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7" r:id="rId2"/>
    <p:sldId id="271" r:id="rId3"/>
    <p:sldId id="272" r:id="rId4"/>
    <p:sldId id="261" r:id="rId5"/>
    <p:sldId id="273" r:id="rId6"/>
    <p:sldId id="258" r:id="rId7"/>
    <p:sldId id="276" r:id="rId8"/>
    <p:sldId id="277" r:id="rId9"/>
    <p:sldId id="278" r:id="rId10"/>
    <p:sldId id="279" r:id="rId11"/>
    <p:sldId id="284" r:id="rId12"/>
    <p:sldId id="283" r:id="rId13"/>
    <p:sldId id="285" r:id="rId14"/>
    <p:sldId id="286" r:id="rId15"/>
    <p:sldId id="288" r:id="rId16"/>
    <p:sldId id="289" r:id="rId17"/>
    <p:sldId id="262" r:id="rId18"/>
    <p:sldId id="287" r:id="rId19"/>
    <p:sldId id="263" r:id="rId20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5" autoAdjust="0"/>
    <p:restoredTop sz="94660"/>
  </p:normalViewPr>
  <p:slideViewPr>
    <p:cSldViewPr snapToGrid="0">
      <p:cViewPr varScale="1">
        <p:scale>
          <a:sx n="75" d="100"/>
          <a:sy n="75" d="100"/>
        </p:scale>
        <p:origin x="54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5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842BC11-90CF-49FF-8D61-E8A8AAFE1BB6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 rtlCol="0"/>
        <a:lstStyle/>
        <a:p>
          <a:pPr rtl="0"/>
          <a:endParaRPr lang="en-US"/>
        </a:p>
      </dgm:t>
    </dgm:pt>
    <dgm:pt modelId="{0EFAF7DB-220E-474B-A306-B18848A2E64E}">
      <dgm:prSet phldrT="[Text]"/>
      <dgm:spPr>
        <a:solidFill>
          <a:schemeClr val="accent5">
            <a:lumMod val="50000"/>
          </a:schemeClr>
        </a:solidFill>
      </dgm:spPr>
      <dgm:t>
        <a:bodyPr rtlCol="0"/>
        <a:lstStyle/>
        <a:p>
          <a:pPr rtl="0"/>
          <a:r>
            <a:rPr lang="ru-RU" b="0" i="0" dirty="0">
              <a:latin typeface="Calibri Light" panose="020F0302020204030204" pitchFamily="34" charset="0"/>
              <a:cs typeface="Calibri Light" panose="020F0302020204030204" pitchFamily="34" charset="0"/>
            </a:rPr>
            <a:t>З </a:t>
          </a:r>
          <a:r>
            <a:rPr lang="ru-RU" b="0" i="0" dirty="0" err="1">
              <a:latin typeface="Calibri Light" panose="020F0302020204030204" pitchFamily="34" charset="0"/>
              <a:cs typeface="Calibri Light" panose="020F0302020204030204" pitchFamily="34" charset="0"/>
            </a:rPr>
            <a:t>насіння</a:t>
          </a:r>
          <a:r>
            <a:rPr lang="ru-RU" b="0" i="0" dirty="0">
              <a:latin typeface="Calibri Light" panose="020F0302020204030204" pitchFamily="34" charset="0"/>
              <a:cs typeface="Calibri Light" panose="020F0302020204030204" pitchFamily="34" charset="0"/>
            </a:rPr>
            <a:t> </a:t>
          </a:r>
          <a:r>
            <a:rPr lang="ru-RU" b="0" i="0" dirty="0" err="1">
              <a:latin typeface="Calibri Light" panose="020F0302020204030204" pitchFamily="34" charset="0"/>
              <a:cs typeface="Calibri Light" panose="020F0302020204030204" pitchFamily="34" charset="0"/>
            </a:rPr>
            <a:t>виготовляють</a:t>
          </a:r>
          <a:r>
            <a:rPr lang="ru-RU" b="0" i="0" dirty="0">
              <a:latin typeface="Calibri Light" panose="020F0302020204030204" pitchFamily="34" charset="0"/>
              <a:cs typeface="Calibri Light" panose="020F0302020204030204" pitchFamily="34" charset="0"/>
            </a:rPr>
            <a:t> </a:t>
          </a:r>
          <a:r>
            <a:rPr lang="ru-RU" b="0" i="0" dirty="0" err="1">
              <a:latin typeface="Calibri Light" panose="020F0302020204030204" pitchFamily="34" charset="0"/>
              <a:cs typeface="Calibri Light" panose="020F0302020204030204" pitchFamily="34" charset="0"/>
            </a:rPr>
            <a:t>олію</a:t>
          </a:r>
          <a:r>
            <a:rPr lang="ru-RU" b="0" i="0" dirty="0">
              <a:latin typeface="Calibri Light" panose="020F0302020204030204" pitchFamily="34" charset="0"/>
              <a:cs typeface="Calibri Light" panose="020F0302020204030204" pitchFamily="34" charset="0"/>
            </a:rPr>
            <a:t>, </a:t>
          </a:r>
          <a:r>
            <a:rPr lang="ru-RU" b="0" i="0" dirty="0" err="1">
              <a:latin typeface="Calibri Light" panose="020F0302020204030204" pitchFamily="34" charset="0"/>
              <a:cs typeface="Calibri Light" panose="020F0302020204030204" pitchFamily="34" charset="0"/>
            </a:rPr>
            <a:t>біопаливо</a:t>
          </a:r>
          <a:r>
            <a:rPr lang="ru-RU" b="0" i="0" dirty="0">
              <a:latin typeface="Calibri Light" panose="020F0302020204030204" pitchFamily="34" charset="0"/>
              <a:cs typeface="Calibri Light" panose="020F0302020204030204" pitchFamily="34" charset="0"/>
            </a:rPr>
            <a:t>, </a:t>
          </a:r>
          <a:r>
            <a:rPr lang="ru-RU" b="0" i="0" dirty="0" err="1">
              <a:latin typeface="Calibri Light" panose="020F0302020204030204" pitchFamily="34" charset="0"/>
              <a:cs typeface="Calibri Light" panose="020F0302020204030204" pitchFamily="34" charset="0"/>
            </a:rPr>
            <a:t>мастильні</a:t>
          </a:r>
          <a:r>
            <a:rPr lang="ru-RU" b="0" i="0" dirty="0">
              <a:latin typeface="Calibri Light" panose="020F0302020204030204" pitchFamily="34" charset="0"/>
              <a:cs typeface="Calibri Light" panose="020F0302020204030204" pitchFamily="34" charset="0"/>
            </a:rPr>
            <a:t> </a:t>
          </a:r>
          <a:r>
            <a:rPr lang="ru-RU" b="0" i="0" dirty="0" err="1">
              <a:latin typeface="Calibri Light" panose="020F0302020204030204" pitchFamily="34" charset="0"/>
              <a:cs typeface="Calibri Light" panose="020F0302020204030204" pitchFamily="34" charset="0"/>
            </a:rPr>
            <a:t>матеріали</a:t>
          </a:r>
          <a:r>
            <a:rPr lang="ru-RU" b="0" i="0" dirty="0">
              <a:latin typeface="Calibri Light" panose="020F0302020204030204" pitchFamily="34" charset="0"/>
              <a:cs typeface="Calibri Light" panose="020F0302020204030204" pitchFamily="34" charset="0"/>
            </a:rPr>
            <a:t>, </a:t>
          </a:r>
          <a:r>
            <a:rPr lang="ru-RU" b="0" i="0" dirty="0" err="1">
              <a:latin typeface="Calibri Light" panose="020F0302020204030204" pitchFamily="34" charset="0"/>
              <a:cs typeface="Calibri Light" panose="020F0302020204030204" pitchFamily="34" charset="0"/>
            </a:rPr>
            <a:t>текстильні</a:t>
          </a:r>
          <a:r>
            <a:rPr lang="ru-RU" b="0" i="0" dirty="0">
              <a:latin typeface="Calibri Light" panose="020F0302020204030204" pitchFamily="34" charset="0"/>
              <a:cs typeface="Calibri Light" panose="020F0302020204030204" pitchFamily="34" charset="0"/>
            </a:rPr>
            <a:t> </a:t>
          </a:r>
          <a:r>
            <a:rPr lang="ru-RU" b="0" i="0" dirty="0" err="1">
              <a:latin typeface="Calibri Light" panose="020F0302020204030204" pitchFamily="34" charset="0"/>
              <a:cs typeface="Calibri Light" panose="020F0302020204030204" pitchFamily="34" charset="0"/>
            </a:rPr>
            <a:t>вироби</a:t>
          </a:r>
          <a:endParaRPr lang="uk-UA" noProof="0" dirty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ADEA5C60-BA03-45CE-8AE4-87E8350E817F}" type="parTrans" cxnId="{E88E6FD0-5EE8-42CE-8AC4-D71962510EE7}">
      <dgm:prSet/>
      <dgm:spPr/>
      <dgm:t>
        <a:bodyPr rtlCol="0"/>
        <a:lstStyle/>
        <a:p>
          <a:pPr rtl="0"/>
          <a:endParaRPr lang="en-US"/>
        </a:p>
      </dgm:t>
    </dgm:pt>
    <dgm:pt modelId="{8655DB40-16AB-41AF-B7B9-C009642A6E8E}" type="sibTrans" cxnId="{E88E6FD0-5EE8-42CE-8AC4-D71962510EE7}">
      <dgm:prSet/>
      <dgm:spPr/>
      <dgm:t>
        <a:bodyPr rtlCol="0"/>
        <a:lstStyle/>
        <a:p>
          <a:pPr rtl="0"/>
          <a:endParaRPr lang="en-US"/>
        </a:p>
      </dgm:t>
    </dgm:pt>
    <dgm:pt modelId="{9CA7C66F-6CF9-4093-95BD-C861D9811AA0}">
      <dgm:prSet phldrT="[Text]"/>
      <dgm:spPr>
        <a:solidFill>
          <a:schemeClr val="accent3">
            <a:lumMod val="50000"/>
          </a:schemeClr>
        </a:solidFill>
      </dgm:spPr>
      <dgm:t>
        <a:bodyPr rtlCol="0"/>
        <a:lstStyle/>
        <a:p>
          <a:pPr rtl="0"/>
          <a:r>
            <a:rPr lang="ru-RU" b="0" i="0" dirty="0">
              <a:latin typeface="Calibri Light" panose="020F0302020204030204" pitchFamily="34" charset="0"/>
              <a:cs typeface="Calibri Light" panose="020F0302020204030204" pitchFamily="34" charset="0"/>
            </a:rPr>
            <a:t>З макухи </a:t>
          </a:r>
          <a:r>
            <a:rPr lang="ru-RU" b="0" i="0" dirty="0" err="1">
              <a:latin typeface="Calibri Light" panose="020F0302020204030204" pitchFamily="34" charset="0"/>
              <a:cs typeface="Calibri Light" panose="020F0302020204030204" pitchFamily="34" charset="0"/>
            </a:rPr>
            <a:t>виробляють</a:t>
          </a:r>
          <a:r>
            <a:rPr lang="ru-RU" b="0" i="0" dirty="0">
              <a:latin typeface="Calibri Light" panose="020F0302020204030204" pitchFamily="34" charset="0"/>
              <a:cs typeface="Calibri Light" panose="020F0302020204030204" pitchFamily="34" charset="0"/>
            </a:rPr>
            <a:t> корм для тварин</a:t>
          </a:r>
          <a:endParaRPr lang="uk-UA" noProof="0" dirty="0">
            <a:latin typeface="Calibri Light" panose="020F0302020204030204" pitchFamily="34" charset="0"/>
            <a:cs typeface="Calibri Light" panose="020F0302020204030204" pitchFamily="34" charset="0"/>
          </a:endParaRPr>
        </a:p>
      </dgm:t>
      <dgm:extLst>
        <a:ext uri="{E40237B7-FDA0-4F09-8148-C483321AD2D9}">
          <dgm14:cNvPr xmlns:dgm14="http://schemas.microsoft.com/office/drawing/2010/diagram" id="0" name="" descr="Basic Block List" title="SmartArt"/>
        </a:ext>
      </dgm:extLst>
    </dgm:pt>
    <dgm:pt modelId="{5C383048-3A83-419C-82E9-AA46D2B4FFD3}" type="parTrans" cxnId="{1A254136-9EEE-43D0-BC71-1289B085104A}">
      <dgm:prSet/>
      <dgm:spPr/>
      <dgm:t>
        <a:bodyPr rtlCol="0"/>
        <a:lstStyle/>
        <a:p>
          <a:pPr rtl="0"/>
          <a:endParaRPr lang="en-US"/>
        </a:p>
      </dgm:t>
    </dgm:pt>
    <dgm:pt modelId="{9AC506A7-F034-46F5-B26F-46FD22856FB4}" type="sibTrans" cxnId="{1A254136-9EEE-43D0-BC71-1289B085104A}">
      <dgm:prSet/>
      <dgm:spPr/>
      <dgm:t>
        <a:bodyPr rtlCol="0"/>
        <a:lstStyle/>
        <a:p>
          <a:pPr rtl="0"/>
          <a:endParaRPr lang="en-US"/>
        </a:p>
      </dgm:t>
    </dgm:pt>
    <dgm:pt modelId="{8AEC6483-23EF-4414-8E2A-6A005181899E}">
      <dgm:prSet phldrT="[Text]"/>
      <dgm:spPr/>
      <dgm:t>
        <a:bodyPr rtlCol="0"/>
        <a:lstStyle/>
        <a:p>
          <a:pPr rtl="0"/>
          <a:r>
            <a:rPr lang="ru-RU" b="0" i="0" dirty="0" err="1">
              <a:latin typeface="Calibri Light" panose="020F0302020204030204" pitchFamily="34" charset="0"/>
              <a:cs typeface="Calibri Light" panose="020F0302020204030204" pitchFamily="34" charset="0"/>
            </a:rPr>
            <a:t>Зі</a:t>
          </a:r>
          <a:r>
            <a:rPr lang="ru-RU" b="0" i="0" dirty="0">
              <a:latin typeface="Calibri Light" panose="020F0302020204030204" pitchFamily="34" charset="0"/>
              <a:cs typeface="Calibri Light" panose="020F0302020204030204" pitchFamily="34" charset="0"/>
            </a:rPr>
            <a:t> шроту (</a:t>
          </a:r>
          <a:r>
            <a:rPr lang="ru-RU" b="0" i="0" dirty="0" err="1">
              <a:latin typeface="Calibri Light" panose="020F0302020204030204" pitchFamily="34" charset="0"/>
              <a:cs typeface="Calibri Light" panose="020F0302020204030204" pitchFamily="34" charset="0"/>
            </a:rPr>
            <a:t>зеленої</a:t>
          </a:r>
          <a:r>
            <a:rPr lang="ru-RU" b="0" i="0" dirty="0">
              <a:latin typeface="Calibri Light" panose="020F0302020204030204" pitchFamily="34" charset="0"/>
              <a:cs typeface="Calibri Light" panose="020F0302020204030204" pitchFamily="34" charset="0"/>
            </a:rPr>
            <a:t> </a:t>
          </a:r>
          <a:r>
            <a:rPr lang="ru-RU" b="0" i="0" dirty="0" err="1">
              <a:latin typeface="Calibri Light" panose="020F0302020204030204" pitchFamily="34" charset="0"/>
              <a:cs typeface="Calibri Light" panose="020F0302020204030204" pitchFamily="34" charset="0"/>
            </a:rPr>
            <a:t>маси</a:t>
          </a:r>
          <a:r>
            <a:rPr lang="ru-RU" b="0" i="0" dirty="0">
              <a:latin typeface="Calibri Light" panose="020F0302020204030204" pitchFamily="34" charset="0"/>
              <a:cs typeface="Calibri Light" panose="020F0302020204030204" pitchFamily="34" charset="0"/>
            </a:rPr>
            <a:t>) </a:t>
          </a:r>
          <a:r>
            <a:rPr lang="ru-RU" b="0" i="0" dirty="0" err="1">
              <a:latin typeface="Calibri Light" panose="020F0302020204030204" pitchFamily="34" charset="0"/>
              <a:cs typeface="Calibri Light" panose="020F0302020204030204" pitchFamily="34" charset="0"/>
            </a:rPr>
            <a:t>також</a:t>
          </a:r>
          <a:r>
            <a:rPr lang="ru-RU" b="0" i="0" dirty="0">
              <a:latin typeface="Calibri Light" panose="020F0302020204030204" pitchFamily="34" charset="0"/>
              <a:cs typeface="Calibri Light" panose="020F0302020204030204" pitchFamily="34" charset="0"/>
            </a:rPr>
            <a:t> </a:t>
          </a:r>
          <a:r>
            <a:rPr lang="ru-RU" b="0" i="0" dirty="0" err="1">
              <a:latin typeface="Calibri Light" panose="020F0302020204030204" pitchFamily="34" charset="0"/>
              <a:cs typeface="Calibri Light" panose="020F0302020204030204" pitchFamily="34" charset="0"/>
            </a:rPr>
            <a:t>виготовляють</a:t>
          </a:r>
          <a:r>
            <a:rPr lang="ru-RU" b="0" i="0" dirty="0">
              <a:latin typeface="Calibri Light" panose="020F0302020204030204" pitchFamily="34" charset="0"/>
              <a:cs typeface="Calibri Light" panose="020F0302020204030204" pitchFamily="34" charset="0"/>
            </a:rPr>
            <a:t> корм.</a:t>
          </a:r>
          <a:endParaRPr lang="uk-UA" noProof="0" dirty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526DBE94-00A7-461E-AF61-51DFFA468BD0}" type="parTrans" cxnId="{976405B9-79B8-494E-A105-801AB128A327}">
      <dgm:prSet/>
      <dgm:spPr/>
      <dgm:t>
        <a:bodyPr rtlCol="0"/>
        <a:lstStyle/>
        <a:p>
          <a:pPr rtl="0"/>
          <a:endParaRPr lang="en-US"/>
        </a:p>
      </dgm:t>
    </dgm:pt>
    <dgm:pt modelId="{C81D2561-AE20-4589-919A-5479573342B0}" type="sibTrans" cxnId="{976405B9-79B8-494E-A105-801AB128A327}">
      <dgm:prSet/>
      <dgm:spPr/>
      <dgm:t>
        <a:bodyPr rtlCol="0"/>
        <a:lstStyle/>
        <a:p>
          <a:pPr rtl="0"/>
          <a:endParaRPr lang="en-US"/>
        </a:p>
      </dgm:t>
    </dgm:pt>
    <dgm:pt modelId="{056BF56F-CC43-4DDD-9D89-CA94DE101ECC}">
      <dgm:prSet phldrT="[Text]"/>
      <dgm:spPr>
        <a:solidFill>
          <a:schemeClr val="accent5">
            <a:lumMod val="75000"/>
          </a:schemeClr>
        </a:solidFill>
      </dgm:spPr>
      <dgm:t>
        <a:bodyPr rtlCol="0"/>
        <a:lstStyle/>
        <a:p>
          <a:pPr rtl="0"/>
          <a:r>
            <a:rPr lang="ru-RU" b="0" i="0" dirty="0" err="1">
              <a:latin typeface="Calibri Light" panose="020F0302020204030204" pitchFamily="34" charset="0"/>
              <a:cs typeface="Calibri Light" panose="020F0302020204030204" pitchFamily="34" charset="0"/>
            </a:rPr>
            <a:t>виробництво</a:t>
          </a:r>
          <a:r>
            <a:rPr lang="ru-RU" b="0" i="0" dirty="0">
              <a:latin typeface="Calibri Light" panose="020F0302020204030204" pitchFamily="34" charset="0"/>
              <a:cs typeface="Calibri Light" panose="020F0302020204030204" pitchFamily="34" charset="0"/>
            </a:rPr>
            <a:t> меду</a:t>
          </a:r>
          <a:endParaRPr lang="uk-UA" noProof="0" dirty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001921C4-E4A3-488C-B466-13D798BB2038}" type="parTrans" cxnId="{778F2B2A-B50E-4B4B-8031-BBB0BAF3076A}">
      <dgm:prSet/>
      <dgm:spPr/>
      <dgm:t>
        <a:bodyPr rtlCol="0"/>
        <a:lstStyle/>
        <a:p>
          <a:pPr rtl="0"/>
          <a:endParaRPr lang="en-US"/>
        </a:p>
      </dgm:t>
    </dgm:pt>
    <dgm:pt modelId="{B28DA56B-359A-427D-B40B-7C9A5E29DAD4}" type="sibTrans" cxnId="{778F2B2A-B50E-4B4B-8031-BBB0BAF3076A}">
      <dgm:prSet/>
      <dgm:spPr/>
      <dgm:t>
        <a:bodyPr rtlCol="0"/>
        <a:lstStyle/>
        <a:p>
          <a:pPr rtl="0"/>
          <a:endParaRPr lang="en-US"/>
        </a:p>
      </dgm:t>
    </dgm:pt>
    <dgm:pt modelId="{204779DA-9EFD-416C-AA17-3047285492E6}">
      <dgm:prSet phldrT="[Text]"/>
      <dgm:spPr>
        <a:solidFill>
          <a:schemeClr val="accent6">
            <a:lumMod val="50000"/>
          </a:schemeClr>
        </a:solidFill>
      </dgm:spPr>
      <dgm:t>
        <a:bodyPr rtlCol="0"/>
        <a:lstStyle/>
        <a:p>
          <a:pPr rtl="0"/>
          <a:r>
            <a:rPr lang="ru-RU" b="0" i="0" dirty="0" err="1">
              <a:latin typeface="Calibri Light" panose="020F0302020204030204" pitchFamily="34" charset="0"/>
              <a:cs typeface="Calibri Light" panose="020F0302020204030204" pitchFamily="34" charset="0"/>
            </a:rPr>
            <a:t>джерело</a:t>
          </a:r>
          <a:r>
            <a:rPr lang="ru-RU" b="0" i="0" dirty="0">
              <a:latin typeface="Calibri Light" panose="020F0302020204030204" pitchFamily="34" charset="0"/>
              <a:cs typeface="Calibri Light" panose="020F0302020204030204" pitchFamily="34" charset="0"/>
            </a:rPr>
            <a:t> </a:t>
          </a:r>
          <a:r>
            <a:rPr lang="ru-RU" b="0" i="0" dirty="0" err="1">
              <a:latin typeface="Calibri Light" panose="020F0302020204030204" pitchFamily="34" charset="0"/>
              <a:cs typeface="Calibri Light" panose="020F0302020204030204" pitchFamily="34" charset="0"/>
            </a:rPr>
            <a:t>енергії</a:t>
          </a:r>
          <a:r>
            <a:rPr lang="ru-RU" b="0" i="0" dirty="0">
              <a:latin typeface="Calibri Light" panose="020F0302020204030204" pitchFamily="34" charset="0"/>
              <a:cs typeface="Calibri Light" panose="020F0302020204030204" pitchFamily="34" charset="0"/>
            </a:rPr>
            <a:t> на </a:t>
          </a:r>
          <a:r>
            <a:rPr lang="ru-RU" b="0" i="0" dirty="0" err="1">
              <a:latin typeface="Calibri Light" panose="020F0302020204030204" pitchFamily="34" charset="0"/>
              <a:cs typeface="Calibri Light" panose="020F0302020204030204" pitchFamily="34" charset="0"/>
            </a:rPr>
            <a:t>електростанціях</a:t>
          </a:r>
          <a:r>
            <a:rPr lang="ru-RU" b="0" i="0" dirty="0">
              <a:latin typeface="Calibri Light" panose="020F0302020204030204" pitchFamily="34" charset="0"/>
              <a:cs typeface="Calibri Light" panose="020F0302020204030204" pitchFamily="34" charset="0"/>
            </a:rPr>
            <a:t>.</a:t>
          </a:r>
          <a:endParaRPr lang="uk-UA" noProof="0" dirty="0">
            <a:latin typeface="Calibri Light" panose="020F0302020204030204" pitchFamily="34" charset="0"/>
            <a:cs typeface="Calibri Light" panose="020F0302020204030204" pitchFamily="34" charset="0"/>
          </a:endParaRPr>
        </a:p>
      </dgm:t>
    </dgm:pt>
    <dgm:pt modelId="{10182E5A-267A-4FF5-8BE4-365E5F0F59FD}" type="parTrans" cxnId="{4B45AE37-5E95-4459-A22C-A76A562E440A}">
      <dgm:prSet/>
      <dgm:spPr/>
      <dgm:t>
        <a:bodyPr rtlCol="0"/>
        <a:lstStyle/>
        <a:p>
          <a:pPr rtl="0"/>
          <a:endParaRPr lang="en-US"/>
        </a:p>
      </dgm:t>
    </dgm:pt>
    <dgm:pt modelId="{89F8EF12-ABE9-4852-AA60-32F3BE4FD92C}" type="sibTrans" cxnId="{4B45AE37-5E95-4459-A22C-A76A562E440A}">
      <dgm:prSet/>
      <dgm:spPr/>
      <dgm:t>
        <a:bodyPr rtlCol="0"/>
        <a:lstStyle/>
        <a:p>
          <a:pPr rtl="0"/>
          <a:endParaRPr lang="en-US"/>
        </a:p>
      </dgm:t>
    </dgm:pt>
    <dgm:pt modelId="{068CCA7D-1404-4068-AB93-6968EFC37502}" type="pres">
      <dgm:prSet presAssocID="{B842BC11-90CF-49FF-8D61-E8A8AAFE1BB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AA4FAF7-2B1B-440D-AB04-52061A8327A8}" type="pres">
      <dgm:prSet presAssocID="{0EFAF7DB-220E-474B-A306-B18848A2E64E}" presName="node" presStyleLbl="node1" presStyleIdx="0" presStyleCnt="5" custAng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6C629E-FD24-4979-AD6C-FF765663342C}" type="pres">
      <dgm:prSet presAssocID="{8655DB40-16AB-41AF-B7B9-C009642A6E8E}" presName="sibTrans" presStyleCnt="0"/>
      <dgm:spPr/>
    </dgm:pt>
    <dgm:pt modelId="{C593AB34-4B84-4F47-A09D-1663F9F71AFC}" type="pres">
      <dgm:prSet presAssocID="{9CA7C66F-6CF9-4093-95BD-C861D9811AA0}" presName="node" presStyleLbl="node1" presStyleIdx="1" presStyleCnt="5" custLinFactNeighborY="-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D6466A-5AEB-4BDD-BDCC-43ADA92E714A}" type="pres">
      <dgm:prSet presAssocID="{9AC506A7-F034-46F5-B26F-46FD22856FB4}" presName="sibTrans" presStyleCnt="0"/>
      <dgm:spPr/>
    </dgm:pt>
    <dgm:pt modelId="{917D3CD9-BA5B-404E-931F-223BF970C99B}" type="pres">
      <dgm:prSet presAssocID="{8AEC6483-23EF-4414-8E2A-6A005181899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03BB6F-28BD-4A03-B872-7769C680243B}" type="pres">
      <dgm:prSet presAssocID="{C81D2561-AE20-4589-919A-5479573342B0}" presName="sibTrans" presStyleCnt="0"/>
      <dgm:spPr/>
    </dgm:pt>
    <dgm:pt modelId="{4F7EBD7D-DFCF-42D9-919C-E6E65091B79C}" type="pres">
      <dgm:prSet presAssocID="{056BF56F-CC43-4DDD-9D89-CA94DE101EC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1926FB-9294-4D9C-9214-4CEF0275C497}" type="pres">
      <dgm:prSet presAssocID="{B28DA56B-359A-427D-B40B-7C9A5E29DAD4}" presName="sibTrans" presStyleCnt="0"/>
      <dgm:spPr/>
    </dgm:pt>
    <dgm:pt modelId="{CB52FD11-6E75-4074-AC8F-10E0FD59B7A0}" type="pres">
      <dgm:prSet presAssocID="{204779DA-9EFD-416C-AA17-3047285492E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8E9781F-6C85-4C8B-A8C8-ACC68D56FD26}" type="presOf" srcId="{0EFAF7DB-220E-474B-A306-B18848A2E64E}" destId="{EAA4FAF7-2B1B-440D-AB04-52061A8327A8}" srcOrd="0" destOrd="0" presId="urn:microsoft.com/office/officeart/2005/8/layout/default"/>
    <dgm:cxn modelId="{4B45AE37-5E95-4459-A22C-A76A562E440A}" srcId="{B842BC11-90CF-49FF-8D61-E8A8AAFE1BB6}" destId="{204779DA-9EFD-416C-AA17-3047285492E6}" srcOrd="4" destOrd="0" parTransId="{10182E5A-267A-4FF5-8BE4-365E5F0F59FD}" sibTransId="{89F8EF12-ABE9-4852-AA60-32F3BE4FD92C}"/>
    <dgm:cxn modelId="{778F2B2A-B50E-4B4B-8031-BBB0BAF3076A}" srcId="{B842BC11-90CF-49FF-8D61-E8A8AAFE1BB6}" destId="{056BF56F-CC43-4DDD-9D89-CA94DE101ECC}" srcOrd="3" destOrd="0" parTransId="{001921C4-E4A3-488C-B466-13D798BB2038}" sibTransId="{B28DA56B-359A-427D-B40B-7C9A5E29DAD4}"/>
    <dgm:cxn modelId="{4C41BE15-3799-4642-92AF-58F1C6904769}" type="presOf" srcId="{056BF56F-CC43-4DDD-9D89-CA94DE101ECC}" destId="{4F7EBD7D-DFCF-42D9-919C-E6E65091B79C}" srcOrd="0" destOrd="0" presId="urn:microsoft.com/office/officeart/2005/8/layout/default"/>
    <dgm:cxn modelId="{7095E1F8-4EDE-4430-B07D-B7175589A733}" type="presOf" srcId="{B842BC11-90CF-49FF-8D61-E8A8AAFE1BB6}" destId="{068CCA7D-1404-4068-AB93-6968EFC37502}" srcOrd="0" destOrd="0" presId="urn:microsoft.com/office/officeart/2005/8/layout/default"/>
    <dgm:cxn modelId="{E88E6FD0-5EE8-42CE-8AC4-D71962510EE7}" srcId="{B842BC11-90CF-49FF-8D61-E8A8AAFE1BB6}" destId="{0EFAF7DB-220E-474B-A306-B18848A2E64E}" srcOrd="0" destOrd="0" parTransId="{ADEA5C60-BA03-45CE-8AE4-87E8350E817F}" sibTransId="{8655DB40-16AB-41AF-B7B9-C009642A6E8E}"/>
    <dgm:cxn modelId="{5257829B-1EC2-4B27-82CD-9A4900A3CEF5}" type="presOf" srcId="{204779DA-9EFD-416C-AA17-3047285492E6}" destId="{CB52FD11-6E75-4074-AC8F-10E0FD59B7A0}" srcOrd="0" destOrd="0" presId="urn:microsoft.com/office/officeart/2005/8/layout/default"/>
    <dgm:cxn modelId="{C2739289-C7F5-4C2B-8002-E64A84A3CCF1}" type="presOf" srcId="{9CA7C66F-6CF9-4093-95BD-C861D9811AA0}" destId="{C593AB34-4B84-4F47-A09D-1663F9F71AFC}" srcOrd="0" destOrd="0" presId="urn:microsoft.com/office/officeart/2005/8/layout/default"/>
    <dgm:cxn modelId="{1A254136-9EEE-43D0-BC71-1289B085104A}" srcId="{B842BC11-90CF-49FF-8D61-E8A8AAFE1BB6}" destId="{9CA7C66F-6CF9-4093-95BD-C861D9811AA0}" srcOrd="1" destOrd="0" parTransId="{5C383048-3A83-419C-82E9-AA46D2B4FFD3}" sibTransId="{9AC506A7-F034-46F5-B26F-46FD22856FB4}"/>
    <dgm:cxn modelId="{4B3A68AC-F7E0-44C7-B1C8-7CD80B465A26}" type="presOf" srcId="{8AEC6483-23EF-4414-8E2A-6A005181899E}" destId="{917D3CD9-BA5B-404E-931F-223BF970C99B}" srcOrd="0" destOrd="0" presId="urn:microsoft.com/office/officeart/2005/8/layout/default"/>
    <dgm:cxn modelId="{976405B9-79B8-494E-A105-801AB128A327}" srcId="{B842BC11-90CF-49FF-8D61-E8A8AAFE1BB6}" destId="{8AEC6483-23EF-4414-8E2A-6A005181899E}" srcOrd="2" destOrd="0" parTransId="{526DBE94-00A7-461E-AF61-51DFFA468BD0}" sibTransId="{C81D2561-AE20-4589-919A-5479573342B0}"/>
    <dgm:cxn modelId="{BC5FF21A-43E7-485A-B596-C5AADF327B05}" type="presParOf" srcId="{068CCA7D-1404-4068-AB93-6968EFC37502}" destId="{EAA4FAF7-2B1B-440D-AB04-52061A8327A8}" srcOrd="0" destOrd="0" presId="urn:microsoft.com/office/officeart/2005/8/layout/default"/>
    <dgm:cxn modelId="{7DBDEB3C-0922-4C11-B032-8800766EAAC7}" type="presParOf" srcId="{068CCA7D-1404-4068-AB93-6968EFC37502}" destId="{D86C629E-FD24-4979-AD6C-FF765663342C}" srcOrd="1" destOrd="0" presId="urn:microsoft.com/office/officeart/2005/8/layout/default"/>
    <dgm:cxn modelId="{613FE1F9-EF48-4B26-8AF0-FACA67BF29EB}" type="presParOf" srcId="{068CCA7D-1404-4068-AB93-6968EFC37502}" destId="{C593AB34-4B84-4F47-A09D-1663F9F71AFC}" srcOrd="2" destOrd="0" presId="urn:microsoft.com/office/officeart/2005/8/layout/default"/>
    <dgm:cxn modelId="{40AAE183-EE4F-4AB0-9437-11D5128906F3}" type="presParOf" srcId="{068CCA7D-1404-4068-AB93-6968EFC37502}" destId="{5AD6466A-5AEB-4BDD-BDCC-43ADA92E714A}" srcOrd="3" destOrd="0" presId="urn:microsoft.com/office/officeart/2005/8/layout/default"/>
    <dgm:cxn modelId="{0859D5FC-F1F1-41ED-AFE7-9ED996860B28}" type="presParOf" srcId="{068CCA7D-1404-4068-AB93-6968EFC37502}" destId="{917D3CD9-BA5B-404E-931F-223BF970C99B}" srcOrd="4" destOrd="0" presId="urn:microsoft.com/office/officeart/2005/8/layout/default"/>
    <dgm:cxn modelId="{235E33CA-9331-4C4F-9FB8-E86BD246400B}" type="presParOf" srcId="{068CCA7D-1404-4068-AB93-6968EFC37502}" destId="{D803BB6F-28BD-4A03-B872-7769C680243B}" srcOrd="5" destOrd="0" presId="urn:microsoft.com/office/officeart/2005/8/layout/default"/>
    <dgm:cxn modelId="{B063FF6D-1F2D-472D-8B4C-B6A378A09833}" type="presParOf" srcId="{068CCA7D-1404-4068-AB93-6968EFC37502}" destId="{4F7EBD7D-DFCF-42D9-919C-E6E65091B79C}" srcOrd="6" destOrd="0" presId="urn:microsoft.com/office/officeart/2005/8/layout/default"/>
    <dgm:cxn modelId="{8DEA9DD5-5136-4B11-90B8-93E3C16F0472}" type="presParOf" srcId="{068CCA7D-1404-4068-AB93-6968EFC37502}" destId="{371926FB-9294-4D9C-9214-4CEF0275C497}" srcOrd="7" destOrd="0" presId="urn:microsoft.com/office/officeart/2005/8/layout/default"/>
    <dgm:cxn modelId="{59493989-76F3-460C-95F9-0ACC1B69B031}" type="presParOf" srcId="{068CCA7D-1404-4068-AB93-6968EFC37502}" destId="{CB52FD11-6E75-4074-AC8F-10E0FD59B7A0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A4FAF7-2B1B-440D-AB04-52061A8327A8}">
      <dsp:nvSpPr>
        <dsp:cNvPr id="0" name=""/>
        <dsp:cNvSpPr/>
      </dsp:nvSpPr>
      <dsp:spPr>
        <a:xfrm>
          <a:off x="170688" y="2095"/>
          <a:ext cx="2195255" cy="1317153"/>
        </a:xfrm>
        <a:prstGeom prst="rect">
          <a:avLst/>
        </a:prstGeom>
        <a:solidFill>
          <a:schemeClr val="accent5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rtlCol="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З </a:t>
          </a:r>
          <a:r>
            <a:rPr lang="ru-RU" sz="1700" b="0" i="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насіння</a:t>
          </a:r>
          <a:r>
            <a:rPr lang="ru-RU" sz="17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 </a:t>
          </a:r>
          <a:r>
            <a:rPr lang="ru-RU" sz="1700" b="0" i="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виготовляють</a:t>
          </a:r>
          <a:r>
            <a:rPr lang="ru-RU" sz="17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 </a:t>
          </a:r>
          <a:r>
            <a:rPr lang="ru-RU" sz="1700" b="0" i="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олію</a:t>
          </a:r>
          <a:r>
            <a:rPr lang="ru-RU" sz="17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, </a:t>
          </a:r>
          <a:r>
            <a:rPr lang="ru-RU" sz="1700" b="0" i="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біопаливо</a:t>
          </a:r>
          <a:r>
            <a:rPr lang="ru-RU" sz="17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, </a:t>
          </a:r>
          <a:r>
            <a:rPr lang="ru-RU" sz="1700" b="0" i="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мастильні</a:t>
          </a:r>
          <a:r>
            <a:rPr lang="ru-RU" sz="17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 </a:t>
          </a:r>
          <a:r>
            <a:rPr lang="ru-RU" sz="1700" b="0" i="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матеріали</a:t>
          </a:r>
          <a:r>
            <a:rPr lang="ru-RU" sz="17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, </a:t>
          </a:r>
          <a:r>
            <a:rPr lang="ru-RU" sz="1700" b="0" i="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текстильні</a:t>
          </a:r>
          <a:r>
            <a:rPr lang="ru-RU" sz="17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 </a:t>
          </a:r>
          <a:r>
            <a:rPr lang="ru-RU" sz="1700" b="0" i="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вироби</a:t>
          </a:r>
          <a:endParaRPr lang="uk-UA" sz="1700" kern="1200" noProof="0" dirty="0"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170688" y="2095"/>
        <a:ext cx="2195255" cy="1317153"/>
      </dsp:txXfrm>
    </dsp:sp>
    <dsp:sp modelId="{C593AB34-4B84-4F47-A09D-1663F9F71AFC}">
      <dsp:nvSpPr>
        <dsp:cNvPr id="0" name=""/>
        <dsp:cNvSpPr/>
      </dsp:nvSpPr>
      <dsp:spPr>
        <a:xfrm>
          <a:off x="2585469" y="1884"/>
          <a:ext cx="2195255" cy="1317153"/>
        </a:xfrm>
        <a:prstGeom prst="rect">
          <a:avLst/>
        </a:prstGeom>
        <a:solidFill>
          <a:schemeClr val="accent3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rtlCol="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З макухи </a:t>
          </a:r>
          <a:r>
            <a:rPr lang="ru-RU" sz="1700" b="0" i="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виробляють</a:t>
          </a:r>
          <a:r>
            <a:rPr lang="ru-RU" sz="17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 корм для тварин</a:t>
          </a:r>
          <a:endParaRPr lang="uk-UA" sz="1700" kern="1200" noProof="0" dirty="0"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2585469" y="1884"/>
        <a:ext cx="2195255" cy="1317153"/>
      </dsp:txXfrm>
    </dsp:sp>
    <dsp:sp modelId="{917D3CD9-BA5B-404E-931F-223BF970C99B}">
      <dsp:nvSpPr>
        <dsp:cNvPr id="0" name=""/>
        <dsp:cNvSpPr/>
      </dsp:nvSpPr>
      <dsp:spPr>
        <a:xfrm>
          <a:off x="170688" y="1538773"/>
          <a:ext cx="2195255" cy="1317153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rtlCol="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i="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Зі</a:t>
          </a:r>
          <a:r>
            <a:rPr lang="ru-RU" sz="17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 шроту (</a:t>
          </a:r>
          <a:r>
            <a:rPr lang="ru-RU" sz="1700" b="0" i="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зеленої</a:t>
          </a:r>
          <a:r>
            <a:rPr lang="ru-RU" sz="17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 </a:t>
          </a:r>
          <a:r>
            <a:rPr lang="ru-RU" sz="1700" b="0" i="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маси</a:t>
          </a:r>
          <a:r>
            <a:rPr lang="ru-RU" sz="17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) </a:t>
          </a:r>
          <a:r>
            <a:rPr lang="ru-RU" sz="1700" b="0" i="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також</a:t>
          </a:r>
          <a:r>
            <a:rPr lang="ru-RU" sz="17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 </a:t>
          </a:r>
          <a:r>
            <a:rPr lang="ru-RU" sz="1700" b="0" i="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виготовляють</a:t>
          </a:r>
          <a:r>
            <a:rPr lang="ru-RU" sz="17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 корм.</a:t>
          </a:r>
          <a:endParaRPr lang="uk-UA" sz="1700" kern="1200" noProof="0" dirty="0"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170688" y="1538773"/>
        <a:ext cx="2195255" cy="1317153"/>
      </dsp:txXfrm>
    </dsp:sp>
    <dsp:sp modelId="{4F7EBD7D-DFCF-42D9-919C-E6E65091B79C}">
      <dsp:nvSpPr>
        <dsp:cNvPr id="0" name=""/>
        <dsp:cNvSpPr/>
      </dsp:nvSpPr>
      <dsp:spPr>
        <a:xfrm>
          <a:off x="2585469" y="1538773"/>
          <a:ext cx="2195255" cy="1317153"/>
        </a:xfrm>
        <a:prstGeom prst="rect">
          <a:avLst/>
        </a:prstGeom>
        <a:solidFill>
          <a:schemeClr val="accent5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rtlCol="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i="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виробництво</a:t>
          </a:r>
          <a:r>
            <a:rPr lang="ru-RU" sz="17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 меду</a:t>
          </a:r>
          <a:endParaRPr lang="uk-UA" sz="1700" kern="1200" noProof="0" dirty="0"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2585469" y="1538773"/>
        <a:ext cx="2195255" cy="1317153"/>
      </dsp:txXfrm>
    </dsp:sp>
    <dsp:sp modelId="{CB52FD11-6E75-4074-AC8F-10E0FD59B7A0}">
      <dsp:nvSpPr>
        <dsp:cNvPr id="0" name=""/>
        <dsp:cNvSpPr/>
      </dsp:nvSpPr>
      <dsp:spPr>
        <a:xfrm>
          <a:off x="1378078" y="3075452"/>
          <a:ext cx="2195255" cy="1317153"/>
        </a:xfrm>
        <a:prstGeom prst="rect">
          <a:avLst/>
        </a:prstGeom>
        <a:solidFill>
          <a:schemeClr val="accent6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rtlCol="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0" i="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джерело</a:t>
          </a:r>
          <a:r>
            <a:rPr lang="ru-RU" sz="17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 </a:t>
          </a:r>
          <a:r>
            <a:rPr lang="ru-RU" sz="1700" b="0" i="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енергії</a:t>
          </a:r>
          <a:r>
            <a:rPr lang="ru-RU" sz="17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 на </a:t>
          </a:r>
          <a:r>
            <a:rPr lang="ru-RU" sz="1700" b="0" i="0" kern="1200" dirty="0" err="1">
              <a:latin typeface="Calibri Light" panose="020F0302020204030204" pitchFamily="34" charset="0"/>
              <a:cs typeface="Calibri Light" panose="020F0302020204030204" pitchFamily="34" charset="0"/>
            </a:rPr>
            <a:t>електростанціях</a:t>
          </a:r>
          <a:r>
            <a:rPr lang="ru-RU" sz="1700" b="0" i="0" kern="1200" dirty="0">
              <a:latin typeface="Calibri Light" panose="020F0302020204030204" pitchFamily="34" charset="0"/>
              <a:cs typeface="Calibri Light" panose="020F0302020204030204" pitchFamily="34" charset="0"/>
            </a:rPr>
            <a:t>.</a:t>
          </a:r>
          <a:endParaRPr lang="uk-UA" sz="1700" kern="1200" noProof="0" dirty="0">
            <a:latin typeface="Calibri Light" panose="020F0302020204030204" pitchFamily="34" charset="0"/>
            <a:cs typeface="Calibri Light" panose="020F0302020204030204" pitchFamily="34" charset="0"/>
          </a:endParaRPr>
        </a:p>
      </dsp:txBody>
      <dsp:txXfrm>
        <a:off x="1378078" y="3075452"/>
        <a:ext cx="2195255" cy="13171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algn="r" rtl="0"/>
            <a:fld id="{28028BFE-128A-42F1-A11B-7FA9ACDAD49F}" type="datetime1">
              <a:rPr lang="uk-UA" smtClean="0"/>
              <a:t>24.09.2025</a:t>
            </a:fld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algn="r" rtl="0"/>
            <a:fld id="{57E03411-58E2-43FD-AE1D-AD77DFF8CB20}" type="slidenum">
              <a:rPr lang="uk-UA" smtClean="0"/>
              <a:pPr algn="r" rtl="0"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81910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 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rtl="0">
              <a:defRPr sz="1200"/>
            </a:lvl1pPr>
          </a:lstStyle>
          <a:p>
            <a:fld id="{CEE4278A-8B6C-4970-803F-5F8C9103A773}" type="datetime1">
              <a:rPr lang="uk-UA" smtClean="0"/>
              <a:pPr/>
              <a:t>24.09.2025</a:t>
            </a:fld>
            <a:endParaRPr lang="uk-UA" dirty="0"/>
          </a:p>
        </p:txBody>
      </p:sp>
      <p:sp>
        <p:nvSpPr>
          <p:cNvPr id="4" name="Місце для зображення 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dirty="0"/>
              <a:t>Зразки заголовків</a:t>
            </a:r>
          </a:p>
          <a:p>
            <a:pPr lvl="1" rtl="0"/>
            <a:r>
              <a:rPr lang="uk-UA" dirty="0"/>
              <a:t>Другий рівень</a:t>
            </a:r>
          </a:p>
          <a:p>
            <a:pPr lvl="2" rtl="0"/>
            <a:r>
              <a:rPr lang="uk-UA" dirty="0"/>
              <a:t>Третій рівень</a:t>
            </a:r>
          </a:p>
          <a:p>
            <a:pPr lvl="3" rtl="0"/>
            <a:r>
              <a:rPr lang="uk-UA" dirty="0"/>
              <a:t>Четвертий рівень</a:t>
            </a:r>
          </a:p>
          <a:p>
            <a:pPr lvl="4" rtl="0"/>
            <a:r>
              <a:rPr lang="uk-UA" dirty="0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rtl="0">
              <a:defRPr sz="1200"/>
            </a:lvl1pPr>
          </a:lstStyle>
          <a:p>
            <a:fld id="{C8DC57A8-AE18-4654-B6AF-04B3577165BE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813978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65611" y="17526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5400"/>
            </a:lvl1pPr>
          </a:lstStyle>
          <a:p>
            <a:pPr rtl="0"/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/>
            </a:lvl1pPr>
            <a:lvl2pPr marL="457200" indent="0" algn="ctr" rtl="0">
              <a:buNone/>
              <a:defRPr sz="2000"/>
            </a:lvl2pPr>
            <a:lvl3pPr marL="914400" indent="0" algn="ctr" rtl="0">
              <a:buNone/>
              <a:defRPr sz="1800"/>
            </a:lvl3pPr>
            <a:lvl4pPr marL="1371600" indent="0" algn="ctr" rtl="0">
              <a:buNone/>
              <a:defRPr sz="1600"/>
            </a:lvl4pPr>
            <a:lvl5pPr marL="1828800" indent="0" algn="ctr" rtl="0">
              <a:buNone/>
              <a:defRPr sz="1600"/>
            </a:lvl5pPr>
            <a:lvl6pPr marL="2286000" indent="0" algn="ctr" rtl="0">
              <a:buNone/>
              <a:defRPr sz="1600"/>
            </a:lvl6pPr>
            <a:lvl7pPr marL="2743200" indent="0" algn="ctr" rtl="0">
              <a:buNone/>
              <a:defRPr sz="1600"/>
            </a:lvl7pPr>
            <a:lvl8pPr marL="3200400" indent="0" algn="ctr" rtl="0">
              <a:buNone/>
              <a:defRPr sz="1600"/>
            </a:lvl8pPr>
            <a:lvl9pPr marL="3657600" indent="0" algn="ctr" rtl="0">
              <a:buNone/>
              <a:defRPr sz="1600"/>
            </a:lvl9pPr>
          </a:lstStyle>
          <a:p>
            <a:r>
              <a:rPr lang="uk-UA" dirty="0"/>
              <a:t>Зразок підзаголовка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981203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9066214" y="421594"/>
            <a:ext cx="2286000" cy="1885508"/>
          </a:xfrm>
        </p:spPr>
        <p:txBody>
          <a:bodyPr rtlCol="0">
            <a:normAutofit/>
          </a:bodyPr>
          <a:lstStyle>
            <a:lvl1pPr algn="l" rtl="0">
              <a:defRPr sz="2400"/>
            </a:lvl1pPr>
          </a:lstStyle>
          <a:p>
            <a:pPr rtl="0"/>
            <a:r>
              <a:rPr lang="ru-RU"/>
              <a:t>Образец заголовка</a:t>
            </a:r>
            <a:endParaRPr lang="uk-UA" dirty="0"/>
          </a:p>
        </p:txBody>
      </p:sp>
      <p:grpSp>
        <p:nvGrpSpPr>
          <p:cNvPr id="84" name="Група 83"/>
          <p:cNvGrpSpPr>
            <a:grpSpLocks noChangeAspect="1"/>
          </p:cNvGrpSpPr>
          <p:nvPr/>
        </p:nvGrpSpPr>
        <p:grpSpPr>
          <a:xfrm rot="16200000" flipV="1">
            <a:off x="274315" y="1102304"/>
            <a:ext cx="5053664" cy="4411852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ілінія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86" name="Полілінія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87" name="Полілінія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88" name="Полілінія 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89" name="Полілінія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0" name="Полілінія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1" name="Полілінія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2" name="Полілінія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3" name="Полілінія 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4" name="Полілінія 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5" name="Полілінія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6" name="Полілінія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97" name="Місце для зображення 33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/>
          </p:cNvSpPr>
          <p:nvPr>
            <p:ph type="pic" sz="quarter" idx="17"/>
          </p:nvPr>
        </p:nvSpPr>
        <p:spPr>
          <a:xfrm>
            <a:off x="840795" y="1020193"/>
            <a:ext cx="3886200" cy="4572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lang="uk-UA" dirty="0"/>
          </a:p>
        </p:txBody>
      </p:sp>
      <p:grpSp>
        <p:nvGrpSpPr>
          <p:cNvPr id="98" name="Група 97"/>
          <p:cNvGrpSpPr/>
          <p:nvPr/>
        </p:nvGrpSpPr>
        <p:grpSpPr>
          <a:xfrm>
            <a:off x="5322489" y="319177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Полілінія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0" name="Полілінія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1" name="Полілінія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2" name="Полілінія 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3" name="Полілінія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4" name="Полілінія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5" name="Полілінія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6" name="Полілінія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7" name="Полілінія 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8" name="Полілінія 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9" name="Полілінія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10" name="Полілінія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111" name="Місце для зображення 33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 noChangeAspect="1"/>
          </p:cNvSpPr>
          <p:nvPr>
            <p:ph type="pic" sz="quarter" idx="18"/>
          </p:nvPr>
        </p:nvSpPr>
        <p:spPr>
          <a:xfrm>
            <a:off x="5546780" y="529603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lang="uk-UA" dirty="0"/>
          </a:p>
        </p:txBody>
      </p:sp>
      <p:grpSp>
        <p:nvGrpSpPr>
          <p:cNvPr id="112" name="Група 111"/>
          <p:cNvGrpSpPr/>
          <p:nvPr/>
        </p:nvGrpSpPr>
        <p:grpSpPr>
          <a:xfrm>
            <a:off x="5322489" y="3245640"/>
            <a:ext cx="3389607" cy="27108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Полілінія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14" name="Полілінія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15" name="Полілінія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16" name="Полілінія 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17" name="Полілінія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18" name="Полілінія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19" name="Полілінія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20" name="Полілінія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21" name="Полілінія 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22" name="Полілінія 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23" name="Полілінія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24" name="Полілінія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125" name="Місце для зображення 33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 noChangeAspect="1"/>
          </p:cNvSpPr>
          <p:nvPr>
            <p:ph type="pic" sz="quarter" idx="19"/>
          </p:nvPr>
        </p:nvSpPr>
        <p:spPr>
          <a:xfrm>
            <a:off x="5546780" y="3456066"/>
            <a:ext cx="2993366" cy="230533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lang="uk-UA" dirty="0"/>
          </a:p>
        </p:txBody>
      </p:sp>
      <p:sp>
        <p:nvSpPr>
          <p:cNvPr id="126" name="Місце для тексту 3"/>
          <p:cNvSpPr>
            <a:spLocks noGrp="1"/>
          </p:cNvSpPr>
          <p:nvPr>
            <p:ph type="body" sz="half" idx="21"/>
          </p:nvPr>
        </p:nvSpPr>
        <p:spPr>
          <a:xfrm>
            <a:off x="9066214" y="2484992"/>
            <a:ext cx="2286000" cy="324872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Місце для номера слайда 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pPr rtl="0"/>
              <a:t>‹#›</a:t>
            </a:fld>
            <a:endParaRPr lang="uk-UA" dirty="0"/>
          </a:p>
        </p:txBody>
      </p:sp>
      <p:sp>
        <p:nvSpPr>
          <p:cNvPr id="7" name="Місце для нижнього колонтитула 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6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A37E297-BBE5-47EA-9421-42B6D1076A94}" type="datetime1">
              <a:rPr lang="uk-UA" smtClean="0"/>
              <a:pPr/>
              <a:t>24.09.2025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87425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1732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>
          <a:xfrm>
            <a:off x="836613" y="914400"/>
            <a:ext cx="6172201" cy="5029200"/>
          </a:xfrm>
        </p:spPr>
        <p:txBody>
          <a:bodyPr rtlCol="0">
            <a:normAutofit/>
          </a:bodyPr>
          <a:lstStyle>
            <a:lvl1pPr algn="l" rtl="0">
              <a:defRPr sz="2400"/>
            </a:lvl1pPr>
            <a:lvl2pPr algn="l" rtl="0">
              <a:defRPr sz="2000"/>
            </a:lvl2pPr>
            <a:lvl3pPr algn="l" rtl="0">
              <a:defRPr sz="1800"/>
            </a:lvl3pPr>
            <a:lvl4pPr algn="l" rtl="0">
              <a:defRPr sz="1600"/>
            </a:lvl4pPr>
            <a:lvl5pPr algn="l" rtl="0">
              <a:defRPr sz="1600"/>
            </a:lvl5pPr>
            <a:lvl6pPr algn="l" rtl="0">
              <a:defRPr sz="2000"/>
            </a:lvl6pPr>
            <a:lvl7pPr algn="l" rtl="0">
              <a:defRPr sz="2000"/>
            </a:lvl7pPr>
            <a:lvl8pPr algn="l" rtl="0">
              <a:defRPr sz="2000"/>
            </a:lvl8pPr>
            <a:lvl9pPr algn="l" rtl="0">
              <a:defRPr sz="20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7511732" y="3555523"/>
            <a:ext cx="3840480" cy="238807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>
          <a:xfrm>
            <a:off x="1065213" y="6019801"/>
            <a:ext cx="762000" cy="2286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 lang="uk-UA" smtClean="0"/>
              <a:pPr rtl="0"/>
              <a:t>‹#›</a:t>
            </a:fld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>
          <a:xfrm>
            <a:off x="8075611" y="6019801"/>
            <a:ext cx="1396260" cy="228600"/>
          </a:xfrm>
        </p:spPr>
        <p:txBody>
          <a:bodyPr rtlCol="0"/>
          <a:lstStyle>
            <a:lvl1pPr>
              <a:defRPr/>
            </a:lvl1pPr>
          </a:lstStyle>
          <a:p>
            <a:fld id="{CDE2EAA9-AA8D-469F-9075-97060C06C645}" type="datetime1">
              <a:rPr lang="uk-UA" smtClean="0"/>
              <a:pPr/>
              <a:t>24.09.2025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39762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2891" y="1330347"/>
            <a:ext cx="3840480" cy="2103120"/>
          </a:xfrm>
        </p:spPr>
        <p:txBody>
          <a:bodyPr rtlCol="0" anchor="b">
            <a:normAutofit/>
          </a:bodyPr>
          <a:lstStyle>
            <a:lvl1pPr algn="l" rtl="0">
              <a:defRPr sz="3600"/>
            </a:lvl1pPr>
          </a:lstStyle>
          <a:p>
            <a:pPr rtl="0"/>
            <a:r>
              <a:rPr lang="ru-RU"/>
              <a:t>Образец заголовка</a:t>
            </a:r>
            <a:endParaRPr lang="uk-UA" dirty="0"/>
          </a:p>
        </p:txBody>
      </p:sp>
      <p:grpSp>
        <p:nvGrpSpPr>
          <p:cNvPr id="8" name="Група 7"/>
          <p:cNvGrpSpPr/>
          <p:nvPr/>
        </p:nvGrpSpPr>
        <p:grpSpPr>
          <a:xfrm>
            <a:off x="595546" y="781398"/>
            <a:ext cx="6433398" cy="5053665"/>
            <a:chOff x="5162444" y="781398"/>
            <a:chExt cx="6433398" cy="5053665"/>
          </a:xfrm>
        </p:grpSpPr>
        <p:sp>
          <p:nvSpPr>
            <p:cNvPr id="9" name="Полілінія 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" name="Полілінія 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grpSp>
          <p:nvGrpSpPr>
            <p:cNvPr id="11" name="Група 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Полілінія 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dirty="0"/>
              </a:p>
            </p:txBody>
          </p:sp>
          <p:sp>
            <p:nvSpPr>
              <p:cNvPr id="21" name="Полілінія 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dirty="0"/>
              </a:p>
            </p:txBody>
          </p:sp>
        </p:grpSp>
        <p:sp>
          <p:nvSpPr>
            <p:cNvPr id="12" name="Полілінія 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3" name="Полілінія 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4" name="Полілінія 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5" name="Полілінія 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6" name="Полілінія 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7" name="Полілінія 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8" name="Полілінія 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9" name="Полілінія 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3" name="Місце для зображення 2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/>
          </p:cNvSpPr>
          <p:nvPr>
            <p:ph type="pic" idx="1"/>
          </p:nvPr>
        </p:nvSpPr>
        <p:spPr>
          <a:xfrm>
            <a:off x="836613" y="1031195"/>
            <a:ext cx="5943600" cy="4572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3200"/>
            </a:lvl1pPr>
            <a:lvl2pPr marL="457200" indent="0" algn="l" rtl="0">
              <a:buNone/>
              <a:defRPr sz="2800"/>
            </a:lvl2pPr>
            <a:lvl3pPr marL="914400" indent="0" algn="l" rtl="0">
              <a:buNone/>
              <a:defRPr sz="2400"/>
            </a:lvl3pPr>
            <a:lvl4pPr marL="1371600" indent="0" algn="l" rtl="0">
              <a:buNone/>
              <a:defRPr sz="2000"/>
            </a:lvl4pPr>
            <a:lvl5pPr marL="1828800" indent="0" algn="l" rtl="0">
              <a:buNone/>
              <a:defRPr sz="2000"/>
            </a:lvl5pPr>
            <a:lvl6pPr marL="2286000" indent="0" algn="l" rtl="0">
              <a:buNone/>
              <a:defRPr sz="2000"/>
            </a:lvl6pPr>
            <a:lvl7pPr marL="2743200" indent="0" algn="l" rtl="0">
              <a:buNone/>
              <a:defRPr sz="2000"/>
            </a:lvl7pPr>
            <a:lvl8pPr marL="3200400" indent="0" algn="l" rtl="0">
              <a:buNone/>
              <a:defRPr sz="2000"/>
            </a:lvl8pPr>
            <a:lvl9pPr marL="3657600" indent="0" algn="l" rtl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uk-UA" dirty="0"/>
          </a:p>
        </p:txBody>
      </p:sp>
      <p:sp>
        <p:nvSpPr>
          <p:cNvPr id="4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7492891" y="3555521"/>
            <a:ext cx="3840480" cy="2168517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18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t>‹#›</a:t>
            </a:fld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614E23D-BC5C-4C31-8216-7C4E94D2E725}" type="datetime1">
              <a:rPr lang="uk-UA" smtClean="0"/>
              <a:pPr/>
              <a:t>24.09.2025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5957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t>‹#›</a:t>
            </a:fld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5FC3F8FB-B9B6-407F-B651-397F2C68460C}" type="datetime1">
              <a:rPr lang="uk-UA" smtClean="0"/>
              <a:pPr/>
              <a:t>24.09.2025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47936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9624268" y="304800"/>
            <a:ext cx="1729531" cy="56769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ертикального тексту 2"/>
          <p:cNvSpPr>
            <a:spLocks noGrp="1"/>
          </p:cNvSpPr>
          <p:nvPr>
            <p:ph type="body" orient="vert" idx="1"/>
          </p:nvPr>
        </p:nvSpPr>
        <p:spPr>
          <a:xfrm>
            <a:off x="838199" y="304800"/>
            <a:ext cx="8633671" cy="56769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t>‹#›</a:t>
            </a:fld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ACBB241-EEC8-4294-AD17-25A955EE8532}" type="datetime1">
              <a:rPr lang="uk-UA" smtClean="0"/>
              <a:pPr/>
              <a:t>24.09.2025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058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t>‹#›</a:t>
            </a:fld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A203964C-0CE6-4B48-BA3E-1432582E3429}" type="datetime1">
              <a:rPr lang="uk-UA" smtClean="0"/>
              <a:pPr/>
              <a:t>24.09.2025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963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5613" y="1828800"/>
            <a:ext cx="6858002" cy="1828800"/>
          </a:xfrm>
        </p:spPr>
        <p:txBody>
          <a:bodyPr rtlCol="0" anchor="b">
            <a:normAutofit/>
          </a:bodyPr>
          <a:lstStyle>
            <a:lvl1pPr algn="l" rtl="0">
              <a:defRPr sz="4400"/>
            </a:lvl1pPr>
          </a:lstStyle>
          <a:p>
            <a:pPr rtl="0"/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4265610" y="3733800"/>
            <a:ext cx="6858002" cy="9144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 algn="l" rt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l" rtl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l" rtl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29257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вмісту 2"/>
          <p:cNvSpPr>
            <a:spLocks noGrp="1"/>
          </p:cNvSpPr>
          <p:nvPr>
            <p:ph sz="half" idx="1"/>
          </p:nvPr>
        </p:nvSpPr>
        <p:spPr>
          <a:xfrm>
            <a:off x="1065212" y="1825625"/>
            <a:ext cx="4954588" cy="4187952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4" name="Місце для вмісту 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4951414" cy="4187952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7" name="Місце для номера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t>‹#›</a:t>
            </a:fld>
            <a:endParaRPr lang="uk-UA" dirty="0"/>
          </a:p>
        </p:txBody>
      </p:sp>
      <p:sp>
        <p:nvSpPr>
          <p:cNvPr id="6" name="Місце для нижнього колонтитула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5" name="Місце для дати 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34333F3-BC16-4265-8824-7CDED5841AB2}" type="datetime1">
              <a:rPr lang="uk-UA" smtClean="0"/>
              <a:pPr/>
              <a:t>24.09.2025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727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069848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Місце для вмісту 3"/>
          <p:cNvSpPr>
            <a:spLocks noGrp="1"/>
          </p:cNvSpPr>
          <p:nvPr>
            <p:ph sz="half" idx="2"/>
          </p:nvPr>
        </p:nvSpPr>
        <p:spPr>
          <a:xfrm>
            <a:off x="1069848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5" name="Місце для тексту 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4956048" cy="823912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2400" b="1"/>
            </a:lvl1pPr>
            <a:lvl2pPr marL="457200" indent="0" algn="l" rtl="0">
              <a:buNone/>
              <a:defRPr sz="2000" b="1"/>
            </a:lvl2pPr>
            <a:lvl3pPr marL="914400" indent="0" algn="l" rtl="0">
              <a:buNone/>
              <a:defRPr sz="1800" b="1"/>
            </a:lvl3pPr>
            <a:lvl4pPr marL="1371600" indent="0" algn="l" rtl="0">
              <a:buNone/>
              <a:defRPr sz="1600" b="1"/>
            </a:lvl4pPr>
            <a:lvl5pPr marL="1828800" indent="0" algn="l" rtl="0">
              <a:buNone/>
              <a:defRPr sz="1600" b="1"/>
            </a:lvl5pPr>
            <a:lvl6pPr marL="2286000" indent="0" algn="l" rtl="0">
              <a:buNone/>
              <a:defRPr sz="1600" b="1"/>
            </a:lvl6pPr>
            <a:lvl7pPr marL="2743200" indent="0" algn="l" rtl="0">
              <a:buNone/>
              <a:defRPr sz="1600" b="1"/>
            </a:lvl7pPr>
            <a:lvl8pPr marL="3200400" indent="0" algn="l" rtl="0">
              <a:buNone/>
              <a:defRPr sz="1600" b="1"/>
            </a:lvl8pPr>
            <a:lvl9pPr marL="3657600" indent="0" algn="l" rtl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Місце для вмісту 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4956048" cy="3476625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uk-UA" dirty="0"/>
          </a:p>
        </p:txBody>
      </p:sp>
      <p:sp>
        <p:nvSpPr>
          <p:cNvPr id="9" name="Місце для номера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t>‹#›</a:t>
            </a:fld>
            <a:endParaRPr lang="uk-UA" dirty="0"/>
          </a:p>
        </p:txBody>
      </p:sp>
      <p:sp>
        <p:nvSpPr>
          <p:cNvPr id="8" name="Місце для нижнього колонтитула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7" name="Місце для дати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4E02068-1416-46EB-8DDA-483E89B32E1E}" type="datetime1">
              <a:rPr lang="uk-UA" smtClean="0"/>
              <a:pPr/>
              <a:t>24.09.2025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1857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uk-UA" dirty="0"/>
          </a:p>
        </p:txBody>
      </p:sp>
      <p:sp>
        <p:nvSpPr>
          <p:cNvPr id="5" name="Місце для номера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t>‹#›</a:t>
            </a:fld>
            <a:endParaRPr lang="uk-UA" dirty="0"/>
          </a:p>
        </p:txBody>
      </p:sp>
      <p:sp>
        <p:nvSpPr>
          <p:cNvPr id="4" name="Місце для нижнього колонтитула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3" name="Місце для дати 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CDCE796-1974-46A8-B1F8-D020B3DDC6BB}" type="datetime1">
              <a:rPr lang="uk-UA" smtClean="0"/>
              <a:pPr/>
              <a:t>24.09.2025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12816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Місце для номера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t>‹#›</a:t>
            </a:fld>
            <a:endParaRPr lang="uk-UA" dirty="0"/>
          </a:p>
        </p:txBody>
      </p:sp>
      <p:sp>
        <p:nvSpPr>
          <p:cNvPr id="3" name="Місце для нижнього колонтитула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2" name="Місце для дати 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54D2F14-88B2-4739-875A-322EA5B86B27}" type="datetime1">
              <a:rPr lang="uk-UA" smtClean="0"/>
              <a:pPr/>
              <a:t>24.09.2025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4787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зображення з підпис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65212" y="304799"/>
            <a:ext cx="10058402" cy="1216152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ru-RU"/>
              <a:t>Образец заголовка</a:t>
            </a:r>
            <a:endParaRPr lang="uk-UA" dirty="0"/>
          </a:p>
        </p:txBody>
      </p:sp>
      <p:grpSp>
        <p:nvGrpSpPr>
          <p:cNvPr id="9" name="Група 8"/>
          <p:cNvGrpSpPr/>
          <p:nvPr/>
        </p:nvGrpSpPr>
        <p:grpSpPr>
          <a:xfrm>
            <a:off x="1052422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Полілінія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1" name="Полілінія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2" name="Полілінія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3" name="Полілінія 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4" name="Полілінія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5" name="Полілінія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6" name="Полілінія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7" name="Полілінія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8" name="Полілінія 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9" name="Полілінія 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20" name="Полілінія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21" name="Полілінія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36" name="Місце для зображення 33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 noChangeAspect="1"/>
          </p:cNvSpPr>
          <p:nvPr>
            <p:ph type="pic" sz="quarter" idx="17"/>
          </p:nvPr>
        </p:nvSpPr>
        <p:spPr>
          <a:xfrm>
            <a:off x="1265028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lang="uk-UA" dirty="0"/>
          </a:p>
        </p:txBody>
      </p:sp>
      <p:sp>
        <p:nvSpPr>
          <p:cNvPr id="39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1052423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22" name="Група 21"/>
          <p:cNvGrpSpPr/>
          <p:nvPr/>
        </p:nvGrpSpPr>
        <p:grpSpPr>
          <a:xfrm>
            <a:off x="6763111" y="1733550"/>
            <a:ext cx="4360503" cy="3050038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Полілінія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24" name="Полілінія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25" name="Полілінія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26" name="Полілінія 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27" name="Полілінія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28" name="Полілінія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29" name="Полілінія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30" name="Полілінія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31" name="Полілінія 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32" name="Полілінія 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33" name="Полілінія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34" name="Полілінія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37" name="Місце для зображення 33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 noChangeAspect="1"/>
          </p:cNvSpPr>
          <p:nvPr>
            <p:ph type="pic" sz="quarter" idx="18"/>
          </p:nvPr>
        </p:nvSpPr>
        <p:spPr>
          <a:xfrm>
            <a:off x="6975717" y="1900210"/>
            <a:ext cx="3935536" cy="2571736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lang="uk-UA" dirty="0"/>
          </a:p>
        </p:txBody>
      </p:sp>
      <p:sp>
        <p:nvSpPr>
          <p:cNvPr id="40" name="Місце для тексту 3"/>
          <p:cNvSpPr>
            <a:spLocks noGrp="1"/>
          </p:cNvSpPr>
          <p:nvPr>
            <p:ph type="body" sz="half" idx="19"/>
          </p:nvPr>
        </p:nvSpPr>
        <p:spPr>
          <a:xfrm>
            <a:off x="6742908" y="4935990"/>
            <a:ext cx="4368980" cy="100761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Місце для номера слайда 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pPr rtl="0"/>
              <a:t>‹#›</a:t>
            </a:fld>
            <a:endParaRPr lang="uk-UA" dirty="0"/>
          </a:p>
        </p:txBody>
      </p:sp>
      <p:sp>
        <p:nvSpPr>
          <p:cNvPr id="7" name="Місце для нижнього колонтитула 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6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04AC9CC-D0B4-4D4C-B143-6BBA8F1C06F2}" type="datetime1">
              <a:rPr lang="uk-UA" smtClean="0"/>
              <a:pPr/>
              <a:t>24.09.2025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68274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зображення з підпис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uk-UA" dirty="0"/>
          </a:p>
        </p:txBody>
      </p:sp>
      <p:grpSp>
        <p:nvGrpSpPr>
          <p:cNvPr id="52" name="Група 51"/>
          <p:cNvGrpSpPr>
            <a:grpSpLocks noChangeAspect="1"/>
          </p:cNvGrpSpPr>
          <p:nvPr/>
        </p:nvGrpSpPr>
        <p:grpSpPr>
          <a:xfrm rot="5400000">
            <a:off x="104513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Полілінія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54" name="Полілінія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55" name="Полілінія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56" name="Полілінія 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57" name="Полілінія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58" name="Полілінія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59" name="Полілінія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60" name="Полілінія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61" name="Полілінія 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62" name="Полілінія 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63" name="Полілінія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64" name="Полілінія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79" name="Місце для зображення 33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/>
          </p:cNvSpPr>
          <p:nvPr>
            <p:ph type="pic" sz="quarter" idx="19"/>
          </p:nvPr>
        </p:nvSpPr>
        <p:spPr>
          <a:xfrm>
            <a:off x="1249168" y="1824285"/>
            <a:ext cx="2715289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lang="uk-UA" dirty="0"/>
          </a:p>
        </p:txBody>
      </p:sp>
      <p:sp>
        <p:nvSpPr>
          <p:cNvPr id="81" name="Місце для тексту 3"/>
          <p:cNvSpPr>
            <a:spLocks noGrp="1"/>
          </p:cNvSpPr>
          <p:nvPr>
            <p:ph type="body" sz="half" idx="2"/>
          </p:nvPr>
        </p:nvSpPr>
        <p:spPr>
          <a:xfrm>
            <a:off x="123521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84" name="Група 83"/>
          <p:cNvGrpSpPr>
            <a:grpSpLocks noChangeAspect="1"/>
          </p:cNvGrpSpPr>
          <p:nvPr userDrawn="1"/>
        </p:nvGrpSpPr>
        <p:grpSpPr>
          <a:xfrm rot="5400000">
            <a:off x="4517135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Полілінія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86" name="Полілінія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87" name="Полілінія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88" name="Полілінія 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89" name="Полілінія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0" name="Полілінія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1" name="Полілінія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2" name="Полілінія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3" name="Полілінія 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4" name="Полілінія 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5" name="Полілінія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6" name="Полілінія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78" name="Місце для зображення 33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/>
          </p:cNvSpPr>
          <p:nvPr>
            <p:ph type="pic" sz="quarter" idx="18"/>
          </p:nvPr>
        </p:nvSpPr>
        <p:spPr>
          <a:xfrm>
            <a:off x="4720924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lang="uk-UA" dirty="0"/>
          </a:p>
        </p:txBody>
      </p:sp>
      <p:sp>
        <p:nvSpPr>
          <p:cNvPr id="82" name="Місце для тексту 3"/>
          <p:cNvSpPr>
            <a:spLocks noGrp="1"/>
          </p:cNvSpPr>
          <p:nvPr>
            <p:ph type="body" sz="half" idx="21"/>
          </p:nvPr>
        </p:nvSpPr>
        <p:spPr>
          <a:xfrm>
            <a:off x="4707208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grpSp>
        <p:nvGrpSpPr>
          <p:cNvPr id="97" name="Група 96"/>
          <p:cNvGrpSpPr>
            <a:grpSpLocks noChangeAspect="1"/>
          </p:cNvGrpSpPr>
          <p:nvPr userDrawn="1"/>
        </p:nvGrpSpPr>
        <p:grpSpPr>
          <a:xfrm rot="5400000">
            <a:off x="8019009" y="1678105"/>
            <a:ext cx="3123347" cy="308973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Полілінія 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99" name="Полілінія 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0" name="Полілінія 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1" name="Полілінія 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2" name="Полілінія 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3" name="Полілінія 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4" name="Полілінія 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5" name="Полілінія 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6" name="Полілінія 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7" name="Полілінія 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8" name="Полілінія 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  <p:sp>
          <p:nvSpPr>
            <p:cNvPr id="109" name="Полілінія 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dirty="0"/>
            </a:p>
          </p:txBody>
        </p:sp>
      </p:grpSp>
      <p:sp>
        <p:nvSpPr>
          <p:cNvPr id="80" name="Місце для зображення 33" descr="Пустий покажчик місця заповнення для зображення Клацніть покажчик місця заповнення та виберіть зображення, яке потрібно додати."/>
          <p:cNvSpPr>
            <a:spLocks noGrp="1"/>
          </p:cNvSpPr>
          <p:nvPr>
            <p:ph type="pic" sz="quarter" idx="20"/>
          </p:nvPr>
        </p:nvSpPr>
        <p:spPr>
          <a:xfrm>
            <a:off x="8222798" y="1824285"/>
            <a:ext cx="2715768" cy="2776308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ru-RU"/>
              <a:t>Вставка рисунка</a:t>
            </a:r>
            <a:endParaRPr lang="uk-UA" dirty="0"/>
          </a:p>
        </p:txBody>
      </p:sp>
      <p:sp>
        <p:nvSpPr>
          <p:cNvPr id="83" name="Місце для тексту 3"/>
          <p:cNvSpPr>
            <a:spLocks noGrp="1"/>
          </p:cNvSpPr>
          <p:nvPr>
            <p:ph type="body" sz="half" idx="22"/>
          </p:nvPr>
        </p:nvSpPr>
        <p:spPr>
          <a:xfrm>
            <a:off x="8209082" y="4947405"/>
            <a:ext cx="2743200" cy="9144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1600"/>
              </a:spcBef>
              <a:buNone/>
              <a:defRPr sz="1600"/>
            </a:lvl1pPr>
            <a:lvl2pPr marL="457200" indent="0" algn="l" rtl="0">
              <a:buNone/>
              <a:defRPr sz="1400"/>
            </a:lvl2pPr>
            <a:lvl3pPr marL="914400" indent="0" algn="l" rtl="0">
              <a:buNone/>
              <a:defRPr sz="1200"/>
            </a:lvl3pPr>
            <a:lvl4pPr marL="1371600" indent="0" algn="l" rtl="0">
              <a:buNone/>
              <a:defRPr sz="1000"/>
            </a:lvl4pPr>
            <a:lvl5pPr marL="1828800" indent="0" algn="l" rtl="0">
              <a:buNone/>
              <a:defRPr sz="1000"/>
            </a:lvl5pPr>
            <a:lvl6pPr marL="2286000" indent="0" algn="l" rtl="0">
              <a:buNone/>
              <a:defRPr sz="1000"/>
            </a:lvl6pPr>
            <a:lvl7pPr marL="2743200" indent="0" algn="l" rtl="0">
              <a:buNone/>
              <a:defRPr sz="1000"/>
            </a:lvl7pPr>
            <a:lvl8pPr marL="3200400" indent="0" algn="l" rtl="0">
              <a:buNone/>
              <a:defRPr sz="1000"/>
            </a:lvl8pPr>
            <a:lvl9pPr marL="3657600" indent="0" algn="l" rtl="0">
              <a:buNone/>
              <a:defRPr sz="10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Місце для номера слайда 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uk-UA" smtClean="0"/>
              <a:pPr rtl="0"/>
              <a:t>‹#›</a:t>
            </a:fld>
            <a:endParaRPr lang="uk-UA" dirty="0"/>
          </a:p>
        </p:txBody>
      </p:sp>
      <p:sp>
        <p:nvSpPr>
          <p:cNvPr id="7" name="Місце для нижнього колонтитула 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uk-UA" dirty="0"/>
          </a:p>
        </p:txBody>
      </p:sp>
      <p:sp>
        <p:nvSpPr>
          <p:cNvPr id="6" name="Місце для дати 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66CAD4AE-A456-4992-BF47-7F9B5B946A0F}" type="datetime1">
              <a:rPr lang="uk-UA" smtClean="0"/>
              <a:pPr/>
              <a:t>24.09.2025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6819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 1"/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uk-UA" dirty="0"/>
              <a:t>Зразок заголовка</a:t>
            </a:r>
          </a:p>
        </p:txBody>
      </p:sp>
      <p:sp>
        <p:nvSpPr>
          <p:cNvPr id="3" name="Місце для тексту 2"/>
          <p:cNvSpPr>
            <a:spLocks noGrp="1"/>
          </p:cNvSpPr>
          <p:nvPr>
            <p:ph type="body" idx="1"/>
          </p:nvPr>
        </p:nvSpPr>
        <p:spPr>
          <a:xfrm>
            <a:off x="1065214" y="1752600"/>
            <a:ext cx="10058400" cy="4229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dirty="0"/>
              <a:t>Зразок тексту</a:t>
            </a:r>
          </a:p>
          <a:p>
            <a:pPr lvl="1" rtl="0"/>
            <a:r>
              <a:rPr lang="uk-UA" dirty="0"/>
              <a:t>Другий рівень</a:t>
            </a:r>
          </a:p>
          <a:p>
            <a:pPr lvl="2" rtl="0"/>
            <a:r>
              <a:rPr lang="uk-UA" dirty="0"/>
              <a:t>Третій рівень</a:t>
            </a:r>
          </a:p>
          <a:p>
            <a:pPr lvl="3" rtl="0"/>
            <a:r>
              <a:rPr lang="uk-UA" dirty="0"/>
              <a:t>Четвертий рівень</a:t>
            </a:r>
          </a:p>
          <a:p>
            <a:pPr lvl="4" rtl="0"/>
            <a:r>
              <a:rPr lang="uk-UA" dirty="0"/>
              <a:t>П’ятий рівень</a:t>
            </a:r>
          </a:p>
        </p:txBody>
      </p:sp>
      <p:sp>
        <p:nvSpPr>
          <p:cNvPr id="6" name="Місце для номера слайда 5"/>
          <p:cNvSpPr>
            <a:spLocks noGrp="1"/>
          </p:cNvSpPr>
          <p:nvPr>
            <p:ph type="sldNum" sz="quarter" idx="4"/>
          </p:nvPr>
        </p:nvSpPr>
        <p:spPr>
          <a:xfrm>
            <a:off x="1065213" y="6019801"/>
            <a:ext cx="7620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022B156B-59AE-415F-B24B-8756D48BB977}" type="slidenum">
              <a:rPr lang="uk-UA" smtClean="0"/>
              <a:pPr rtl="0"/>
              <a:t>‹#›</a:t>
            </a:fld>
            <a:endParaRPr lang="uk-UA" dirty="0"/>
          </a:p>
        </p:txBody>
      </p:sp>
      <p:sp>
        <p:nvSpPr>
          <p:cNvPr id="5" name="Місце для нижнього колонтитула 4"/>
          <p:cNvSpPr>
            <a:spLocks noGrp="1"/>
          </p:cNvSpPr>
          <p:nvPr>
            <p:ph type="ftr" sz="quarter" idx="3"/>
          </p:nvPr>
        </p:nvSpPr>
        <p:spPr>
          <a:xfrm>
            <a:off x="1979613" y="6019801"/>
            <a:ext cx="59436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pPr rtl="0"/>
            <a:endParaRPr lang="uk-UA" dirty="0"/>
          </a:p>
        </p:txBody>
      </p:sp>
      <p:sp>
        <p:nvSpPr>
          <p:cNvPr id="4" name="Місце для дати 3"/>
          <p:cNvSpPr>
            <a:spLocks noGrp="1"/>
          </p:cNvSpPr>
          <p:nvPr>
            <p:ph type="dt" sz="half" idx="2"/>
          </p:nvPr>
        </p:nvSpPr>
        <p:spPr>
          <a:xfrm>
            <a:off x="8075611" y="6019801"/>
            <a:ext cx="139626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100">
                <a:solidFill>
                  <a:schemeClr val="tx1"/>
                </a:solidFill>
              </a:defRPr>
            </a:lvl1pPr>
          </a:lstStyle>
          <a:p>
            <a:fld id="{AB281E8D-D242-4D45-B477-5579D7A48CCD}" type="datetime1">
              <a:rPr lang="uk-UA" smtClean="0"/>
              <a:pPr/>
              <a:t>24.09.2025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300630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62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7472" indent="-347472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3464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market.growex.ua/ua/product/klodeks-pro" TargetMode="External"/><Relationship Id="rId3" Type="http://schemas.openxmlformats.org/officeDocument/2006/relationships/hyperlink" Target="https://market.growex.ua/ua/product/butizan-400-ks" TargetMode="External"/><Relationship Id="rId7" Type="http://schemas.openxmlformats.org/officeDocument/2006/relationships/hyperlink" Target="https://market.growex.ua/ua/product/alfa-klomazon-ke" TargetMode="External"/><Relationship Id="rId12" Type="http://schemas.openxmlformats.org/officeDocument/2006/relationships/hyperlink" Target="https://market.growex.ua/ua/product/mastak" TargetMode="External"/><Relationship Id="rId2" Type="http://schemas.openxmlformats.org/officeDocument/2006/relationships/hyperlink" Target="https://market.growex.ua/ua/product/triflureks-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arket.growex.ua/ua/product/kommand" TargetMode="External"/><Relationship Id="rId11" Type="http://schemas.openxmlformats.org/officeDocument/2006/relationships/hyperlink" Target="https://market.growex.ua/ua/product/galera-super-1" TargetMode="External"/><Relationship Id="rId5" Type="http://schemas.openxmlformats.org/officeDocument/2006/relationships/hyperlink" Target="https://market.growex.ua/ua/product/nopasaran-ks" TargetMode="External"/><Relationship Id="rId10" Type="http://schemas.openxmlformats.org/officeDocument/2006/relationships/hyperlink" Target="https://market.growex.ua/ua/product/alfa-piralid-1" TargetMode="External"/><Relationship Id="rId4" Type="http://schemas.openxmlformats.org/officeDocument/2006/relationships/hyperlink" Target="https://market.growex.ua/ua/product/butizan-avant-se" TargetMode="External"/><Relationship Id="rId9" Type="http://schemas.openxmlformats.org/officeDocument/2006/relationships/hyperlink" Target="https://market.growex.ua/ua/product/komandir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superagronom.com/blog/917-gerbitsidniy-zahist-ozimogo-ripaku-v-klasichniy-sistemi-ta-clearfield" TargetMode="External"/><Relationship Id="rId7" Type="http://schemas.openxmlformats.org/officeDocument/2006/relationships/hyperlink" Target="https://tetra-agro.com.ua/news/vse_pro_viroshhuvannya_ripaku_abo_yak_pidvishhiti_iogo_vrozainist" TargetMode="External"/><Relationship Id="rId2" Type="http://schemas.openxmlformats.org/officeDocument/2006/relationships/hyperlink" Target="https://www.bayton.com.ua/shemi-zahistu-kultur/shema-zahistu-ripak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nalit-pribor.com.ua/uk/developments/ripak-dlya-chogo-vykorystovuyetsya-i-shho-z-nogo-roblyat/" TargetMode="External"/><Relationship Id="rId5" Type="http://schemas.openxmlformats.org/officeDocument/2006/relationships/hyperlink" Target="https://agrotimes.ua/" TargetMode="External"/><Relationship Id="rId4" Type="http://schemas.openxmlformats.org/officeDocument/2006/relationships/hyperlink" Target="http://agro-business.com.ua/agro/ahronomiia-sohodni/item/9004-intehrovanyi-zakhyst-ripaku-vid-shkidnykiv.html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98547" y="457200"/>
            <a:ext cx="8487863" cy="2466474"/>
          </a:xfrm>
        </p:spPr>
        <p:txBody>
          <a:bodyPr rtlCol="0">
            <a:normAutofit/>
          </a:bodyPr>
          <a:lstStyle/>
          <a:p>
            <a:r>
              <a:rPr lang="uk-UA" sz="4400" b="1" dirty="0">
                <a:solidFill>
                  <a:srgbClr val="FFFF00"/>
                </a:solidFill>
                <a:highlight>
                  <a:srgbClr val="808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uk-UA" sz="4400" b="1" dirty="0" err="1">
                <a:solidFill>
                  <a:srgbClr val="FFFF00"/>
                </a:solidFill>
                <a:highlight>
                  <a:srgbClr val="808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здоровʼя</a:t>
            </a:r>
            <a:r>
              <a:rPr lang="uk-UA" sz="4400" b="1" dirty="0">
                <a:solidFill>
                  <a:srgbClr val="FFFF00"/>
                </a:solidFill>
                <a:highlight>
                  <a:srgbClr val="808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400" b="1" dirty="0" smtClean="0">
                <a:solidFill>
                  <a:srgbClr val="FFFF00"/>
                </a:solidFill>
                <a:highlight>
                  <a:srgbClr val="808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ріпаку</a:t>
            </a:r>
            <a:r>
              <a:rPr lang="uk-UA" sz="4400" b="1" dirty="0" smtClean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uk-UA" sz="4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675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>
            <a:extLst>
              <a:ext uri="{FF2B5EF4-FFF2-40B4-BE49-F238E27FC236}">
                <a16:creationId xmlns:a16="http://schemas.microsoft.com/office/drawing/2014/main" id="{67EF3215-7E7B-FC1A-7288-089E648AA8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35212" y="4836695"/>
            <a:ext cx="2743200" cy="1025110"/>
          </a:xfrm>
        </p:spPr>
        <p:txBody>
          <a:bodyPr>
            <a:noAutofit/>
          </a:bodyPr>
          <a:lstStyle/>
          <a:p>
            <a:pPr algn="just"/>
            <a:r>
              <a:rPr lang="ru-RU" sz="1400" b="1" u="sng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Прихованохоботники</a:t>
            </a:r>
            <a:r>
              <a:rPr lang="ru-RU" sz="1400" b="1" u="sng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: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ріпаковий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стебловий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(</a:t>
            </a:r>
            <a:r>
              <a:rPr lang="en-US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Ceutorrhynhus</a:t>
            </a:r>
            <a:r>
              <a:rPr lang="en-US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napi</a:t>
            </a:r>
            <a:r>
              <a:rPr lang="en-US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).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Личинки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розвиваються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і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живляться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всередині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стебел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спричинюючи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їх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S-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подібний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вигин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розтріскування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і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надламування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endParaRPr lang="ru-UA" sz="1400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08FC5C54-F788-AB87-635D-D927A9A19CE2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4707208" y="4836695"/>
            <a:ext cx="2743200" cy="1025110"/>
          </a:xfrm>
        </p:spPr>
        <p:txBody>
          <a:bodyPr>
            <a:noAutofit/>
          </a:bodyPr>
          <a:lstStyle/>
          <a:p>
            <a:pPr algn="just"/>
            <a:r>
              <a:rPr lang="ru-RU" sz="1400" b="1" u="sng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Капустяна</a:t>
            </a:r>
            <a:r>
              <a:rPr lang="ru-RU" sz="1400" b="1" u="sng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(</a:t>
            </a:r>
            <a:r>
              <a:rPr lang="ru-RU" sz="1400" b="1" u="sng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ріпакова</a:t>
            </a:r>
            <a:r>
              <a:rPr lang="ru-RU" sz="1400" b="1" u="sng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 </a:t>
            </a:r>
            <a:r>
              <a:rPr lang="ru-RU" sz="1400" b="1" u="sng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галиця</a:t>
            </a:r>
            <a:r>
              <a:rPr lang="ru-RU" sz="1400" b="1" u="sng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lang="en-US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Dasiyneura</a:t>
            </a:r>
            <a:r>
              <a:rPr lang="en-US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brassicae</a:t>
            </a:r>
            <a:r>
              <a:rPr lang="en-US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).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Заселяє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поля в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період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цвітіння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Доросла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комаха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завдовжки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1,0-1,5 мм</a:t>
            </a:r>
            <a:r>
              <a:rPr lang="en-US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/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ЕПШ – 1 доросла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особина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на 4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рослин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Ефективним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заходом є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обприскування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рослин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одним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із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дозволених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інсектицидів</a:t>
            </a:r>
            <a:endParaRPr lang="ru-UA" sz="1400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4643A3C7-FCBE-9C73-D2D1-9AA8EC6E3DAA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8209082" y="4836695"/>
            <a:ext cx="2743200" cy="102511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5600" b="1" u="sng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Сітчастий</a:t>
            </a:r>
            <a:r>
              <a:rPr lang="ru-RU" sz="5600" b="1" u="sng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5600" b="1" u="sng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польовий</a:t>
            </a:r>
            <a:r>
              <a:rPr lang="ru-RU" sz="5600" b="1" u="sng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5600" b="1" u="sng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слимак</a:t>
            </a:r>
            <a:r>
              <a:rPr lang="ru-RU" sz="5600" b="1" u="sng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5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lang="en-US" sz="56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Deroceras</a:t>
            </a:r>
            <a:r>
              <a:rPr lang="en-US" sz="5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56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reticulatum</a:t>
            </a:r>
            <a:r>
              <a:rPr lang="en-US" sz="5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). </a:t>
            </a:r>
            <a:r>
              <a:rPr lang="ru-RU" sz="56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Слимак</a:t>
            </a:r>
            <a:r>
              <a:rPr lang="ru-RU" sz="5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56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завдовжки</a:t>
            </a:r>
            <a:r>
              <a:rPr lang="ru-RU" sz="5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до 50 мм, </a:t>
            </a:r>
            <a:r>
              <a:rPr lang="ru-RU" sz="56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від</a:t>
            </a:r>
            <a:r>
              <a:rPr lang="ru-RU" sz="5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56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жовтувато-білого</a:t>
            </a:r>
            <a:r>
              <a:rPr lang="ru-RU" sz="5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до </a:t>
            </a:r>
            <a:r>
              <a:rPr lang="ru-RU" sz="56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сіро</a:t>
            </a:r>
            <a:r>
              <a:rPr lang="ru-RU" sz="5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-коричневого </a:t>
            </a:r>
            <a:r>
              <a:rPr lang="ru-RU" sz="56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забарвлення</a:t>
            </a:r>
            <a:r>
              <a:rPr lang="ru-RU" sz="5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з темним </a:t>
            </a:r>
            <a:r>
              <a:rPr lang="ru-RU" sz="56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сітчастим</a:t>
            </a:r>
            <a:r>
              <a:rPr lang="ru-RU" sz="5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узором... Заходи </a:t>
            </a:r>
            <a:r>
              <a:rPr lang="ru-RU" sz="56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захисту</a:t>
            </a:r>
            <a:r>
              <a:rPr lang="ru-RU" sz="5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56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полягають</a:t>
            </a:r>
            <a:r>
              <a:rPr lang="ru-RU" sz="5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у </a:t>
            </a:r>
            <a:r>
              <a:rPr lang="ru-RU" sz="56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дренажі</a:t>
            </a:r>
            <a:r>
              <a:rPr lang="ru-RU" sz="5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та </a:t>
            </a:r>
            <a:r>
              <a:rPr lang="ru-RU" sz="56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обробітку</a:t>
            </a:r>
            <a:r>
              <a:rPr lang="ru-RU" sz="5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56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ґрунту</a:t>
            </a:r>
            <a:r>
              <a:rPr lang="ru-RU" sz="5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56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що</a:t>
            </a:r>
            <a:r>
              <a:rPr lang="ru-RU" sz="5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56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зменшує</a:t>
            </a:r>
            <a:r>
              <a:rPr lang="ru-RU" sz="5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56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його</a:t>
            </a:r>
            <a:r>
              <a:rPr lang="ru-RU" sz="5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56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вологість</a:t>
            </a:r>
            <a:r>
              <a:rPr lang="ru-RU" sz="5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56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застосуванні</a:t>
            </a:r>
            <a:r>
              <a:rPr lang="ru-RU" sz="56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56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молюскоцитів</a:t>
            </a:r>
            <a:r>
              <a:rPr lang="ru-RU" dirty="0"/>
              <a:t>. .</a:t>
            </a:r>
            <a:endParaRPr lang="ru-UA" dirty="0"/>
          </a:p>
        </p:txBody>
      </p:sp>
      <p:pic>
        <p:nvPicPr>
          <p:cNvPr id="5122" name="Picture 2" descr="Ріпаковий, або насіннєвий, прихованохоботник - опис та перелік інсектицидів  від шкідника">
            <a:extLst>
              <a:ext uri="{FF2B5EF4-FFF2-40B4-BE49-F238E27FC236}">
                <a16:creationId xmlns:a16="http://schemas.microsoft.com/office/drawing/2014/main" id="{26620CDD-A4D9-BDE6-B749-2B1C9D62D748}"/>
              </a:ext>
            </a:extLst>
          </p:cNvPr>
          <p:cNvPicPr>
            <a:picLocks noGrp="1" noChangeAspect="1" noChangeArrowheads="1"/>
          </p:cNvPicPr>
          <p:nvPr>
            <p:ph type="pic"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2" r="9262"/>
          <a:stretch>
            <a:fillRect/>
          </a:stretch>
        </p:blipFill>
        <p:spPr bwMode="auto">
          <a:xfrm>
            <a:off x="1263123" y="1867896"/>
            <a:ext cx="2715289" cy="277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галиця капустяна стручкова">
            <a:extLst>
              <a:ext uri="{FF2B5EF4-FFF2-40B4-BE49-F238E27FC236}">
                <a16:creationId xmlns:a16="http://schemas.microsoft.com/office/drawing/2014/main" id="{8141A4D3-94E6-841D-57BF-1CE0FEB416A1}"/>
              </a:ext>
            </a:extLst>
          </p:cNvPr>
          <p:cNvPicPr>
            <a:picLocks noGrp="1" noChangeAspect="1" noChangeArrowheads="1"/>
          </p:cNvPicPr>
          <p:nvPr>
            <p:ph type="pic" sz="quarter" idx="18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09" r="19509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Сітчастий слимак ( Deroceras, agriolimax agressis L.). Опис та заходи  боротьби | ІАС &quot;Аграрії разом&quot;">
            <a:extLst>
              <a:ext uri="{FF2B5EF4-FFF2-40B4-BE49-F238E27FC236}">
                <a16:creationId xmlns:a16="http://schemas.microsoft.com/office/drawing/2014/main" id="{762EDC48-0D5E-4906-3C41-9A4CC72D88E9}"/>
              </a:ext>
            </a:extLst>
          </p:cNvPr>
          <p:cNvPicPr>
            <a:picLocks noGrp="1" noChangeAspect="1" noChangeArrowheads="1"/>
          </p:cNvPicPr>
          <p:nvPr>
            <p:ph type="pic" sz="quarter" idx="2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3" r="17573"/>
          <a:stretch>
            <a:fillRect/>
          </a:stretch>
        </p:blipFill>
        <p:spPr bwMode="auto">
          <a:xfrm>
            <a:off x="8179204" y="1824285"/>
            <a:ext cx="2715768" cy="277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315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2E70E5-0837-5DA3-7A0A-2CE760B14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1" y="304800"/>
            <a:ext cx="10521199" cy="1219200"/>
          </a:xfrm>
        </p:spPr>
        <p:txBody>
          <a:bodyPr>
            <a:noAutofit/>
          </a:bodyPr>
          <a:lstStyle/>
          <a:p>
            <a:pPr algn="ctr"/>
            <a:r>
              <a:rPr lang="uk-UA" sz="4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 Бур</a:t>
            </a:r>
            <a:r>
              <a:rPr lang="en-US" sz="4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</a:t>
            </a:r>
            <a:r>
              <a:rPr lang="uk-UA" sz="44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яни</a:t>
            </a:r>
            <a:r>
              <a:rPr lang="uk-UA" sz="4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4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 </a:t>
            </a:r>
            <a:r>
              <a:rPr lang="ru-RU" sz="44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пос</a:t>
            </a:r>
            <a:r>
              <a:rPr lang="uk-UA" sz="44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івах</a:t>
            </a:r>
            <a:r>
              <a:rPr lang="uk-UA" sz="4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ріпаку та система захисту</a:t>
            </a:r>
            <a:endParaRPr lang="ru-UA" sz="44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E8992C-B027-9EE4-ACA1-54D7C96A73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4" y="1524000"/>
            <a:ext cx="10058400" cy="4457700"/>
          </a:xfrm>
        </p:spPr>
        <p:txBody>
          <a:bodyPr>
            <a:normAutofit/>
          </a:bodyPr>
          <a:lstStyle/>
          <a:p>
            <a:pPr algn="just"/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посівах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ріпаку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озимого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трапляється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понад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60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видів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бур’янів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серед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яких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понад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20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видів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– у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всіх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природно-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кліматичних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u="sng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зонах </a:t>
            </a:r>
            <a:r>
              <a:rPr lang="ru-RU" sz="1800" b="0" i="0" u="sng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України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</a:p>
          <a:p>
            <a:pPr algn="just"/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Найбільш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часто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зустрічаються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такі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види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як </a:t>
            </a:r>
          </a:p>
          <a:p>
            <a:pPr algn="just"/>
            <a:r>
              <a:rPr lang="ru-RU" sz="18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однорічні</a:t>
            </a:r>
            <a:r>
              <a:rPr lang="ru-RU" sz="18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ярі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 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лобода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біла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мак-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самосійка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гірчак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берізковидний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гірчак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шорсткий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гірчиця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польова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жабрій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звичайний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редька дика,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види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щириці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види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кропиви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амброзія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полинолиста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).</a:t>
            </a:r>
          </a:p>
          <a:p>
            <a:pPr algn="just"/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 </a:t>
            </a:r>
            <a:r>
              <a:rPr lang="ru-RU" sz="18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однорічні</a:t>
            </a:r>
            <a:r>
              <a:rPr lang="ru-RU" sz="18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зимуючі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 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підмаренник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чіпкий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волошка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синя,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грицики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звичайні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ромашка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непахуча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суріпиця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звичайна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талабан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польовий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фіалка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польова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).</a:t>
            </a:r>
          </a:p>
          <a:p>
            <a:pPr algn="just"/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 </a:t>
            </a:r>
            <a:r>
              <a:rPr lang="ru-RU" sz="18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багаторічні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 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берізка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польова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види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осотів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жовтець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повзучий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кульбаба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лікарська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подорожник,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види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полину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хвощ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польовий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pPr algn="just"/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 </a:t>
            </a:r>
            <a:r>
              <a:rPr lang="ru-RU" sz="18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ефемери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 (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зірочник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середній</a:t>
            </a:r>
            <a:r>
              <a:rPr lang="ru-RU" sz="1800" b="0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).</a:t>
            </a:r>
            <a:endParaRPr lang="ru-UA" sz="18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7390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Злакові бур'яни і падалиця зернових на ріпаку.. Статьи компании  «Agromarzha.prom.ua»">
            <a:extLst>
              <a:ext uri="{FF2B5EF4-FFF2-40B4-BE49-F238E27FC236}">
                <a16:creationId xmlns:a16="http://schemas.microsoft.com/office/drawing/2014/main" id="{6968970F-3905-A4F7-5EEE-C3B3B34ED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6905" y="0"/>
            <a:ext cx="1029903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968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913BF-6AB9-C4C5-8B7F-68810DD72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Система захисту від бур</a:t>
            </a:r>
            <a:r>
              <a:rPr lang="en-US" sz="4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</a:t>
            </a:r>
            <a:r>
              <a:rPr lang="uk-UA" sz="44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янів</a:t>
            </a:r>
            <a:r>
              <a:rPr lang="uk-UA" sz="4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</a:t>
            </a:r>
            <a:endParaRPr lang="ru-UA" sz="4400" b="1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5B68EF8-213A-23E0-61ED-B1406937B1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Під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час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осіннього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контролю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бур'янів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у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посівах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озимого 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ріпаку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найважливішим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є 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дотримання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поля чистим 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від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бур'янів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під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час 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отримання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сходів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культури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та на початку 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її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вегетації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Саме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тому одним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із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найефективніших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заходів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щодо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контролю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бур'янів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у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цей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період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є 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використання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ґрунтових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гербіцидів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Для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визначення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часу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проведення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обробки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посіву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ґрунтовим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гербіцидом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та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вибору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діючої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речовини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необхідно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знати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видовий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склад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бур'янів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на конкретному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полі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endParaRPr lang="en-US" sz="1800" b="0" i="0" dirty="0">
              <a:solidFill>
                <a:schemeClr val="tx2"/>
              </a:solidFill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Для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передпосівного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внесення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застосовують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трифлуралін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(</a:t>
            </a:r>
            <a:r>
              <a:rPr lang="ru-RU" sz="1800" b="0" i="0" u="none" strike="noStrike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Трифлурекс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Партік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), </a:t>
            </a:r>
            <a:endParaRPr lang="en-US" sz="1800" b="0" i="0" dirty="0">
              <a:solidFill>
                <a:schemeClr val="tx2"/>
              </a:solidFill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для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раннього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післяпосівного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–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метазахлор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(</a:t>
            </a:r>
            <a:r>
              <a:rPr lang="ru-RU" sz="1800" b="0" i="0" u="none" strike="noStrike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Бутізан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 </a:t>
            </a:r>
            <a:r>
              <a:rPr lang="ru-RU" sz="1800" b="0" i="0" u="none" strike="noStrike" dirty="0" err="1">
                <a:solidFill>
                  <a:srgbClr val="6DC025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Бутізан</a:t>
            </a:r>
            <a:r>
              <a:rPr lang="ru-RU" sz="1800" b="0" i="0" u="none" strike="noStrike" dirty="0">
                <a:solidFill>
                  <a:srgbClr val="6DC025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lang="ru-RU" sz="1800" b="0" i="0" u="none" strike="noStrike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Авант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 </a:t>
            </a:r>
            <a:r>
              <a:rPr lang="ru-RU" sz="1800" b="0" i="0" u="none" strike="noStrike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Ноппасаран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)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або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кломазон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(</a:t>
            </a:r>
            <a:r>
              <a:rPr lang="ru-RU" sz="1800" b="0" i="0" u="none" strike="noStrike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Комманд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</a:t>
            </a:r>
            <a:r>
              <a:rPr lang="ru-RU" sz="1800" b="0" i="0" u="none" strike="noStrike" dirty="0">
                <a:solidFill>
                  <a:srgbClr val="6DC025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 Альфа-</a:t>
            </a:r>
            <a:r>
              <a:rPr lang="ru-RU" sz="1800" b="0" i="0" u="none" strike="noStrike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Кломазон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 </a:t>
            </a:r>
            <a:r>
              <a:rPr lang="ru-RU" sz="1800" b="0" i="0" u="none" strike="noStrike" dirty="0" err="1">
                <a:solidFill>
                  <a:srgbClr val="6DC025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Клодес</a:t>
            </a:r>
            <a:r>
              <a:rPr lang="ru-RU" sz="1800" b="0" i="0" u="none" strike="noStrike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Про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 </a:t>
            </a:r>
            <a:r>
              <a:rPr lang="ru-RU" sz="1800" b="0" i="0" u="none" strike="noStrike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Командир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), </a:t>
            </a:r>
            <a:endParaRPr lang="en-US" sz="1800" b="0" i="0" dirty="0">
              <a:solidFill>
                <a:schemeClr val="tx2"/>
              </a:solidFill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для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пізнього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післяпосівного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–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клопіралід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(</a:t>
            </a:r>
            <a:r>
              <a:rPr lang="ru-RU" sz="1800" b="0" i="0" u="none" strike="noStrike" dirty="0">
                <a:solidFill>
                  <a:srgbClr val="6DC025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Альфа-</a:t>
            </a:r>
            <a:r>
              <a:rPr lang="ru-RU" sz="1800" b="0" i="0" u="none" strike="noStrike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10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Піралід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 </a:t>
            </a:r>
            <a:r>
              <a:rPr lang="ru-RU" sz="1800" b="0" i="0" u="none" strike="noStrike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11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Галера Супер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 </a:t>
            </a:r>
            <a:r>
              <a:rPr lang="ru-RU" sz="1800" b="0" i="0" u="none" strike="noStrike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Мастак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).</a:t>
            </a:r>
            <a:endParaRPr lang="ru-UA" sz="1800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970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4D88E4-FE0C-31B6-6C24-DCFAB1E02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</a:t>
            </a:r>
            <a:r>
              <a:rPr lang="ru-RU" sz="4400" b="1" dirty="0" smtClean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r>
              <a:rPr lang="uk-UA" sz="4400" b="1" dirty="0" smtClean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Контроль </a:t>
            </a:r>
            <a:r>
              <a:rPr lang="uk-UA" sz="4400" b="1" dirty="0" err="1" smtClean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здоровʼя</a:t>
            </a:r>
            <a:r>
              <a:rPr lang="uk-UA" sz="4400" b="1" smtClean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ріпаку </a:t>
            </a:r>
            <a:r>
              <a:rPr lang="uk-UA" sz="4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 різні періоди росту </a:t>
            </a:r>
            <a:endParaRPr lang="ru-UA" sz="4400" b="1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9218" name="Picture 2" descr="Фаза початку бутонізації / ВВСН 50-59">
            <a:extLst>
              <a:ext uri="{FF2B5EF4-FFF2-40B4-BE49-F238E27FC236}">
                <a16:creationId xmlns:a16="http://schemas.microsoft.com/office/drawing/2014/main" id="{2AB0789A-D93D-5828-2B6C-5147A2F41A0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0842" y="3898232"/>
            <a:ext cx="4251158" cy="2404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4BDD9AA-1403-7D88-B3F1-753C4823462D}"/>
              </a:ext>
            </a:extLst>
          </p:cNvPr>
          <p:cNvSpPr txBox="1"/>
          <p:nvPr/>
        </p:nvSpPr>
        <p:spPr>
          <a:xfrm>
            <a:off x="929439" y="1524000"/>
            <a:ext cx="6093994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1.Період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освоєння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сівозмін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при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плануванні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розміщення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культур.</a:t>
            </a:r>
          </a:p>
          <a:p>
            <a:pPr algn="just"/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Для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запобігання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масового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поширення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бурякової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нематоди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насичення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ріпаком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сівозміни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разом з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буряками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(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цукровими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кормовими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 не повинно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перевищувати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25%.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Кращі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попередники озимого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ріпаку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зернові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колосові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зернобобові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рання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картопля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багаторічні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й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однорічні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трави.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Ярий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ріпак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можна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вирощувати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після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картоплі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та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зернових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algn="just"/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Восени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після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збору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попередників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або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навесні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за 2-3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тижні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до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посіву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(до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обприскування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слід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виключити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механічні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роботи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проти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злакових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та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дводольних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бур’янів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використовують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гербіциди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Гліфоган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48%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в.р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(2,0-5,0 л/га),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Клінік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Дуо, 48%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в.р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(2,0-5,0 л/га),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Раундап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48%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в.р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(2,0-5,0 л/га), Торнадо, 48,6%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в.р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(2,0-4,0 л/га),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Трифлурекс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48%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к.е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(1,2-3,0 л/га, з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негайним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загортанням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), Ураган Форте, 50%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в.р.к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(1,5-3,0 л/га).</a:t>
            </a:r>
            <a:endParaRPr lang="ru-UA" b="1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82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10C19E7-FBA7-C0DB-983D-172FF39F76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4" y="433137"/>
            <a:ext cx="10058400" cy="554856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2.Період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сівби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.</a:t>
            </a:r>
          </a:p>
          <a:p>
            <a:pPr marL="0" indent="0" algn="just">
              <a:buNone/>
            </a:pP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Сіють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ріпак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в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оптимальні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строки,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уникаючи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надмірно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ранніх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строків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сівби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озимого та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пізніх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– ярого,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оскільки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у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першому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випадку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на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посівах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зосереджуються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всі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шкідники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цієї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культури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а в другому – сходи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дуже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чутливі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до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пошкоджень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блішками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та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іншими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шкідниками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Проти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пліснявіння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альтернаріозу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пепоноспорозу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та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чорної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ніжки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насіння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ріпаку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обробляють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препаратами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Вітавакс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200, 75%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з.п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(2,0-3,0 кг/т), Максим, 3,5%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т.к.с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(5,0 л/т),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Ровраль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ФЛО, 25,5%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к.с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(8,0 л/т),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Віспар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75%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в.с.к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(2,0-3,0 л/т).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Проти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комплексу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наземних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та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ґрунтових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шкідників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сходів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насіння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ріпаку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обробляють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препаратами Команч, 70%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з.п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(7 кг/т), Космос, 25%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т.к.с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(8,0 л/т),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Круізер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35%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т.к.с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(4,0 л/т),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Модесто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48%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т.к.с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(12,5 л/т),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Нупрід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600, 60%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к.с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(3,0-6,0 л/т), Чинук, 11%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т.к.с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(20 л/т).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Проти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комплексу хвороб та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шкідників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насіння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ріпаку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обробляють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препаратом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комбінованої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дії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Круізер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OSR, 32,2%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т.к.с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(15 л/т).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r>
              <a:rPr lang="ru-RU" sz="1400" dirty="0"/>
              <a:t>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Період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сходів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– 2-4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листків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культури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При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виявленні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на сходах озимого та ярого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ріпаку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хрестоцвітих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блішок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(5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особин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на 1 м2 )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застосовують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інсектициди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Альфагард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10%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к.е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(0,15 л/га), Децис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Профі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25%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в.г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(0,03-0,04 кг/га), Карате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Зеон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5%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мк.с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(0,15 л/га),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Сумі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-альфа, 5%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к.е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(0,3 л/га),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Суперкіл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44%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к.е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(0,6 л/га),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Фастак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10%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к.е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(0,10-0,15 л/га). 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</a:t>
            </a:r>
            <a:r>
              <a:rPr lang="ru-RU" sz="1400" dirty="0"/>
              <a:t>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Період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4-6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листків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–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бутонізації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.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Для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обмеження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розвитку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хвороб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проти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пероноспорозу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застосовують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Альєт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80%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з.п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(1,2-1,8 кг/га),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Ридоміл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Голд, 68%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в.г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(2,5 кг/га),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Штефікур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25%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к.с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(0,5-1,5 л/га);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проти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альтернаріозу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циліндроспоріозу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борошнистої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роси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фомозу та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інших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хвороб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використовують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фунгіциди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Імпакт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Т, 30%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к.с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(1,0 л/га),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Карамба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6%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в.р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(0,75-1,25 л/га),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Містік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25%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к.е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(1,0 л/га),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Оріус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25%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в.е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(1,0 л/га),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Фолікур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25%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к.е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.(1,0 л/га), Форсаж, 50%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к.с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(0,6 л/га).</a:t>
            </a:r>
            <a:endParaRPr lang="ru-UA" sz="1800" b="1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69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569F5D5-334B-DF13-E1AE-E43673490A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824" y="838201"/>
            <a:ext cx="10058400" cy="42291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Враховуючи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що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ріпак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медоносна культура,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потрібно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приділяти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увагу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охороні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бджіл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під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час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хімічних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обробок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Уникати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необґрунтованих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обробок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а за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необхідності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використовувати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менш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небезпечні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препарати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які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рекомендується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застосовувати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після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закінчення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льоту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бджіл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чи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які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мають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у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своєму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складі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репеленти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для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бджіл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</a:p>
          <a:p>
            <a:pPr marL="0" indent="0" algn="just">
              <a:buNone/>
            </a:pP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При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застосуванні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хімічних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препаратів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для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захисту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ріпаку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забороняється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використовувати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солому на корм, а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олію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на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харчові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цілі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у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зв’язку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з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чим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в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інтегрованих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системах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захисту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першочергову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увагу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слід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приділяти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стійким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проти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хвороб і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шкідників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сортам,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агротехнічному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та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біологічному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методам. 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5.Післязбиральний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період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Урожай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збирають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однофазним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способом за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повної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стиглості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не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допускаючи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обсипання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насіння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Після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збирання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необхідно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систематично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знищувати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сходи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падалиці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та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бур’янів</a:t>
            </a:r>
            <a:endParaRPr lang="ru-UA" sz="1800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0242" name="Picture 2" descr="Бджоли - найцікавіші факти - Про цікаве">
            <a:extLst>
              <a:ext uri="{FF2B5EF4-FFF2-40B4-BE49-F238E27FC236}">
                <a16:creationId xmlns:a16="http://schemas.microsoft.com/office/drawing/2014/main" id="{5A940A34-441E-FFC2-9160-65E069732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8516" y="4451684"/>
            <a:ext cx="3613484" cy="221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258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492891" y="1330346"/>
            <a:ext cx="3840480" cy="3542443"/>
          </a:xfrm>
        </p:spPr>
        <p:txBody>
          <a:bodyPr rtlCol="0">
            <a:noAutofit/>
          </a:bodyPr>
          <a:lstStyle/>
          <a:p>
            <a:pPr algn="just" rtl="0">
              <a:lnSpc>
                <a:spcPct val="100000"/>
              </a:lnSpc>
            </a:pPr>
            <a:r>
              <a:rPr lang="ru-RU" sz="2000" b="1" dirty="0">
                <a:solidFill>
                  <a:srgbClr val="333333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Таким чином, 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догляд за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посівами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ріпаку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в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осінній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період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має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велике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значення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для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подальшого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розвитку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рослин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і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формування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продуктивності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культури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Визначення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оптимальних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строків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сівби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проведення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необхідних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агротехнічних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заходів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обробка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найефективнішими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препаратами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забезпечує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отримання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здорових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посівів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і в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підсумку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—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належного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000" b="1" i="0" dirty="0" err="1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врожаю</a:t>
            </a:r>
            <a:r>
              <a:rPr lang="ru-RU" sz="2000" b="1" i="0" dirty="0">
                <a:solidFill>
                  <a:srgbClr val="333333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lang="uk-UA" sz="20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1266" name="Picture 2" descr="Весняний обробіток ріпаку — ключові моменти — КУРКУЛЬ">
            <a:extLst>
              <a:ext uri="{FF2B5EF4-FFF2-40B4-BE49-F238E27FC236}">
                <a16:creationId xmlns:a16="http://schemas.microsoft.com/office/drawing/2014/main" id="{8B7DE024-B68E-1260-6744-3086B4958637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r="6667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715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138EA9-A0C6-28EB-EF1C-A181A6539B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4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Список використаної літератури</a:t>
            </a:r>
            <a:endParaRPr lang="ru-UA" sz="4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F220832-10B6-B419-9DDF-7D03EA9DD8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342900" indent="-342900" algn="just">
              <a:buAutoNum type="arabicPeriod"/>
            </a:pPr>
            <a:r>
              <a:rPr lang="ru-RU" sz="19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Косилович</a:t>
            </a:r>
            <a:r>
              <a:rPr lang="ru-RU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Г. О. </a:t>
            </a:r>
            <a:r>
              <a:rPr lang="ru-RU" sz="19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Інтегрований</a:t>
            </a:r>
            <a:r>
              <a:rPr lang="ru-RU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9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захист</a:t>
            </a:r>
            <a:r>
              <a:rPr lang="ru-RU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9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рослин</a:t>
            </a:r>
            <a:r>
              <a:rPr lang="ru-RU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: </a:t>
            </a:r>
            <a:r>
              <a:rPr lang="ru-RU" sz="19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навч</a:t>
            </a:r>
            <a:r>
              <a:rPr lang="ru-RU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sz="19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посіб</a:t>
            </a:r>
            <a:r>
              <a:rPr lang="ru-RU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/ Г. О. </a:t>
            </a:r>
            <a:r>
              <a:rPr lang="ru-RU" sz="19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Косилович</a:t>
            </a:r>
            <a:r>
              <a:rPr lang="ru-RU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О. М. </a:t>
            </a:r>
            <a:r>
              <a:rPr lang="ru-RU" sz="19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Коханець</a:t>
            </a:r>
            <a:r>
              <a:rPr lang="ru-RU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– </a:t>
            </a:r>
            <a:r>
              <a:rPr lang="ru-RU" sz="19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Львів</a:t>
            </a:r>
            <a:r>
              <a:rPr lang="ru-RU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: </a:t>
            </a:r>
            <a:r>
              <a:rPr lang="ru-RU" sz="19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Львівський</a:t>
            </a:r>
            <a:r>
              <a:rPr lang="ru-RU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9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національний</a:t>
            </a:r>
            <a:r>
              <a:rPr lang="ru-RU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9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аграрний</a:t>
            </a:r>
            <a:r>
              <a:rPr lang="ru-RU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9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університет</a:t>
            </a:r>
            <a:r>
              <a:rPr lang="ru-RU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2010. </a:t>
            </a:r>
          </a:p>
          <a:p>
            <a:pPr marL="342900" indent="-342900" algn="just">
              <a:buAutoNum type="arabicPeriod"/>
            </a:pPr>
            <a:r>
              <a:rPr lang="ru-RU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Писаренко В. М., </a:t>
            </a:r>
            <a:r>
              <a:rPr lang="ru-RU" sz="19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Піщаленко</a:t>
            </a:r>
            <a:r>
              <a:rPr lang="ru-RU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М. А., </a:t>
            </a:r>
            <a:r>
              <a:rPr lang="ru-RU" sz="19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Поспєлова</a:t>
            </a:r>
            <a:r>
              <a:rPr lang="ru-RU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Г. Д., </a:t>
            </a:r>
            <a:r>
              <a:rPr lang="ru-RU" sz="19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Інтегрований</a:t>
            </a:r>
            <a:r>
              <a:rPr lang="ru-RU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9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захист</a:t>
            </a:r>
            <a:r>
              <a:rPr lang="ru-RU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9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рослин</a:t>
            </a:r>
            <a:r>
              <a:rPr lang="ru-RU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: </a:t>
            </a:r>
            <a:r>
              <a:rPr lang="ru-RU" sz="19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навч</a:t>
            </a:r>
            <a:r>
              <a:rPr lang="ru-RU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sz="19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Посіб</a:t>
            </a:r>
            <a:r>
              <a:rPr lang="ru-RU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Полтава 2020.</a:t>
            </a:r>
          </a:p>
          <a:p>
            <a:pPr marL="342900" indent="-342900" algn="just">
              <a:buAutoNum type="arabicPeriod"/>
            </a:pPr>
            <a:r>
              <a:rPr lang="en-US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https://www.bayton.com.ua/shemi-zahistu-kultur/shema-zahistu-ripaku/</a:t>
            </a:r>
            <a:endParaRPr lang="ru-RU" sz="1900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https://superagronom.com/blog/917-gerbitsidniy-zahist-ozimogo-ripaku-v-klasichniy-sistemi-ta-clearfield</a:t>
            </a:r>
            <a:endParaRPr lang="ru-RU" sz="1900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http://agro-business.com.ua/agro/ahronomiia-sohodni/item/9004-intehrovanyi-zakhyst-ripaku-vid-shkidnykiv.html</a:t>
            </a:r>
            <a:endParaRPr lang="ru-RU" sz="1900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https://agrotimes.ua</a:t>
            </a:r>
            <a:endParaRPr lang="uk-UA" sz="1900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https://analit-pribor.com.ua/uk/developments/ripak-dlya-chogo-vykorystovuyetsya-i-shho-z-nogo-roblyat/</a:t>
            </a:r>
            <a:endParaRPr lang="uk-UA" sz="1900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buAutoNum type="arabicPeriod"/>
            </a:pPr>
            <a:r>
              <a:rPr lang="en-US" sz="19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https://tetra-agro.com.ua/news/vse_pro_viroshhuvannya_ripaku_abo_yak_pidvishhiti_iogo_vrozainist</a:t>
            </a:r>
            <a:endParaRPr lang="uk-UA" sz="1900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endParaRPr lang="ru-UA" sz="1800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64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uk-UA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Дякую за увагу!</a:t>
            </a:r>
          </a:p>
        </p:txBody>
      </p:sp>
    </p:spTree>
    <p:extLst>
      <p:ext uri="{BB962C8B-B14F-4D97-AF65-F5344CB8AC3E}">
        <p14:creationId xmlns:p14="http://schemas.microsoft.com/office/powerpoint/2010/main" val="180574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E23435-8399-EF38-6747-3BB95D34F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802105"/>
          </a:xfrm>
        </p:spPr>
        <p:txBody>
          <a:bodyPr>
            <a:normAutofit/>
          </a:bodyPr>
          <a:lstStyle/>
          <a:p>
            <a:pPr algn="ctr"/>
            <a:r>
              <a:rPr lang="uk-UA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Зміст</a:t>
            </a:r>
            <a:endParaRPr lang="ru-UA" sz="4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5FAB1C-DD20-2E3A-76ED-F2B36BEE3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4" y="1106905"/>
            <a:ext cx="10058400" cy="48747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2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1.Ріпак : опис та  характеристика рослини </a:t>
            </a:r>
          </a:p>
          <a:p>
            <a:pPr marL="0" indent="0">
              <a:buNone/>
            </a:pPr>
            <a:r>
              <a:rPr lang="uk-UA" sz="2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2. </a:t>
            </a:r>
            <a:r>
              <a:rPr lang="ru-RU" sz="2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Найпоширеніші</a:t>
            </a:r>
            <a:r>
              <a:rPr lang="ru-RU" sz="2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хвороби</a:t>
            </a:r>
            <a:r>
              <a:rPr lang="ru-RU" sz="2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ріпаку</a:t>
            </a:r>
            <a:r>
              <a:rPr lang="ru-RU" sz="2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та заходи </a:t>
            </a:r>
            <a:r>
              <a:rPr lang="ru-RU" sz="2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захисту</a:t>
            </a:r>
            <a:r>
              <a:rPr lang="uk-UA" sz="2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marL="0" indent="0">
              <a:buNone/>
            </a:pPr>
            <a:r>
              <a:rPr lang="uk-UA" sz="2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3.Шкідники ріпаку та система захисту від них .</a:t>
            </a:r>
          </a:p>
          <a:p>
            <a:pPr marL="0" indent="0">
              <a:buNone/>
            </a:pPr>
            <a:r>
              <a:rPr lang="uk-UA" sz="2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4. Бур</a:t>
            </a:r>
            <a:r>
              <a:rPr lang="en-US" sz="2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’</a:t>
            </a:r>
            <a:r>
              <a:rPr lang="uk-UA" sz="2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яни</a:t>
            </a:r>
            <a:r>
              <a:rPr lang="uk-UA" sz="2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2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 </a:t>
            </a:r>
            <a:r>
              <a:rPr lang="ru-RU" sz="2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пос</a:t>
            </a:r>
            <a:r>
              <a:rPr lang="uk-UA" sz="2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івах</a:t>
            </a:r>
            <a:r>
              <a:rPr lang="uk-UA" sz="2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ріпаку та система захисту .</a:t>
            </a:r>
          </a:p>
          <a:p>
            <a:pPr marL="0" indent="0">
              <a:buNone/>
            </a:pPr>
            <a:r>
              <a:rPr lang="uk-UA" sz="2800" dirty="0" smtClean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5.Контроль </a:t>
            </a:r>
            <a:r>
              <a:rPr lang="uk-UA" sz="2800" dirty="0" err="1" smtClean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здоровʼя</a:t>
            </a:r>
            <a:r>
              <a:rPr lang="uk-UA" sz="2800" dirty="0" smtClean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ріпаку </a:t>
            </a:r>
            <a:endParaRPr lang="uk-UA" sz="2800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uk-UA" sz="2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в різні періоди росту.</a:t>
            </a:r>
          </a:p>
          <a:p>
            <a:pPr marL="0" indent="0">
              <a:buNone/>
            </a:pPr>
            <a:r>
              <a:rPr lang="uk-UA" sz="2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6.Список використаної літератури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9458482-8455-79FB-5624-99DBD7C6CD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291" y="3597441"/>
            <a:ext cx="4937709" cy="3256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91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619FD4-4DF4-A7AD-B1F0-64EA03F3B1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4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1.Ріпак : опис та  характеристика рослини </a:t>
            </a:r>
            <a:r>
              <a:rPr lang="uk-UA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uk-UA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</a:br>
            <a:endParaRPr lang="ru-UA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78C7DA-B0AA-DC3F-AB51-F403936B1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5214" y="1010653"/>
            <a:ext cx="10058400" cy="4971047"/>
          </a:xfrm>
        </p:spPr>
        <p:txBody>
          <a:bodyPr>
            <a:normAutofit/>
          </a:bodyPr>
          <a:lstStyle/>
          <a:p>
            <a:pPr marL="0" indent="0" algn="l">
              <a:buNone/>
            </a:pP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Інша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назва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(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народні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назви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):  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рапс,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кольза.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Назва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на 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латині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:  </a:t>
            </a:r>
            <a:r>
              <a:rPr lang="en-US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Brassica Napus L., Brassica napus L. var. oleifera </a:t>
            </a:r>
            <a:r>
              <a:rPr lang="en-US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Metzg</a:t>
            </a:r>
            <a:r>
              <a:rPr lang="en-US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Brassica napus L. oleifera.</a:t>
            </a:r>
          </a:p>
          <a:p>
            <a:pPr marL="0" indent="0">
              <a:buNone/>
            </a:pP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Ріпак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— 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однорічна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трав’яниста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рослина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яка 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відноситься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до 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родини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капустяних</a:t>
            </a:r>
            <a:r>
              <a:rPr lang="ru-RU" sz="1800" b="1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Це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рослина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висотою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30 см і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більше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. Довгий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стрижневий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корінь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досягає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глибини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2-3 м.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Листя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гладке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блакитно-зелене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з 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культура. Але не 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всі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знають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що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це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найбільш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врожайна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культура.дстави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верхнього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листя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охоплюють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стебло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Рослина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має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чотирипелюсткові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жовті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квітки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в шипах.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Кожен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стручок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має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короткий носик та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містить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багато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насіння</a:t>
            </a:r>
            <a:r>
              <a:rPr lang="ru-RU" sz="18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marL="0" indent="0" algn="l">
              <a:buNone/>
            </a:pPr>
            <a:r>
              <a:rPr lang="ru-RU" sz="1800" b="0" i="0" u="sng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Головна </a:t>
            </a:r>
            <a:r>
              <a:rPr lang="ru-RU" sz="1800" b="0" i="0" u="sng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властивість</a:t>
            </a:r>
            <a:r>
              <a:rPr lang="ru-RU" sz="1800" b="0" i="0" u="sng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u="sng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ріпаку</a:t>
            </a:r>
            <a:r>
              <a:rPr lang="ru-RU" sz="1800" b="0" i="0" u="sng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–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його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переробляють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майже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без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відходів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</a:p>
          <a:p>
            <a:pPr marL="0" indent="0" algn="l">
              <a:buNone/>
            </a:pP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Всі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частини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рослини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придатні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для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обробки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</a:p>
          <a:p>
            <a:pPr marL="0" indent="0" algn="l">
              <a:buNone/>
            </a:pP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тому все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більше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фермерів</a:t>
            </a:r>
            <a:endParaRPr lang="ru-RU" sz="1800" b="0" i="0" dirty="0">
              <a:solidFill>
                <a:schemeClr val="tx2"/>
              </a:solidFill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0" indent="0" algn="l">
              <a:buNone/>
            </a:pP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вважають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за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краще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засіяти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ріпаком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свої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0" i="0" dirty="0" err="1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землі</a:t>
            </a:r>
            <a:r>
              <a:rPr lang="ru-RU" sz="1800" b="0" i="0" dirty="0">
                <a:solidFill>
                  <a:schemeClr val="tx2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endParaRPr lang="ru-UA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4C3A9D-E0F7-726A-6059-DB013C8A5A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874" y="3975435"/>
            <a:ext cx="4239126" cy="288256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5E35102-04FE-DDE3-D91F-C709A98A507B}"/>
              </a:ext>
            </a:extLst>
          </p:cNvPr>
          <p:cNvSpPr txBox="1"/>
          <p:nvPr/>
        </p:nvSpPr>
        <p:spPr>
          <a:xfrm>
            <a:off x="790494" y="5847347"/>
            <a:ext cx="68134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Виростити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добрий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ріпак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-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це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те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саме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що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зварити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добрий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борщ». (</a:t>
            </a:r>
            <a:r>
              <a:rPr lang="ru-RU" sz="18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прислів’я</a:t>
            </a:r>
            <a:r>
              <a:rPr lang="ru-RU" sz="18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). </a:t>
            </a:r>
            <a:endParaRPr lang="ru-UA" sz="1800" b="1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073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ctr" rtl="0"/>
            <a:r>
              <a:rPr lang="uk-UA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Використання ріпаку</a:t>
            </a:r>
            <a:endParaRPr lang="uk-UA" sz="4400" b="1" dirty="0"/>
          </a:p>
        </p:txBody>
      </p:sp>
      <p:graphicFrame>
        <p:nvGraphicFramePr>
          <p:cNvPr id="9" name="Місце для вмісту 8" descr="Простий блочний список, у якому відображено 6 груп у різнокольорових прямокутниках, упорядкованих за рядками зліва направо та зверху вниз по 2 прямокутника в кожному рядку.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973012265"/>
              </p:ext>
            </p:extLst>
          </p:nvPr>
        </p:nvGraphicFramePr>
        <p:xfrm>
          <a:off x="1065212" y="1669215"/>
          <a:ext cx="4951413" cy="43947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965B29F-DB33-DC54-5BA6-071B0DF855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4445" y="3128210"/>
            <a:ext cx="4717555" cy="351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69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B8E86E-47A6-27AE-F4E7-8F1E70438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5212" y="304800"/>
            <a:ext cx="10058402" cy="621632"/>
          </a:xfrm>
        </p:spPr>
        <p:txBody>
          <a:bodyPr>
            <a:noAutofit/>
          </a:bodyPr>
          <a:lstStyle/>
          <a:p>
            <a:pPr algn="ctr"/>
            <a:r>
              <a:rPr lang="uk-UA" sz="44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Вирощування ріпаку </a:t>
            </a:r>
            <a:endParaRPr lang="ru-UA" sz="4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13CDFD8E-7643-472C-FC3B-91FD26CC2CF3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7074" y="3705726"/>
            <a:ext cx="4924926" cy="3152274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2DE4839-11E7-6237-AEC6-6D198E5AFFA0}"/>
              </a:ext>
            </a:extLst>
          </p:cNvPr>
          <p:cNvSpPr txBox="1"/>
          <p:nvPr/>
        </p:nvSpPr>
        <p:spPr>
          <a:xfrm>
            <a:off x="781552" y="926432"/>
            <a:ext cx="8286749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Ріпак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—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дворічна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рослина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, але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більшість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людей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вирощують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її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як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однорічну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</a:p>
          <a:p>
            <a:pPr algn="l"/>
            <a:r>
              <a:rPr lang="ru-RU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* 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росте при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температурі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від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10 до 30 °С.</a:t>
            </a:r>
          </a:p>
          <a:p>
            <a:pPr algn="l"/>
            <a:endParaRPr lang="ru-RU" i="0" dirty="0">
              <a:solidFill>
                <a:srgbClr val="000000"/>
              </a:solidFill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l"/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    *У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період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активного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зростання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потрібно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щонайменше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6 годин  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сонця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щодня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algn="l"/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    *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потрібний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дренований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грунт з </a:t>
            </a:r>
            <a:r>
              <a:rPr lang="en-US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pH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від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5,5 до 8,5. </a:t>
            </a:r>
          </a:p>
          <a:p>
            <a:pPr algn="l"/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/>
            </a:r>
            <a:b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    *При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посадці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температура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має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бути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вищою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+ 5 °С:</a:t>
            </a:r>
          </a:p>
          <a:p>
            <a:pPr algn="l"/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      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весняні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посіви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дозрівають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у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серпні-вересні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;</a:t>
            </a:r>
          </a:p>
          <a:p>
            <a:pPr algn="l"/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      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врожай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осінніх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посівів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дозріває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до</a:t>
            </a:r>
          </a:p>
          <a:p>
            <a:pPr algn="l"/>
            <a:r>
              <a:rPr lang="ru-RU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середини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наступного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літа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algn="l"/>
            <a:r>
              <a:rPr lang="ru-RU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*</a:t>
            </a:r>
            <a:r>
              <a:rPr lang="ru-RU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Не  </a:t>
            </a:r>
            <a:r>
              <a:rPr lang="ru-RU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докускати</a:t>
            </a:r>
            <a:r>
              <a:rPr lang="ru-RU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пересихання</a:t>
            </a:r>
            <a:r>
              <a:rPr lang="ru-RU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грунту.</a:t>
            </a:r>
          </a:p>
          <a:p>
            <a:pPr algn="l"/>
            <a:r>
              <a:rPr lang="ru-RU" dirty="0">
                <a:latin typeface="Calibri Light" panose="020F0302020204030204" pitchFamily="34" charset="0"/>
                <a:cs typeface="Calibri Light" panose="020F0302020204030204" pitchFamily="34" charset="0"/>
              </a:rPr>
              <a:t>     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*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Азотні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добрива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додають</a:t>
            </a:r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за </a:t>
            </a:r>
            <a:r>
              <a:rPr lang="ru-RU" i="0" dirty="0" err="1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необхідності</a:t>
            </a:r>
            <a:r>
              <a:rPr lang="ru-RU" i="0" dirty="0">
                <a:solidFill>
                  <a:srgbClr val="000000"/>
                </a:solidFill>
                <a:effectLst/>
                <a:latin typeface="Ubuntu-Light"/>
              </a:rPr>
              <a:t>. </a:t>
            </a:r>
          </a:p>
          <a:p>
            <a:pPr algn="l"/>
            <a:r>
              <a:rPr lang="ru-RU" i="0" dirty="0">
                <a:solidFill>
                  <a:srgbClr val="000000"/>
                </a:solidFill>
                <a:effectLst/>
                <a:latin typeface="Calibri Light" panose="020F0302020204030204" pitchFamily="34" charset="0"/>
                <a:cs typeface="Calibri Light" panose="020F0302020204030204" pitchFamily="34" charset="0"/>
              </a:rPr>
              <a:t>     *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Потенційна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урожайність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: озимого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ріпаку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50 -50 ц/га;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ярого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ріпаку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35 -38 ц/га 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Вирощування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озимого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ріпаку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у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Лісостепу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При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переробці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отримують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50% шроту.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Втрати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на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вирощування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ріпаку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185 - 230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у.о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.,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що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покривається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1,1 - 1,5 т/га урожаю. </a:t>
            </a:r>
            <a:endParaRPr lang="ru-RU" i="0" dirty="0">
              <a:solidFill>
                <a:schemeClr val="tx2"/>
              </a:solidFill>
              <a:effectLst/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6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rtl="0"/>
            <a:r>
              <a:rPr lang="ru-RU" sz="4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2.Найпоширеніші </a:t>
            </a:r>
            <a:r>
              <a:rPr lang="ru-RU" sz="44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хвороби</a:t>
            </a:r>
            <a:r>
              <a:rPr lang="ru-RU" sz="4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44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ріпаку</a:t>
            </a:r>
            <a:r>
              <a:rPr lang="ru-RU" sz="4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та заходи </a:t>
            </a:r>
            <a:r>
              <a:rPr lang="ru-RU" sz="4400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захисту</a:t>
            </a:r>
            <a:endParaRPr lang="uk-UA" sz="4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026" name="Picture 2" descr="Чорна ніжка ріпаку (Ризоктоніоз ріпаку ) - ознаки та заходи боротьби | ІАС  &quot;Аграрії разом&quot;">
            <a:extLst>
              <a:ext uri="{FF2B5EF4-FFF2-40B4-BE49-F238E27FC236}">
                <a16:creationId xmlns:a16="http://schemas.microsoft.com/office/drawing/2014/main" id="{B8E5CE7A-AFBC-45FD-1A08-F3472ACF2C7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387" y="1644150"/>
            <a:ext cx="3044952" cy="1320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1564224-7B4D-051E-FF7E-0DB8CE6A8331}"/>
              </a:ext>
            </a:extLst>
          </p:cNvPr>
          <p:cNvSpPr txBox="1"/>
          <p:nvPr/>
        </p:nvSpPr>
        <p:spPr>
          <a:xfrm>
            <a:off x="3978339" y="1644149"/>
            <a:ext cx="75358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u="sng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Чорна</a:t>
            </a:r>
            <a:r>
              <a:rPr lang="ru-RU" b="1" u="sng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u="sng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ніжка</a:t>
            </a:r>
            <a:r>
              <a:rPr lang="ru-RU" b="1" u="sng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Збудники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хвороби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гриби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з роду </a:t>
            </a: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Pythium.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Уражує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сходи,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спричинюючи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їх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зрідження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і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загибель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Проявляється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у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вигляді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пожовтіння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і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засихання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сім’ядолей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і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листя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та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гнилі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кореневої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шийки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r>
              <a:rPr lang="ru-RU" dirty="0"/>
              <a:t> 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Заходи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захисту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полягають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у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руйнуванні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кірки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та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протруюванні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насіння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lang="ru-UA" b="1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736C3073-6398-E455-52F2-CCEC2A9682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387" y="3224648"/>
            <a:ext cx="3044952" cy="1511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88635C6-7154-37F8-2AD0-817B491DCC1A}"/>
              </a:ext>
            </a:extLst>
          </p:cNvPr>
          <p:cNvSpPr txBox="1"/>
          <p:nvPr/>
        </p:nvSpPr>
        <p:spPr>
          <a:xfrm>
            <a:off x="3978338" y="3084778"/>
            <a:ext cx="778854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u="sng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Пероноспороз</a:t>
            </a:r>
            <a:r>
              <a:rPr lang="ru-RU" b="1" u="sng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Збудник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гриб </a:t>
            </a: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Peronospora </a:t>
            </a:r>
            <a:r>
              <a:rPr lang="en-US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brassicae</a:t>
            </a: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Проявляється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в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усі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фази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розвитку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рослин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на листках,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стеблах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стручках у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вигляді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жовтуватих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81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розпливчастих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плям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з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нижнього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боку –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фіолетовий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наліт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Спричинює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передчасне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відмирання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листя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і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рослини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Джерело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інфекції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–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уражені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рослинні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рештки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При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з’явленні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ознак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хвороби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посіви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обробляють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одним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із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дозволених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фунгіцидів</a:t>
            </a:r>
            <a:r>
              <a:rPr lang="ru-RU" b="1" dirty="0"/>
              <a:t>. </a:t>
            </a:r>
            <a:endParaRPr lang="ru-UA" b="1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0" name="AutoShape 8">
            <a:extLst>
              <a:ext uri="{FF2B5EF4-FFF2-40B4-BE49-F238E27FC236}">
                <a16:creationId xmlns:a16="http://schemas.microsoft.com/office/drawing/2014/main" id="{80C75432-2935-856F-2396-11E19426CA3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UA"/>
          </a:p>
        </p:txBody>
      </p:sp>
      <p:pic>
        <p:nvPicPr>
          <p:cNvPr id="1036" name="Picture 12" descr="Борошниста роса ріпаку ( Peronospora brassicae Goem. ) - ознаки та заходи  боротьби | ІАС &quot;Аграрії разом&quot;">
            <a:extLst>
              <a:ext uri="{FF2B5EF4-FFF2-40B4-BE49-F238E27FC236}">
                <a16:creationId xmlns:a16="http://schemas.microsoft.com/office/drawing/2014/main" id="{FF548241-7582-7BBF-3227-0C85CDB11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387" y="4959255"/>
            <a:ext cx="3044951" cy="1333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D47EF07-12DB-E854-BB2B-10DEEF7ACB1F}"/>
              </a:ext>
            </a:extLst>
          </p:cNvPr>
          <p:cNvSpPr txBox="1"/>
          <p:nvPr/>
        </p:nvSpPr>
        <p:spPr>
          <a:xfrm>
            <a:off x="3978338" y="4800268"/>
            <a:ext cx="77885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u="sng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Борошниста</a:t>
            </a:r>
            <a:r>
              <a:rPr lang="ru-RU" b="1" u="sng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роса.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Збудник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гриб </a:t>
            </a: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Erysiphe communis.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Проявляється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у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вигляді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білого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повстинного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нальоту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на листках,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що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робить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їх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крихкими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Уражені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листки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засихають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..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Захисні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заходи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полягають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у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дотриманні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просторової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ізоляції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між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посівами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озимого та ярого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ріпаку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обприскуванні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посівів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фунгіцидами</a:t>
            </a:r>
            <a:endParaRPr lang="ru-UA" b="1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07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Хвороби ріпаку: склеротиніоз й альтернаріоз — шкодочинність, умови  поширення, методи боротьби — SuperAgronom.com">
            <a:extLst>
              <a:ext uri="{FF2B5EF4-FFF2-40B4-BE49-F238E27FC236}">
                <a16:creationId xmlns:a16="http://schemas.microsoft.com/office/drawing/2014/main" id="{B8CBA8A7-20A9-BE43-F0A8-E791E176F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66" y="540671"/>
            <a:ext cx="3465095" cy="2585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7709AFD-68DD-CC77-DE3D-13C286161052}"/>
              </a:ext>
            </a:extLst>
          </p:cNvPr>
          <p:cNvSpPr txBox="1"/>
          <p:nvPr/>
        </p:nvSpPr>
        <p:spPr>
          <a:xfrm>
            <a:off x="4367460" y="540671"/>
            <a:ext cx="733926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u="sng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Альтернаріоз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Збудник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– гриб </a:t>
            </a: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Alternaria </a:t>
            </a:r>
            <a:r>
              <a:rPr lang="en-US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brassicae</a:t>
            </a: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Проявляється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спочатку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на листках у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вигляді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темно-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коричневих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округлих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зональних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плям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на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стеблах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і стручках у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вигляді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темних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бурих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плям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Згодом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на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плямах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виступає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чорний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або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сірий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наліт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у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вигляді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дернинок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і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дрібних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крапочок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який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являє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собою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конідіальне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споро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ношення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гриба. За умов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раннього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ураження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на стручках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утворюються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глибокі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виразки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і перетяжки.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Розвитку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хвороби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сприяють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часті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дощі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під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час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цвітіння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загущені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посіви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Заходи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захисту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полягають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у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висівання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здорового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насіння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внесенні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фосфорно-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калійних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добрив,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використанні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фунгіцидів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</a:p>
          <a:p>
            <a:pPr algn="just"/>
            <a:endParaRPr lang="ru-UA" b="1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052" name="Picture 4" descr="Циліндроспоріоз - Аграрні рішення">
            <a:extLst>
              <a:ext uri="{FF2B5EF4-FFF2-40B4-BE49-F238E27FC236}">
                <a16:creationId xmlns:a16="http://schemas.microsoft.com/office/drawing/2014/main" id="{D0CEC819-C620-DAA4-3A64-FDC32F3037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366" y="3320989"/>
            <a:ext cx="3465095" cy="1936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BBA483-8F0A-92E4-8303-DBCA1C859AED}"/>
              </a:ext>
            </a:extLst>
          </p:cNvPr>
          <p:cNvSpPr txBox="1"/>
          <p:nvPr/>
        </p:nvSpPr>
        <p:spPr>
          <a:xfrm>
            <a:off x="4367461" y="3272641"/>
            <a:ext cx="748364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u="sng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Циліндроспоріо</a:t>
            </a:r>
            <a:r>
              <a:rPr lang="ru-RU" u="sng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(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світла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листкова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плямистість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Збудник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– гриб </a:t>
            </a:r>
            <a:r>
              <a:rPr lang="en-US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Cilindrosporium</a:t>
            </a: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concentrium</a:t>
            </a: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Проявляється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на листках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стеблах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стручках. На листках –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невеликі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світло-зелені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плями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світлою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серединою,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згодом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плям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нагадують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опік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від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азотних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добрив.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Уражені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листки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деформуються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і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передчасно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відмирають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.. Заходи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захисту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полягають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у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дотриманні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оптимальної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густоти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рослин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використанні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фунгіцидів</a:t>
            </a:r>
            <a:endParaRPr lang="ru-UA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55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Бактеріоз коренів ріпаку ( ) - ознаки та заходи боротьби | ІАС &quot;Аграрії  разом&quot;">
            <a:extLst>
              <a:ext uri="{FF2B5EF4-FFF2-40B4-BE49-F238E27FC236}">
                <a16:creationId xmlns:a16="http://schemas.microsoft.com/office/drawing/2014/main" id="{5D943966-49B0-382D-A2EB-E2C5BA572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386" y="852990"/>
            <a:ext cx="4234614" cy="2576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357C95-33FB-4F29-7AA7-0BBD15F5881A}"/>
              </a:ext>
            </a:extLst>
          </p:cNvPr>
          <p:cNvSpPr txBox="1"/>
          <p:nvPr/>
        </p:nvSpPr>
        <p:spPr>
          <a:xfrm>
            <a:off x="4656221" y="751344"/>
            <a:ext cx="680987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u="sng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Бактеріоз</a:t>
            </a:r>
            <a:r>
              <a:rPr lang="ru-RU" b="1" u="sng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u="sng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коренів</a:t>
            </a:r>
            <a:r>
              <a:rPr lang="ru-RU" b="1" u="sng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Збудники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–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бактерії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Xantomonas</a:t>
            </a: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campestris, Pseudomonas fluorescens.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Здебільшого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уражують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озимий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ріпак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Проявляється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наприкінці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вересня – на початку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жовтня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у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вигляді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побуріння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серцевини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й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утворення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порожнин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всередині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коренів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і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біля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кореневої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шийки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Навесні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особливо за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різких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коливань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температури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пошкоджені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рослини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покриваються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слиззю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та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розм’якшуються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розетка легко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відокремлюється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від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кореневої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системи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Рослини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жовтіють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і гинуть. 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Заходи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захисту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полягають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у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дотриманні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сівозміни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збалансованому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внесенні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мінеральних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добрив,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застосуванні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інсектицидів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</a:p>
          <a:p>
            <a:pPr algn="just"/>
            <a:endParaRPr lang="ru-UA" b="1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3078" name="Picture 6" descr="Фомоз ріпаку : ознаки хвороби, методи лікування та способи запобігти |  Довідник LNZWeb">
            <a:extLst>
              <a:ext uri="{FF2B5EF4-FFF2-40B4-BE49-F238E27FC236}">
                <a16:creationId xmlns:a16="http://schemas.microsoft.com/office/drawing/2014/main" id="{1B4039A8-E960-0BA4-A261-A41B2AE68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91" y="3714750"/>
            <a:ext cx="4234614" cy="2156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2D0BB8A-6858-4264-23A0-0190376CD1EE}"/>
              </a:ext>
            </a:extLst>
          </p:cNvPr>
          <p:cNvSpPr txBox="1"/>
          <p:nvPr/>
        </p:nvSpPr>
        <p:spPr>
          <a:xfrm>
            <a:off x="4740443" y="3627710"/>
            <a:ext cx="680987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1" u="sng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Фомоз.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Збудник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– гриб </a:t>
            </a:r>
            <a:r>
              <a:rPr lang="en-US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Phoma</a:t>
            </a: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l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і</a:t>
            </a:r>
            <a:r>
              <a:rPr lang="en-US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ngam</a:t>
            </a:r>
            <a:r>
              <a:rPr lang="en-US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Проявляється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на листках,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стеблах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і стручках у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вигляді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концентричних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світло-бурих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плям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з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пікнідами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на по- 82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верхні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Уражені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органи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засихають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насіння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в стручках –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недорозвинене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Джерело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інфекції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–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рослинні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рештки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Розвитку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хвороби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сприяє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загущення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посівів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а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також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надто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ранні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строки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посіву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озимого і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пізні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строки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посіву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ярого </a:t>
            </a:r>
            <a:r>
              <a:rPr lang="ru-RU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ріпаку</a:t>
            </a:r>
            <a:r>
              <a:rPr lang="ru-RU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Заходи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захисту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полягають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у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дотриманні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сівозміни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та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оптимальних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строків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посіву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використанні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b="1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фунгіцидів</a:t>
            </a:r>
            <a:r>
              <a:rPr lang="ru-RU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lang="ru-UA" b="1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37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3E0255-CABC-CB7D-FEB1-7640B288F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6411" y="304800"/>
            <a:ext cx="10967203" cy="1219200"/>
          </a:xfrm>
        </p:spPr>
        <p:txBody>
          <a:bodyPr>
            <a:noAutofit/>
          </a:bodyPr>
          <a:lstStyle/>
          <a:p>
            <a:pPr algn="ctr"/>
            <a:r>
              <a:rPr lang="uk-UA" sz="4400" b="1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3.Шкідники ріпаку та система захисту від них</a:t>
            </a:r>
            <a:endParaRPr lang="ru-UA" sz="44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C138FBF-0CF1-F5A4-1BB9-20CC313044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7674" y="4764506"/>
            <a:ext cx="3340738" cy="1788694"/>
          </a:xfrm>
        </p:spPr>
        <p:txBody>
          <a:bodyPr>
            <a:noAutofit/>
          </a:bodyPr>
          <a:lstStyle/>
          <a:p>
            <a:pPr algn="just"/>
            <a:r>
              <a:rPr lang="ru-RU" sz="1400" b="1" u="sng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Хрестоцвіті</a:t>
            </a:r>
            <a:r>
              <a:rPr lang="ru-RU" sz="1400" b="1" u="sng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b="1" u="sng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блішки</a:t>
            </a:r>
            <a:r>
              <a:rPr lang="ru-RU" sz="1400" b="1" u="sng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чорна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– </a:t>
            </a:r>
            <a:r>
              <a:rPr lang="en-US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Phyllotreta</a:t>
            </a:r>
            <a:r>
              <a:rPr lang="en-US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atra</a:t>
            </a:r>
            <a:r>
              <a:rPr lang="en-US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синя – </a:t>
            </a:r>
            <a:r>
              <a:rPr lang="en-US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Ph.nigripes</a:t>
            </a:r>
            <a:r>
              <a:rPr lang="en-US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хвиляста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– </a:t>
            </a:r>
            <a:r>
              <a:rPr lang="en-US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Ph.undulata</a:t>
            </a:r>
            <a:r>
              <a:rPr lang="en-US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блідонога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– </a:t>
            </a:r>
            <a:r>
              <a:rPr lang="en-US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Ph.nemorum</a:t>
            </a:r>
            <a:r>
              <a:rPr lang="en-US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).</a:t>
            </a:r>
            <a:r>
              <a:rPr lang="ru-RU" sz="14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Заходи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захисту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полягають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у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просторовій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ізоляції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від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посівів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капустяних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культур,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знищенні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бур’янів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протруюванні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насіння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при ЕПШ –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крайові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або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суцільні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обприскування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сходів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endParaRPr lang="ru-UA" sz="1400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5" name="Рисунок 4">
            <a:extLst>
              <a:ext uri="{FF2B5EF4-FFF2-40B4-BE49-F238E27FC236}">
                <a16:creationId xmlns:a16="http://schemas.microsoft.com/office/drawing/2014/main" id="{22B97DAD-FCEC-6223-1C3F-30591DC053B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748356" y="1824285"/>
            <a:ext cx="2715768" cy="2776308"/>
          </a:xfrm>
        </p:spPr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2BF4723D-2AF4-A54F-909A-81784798DBD3}"/>
              </a:ext>
            </a:extLst>
          </p:cNvPr>
          <p:cNvSpPr>
            <a:spLocks noGrp="1"/>
          </p:cNvSpPr>
          <p:nvPr>
            <p:ph type="body" sz="half" idx="21"/>
          </p:nvPr>
        </p:nvSpPr>
        <p:spPr>
          <a:xfrm>
            <a:off x="4707208" y="4764506"/>
            <a:ext cx="2743200" cy="1788693"/>
          </a:xfrm>
        </p:spPr>
        <p:txBody>
          <a:bodyPr>
            <a:noAutofit/>
          </a:bodyPr>
          <a:lstStyle/>
          <a:p>
            <a:pPr algn="just"/>
            <a:r>
              <a:rPr lang="ru-RU" sz="1400" b="1" u="sng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Ріпаковий</a:t>
            </a:r>
            <a:r>
              <a:rPr lang="ru-RU" sz="1400" b="1" u="sng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b="1" u="sng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квіткоїд</a:t>
            </a:r>
            <a:r>
              <a:rPr lang="ru-RU" sz="1400" b="1" u="sng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lang="en-US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Meligethes</a:t>
            </a:r>
            <a:r>
              <a:rPr lang="en-US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aeneus). 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ЕПШ в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період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бутонізації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– 5-8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жуків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на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рослину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, 3 личинки на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рослину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Ефективним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заходом є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обприскування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рослин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одним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із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дозволених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інсектицидів</a:t>
            </a:r>
            <a:endParaRPr lang="ru-UA" sz="1400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55E2C3D6-16D4-A1C3-B23E-9DF050886E03}"/>
              </a:ext>
            </a:extLst>
          </p:cNvPr>
          <p:cNvSpPr>
            <a:spLocks noGrp="1"/>
          </p:cNvSpPr>
          <p:nvPr>
            <p:ph type="body" sz="half" idx="22"/>
          </p:nvPr>
        </p:nvSpPr>
        <p:spPr>
          <a:xfrm>
            <a:off x="8209082" y="4764506"/>
            <a:ext cx="2743200" cy="1097299"/>
          </a:xfrm>
        </p:spPr>
        <p:txBody>
          <a:bodyPr>
            <a:noAutofit/>
          </a:bodyPr>
          <a:lstStyle/>
          <a:p>
            <a:pPr algn="just"/>
            <a:r>
              <a:rPr lang="ru-RU" sz="1400" b="1" u="sng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Ріпаковий</a:t>
            </a:r>
            <a:r>
              <a:rPr lang="ru-RU" sz="1400" b="1" u="sng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пильщик 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(</a:t>
            </a:r>
            <a:r>
              <a:rPr lang="en-US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Athalia</a:t>
            </a:r>
            <a:r>
              <a:rPr lang="en-US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colibris). 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Доросла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комаха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завдовжки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7- 8 мм,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тіло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червоно-жовте</a:t>
            </a:r>
            <a:r>
              <a:rPr lang="en-US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.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Ефективним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заходом є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обприскування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рослин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одним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із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дозволених</a:t>
            </a:r>
            <a:r>
              <a:rPr lang="ru-RU" sz="1400" dirty="0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ru-RU" sz="1400" dirty="0" err="1">
                <a:solidFill>
                  <a:schemeClr val="tx2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інсектицидів</a:t>
            </a:r>
            <a:endParaRPr lang="ru-UA" sz="1400" dirty="0">
              <a:solidFill>
                <a:schemeClr val="tx2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4098" name="Picture 2" descr="Хрестоцвіті блішки пошкодили до 15% рослин озимого ріпаку в трьох областях  - AgroTimes">
            <a:extLst>
              <a:ext uri="{FF2B5EF4-FFF2-40B4-BE49-F238E27FC236}">
                <a16:creationId xmlns:a16="http://schemas.microsoft.com/office/drawing/2014/main" id="{0E03279B-28A2-6369-FE10-C65DE6019B38}"/>
              </a:ext>
            </a:extLst>
          </p:cNvPr>
          <p:cNvPicPr>
            <a:picLocks noGrp="1" noChangeAspect="1" noChangeArrowheads="1"/>
          </p:cNvPicPr>
          <p:nvPr>
            <p:ph type="pic"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2" r="15082"/>
          <a:stretch>
            <a:fillRect/>
          </a:stretch>
        </p:blipFill>
        <p:spPr bwMode="auto">
          <a:xfrm>
            <a:off x="757990" y="1824285"/>
            <a:ext cx="3206468" cy="277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Найпоширеніші шкідники ріпаку: особливості та заходи боротьби">
            <a:extLst>
              <a:ext uri="{FF2B5EF4-FFF2-40B4-BE49-F238E27FC236}">
                <a16:creationId xmlns:a16="http://schemas.microsoft.com/office/drawing/2014/main" id="{F8CB11AB-A725-88CB-FDE0-5EE76F4C12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0924" y="1824285"/>
            <a:ext cx="2715769" cy="2776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Ріпаковий пильщик – шкідник озимого ріпаку">
            <a:extLst>
              <a:ext uri="{FF2B5EF4-FFF2-40B4-BE49-F238E27FC236}">
                <a16:creationId xmlns:a16="http://schemas.microsoft.com/office/drawing/2014/main" id="{B29BB207-D1D7-3366-171F-34B0F0D29ECA}"/>
              </a:ext>
            </a:extLst>
          </p:cNvPr>
          <p:cNvPicPr>
            <a:picLocks noGrp="1" noChangeAspect="1" noChangeArrowheads="1"/>
          </p:cNvPicPr>
          <p:nvPr>
            <p:ph type="pic" sz="quarter" idx="2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2" r="17092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390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Ілюстрація природи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658_TF03431377" id="{41656BBC-55E8-4CFB-B338-193F37B0F879}" vid="{ABFC4142-456E-44EA-A2E5-A99F1076C736}"/>
    </a:ext>
  </a:extLst>
</a:theme>
</file>

<file path=ppt/theme/theme2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258</TotalTime>
  <Words>1768</Words>
  <Application>Microsoft Office PowerPoint</Application>
  <PresentationFormat>Широкоэкранный</PresentationFormat>
  <Paragraphs>90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 Light</vt:lpstr>
      <vt:lpstr>Segoe Print</vt:lpstr>
      <vt:lpstr>Times New Roman</vt:lpstr>
      <vt:lpstr>Ubuntu-Light</vt:lpstr>
      <vt:lpstr>Ілюстрація природи 16x9</vt:lpstr>
      <vt:lpstr>Контроль здоровʼя ріпаку </vt:lpstr>
      <vt:lpstr>Зміст</vt:lpstr>
      <vt:lpstr>1.Ріпак : опис та  характеристика рослини  </vt:lpstr>
      <vt:lpstr>Використання ріпаку</vt:lpstr>
      <vt:lpstr>Вирощування ріпаку </vt:lpstr>
      <vt:lpstr>2.Найпоширеніші хвороби ріпаку та заходи захисту</vt:lpstr>
      <vt:lpstr>Презентация PowerPoint</vt:lpstr>
      <vt:lpstr>Презентация PowerPoint</vt:lpstr>
      <vt:lpstr>3.Шкідники ріпаку та система захисту від них</vt:lpstr>
      <vt:lpstr>Презентация PowerPoint</vt:lpstr>
      <vt:lpstr>4. Бур’яни в посівах ріпаку та система захисту</vt:lpstr>
      <vt:lpstr>Презентация PowerPoint</vt:lpstr>
      <vt:lpstr>Система захисту від бур’янів  </vt:lpstr>
      <vt:lpstr>5. Контроль здоровʼя ріпаку в різні періоди росту </vt:lpstr>
      <vt:lpstr>Презентация PowerPoint</vt:lpstr>
      <vt:lpstr>Презентация PowerPoint</vt:lpstr>
      <vt:lpstr>Таким чином, догляд за посівами ріпаку в осінній період має велике значення для подальшого розвитку рослин і формування продуктивності культури. Визначення оптимальних строків сівби, проведення необхідних агротехнічних заходів, обробка найефективнішими препаратами забезпечує отримання здорових посівів, і в підсумку — належного врожаю.</vt:lpstr>
      <vt:lpstr>Список використаної літератури</vt:lpstr>
      <vt:lpstr>Дякую за увагу!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Макет заголовка</dc:title>
  <dc:creator>Елена Канашникова</dc:creator>
  <cp:lastModifiedBy>Admin</cp:lastModifiedBy>
  <cp:revision>19</cp:revision>
  <dcterms:created xsi:type="dcterms:W3CDTF">2023-04-22T19:16:54Z</dcterms:created>
  <dcterms:modified xsi:type="dcterms:W3CDTF">2025-09-24T00:09:07Z</dcterms:modified>
</cp:coreProperties>
</file>