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1" r:id="rId3"/>
    <p:sldId id="272" r:id="rId4"/>
    <p:sldId id="261" r:id="rId5"/>
    <p:sldId id="273" r:id="rId6"/>
    <p:sldId id="258" r:id="rId7"/>
    <p:sldId id="276" r:id="rId8"/>
    <p:sldId id="277" r:id="rId9"/>
    <p:sldId id="278" r:id="rId10"/>
    <p:sldId id="279" r:id="rId11"/>
    <p:sldId id="284" r:id="rId12"/>
    <p:sldId id="283" r:id="rId13"/>
    <p:sldId id="285" r:id="rId14"/>
    <p:sldId id="286" r:id="rId15"/>
    <p:sldId id="288" r:id="rId16"/>
    <p:sldId id="289" r:id="rId17"/>
    <p:sldId id="262" r:id="rId18"/>
    <p:sldId id="287" r:id="rId19"/>
    <p:sldId id="263" r:id="rId20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З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насіння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виготовляють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олію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біопаливо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мастильні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матеріали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текстильні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вироби</a:t>
          </a:r>
          <a:endParaRPr lang="uk-UA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З макухи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виробляють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корм для тварин</a:t>
          </a:r>
          <a:endParaRPr lang="uk-UA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Зі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шроту (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зеленої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маси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)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також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виготовляють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корм.</a:t>
          </a:r>
          <a:endParaRPr lang="uk-UA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виробництво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меду</a:t>
          </a:r>
          <a:endParaRPr lang="uk-UA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джерело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енергії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 на </a:t>
          </a:r>
          <a:r>
            <a:rPr lang="ru-RU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електростанціях</a:t>
          </a:r>
          <a:r>
            <a:rPr lang="ru-RU" b="0" i="0" dirty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uk-UA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4FAF7-2B1B-440D-AB04-52061A8327A8}" type="pres">
      <dgm:prSet presAssocID="{0EFAF7DB-220E-474B-A306-B18848A2E64E}" presName="node" presStyleLbl="node1" presStyleIdx="0" presStyleCnt="5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5" custLinFactNeighborY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170688" y="2095"/>
          <a:ext cx="2195255" cy="1317153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З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насіння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виготовляють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олію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біопаливо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мастильні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матеріали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текстильні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вироби</a:t>
          </a:r>
          <a:endParaRPr lang="uk-UA" sz="17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0688" y="2095"/>
        <a:ext cx="2195255" cy="1317153"/>
      </dsp:txXfrm>
    </dsp:sp>
    <dsp:sp modelId="{C593AB34-4B84-4F47-A09D-1663F9F71AFC}">
      <dsp:nvSpPr>
        <dsp:cNvPr id="0" name=""/>
        <dsp:cNvSpPr/>
      </dsp:nvSpPr>
      <dsp:spPr>
        <a:xfrm>
          <a:off x="2585469" y="1884"/>
          <a:ext cx="2195255" cy="1317153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З макухи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виробляють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корм для тварин</a:t>
          </a:r>
          <a:endParaRPr lang="uk-UA" sz="17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85469" y="1884"/>
        <a:ext cx="2195255" cy="1317153"/>
      </dsp:txXfrm>
    </dsp:sp>
    <dsp:sp modelId="{917D3CD9-BA5B-404E-931F-223BF970C99B}">
      <dsp:nvSpPr>
        <dsp:cNvPr id="0" name=""/>
        <dsp:cNvSpPr/>
      </dsp:nvSpPr>
      <dsp:spPr>
        <a:xfrm>
          <a:off x="170688" y="1538773"/>
          <a:ext cx="2195255" cy="1317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Зі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шроту (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зеленої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маси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)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також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виготовляють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корм.</a:t>
          </a:r>
          <a:endParaRPr lang="uk-UA" sz="17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0688" y="1538773"/>
        <a:ext cx="2195255" cy="1317153"/>
      </dsp:txXfrm>
    </dsp:sp>
    <dsp:sp modelId="{4F7EBD7D-DFCF-42D9-919C-E6E65091B79C}">
      <dsp:nvSpPr>
        <dsp:cNvPr id="0" name=""/>
        <dsp:cNvSpPr/>
      </dsp:nvSpPr>
      <dsp:spPr>
        <a:xfrm>
          <a:off x="2585469" y="1538773"/>
          <a:ext cx="2195255" cy="131715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виробництво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меду</a:t>
          </a:r>
          <a:endParaRPr lang="uk-UA" sz="17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85469" y="1538773"/>
        <a:ext cx="2195255" cy="1317153"/>
      </dsp:txXfrm>
    </dsp:sp>
    <dsp:sp modelId="{CB52FD11-6E75-4074-AC8F-10E0FD59B7A0}">
      <dsp:nvSpPr>
        <dsp:cNvPr id="0" name=""/>
        <dsp:cNvSpPr/>
      </dsp:nvSpPr>
      <dsp:spPr>
        <a:xfrm>
          <a:off x="1378078" y="3075452"/>
          <a:ext cx="2195255" cy="131715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джерело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енергії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на </a:t>
          </a:r>
          <a:r>
            <a:rPr lang="ru-RU" sz="17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електростанціях</a:t>
          </a:r>
          <a:r>
            <a:rPr lang="ru-RU" sz="17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uk-UA" sz="17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78078" y="3075452"/>
        <a:ext cx="2195255" cy="131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028BFE-128A-42F1-A11B-7FA9ACDAD49F}" type="datetime1">
              <a:rPr lang="uk-UA" smtClean="0"/>
              <a:t>24.09.2025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uk-UA" smtClean="0"/>
              <a:pPr algn="r"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E4278A-8B6C-4970-803F-5F8C9103A773}" type="datetime1">
              <a:rPr lang="uk-UA" smtClean="0"/>
              <a:pPr/>
              <a:t>24.09.2025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Зразки заголовків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grpSp>
        <p:nvGrpSpPr>
          <p:cNvPr id="84" name="Група 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grpSp>
        <p:nvGrpSpPr>
          <p:cNvPr id="98" name="Група 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grpSp>
        <p:nvGrpSpPr>
          <p:cNvPr id="112" name="Група 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37E297-BBE5-47EA-9421-42B6D1076A94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DE2EAA9-AA8D-469F-9075-97060C06C645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C3F8FB-B9B6-407F-B651-397F2C68460C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CBB241-EEC8-4294-AD17-25A955EE8532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03964C-0CE6-4B48-BA3E-1432582E3429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4333F3-BC16-4265-8824-7CDED5841AB2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02068-1416-46EB-8DDA-483E89B32E1E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CE796-1974-46A8-B1F8-D020B3DDC6BB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D2F14-88B2-4739-875A-322EA5B86B27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grpSp>
        <p:nvGrpSpPr>
          <p:cNvPr id="9" name="Група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а 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4AC9CC-D0B4-4D4C-B143-6BBA8F1C06F2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uk-UA" dirty="0"/>
          </a:p>
        </p:txBody>
      </p:sp>
      <p:grpSp>
        <p:nvGrpSpPr>
          <p:cNvPr id="52" name="Група 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а 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а 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AD4AE-A456-4992-BF47-7F9B5B946A0F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B281E8D-D242-4D45-B477-5579D7A48CCD}" type="datetime1">
              <a:rPr lang="uk-UA" smtClean="0"/>
              <a:pPr/>
              <a:t>24.09.2025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arket.growex.ua/ua/product/klodeks-pro" TargetMode="External"/><Relationship Id="rId3" Type="http://schemas.openxmlformats.org/officeDocument/2006/relationships/hyperlink" Target="https://market.growex.ua/ua/product/butizan-400-ks" TargetMode="External"/><Relationship Id="rId7" Type="http://schemas.openxmlformats.org/officeDocument/2006/relationships/hyperlink" Target="https://market.growex.ua/ua/product/alfa-klomazon-ke" TargetMode="External"/><Relationship Id="rId12" Type="http://schemas.openxmlformats.org/officeDocument/2006/relationships/hyperlink" Target="https://market.growex.ua/ua/product/mastak" TargetMode="External"/><Relationship Id="rId2" Type="http://schemas.openxmlformats.org/officeDocument/2006/relationships/hyperlink" Target="https://market.growex.ua/ua/product/triflureks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ket.growex.ua/ua/product/kommand" TargetMode="External"/><Relationship Id="rId11" Type="http://schemas.openxmlformats.org/officeDocument/2006/relationships/hyperlink" Target="https://market.growex.ua/ua/product/galera-super-1" TargetMode="External"/><Relationship Id="rId5" Type="http://schemas.openxmlformats.org/officeDocument/2006/relationships/hyperlink" Target="https://market.growex.ua/ua/product/nopasaran-ks" TargetMode="External"/><Relationship Id="rId10" Type="http://schemas.openxmlformats.org/officeDocument/2006/relationships/hyperlink" Target="https://market.growex.ua/ua/product/alfa-piralid-1" TargetMode="External"/><Relationship Id="rId4" Type="http://schemas.openxmlformats.org/officeDocument/2006/relationships/hyperlink" Target="https://market.growex.ua/ua/product/butizan-avant-se" TargetMode="External"/><Relationship Id="rId9" Type="http://schemas.openxmlformats.org/officeDocument/2006/relationships/hyperlink" Target="https://market.growex.ua/ua/product/komandi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agronom.com/blog/917-gerbitsidniy-zahist-ozimogo-ripaku-v-klasichniy-sistemi-ta-clearfield" TargetMode="External"/><Relationship Id="rId7" Type="http://schemas.openxmlformats.org/officeDocument/2006/relationships/hyperlink" Target="https://tetra-agro.com.ua/news/vse_pro_viroshhuvannya_ripaku_abo_yak_pidvishhiti_iogo_vrozainist" TargetMode="External"/><Relationship Id="rId2" Type="http://schemas.openxmlformats.org/officeDocument/2006/relationships/hyperlink" Target="https://www.bayton.com.ua/shemi-zahistu-kultur/shema-zahistu-ripa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lit-pribor.com.ua/uk/developments/ripak-dlya-chogo-vykorystovuyetsya-i-shho-z-nogo-roblyat/" TargetMode="External"/><Relationship Id="rId5" Type="http://schemas.openxmlformats.org/officeDocument/2006/relationships/hyperlink" Target="https://agrotimes.ua/" TargetMode="External"/><Relationship Id="rId4" Type="http://schemas.openxmlformats.org/officeDocument/2006/relationships/hyperlink" Target="http://agro-business.com.ua/agro/ahronomiia-sohodni/item/9004-intehrovanyi-zakhyst-ripaku-vid-shkidnykiv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8547" y="457200"/>
            <a:ext cx="8487863" cy="2466474"/>
          </a:xfrm>
        </p:spPr>
        <p:txBody>
          <a:bodyPr rtlCol="0">
            <a:normAutofit/>
          </a:bodyPr>
          <a:lstStyle/>
          <a:p>
            <a:r>
              <a:rPr lang="uk-UA" sz="4400" b="1" dirty="0">
                <a:solidFill>
                  <a:srgbClr val="FFFF00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4400" b="1" dirty="0" err="1">
                <a:solidFill>
                  <a:srgbClr val="FFFF00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здоровʼя</a:t>
            </a:r>
            <a:r>
              <a:rPr lang="uk-UA" sz="4400" b="1" dirty="0">
                <a:solidFill>
                  <a:srgbClr val="FFFF00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ріпаку</a:t>
            </a:r>
            <a:r>
              <a:rPr lang="uk-UA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uk-UA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7EF3215-7E7B-FC1A-7288-089E648AA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5212" y="4836695"/>
            <a:ext cx="2743200" cy="1025110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Прихованохоботники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ріпаковий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стебловий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Ceutorrhynhus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napi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Личинки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розвиваються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живляться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всередині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стебел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спричинюючи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їх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S-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подібний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вигин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розтріскування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надламування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ru-UA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FC5C54-F788-AB87-635D-D927A9A19CE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07208" y="4836695"/>
            <a:ext cx="2743200" cy="1025110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Капустяна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ріпакова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галиця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Dasiyneura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brassicae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Заселяє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поля в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цвітіння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Доросла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комаха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завдовжки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1,0-1,5 мм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ЕПШ – 1 доросла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особина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4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Ефективним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заходом є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одним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дозволених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інсектицидів</a:t>
            </a:r>
            <a:endParaRPr lang="ru-UA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643A3C7-FCBE-9C73-D2D1-9AA8EC6E3DA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836695"/>
            <a:ext cx="2743200" cy="102511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Сітчастий</a:t>
            </a:r>
            <a:r>
              <a:rPr lang="ru-RU" sz="5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польовий</a:t>
            </a:r>
            <a:r>
              <a:rPr lang="ru-RU" sz="5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слимак</a:t>
            </a:r>
            <a:r>
              <a:rPr lang="ru-RU" sz="5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Deroceras</a:t>
            </a:r>
            <a:r>
              <a:rPr lang="en-US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reticulatum</a:t>
            </a:r>
            <a:r>
              <a:rPr lang="en-US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Слимак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завдовжки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 50 мм,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жовтувато-білого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сіро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-коричневого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забарвлення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з темним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сітчастим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узором... Заходи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дренажі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обробітку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ґрунту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зменшує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його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вологість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застосуванні</a:t>
            </a:r>
            <a:r>
              <a:rPr lang="ru-RU" sz="5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5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молюскоцитів</a:t>
            </a:r>
            <a:r>
              <a:rPr lang="ru-RU" dirty="0"/>
              <a:t>. .</a:t>
            </a:r>
            <a:endParaRPr lang="ru-UA" dirty="0"/>
          </a:p>
        </p:txBody>
      </p:sp>
      <p:pic>
        <p:nvPicPr>
          <p:cNvPr id="5122" name="Picture 2" descr="Ріпаковий, або насіннєвий, прихованохоботник - опис та перелік інсектицидів  від шкідника">
            <a:extLst>
              <a:ext uri="{FF2B5EF4-FFF2-40B4-BE49-F238E27FC236}">
                <a16:creationId xmlns:a16="http://schemas.microsoft.com/office/drawing/2014/main" id="{26620CDD-A4D9-BDE6-B749-2B1C9D62D748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r="9262"/>
          <a:stretch>
            <a:fillRect/>
          </a:stretch>
        </p:blipFill>
        <p:spPr bwMode="auto">
          <a:xfrm>
            <a:off x="1263123" y="1867896"/>
            <a:ext cx="2715289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алиця капустяна стручкова">
            <a:extLst>
              <a:ext uri="{FF2B5EF4-FFF2-40B4-BE49-F238E27FC236}">
                <a16:creationId xmlns:a16="http://schemas.microsoft.com/office/drawing/2014/main" id="{8141A4D3-94E6-841D-57BF-1CE0FEB416A1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r="19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ітчастий слимак ( Deroceras, agriolimax agressis L.). Опис та заходи  боротьби | ІАС &quot;Аграрії разом&quot;">
            <a:extLst>
              <a:ext uri="{FF2B5EF4-FFF2-40B4-BE49-F238E27FC236}">
                <a16:creationId xmlns:a16="http://schemas.microsoft.com/office/drawing/2014/main" id="{762EDC48-0D5E-4906-3C41-9A4CC72D88E9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r="17573"/>
          <a:stretch>
            <a:fillRect/>
          </a:stretch>
        </p:blipFill>
        <p:spPr bwMode="auto">
          <a:xfrm>
            <a:off x="8179204" y="1824285"/>
            <a:ext cx="2715768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E70E5-0837-5DA3-7A0A-2CE760B1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304800"/>
            <a:ext cx="10521199" cy="12192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Бур</a:t>
            </a:r>
            <a:r>
              <a:rPr lang="en-US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uk-UA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яни</a:t>
            </a:r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</a:t>
            </a:r>
            <a:r>
              <a:rPr lang="uk-UA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івах</a:t>
            </a:r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ріпаку та система захисту</a:t>
            </a:r>
            <a:endParaRPr lang="ru-UA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8992C-B027-9EE4-ACA1-54D7C96A7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457700"/>
          </a:xfrm>
        </p:spPr>
        <p:txBody>
          <a:bodyPr>
            <a:normAutofit/>
          </a:bodyPr>
          <a:lstStyle/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озимого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трапляється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понад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60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бур’янів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серед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яких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понад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20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природно-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кліматичних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u="sng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зонах </a:t>
            </a:r>
            <a:r>
              <a:rPr lang="ru-RU" sz="1800" b="0" i="0" u="sng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України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Найбільш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часто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зустрічаються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такі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як </a:t>
            </a:r>
          </a:p>
          <a:p>
            <a:pPr algn="just"/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однорічні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ярі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лобода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біла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мак-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самосійка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гірчак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берізковидний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гірчак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шорсткий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гірчиця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польова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жабрій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звичайний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редька дика,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щириці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кропиви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амброзія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полинолиста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однорічні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зимуючі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підмаренник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чіпкий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волошка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синя,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грицики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звичайні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ромашка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непахуча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суріпиця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звичайна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талабан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польовий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фіалка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польова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багаторічні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берізка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польова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осотів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жовтець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повзучий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кульбаба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лікарська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подорожник,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полину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хвощ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польовий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ефемери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зірочник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середній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ru-UA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лакові бур'яни і падалиця зернових на ріпаку.. Статьи компании  «Agromarzha.prom.ua»">
            <a:extLst>
              <a:ext uri="{FF2B5EF4-FFF2-40B4-BE49-F238E27FC236}">
                <a16:creationId xmlns:a16="http://schemas.microsoft.com/office/drawing/2014/main" id="{6968970F-3905-A4F7-5EEE-C3B3B34E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0"/>
            <a:ext cx="10299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913BF-6AB9-C4C5-8B7F-68810DD7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 захисту від бур</a:t>
            </a:r>
            <a:r>
              <a:rPr lang="en-US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uk-UA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янів</a:t>
            </a:r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ru-UA" sz="4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68EF8-213A-23E0-61ED-B1406937B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Під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час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осіннього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контролю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бур'янів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посівах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озимого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найважливішим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є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дотримання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поля чистим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бур'янів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під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час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отримання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сходів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культури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та на початку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її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вегетації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Саме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тому одним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із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найефективніших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заходів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щодо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контролю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бур'янів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цей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є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використання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ґрунтових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гербіцидів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визначення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часу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проведення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обробки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посіву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ґрунтовим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гербіцидом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вибору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діючої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речовини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необхідно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знати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видовий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склад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бур'янів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на конкретному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полі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1800" b="0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передпосівного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внесення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застосовують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трифлуралін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Трифлурекс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Партік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endParaRPr lang="en-US" sz="1800" b="0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раннього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післяпосівного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метазахлор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Бутізан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 err="1">
                <a:solidFill>
                  <a:srgbClr val="6DC02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Бутізан</a:t>
            </a:r>
            <a:r>
              <a:rPr lang="ru-RU" sz="1800" b="0" i="0" u="none" strike="noStrike" dirty="0">
                <a:solidFill>
                  <a:srgbClr val="6DC02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Авант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Ноппасаран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або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кломазон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Комманд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sz="1800" b="0" i="0" u="none" strike="noStrike" dirty="0">
                <a:solidFill>
                  <a:srgbClr val="6DC02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Альфа-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Кломазон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 err="1">
                <a:solidFill>
                  <a:srgbClr val="6DC02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Клодес</a:t>
            </a:r>
            <a:r>
              <a:rPr lang="ru-RU" sz="1800" b="0" i="0" u="none" strike="noStrike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Про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Командир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endParaRPr lang="en-US" sz="1800" b="0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пізнього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післяпосівного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клопіралід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800" b="0" i="0" u="none" strike="noStrike" dirty="0">
                <a:solidFill>
                  <a:srgbClr val="6DC02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Альфа-</a:t>
            </a:r>
            <a:r>
              <a:rPr lang="ru-RU" sz="1800" b="0" i="0" u="none" strike="noStrike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Піралід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Галера Супер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ru-RU" sz="1800" b="0" i="0" u="none" strike="noStrike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Мастак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ru-UA" sz="1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88E4-FE0C-31B6-6C24-DCFAB1E0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u-RU" sz="4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uk-UA" sz="4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Контроль </a:t>
            </a:r>
            <a:r>
              <a:rPr lang="uk-UA" sz="4400" b="1" dirty="0" err="1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здоровʼя</a:t>
            </a:r>
            <a:r>
              <a:rPr lang="uk-UA" sz="4400" b="1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ріпаку </a:t>
            </a:r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різні періоди росту </a:t>
            </a:r>
            <a:endParaRPr lang="ru-UA" sz="4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Picture 2" descr="Фаза початку бутонізації / ВВСН 50-59">
            <a:extLst>
              <a:ext uri="{FF2B5EF4-FFF2-40B4-BE49-F238E27FC236}">
                <a16:creationId xmlns:a16="http://schemas.microsoft.com/office/drawing/2014/main" id="{2AB0789A-D93D-5828-2B6C-5147A2F41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2" y="3898232"/>
            <a:ext cx="4251158" cy="2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DD9AA-1403-7D88-B3F1-753C4823462D}"/>
              </a:ext>
            </a:extLst>
          </p:cNvPr>
          <p:cNvSpPr txBox="1"/>
          <p:nvPr/>
        </p:nvSpPr>
        <p:spPr>
          <a:xfrm>
            <a:off x="929439" y="1524000"/>
            <a:ext cx="60939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1.Період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освоєння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сівозмін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плануванні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розміщення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культур.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запобігання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масового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поширення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бурякової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нематоди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насичення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ріпаком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сівозміни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разом з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буряками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цукровими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кормовими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не повинно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перевищувати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25%.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Кращі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попередники озимого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зернові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колосові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зернобобові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картопля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багаторічні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й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однорічні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трави.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Ярий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можна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вирощувати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після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картоплі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зернових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Восени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після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збору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попередників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або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навесні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 2-3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тижні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(до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слід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виключити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механічні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роботи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злакових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дводольних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бур’янів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використовують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гербіциди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Гліфоган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48%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(2,0-5,0 л/га),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Клінік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Дуо, 48%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(2,0-5,0 л/га),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Раундап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48%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(2,0-5,0 л/га), Торнадо, 48,6%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(2,0-4,0 л/га),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Трифлурекс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48%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(1,2-3,0 л/га, з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негайним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загортанням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Ураган Форте, 50%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в.р.к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(1,5-3,0 л/га).</a:t>
            </a:r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C19E7-FBA7-C0DB-983D-172FF39F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433137"/>
            <a:ext cx="10058400" cy="5548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2.Період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сівби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.</a:t>
            </a:r>
          </a:p>
          <a:p>
            <a:pPr marL="0" indent="0" algn="just">
              <a:buNone/>
            </a:pP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оптимальні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строки,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уникаючи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надмірно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ранніх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строків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сівби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озимого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пізніх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ярого,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оскільки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першому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випадку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посівах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зосереджуються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шкідники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цієї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а в другому – сходи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дуже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чутливі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пошкоджень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блішками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іншими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шкідниками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пліснявіння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альтернаріозу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пепоноспорозу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чорної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ніжки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обробляють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препаратами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Вітавакс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200, 75%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з.п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(2,0-3,0 кг/т), Максим, 3,5%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(5,0 л/т),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Ровраль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ФЛО, 25,5%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(8,0 л/т),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Віспар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75%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в.с.к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(2,0-3,0 л/т).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комплексу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наземних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ґрунтових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шкідників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сходів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обробляють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препаратами Команч, 70%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з.п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(7 кг/т), Космос, 25%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(8,0 л/т),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Круізер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35%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(4,0 л/т),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Модесто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48%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(12,5 л/т),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Нупрід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600, 60%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(3,0-6,0 л/т), Чинук, 11%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(20 л/т).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комплексу хвороб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шкідників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обробляють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препаратом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комбінованої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дії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Круізер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OSR, 32,2%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т.к.с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(15 л/т).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1400" dirty="0"/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сходів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2-4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листків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При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виявленні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сходах озимого та ярого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хрестоцвітих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блішок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(5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особин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1 м2 )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застосовують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інсектициди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Альфагард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10%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(0,15 л/га), Децис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Профі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в.г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(0,03-0,04 кг/га), Карате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Зеон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мк.с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(0,15 л/га),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Сумі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-альфа, 5%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(0,3 л/га),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Суперкіл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44%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(0,6 л/га),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Фастак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10%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(0,10-0,15 л/га).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lang="ru-RU" sz="1400" dirty="0"/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4-6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листків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бутонізації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.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обмеження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хвороб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пероноспорозу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застосовують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Альєт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80%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з.п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(1,2-1,8 кг/га),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Ридоміл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Голд, 68%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в.г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(2,5 кг/га),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Штефікур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25%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к.с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(0,5-1,5 л/га);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альтернаріозу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циліндроспоріозу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борошнистої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фомозу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інших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хвороб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використовують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Імпакт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Т, 30%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к.с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(1,0 л/га),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Карамба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6%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в.р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(0,75-1,25 л/га),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Містік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25%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(1,0 л/га),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Оріус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25%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в.е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(1,0 л/га),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Фолікур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25%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к.е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.(1,0 л/га), Форсаж, 50%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к.с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(0,6 л/га).</a:t>
            </a:r>
            <a:endParaRPr lang="ru-UA" sz="1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69F5D5-334B-DF13-E1AE-E4367349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24" y="838201"/>
            <a:ext cx="10058400" cy="4229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Враховуючи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медоносна культура,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потрібно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приділяти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увагу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охороні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бджіл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під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час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хімічних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обробок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Уникати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необґрунтованих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обробок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а за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необхідності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використовувати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менш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небезпечні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препарати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які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рекомендується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застосовувати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після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закінчення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льоту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бджіл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які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своєму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складі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репеленти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бджіл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застосуванні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хімічних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препаратів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забороняється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використовувати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солому на корм, 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олію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харчові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цілі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у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зв’язку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чим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інтегрованих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системах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першочергову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увагу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слід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приділяти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стійким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хвороб і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шкідників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сортам,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агротехнічному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біологічному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методам.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5.Післязбиральний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Урожай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збирають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однофазним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способом за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повної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стиглості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не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допускаючи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обсипання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Після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збирання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необхідно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систематично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знищувати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сходи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падалиці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бур’янів</a:t>
            </a:r>
            <a:endParaRPr lang="ru-UA" sz="1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42" name="Picture 2" descr="Бджоли - найцікавіші факти - Про цікаве">
            <a:extLst>
              <a:ext uri="{FF2B5EF4-FFF2-40B4-BE49-F238E27FC236}">
                <a16:creationId xmlns:a16="http://schemas.microsoft.com/office/drawing/2014/main" id="{5A940A34-441E-FFC2-9160-65E06973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516" y="4451684"/>
            <a:ext cx="3613484" cy="2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92891" y="1330346"/>
            <a:ext cx="3840480" cy="3542443"/>
          </a:xfrm>
        </p:spPr>
        <p:txBody>
          <a:bodyPr rtlCol="0">
            <a:noAutofit/>
          </a:bodyPr>
          <a:lstStyle/>
          <a:p>
            <a:pPr algn="just" rtl="0">
              <a:lnSpc>
                <a:spcPct val="100000"/>
              </a:lnSpc>
            </a:pPr>
            <a:r>
              <a:rPr lang="ru-RU" sz="20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Таким чином,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догляд за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посівами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осінній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має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велике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значення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подальшого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формування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продуктивності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культури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Визначення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оптимальних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строків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сівби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необхідних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агротехнічних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заходів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обробка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найефективнішими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препаратами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забезпечує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отримання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здорових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посівів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і в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підсумку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належного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врожаю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uk-UA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266" name="Picture 2" descr="Весняний обробіток ріпаку — ключові моменти — КУРКУЛЬ">
            <a:extLst>
              <a:ext uri="{FF2B5EF4-FFF2-40B4-BE49-F238E27FC236}">
                <a16:creationId xmlns:a16="http://schemas.microsoft.com/office/drawing/2014/main" id="{8B7DE024-B68E-1260-6744-3086B495863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38EA9-A0C6-28EB-EF1C-A181A653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Список використаної літератури</a:t>
            </a:r>
            <a:endParaRPr lang="ru-UA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20832-10B6-B419-9DDF-7D03EA9DD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just">
              <a:buAutoNum type="arabicPeriod"/>
            </a:pP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Косилович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Г. О.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Інтегрований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навч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посіб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/ Г. О.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Косилович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О. М.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Коханець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–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Львів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Львівський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національний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аграрний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університет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2010. </a:t>
            </a:r>
          </a:p>
          <a:p>
            <a:pPr marL="342900" indent="-342900" algn="just">
              <a:buAutoNum type="arabicPeriod"/>
            </a:pP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Писаренко В. М.,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Піщаленко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М. А.,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Поспєлова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Г. Д.,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Інтегрований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навч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9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Посіб</a:t>
            </a:r>
            <a:r>
              <a:rPr lang="ru-RU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Полтава 2020.</a:t>
            </a: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https://www.bayton.com.ua/shemi-zahistu-kultur/shema-zahistu-ripaku/</a:t>
            </a:r>
            <a:endParaRPr lang="ru-RU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https://superagronom.com/blog/917-gerbitsidniy-zahist-ozimogo-ripaku-v-klasichniy-sistemi-ta-clearfield</a:t>
            </a:r>
            <a:endParaRPr lang="ru-RU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http://agro-business.com.ua/agro/ahronomiia-sohodni/item/9004-intehrovanyi-zakhyst-ripaku-vid-shkidnykiv.html</a:t>
            </a:r>
            <a:endParaRPr lang="ru-RU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https://agrotimes.ua</a:t>
            </a:r>
            <a:endParaRPr lang="uk-UA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https://analit-pribor.com.ua/uk/developments/ripak-dlya-chogo-vykorystovuyetsya-i-shho-z-nogo-roblyat/</a:t>
            </a:r>
            <a:endParaRPr lang="uk-UA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https://tetra-agro.com.ua/news/vse_pro_viroshhuvannya_ripaku_abo_yak_pidvishhiti_iogo_vrozainist</a:t>
            </a:r>
            <a:endParaRPr lang="uk-UA" sz="19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UA" sz="1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23435-8399-EF38-6747-3BB95D34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0210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Зміст</a:t>
            </a:r>
            <a:endParaRPr lang="ru-UA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FAB1C-DD20-2E3A-76ED-F2B36BEE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106905"/>
            <a:ext cx="10058400" cy="4874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1.Ріпак : опис та  характеристика рослини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ru-RU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Найпоширеніші</a:t>
            </a:r>
            <a:r>
              <a:rPr lang="ru-RU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заходи </a:t>
            </a:r>
            <a:r>
              <a:rPr lang="ru-RU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3.Шкідники ріпаку та система захисту від них 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Бур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uk-UA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яни</a:t>
            </a: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</a:t>
            </a:r>
            <a:r>
              <a:rPr lang="uk-UA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івах</a:t>
            </a: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ріпаку та система захисту 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5.Контроль </a:t>
            </a:r>
            <a:r>
              <a:rPr lang="uk-UA" sz="2800" dirty="0" err="1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здоровʼя</a:t>
            </a:r>
            <a:r>
              <a:rPr lang="uk-UA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ріпаку </a:t>
            </a:r>
            <a:endParaRPr lang="uk-UA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 різні періоди росту.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6.Список використаної літератури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58482-8455-79FB-5624-99DBD7C6C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91" y="3597441"/>
            <a:ext cx="4937709" cy="32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19FD4-4DF4-A7AD-B1F0-64EA03F3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1.Ріпак : опис та  характеристика рослини </a:t>
            </a:r>
            <a:r>
              <a:rPr lang="uk-UA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8C7DA-B0AA-DC3F-AB51-F403936B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010653"/>
            <a:ext cx="10058400" cy="49710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Інша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назва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народні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назви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):  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рапс,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кольза.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Назва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латині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  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Brassica Napus L., Brassica napus L. var. oleifera </a:t>
            </a:r>
            <a:r>
              <a:rPr lang="en-US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Metzg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Brassica napus L. oleifera.</a:t>
            </a:r>
          </a:p>
          <a:p>
            <a:pPr marL="0" indent="0">
              <a:buNone/>
            </a:pP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однорічна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трав’яниста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рослина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яка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відноситься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родини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капустяних</a:t>
            </a:r>
            <a:r>
              <a:rPr lang="ru-RU" sz="1800" b="1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Це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рослина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висотою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30 см і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більше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Довгий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стрижневий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корінь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досягає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глибини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2-3 м.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Листя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гладке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блакитно-зелене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з 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культура. Але не 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знають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найбільш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врожайна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культура.дстави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верхнього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охоплюють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Рослина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має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чотирипелюсткові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жовті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квітки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шипах.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Кожен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стручок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має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короткий носик та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містить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багато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ru-RU" sz="1800" b="0" i="0" u="sng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Головна </a:t>
            </a:r>
            <a:r>
              <a:rPr lang="ru-RU" sz="1800" b="0" i="0" u="sng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властивість</a:t>
            </a:r>
            <a:r>
              <a:rPr lang="ru-RU" sz="1800" b="0" i="0" u="sng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u="sng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1800" b="0" i="0" u="sng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його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переробляють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майже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без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відходів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Всі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частини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рослини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придатні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обробки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0" indent="0" algn="l">
              <a:buNone/>
            </a:pP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тому все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більше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фермерів</a:t>
            </a:r>
            <a:endParaRPr lang="ru-RU" sz="1800" b="0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вважають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краще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засіяти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ріпаком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свої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0" i="0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землі</a:t>
            </a:r>
            <a:r>
              <a:rPr lang="ru-RU" sz="1800" b="0" i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ru-UA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C3A9D-E0F7-726A-6059-DB013C8A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74" y="3975435"/>
            <a:ext cx="4239126" cy="2882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35102-04FE-DDE3-D91F-C709A98A507B}"/>
              </a:ext>
            </a:extLst>
          </p:cNvPr>
          <p:cNvSpPr txBox="1"/>
          <p:nvPr/>
        </p:nvSpPr>
        <p:spPr>
          <a:xfrm>
            <a:off x="790494" y="5847347"/>
            <a:ext cx="6813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Виростити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добрий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те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саме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зварити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добрий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борщ». (</a:t>
            </a:r>
            <a:r>
              <a:rPr lang="ru-RU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прислів’я</a:t>
            </a:r>
            <a:r>
              <a:rPr lang="ru-RU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endParaRPr lang="ru-UA" sz="1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Використання ріпаку</a:t>
            </a:r>
            <a:endParaRPr lang="uk-UA" sz="4400" b="1" dirty="0"/>
          </a:p>
        </p:txBody>
      </p:sp>
      <p:graphicFrame>
        <p:nvGraphicFramePr>
          <p:cNvPr id="9" name="Місце для вмісту 8" descr="Простий блочний список, у якому відображено 6 груп у різнокольорових прямокутниках, упорядкованих за рядками зліва направо та зверху вниз по 2 прямокутника в кожному рядку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3012265"/>
              </p:ext>
            </p:extLst>
          </p:nvPr>
        </p:nvGraphicFramePr>
        <p:xfrm>
          <a:off x="1065212" y="1669215"/>
          <a:ext cx="4951413" cy="439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5B29F-DB33-DC54-5BA6-071B0DF85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45" y="3128210"/>
            <a:ext cx="4717555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8E86E-47A6-27AE-F4E7-8F1E7043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163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Вирощування ріпаку </a:t>
            </a:r>
            <a:endParaRPr lang="ru-UA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CDFD8E-7643-472C-FC3B-91FD26CC2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3705726"/>
            <a:ext cx="4924926" cy="31522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E4839-11E7-6237-AEC6-6D198E5AFFA0}"/>
              </a:ext>
            </a:extLst>
          </p:cNvPr>
          <p:cNvSpPr txBox="1"/>
          <p:nvPr/>
        </p:nvSpPr>
        <p:spPr>
          <a:xfrm>
            <a:off x="781552" y="926432"/>
            <a:ext cx="828674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дворічна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рослина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але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більшість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людей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вирощують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її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як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однорічну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* 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росте при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температурі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10 до 30 °С.</a:t>
            </a:r>
          </a:p>
          <a:p>
            <a:pPr algn="l"/>
            <a:endParaRPr lang="ru-RU" i="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*У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активного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зростання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потрібно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щонайменше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6 годин  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сонця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щодня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*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потрібний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дренований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грунт з </a:t>
            </a:r>
            <a:r>
              <a:rPr lang="en-US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pH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5,5 до 8,5. </a:t>
            </a: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*При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посадці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температура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має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бути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вищою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+ 5 °С:</a:t>
            </a: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весняні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посіви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дозрівають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серпні-вересні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врожай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осінніх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посівів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дозріває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до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середини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наступного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літа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 </a:t>
            </a:r>
            <a:r>
              <a:rPr lang="ru-RU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докускати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пересихання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грунту.</a:t>
            </a:r>
          </a:p>
          <a:p>
            <a:pPr algn="l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Азотні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добрива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додають</a:t>
            </a:r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необхідності</a:t>
            </a:r>
            <a:r>
              <a:rPr lang="ru-RU" i="0" dirty="0">
                <a:solidFill>
                  <a:srgbClr val="000000"/>
                </a:solidFill>
                <a:effectLst/>
                <a:latin typeface="Ubuntu-Light"/>
              </a:rPr>
              <a:t>. </a:t>
            </a:r>
          </a:p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*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Потенційна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урожайність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озимого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50 -50 ц/га;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ярого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35 -38 ц/га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Вирощування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озимого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Лісостепу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переробці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отримують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50% шроту.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Втрати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вирощування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185 - 230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у.о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покривається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1,1 - 1,5 т/га урожаю. </a:t>
            </a:r>
            <a:endParaRPr lang="ru-RU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2.Найпоширеніші </a:t>
            </a:r>
            <a:r>
              <a:rPr lang="ru-RU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заходи </a:t>
            </a:r>
            <a:r>
              <a:rPr lang="ru-RU" sz="4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endParaRPr lang="uk-UA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Чорна ніжка ріпаку (Ризоктоніоз ріпаку ) - ознаки та заходи боротьби | ІАС  &quot;Аграрії разом&quot;">
            <a:extLst>
              <a:ext uri="{FF2B5EF4-FFF2-40B4-BE49-F238E27FC236}">
                <a16:creationId xmlns:a16="http://schemas.microsoft.com/office/drawing/2014/main" id="{B8E5CE7A-AFBC-45FD-1A08-F3472ACF2C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7" y="1644150"/>
            <a:ext cx="3044952" cy="1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64224-7B4D-051E-FF7E-0DB8CE6A8331}"/>
              </a:ext>
            </a:extLst>
          </p:cNvPr>
          <p:cNvSpPr txBox="1"/>
          <p:nvPr/>
        </p:nvSpPr>
        <p:spPr>
          <a:xfrm>
            <a:off x="3978339" y="1644149"/>
            <a:ext cx="7535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Чорна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ніжка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гриби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роду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Pythium.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Уражує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сходи,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спричинюючи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зрідження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загибель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пожовтіння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засихання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сім’ядолей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гнилі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кореневої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шийки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Заходи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руйнуванні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кірки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протруюванні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6C3073-6398-E455-52F2-CCEC2A96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7" y="3224648"/>
            <a:ext cx="3044952" cy="15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635C6-7154-37F8-2AD0-817B491DCC1A}"/>
              </a:ext>
            </a:extLst>
          </p:cNvPr>
          <p:cNvSpPr txBox="1"/>
          <p:nvPr/>
        </p:nvSpPr>
        <p:spPr>
          <a:xfrm>
            <a:off x="3978338" y="3084778"/>
            <a:ext cx="77885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Пероноспороз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гриб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Peronospora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brassicae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фази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листках,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стеблах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стручках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жовтуватих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81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розпливчастих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з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нижнього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боку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фіолетовий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наліт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Спричинює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передчасне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відмирання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Джерело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інфекції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рештки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з’явленні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ознак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обробляють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одним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дозволених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фунгіцидів</a:t>
            </a:r>
            <a:r>
              <a:rPr lang="ru-RU" b="1" dirty="0"/>
              <a:t>. </a:t>
            </a:r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80C75432-2935-856F-2396-11E19426CA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1036" name="Picture 12" descr="Борошниста роса ріпаку ( Peronospora brassicae Goem. ) - ознаки та заходи  боротьби | ІАС &quot;Аграрії разом&quot;">
            <a:extLst>
              <a:ext uri="{FF2B5EF4-FFF2-40B4-BE49-F238E27FC236}">
                <a16:creationId xmlns:a16="http://schemas.microsoft.com/office/drawing/2014/main" id="{FF548241-7582-7BBF-3227-0C85CDB1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7" y="4959255"/>
            <a:ext cx="3044951" cy="13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47EF07-12DB-E854-BB2B-10DEEF7ACB1F}"/>
              </a:ext>
            </a:extLst>
          </p:cNvPr>
          <p:cNvSpPr txBox="1"/>
          <p:nvPr/>
        </p:nvSpPr>
        <p:spPr>
          <a:xfrm>
            <a:off x="3978338" y="4800268"/>
            <a:ext cx="7788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Борошниста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роса.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гриб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Erysiphe communis.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білого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повстинного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нальоту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листках,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робить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крихкими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листки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засихають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заходи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дотриманні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просторової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ізоляції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між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посівами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озимого та ярого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посівів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фунгіцидами</a:t>
            </a:r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вороби ріпаку: склеротиніоз й альтернаріоз — шкодочинність, умови  поширення, методи боротьби — SuperAgronom.com">
            <a:extLst>
              <a:ext uri="{FF2B5EF4-FFF2-40B4-BE49-F238E27FC236}">
                <a16:creationId xmlns:a16="http://schemas.microsoft.com/office/drawing/2014/main" id="{B8CBA8A7-20A9-BE43-F0A8-E791E17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6" y="540671"/>
            <a:ext cx="3465095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09AFD-68DD-CC77-DE3D-13C286161052}"/>
              </a:ext>
            </a:extLst>
          </p:cNvPr>
          <p:cNvSpPr txBox="1"/>
          <p:nvPr/>
        </p:nvSpPr>
        <p:spPr>
          <a:xfrm>
            <a:off x="4367460" y="540671"/>
            <a:ext cx="73392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Альтернаріоз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гриб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Alternaria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brassicae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спочатку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листках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темно-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коричневих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округлих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зональних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на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стеблах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стручках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Згодом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плямах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виступає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чорний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або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сірий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наліт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дернинок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дрібних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крапочок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який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являє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собою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конідіальне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споро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ношення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гриба. За умов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раннього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стручках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утворюються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глибокі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виразки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перетяжки.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сприяють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часті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дощі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під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час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цвітіння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загущені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Заходи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висівання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здорового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внесенні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фосфорно-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калійних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добрив,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фунгіцидів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2" name="Picture 4" descr="Циліндроспоріоз - Аграрні рішення">
            <a:extLst>
              <a:ext uri="{FF2B5EF4-FFF2-40B4-BE49-F238E27FC236}">
                <a16:creationId xmlns:a16="http://schemas.microsoft.com/office/drawing/2014/main" id="{D0CEC819-C620-DAA4-3A64-FDC32F30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6" y="3320989"/>
            <a:ext cx="3465095" cy="19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BA483-8F0A-92E4-8303-DBCA1C859AED}"/>
              </a:ext>
            </a:extLst>
          </p:cNvPr>
          <p:cNvSpPr txBox="1"/>
          <p:nvPr/>
        </p:nvSpPr>
        <p:spPr>
          <a:xfrm>
            <a:off x="4367461" y="3272641"/>
            <a:ext cx="7483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Циліндроспоріо</a:t>
            </a:r>
            <a:r>
              <a:rPr lang="ru-RU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світла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листкова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плямистість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гриб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Cilindrosporium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concentrium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листках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стеблах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стручках. На листках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невеликі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світло-зелені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світлою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серединою,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згодом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нагадують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опік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азотних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добрив.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листки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деформуються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передчасно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відмирають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 Заходи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дотриманні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оптимальної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густоти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фунгіцидів</a:t>
            </a:r>
            <a:endParaRPr lang="ru-UA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Бактеріоз коренів ріпаку ( ) - ознаки та заходи боротьби | ІАС &quot;Аграрії  разом&quot;">
            <a:extLst>
              <a:ext uri="{FF2B5EF4-FFF2-40B4-BE49-F238E27FC236}">
                <a16:creationId xmlns:a16="http://schemas.microsoft.com/office/drawing/2014/main" id="{5D943966-49B0-382D-A2EB-E2C5BA57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6" y="852990"/>
            <a:ext cx="4234614" cy="25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57C95-33FB-4F29-7AA7-0BBD15F5881A}"/>
              </a:ext>
            </a:extLst>
          </p:cNvPr>
          <p:cNvSpPr txBox="1"/>
          <p:nvPr/>
        </p:nvSpPr>
        <p:spPr>
          <a:xfrm>
            <a:off x="4656221" y="751344"/>
            <a:ext cx="68098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Бактеріоз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коренів</a:t>
            </a:r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бактерії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Xantomonas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campestris, Pseudomonas fluorescens.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Здебільшого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уражують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озимий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наприкінці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вересня – на початку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жовтня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побуріння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серцевини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й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утворення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порожнин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всередині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коренів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біля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кореневої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шийки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Навесні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особливо за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різких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коливань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температури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пошкоджені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покриваються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слиззю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розм’якшуються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розетка легко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відокремлюється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кореневої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жовтіють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гинуть. 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Заходи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дотриманні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сівозміни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збалансованому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внесенні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мінеральних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добрив,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застосуванні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інсектицидів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8" name="Picture 6" descr="Фомоз ріпаку : ознаки хвороби, методи лікування та способи запобігти |  Довідник LNZWeb">
            <a:extLst>
              <a:ext uri="{FF2B5EF4-FFF2-40B4-BE49-F238E27FC236}">
                <a16:creationId xmlns:a16="http://schemas.microsoft.com/office/drawing/2014/main" id="{1B4039A8-E960-0BA4-A261-A41B2AE6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1" y="3714750"/>
            <a:ext cx="4234614" cy="21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0BB8A-6858-4264-23A0-0190376CD1EE}"/>
              </a:ext>
            </a:extLst>
          </p:cNvPr>
          <p:cNvSpPr txBox="1"/>
          <p:nvPr/>
        </p:nvSpPr>
        <p:spPr>
          <a:xfrm>
            <a:off x="4740443" y="3627710"/>
            <a:ext cx="68098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Фомоз.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Збудник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гриб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Phoma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ngam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Проявляється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листках,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стеблах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і стручках у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вигляді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концентричних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світло-бурих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плям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пікнідами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по- 82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верхні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Уражені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засихають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стручках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недорозвинене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Джерело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інфекції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рештки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хвороби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сприяє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загущення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посівів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а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також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надто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ранні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строки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озимого і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пізні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строки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ярого </a:t>
            </a:r>
            <a:r>
              <a:rPr lang="ru-RU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ріпаку</a:t>
            </a:r>
            <a:r>
              <a:rPr lang="ru-RU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Заходи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дотриманні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сівозміни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оптимальних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строків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посіву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використанні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фунгіцидів</a:t>
            </a:r>
            <a:r>
              <a:rPr lang="ru-RU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UA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E0255-CABC-CB7D-FEB1-7640B288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304800"/>
            <a:ext cx="10967203" cy="12192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3.Шкідники ріпаку та система захисту від них</a:t>
            </a:r>
            <a:endParaRPr lang="ru-UA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138FBF-0CF1-F5A4-1BB9-20CC31304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674" y="4764506"/>
            <a:ext cx="3340738" cy="1788694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Хрестоцвіті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блішки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чорна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Phyllotreta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atra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синя –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Ph.nigripes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хвиляста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Ph.undulata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блідонога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Ph.nemorum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Заходи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захисту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полягають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просторовій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ізоляції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посівів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капустяних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культур,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знищенні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бур’янів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протруюванні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насіння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при ЕПШ –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крайові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або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суцільні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сходів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UA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B97DAD-FCEC-6223-1C3F-30591DC053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48356" y="1824285"/>
            <a:ext cx="2715768" cy="2776308"/>
          </a:xfrm>
        </p:spPr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BF4723D-2AF4-A54F-909A-81784798DBD3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07208" y="4764506"/>
            <a:ext cx="2743200" cy="1788693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Ріпаковий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квіткоїд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Meligethes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aeneus).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ЕПШ в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період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бутонізації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5-8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жуків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рослину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3 личинки на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рослину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Ефективним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заходом є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одним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дозволених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інсектицидів</a:t>
            </a:r>
            <a:endParaRPr lang="ru-UA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5E2C3D6-16D4-A1C3-B23E-9DF050886E0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764506"/>
            <a:ext cx="2743200" cy="1097299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Ріпаковий</a:t>
            </a:r>
            <a:r>
              <a:rPr lang="ru-RU" sz="1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пильщик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Athalia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colibris). 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Доросла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комаха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завдовжки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7- 8 мм,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тіло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червоно-жовте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Ефективним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заходом є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обприскування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рослин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одним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із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дозволених</a:t>
            </a:r>
            <a:r>
              <a:rPr lang="ru-RU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інсектицидів</a:t>
            </a:r>
            <a:endParaRPr lang="ru-UA" sz="1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Хрестоцвіті блішки пошкодили до 15% рослин озимого ріпаку в трьох областях  - AgroTimes">
            <a:extLst>
              <a:ext uri="{FF2B5EF4-FFF2-40B4-BE49-F238E27FC236}">
                <a16:creationId xmlns:a16="http://schemas.microsoft.com/office/drawing/2014/main" id="{0E03279B-28A2-6369-FE10-C65DE6019B38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5082"/>
          <a:stretch>
            <a:fillRect/>
          </a:stretch>
        </p:blipFill>
        <p:spPr bwMode="auto">
          <a:xfrm>
            <a:off x="757990" y="1824285"/>
            <a:ext cx="3206468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йпоширеніші шкідники ріпаку: особливості та заходи боротьби">
            <a:extLst>
              <a:ext uri="{FF2B5EF4-FFF2-40B4-BE49-F238E27FC236}">
                <a16:creationId xmlns:a16="http://schemas.microsoft.com/office/drawing/2014/main" id="{F8CB11AB-A725-88CB-FDE0-5EE76F4C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24" y="1824285"/>
            <a:ext cx="2715769" cy="27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іпаковий пильщик – шкідник озимого ріпаку">
            <a:extLst>
              <a:ext uri="{FF2B5EF4-FFF2-40B4-BE49-F238E27FC236}">
                <a16:creationId xmlns:a16="http://schemas.microsoft.com/office/drawing/2014/main" id="{B29BB207-D1D7-3366-171F-34B0F0D29ECA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17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Ілюстрація природи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8_TF03431377" id="{41656BBC-55E8-4CFB-B338-193F37B0F879}" vid="{ABFC4142-456E-44EA-A2E5-A99F1076C736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258</TotalTime>
  <Words>1768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Segoe Print</vt:lpstr>
      <vt:lpstr>Times New Roman</vt:lpstr>
      <vt:lpstr>Ubuntu-Light</vt:lpstr>
      <vt:lpstr>Ілюстрація природи 16x9</vt:lpstr>
      <vt:lpstr>Контроль здоровʼя ріпаку </vt:lpstr>
      <vt:lpstr>Зміст</vt:lpstr>
      <vt:lpstr>1.Ріпак : опис та  характеристика рослини  </vt:lpstr>
      <vt:lpstr>Використання ріпаку</vt:lpstr>
      <vt:lpstr>Вирощування ріпаку </vt:lpstr>
      <vt:lpstr>2.Найпоширеніші хвороби ріпаку та заходи захисту</vt:lpstr>
      <vt:lpstr>Презентация PowerPoint</vt:lpstr>
      <vt:lpstr>Презентация PowerPoint</vt:lpstr>
      <vt:lpstr>3.Шкідники ріпаку та система захисту від них</vt:lpstr>
      <vt:lpstr>Презентация PowerPoint</vt:lpstr>
      <vt:lpstr>4. Бур’яни в посівах ріпаку та система захисту</vt:lpstr>
      <vt:lpstr>Презентация PowerPoint</vt:lpstr>
      <vt:lpstr>Система захисту від бур’янів  </vt:lpstr>
      <vt:lpstr>5. Контроль здоровʼя ріпаку в різні періоди росту </vt:lpstr>
      <vt:lpstr>Презентация PowerPoint</vt:lpstr>
      <vt:lpstr>Презентация PowerPoint</vt:lpstr>
      <vt:lpstr>Таким чином, догляд за посівами ріпаку в осінній період має велике значення для подальшого розвитку рослин і формування продуктивності культури. Визначення оптимальних строків сівби, проведення необхідних агротехнічних заходів, обробка найефективнішими препаратами забезпечує отримання здорових посівів, і в підсумку — належного врожаю.</vt:lpstr>
      <vt:lpstr>Список використаної літератури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Елена Канашникова</dc:creator>
  <cp:lastModifiedBy>Admin</cp:lastModifiedBy>
  <cp:revision>19</cp:revision>
  <dcterms:created xsi:type="dcterms:W3CDTF">2023-04-22T19:16:54Z</dcterms:created>
  <dcterms:modified xsi:type="dcterms:W3CDTF">2025-09-24T00:09:07Z</dcterms:modified>
</cp:coreProperties>
</file>