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9" r:id="rId4"/>
    <p:sldId id="268" r:id="rId5"/>
    <p:sldId id="262" r:id="rId6"/>
    <p:sldId id="267" r:id="rId7"/>
    <p:sldId id="266" r:id="rId8"/>
    <p:sldId id="270" r:id="rId9"/>
    <p:sldId id="272" r:id="rId10"/>
    <p:sldId id="271" r:id="rId11"/>
    <p:sldId id="265" r:id="rId12"/>
    <p:sldId id="264" r:id="rId13"/>
    <p:sldId id="263" r:id="rId14"/>
    <p:sldId id="261" r:id="rId15"/>
    <p:sldId id="260" r:id="rId16"/>
    <p:sldId id="259" r:id="rId17"/>
    <p:sldId id="258" r:id="rId18"/>
    <p:sldId id="273" r:id="rId19"/>
    <p:sldId id="276" r:id="rId20"/>
    <p:sldId id="275" r:id="rId21"/>
    <p:sldId id="278" r:id="rId22"/>
    <p:sldId id="277" r:id="rId23"/>
    <p:sldId id="274" r:id="rId24"/>
    <p:sldId id="279" r:id="rId25"/>
    <p:sldId id="280" r:id="rId26"/>
    <p:sldId id="283" r:id="rId27"/>
    <p:sldId id="282" r:id="rId28"/>
    <p:sldId id="281" r:id="rId29"/>
    <p:sldId id="284" r:id="rId30"/>
    <p:sldId id="286" r:id="rId31"/>
    <p:sldId id="285" r:id="rId32"/>
    <p:sldId id="288" r:id="rId33"/>
    <p:sldId id="287" r:id="rId34"/>
    <p:sldId id="289" r:id="rId35"/>
    <p:sldId id="290" r:id="rId36"/>
    <p:sldId id="291" r:id="rId37"/>
    <p:sldId id="292" r:id="rId38"/>
    <p:sldId id="296" r:id="rId39"/>
    <p:sldId id="293" r:id="rId40"/>
    <p:sldId id="294" r:id="rId41"/>
    <p:sldId id="295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8" r:id="rId53"/>
    <p:sldId id="307" r:id="rId54"/>
    <p:sldId id="310" r:id="rId55"/>
    <p:sldId id="309" r:id="rId56"/>
    <p:sldId id="311" r:id="rId57"/>
    <p:sldId id="313" r:id="rId58"/>
    <p:sldId id="312" r:id="rId59"/>
    <p:sldId id="314" r:id="rId60"/>
    <p:sldId id="315" r:id="rId61"/>
    <p:sldId id="316" r:id="rId6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4"/>
    <p:restoredTop sz="94046"/>
  </p:normalViewPr>
  <p:slideViewPr>
    <p:cSldViewPr snapToGrid="0">
      <p:cViewPr varScale="1">
        <p:scale>
          <a:sx n="113" d="100"/>
          <a:sy n="113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0276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6605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3722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12048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9112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6456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51582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7714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280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8735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708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0914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2521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173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062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1023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09245-8AF8-2443-A2DE-186A31271113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1870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7AEE58-AEE2-080B-C7EC-6F7BCC151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 І РОЗДРІБНА ТОРГІВЛЯ В КАНАЛАХ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b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C9500A2-9CAF-4E15-6F71-2D6394DBD4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2244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численну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зводять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угоди. Вони добре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стан ринку,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відсотки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кредиту,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мистецтвом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вести переговори.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доставку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вправі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завершити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угоду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офіційного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схвалення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плату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біржовим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такси.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характером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являють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собою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самостійні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комерційні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Оплата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їхніх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відсотка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клієнтам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 рух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указівкою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угоди.</a:t>
            </a:r>
          </a:p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довготривалих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агенти-комісіонери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договором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імені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за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довірителя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отримуючи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винагороду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виняткове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7566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Збутові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агенти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маркетинг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усієї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переважно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невеликого.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Власне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кажучи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вони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перетворюються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підрозділ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повноважні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вести переговори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Контори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агентів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розташовані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великих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центрах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безпосередній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договором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комітента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принципах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консигнації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дорученні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одною стороною (консигнанта)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(консигнатору)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консигнанта,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розпорядженні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контору,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кредит,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доставку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вести переговори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аукціону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вправі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роду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контроль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9297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4.3.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позитивно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сприймає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нововведення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оптового продажу, приводом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членів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купленого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суттєвою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маркетологів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купівельні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мотиви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чинником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сегментації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цільової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торговою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особливого характеру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ретельніше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відстежують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Характер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рішеннями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керівництва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очікуваного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місцезнаходження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прогнозованого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започаткування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традиційна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8040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Традиційна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модель характерна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невисокі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великий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модель характерна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невисокий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невеликий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друга модель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рентабельність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вдосконалення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активами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коефіцієнтом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коефіцієнтом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прискоренні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приділяє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квадратний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на одного торгового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на одну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301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прибутковості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аналізують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три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взаємопов'язані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валовий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запаси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валовий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день,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намагаються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валовий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квадратний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напрямами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нововведення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процесом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поява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потужних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поширення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принципу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комунікаційних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ринок</a:t>
            </a:r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293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них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500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найрізноманітніших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фасонів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кольорів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одному й тому самому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конкретному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Дроблення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партій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надходять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торговельну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мережу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упаковці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невеликих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домогосподарств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дроблення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могли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4961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полегшують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демонструють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таким чином,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розглянути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потримати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руках,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іноді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спробувати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того моменту, як вони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момент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розбиваючи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дрібніші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зберігаючи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запаси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жорстким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керівництвом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орієнтацією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вид товару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категорії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називають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"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контакту",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пред'являються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Друга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числа великих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зайнятої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складські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принцип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4.4.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привабливості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(табл. 1.7).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29187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363F1D-4203-EFA8-62E3-67A6BB84D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164" y="380082"/>
            <a:ext cx="5375046" cy="647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37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4.5.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за каталогом;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по телефону;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телевізійного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Інтернет-магазини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характерна велика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прив’язки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стаціонарного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посилкова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каталогами,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0781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центральному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мікрорайонів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т.д.</a:t>
            </a:r>
          </a:p>
          <a:p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4.6.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того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поставках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грошових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підсилював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нормативом.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думали про бренд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коригувалися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той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часу.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1391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4.1.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метою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рухаються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розподільної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потім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надходять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де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шлях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почасти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виявляється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складнішим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проходити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так і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метал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пройти через низку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оптовимиторговцями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перш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куплять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компонент товару.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спрямована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узгодження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Треба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зауважити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зручність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часу і способу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згладжування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невідповідностей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сферою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сферою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Таким чином,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розриву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часовим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періодом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місцем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часом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74601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насичувалися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ліквідовувався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набувають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підвищеного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формати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західного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зразка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гіпермаркети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дискаунтери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Cash &amp;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</a:t>
            </a:r>
            <a:r>
              <a:rPr lang="en-US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arry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категорії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суперстори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квартальні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сімейні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центри».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успадковані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минулих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гастрономи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найближчому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продавець-покупець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Магазинобудування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наука (і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найефективніші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способи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оптимізації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торгово-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Представників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науки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називають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магазинобудівельником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західній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термінології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шопфітер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shopfiter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)).</a:t>
            </a:r>
            <a:endParaRPr lang="uk-UA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Роздрібно-торговельне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пункт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залом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7149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/>
          <a:lstStyle/>
          <a:p>
            <a:pPr algn="just"/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належність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до одного з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розповсюджених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світовій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вживається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Склад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рис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1.13.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Одним з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комфорту,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зручності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зрозумілості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чіткості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перш за все,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прогнозується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активний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в першу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гіпермаркетів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дисконтних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орієнтуються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приваблюють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подобається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вигідного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7948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A5861F8A-178F-6EB9-7F36-57466778A6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082" y="451644"/>
            <a:ext cx="5930900" cy="5168900"/>
          </a:xfrm>
        </p:spPr>
      </p:pic>
    </p:spTree>
    <p:extLst>
      <p:ext uri="{BB962C8B-B14F-4D97-AF65-F5344CB8AC3E}">
        <p14:creationId xmlns:p14="http://schemas.microsoft.com/office/powerpoint/2010/main" val="2808450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параметрами наведена в табл. 1.9.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F79558-46C2-704F-EE43-DB6564043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3990" y="890009"/>
            <a:ext cx="6542048" cy="537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1451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0031D8-2DD8-CE49-1BC4-51B0EAA8F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49" y="171450"/>
            <a:ext cx="11087101" cy="6300787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14 %,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формату, – 36 %.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Суперцентри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супермагазини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8 %,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39 %.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(42 % та 35 %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20 %.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Найпріоритетнішими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Дніпропетровський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Харківський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Одеський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Львівський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підрахунками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найближчих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20 – 40 %.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Києва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Дніпропетровська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Одеси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Львова.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очікується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гравців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Real» (Metro,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«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Carrefour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Auchan»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«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Tesco»</a:t>
            </a:r>
            <a:r>
              <a:rPr lang="uk-UA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«</a:t>
            </a:r>
            <a:r>
              <a:rPr lang="en-US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Migros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Туреччина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матиме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332895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F772E3-7491-B376-708A-ABB0A9603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0672762" cy="630078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Географічно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нерівномірністю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війни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східний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регіон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акумулюва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більшу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об’єктів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мереж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західний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більшу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насиченість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менший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потенціал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наявністю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великої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регіональних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ритейлерів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лідерами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тенденціями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виокремлення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гравців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корпорація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Fozzy Group»).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найбільшою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регіональною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мережею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східних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областях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«АТБ-маркет».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Конкурують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нею ЗАТ «КС Трейдинг» (мережа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») і ТВГ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Rainford.</a:t>
            </a:r>
          </a:p>
          <a:p>
            <a:pPr algn="just"/>
            <a:endParaRPr lang="uk-UA" dirty="0"/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4.7. Характеристика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видом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освоєння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незаповнених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дрібнооптових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покоління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залежатимуть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рекламоносіїв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(рис.1.14): вид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5522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930018C7-CC7D-56B9-DE04-3229AD6C94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0344" y="658019"/>
            <a:ext cx="6057900" cy="5727700"/>
          </a:xfrm>
        </p:spPr>
      </p:pic>
    </p:spTree>
    <p:extLst>
      <p:ext uri="{BB962C8B-B14F-4D97-AF65-F5344CB8AC3E}">
        <p14:creationId xmlns:p14="http://schemas.microsoft.com/office/powerpoint/2010/main" val="7551818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F772E3-7491-B376-708A-ABB0A9603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0672762" cy="630078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бакалійні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гастрономи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винні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і т.д.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значної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насиченості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Прикладами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служити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спорттоварів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квіткові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книжкові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підрозділити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пропонованого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відособленого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чоловічого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магазин,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чоловічими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сорочками,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зшиті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вузькоспеціалізований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думку ряду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все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збільшуватиметься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спортивним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взуттям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(в основному джинсами)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калькуляторами.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37067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1584026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бумом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одного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безлічі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магазинчиків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магазинчиків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60 – 70 %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всієї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центру.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дотепер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число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мереж. 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домашнього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Кожною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фундаменті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На думку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текстильних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засновників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текстильних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Першим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історії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«Бон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заснований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Парижі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1852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увів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практику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чотири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новаторські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націнки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прискорений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оборот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виставляння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огляд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заохочення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спокійний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огляд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жодного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покупки;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ліберальне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ставлення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скарг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32406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142875"/>
            <a:ext cx="11394455" cy="6543675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перших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американських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універмагів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були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«Джордан марш», «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Мейсі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», «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Ванамейкер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» і «Стюарт». Вони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розміщувалися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величезних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величних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будівлях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фешенебельних</a:t>
            </a:r>
            <a:r>
              <a:rPr lang="ru-RU" sz="2000" dirty="0">
                <a:solidFill>
                  <a:srgbClr val="000000"/>
                </a:solidFill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кварталах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міських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центрів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сповідали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концепцію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«покупки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радість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».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величезний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крок вперед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порівнянні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спеціалізованими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магазинами того часу,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мало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виставлялося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напоказ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заохочували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практику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огляду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покупцями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роки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Другої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світової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війни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універмагів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зменшилася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рентабельність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знизилася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життєвому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циклі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вступили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стадію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занепаду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Фахівці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указували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загострення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викликало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2)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загострення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боку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типів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особливо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мереж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складів-магазинів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3)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інтенсивний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транспортний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рух,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недолік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стоянок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непривабливість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центрів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покупок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діловій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міста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втратило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свою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привабливість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852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усталені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торгівлею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добру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базу.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даний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й широкий спектр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супутніх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реклама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доставка товару,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передпродажна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(у тому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фасування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центри (за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6402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142875"/>
            <a:ext cx="11550573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закрилися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злилися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борються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філіали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центрах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передмість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зростаючим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населенням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доходами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кращими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умовами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стоянок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віддзеркалення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загрози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завели у себе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підвали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покупок».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зайнялися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реконструкцією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аж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переробки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лавки».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Дехто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експериментує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 телефону.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Ряд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них «Дейтон Хадсон»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розширили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сферу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в магазинах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магазинах.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скорочують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службовців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 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типу доставки покупок і продажу в кредит.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подібний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підхід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підірвати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привабливість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високоякісні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невисоким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питомої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прибутковості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великим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розраховане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продуктах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прально-миючих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товарах для дому».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і в приватному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входить до складу мереж.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1981 р.,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Ошфуен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з оборотом у 6,5 млрд дол.,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− 11,2,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− 7,2,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Америкен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− 7,1, «Ей энд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− 6,8,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Уїнн-Діксі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− 6,2 і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Джулл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− 5,1 млрд дол.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61505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1383304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першим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по-справжньому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процвітаючим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1930 р. Майклом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Кулленом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бакалійно-гастрономного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торгував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готівковий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не доставляв покупок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мав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560 кв. м,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75 кв. 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Куллен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добився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великого товарообороту,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рентабельно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валовому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9 – 10 %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половину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валового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того часу.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300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до 1939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збільшилось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5000 і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припадало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20 %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бакалійними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товарами.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37 тис.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бакалійними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76 %.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30-х роках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Велика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депресія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примусила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задуматися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підприємцям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дешево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скуповувати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потрапили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тяжке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становище, і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мінімальну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плату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орендувати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Масове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відсунуло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проблему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відстаней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другий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сприяло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поширенню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покупки раз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тиждень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ослабило потребу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маленьких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магазинчиків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Прогрес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холодильників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дозволив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берегти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швидкопсувні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Нова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пакувальна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дала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зручній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розфасовці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(банках і коробках), а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виставляти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оптовій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упаковці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(бочках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коробах). Все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стимулювало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марочного товару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реклами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привело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числа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нарешті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дахом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бакалійних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м'ясних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сільськогосподарських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зробило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покупок в одному 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стало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привертати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здалеку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забезпечило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товарообороту,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успішної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99787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142875"/>
            <a:ext cx="11550573" cy="6543675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Продовольчий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невеликий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житлового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допізна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тиждень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ходових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основному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покупок з метою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затикання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проломів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закладами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одну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істотних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споживацьких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потреб, і люди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платити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створювану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Чисельність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збільшилась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2 тис. в 1957 р. до 37,8тис. в 1981 р.,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товарооборот у тому ж 1981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14,1 млрд дол.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з'явилися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недавно так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бензоколонки».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станції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клієнт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сотні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таких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хліб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молоко,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сигарети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кава,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безалкогольні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розплачуючись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них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кредитної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картки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випущеної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нафтовою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компанією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Комбіновані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спектра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три типи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перевищують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звичайний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Комбінований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різновид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розширеним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продажу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відпускаються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рецептами.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Комбінований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аптека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середньому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5100 кв. 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подібних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аптеки-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закусочні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назвою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«Супер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Ікс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один з одним. 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30646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0801350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закладів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самостійне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Джуел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дахом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одному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товарами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полегшується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доступ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створюються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заразом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ймовірно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один з одним. У магазинах «Борман»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Детройті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виставлені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стимулювати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комбінованих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покупок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2500 кв. 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1700 кв. м)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нехарчових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пральня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хімчистка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ремонт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інкасування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чеків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оплата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рахунків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дешевий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буфет.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часто на 5 – 6 %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звичайних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Концепцію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починають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сприймати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114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2800 кв. 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50215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1416758" cy="6543675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7500 до 19500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вживається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США,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склад-магазин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виходить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легкі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електропобутові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порівнянні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практикують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надходять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комплекс в тому ж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 і на склад, прямо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упакованими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дротяні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викладаються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п'ятиярусні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металеві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стелажі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штабелями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заввишки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3,5 – 4,5 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навантажувачів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їздять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 широких проходах торгового залу прямо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принцип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навалом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торгового персоналу комплексу.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Перший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комплекс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1963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ірмою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Каррефур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в одному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передмість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Парижа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відразу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ж мав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справжній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60-х – початку 70-х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першу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ФРН, де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сотень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5203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0801350" cy="6543675"/>
          </a:xfrm>
        </p:spPr>
        <p:txBody>
          <a:bodyPr/>
          <a:lstStyle/>
          <a:p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Зупинимося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коротко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комерційних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готелі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мотелі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банки,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авіа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коледжі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лікарні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кінотеатри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тенісні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клуби,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кегельбани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ремонтні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заклади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перукарські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косметичні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салони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хімчистки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похоронні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бюро. Число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США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товарами. Банки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шляхів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касирів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часом оплати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телефону.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охорони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здоров'я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корінним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чином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переглядають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оплати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медичного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Індустрія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породила комплекс «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Дісней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уорлд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імітаторів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78471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C463870-90D0-F4DC-A4D6-BC2A50EF3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428625"/>
            <a:ext cx="11372850" cy="5843588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улаштування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Не робить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дешево.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Справжньому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властиві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нижчими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закладах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націнками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невисокою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оборотністю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2) робить акцент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так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припускають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методом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мінімумі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зручностей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районі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орендної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плати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привертає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віддалених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5)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встановлено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функціональне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09545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80CB30-50EB-5D7D-0DE8-1D9BB9729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442913"/>
            <a:ext cx="11294442" cy="598646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1981 р. в США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налічувалося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8282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універсальнімагазини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товарооборот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73 млрд дол.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вдавалися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нью-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йоркські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«Олександр» і «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Мейс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 Але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бум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роздробу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почався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40-х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так само стали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короткочасного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туалетні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але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(холодильники,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електропобутові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пральні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посудомийні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кондиціонери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дому,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післявоєнні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«Мастерс», «Корвет» і «Ту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гайз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рядом причин.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виявилися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і потреба в торговому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магазинного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знизилася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з'явилася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нова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чутливих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районах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орендною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платою, але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потоком, надавали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проводили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широку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рекламу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марочних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12 – 14 %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не 30 – 40 %, як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До 1960 р.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припадала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одна третина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електроприладів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складала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не 4 рази, як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універмагах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47511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змішаним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охопила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спортивними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стереоапаратурою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книгами.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найцікавіших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тенденцій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поява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У 1956 р.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«Шоп-райт»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відмовилася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залікових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талонів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рішуче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перейшла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забезпечували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годин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другорядних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дозволило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4 %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принесло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Склади-магазини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Склад-магазин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позбавлене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всяких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надмірностей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продаж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широкому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сюди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прямо в контейнерах.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Одна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найцікавіших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склади-магазини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давно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позбутися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новою торговою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1953 р.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Ральфа і Леона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Льовіц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1977 р.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побудували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61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склад-магазин.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потрапляє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склад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футбольне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поле,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небудь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приміському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платою.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Пройшовши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все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складське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акуратними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ярусами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весь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запас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52 тис.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2 млн дол.,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відвідувач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опиняється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демонстраційному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де красиво обставлено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меблями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200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кімнат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521967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той час,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розплатиться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вийде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під'їде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куплений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напоготові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томливих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тижнів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цікавлять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покупки.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подобається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марочного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подобаються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другого боку,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нарікають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Льовіц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з'явилися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надмірно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велике число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тих же самих ринках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Магазини-демзали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каталогами. Магазин-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демзал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каталогом,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каталогами плюс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ходових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націнкою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ювелірні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механічний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інструмент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чемодани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камери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фотоустаткування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з'явилися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60-х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стали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наймодніших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новинок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несучи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загрозу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3809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правил: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стежити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структурою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комплектація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 товару);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зоною;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атмосферою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56036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1982 р. оборот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магазинів-демзалів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9,27 млрд дол.,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за 10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750 млн дол.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домінують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«Бест продактс К°»,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мерчанданз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і «Модерн мерчандайзинг». У даний час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Сполучених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Штатах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демзалів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Магазини-демзали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повнокольорові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каталоги,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500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доповнюючи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сезонними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Каталоги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розсилаються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колишнім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каталозі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вказана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прейскурантна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по телефону,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сплативши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під'їхати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демзал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оглянути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Магазини-демзали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каталогами,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заробляють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категоріях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модою;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найму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районах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орендною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платою;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одну третину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чисельності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торгового персоналу;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мінімуму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розкрадань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розміщених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вітринах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основному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готівковий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розуміють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кількома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групами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Спеціалізація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магазинами з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Культтовари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М'ясо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(«Дитячий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Ковбаси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Вовняні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тканини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47789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незначній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супутніми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товарами, 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серйозно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спрощує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Вузькоспеціалізованими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назвати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«Природа», «Зоомагазин», «Книги»,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Насіння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Комплексна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комплексного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жінок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дому», «Спорт і туризм»).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ремонту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інтер’єру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«Декор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». Вона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17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розміщених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регіонах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Києві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3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одиниці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по 1 магазину –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Церкві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Краматорську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Вінниці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Хмельницькому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Житомирі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Іллічівську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Південному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Дніпропетровську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Кривому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представлено за такими комплексами: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підлоги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лінолеум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килимове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покриття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паркет,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килими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доріжки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плінтус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шпалери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бордюри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ванної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умивальники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ванни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душові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кабінки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змішувачі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керамічна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плитка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підлоги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вікон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карнизи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жалюзі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гардини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Будівельна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хімія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фарби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лаки, клей).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83011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стилем, дизайном,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Бельгії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Китаю,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Росії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Туреччини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Швеції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розпродаж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підлогових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покриттів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«Декор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безкоштовний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розкрій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обробку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оверлоком, доставку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купленого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чистки,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безвідсотковий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кредит.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комбінованим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споріднених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(«Галантерея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парфумерія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М'ясо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риба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садівників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доступні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спектр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все ж таки ринки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15 – 20 %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магазинами.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накладних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того ж, ринки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виявилися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живучими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адаптивними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ринках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дешевих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трансформуються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павільйонів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39903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сучасних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форматів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єдиній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 до 55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тисяч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індексом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4,5 до 6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машиномісць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100 кв. м. Зона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 км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радіусі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супутніми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600 до 3000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до 25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тисяч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супермаркету становить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1,5 – 2,5 км.</a:t>
            </a:r>
          </a:p>
          <a:p>
            <a:pPr algn="just"/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Cash &amp; Carry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заснований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членстві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Припускає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оплату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супер- і гипермаркету)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самовивіз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деяких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Східній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особам.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без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600 – 1000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практика, одна 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дискаунтера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 мережного формату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 (у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міжнародній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Як правило,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віддалених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9355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Супермаркет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електроніки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супермаркет,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1000 до 2500 кв. м, в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представлена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 до 35 тис. Формат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«без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прилавка».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готова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доступна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DIY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(do it yourself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сам)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 – 10 тис. кв. м.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аудиторією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Professional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формат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принципом «В2В».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600 до 2500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аудиторія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Бутік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формат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статусних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100 – 500 кв. м,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доходом.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бутіку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правило, становить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200 до 1000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відрізняється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високобюджетним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інтер'єром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комфортним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сфера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підприємницької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покупка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невелика,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стимулюючи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відвідувань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457084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на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організацій-споживачів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незапланованих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покупок.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імпульсивно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там, де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проходить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людей;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вигідно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споріднені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 магазинах;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провадити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персоналу; активно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заходи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стимулювання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формуванні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багаторівневого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визначитись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належать: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сільгосптехніка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складна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позагарантійний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запчастинами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ремонт.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Фірма-виробник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генеральний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нестандартним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інструментом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допомагають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пересувні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ремонтні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майстерні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Часом дилер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відмовляється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виняткових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(генерального агента)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договори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наполягати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наслідків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кон'юнктури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30590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класифікують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різними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Розглянемо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Широта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насиченість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товарного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насиченості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спорттовари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книжки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вузькості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чоловічого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чоловічих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сорочок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прогнозом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хороші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перспективи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особливо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одного-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опинитися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знизиться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en-US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домашнього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вжитку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білизна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закупівельників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розміщували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центральних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у центрах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вони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осередком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новостворюваних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зон.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Середній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100 000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артикулів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3140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дахом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вміла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презентація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десятиліть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зазнали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доволі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націнками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великим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прально-мийних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догляду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житлом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велика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2. Форма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власності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Незалежний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магазин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персональне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контакт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особливої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терпить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крах.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магазинами. В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добре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ім'я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мережа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Сірз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франчайзі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інакше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власників</a:t>
            </a:r>
            <a:r>
              <a:rPr lang="en-US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привілеїв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ресторанів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закусочних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швидкого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(«Макдональдс»)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Вони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ґрунтуються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договірних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оптовиком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торговцем. При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-франчайзер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роздрібникам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свою добре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відому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унікальну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77032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своєрідна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дрібним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накопиченого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образу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відрахування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контролює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Орендований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аспекти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виплачує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доходу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плати.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Характер торгового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тому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для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персонал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у таких магазинах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кредит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притаманне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фешенебельним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магазинам,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розмаїття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особливого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ювелірні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відеотехніка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,—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моделей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товару,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схем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кредитування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безоплатної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покупок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найвищі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37964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середніми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вищої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керуються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принципами: «Ви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пам'ятатимете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того, як забудете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спонукальних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престижність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за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одиницю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Різновидом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магазини-склади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скромним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інтер'єром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прямо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контейнерів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магазини-склади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орендною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платою.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вибраний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транспортом магазину за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1.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конструкцію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постійно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вдосконалюють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Сучасні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приймати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монети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паперові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сигарети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цукерки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безалкогольні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цілодобовий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дорога форма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6151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 lnSpcReduction="10000"/>
          </a:bodyPr>
          <a:lstStyle/>
          <a:p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endParaRPr lang="ru-RU" sz="200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контролю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знати,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зуміти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внести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оптовики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ринки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Намагаючись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 оптовика;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оптовикам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широкого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08869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поломок,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крадіжок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рознос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принципом «у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кожні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—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найдавніших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задовольняє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прояв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дорогий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прихильників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фірм-виробників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телефоном.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газетах, журналах, 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радіо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телебаченню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розсилають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листів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проспектів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прізвища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занесені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списки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ваги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набуває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надсилають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телефоном.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Така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виявилась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 продажу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книжок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подарунків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предметів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домашнього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вжитку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виходячи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розглянутих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характеристик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представлена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дрібнороздрібною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намети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75752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намети,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кондитерські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сигарети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пиво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мобільність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наблизити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скоротити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великих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капіталовкладень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будівництво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дешеві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Павільйон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закрита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товарного запасу,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Кіоск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закрита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оснащена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устаткуванням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будова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торгового залу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зберігання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з'являтися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1991 – 1993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1995 р.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сектор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пішов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спад.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По-перше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через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псують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ліквідовувати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по-друге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точкам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Ки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1995 –1998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кіосків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скоротилася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15 до 3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вдалося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вижити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переобладнанню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-маркетами.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літній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сезон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стаціонарна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доповнюється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наметами,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овочами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фруктами,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канцелярськими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 до початку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навчального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року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880942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 fontScale="92500"/>
          </a:bodyPr>
          <a:lstStyle/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Намет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збірно-розбірна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конструкція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оснащена прилавком,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легко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зводиться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 на один день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кордоном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відомі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типи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Суперстори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схожі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споживацькими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5000 кв. м.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Суперетта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торгового залу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120 до 400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фрукти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овочі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Кауфхалле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торговому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200 – 300 кв. 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товарообороті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8 %.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одноповерхових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будівлях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стоять. У даний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кауфхалле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1500 кв. 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типу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Суперонтер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магазин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швидкопсувними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Конвіннесонтер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невеликий магазин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великого магазину).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Супертріадо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нова модель великого магазину,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високоякісних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зону супермаркету-складу, зону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Арагонтер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кредитні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дебіторські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картки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27765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4.8. Характеристика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формами і видами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одиниць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формою за кордоном,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Фінляндії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Tesco,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Metro,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Фінляндії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5,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Америці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50.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розвинутих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Заходу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90 % торгового обороту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налічують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тисяч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 переходом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шлях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одержують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великий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Так, у 1995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налічувалося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90 тис.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особливо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споживацькому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Києва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Прикладами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Сьомий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континент»,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Перехрестя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організаційної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точки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ряд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істотних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невигідні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централізованих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служб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транспорту,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вигідних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великих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кінець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приводять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Підтримуються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вітчизняні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пріоритетних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поставок і т.д.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комплекс.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87796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права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особи,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підприємницької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захисту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некомерційною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рамках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акціонерного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засновників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магазинами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Заробітна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нараховується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конкретного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Акціонерне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реконструкцію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електроосвітлення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тепло-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водопостачання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ремонт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споруд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прибирання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сміття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охорона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Прикладом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Перехрестя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утворений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1995 р.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21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кордоном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Америкен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(1181 магазин, товарооборот 22 млрд дол.),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(2245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товарооборот 19,1 млрд дол.), «Сей-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(1118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14,3 млрд дол.), «Грейт Атлантик энд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(1304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11,1 млрд дол.) [65].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136684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галузева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однотипною,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типу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мереж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Сьомий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континент»),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(ЗАТ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Перехрестя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Головною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об'єднуючою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одному і тому 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Обстеженням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проводилося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США в 1990 р.,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145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оборотом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 млн дол.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13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17 тис. входили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припадало 51,5 % товарообороту.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Каррефур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філіалами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Бельгії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Швейцарії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Італії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Велікій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Британії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Величина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цихпідприємств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5 тис. кв. 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гігантських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величиною 20 тис. кв. м (р.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Вітрол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Марселя) і 23 тис. кв. м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Тулузи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класифікувати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локальні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загальнонаціональні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загальнонаціональних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назвати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компанію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Каррефур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Бельгії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Швейцарії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Італії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Великій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Британії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17962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/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внесли першу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систему руху товару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оптовика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ланки, але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розпорядженні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фундації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руху товару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переробної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початку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«Грейт Атлантик энд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10 %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США.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міжгалузева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разом.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участь, вертикальна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багатогалузевою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884185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Прикладом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двогалузевої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зразкову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номенклатури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яким-небудь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м'ясокомбінати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молокозаводи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хлібозаводи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текстильні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кондитерські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фабрики. Так, фабрика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Рошен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магазинах 14 %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кондитерських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розвинута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два типи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 в основному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зразкові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кредиторами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ініційований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магазинами угоду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обмінювалися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магазинах упор робиться не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магазинами, –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Nike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Sony.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410766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Одним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спрощеної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компаній-дистриб'юторів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мережу.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спектр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проекті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ТЦ «ДЦ».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пілотній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проекту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намічається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мережу з 100 – 130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працюватимуть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принципах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асоціації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мережу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марки, але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франчайзингових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Прикладом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багатогалузевого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акціонерне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плодоовочеву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базу,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автобазу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37241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4.9. Характеристика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концентрацією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місцерозташуванням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географічно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точки,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монопольну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ізоляцію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Монопольна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ізоляція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місцерозташування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продавцю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унікально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доступне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таким чином точка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ізольована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конкуруючих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сполучень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книгарня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навчального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закладу.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78907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низки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супутніх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монтаж,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нагоду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практично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недосяжну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зручності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вибагливого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розповсюджувачі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таким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як купили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ремонт,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післягарантійне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51880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BE0BD7-5F6B-C11B-1AC9-4C43F6252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1444287" cy="624363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ізоляція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ізоляцію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яких-небудь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припускає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сусідство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клієнтуру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даний час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Молл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(100 – 200 тис. кв. м)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супермаркет,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центр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кафе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Молл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приїхав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день,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все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цвяха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машини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правило,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оддалік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центру.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58793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F942429-3B60-5E38-99FE-59DF49257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328613"/>
            <a:ext cx="11315700" cy="6329362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Найближчим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Києві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займатимуть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до 25 га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двоповерховий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 – 25 тис.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галереї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– 30 тис.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– 25 тис.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т.д.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житлових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За кордоном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східчаста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Британії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-район;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другорядний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-район;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окружний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дозволить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слабкі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перейти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інфраструктурі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960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4.2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характеристика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формах (рис. 1.12):</a:t>
            </a:r>
          </a:p>
          <a:p>
            <a:r>
              <a:rPr lang="ru-RU" dirty="0">
                <a:solidFill>
                  <a:srgbClr val="000000"/>
                </a:solidFill>
                <a:latin typeface="Helvetica" pitchFamily="2" charset="0"/>
              </a:rPr>
              <a:t>-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фірм-виробників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-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-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65273D-0FB9-67B0-AA71-417E0E988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3475" y="2212975"/>
            <a:ext cx="6159500" cy="374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1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фірми-виробника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контори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товарами,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транзитної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1.12):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оптовики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оптом);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оптовики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8678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Оптовики з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повним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циклом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широке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коло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запаси,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кредит,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доставку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них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відносять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оптом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різняться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собою широтою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вузькоспеціалізовані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оптовики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змішаного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кількома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Дистриб’ютори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угоди і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посередницьких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Доволі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виступають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генеральні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Оптовики з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циклом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менше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Вони часто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доставкою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кредиту.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виділяють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оптовиків-комівояжерів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ходових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оптовиків-організаторів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безтарними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здобувають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товар,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комісійну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винагороду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продажу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межах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повноважень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угодами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53463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427</TotalTime>
  <Words>11494</Words>
  <Application>Microsoft Macintosh PowerPoint</Application>
  <PresentationFormat>Широкоэкранный</PresentationFormat>
  <Paragraphs>319</Paragraphs>
  <Slides>61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8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ОПТОВА І РОЗДРІБНА ТОРГІВЛЯ В КАНАЛАХ РОЗПОДІЛУ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ОПТОВА І РОЗДРІБНА ТОРГІВЛЯ В КАНАЛАХ РОЗПОДІЛУ </dc:title>
  <dc:creator>Александр Ткачук</dc:creator>
  <cp:lastModifiedBy>Александр Ткачук</cp:lastModifiedBy>
  <cp:revision>38</cp:revision>
  <dcterms:created xsi:type="dcterms:W3CDTF">2025-02-03T12:26:02Z</dcterms:created>
  <dcterms:modified xsi:type="dcterms:W3CDTF">2026-01-14T12:02:10Z</dcterms:modified>
</cp:coreProperties>
</file>