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SemiBold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01C49E-3069-4FFB-B3DA-049ECA358525}">
  <a:tblStyle styleId="{D901C49E-3069-4FFB-B3DA-049ECA3585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040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95250" y="47625"/>
            <a:ext cx="1714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895475" y="0"/>
            <a:ext cx="9525" cy="36195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000250" y="47625"/>
            <a:ext cx="77152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МІНІСТЕРСТВО ОСВІТИ І НАУКИ УКРАЇНИ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ДЕРЖАВНИЙ УНІВЕРСИТЕТ «ЖИТОМИРСЬКА ПОЛІТЕХНІКА»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9801225" y="0"/>
            <a:ext cx="9525" cy="36195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906000" y="47625"/>
            <a:ext cx="2190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Ф-23.10-05.01/103.00.1/Б/ОК19-02-2025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Арк 30/1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95275" y="1514475"/>
            <a:ext cx="116014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Основи стійкості геосистем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571500" y="2619375"/>
            <a:ext cx="1104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BBF2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ОК19</a:t>
            </a:r>
            <a:endParaRPr sz="24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571500" y="3495675"/>
            <a:ext cx="11049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здобувачів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ступеня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«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бакалавр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571500" y="3971925"/>
            <a:ext cx="11049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Спеціальність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103 «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Науки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про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Землю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sz="2000" dirty="0"/>
          </a:p>
        </p:txBody>
      </p:sp>
      <p:sp>
        <p:nvSpPr>
          <p:cNvPr id="96" name="Google Shape;96;p13"/>
          <p:cNvSpPr/>
          <p:nvPr/>
        </p:nvSpPr>
        <p:spPr>
          <a:xfrm>
            <a:off x="5619750" y="4543425"/>
            <a:ext cx="952500" cy="381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71500" y="4867275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Житомир – 2025/2026 н.р.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080" y="274974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3760" y="274974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441" y="274974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9121" y="274974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ЕТАПИ ВИКОНАННЯ КУРСОВОЇ РОБОТИ</a:t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Курсова робота</a:t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30/13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571500" y="4873823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Оцінювання: 60 балів за текст + 40 балів за захист.</a:t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571500" y="3554610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510733" y="3511748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Вибір теми</a:t>
            </a:r>
            <a:endParaRPr/>
          </a:p>
        </p:txBody>
      </p:sp>
      <p:sp>
        <p:nvSpPr>
          <p:cNvPr id="278" name="Google Shape;278;p21"/>
          <p:cNvSpPr txBox="1"/>
          <p:nvPr/>
        </p:nvSpPr>
        <p:spPr>
          <a:xfrm>
            <a:off x="571500" y="3864173"/>
            <a:ext cx="243066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Погодження з викладачем, вивчення індивідуальних інтересів.</a:t>
            </a:r>
            <a:endParaRPr/>
          </a:p>
        </p:txBody>
      </p:sp>
      <p:sp>
        <p:nvSpPr>
          <p:cNvPr id="279" name="Google Shape;279;p21"/>
          <p:cNvSpPr txBox="1"/>
          <p:nvPr/>
        </p:nvSpPr>
        <p:spPr>
          <a:xfrm>
            <a:off x="3383413" y="3511748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Дослідження</a:t>
            </a:r>
            <a:endParaRPr/>
          </a:p>
        </p:txBody>
      </p:sp>
      <p:sp>
        <p:nvSpPr>
          <p:cNvPr id="280" name="Google Shape;280;p21"/>
          <p:cNvSpPr txBox="1"/>
          <p:nvPr/>
        </p:nvSpPr>
        <p:spPr>
          <a:xfrm>
            <a:off x="3444180" y="3864173"/>
            <a:ext cx="243066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Аналіз літератури, розрахунки, моделювання в Excel/ГІС.</a:t>
            </a:r>
            <a:endParaRPr/>
          </a:p>
        </p:txBody>
      </p:sp>
      <p:sp>
        <p:nvSpPr>
          <p:cNvPr id="281" name="Google Shape;281;p21"/>
          <p:cNvSpPr txBox="1"/>
          <p:nvPr/>
        </p:nvSpPr>
        <p:spPr>
          <a:xfrm>
            <a:off x="6256094" y="3511748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Оформлення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6316860" y="3864173"/>
            <a:ext cx="243066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Написання тексту, перевірка на плагіат, підготовка карт.</a:t>
            </a:r>
            <a:endParaRPr/>
          </a:p>
        </p:txBody>
      </p:sp>
      <p:sp>
        <p:nvSpPr>
          <p:cNvPr id="283" name="Google Shape;283;p21"/>
          <p:cNvSpPr txBox="1"/>
          <p:nvPr/>
        </p:nvSpPr>
        <p:spPr>
          <a:xfrm>
            <a:off x="9128774" y="3511748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Захист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9189541" y="3864173"/>
            <a:ext cx="243066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Публічний виступ з презентацією (10 хв), відповіді на питання.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732" y="2719755"/>
            <a:ext cx="5198268" cy="233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7894" y="2180492"/>
            <a:ext cx="5422106" cy="336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 txBox="1"/>
          <p:nvPr/>
        </p:nvSpPr>
        <p:spPr>
          <a:xfrm>
            <a:off x="809625" y="380999"/>
            <a:ext cx="11353800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РОЗПОДІЛ БАЛІВ УСПІШНОСТІ</a:t>
            </a:r>
            <a:endParaRPr dirty="0"/>
          </a:p>
        </p:txBody>
      </p:sp>
      <p:sp>
        <p:nvSpPr>
          <p:cNvPr id="294" name="Google Shape;294;p22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Оцінювання</a:t>
            </a:r>
            <a:endParaRPr/>
          </a:p>
        </p:txBody>
      </p:sp>
      <p:sp>
        <p:nvSpPr>
          <p:cNvPr id="298" name="Google Shape;298;p22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2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30/23</a:t>
            </a:r>
            <a:endParaRPr/>
          </a:p>
        </p:txBody>
      </p:sp>
      <p:sp>
        <p:nvSpPr>
          <p:cNvPr id="300" name="Google Shape;300;p22"/>
          <p:cNvSpPr txBox="1"/>
          <p:nvPr/>
        </p:nvSpPr>
        <p:spPr>
          <a:xfrm>
            <a:off x="809625" y="3141052"/>
            <a:ext cx="515064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Умови допуску</a:t>
            </a: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647701" y="3610708"/>
            <a:ext cx="50673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отримання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семестрової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оцінки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або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допуску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екзамену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необхідно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набрати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мінімум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36 </a:t>
            </a:r>
            <a:r>
              <a:rPr lang="en-US" sz="1500" b="1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балів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за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поточну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роботу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302" name="Google Shape;302;p22"/>
          <p:cNvSpPr txBox="1"/>
          <p:nvPr/>
        </p:nvSpPr>
        <p:spPr>
          <a:xfrm rot="10800000" flipV="1">
            <a:off x="6524626" y="2719755"/>
            <a:ext cx="4131652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Підсумкова шкала</a:t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6435969" y="3141052"/>
            <a:ext cx="4994031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90-100: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Відмінно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(A)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74-89: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Добре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(B/C)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60-73: </a:t>
            </a:r>
            <a:r>
              <a:rPr lang="en-US" sz="15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Задовільно</a:t>
            </a:r>
            <a:r>
              <a:rPr lang="en-US" sz="15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(D/E)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25F77F-D980-5E5E-1799-CC4D43631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77364"/>
              </p:ext>
            </p:extLst>
          </p:nvPr>
        </p:nvGraphicFramePr>
        <p:xfrm>
          <a:off x="644770" y="351693"/>
          <a:ext cx="6178062" cy="3341074"/>
        </p:xfrm>
        <a:graphic>
          <a:graphicData uri="http://schemas.openxmlformats.org/drawingml/2006/table">
            <a:tbl>
              <a:tblPr firstRow="1" firstCol="1" bandRow="1">
                <a:tableStyleId>{D901C49E-3069-4FFB-B3DA-049ECA358525}</a:tableStyleId>
              </a:tblPr>
              <a:tblGrid>
                <a:gridCol w="4760815">
                  <a:extLst>
                    <a:ext uri="{9D8B030D-6E8A-4147-A177-3AD203B41FA5}">
                      <a16:colId xmlns:a16="http://schemas.microsoft.com/office/drawing/2014/main" val="3532553050"/>
                    </a:ext>
                  </a:extLst>
                </a:gridCol>
                <a:gridCol w="1417247">
                  <a:extLst>
                    <a:ext uri="{9D8B030D-6E8A-4147-A177-3AD203B41FA5}">
                      <a16:colId xmlns:a16="http://schemas.microsoft.com/office/drawing/2014/main" val="4089387926"/>
                    </a:ext>
                  </a:extLst>
                </a:gridCol>
              </a:tblGrid>
              <a:tr h="4470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Види робіт здобувача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семестр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9257468"/>
                  </a:ext>
                </a:extLst>
              </a:tr>
              <a:tr h="361748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Для здобувача денної форми здобуття вищої освіти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76289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02692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модульного або підсумкового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35036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Підсумкова семестрова оцінка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100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2957860"/>
                  </a:ext>
                </a:extLst>
              </a:tr>
              <a:tr h="36174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Для здобувача заочної форми здобуття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60526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872039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підсумкового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57376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Підсумкова семестрова оцінка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100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2839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C977E5-0A56-6FC8-F8D1-C64E604DD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80528"/>
              </p:ext>
            </p:extLst>
          </p:nvPr>
        </p:nvGraphicFramePr>
        <p:xfrm>
          <a:off x="2860431" y="3833446"/>
          <a:ext cx="8956431" cy="2766647"/>
        </p:xfrm>
        <a:graphic>
          <a:graphicData uri="http://schemas.openxmlformats.org/drawingml/2006/table">
            <a:tbl>
              <a:tblPr firstRow="1" firstCol="1" bandRow="1">
                <a:tableStyleId>{D901C49E-3069-4FFB-B3DA-049ECA358525}</a:tableStyleId>
              </a:tblPr>
              <a:tblGrid>
                <a:gridCol w="6298161">
                  <a:extLst>
                    <a:ext uri="{9D8B030D-6E8A-4147-A177-3AD203B41FA5}">
                      <a16:colId xmlns:a16="http://schemas.microsoft.com/office/drawing/2014/main" val="533618912"/>
                    </a:ext>
                  </a:extLst>
                </a:gridCol>
                <a:gridCol w="1329135">
                  <a:extLst>
                    <a:ext uri="{9D8B030D-6E8A-4147-A177-3AD203B41FA5}">
                      <a16:colId xmlns:a16="http://schemas.microsoft.com/office/drawing/2014/main" val="486054386"/>
                    </a:ext>
                  </a:extLst>
                </a:gridCol>
                <a:gridCol w="1329135">
                  <a:extLst>
                    <a:ext uri="{9D8B030D-6E8A-4147-A177-3AD203B41FA5}">
                      <a16:colId xmlns:a16="http://schemas.microsoft.com/office/drawing/2014/main" val="1825882670"/>
                    </a:ext>
                  </a:extLst>
                </a:gridCol>
              </a:tblGrid>
              <a:tr h="319182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Види робіт здобувача вищої освіти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семестр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874672"/>
                  </a:ext>
                </a:extLst>
              </a:tr>
              <a:tr h="254195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денна форма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заочна форма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683892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під час навчальних занять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56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378769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та захист індивідуальних самостійних завдань (окрім курсової роботи)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308010"/>
                  </a:ext>
                </a:extLst>
              </a:tr>
              <a:tr h="109985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Виконання науково-дослідної роботи та інших видів робіт (додаткові – заохочувальні бали):</a:t>
                      </a:r>
                      <a:endParaRPr lang="en-UA" sz="1000">
                        <a:effectLst/>
                      </a:endParaRPr>
                    </a:p>
                    <a:p>
                      <a:pPr indent="-179705"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1. Участь у студентських предметних олімпіадах, Всеукраїнському конкурсі студентських наукових робіт, грантах, науково-дослідних проектах</a:t>
                      </a:r>
                      <a:endParaRPr lang="en-UA" sz="1000">
                        <a:effectLst/>
                      </a:endParaRPr>
                    </a:p>
                    <a:p>
                      <a:pPr indent="-179705"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2. Підготовка наукових статей, 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5081560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2. Підготовка тез доповідей наукових конференцій.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953746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Разом за 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153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78273"/>
            <a:ext cx="35242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875" y="2378273"/>
            <a:ext cx="35242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250" y="2378273"/>
            <a:ext cx="35242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МЕТОДИ ТА SOFT SKILLS</a:t>
            </a:r>
            <a:endParaRPr/>
          </a:p>
        </p:txBody>
      </p:sp>
      <p:sp>
        <p:nvSpPr>
          <p:cNvPr id="313" name="Google Shape;313;p23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Методи навчання</a:t>
            </a:r>
            <a:endParaRPr/>
          </a:p>
        </p:txBody>
      </p:sp>
      <p:sp>
        <p:nvSpPr>
          <p:cNvPr id="317" name="Google Shape;317;p23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30/18</a:t>
            </a:r>
            <a:endParaRPr/>
          </a:p>
        </p:txBody>
      </p:sp>
      <p:sp>
        <p:nvSpPr>
          <p:cNvPr id="319" name="Google Shape;319;p23"/>
          <p:cNvSpPr txBox="1"/>
          <p:nvPr/>
        </p:nvSpPr>
        <p:spPr>
          <a:xfrm>
            <a:off x="793432" y="3435548"/>
            <a:ext cx="30803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Комунікація</a:t>
            </a:r>
            <a:endParaRPr/>
          </a:p>
        </p:txBody>
      </p:sp>
      <p:sp>
        <p:nvSpPr>
          <p:cNvPr id="320" name="Google Shape;320;p23"/>
          <p:cNvSpPr txBox="1"/>
          <p:nvPr/>
        </p:nvSpPr>
        <p:spPr>
          <a:xfrm>
            <a:off x="866775" y="3902273"/>
            <a:ext cx="29337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Дискусії, ведення наукової полеміки, робота в командах над кейсами.</a:t>
            </a:r>
            <a:endParaRPr/>
          </a:p>
        </p:txBody>
      </p:sp>
      <p:sp>
        <p:nvSpPr>
          <p:cNvPr id="321" name="Google Shape;321;p23"/>
          <p:cNvSpPr txBox="1"/>
          <p:nvPr/>
        </p:nvSpPr>
        <p:spPr>
          <a:xfrm>
            <a:off x="4555807" y="3435548"/>
            <a:ext cx="30803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Креативність</a:t>
            </a:r>
            <a:endParaRPr/>
          </a:p>
        </p:txBody>
      </p:sp>
      <p:sp>
        <p:nvSpPr>
          <p:cNvPr id="322" name="Google Shape;322;p23"/>
          <p:cNvSpPr txBox="1"/>
          <p:nvPr/>
        </p:nvSpPr>
        <p:spPr>
          <a:xfrm>
            <a:off x="4629150" y="3902273"/>
            <a:ext cx="2933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Мозковий штурм, ситуаційні методи, ГІС-візуалізація.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8318182" y="3435548"/>
            <a:ext cx="30803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Лідерство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8391525" y="3902273"/>
            <a:ext cx="29337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Презентація власних досліджень, управління часом при СРС.</a:t>
            </a:r>
            <a:endParaRPr/>
          </a:p>
        </p:txBody>
      </p:sp>
      <p:pic>
        <p:nvPicPr>
          <p:cNvPr id="325" name="Google Shape;325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7875" y="2759273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4550" y="2759273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58350" y="2759273"/>
            <a:ext cx="4000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334" name="Google Shape;334;p24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4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Дякуємо за увагу</a:t>
            </a:r>
            <a:endParaRPr/>
          </a:p>
        </p:txBody>
      </p:sp>
      <p:sp>
        <p:nvSpPr>
          <p:cNvPr id="336" name="Google Shape;336;p24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30/30</a:t>
            </a:r>
            <a:endParaRPr/>
          </a:p>
        </p:txBody>
      </p:sp>
      <p:sp>
        <p:nvSpPr>
          <p:cNvPr id="338" name="Google Shape;338;p24"/>
          <p:cNvSpPr txBox="1"/>
          <p:nvPr/>
        </p:nvSpPr>
        <p:spPr>
          <a:xfrm>
            <a:off x="295275" y="1957387"/>
            <a:ext cx="116014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Запитання?</a:t>
            </a:r>
            <a:endParaRPr/>
          </a:p>
        </p:txBody>
      </p:sp>
      <p:sp>
        <p:nvSpPr>
          <p:cNvPr id="339" name="Google Shape;339;p24"/>
          <p:cNvSpPr txBox="1"/>
          <p:nvPr/>
        </p:nvSpPr>
        <p:spPr>
          <a:xfrm>
            <a:off x="571500" y="2928937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Курс ОК19 «Основи стійкості геосистем»</a:t>
            </a:r>
            <a:endParaRPr/>
          </a:p>
        </p:txBody>
      </p:sp>
      <p:sp>
        <p:nvSpPr>
          <p:cNvPr id="340" name="Google Shape;340;p24"/>
          <p:cNvSpPr txBox="1"/>
          <p:nvPr/>
        </p:nvSpPr>
        <p:spPr>
          <a:xfrm>
            <a:off x="571500" y="4719637"/>
            <a:ext cx="110490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© Кафедра наук про Землю | Житомирська політехніка | 2025</a:t>
            </a:r>
            <a:endParaRPr/>
          </a:p>
        </p:txBody>
      </p:sp>
      <p:sp>
        <p:nvSpPr>
          <p:cNvPr id="341" name="Google Shape;341;p24"/>
          <p:cNvSpPr txBox="1"/>
          <p:nvPr/>
        </p:nvSpPr>
        <p:spPr>
          <a:xfrm>
            <a:off x="3052762" y="3748087"/>
            <a:ext cx="16002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knz_vla@ztu.edu.ua</a:t>
            </a:r>
            <a:endParaRPr/>
          </a:p>
        </p:txBody>
      </p:sp>
      <p:sp>
        <p:nvSpPr>
          <p:cNvPr id="342" name="Google Shape;342;p24"/>
          <p:cNvSpPr txBox="1"/>
          <p:nvPr/>
        </p:nvSpPr>
        <p:spPr>
          <a:xfrm>
            <a:off x="5224462" y="3748087"/>
            <a:ext cx="9525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ztu.edu.ua</a:t>
            </a:r>
            <a:endParaRPr/>
          </a:p>
        </p:txBody>
      </p:sp>
      <p:sp>
        <p:nvSpPr>
          <p:cNvPr id="343" name="Google Shape;343;p24"/>
          <p:cNvSpPr txBox="1"/>
          <p:nvPr/>
        </p:nvSpPr>
        <p:spPr>
          <a:xfrm>
            <a:off x="6748462" y="3748087"/>
            <a:ext cx="239077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Житомир, вул. Чуднівська, 103</a:t>
            </a:r>
            <a:endParaRPr/>
          </a:p>
        </p:txBody>
      </p:sp>
      <p:pic>
        <p:nvPicPr>
          <p:cNvPr id="344" name="Google Shape;34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2762" y="377666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4462" y="377666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8462" y="3776662"/>
            <a:ext cx="1143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IMAGE SOURCES</a:t>
            </a:r>
            <a:endParaRPr/>
          </a:p>
        </p:txBody>
      </p:sp>
      <p:sp>
        <p:nvSpPr>
          <p:cNvPr id="352" name="Google Shape;352;p25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571500" y="2959298"/>
            <a:ext cx="11049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571500" y="389274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571500" y="389274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18789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/>
        </p:nvSpPr>
        <p:spPr>
          <a:xfrm>
            <a:off x="1666875" y="3102173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https://static.vecteezy.com/system/resources/thumbnails/070/704/710/small/global-network-visualization-digital-earth-concept-with-connection-nodes-and-a-hand-reaching-for-the-world-photo.jpeg</a:t>
            </a:r>
            <a:endParaRPr/>
          </a:p>
        </p:txBody>
      </p:sp>
      <p:sp>
        <p:nvSpPr>
          <p:cNvPr id="358" name="Google Shape;358;p25"/>
          <p:cNvSpPr txBox="1"/>
          <p:nvPr/>
        </p:nvSpPr>
        <p:spPr>
          <a:xfrm>
            <a:off x="1666875" y="3521273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www.vecteezy.com</a:t>
            </a:r>
            <a:endParaRPr/>
          </a:p>
        </p:txBody>
      </p:sp>
      <p:pic>
        <p:nvPicPr>
          <p:cNvPr id="359" name="Google Shape;359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04514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5"/>
          <p:cNvSpPr txBox="1"/>
          <p:nvPr/>
        </p:nvSpPr>
        <p:spPr>
          <a:xfrm>
            <a:off x="1666875" y="4052292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https://www.treehugger.com/thmb/DEjD2_ciyXdMldsTIVzNN-zI-I8=/1500x0/filters:no_upscale():max_bytes(150000):strip_icc()/citynature-080f25e8f83645258f1f22a543d2f804.jpg</a:t>
            </a: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1666875" y="4285654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www.treehugger.com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144910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РОЗРОБНИКИ ТА КАФЕДРА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Система управління якістю ДСТУ ISO 9001:2015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Випуск 2 | Зміни 0 | Арк 30/2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4286250" y="2721173"/>
            <a:ext cx="770096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Кафедра наук про Землю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4286250" y="3130748"/>
            <a:ext cx="7334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Факультет гірничої справи, природокористування та будівництва.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4714875" y="3606998"/>
            <a:ext cx="69056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Шевчук Лариса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– д.б.н., професор кафедри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4714875" y="4035623"/>
            <a:ext cx="69056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Комлєв Олександр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– д.г.н., професор кафедри</a:t>
            </a:r>
            <a:endParaRPr/>
          </a:p>
        </p:txBody>
      </p:sp>
      <p:pic>
        <p:nvPicPr>
          <p:cNvPr id="117" name="Google Shape;11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0" y="3645098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0" y="4073723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250" y="4502348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769048"/>
            <a:ext cx="11049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06773"/>
            <a:ext cx="35242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3875" y="1806773"/>
            <a:ext cx="35242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6250" y="1806773"/>
            <a:ext cx="35242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ЗАГАЛЬНІ ХАРАКТЕРИСТИКИ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Опис навчальної дисципліни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30/3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762000" y="5150048"/>
            <a:ext cx="10668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Частка аудиторних занять: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53% (64 год) | </a:t>
            </a: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Самостійна робота: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47% (56 год)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793432" y="2864048"/>
            <a:ext cx="30803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120 Годин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866775" y="3330773"/>
            <a:ext cx="2933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Загальний обсяг навчального навантаження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4555807" y="2864048"/>
            <a:ext cx="30803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4 Кредити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4629150" y="3330773"/>
            <a:ext cx="2933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Кредитів ЄКТС (2 змістових модулі)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8318182" y="2864048"/>
            <a:ext cx="30803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4 Семестр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8391525" y="3330773"/>
            <a:ext cx="29337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Курс: 2 | Форма: Денна</a:t>
            </a:r>
            <a:endParaRPr/>
          </a:p>
        </p:txBody>
      </p:sp>
      <p:pic>
        <p:nvPicPr>
          <p:cNvPr id="143" name="Google Shape;14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05025" y="218777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0" y="2187773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58350" y="2187773"/>
            <a:ext cx="4000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467225"/>
            <a:ext cx="11049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Мета та завдання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30/4</a:t>
            </a:r>
            <a:endParaRPr/>
          </a:p>
        </p:txBody>
      </p:sp>
      <p:pic>
        <p:nvPicPr>
          <p:cNvPr id="157" name="Google Shape;15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095375"/>
            <a:ext cx="11049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295275" y="2047875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Мета дисципліни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1809750" y="2886075"/>
            <a:ext cx="85725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Формування у студентів системного розуміння принципів </a:t>
            </a:r>
            <a:r>
              <a:rPr lang="en-US" sz="21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функціонування та стійкості геосистем</a:t>
            </a:r>
            <a:r>
              <a:rPr lang="en-US" sz="21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різного рівня організації.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1262062" y="4772025"/>
            <a:ext cx="3000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Аналіз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1333500" y="5153025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Оцінка стану геосистем під впливом факторів.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4595812" y="4772025"/>
            <a:ext cx="3000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Прогноз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4667250" y="5153025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Прогнозування змін внаслідок антропогенних дій.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7929562" y="4772025"/>
            <a:ext cx="3000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Рішення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8001000" y="5153025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Розробка рекомендацій щодо сталого стану.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906785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КОМПЕТЕНТНОСТІ (EARTH SCIENCE)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Програмні результати</a:t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30/5</a:t>
            </a:r>
            <a:endParaRPr/>
          </a:p>
        </p:txBody>
      </p:sp>
      <p:pic>
        <p:nvPicPr>
          <p:cNvPr id="179" name="Google Shape;17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906785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249257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3206948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392132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4635698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66FA23-5FB3-41A9-881A-0610A514CA23}"/>
              </a:ext>
            </a:extLst>
          </p:cNvPr>
          <p:cNvSpPr txBox="1"/>
          <p:nvPr/>
        </p:nvSpPr>
        <p:spPr>
          <a:xfrm>
            <a:off x="6424246" y="860969"/>
            <a:ext cx="567250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ІК. </a:t>
            </a:r>
            <a:r>
              <a:rPr lang="uk-UA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розв’язувати складні спеціалізовані задачі та практичні проблеми у професійній діяльності предметної області наук про Землю або у процесі навчання із застосуванням сучасних теорій та методів дослідження природних та антропогенних об’єктів та процесів із використанням комплексу міждисциплінарних даних та за умовами недостатності інформації.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К04.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Знання та розуміння предметної області та розуміння професійної діяльності.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К16.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геосфер.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К17.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складу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геосфер.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К20.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описувати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звітувати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К22.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ідентифікувати та класифікувати відомі і реєструвати нові об’єкти у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геосферах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їх властивості та притаманні їм процеси.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77F493-4BF4-7FDD-F108-4EFB2ED79D66}"/>
              </a:ext>
            </a:extLst>
          </p:cNvPr>
          <p:cNvSpPr txBox="1"/>
          <p:nvPr/>
        </p:nvSpPr>
        <p:spPr>
          <a:xfrm>
            <a:off x="1512277" y="762000"/>
            <a:ext cx="94956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ПР01.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обробляти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наук про Землю.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ПР06.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характеристики,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і склад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планетарної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геосфер.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ПР08.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Обґрунтовувати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антропогенних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систем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ПР10.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склад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будову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геосфер (у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просторово-часових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масштабах.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ПР11.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Впорядковувати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ПР12.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Знати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в науках про Землю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4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283023"/>
            <a:ext cx="5405437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062" y="2283023"/>
            <a:ext cx="5405437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ТЕОРЕТИЧНІ ОСНОВИ СТІЙКОСТІ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Змістовий модуль 1</a:t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30/6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571500" y="4864298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Акцент: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Саморегуляція, адаптація та біогеохімічні цикли речовини та енергії.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866775" y="2578298"/>
            <a:ext cx="505563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D5A27"/>
                </a:solidFill>
                <a:latin typeface="Montserrat"/>
                <a:ea typeface="Montserrat"/>
                <a:cs typeface="Montserrat"/>
                <a:sym typeface="Montserrat"/>
              </a:rPr>
              <a:t>Тема 1-3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866775" y="3045023"/>
            <a:ext cx="48148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Вступ до теорії геосистем, поняття структури та ієрархії. Природні та антропогенні фактори стійкості. Кількісні та якісні методи оцінки.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6510337" y="2578298"/>
            <a:ext cx="505563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D5A27"/>
                </a:solidFill>
                <a:latin typeface="Montserrat"/>
                <a:ea typeface="Montserrat"/>
                <a:cs typeface="Montserrat"/>
                <a:sym typeface="Montserrat"/>
              </a:rPr>
              <a:t>Тема 4-5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6510337" y="3045023"/>
            <a:ext cx="48148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Стійкість грунтових систем: ерозія та деградація. Гідрологічні системи: від малих водотоків до річкових басейнів.</a:t>
            </a:r>
            <a:endParaRPr/>
          </a:p>
        </p:txBody>
      </p:sp>
      <p:pic>
        <p:nvPicPr>
          <p:cNvPr id="207" name="Google Shape;207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91192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597348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10337" y="2597348"/>
            <a:ext cx="17145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960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 txBox="1"/>
          <p:nvPr/>
        </p:nvSpPr>
        <p:spPr>
          <a:xfrm>
            <a:off x="762000" y="952500"/>
            <a:ext cx="5000625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ПРИКЛАДНІ АСПЕКТИ</a:t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571500" y="952500"/>
            <a:ext cx="76200" cy="959941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2000250" y="47625"/>
            <a:ext cx="1619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Змістовий модуль 2</a:t>
            </a:r>
            <a:endParaRPr/>
          </a:p>
        </p:txBody>
      </p:sp>
      <p:sp>
        <p:nvSpPr>
          <p:cNvPr id="221" name="Google Shape;221;p19"/>
          <p:cNvSpPr txBox="1"/>
          <p:nvPr/>
        </p:nvSpPr>
        <p:spPr>
          <a:xfrm>
            <a:off x="571500" y="2388691"/>
            <a:ext cx="52006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Управління стійкістю</a:t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1000125" y="2798266"/>
            <a:ext cx="4524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Ландшафтна стійкість та самовідновлення.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1000125" y="3226891"/>
            <a:ext cx="4524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Антропогенно модифіковані геосистеми.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1000125" y="3655516"/>
            <a:ext cx="4524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Біорізноманіття як фактор стабільності.</a:t>
            </a: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1000125" y="4084141"/>
            <a:ext cx="4524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Прогнозування змін клімату та адаптація.</a:t>
            </a:r>
            <a:endParaRPr/>
          </a:p>
        </p:txBody>
      </p:sp>
      <p:pic>
        <p:nvPicPr>
          <p:cNvPr id="226" name="Google Shape;226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836366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64991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693616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22241"/>
            <a:ext cx="2571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 txBox="1"/>
          <p:nvPr/>
        </p:nvSpPr>
        <p:spPr>
          <a:xfrm>
            <a:off x="762000" y="3810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НАВЧАЛЬНИХ ГОДИН</a:t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571500" y="381000"/>
            <a:ext cx="76200" cy="47997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95250" y="47625"/>
            <a:ext cx="17145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189547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2000250" y="47625"/>
            <a:ext cx="77152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Тематичний план</a:t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9801225" y="0"/>
            <a:ext cx="9525" cy="228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9906000" y="47625"/>
            <a:ext cx="219075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30/9</a:t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571500" y="2802135"/>
            <a:ext cx="11049000" cy="2019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p20"/>
          <p:cNvGraphicFramePr/>
          <p:nvPr/>
        </p:nvGraphicFramePr>
        <p:xfrm>
          <a:off x="571500" y="2802135"/>
          <a:ext cx="11049000" cy="2019300"/>
        </p:xfrm>
        <a:graphic>
          <a:graphicData uri="http://schemas.openxmlformats.org/drawingml/2006/table">
            <a:tbl>
              <a:tblPr firstRow="1" bandRow="1">
                <a:noFill/>
                <a:tableStyleId>{D901C49E-3069-4FFB-B3DA-049ECA358525}</a:tableStyleId>
              </a:tblPr>
              <a:tblGrid>
                <a:gridCol w="65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Змістовий модуль / Тема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Лекції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Лаб.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СРС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ЗМ 1. Теоретичні основи та методи дослідження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ЗМ 2. Прикладні аспекти управління стійкістю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УСЬОГО (120 год)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4" name="Google Shape;244;p20"/>
          <p:cNvSpPr/>
          <p:nvPr/>
        </p:nvSpPr>
        <p:spPr>
          <a:xfrm>
            <a:off x="571500" y="3787973"/>
            <a:ext cx="6508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7080200" y="3787973"/>
            <a:ext cx="12540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8334226" y="3787973"/>
            <a:ext cx="13016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9635876" y="3787973"/>
            <a:ext cx="10318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10667702" y="3787973"/>
            <a:ext cx="95279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71500" y="4297560"/>
            <a:ext cx="6508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7080200" y="4297560"/>
            <a:ext cx="12540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8334226" y="4297560"/>
            <a:ext cx="13016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9635876" y="4297560"/>
            <a:ext cx="10318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10667702" y="4297560"/>
            <a:ext cx="95279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571500" y="4807148"/>
            <a:ext cx="6508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7080200" y="4807148"/>
            <a:ext cx="12540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8334226" y="4807148"/>
            <a:ext cx="13016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9635876" y="4807148"/>
            <a:ext cx="10318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10667702" y="4807148"/>
            <a:ext cx="95279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1016</Words>
  <Application>Microsoft Macintosh PowerPoint</Application>
  <PresentationFormat>Widescreen</PresentationFormat>
  <Paragraphs>177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TimesNewRomanPSMT</vt:lpstr>
      <vt:lpstr>Times New Roman</vt:lpstr>
      <vt:lpstr>Open Sans</vt:lpstr>
      <vt:lpstr>Open Sans SemiBold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2026-02-05T16:15:11Z</dcterms:modified>
</cp:coreProperties>
</file>