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285" r:id="rId4"/>
    <p:sldId id="303" r:id="rId5"/>
    <p:sldId id="302" r:id="rId6"/>
    <p:sldId id="259" r:id="rId7"/>
    <p:sldId id="305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>
          <a:extLst>
            <a:ext uri="{FF2B5EF4-FFF2-40B4-BE49-F238E27FC236}">
              <a16:creationId xmlns:a16="http://schemas.microsoft.com/office/drawing/2014/main" id="{C27B04A8-80C5-0448-1E43-0CA706CE3C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:notes">
            <a:extLst>
              <a:ext uri="{FF2B5EF4-FFF2-40B4-BE49-F238E27FC236}">
                <a16:creationId xmlns:a16="http://schemas.microsoft.com/office/drawing/2014/main" id="{758273A6-AC84-BB5A-9C9B-39F102EE20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12:notes">
            <a:extLst>
              <a:ext uri="{FF2B5EF4-FFF2-40B4-BE49-F238E27FC236}">
                <a16:creationId xmlns:a16="http://schemas.microsoft.com/office/drawing/2014/main" id="{35BCEA3F-B910-88B6-8D70-E6BA977D0E8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2190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15.10.2024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5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800" i="1" dirty="0">
                <a:latin typeface="Century Schoolbook" panose="02040604050505020304" pitchFamily="18" charset="0"/>
              </a:rPr>
              <a:t>Про </a:t>
            </a:r>
            <a:r>
              <a:rPr lang="ru-RU" sz="2800" i="1" dirty="0">
                <a:latin typeface="Century Schoolbook" panose="02040604050505020304" pitchFamily="18" charset="0"/>
              </a:rPr>
              <a:t>доброчесність в освіті та плагіат</a:t>
            </a:r>
            <a:endParaRPr lang="uk-UA" sz="2800" i="1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690617" y="1329038"/>
            <a:ext cx="9275342" cy="452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</a:t>
            </a:r>
            <a:r>
              <a:rPr lang="uk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– </a:t>
            </a:r>
            <a:r>
              <a:rPr lang="uk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вийде за межі університетського життя і буде проявлятися у формі особистої та соціальної відповідальності впродовж життя. </a:t>
            </a:r>
            <a:endParaRPr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i="1" dirty="0">
              <a:highlight>
                <a:srgbClr val="00FFFF"/>
              </a:highlight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5" name="Google Shape;82;p16">
            <a:extLst>
              <a:ext uri="{FF2B5EF4-FFF2-40B4-BE49-F238E27FC236}">
                <a16:creationId xmlns:a16="http://schemas.microsoft.com/office/drawing/2014/main" id="{3AD3D0D4-ABD3-9B4B-D178-F6340D9678CE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05504" y="1085308"/>
            <a:ext cx="8767520" cy="494537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EAD326D-173F-8137-AA87-1B9492B35B84}"/>
              </a:ext>
            </a:extLst>
          </p:cNvPr>
          <p:cNvSpPr txBox="1">
            <a:spLocks/>
          </p:cNvSpPr>
          <p:nvPr/>
        </p:nvSpPr>
        <p:spPr>
          <a:xfrm>
            <a:off x="10173022" y="5440961"/>
            <a:ext cx="2156100" cy="50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uk-UA" sz="15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у вищий освіті</a:t>
            </a:r>
            <a:endParaRPr lang="uk-UA" sz="15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770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239109" y="1822941"/>
            <a:ext cx="9713783" cy="4235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Закон України «Про вищу освіту»:</a:t>
            </a:r>
            <a:endParaRPr sz="28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1867" b="1" dirty="0">
                <a:solidFill>
                  <a:schemeClr val="dk1"/>
                </a:solidFill>
                <a:highlight>
                  <a:srgbClr val="00FFFF"/>
                </a:highlight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Стаття 1: </a:t>
            </a:r>
            <a:endParaRPr sz="1867" b="1" dirty="0">
              <a:solidFill>
                <a:schemeClr val="dk1"/>
              </a:solidFill>
              <a:highlight>
                <a:srgbClr val="00FFFF"/>
              </a:highlight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освіти. </a:t>
            </a:r>
            <a:endParaRPr sz="20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lnSpc>
                <a:spcPct val="115000"/>
              </a:lnSpc>
              <a:spcAft>
                <a:spcPts val="1067"/>
              </a:spcAft>
            </a:pP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901264" y="312398"/>
            <a:ext cx="1065207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" sz="3200" i="1" dirty="0">
                <a:latin typeface="Century Schoolbook" panose="02040604050505020304" pitchFamily="18" charset="0"/>
                <a:sym typeface="Roboto"/>
              </a:rPr>
              <a:t>Антикорупційний уповноважений в ЗВО</a:t>
            </a:r>
            <a:endParaRPr sz="3200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 txBox="1"/>
          <p:nvPr/>
        </p:nvSpPr>
        <p:spPr>
          <a:xfrm>
            <a:off x="579816" y="613702"/>
            <a:ext cx="11440271" cy="14772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ЗУ «Про освіту»:</a:t>
            </a:r>
          </a:p>
          <a:p>
            <a:pPr algn="just">
              <a:buClr>
                <a:srgbClr val="000000"/>
              </a:buClr>
              <a:buSzPts val="1400"/>
            </a:pPr>
            <a:endParaRPr lang="uk"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algn="just">
              <a:buClr>
                <a:srgbClr val="000000"/>
              </a:buClr>
              <a:buSzPts val="1400"/>
            </a:pPr>
            <a:r>
              <a:rPr lang="uk" sz="1600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</a:t>
            </a:r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оприлюднення частково або повністю наукових результатів, отриманих іншими особами, як результатів власного дослідження, та/або відтворення опублікованих текстів інших авторів без зазначення авторства. </a:t>
            </a:r>
            <a:endParaRPr sz="1600"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89" name="Google Shape;89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/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Визначення плагіату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" name="Google Shape;112;g21ca7af2e7a_0_11">
            <a:extLst>
              <a:ext uri="{FF2B5EF4-FFF2-40B4-BE49-F238E27FC236}">
                <a16:creationId xmlns:a16="http://schemas.microsoft.com/office/drawing/2014/main" id="{7F2FEC9C-441F-FAB2-BBC4-DC1927F1BF4E}"/>
              </a:ext>
            </a:extLst>
          </p:cNvPr>
          <p:cNvSpPr txBox="1"/>
          <p:nvPr/>
        </p:nvSpPr>
        <p:spPr>
          <a:xfrm>
            <a:off x="795996" y="2501615"/>
            <a:ext cx="11007910" cy="2687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Copy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використання тексту іншого автора без змін, без цитування та привласнення роботи.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Shake &amp; paste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поєднання фрагментів різних текстів або речень для формування нового тексту без цитування, таким чином подаючи його як власні думки.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Idea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подання ідей іншого автора своїми словами,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lvl="0"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uk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Translation plagiarism:  </a:t>
            </a:r>
            <a:r>
              <a:rPr lang="uk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переклад оригінального тексту з іншої мови без посилання на джерело.</a:t>
            </a:r>
            <a:endParaRPr sz="1600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D1F5F66A-9833-1A9F-E2B9-80DA1376641D}"/>
              </a:ext>
            </a:extLst>
          </p:cNvPr>
          <p:cNvSpPr txBox="1">
            <a:spLocks/>
          </p:cNvSpPr>
          <p:nvPr/>
        </p:nvSpPr>
        <p:spPr>
          <a:xfrm>
            <a:off x="1863344" y="1981523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Види академічного плагіату: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>
          <a:extLst>
            <a:ext uri="{FF2B5EF4-FFF2-40B4-BE49-F238E27FC236}">
              <a16:creationId xmlns:a16="http://schemas.microsoft.com/office/drawing/2014/main" id="{5429C6AF-00D7-D858-71FC-10DA797FBB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>
            <a:extLst>
              <a:ext uri="{FF2B5EF4-FFF2-40B4-BE49-F238E27FC236}">
                <a16:creationId xmlns:a16="http://schemas.microsoft.com/office/drawing/2014/main" id="{F75AD7B3-248C-28F3-6CB0-2641555B8F67}"/>
              </a:ext>
            </a:extLst>
          </p:cNvPr>
          <p:cNvSpPr txBox="1"/>
          <p:nvPr/>
        </p:nvSpPr>
        <p:spPr>
          <a:xfrm>
            <a:off x="579816" y="613702"/>
            <a:ext cx="11440271" cy="188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spcBef>
                <a:spcPts val="600"/>
              </a:spcBef>
              <a:spcAft>
                <a:spcPts val="1400"/>
              </a:spcAft>
              <a:buClr>
                <a:srgbClr val="000000"/>
              </a:buClr>
              <a:buSzPct val="120000"/>
            </a:pP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Академічним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b="1" i="1" dirty="0" err="1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плагіатом</a:t>
            </a:r>
            <a:r>
              <a:rPr lang="ru-RU" b="1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є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академічна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поведінка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особи, коли вона використовує слова,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ідеї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результати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праці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що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належать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іншому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визначеному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людині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без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посилання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джерело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з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якого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вона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була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запозичена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у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ситуації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в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якій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правомірно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очікується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вказування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авторства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оригіналу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з метою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отримати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певну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користь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пошану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вигоду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,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які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не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обов’язково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ru-RU" i="1" dirty="0" err="1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мають</a:t>
            </a:r>
            <a:r>
              <a:rPr lang="ru-RU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бути грошового характеру.</a:t>
            </a:r>
          </a:p>
        </p:txBody>
      </p:sp>
      <p:pic>
        <p:nvPicPr>
          <p:cNvPr id="89" name="Google Shape;89;p12">
            <a:extLst>
              <a:ext uri="{FF2B5EF4-FFF2-40B4-BE49-F238E27FC236}">
                <a16:creationId xmlns:a16="http://schemas.microsoft.com/office/drawing/2014/main" id="{1B74B4D8-6CA8-8459-6934-8B313AA957E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397200" y="1352345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p12">
            <a:extLst>
              <a:ext uri="{FF2B5EF4-FFF2-40B4-BE49-F238E27FC236}">
                <a16:creationId xmlns:a16="http://schemas.microsoft.com/office/drawing/2014/main" id="{F467E655-2125-097C-E9C6-D2D760125BF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452934" y="5995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2" name="Google Shape;92;p12">
            <a:extLst>
              <a:ext uri="{FF2B5EF4-FFF2-40B4-BE49-F238E27FC236}">
                <a16:creationId xmlns:a16="http://schemas.microsoft.com/office/drawing/2014/main" id="{ABBB08A5-F447-3607-3A6B-4A23B092EDC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178455" y="146852"/>
            <a:ext cx="841633" cy="79486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2">
            <a:extLst>
              <a:ext uri="{FF2B5EF4-FFF2-40B4-BE49-F238E27FC236}">
                <a16:creationId xmlns:a16="http://schemas.microsoft.com/office/drawing/2014/main" id="{E39FEC09-F98E-42CD-4D68-1CF837A4C7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57808" y="21405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uk" sz="2800" b="1" i="1" dirty="0">
                <a:latin typeface="Century Schoolbook" panose="02040604050505020304" pitchFamily="18" charset="0"/>
                <a:sym typeface="Roboto"/>
              </a:rPr>
              <a:t>Академічний плагіат</a:t>
            </a:r>
            <a:endParaRPr sz="2800" b="1" i="1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3" name="Google Shape;93;p12">
            <a:extLst>
              <a:ext uri="{FF2B5EF4-FFF2-40B4-BE49-F238E27FC236}">
                <a16:creationId xmlns:a16="http://schemas.microsoft.com/office/drawing/2014/main" id="{C7976A54-CDC1-538B-96C6-A47B95D48BC6}"/>
              </a:ext>
            </a:extLst>
          </p:cNvPr>
          <p:cNvSpPr txBox="1">
            <a:spLocks/>
          </p:cNvSpPr>
          <p:nvPr/>
        </p:nvSpPr>
        <p:spPr>
          <a:xfrm>
            <a:off x="1945671" y="2609239"/>
            <a:ext cx="9653600" cy="52288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121900" rIns="121900" bIns="121900" rtlCol="0" anchor="t" anchorCtr="0">
            <a:noAutofit/>
          </a:bodyPr>
          <a:lstStyle>
            <a:lvl1pPr lvl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>
              <a:lnSpc>
                <a:spcPct val="115000"/>
              </a:lnSpc>
            </a:pP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Інші види академічної </a:t>
            </a:r>
            <a:r>
              <a:rPr lang="uk-UA" sz="2800" b="1" i="1" dirty="0" err="1">
                <a:latin typeface="Century Schoolbook" panose="02040604050505020304" pitchFamily="18" charset="0"/>
                <a:sym typeface="Roboto"/>
              </a:rPr>
              <a:t>недоброчесності</a:t>
            </a:r>
            <a:r>
              <a:rPr lang="uk-UA" sz="2800" b="1" i="1" dirty="0">
                <a:latin typeface="Century Schoolbook" panose="02040604050505020304" pitchFamily="18" charset="0"/>
                <a:sym typeface="Roboto"/>
              </a:rPr>
              <a:t>:</a:t>
            </a:r>
          </a:p>
        </p:txBody>
      </p:sp>
      <p:sp>
        <p:nvSpPr>
          <p:cNvPr id="4" name="Google Shape;127;g21cdffa2e9b_0_0">
            <a:extLst>
              <a:ext uri="{FF2B5EF4-FFF2-40B4-BE49-F238E27FC236}">
                <a16:creationId xmlns:a16="http://schemas.microsoft.com/office/drawing/2014/main" id="{88183DA1-3EC3-284E-A6DC-2A176C4A1658}"/>
              </a:ext>
            </a:extLst>
          </p:cNvPr>
          <p:cNvSpPr txBox="1">
            <a:spLocks/>
          </p:cNvSpPr>
          <p:nvPr/>
        </p:nvSpPr>
        <p:spPr>
          <a:xfrm>
            <a:off x="664747" y="3240001"/>
            <a:ext cx="11049953" cy="27901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фабрикація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вигадування даних чи фактів, що використовуються в освітньому процесі або наукових дослідженнях;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фальсифікація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свідома зміна чи модифікація вже наявних даних, що стосуються освітнього процесу чи наукових досліджень;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списування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</a:t>
            </a:r>
          </a:p>
          <a:p>
            <a:pPr marL="139700" indent="0" algn="just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>
                <a:srgbClr val="B9D6D5"/>
              </a:buClr>
              <a:buSzPts val="1400"/>
              <a:buFont typeface="Arial" panose="020B0604020202020204" pitchFamily="34" charset="0"/>
              <a:buNone/>
            </a:pP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несанкціонована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r>
              <a:rPr lang="uk-UA" sz="1600" i="1" dirty="0">
                <a:highlight>
                  <a:srgbClr val="00FFFF"/>
                </a:highlight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допомога</a:t>
            </a:r>
            <a:r>
              <a:rPr lang="uk-UA" sz="1600" i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 – співпраця студента з кимось іншим (одногрупниками, старшокурсниками тощо) для виконання завдання без дозволу викладача.</a:t>
            </a:r>
          </a:p>
        </p:txBody>
      </p:sp>
    </p:spTree>
    <p:extLst>
      <p:ext uri="{BB962C8B-B14F-4D97-AF65-F5344CB8AC3E}">
        <p14:creationId xmlns:p14="http://schemas.microsoft.com/office/powerpoint/2010/main" val="35916648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557</Words>
  <Application>Microsoft Office PowerPoint</Application>
  <PresentationFormat>Широкий екран</PresentationFormat>
  <Paragraphs>46</Paragraphs>
  <Slides>7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Century Schoolbook</vt:lpstr>
      <vt:lpstr>Helvetica Neue</vt:lpstr>
      <vt:lpstr>Montserrat</vt:lpstr>
      <vt:lpstr>Wingdings</vt:lpstr>
      <vt:lpstr>Тема Office</vt:lpstr>
      <vt:lpstr>Про доброчесність в освіті та плагіат</vt:lpstr>
      <vt:lpstr>Презентація PowerPoint</vt:lpstr>
      <vt:lpstr>Антикорупційний уповноважений в ЗВО</vt:lpstr>
      <vt:lpstr>Презентація PowerPoint</vt:lpstr>
      <vt:lpstr>Презентація PowerPoint</vt:lpstr>
      <vt:lpstr>Визначення плагіату</vt:lpstr>
      <vt:lpstr>Академічний плагіат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nataliabaranivska1105@gmail.com</cp:lastModifiedBy>
  <cp:revision>2</cp:revision>
  <dcterms:created xsi:type="dcterms:W3CDTF">2024-02-19T08:39:11Z</dcterms:created>
  <dcterms:modified xsi:type="dcterms:W3CDTF">2024-10-15T14:24:48Z</dcterms:modified>
</cp:coreProperties>
</file>