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82" r:id="rId5"/>
    <p:sldId id="283" r:id="rId6"/>
    <p:sldId id="260" r:id="rId7"/>
    <p:sldId id="261" r:id="rId8"/>
    <p:sldId id="258" r:id="rId9"/>
    <p:sldId id="285" r:id="rId10"/>
    <p:sldId id="286" r:id="rId11"/>
    <p:sldId id="262" r:id="rId12"/>
    <p:sldId id="263" r:id="rId13"/>
    <p:sldId id="287" r:id="rId14"/>
    <p:sldId id="288" r:id="rId15"/>
    <p:sldId id="264" r:id="rId16"/>
    <p:sldId id="289" r:id="rId17"/>
    <p:sldId id="278" r:id="rId18"/>
    <p:sldId id="266" r:id="rId19"/>
    <p:sldId id="267" r:id="rId20"/>
    <p:sldId id="279" r:id="rId21"/>
    <p:sldId id="269" r:id="rId22"/>
    <p:sldId id="270" r:id="rId23"/>
    <p:sldId id="280" r:id="rId24"/>
    <p:sldId id="271" r:id="rId25"/>
    <p:sldId id="281" r:id="rId26"/>
    <p:sldId id="290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65" autoAdjust="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pPr/>
              <a:t>25.09.2019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pPr/>
              <a:t>25.09.2019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pPr/>
              <a:t>25.09.2019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pPr/>
              <a:t>25.09.2019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pPr/>
              <a:t>25.09.2019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pPr/>
              <a:t>25.09.2019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pPr/>
              <a:t>25.09.2019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pPr/>
              <a:t>25.09.2019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pPr/>
              <a:t>25.09.2019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pPr/>
              <a:t>25.09.2019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pPr/>
              <a:t>25.09.2019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3C598-F254-4B1F-91C1-9A9AD2F5E7D6}" type="datetimeFigureOut">
              <a:rPr lang="ru-RU" smtClean="0"/>
              <a:pPr/>
              <a:t>25.09.2019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3701-A086-496A-9AA0-CAABF5FC721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0004" y="0"/>
            <a:ext cx="92840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58975"/>
            <a:ext cx="7772400" cy="1470025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Антропогенні </a:t>
            </a:r>
            <a:r>
              <a:rPr lang="ru-RU" sz="2800" b="1" dirty="0" err="1" smtClean="0">
                <a:solidFill>
                  <a:schemeClr val="bg1"/>
                </a:solidFill>
              </a:rPr>
              <a:t>фактори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впливу</a:t>
            </a:r>
            <a:r>
              <a:rPr lang="ru-RU" sz="2800" b="1" dirty="0" smtClean="0">
                <a:solidFill>
                  <a:schemeClr val="bg1"/>
                </a:solidFill>
              </a:rPr>
              <a:t> на стан </a:t>
            </a:r>
            <a:r>
              <a:rPr lang="ru-RU" sz="2800" b="1" dirty="0" err="1" smtClean="0">
                <a:solidFill>
                  <a:schemeClr val="bg1"/>
                </a:solidFill>
              </a:rPr>
              <a:t>атмосфери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За рік легковий автомобіль 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Забирає з атмосфери 4350 кг </a:t>
            </a:r>
            <a:r>
              <a:rPr lang="uk-UA" dirty="0" err="1" smtClean="0"/>
              <a:t>діоксигену</a:t>
            </a:r>
            <a:r>
              <a:rPr lang="uk-UA" dirty="0" smtClean="0"/>
              <a:t>.</a:t>
            </a:r>
          </a:p>
          <a:p>
            <a:r>
              <a:rPr lang="uk-UA" dirty="0" smtClean="0"/>
              <a:t>Викидає 3250 кг СО</a:t>
            </a:r>
            <a:r>
              <a:rPr lang="uk-UA" baseline="30000" dirty="0" smtClean="0"/>
              <a:t>2</a:t>
            </a:r>
            <a:r>
              <a:rPr lang="uk-UA" dirty="0" smtClean="0"/>
              <a:t>, 530 кг СО, 90-150 кг вуглеводнів, 40 кг нітроген оксидів, 1 кг свинцю.</a:t>
            </a:r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84984"/>
            <a:ext cx="3347864" cy="33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3739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940" y="2420888"/>
            <a:ext cx="902786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4631" y="764704"/>
            <a:ext cx="68187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/>
              <a:t>Викиди речовин </a:t>
            </a:r>
          </a:p>
          <a:p>
            <a:pPr algn="ctr"/>
            <a:r>
              <a:rPr lang="uk-UA" sz="4400" b="1" dirty="0" smtClean="0"/>
              <a:t>двигунами автотранспорту</a:t>
            </a:r>
            <a:endParaRPr lang="uk-UA" sz="4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071" y="-3589"/>
            <a:ext cx="9144000" cy="68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333" y="2074482"/>
            <a:ext cx="53495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 smtClean="0"/>
              <a:t>Виробнича </a:t>
            </a:r>
          </a:p>
          <a:p>
            <a:r>
              <a:rPr lang="uk-UA" sz="8000" b="1" dirty="0" smtClean="0"/>
              <a:t>діяльність</a:t>
            </a:r>
            <a:endParaRPr lang="uk-UA" sz="8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ÐÐ°ÑÑÐ¸Ð½ÐºÐ¸ Ð¿Ð¾ Ð·Ð°Ð¿ÑÐ¾ÑÑ &quot;ÐÐ¸ÐºÐ¸Ð´Ð¸ Ð²ÑÐ´ Ð¿ÑÐ¾Ð¼Ð¸ÑÐ»Ð¾Ð²Ð¾ÑÑÑ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5058" name="Picture 2" descr="http://schooled.ru/textbook/ecology/10klas/10klas.files/image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3" y="357166"/>
            <a:ext cx="82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За відношенням до атмосфери мають д</a:t>
            </a:r>
            <a:r>
              <a:rPr lang="uk-UA" sz="4000" b="1" dirty="0" smtClean="0"/>
              <a:t>екілька точок стикання:</a:t>
            </a:r>
            <a:endParaRPr lang="uk-UA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000240"/>
            <a:ext cx="85011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b="1" dirty="0" smtClean="0"/>
              <a:t>Організований вихід різних речовин, що не ввійшли в продукт, через витяжні труби;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 smtClean="0"/>
              <a:t>Неорганізований вихід речовин в атмосферу, через конструкційні недоліки технології і герметичність обладнання;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 smtClean="0"/>
              <a:t>Теплообмін з атмосферою, через недостатню термоізоляцію і регенерацію тепла;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 err="1" smtClean="0"/>
              <a:t>Масо-</a:t>
            </a:r>
            <a:r>
              <a:rPr lang="uk-UA" sz="2800" b="1" dirty="0" smtClean="0"/>
              <a:t> і теплообмін готової продукції із атмосферою через недоліки на стадії </a:t>
            </a:r>
            <a:r>
              <a:rPr lang="uk-UA" sz="2800" b="1" dirty="0" err="1" smtClean="0"/>
              <a:t>затарювання</a:t>
            </a:r>
            <a:r>
              <a:rPr lang="uk-UA" sz="2800" b="1" dirty="0" smtClean="0"/>
              <a:t> й зберігання</a:t>
            </a:r>
            <a:endParaRPr lang="uk-UA"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Найбільше викидів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3614734" cy="282893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М</a:t>
            </a:r>
            <a:r>
              <a:rPr lang="uk-UA" dirty="0" smtClean="0"/>
              <a:t>еталургія,</a:t>
            </a:r>
          </a:p>
          <a:p>
            <a:r>
              <a:rPr lang="uk-UA" dirty="0" smtClean="0"/>
              <a:t>Хімічна,</a:t>
            </a:r>
          </a:p>
          <a:p>
            <a:r>
              <a:rPr lang="uk-UA" dirty="0" smtClean="0"/>
              <a:t>Нафтохімічна,</a:t>
            </a:r>
          </a:p>
          <a:p>
            <a:r>
              <a:rPr lang="uk-UA" dirty="0" smtClean="0"/>
              <a:t>Машинобудівна,</a:t>
            </a:r>
          </a:p>
          <a:p>
            <a:r>
              <a:rPr lang="uk-UA" dirty="0" smtClean="0"/>
              <a:t>Будівельна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5000628" y="1428736"/>
            <a:ext cx="26228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Аерозолі,</a:t>
            </a:r>
          </a:p>
          <a:p>
            <a:r>
              <a:rPr lang="uk-UA" b="1" dirty="0" smtClean="0"/>
              <a:t>Карбон </a:t>
            </a:r>
            <a:r>
              <a:rPr lang="uk-UA" b="1" dirty="0" err="1" smtClean="0"/>
              <a:t>діоксид</a:t>
            </a:r>
            <a:r>
              <a:rPr lang="uk-UA" b="1" dirty="0" smtClean="0"/>
              <a:t>,</a:t>
            </a:r>
          </a:p>
          <a:p>
            <a:r>
              <a:rPr lang="uk-UA" b="1" dirty="0" smtClean="0"/>
              <a:t>Карбон оксид,</a:t>
            </a:r>
          </a:p>
          <a:p>
            <a:r>
              <a:rPr lang="uk-UA" b="1" dirty="0" smtClean="0"/>
              <a:t>Водяна пара,</a:t>
            </a:r>
          </a:p>
          <a:p>
            <a:r>
              <a:rPr lang="uk-UA" b="1" dirty="0" err="1" smtClean="0"/>
              <a:t>Сульфур</a:t>
            </a:r>
            <a:r>
              <a:rPr lang="uk-UA" b="1" dirty="0" smtClean="0"/>
              <a:t> </a:t>
            </a:r>
            <a:r>
              <a:rPr lang="uk-UA" b="1" dirty="0" err="1" smtClean="0"/>
              <a:t>діоксид</a:t>
            </a:r>
            <a:r>
              <a:rPr lang="uk-UA" b="1" dirty="0" smtClean="0"/>
              <a:t>,</a:t>
            </a:r>
          </a:p>
          <a:p>
            <a:r>
              <a:rPr lang="uk-UA" b="1" dirty="0" smtClean="0"/>
              <a:t>Сульфатна кислота, </a:t>
            </a:r>
          </a:p>
          <a:p>
            <a:r>
              <a:rPr lang="uk-UA" b="1" dirty="0" err="1" smtClean="0"/>
              <a:t>Дигідроген</a:t>
            </a:r>
            <a:r>
              <a:rPr lang="uk-UA" b="1" dirty="0" smtClean="0"/>
              <a:t> сульфід,</a:t>
            </a:r>
          </a:p>
          <a:p>
            <a:r>
              <a:rPr lang="uk-UA" b="1" dirty="0" smtClean="0"/>
              <a:t>Нітроген оксиди,</a:t>
            </a:r>
          </a:p>
          <a:p>
            <a:r>
              <a:rPr lang="uk-UA" b="1" dirty="0" smtClean="0"/>
              <a:t>Аміак, </a:t>
            </a:r>
          </a:p>
          <a:p>
            <a:r>
              <a:rPr lang="uk-UA" b="1" dirty="0" smtClean="0"/>
              <a:t>Вуглеводні,</a:t>
            </a:r>
          </a:p>
          <a:p>
            <a:r>
              <a:rPr lang="uk-UA" b="1" dirty="0" smtClean="0"/>
              <a:t>Фреони,</a:t>
            </a:r>
          </a:p>
          <a:p>
            <a:r>
              <a:rPr lang="uk-UA" b="1" dirty="0" smtClean="0"/>
              <a:t>Сполуки Фтору і Хлору,</a:t>
            </a:r>
          </a:p>
          <a:p>
            <a:r>
              <a:rPr lang="uk-UA" b="1" dirty="0" smtClean="0"/>
              <a:t>Оксиди важких металів,</a:t>
            </a:r>
          </a:p>
          <a:p>
            <a:r>
              <a:rPr lang="uk-UA" b="1" dirty="0" smtClean="0"/>
              <a:t>Пари ртуті, </a:t>
            </a:r>
          </a:p>
          <a:p>
            <a:r>
              <a:rPr lang="uk-UA" b="1" dirty="0" smtClean="0"/>
              <a:t>Гідроген ціанід,</a:t>
            </a:r>
          </a:p>
          <a:p>
            <a:r>
              <a:rPr lang="uk-UA" b="1" dirty="0" smtClean="0"/>
              <a:t>Ацетон,</a:t>
            </a:r>
          </a:p>
          <a:p>
            <a:r>
              <a:rPr lang="uk-UA" b="1" dirty="0" err="1" smtClean="0"/>
              <a:t>Ізопірен</a:t>
            </a:r>
            <a:endParaRPr lang="uk-UA" b="1" dirty="0" smtClean="0"/>
          </a:p>
        </p:txBody>
      </p:sp>
      <p:pic>
        <p:nvPicPr>
          <p:cNvPr id="46082" name="Picture 2" descr="ÐÐ°ÑÑÐ¸Ð½ÐºÐ¸ Ð¿Ð¾ Ð·Ð°Ð¿ÑÐ¾ÑÑ &quot;Ð²ÑÐ±ÑÐ¾Ñ Ð¿ÑÐµÐ´Ð¿ÑÐ¸ÑÑÐ¸Ñ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71942"/>
            <a:ext cx="4565191" cy="2562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Ð°ÑÑÐ¸Ð½ÐºÐ¸ Ð¿Ð¾ Ð·Ð°Ð¿ÑÐ¾ÑÑ &quot;ÐÐ°ÑÐ¾Ð²Ñ Ð²Ð¸Ð±ÑÑÐ¸ Ð½Ð° ÐºÐ°Ñ'ÑÑÑ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1"/>
            <a:ext cx="8715436" cy="6386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4338" name="AutoShape 2" descr="ÐÐ°ÑÑÐ¸Ð½ÐºÐ¸ Ð¿Ð¾ Ð·Ð°Ð¿ÑÐ¾ÑÑ ÑÐ°Ð´ÑÐ¾Ð°ÐºÑÐ¸Ð²Ð½Ñ Ð¿ÑÐ¾Ð¼ÐµÐ½Ñ Ð¿Ð¾Ð´ÑÐ»ÑÑ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340" name="AutoShape 4" descr="ÐÐ°ÑÑÐ¸Ð½ÐºÐ¸ Ð¿Ð¾ Ð·Ð°Ð¿ÑÐ¾ÑÑ ÑÐ°Ð´ÑÐ¾Ð°ÐºÑÐ¸Ð²Ð½Ñ Ð¿ÑÐ¾Ð¼ÐµÐ½Ñ Ð¿Ð¾Ð´ÑÐ»ÑÑ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342" name="AutoShape 6" descr="ÐÐ°ÑÑÐ¸Ð½ÐºÐ¸ Ð¿Ð¾ Ð·Ð°Ð¿ÑÐ¾ÑÑ ÑÐ°Ð´ÑÐ¾Ð°ÐºÑÐ¸Ð²Ð½Ñ Ð¿ÑÐ¾Ð¼ÐµÐ½Ñ Ð¿Ð¾Ð´ÑÐ»ÑÑ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86" name="AutoShape 2" descr="ÐÐ°ÑÑÐ¸Ð½ÐºÐ¸ Ð¿Ð¾ Ð·Ð°Ð¿ÑÐ¾ÑÑ &quot;ÑÑÐ»ÑÑÑÐºÐµ Ð³Ð¾ÑÐ¿Ð¾Ð´Ð°ÑÑÑÐ²Ð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88" name="AutoShape 4" descr="ÐÐ°ÑÑÐ¸Ð½ÐºÐ¸ Ð¿Ð¾ Ð·Ð°Ð¿ÑÐ¾ÑÑ &quot;ÑÑÐ»ÑÑÑÐºÐµ Ð³Ð¾ÑÐ¿Ð¾Ð´Ð°ÑÑÑÐ²Ð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0" name="AutoShape 6" descr="ÐÐ°ÑÑÐ¸Ð½ÐºÐ¸ Ð¿Ð¾ Ð·Ð°Ð¿ÑÐ¾ÑÑ &quot;ÑÑÐ»ÑÑÑÐºÐµ Ð³Ð¾ÑÐ¿Ð¾Ð´Ð°ÑÑÑÐ²Ð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6392" name="Picture 8" descr="ÐÐ°ÑÑÐ¸Ð½ÐºÐ¸ Ð¿Ð¾ Ð·Ð°Ð¿ÑÐ¾ÑÑ &quot;ÑÑÐ»ÑÑÑÐºÐµ Ð³Ð¾ÑÐ¿Ð¾Ð´Ð°ÑÑÑÐ²Ð¾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643570" y="428604"/>
            <a:ext cx="3143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Пил, органічні і неорганічні сполуки Хлору, </a:t>
            </a:r>
            <a:r>
              <a:rPr lang="uk-UA" sz="2400" b="1" dirty="0" err="1" smtClean="0"/>
              <a:t>Флуору</a:t>
            </a:r>
            <a:r>
              <a:rPr lang="uk-UA" sz="2400" b="1" dirty="0" smtClean="0"/>
              <a:t>, Арсену, Меркурію </a:t>
            </a:r>
            <a:endParaRPr lang="uk-UA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Picture 2" descr="ÐÐ°ÑÑÐ¸Ð½ÐºÐ¸ Ð¿Ð¾ Ð·Ð°Ð¿ÑÐ¾ÑÑ &quot;ÑÐ²Ð°ÑÐ¸Ð½Ð½Ð¸ÑÑÐ²Ð¾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29454" y="714356"/>
            <a:ext cx="17284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Аміак, </a:t>
            </a:r>
          </a:p>
          <a:p>
            <a:r>
              <a:rPr lang="uk-UA" sz="2400" b="1" dirty="0" err="1" smtClean="0">
                <a:solidFill>
                  <a:schemeClr val="bg1"/>
                </a:solidFill>
              </a:rPr>
              <a:t>дигідроген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сульфід,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пил корму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та шерсті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6908"/>
          </a:xfrm>
        </p:spPr>
        <p:txBody>
          <a:bodyPr/>
          <a:lstStyle/>
          <a:p>
            <a:r>
              <a:rPr lang="uk-UA" b="1" dirty="0" smtClean="0"/>
              <a:t>Спалювання палива</a:t>
            </a:r>
            <a:endParaRPr lang="uk-UA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492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5" descr="13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285720" y="357166"/>
            <a:ext cx="56026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chemeClr val="bg1"/>
                </a:solidFill>
              </a:rPr>
              <a:t>Теплова енергія Землі</a:t>
            </a:r>
            <a:endParaRPr lang="uk-UA" sz="44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ÐÐ°ÑÑÐ¸Ð½ÐºÐ¸ Ð¿Ð¾ Ð·Ð°Ð¿ÑÐ¾ÑÑ &quot;Ð¾ÑÐ¸ÑÑÐºÐ° Ð²Ð¾Ð´Ð¸ Ð²Ð¾Ð´Ð¾ÐºÐ°Ð½Ð°Ð»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929454" y="5500702"/>
            <a:ext cx="20056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Хлор</a:t>
            </a:r>
            <a:endParaRPr lang="uk-UA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ÐÐ°ÑÑÐ¸Ð½ÐºÐ¸ Ð¿Ð¾ Ð·Ð°Ð¿ÑÐ¾ÑÑ ÐÐµÐ¼Ð»ÐµÑÑÑÑ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66" name="Picture 2" descr="ÐÐ°ÑÑÐ¸Ð½ÐºÐ¸ Ð¿Ð¾ Ð·Ð°Ð¿ÑÐ¾ÑÑ &quot;ÑÐ¿Ð°Ð»ÑÐ²Ð°Ð½Ð½Ñ Ð»Ð¸ÑÑÑ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47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57950" y="214290"/>
            <a:ext cx="2446824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Карбон </a:t>
            </a:r>
            <a:r>
              <a:rPr lang="uk-UA" sz="2400" b="1" dirty="0" err="1" smtClean="0">
                <a:solidFill>
                  <a:schemeClr val="bg1"/>
                </a:solidFill>
              </a:rPr>
              <a:t>діоксид</a:t>
            </a:r>
            <a:r>
              <a:rPr lang="uk-UA" sz="2400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Карбон оксид,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Оксид нітрогену,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Оксид </a:t>
            </a:r>
            <a:r>
              <a:rPr lang="uk-UA" sz="2400" b="1" dirty="0" err="1" smtClean="0">
                <a:solidFill>
                  <a:schemeClr val="bg1"/>
                </a:solidFill>
              </a:rPr>
              <a:t>сульфуру</a:t>
            </a:r>
            <a:r>
              <a:rPr lang="uk-UA" sz="24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uk-UA" sz="2400" b="1" dirty="0" err="1" smtClean="0">
                <a:solidFill>
                  <a:schemeClr val="bg1"/>
                </a:solidFill>
              </a:rPr>
              <a:t>Бензапірен</a:t>
            </a:r>
            <a:r>
              <a:rPr lang="uk-UA" sz="24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Сажа,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Важкі метали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 descr="ÐÐ°ÑÑÐ¸Ð½ÐºÐ¸ Ð¿Ð¾ Ð·Ð°Ð¿ÑÐ¾ÑÑ &quot;Ð¡Ð¼ÑÑÑÑÐ·Ð²Ð°Ð»Ð¸ÑÐµ&quot;"/>
          <p:cNvPicPr>
            <a:picLocks noChangeAspect="1" noChangeArrowheads="1"/>
          </p:cNvPicPr>
          <p:nvPr/>
        </p:nvPicPr>
        <p:blipFill>
          <a:blip r:embed="rId2"/>
          <a:srcRect r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14290"/>
            <a:ext cx="288694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Метан,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Аміак,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Карбон оксид,</a:t>
            </a:r>
          </a:p>
          <a:p>
            <a:r>
              <a:rPr lang="uk-UA" sz="2400" b="1" dirty="0" err="1" smtClean="0">
                <a:solidFill>
                  <a:schemeClr val="bg1"/>
                </a:solidFill>
              </a:rPr>
              <a:t>Дигідроген</a:t>
            </a:r>
            <a:r>
              <a:rPr lang="uk-UA" sz="2400" b="1" dirty="0" smtClean="0">
                <a:solidFill>
                  <a:schemeClr val="bg1"/>
                </a:solidFill>
              </a:rPr>
              <a:t> сульфід,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Сполуки нітрогену,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Хлориди,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Фосфіди,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Фосфін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74720"/>
          </a:xfrm>
        </p:spPr>
        <p:txBody>
          <a:bodyPr/>
          <a:lstStyle/>
          <a:p>
            <a:r>
              <a:rPr lang="uk-UA" b="1" dirty="0" smtClean="0"/>
              <a:t>Військова діяльність</a:t>
            </a:r>
            <a:endParaRPr lang="uk-UA" b="1" dirty="0"/>
          </a:p>
        </p:txBody>
      </p:sp>
      <p:pic>
        <p:nvPicPr>
          <p:cNvPr id="9218" name="Picture 2" descr="ÐÐ°ÑÑÐ¸Ð½ÐºÐ¸ Ð¿Ð¾ Ð·Ð°Ð¿ÑÐ¾ÑÑ &quot;Ð²ÑÐ¹ÑÑÐºÐ¾Ð²Ð° Ð´ÑÑÐ»ÑÐ½ÑÑÑÑ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53236" y="4286256"/>
            <a:ext cx="27554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Пил, альдегіди, </a:t>
            </a:r>
          </a:p>
          <a:p>
            <a:r>
              <a:rPr lang="uk-UA" sz="2400" b="1" dirty="0" err="1" smtClean="0">
                <a:solidFill>
                  <a:schemeClr val="bg1"/>
                </a:solidFill>
              </a:rPr>
              <a:t>сульфур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err="1" smtClean="0">
                <a:solidFill>
                  <a:schemeClr val="bg1"/>
                </a:solidFill>
              </a:rPr>
              <a:t>діоксид</a:t>
            </a:r>
            <a:r>
              <a:rPr lang="uk-UA" sz="24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uk-UA" sz="2400" b="1" dirty="0" err="1" smtClean="0">
                <a:solidFill>
                  <a:schemeClr val="bg1"/>
                </a:solidFill>
              </a:rPr>
              <a:t>с</a:t>
            </a:r>
            <a:r>
              <a:rPr lang="uk-UA" sz="2400" b="1" dirty="0" err="1" smtClean="0">
                <a:solidFill>
                  <a:schemeClr val="bg1"/>
                </a:solidFill>
              </a:rPr>
              <a:t>ульфур</a:t>
            </a:r>
            <a:r>
              <a:rPr lang="uk-UA" sz="2400" b="1" dirty="0" smtClean="0">
                <a:solidFill>
                  <a:schemeClr val="bg1"/>
                </a:solidFill>
              </a:rPr>
              <a:t> триоксид,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сполуки нітрогену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Процеси, що відбуваються в атмосфері</a:t>
            </a:r>
            <a:endParaRPr lang="uk-UA" b="1" dirty="0"/>
          </a:p>
        </p:txBody>
      </p:sp>
      <p:pic>
        <p:nvPicPr>
          <p:cNvPr id="8196" name="Picture 4" descr="ÐÐ°ÑÑÐ¸Ð½ÐºÐ¸ Ð¿Ð¾ Ð·Ð°Ð¿ÑÐ¾ÑÑ &quot;Ð¿Ð¾Ð²ÐµÐ´ÑÐ½ÐºÐ° Ð·Ð°Ð±ÑÑÐ´Ð½ÑÑÑÐ¸Ñ ÑÐµÑÐ¾Ð²Ð¸Ð½ Ñ Ð°ÑÐ¼Ð¾ÑÑÐµÑÑ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858180" cy="5442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ttps://scontent.fdnk1-1.fna.fbcdn.net/v/t1.15752-9/70490115_383595382559311_5833905798152978432_n.jpg?_nc_cat=108&amp;_nc_oc=AQl93Br7lBoC0_Ks-XntrRBkgUwEpIH6q37iZQILOrR0fED6jtQ_UsemHBqdvmzlc4o&amp;_nc_ht=scontent.fdnk1-1.fna&amp;oh=fca2ec5f914fec2ab2a9d496d468c5ff&amp;oe=5DFCB661"/>
          <p:cNvPicPr>
            <a:picLocks noChangeAspect="1" noChangeArrowheads="1"/>
          </p:cNvPicPr>
          <p:nvPr/>
        </p:nvPicPr>
        <p:blipFill>
          <a:blip r:embed="rId2"/>
          <a:srcRect t="15625" b="16406"/>
          <a:stretch>
            <a:fillRect/>
          </a:stretch>
        </p:blipFill>
        <p:spPr bwMode="auto">
          <a:xfrm rot="16200000">
            <a:off x="1156812" y="-1156812"/>
            <a:ext cx="6858002" cy="9171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5602" name="Picture 2" descr="ÐÐ°ÑÑÐ¸Ð½ÐºÐ¸ Ð¿Ð¾ Ð·Ð°Ð¿ÑÐ¾ÑÑ Ð¡ÐµÐ²ÐµÑÐ½Ð¾Ðµ ÑÐ¸Ñ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" y="0"/>
            <a:ext cx="9144013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57752" y="1000108"/>
            <a:ext cx="3712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Дякую за увагу!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309" y="0"/>
            <a:ext cx="91666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776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845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613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959" y="620688"/>
            <a:ext cx="4157857" cy="555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50946" y="1412776"/>
            <a:ext cx="32110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 </a:t>
            </a:r>
            <a:r>
              <a:rPr lang="ru-RU" b="1" dirty="0" err="1" smtClean="0"/>
              <a:t>Землі</a:t>
            </a:r>
            <a:r>
              <a:rPr lang="ru-RU" b="1" dirty="0" smtClean="0"/>
              <a:t> </a:t>
            </a:r>
            <a:r>
              <a:rPr lang="ru-RU" b="1" dirty="0" err="1" smtClean="0"/>
              <a:t>щорічно</a:t>
            </a:r>
            <a:r>
              <a:rPr lang="ru-RU" b="1" dirty="0" smtClean="0"/>
              <a:t> </a:t>
            </a:r>
            <a:r>
              <a:rPr lang="ru-RU" b="1" dirty="0" err="1" smtClean="0"/>
              <a:t>спалюється</a:t>
            </a:r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b="1" dirty="0" smtClean="0"/>
              <a:t>2 млрд. т </a:t>
            </a:r>
            <a:r>
              <a:rPr lang="ru-RU" b="1" dirty="0" err="1" smtClean="0"/>
              <a:t>вугілля</a:t>
            </a:r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uk-UA" b="1" dirty="0" smtClean="0"/>
              <a:t>1 млрд. т нафти та газу</a:t>
            </a:r>
          </a:p>
          <a:p>
            <a:endParaRPr lang="uk-UA" b="1" dirty="0"/>
          </a:p>
          <a:p>
            <a:r>
              <a:rPr lang="uk-UA" b="1" dirty="0" smtClean="0"/>
              <a:t>Викидається </a:t>
            </a:r>
          </a:p>
          <a:p>
            <a:pPr marL="285750" indent="-285750">
              <a:buFontTx/>
              <a:buChar char="-"/>
            </a:pPr>
            <a:r>
              <a:rPr lang="uk-UA" b="1" dirty="0" smtClean="0"/>
              <a:t>500 млн. т карбон </a:t>
            </a:r>
            <a:r>
              <a:rPr lang="uk-UA" b="1" dirty="0" err="1" smtClean="0"/>
              <a:t>діоксиду</a:t>
            </a:r>
            <a:endParaRPr lang="uk-UA" b="1" dirty="0" smtClean="0"/>
          </a:p>
          <a:p>
            <a:pPr marL="285750" indent="-285750">
              <a:buFontTx/>
              <a:buChar char="-"/>
            </a:pPr>
            <a:r>
              <a:rPr lang="uk-UA" b="1" dirty="0" smtClean="0"/>
              <a:t>120 </a:t>
            </a:r>
            <a:r>
              <a:rPr lang="uk-UA" b="1" dirty="0" err="1" smtClean="0"/>
              <a:t>млн.т</a:t>
            </a:r>
            <a:r>
              <a:rPr lang="uk-UA" b="1" dirty="0" smtClean="0"/>
              <a:t> попелу</a:t>
            </a:r>
          </a:p>
          <a:p>
            <a:pPr marL="285750" indent="-285750">
              <a:buFontTx/>
              <a:buChar char="-"/>
            </a:pPr>
            <a:r>
              <a:rPr lang="uk-UA" b="1" dirty="0" smtClean="0"/>
              <a:t>60 </a:t>
            </a:r>
            <a:r>
              <a:rPr lang="uk-UA" b="1" dirty="0" err="1" smtClean="0"/>
              <a:t>млн.т</a:t>
            </a:r>
            <a:r>
              <a:rPr lang="uk-UA" b="1" dirty="0" smtClean="0"/>
              <a:t> </a:t>
            </a:r>
            <a:r>
              <a:rPr lang="uk-UA" b="1" dirty="0" err="1" smtClean="0"/>
              <a:t>сульфур</a:t>
            </a:r>
            <a:r>
              <a:rPr lang="uk-UA" b="1" dirty="0" smtClean="0"/>
              <a:t> </a:t>
            </a:r>
            <a:r>
              <a:rPr lang="uk-UA" b="1" dirty="0" err="1" smtClean="0"/>
              <a:t>діоксиду</a:t>
            </a:r>
            <a:endParaRPr lang="uk-UA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ÐÐ°ÑÑÐ¸Ð½ÐºÐ¸ Ð¿Ð¾ Ð·Ð°Ð¿ÑÐ¾ÑÑ ÑÑÐ°Ð½ÑÐ¿Ð¾Ñ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71344"/>
            <a:ext cx="7848872" cy="588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34378"/>
            <a:ext cx="4536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/>
              <a:t>Транспорт</a:t>
            </a:r>
            <a:endParaRPr lang="uk-UA" sz="6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92696"/>
            <a:ext cx="568078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Транспортний сектор використовує</a:t>
            </a:r>
          </a:p>
          <a:p>
            <a:pPr marL="285750" indent="-285750">
              <a:buFontTx/>
              <a:buChar char="-"/>
            </a:pPr>
            <a:r>
              <a:rPr lang="uk-UA" sz="2800" b="1" dirty="0" smtClean="0"/>
              <a:t>Автомобільне паливо – 57%</a:t>
            </a:r>
          </a:p>
          <a:p>
            <a:pPr marL="285750" indent="-285750">
              <a:buFontTx/>
              <a:buChar char="-"/>
            </a:pPr>
            <a:r>
              <a:rPr lang="uk-UA" sz="2800" b="1" dirty="0" smtClean="0"/>
              <a:t>Дизельне паливо – 22%</a:t>
            </a:r>
          </a:p>
          <a:p>
            <a:pPr marL="285750" indent="-285750">
              <a:buFontTx/>
              <a:buChar char="-"/>
            </a:pPr>
            <a:r>
              <a:rPr lang="uk-UA" sz="2800" b="1" dirty="0" smtClean="0"/>
              <a:t>Авіаційне паливо – 12%</a:t>
            </a:r>
          </a:p>
          <a:p>
            <a:pPr marL="285750" indent="-285750">
              <a:buFontTx/>
              <a:buChar char="-"/>
            </a:pPr>
            <a:r>
              <a:rPr lang="uk-UA" sz="2800" b="1" dirty="0" smtClean="0"/>
              <a:t>Котельне паливо – 7%</a:t>
            </a:r>
          </a:p>
          <a:p>
            <a:pPr marL="285750" indent="-285750">
              <a:buFontTx/>
              <a:buChar char="-"/>
            </a:pPr>
            <a:r>
              <a:rPr lang="uk-UA" sz="2800" b="1" dirty="0" smtClean="0"/>
              <a:t>Інші види палива </a:t>
            </a:r>
            <a:r>
              <a:rPr lang="uk-UA" sz="2800" b="1" dirty="0"/>
              <a:t>–</a:t>
            </a:r>
            <a:r>
              <a:rPr lang="uk-UA" sz="2800" b="1" dirty="0" smtClean="0"/>
              <a:t> 2%</a:t>
            </a:r>
            <a:endParaRPr lang="uk-UA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Групи небезпечності викидів транспорту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Перша група – </a:t>
            </a:r>
            <a:r>
              <a:rPr lang="uk-UA" dirty="0" err="1" smtClean="0"/>
              <a:t>динітроген</a:t>
            </a:r>
            <a:r>
              <a:rPr lang="uk-UA" dirty="0" smtClean="0"/>
              <a:t>, </a:t>
            </a:r>
            <a:r>
              <a:rPr lang="uk-UA" dirty="0" err="1" smtClean="0"/>
              <a:t>дигідроген</a:t>
            </a:r>
            <a:r>
              <a:rPr lang="uk-UA" dirty="0" smtClean="0"/>
              <a:t>, карбон </a:t>
            </a:r>
            <a:r>
              <a:rPr lang="uk-UA" dirty="0" err="1" smtClean="0"/>
              <a:t>діоксид</a:t>
            </a:r>
            <a:r>
              <a:rPr lang="uk-UA" dirty="0" smtClean="0"/>
              <a:t>, водяна пара.</a:t>
            </a:r>
          </a:p>
          <a:p>
            <a:r>
              <a:rPr lang="uk-UA" dirty="0" smtClean="0"/>
              <a:t>Друга група – карбон оксид.</a:t>
            </a:r>
          </a:p>
          <a:p>
            <a:r>
              <a:rPr lang="uk-UA" dirty="0" smtClean="0"/>
              <a:t>Третя – нітроген оксиди.</a:t>
            </a:r>
          </a:p>
          <a:p>
            <a:r>
              <a:rPr lang="uk-UA" dirty="0" smtClean="0"/>
              <a:t>Четверта – вуглеводні.</a:t>
            </a:r>
          </a:p>
          <a:p>
            <a:r>
              <a:rPr lang="uk-UA" dirty="0" smtClean="0"/>
              <a:t>П'ята – альдегіди.</a:t>
            </a:r>
          </a:p>
          <a:p>
            <a:r>
              <a:rPr lang="uk-UA" dirty="0" smtClean="0"/>
              <a:t>Шоста – сажа, оксиди </a:t>
            </a:r>
          </a:p>
          <a:p>
            <a:pPr marL="0" indent="0">
              <a:buNone/>
            </a:pPr>
            <a:r>
              <a:rPr lang="uk-UA" dirty="0" smtClean="0"/>
              <a:t>металів, сполуки </a:t>
            </a:r>
          </a:p>
          <a:p>
            <a:pPr marL="0" indent="0">
              <a:buNone/>
            </a:pPr>
            <a:r>
              <a:rPr lang="uk-UA" dirty="0" err="1" smtClean="0"/>
              <a:t>плюмбуму</a:t>
            </a: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7" t="16021" b="11088"/>
          <a:stretch/>
        </p:blipFill>
        <p:spPr bwMode="auto">
          <a:xfrm>
            <a:off x="4788024" y="4725144"/>
            <a:ext cx="4151022" cy="18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26048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359</Words>
  <Application>Microsoft Office PowerPoint</Application>
  <PresentationFormat>Экран (4:3)</PresentationFormat>
  <Paragraphs>91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Антропогенні фактори впливу на стан атмосфери</vt:lpstr>
      <vt:lpstr>Спалювання палива</vt:lpstr>
      <vt:lpstr>Слайд 3</vt:lpstr>
      <vt:lpstr>Слайд 4</vt:lpstr>
      <vt:lpstr>Слайд 5</vt:lpstr>
      <vt:lpstr>Слайд 6</vt:lpstr>
      <vt:lpstr>Слайд 7</vt:lpstr>
      <vt:lpstr>Слайд 8</vt:lpstr>
      <vt:lpstr>Групи небезпечності викидів транспорту</vt:lpstr>
      <vt:lpstr>За рік легковий автомобіль </vt:lpstr>
      <vt:lpstr>Слайд 11</vt:lpstr>
      <vt:lpstr>Слайд 12</vt:lpstr>
      <vt:lpstr>Слайд 13</vt:lpstr>
      <vt:lpstr>Слайд 14</vt:lpstr>
      <vt:lpstr>Слайд 15</vt:lpstr>
      <vt:lpstr>Найбільше викидів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Військова діяльність</vt:lpstr>
      <vt:lpstr>Процеси, що відбуваються в атмосфері</vt:lpstr>
      <vt:lpstr>Слайд 26</vt:lpstr>
      <vt:lpstr>Слайд 27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фактори впливу на стан атмосфери</dc:title>
  <dc:creator>Пользователь Windows</dc:creator>
  <cp:lastModifiedBy>Пользователь Windows</cp:lastModifiedBy>
  <cp:revision>8</cp:revision>
  <dcterms:created xsi:type="dcterms:W3CDTF">2019-09-24T07:23:42Z</dcterms:created>
  <dcterms:modified xsi:type="dcterms:W3CDTF">2019-09-25T08:11:17Z</dcterms:modified>
</cp:coreProperties>
</file>