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12192000" cy="6858000"/>
  <p:notesSz cx="12192000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480" y="21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11/21/2023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4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11/21/2023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9371076" y="0"/>
            <a:ext cx="1219200" cy="6858000"/>
          </a:xfrm>
          <a:custGeom>
            <a:avLst/>
            <a:gdLst/>
            <a:ahLst/>
            <a:cxnLst/>
            <a:rect l="l" t="t" r="r" b="b"/>
            <a:pathLst>
              <a:path w="1219200" h="6858000">
                <a:moveTo>
                  <a:pt x="0" y="0"/>
                </a:moveTo>
                <a:lnTo>
                  <a:pt x="1219200" y="6857999"/>
                </a:lnTo>
              </a:path>
            </a:pathLst>
          </a:custGeom>
          <a:ln w="9525">
            <a:solidFill>
              <a:srgbClr val="BEBE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7424928" y="3681984"/>
            <a:ext cx="4763770" cy="3176905"/>
          </a:xfrm>
          <a:custGeom>
            <a:avLst/>
            <a:gdLst/>
            <a:ahLst/>
            <a:cxnLst/>
            <a:rect l="l" t="t" r="r" b="b"/>
            <a:pathLst>
              <a:path w="4763770" h="3176904">
                <a:moveTo>
                  <a:pt x="4763516" y="0"/>
                </a:moveTo>
                <a:lnTo>
                  <a:pt x="0" y="3176586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9182101" y="0"/>
            <a:ext cx="3007360" cy="6858000"/>
          </a:xfrm>
          <a:custGeom>
            <a:avLst/>
            <a:gdLst/>
            <a:ahLst/>
            <a:cxnLst/>
            <a:rect l="l" t="t" r="r" b="b"/>
            <a:pathLst>
              <a:path w="3007359" h="6858000">
                <a:moveTo>
                  <a:pt x="3006850" y="0"/>
                </a:moveTo>
                <a:lnTo>
                  <a:pt x="2042483" y="0"/>
                </a:lnTo>
                <a:lnTo>
                  <a:pt x="0" y="6857996"/>
                </a:lnTo>
                <a:lnTo>
                  <a:pt x="3006850" y="6857996"/>
                </a:lnTo>
                <a:lnTo>
                  <a:pt x="3006850" y="0"/>
                </a:lnTo>
                <a:close/>
              </a:path>
            </a:pathLst>
          </a:custGeom>
          <a:solidFill>
            <a:srgbClr val="90C225">
              <a:alpha val="3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9604335" y="0"/>
            <a:ext cx="2588260" cy="6858000"/>
          </a:xfrm>
          <a:custGeom>
            <a:avLst/>
            <a:gdLst/>
            <a:ahLst/>
            <a:cxnLst/>
            <a:rect l="l" t="t" r="r" b="b"/>
            <a:pathLst>
              <a:path w="2588259" h="6858000">
                <a:moveTo>
                  <a:pt x="2587664" y="0"/>
                </a:moveTo>
                <a:lnTo>
                  <a:pt x="0" y="0"/>
                </a:lnTo>
                <a:lnTo>
                  <a:pt x="1208190" y="6857996"/>
                </a:lnTo>
                <a:lnTo>
                  <a:pt x="2587664" y="6857996"/>
                </a:lnTo>
                <a:lnTo>
                  <a:pt x="2587664" y="0"/>
                </a:lnTo>
                <a:close/>
              </a:path>
            </a:pathLst>
          </a:custGeom>
          <a:solidFill>
            <a:srgbClr val="90C225">
              <a:alpha val="1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8932164" y="3048000"/>
            <a:ext cx="3260090" cy="3810000"/>
          </a:xfrm>
          <a:custGeom>
            <a:avLst/>
            <a:gdLst/>
            <a:ahLst/>
            <a:cxnLst/>
            <a:rect l="l" t="t" r="r" b="b"/>
            <a:pathLst>
              <a:path w="3260090" h="3810000">
                <a:moveTo>
                  <a:pt x="3259835" y="0"/>
                </a:moveTo>
                <a:lnTo>
                  <a:pt x="0" y="3809999"/>
                </a:lnTo>
                <a:lnTo>
                  <a:pt x="3259835" y="3809999"/>
                </a:lnTo>
                <a:lnTo>
                  <a:pt x="3259835" y="0"/>
                </a:lnTo>
                <a:close/>
              </a:path>
            </a:pathLst>
          </a:custGeom>
          <a:solidFill>
            <a:srgbClr val="539F20">
              <a:alpha val="7215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9337790" y="0"/>
            <a:ext cx="2851785" cy="6858000"/>
          </a:xfrm>
          <a:custGeom>
            <a:avLst/>
            <a:gdLst/>
            <a:ahLst/>
            <a:cxnLst/>
            <a:rect l="l" t="t" r="r" b="b"/>
            <a:pathLst>
              <a:path w="2851784" h="6858000">
                <a:moveTo>
                  <a:pt x="2851161" y="0"/>
                </a:moveTo>
                <a:lnTo>
                  <a:pt x="0" y="0"/>
                </a:lnTo>
                <a:lnTo>
                  <a:pt x="2467620" y="6857996"/>
                </a:lnTo>
                <a:lnTo>
                  <a:pt x="2851161" y="6857996"/>
                </a:lnTo>
                <a:lnTo>
                  <a:pt x="2851161" y="0"/>
                </a:lnTo>
                <a:close/>
              </a:path>
            </a:pathLst>
          </a:custGeom>
          <a:solidFill>
            <a:srgbClr val="3E7818">
              <a:alpha val="7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10898124" y="0"/>
            <a:ext cx="1290955" cy="6858000"/>
          </a:xfrm>
          <a:custGeom>
            <a:avLst/>
            <a:gdLst/>
            <a:ahLst/>
            <a:cxnLst/>
            <a:rect l="l" t="t" r="r" b="b"/>
            <a:pathLst>
              <a:path w="1290954" h="6858000">
                <a:moveTo>
                  <a:pt x="1290827" y="0"/>
                </a:moveTo>
                <a:lnTo>
                  <a:pt x="1018958" y="0"/>
                </a:lnTo>
                <a:lnTo>
                  <a:pt x="0" y="6857996"/>
                </a:lnTo>
                <a:lnTo>
                  <a:pt x="1290827" y="6857996"/>
                </a:lnTo>
                <a:lnTo>
                  <a:pt x="1290827" y="0"/>
                </a:lnTo>
                <a:close/>
              </a:path>
            </a:pathLst>
          </a:custGeom>
          <a:solidFill>
            <a:srgbClr val="C0E374">
              <a:alpha val="7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g object 23"/>
          <p:cNvSpPr/>
          <p:nvPr/>
        </p:nvSpPr>
        <p:spPr>
          <a:xfrm>
            <a:off x="10940749" y="0"/>
            <a:ext cx="1248410" cy="6858000"/>
          </a:xfrm>
          <a:custGeom>
            <a:avLst/>
            <a:gdLst/>
            <a:ahLst/>
            <a:cxnLst/>
            <a:rect l="l" t="t" r="r" b="b"/>
            <a:pathLst>
              <a:path w="1248409" h="6858000">
                <a:moveTo>
                  <a:pt x="1248203" y="0"/>
                </a:moveTo>
                <a:lnTo>
                  <a:pt x="0" y="0"/>
                </a:lnTo>
                <a:lnTo>
                  <a:pt x="1107740" y="6857996"/>
                </a:lnTo>
                <a:lnTo>
                  <a:pt x="1248203" y="6857996"/>
                </a:lnTo>
                <a:lnTo>
                  <a:pt x="1248203" y="0"/>
                </a:lnTo>
                <a:close/>
              </a:path>
            </a:pathLst>
          </a:custGeom>
          <a:solidFill>
            <a:srgbClr val="90C225">
              <a:alpha val="65097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g object 24"/>
          <p:cNvSpPr/>
          <p:nvPr/>
        </p:nvSpPr>
        <p:spPr>
          <a:xfrm>
            <a:off x="10372344" y="3590544"/>
            <a:ext cx="1816735" cy="3267710"/>
          </a:xfrm>
          <a:custGeom>
            <a:avLst/>
            <a:gdLst/>
            <a:ahLst/>
            <a:cxnLst/>
            <a:rect l="l" t="t" r="r" b="b"/>
            <a:pathLst>
              <a:path w="1816734" h="3267709">
                <a:moveTo>
                  <a:pt x="1816607" y="0"/>
                </a:moveTo>
                <a:lnTo>
                  <a:pt x="0" y="3267455"/>
                </a:lnTo>
                <a:lnTo>
                  <a:pt x="1816607" y="3267455"/>
                </a:lnTo>
                <a:lnTo>
                  <a:pt x="1816607" y="0"/>
                </a:lnTo>
                <a:close/>
              </a:path>
            </a:pathLst>
          </a:custGeom>
          <a:solidFill>
            <a:srgbClr val="90C225">
              <a:alpha val="79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g object 25"/>
          <p:cNvSpPr/>
          <p:nvPr/>
        </p:nvSpPr>
        <p:spPr>
          <a:xfrm>
            <a:off x="0" y="4012691"/>
            <a:ext cx="448309" cy="2845435"/>
          </a:xfrm>
          <a:custGeom>
            <a:avLst/>
            <a:gdLst/>
            <a:ahLst/>
            <a:cxnLst/>
            <a:rect l="l" t="t" r="r" b="b"/>
            <a:pathLst>
              <a:path w="448309" h="2845434">
                <a:moveTo>
                  <a:pt x="0" y="0"/>
                </a:moveTo>
                <a:lnTo>
                  <a:pt x="0" y="2845307"/>
                </a:lnTo>
                <a:lnTo>
                  <a:pt x="448056" y="2845307"/>
                </a:lnTo>
                <a:lnTo>
                  <a:pt x="0" y="0"/>
                </a:lnTo>
                <a:close/>
              </a:path>
            </a:pathLst>
          </a:custGeom>
          <a:solidFill>
            <a:srgbClr val="90C225">
              <a:alpha val="85096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g object 26"/>
          <p:cNvSpPr/>
          <p:nvPr/>
        </p:nvSpPr>
        <p:spPr>
          <a:xfrm>
            <a:off x="810005" y="980694"/>
            <a:ext cx="8595360" cy="577850"/>
          </a:xfrm>
          <a:custGeom>
            <a:avLst/>
            <a:gdLst/>
            <a:ahLst/>
            <a:cxnLst/>
            <a:rect l="l" t="t" r="r" b="b"/>
            <a:pathLst>
              <a:path w="8595360" h="577850">
                <a:moveTo>
                  <a:pt x="8595360" y="0"/>
                </a:moveTo>
                <a:lnTo>
                  <a:pt x="0" y="0"/>
                </a:lnTo>
                <a:lnTo>
                  <a:pt x="0" y="577596"/>
                </a:lnTo>
                <a:lnTo>
                  <a:pt x="8595360" y="577596"/>
                </a:lnTo>
                <a:lnTo>
                  <a:pt x="859536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4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11/21/2023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4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11/21/2023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11/21/2023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9371076" y="0"/>
            <a:ext cx="1219200" cy="6858000"/>
          </a:xfrm>
          <a:custGeom>
            <a:avLst/>
            <a:gdLst/>
            <a:ahLst/>
            <a:cxnLst/>
            <a:rect l="l" t="t" r="r" b="b"/>
            <a:pathLst>
              <a:path w="1219200" h="6858000">
                <a:moveTo>
                  <a:pt x="0" y="0"/>
                </a:moveTo>
                <a:lnTo>
                  <a:pt x="1219200" y="6857999"/>
                </a:lnTo>
              </a:path>
            </a:pathLst>
          </a:custGeom>
          <a:ln w="9525">
            <a:solidFill>
              <a:srgbClr val="BEBE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7424928" y="3681984"/>
            <a:ext cx="4763770" cy="3176905"/>
          </a:xfrm>
          <a:custGeom>
            <a:avLst/>
            <a:gdLst/>
            <a:ahLst/>
            <a:cxnLst/>
            <a:rect l="l" t="t" r="r" b="b"/>
            <a:pathLst>
              <a:path w="4763770" h="3176904">
                <a:moveTo>
                  <a:pt x="4763516" y="0"/>
                </a:moveTo>
                <a:lnTo>
                  <a:pt x="0" y="3176586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9182101" y="0"/>
            <a:ext cx="3007360" cy="6858000"/>
          </a:xfrm>
          <a:custGeom>
            <a:avLst/>
            <a:gdLst/>
            <a:ahLst/>
            <a:cxnLst/>
            <a:rect l="l" t="t" r="r" b="b"/>
            <a:pathLst>
              <a:path w="3007359" h="6858000">
                <a:moveTo>
                  <a:pt x="3006850" y="0"/>
                </a:moveTo>
                <a:lnTo>
                  <a:pt x="2042483" y="0"/>
                </a:lnTo>
                <a:lnTo>
                  <a:pt x="0" y="6857996"/>
                </a:lnTo>
                <a:lnTo>
                  <a:pt x="3006850" y="6857996"/>
                </a:lnTo>
                <a:lnTo>
                  <a:pt x="3006850" y="0"/>
                </a:lnTo>
                <a:close/>
              </a:path>
            </a:pathLst>
          </a:custGeom>
          <a:solidFill>
            <a:srgbClr val="90C225">
              <a:alpha val="3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9604335" y="0"/>
            <a:ext cx="2588260" cy="6858000"/>
          </a:xfrm>
          <a:custGeom>
            <a:avLst/>
            <a:gdLst/>
            <a:ahLst/>
            <a:cxnLst/>
            <a:rect l="l" t="t" r="r" b="b"/>
            <a:pathLst>
              <a:path w="2588259" h="6858000">
                <a:moveTo>
                  <a:pt x="2587664" y="0"/>
                </a:moveTo>
                <a:lnTo>
                  <a:pt x="0" y="0"/>
                </a:lnTo>
                <a:lnTo>
                  <a:pt x="1208190" y="6857996"/>
                </a:lnTo>
                <a:lnTo>
                  <a:pt x="2587664" y="6857996"/>
                </a:lnTo>
                <a:lnTo>
                  <a:pt x="2587664" y="0"/>
                </a:lnTo>
                <a:close/>
              </a:path>
            </a:pathLst>
          </a:custGeom>
          <a:solidFill>
            <a:srgbClr val="90C225">
              <a:alpha val="1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8932164" y="3048000"/>
            <a:ext cx="3260090" cy="3810000"/>
          </a:xfrm>
          <a:custGeom>
            <a:avLst/>
            <a:gdLst/>
            <a:ahLst/>
            <a:cxnLst/>
            <a:rect l="l" t="t" r="r" b="b"/>
            <a:pathLst>
              <a:path w="3260090" h="3810000">
                <a:moveTo>
                  <a:pt x="3259835" y="0"/>
                </a:moveTo>
                <a:lnTo>
                  <a:pt x="0" y="3809999"/>
                </a:lnTo>
                <a:lnTo>
                  <a:pt x="3259835" y="3809999"/>
                </a:lnTo>
                <a:lnTo>
                  <a:pt x="3259835" y="0"/>
                </a:lnTo>
                <a:close/>
              </a:path>
            </a:pathLst>
          </a:custGeom>
          <a:solidFill>
            <a:srgbClr val="539F20">
              <a:alpha val="7215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9337790" y="0"/>
            <a:ext cx="2851785" cy="6858000"/>
          </a:xfrm>
          <a:custGeom>
            <a:avLst/>
            <a:gdLst/>
            <a:ahLst/>
            <a:cxnLst/>
            <a:rect l="l" t="t" r="r" b="b"/>
            <a:pathLst>
              <a:path w="2851784" h="6858000">
                <a:moveTo>
                  <a:pt x="2851161" y="0"/>
                </a:moveTo>
                <a:lnTo>
                  <a:pt x="0" y="0"/>
                </a:lnTo>
                <a:lnTo>
                  <a:pt x="2467620" y="6857996"/>
                </a:lnTo>
                <a:lnTo>
                  <a:pt x="2851161" y="6857996"/>
                </a:lnTo>
                <a:lnTo>
                  <a:pt x="2851161" y="0"/>
                </a:lnTo>
                <a:close/>
              </a:path>
            </a:pathLst>
          </a:custGeom>
          <a:solidFill>
            <a:srgbClr val="3E7818">
              <a:alpha val="7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10898124" y="0"/>
            <a:ext cx="1290955" cy="6858000"/>
          </a:xfrm>
          <a:custGeom>
            <a:avLst/>
            <a:gdLst/>
            <a:ahLst/>
            <a:cxnLst/>
            <a:rect l="l" t="t" r="r" b="b"/>
            <a:pathLst>
              <a:path w="1290954" h="6858000">
                <a:moveTo>
                  <a:pt x="1290827" y="0"/>
                </a:moveTo>
                <a:lnTo>
                  <a:pt x="1018958" y="0"/>
                </a:lnTo>
                <a:lnTo>
                  <a:pt x="0" y="6857996"/>
                </a:lnTo>
                <a:lnTo>
                  <a:pt x="1290827" y="6857996"/>
                </a:lnTo>
                <a:lnTo>
                  <a:pt x="1290827" y="0"/>
                </a:lnTo>
                <a:close/>
              </a:path>
            </a:pathLst>
          </a:custGeom>
          <a:solidFill>
            <a:srgbClr val="C0E374">
              <a:alpha val="7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g object 23"/>
          <p:cNvSpPr/>
          <p:nvPr/>
        </p:nvSpPr>
        <p:spPr>
          <a:xfrm>
            <a:off x="10940749" y="0"/>
            <a:ext cx="1248410" cy="6858000"/>
          </a:xfrm>
          <a:custGeom>
            <a:avLst/>
            <a:gdLst/>
            <a:ahLst/>
            <a:cxnLst/>
            <a:rect l="l" t="t" r="r" b="b"/>
            <a:pathLst>
              <a:path w="1248409" h="6858000">
                <a:moveTo>
                  <a:pt x="1248203" y="0"/>
                </a:moveTo>
                <a:lnTo>
                  <a:pt x="0" y="0"/>
                </a:lnTo>
                <a:lnTo>
                  <a:pt x="1107740" y="6857996"/>
                </a:lnTo>
                <a:lnTo>
                  <a:pt x="1248203" y="6857996"/>
                </a:lnTo>
                <a:lnTo>
                  <a:pt x="1248203" y="0"/>
                </a:lnTo>
                <a:close/>
              </a:path>
            </a:pathLst>
          </a:custGeom>
          <a:solidFill>
            <a:srgbClr val="90C225">
              <a:alpha val="65097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g object 24"/>
          <p:cNvSpPr/>
          <p:nvPr/>
        </p:nvSpPr>
        <p:spPr>
          <a:xfrm>
            <a:off x="10372344" y="3590544"/>
            <a:ext cx="1816735" cy="3267710"/>
          </a:xfrm>
          <a:custGeom>
            <a:avLst/>
            <a:gdLst/>
            <a:ahLst/>
            <a:cxnLst/>
            <a:rect l="l" t="t" r="r" b="b"/>
            <a:pathLst>
              <a:path w="1816734" h="3267709">
                <a:moveTo>
                  <a:pt x="1816607" y="0"/>
                </a:moveTo>
                <a:lnTo>
                  <a:pt x="0" y="3267455"/>
                </a:lnTo>
                <a:lnTo>
                  <a:pt x="1816607" y="3267455"/>
                </a:lnTo>
                <a:lnTo>
                  <a:pt x="1816607" y="0"/>
                </a:lnTo>
                <a:close/>
              </a:path>
            </a:pathLst>
          </a:custGeom>
          <a:solidFill>
            <a:srgbClr val="90C225">
              <a:alpha val="79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g object 25"/>
          <p:cNvSpPr/>
          <p:nvPr/>
        </p:nvSpPr>
        <p:spPr>
          <a:xfrm>
            <a:off x="0" y="4012691"/>
            <a:ext cx="448309" cy="2845435"/>
          </a:xfrm>
          <a:custGeom>
            <a:avLst/>
            <a:gdLst/>
            <a:ahLst/>
            <a:cxnLst/>
            <a:rect l="l" t="t" r="r" b="b"/>
            <a:pathLst>
              <a:path w="448309" h="2845434">
                <a:moveTo>
                  <a:pt x="0" y="0"/>
                </a:moveTo>
                <a:lnTo>
                  <a:pt x="0" y="2845307"/>
                </a:lnTo>
                <a:lnTo>
                  <a:pt x="448056" y="2845307"/>
                </a:lnTo>
                <a:lnTo>
                  <a:pt x="0" y="0"/>
                </a:lnTo>
                <a:close/>
              </a:path>
            </a:pathLst>
          </a:custGeom>
          <a:solidFill>
            <a:srgbClr val="90C225">
              <a:alpha val="85096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672333" y="451561"/>
            <a:ext cx="6847332" cy="9582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4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56310" y="1037285"/>
            <a:ext cx="10679379" cy="33185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11/21/2023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7420165" y="0"/>
            <a:ext cx="4773295" cy="6868159"/>
            <a:chOff x="7420165" y="0"/>
            <a:chExt cx="4773295" cy="6868159"/>
          </a:xfrm>
        </p:grpSpPr>
        <p:sp>
          <p:nvSpPr>
            <p:cNvPr id="3" name="object 3"/>
            <p:cNvSpPr/>
            <p:nvPr/>
          </p:nvSpPr>
          <p:spPr>
            <a:xfrm>
              <a:off x="9371076" y="0"/>
              <a:ext cx="1219200" cy="6858000"/>
            </a:xfrm>
            <a:custGeom>
              <a:avLst/>
              <a:gdLst/>
              <a:ahLst/>
              <a:cxnLst/>
              <a:rect l="l" t="t" r="r" b="b"/>
              <a:pathLst>
                <a:path w="1219200" h="6858000">
                  <a:moveTo>
                    <a:pt x="0" y="0"/>
                  </a:moveTo>
                  <a:lnTo>
                    <a:pt x="1219200" y="6857999"/>
                  </a:lnTo>
                </a:path>
              </a:pathLst>
            </a:custGeom>
            <a:ln w="9525">
              <a:solidFill>
                <a:srgbClr val="BEBEB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7424928" y="3681984"/>
              <a:ext cx="4763770" cy="3176905"/>
            </a:xfrm>
            <a:custGeom>
              <a:avLst/>
              <a:gdLst/>
              <a:ahLst/>
              <a:cxnLst/>
              <a:rect l="l" t="t" r="r" b="b"/>
              <a:pathLst>
                <a:path w="4763770" h="3176904">
                  <a:moveTo>
                    <a:pt x="4763516" y="0"/>
                  </a:moveTo>
                  <a:lnTo>
                    <a:pt x="0" y="3176586"/>
                  </a:lnTo>
                </a:path>
              </a:pathLst>
            </a:custGeom>
            <a:ln w="9525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9182101" y="0"/>
              <a:ext cx="3007360" cy="6858000"/>
            </a:xfrm>
            <a:custGeom>
              <a:avLst/>
              <a:gdLst/>
              <a:ahLst/>
              <a:cxnLst/>
              <a:rect l="l" t="t" r="r" b="b"/>
              <a:pathLst>
                <a:path w="3007359" h="6858000">
                  <a:moveTo>
                    <a:pt x="3006850" y="0"/>
                  </a:moveTo>
                  <a:lnTo>
                    <a:pt x="2042483" y="0"/>
                  </a:lnTo>
                  <a:lnTo>
                    <a:pt x="0" y="6857996"/>
                  </a:lnTo>
                  <a:lnTo>
                    <a:pt x="3006850" y="6857996"/>
                  </a:lnTo>
                  <a:lnTo>
                    <a:pt x="3006850" y="0"/>
                  </a:lnTo>
                  <a:close/>
                </a:path>
              </a:pathLst>
            </a:custGeom>
            <a:solidFill>
              <a:srgbClr val="90C225">
                <a:alpha val="3019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9604335" y="0"/>
              <a:ext cx="2588260" cy="6858000"/>
            </a:xfrm>
            <a:custGeom>
              <a:avLst/>
              <a:gdLst/>
              <a:ahLst/>
              <a:cxnLst/>
              <a:rect l="l" t="t" r="r" b="b"/>
              <a:pathLst>
                <a:path w="2588259" h="6858000">
                  <a:moveTo>
                    <a:pt x="2587664" y="0"/>
                  </a:moveTo>
                  <a:lnTo>
                    <a:pt x="0" y="0"/>
                  </a:lnTo>
                  <a:lnTo>
                    <a:pt x="1208190" y="6857996"/>
                  </a:lnTo>
                  <a:lnTo>
                    <a:pt x="2587664" y="6857996"/>
                  </a:lnTo>
                  <a:lnTo>
                    <a:pt x="2587664" y="0"/>
                  </a:lnTo>
                  <a:close/>
                </a:path>
              </a:pathLst>
            </a:custGeom>
            <a:solidFill>
              <a:srgbClr val="90C225">
                <a:alpha val="19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8932164" y="3048000"/>
              <a:ext cx="3260090" cy="3810000"/>
            </a:xfrm>
            <a:custGeom>
              <a:avLst/>
              <a:gdLst/>
              <a:ahLst/>
              <a:cxnLst/>
              <a:rect l="l" t="t" r="r" b="b"/>
              <a:pathLst>
                <a:path w="3260090" h="3810000">
                  <a:moveTo>
                    <a:pt x="3259835" y="0"/>
                  </a:moveTo>
                  <a:lnTo>
                    <a:pt x="0" y="3809999"/>
                  </a:lnTo>
                  <a:lnTo>
                    <a:pt x="3259835" y="3809999"/>
                  </a:lnTo>
                  <a:lnTo>
                    <a:pt x="3259835" y="0"/>
                  </a:lnTo>
                  <a:close/>
                </a:path>
              </a:pathLst>
            </a:custGeom>
            <a:solidFill>
              <a:srgbClr val="539F20">
                <a:alpha val="7215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9337790" y="0"/>
              <a:ext cx="2851785" cy="6858000"/>
            </a:xfrm>
            <a:custGeom>
              <a:avLst/>
              <a:gdLst/>
              <a:ahLst/>
              <a:cxnLst/>
              <a:rect l="l" t="t" r="r" b="b"/>
              <a:pathLst>
                <a:path w="2851784" h="6858000">
                  <a:moveTo>
                    <a:pt x="2851161" y="0"/>
                  </a:moveTo>
                  <a:lnTo>
                    <a:pt x="0" y="0"/>
                  </a:lnTo>
                  <a:lnTo>
                    <a:pt x="2467620" y="6857996"/>
                  </a:lnTo>
                  <a:lnTo>
                    <a:pt x="2851161" y="6857996"/>
                  </a:lnTo>
                  <a:lnTo>
                    <a:pt x="2851161" y="0"/>
                  </a:lnTo>
                  <a:close/>
                </a:path>
              </a:pathLst>
            </a:custGeom>
            <a:solidFill>
              <a:srgbClr val="3E7818">
                <a:alpha val="7019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10898124" y="0"/>
              <a:ext cx="1290955" cy="6858000"/>
            </a:xfrm>
            <a:custGeom>
              <a:avLst/>
              <a:gdLst/>
              <a:ahLst/>
              <a:cxnLst/>
              <a:rect l="l" t="t" r="r" b="b"/>
              <a:pathLst>
                <a:path w="1290954" h="6858000">
                  <a:moveTo>
                    <a:pt x="1290827" y="0"/>
                  </a:moveTo>
                  <a:lnTo>
                    <a:pt x="1018958" y="0"/>
                  </a:lnTo>
                  <a:lnTo>
                    <a:pt x="0" y="6857996"/>
                  </a:lnTo>
                  <a:lnTo>
                    <a:pt x="1290827" y="6857996"/>
                  </a:lnTo>
                  <a:lnTo>
                    <a:pt x="1290827" y="0"/>
                  </a:lnTo>
                  <a:close/>
                </a:path>
              </a:pathLst>
            </a:custGeom>
            <a:solidFill>
              <a:srgbClr val="C0E374">
                <a:alpha val="7019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10940749" y="0"/>
              <a:ext cx="1248410" cy="6858000"/>
            </a:xfrm>
            <a:custGeom>
              <a:avLst/>
              <a:gdLst/>
              <a:ahLst/>
              <a:cxnLst/>
              <a:rect l="l" t="t" r="r" b="b"/>
              <a:pathLst>
                <a:path w="1248409" h="6858000">
                  <a:moveTo>
                    <a:pt x="1248203" y="0"/>
                  </a:moveTo>
                  <a:lnTo>
                    <a:pt x="0" y="0"/>
                  </a:lnTo>
                  <a:lnTo>
                    <a:pt x="1107740" y="6857996"/>
                  </a:lnTo>
                  <a:lnTo>
                    <a:pt x="1248203" y="6857996"/>
                  </a:lnTo>
                  <a:lnTo>
                    <a:pt x="1248203" y="0"/>
                  </a:lnTo>
                  <a:close/>
                </a:path>
              </a:pathLst>
            </a:custGeom>
            <a:solidFill>
              <a:srgbClr val="90C225">
                <a:alpha val="65097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10372344" y="3590544"/>
              <a:ext cx="1816735" cy="3267710"/>
            </a:xfrm>
            <a:custGeom>
              <a:avLst/>
              <a:gdLst/>
              <a:ahLst/>
              <a:cxnLst/>
              <a:rect l="l" t="t" r="r" b="b"/>
              <a:pathLst>
                <a:path w="1816734" h="3267709">
                  <a:moveTo>
                    <a:pt x="1816607" y="0"/>
                  </a:moveTo>
                  <a:lnTo>
                    <a:pt x="0" y="3267455"/>
                  </a:lnTo>
                  <a:lnTo>
                    <a:pt x="1816607" y="3267455"/>
                  </a:lnTo>
                  <a:lnTo>
                    <a:pt x="1816607" y="0"/>
                  </a:lnTo>
                  <a:close/>
                </a:path>
              </a:pathLst>
            </a:custGeom>
            <a:solidFill>
              <a:srgbClr val="90C225">
                <a:alpha val="7999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" name="object 12"/>
          <p:cNvSpPr/>
          <p:nvPr/>
        </p:nvSpPr>
        <p:spPr>
          <a:xfrm>
            <a:off x="0" y="0"/>
            <a:ext cx="843280" cy="5666740"/>
          </a:xfrm>
          <a:custGeom>
            <a:avLst/>
            <a:gdLst/>
            <a:ahLst/>
            <a:cxnLst/>
            <a:rect l="l" t="t" r="r" b="b"/>
            <a:pathLst>
              <a:path w="843280" h="5666740">
                <a:moveTo>
                  <a:pt x="842772" y="0"/>
                </a:moveTo>
                <a:lnTo>
                  <a:pt x="0" y="0"/>
                </a:lnTo>
                <a:lnTo>
                  <a:pt x="0" y="5666232"/>
                </a:lnTo>
                <a:lnTo>
                  <a:pt x="842772" y="0"/>
                </a:lnTo>
                <a:close/>
              </a:path>
            </a:pathLst>
          </a:custGeom>
          <a:solidFill>
            <a:srgbClr val="90C225">
              <a:alpha val="85096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11760" rIns="0" bIns="0" rtlCol="0">
            <a:spAutoFit/>
          </a:bodyPr>
          <a:lstStyle/>
          <a:p>
            <a:pPr marL="1332230" marR="5080" indent="-1320165">
              <a:lnSpc>
                <a:spcPts val="3270"/>
              </a:lnSpc>
              <a:spcBef>
                <a:spcPts val="880"/>
              </a:spcBef>
            </a:pPr>
            <a:r>
              <a:rPr spc="-5" dirty="0" err="1"/>
              <a:t>Планування</a:t>
            </a:r>
            <a:r>
              <a:rPr spc="10" dirty="0"/>
              <a:t> </a:t>
            </a:r>
            <a:r>
              <a:rPr lang="uk-UA" spc="-5" dirty="0" smtClean="0"/>
              <a:t>та</a:t>
            </a:r>
            <a:r>
              <a:rPr spc="-5" dirty="0" smtClean="0"/>
              <a:t> </a:t>
            </a:r>
            <a:r>
              <a:rPr spc="-15" dirty="0"/>
              <a:t>контроль</a:t>
            </a:r>
            <a:r>
              <a:rPr spc="20" dirty="0"/>
              <a:t> </a:t>
            </a:r>
            <a:r>
              <a:rPr spc="-10" dirty="0"/>
              <a:t>на </a:t>
            </a:r>
            <a:r>
              <a:rPr spc="-835" dirty="0"/>
              <a:t> </a:t>
            </a:r>
            <a:r>
              <a:rPr spc="-10" dirty="0"/>
              <a:t>підприємстві</a:t>
            </a:r>
          </a:p>
        </p:txBody>
      </p:sp>
      <p:sp>
        <p:nvSpPr>
          <p:cNvPr id="14" name="object 14"/>
          <p:cNvSpPr txBox="1"/>
          <p:nvPr/>
        </p:nvSpPr>
        <p:spPr>
          <a:xfrm>
            <a:off x="1778254" y="2055063"/>
            <a:ext cx="7592822" cy="32598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88565" marR="5080" indent="-1856739">
              <a:lnSpc>
                <a:spcPct val="100000"/>
              </a:lnSpc>
              <a:spcBef>
                <a:spcPts val="100"/>
              </a:spcBef>
            </a:pPr>
            <a:r>
              <a:rPr lang="uk-UA" sz="2700" b="1" spc="-10" dirty="0" smtClean="0">
                <a:latin typeface="Times New Roman"/>
                <a:cs typeface="Times New Roman"/>
              </a:rPr>
              <a:t>Тема: «</a:t>
            </a:r>
            <a:r>
              <a:rPr sz="2700" b="1" spc="-10" dirty="0" err="1" smtClean="0">
                <a:latin typeface="Times New Roman"/>
                <a:cs typeface="Times New Roman"/>
              </a:rPr>
              <a:t>Фінансове</a:t>
            </a:r>
            <a:r>
              <a:rPr sz="2700" b="1" spc="-35" dirty="0" smtClean="0">
                <a:latin typeface="Times New Roman"/>
                <a:cs typeface="Times New Roman"/>
              </a:rPr>
              <a:t> </a:t>
            </a:r>
            <a:r>
              <a:rPr sz="2700" b="1" spc="-5" dirty="0" err="1">
                <a:latin typeface="Times New Roman"/>
                <a:cs typeface="Times New Roman"/>
              </a:rPr>
              <a:t>планування</a:t>
            </a:r>
            <a:r>
              <a:rPr sz="2700" b="1" spc="-45" dirty="0">
                <a:latin typeface="Times New Roman"/>
                <a:cs typeface="Times New Roman"/>
              </a:rPr>
              <a:t> </a:t>
            </a:r>
            <a:r>
              <a:rPr sz="2700" b="1" dirty="0" smtClean="0">
                <a:latin typeface="Times New Roman"/>
                <a:cs typeface="Times New Roman"/>
              </a:rPr>
              <a:t>і</a:t>
            </a:r>
            <a:r>
              <a:rPr lang="uk-UA" sz="2700" b="1" spc="-5" dirty="0">
                <a:latin typeface="Times New Roman"/>
                <a:cs typeface="Times New Roman"/>
              </a:rPr>
              <a:t> </a:t>
            </a:r>
            <a:r>
              <a:rPr sz="2700" b="1" spc="-5" dirty="0" err="1" smtClean="0">
                <a:latin typeface="Times New Roman"/>
                <a:cs typeface="Times New Roman"/>
              </a:rPr>
              <a:t>контроль</a:t>
            </a:r>
            <a:r>
              <a:rPr sz="2700" b="1" spc="-25" dirty="0" smtClean="0">
                <a:latin typeface="Times New Roman"/>
                <a:cs typeface="Times New Roman"/>
              </a:rPr>
              <a:t> </a:t>
            </a:r>
            <a:r>
              <a:rPr sz="2700" b="1" spc="-5" dirty="0" err="1" smtClean="0">
                <a:latin typeface="Times New Roman"/>
                <a:cs typeface="Times New Roman"/>
              </a:rPr>
              <a:t>на</a:t>
            </a:r>
            <a:r>
              <a:rPr lang="uk-UA" sz="2700" b="1" spc="-5" dirty="0">
                <a:latin typeface="Times New Roman"/>
                <a:cs typeface="Times New Roman"/>
              </a:rPr>
              <a:t> </a:t>
            </a:r>
            <a:r>
              <a:rPr sz="2700" b="1" spc="-5" dirty="0" err="1" smtClean="0">
                <a:latin typeface="Times New Roman"/>
                <a:cs typeface="Times New Roman"/>
              </a:rPr>
              <a:t>підприємстві</a:t>
            </a:r>
            <a:endParaRPr sz="27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3900" dirty="0">
              <a:latin typeface="Times New Roman"/>
              <a:cs typeface="Times New Roman"/>
            </a:endParaRPr>
          </a:p>
          <a:p>
            <a:pPr marL="1216660" algn="ctr">
              <a:lnSpc>
                <a:spcPct val="100000"/>
              </a:lnSpc>
            </a:pPr>
            <a:r>
              <a:rPr sz="2000" b="1" dirty="0">
                <a:latin typeface="Times New Roman"/>
                <a:cs typeface="Times New Roman"/>
              </a:rPr>
              <a:t>План</a:t>
            </a:r>
            <a:endParaRPr sz="20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3100" dirty="0">
              <a:latin typeface="Times New Roman"/>
              <a:cs typeface="Times New Roman"/>
            </a:endParaRPr>
          </a:p>
          <a:p>
            <a:pPr marL="252729" indent="-240665">
              <a:lnSpc>
                <a:spcPct val="100000"/>
              </a:lnSpc>
              <a:spcBef>
                <a:spcPts val="5"/>
              </a:spcBef>
              <a:buAutoNum type="arabicPeriod"/>
              <a:tabLst>
                <a:tab pos="253365" algn="l"/>
              </a:tabLst>
            </a:pPr>
            <a:r>
              <a:rPr sz="1900" spc="-10" dirty="0">
                <a:latin typeface="Times New Roman"/>
                <a:cs typeface="Times New Roman"/>
              </a:rPr>
              <a:t>Поняття </a:t>
            </a:r>
            <a:r>
              <a:rPr sz="1900" spc="5" dirty="0">
                <a:latin typeface="Times New Roman"/>
                <a:cs typeface="Times New Roman"/>
              </a:rPr>
              <a:t>та</a:t>
            </a:r>
            <a:r>
              <a:rPr sz="1900" spc="-15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зміст</a:t>
            </a:r>
            <a:r>
              <a:rPr sz="1900" spc="-15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фінансового</a:t>
            </a:r>
            <a:r>
              <a:rPr sz="1900" spc="-25" dirty="0">
                <a:latin typeface="Times New Roman"/>
                <a:cs typeface="Times New Roman"/>
              </a:rPr>
              <a:t> </a:t>
            </a:r>
            <a:r>
              <a:rPr sz="1900" spc="-5" dirty="0">
                <a:latin typeface="Times New Roman"/>
                <a:cs typeface="Times New Roman"/>
              </a:rPr>
              <a:t>плану</a:t>
            </a:r>
            <a:endParaRPr sz="1900" dirty="0">
              <a:latin typeface="Times New Roman"/>
              <a:cs typeface="Times New Roman"/>
            </a:endParaRPr>
          </a:p>
          <a:p>
            <a:pPr marL="253365" indent="-241300">
              <a:lnSpc>
                <a:spcPct val="100000"/>
              </a:lnSpc>
              <a:spcBef>
                <a:spcPts val="455"/>
              </a:spcBef>
              <a:buAutoNum type="arabicPeriod"/>
              <a:tabLst>
                <a:tab pos="254000" algn="l"/>
              </a:tabLst>
            </a:pPr>
            <a:r>
              <a:rPr sz="1900" spc="-5" dirty="0">
                <a:latin typeface="Times New Roman"/>
                <a:cs typeface="Times New Roman"/>
              </a:rPr>
              <a:t>Планування</a:t>
            </a:r>
            <a:r>
              <a:rPr sz="1900" spc="-45" dirty="0">
                <a:latin typeface="Times New Roman"/>
                <a:cs typeface="Times New Roman"/>
              </a:rPr>
              <a:t> </a:t>
            </a:r>
            <a:r>
              <a:rPr sz="1900" spc="-25" dirty="0">
                <a:latin typeface="Times New Roman"/>
                <a:cs typeface="Times New Roman"/>
              </a:rPr>
              <a:t>руху</a:t>
            </a:r>
            <a:r>
              <a:rPr sz="1900" spc="-20" dirty="0">
                <a:latin typeface="Times New Roman"/>
                <a:cs typeface="Times New Roman"/>
              </a:rPr>
              <a:t> </a:t>
            </a:r>
            <a:r>
              <a:rPr sz="1900" spc="-5" dirty="0">
                <a:latin typeface="Times New Roman"/>
                <a:cs typeface="Times New Roman"/>
              </a:rPr>
              <a:t>грошових</a:t>
            </a:r>
            <a:r>
              <a:rPr sz="1900" spc="-25" dirty="0">
                <a:latin typeface="Times New Roman"/>
                <a:cs typeface="Times New Roman"/>
              </a:rPr>
              <a:t> </a:t>
            </a:r>
            <a:r>
              <a:rPr sz="1900" spc="-20" dirty="0">
                <a:latin typeface="Times New Roman"/>
                <a:cs typeface="Times New Roman"/>
              </a:rPr>
              <a:t>коштів</a:t>
            </a:r>
            <a:endParaRPr sz="1900" dirty="0">
              <a:latin typeface="Times New Roman"/>
              <a:cs typeface="Times New Roman"/>
            </a:endParaRPr>
          </a:p>
          <a:p>
            <a:pPr marL="252729" indent="-240665">
              <a:lnSpc>
                <a:spcPct val="100000"/>
              </a:lnSpc>
              <a:spcBef>
                <a:spcPts val="459"/>
              </a:spcBef>
              <a:buAutoNum type="arabicPeriod"/>
              <a:tabLst>
                <a:tab pos="253365" algn="l"/>
              </a:tabLst>
            </a:pPr>
            <a:r>
              <a:rPr sz="1900" spc="-10" dirty="0">
                <a:latin typeface="Times New Roman"/>
                <a:cs typeface="Times New Roman"/>
              </a:rPr>
              <a:t>Особливості</a:t>
            </a:r>
            <a:r>
              <a:rPr sz="1900" dirty="0">
                <a:latin typeface="Times New Roman"/>
                <a:cs typeface="Times New Roman"/>
              </a:rPr>
              <a:t> </a:t>
            </a:r>
            <a:r>
              <a:rPr sz="1900" spc="-5" dirty="0">
                <a:latin typeface="Times New Roman"/>
                <a:cs typeface="Times New Roman"/>
              </a:rPr>
              <a:t>складання</a:t>
            </a:r>
            <a:r>
              <a:rPr sz="1900" spc="-10" dirty="0">
                <a:latin typeface="Times New Roman"/>
                <a:cs typeface="Times New Roman"/>
              </a:rPr>
              <a:t> планового</a:t>
            </a:r>
            <a:r>
              <a:rPr sz="1900" spc="-15" dirty="0">
                <a:latin typeface="Times New Roman"/>
                <a:cs typeface="Times New Roman"/>
              </a:rPr>
              <a:t> </a:t>
            </a:r>
            <a:r>
              <a:rPr sz="1900" spc="-5" dirty="0">
                <a:latin typeface="Times New Roman"/>
                <a:cs typeface="Times New Roman"/>
              </a:rPr>
              <a:t>балансу підприємства</a:t>
            </a:r>
            <a:endParaRPr sz="19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56310" y="389077"/>
            <a:ext cx="6668770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spc="-20" dirty="0">
                <a:solidFill>
                  <a:srgbClr val="3E7818"/>
                </a:solidFill>
              </a:rPr>
              <a:t>Компоненти</a:t>
            </a:r>
            <a:r>
              <a:rPr sz="3200" spc="-50" dirty="0">
                <a:solidFill>
                  <a:srgbClr val="3E7818"/>
                </a:solidFill>
              </a:rPr>
              <a:t> </a:t>
            </a:r>
            <a:r>
              <a:rPr sz="3200" dirty="0">
                <a:solidFill>
                  <a:srgbClr val="3E7818"/>
                </a:solidFill>
              </a:rPr>
              <a:t>системи</a:t>
            </a:r>
            <a:r>
              <a:rPr sz="3200" spc="-45" dirty="0">
                <a:solidFill>
                  <a:srgbClr val="3E7818"/>
                </a:solidFill>
              </a:rPr>
              <a:t> </a:t>
            </a:r>
            <a:r>
              <a:rPr sz="3200" spc="-20" dirty="0">
                <a:solidFill>
                  <a:srgbClr val="3E7818"/>
                </a:solidFill>
              </a:rPr>
              <a:t>бюджетування</a:t>
            </a:r>
            <a:endParaRPr sz="3200"/>
          </a:p>
        </p:txBody>
      </p:sp>
      <p:sp>
        <p:nvSpPr>
          <p:cNvPr id="4" name="object 4"/>
          <p:cNvSpPr txBox="1"/>
          <p:nvPr/>
        </p:nvSpPr>
        <p:spPr>
          <a:xfrm>
            <a:off x="1087374" y="968502"/>
            <a:ext cx="7660005" cy="365760"/>
          </a:xfrm>
          <a:prstGeom prst="rect">
            <a:avLst/>
          </a:prstGeom>
          <a:ln w="19050">
            <a:solidFill>
              <a:srgbClr val="000000"/>
            </a:solidFill>
          </a:ln>
        </p:spPr>
        <p:txBody>
          <a:bodyPr vert="horz" wrap="square" lIns="0" tIns="3746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295"/>
              </a:spcBef>
            </a:pPr>
            <a:r>
              <a:rPr sz="1800" b="1" i="1" spc="-20" dirty="0">
                <a:latin typeface="Times New Roman"/>
                <a:cs typeface="Times New Roman"/>
              </a:rPr>
              <a:t>Компоненти</a:t>
            </a:r>
            <a:r>
              <a:rPr sz="1800" b="1" i="1" spc="-15" dirty="0">
                <a:latin typeface="Times New Roman"/>
                <a:cs typeface="Times New Roman"/>
              </a:rPr>
              <a:t> </a:t>
            </a:r>
            <a:r>
              <a:rPr sz="1800" b="1" i="1" spc="-10" dirty="0">
                <a:latin typeface="Times New Roman"/>
                <a:cs typeface="Times New Roman"/>
              </a:rPr>
              <a:t>системи</a:t>
            </a:r>
            <a:r>
              <a:rPr sz="1800" b="1" i="1" spc="-35" dirty="0">
                <a:latin typeface="Times New Roman"/>
                <a:cs typeface="Times New Roman"/>
              </a:rPr>
              <a:t> </a:t>
            </a:r>
            <a:r>
              <a:rPr sz="1800" b="1" i="1" spc="-10" dirty="0">
                <a:latin typeface="Times New Roman"/>
                <a:cs typeface="Times New Roman"/>
              </a:rPr>
              <a:t>бюджетування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087374" y="1611630"/>
            <a:ext cx="3697604" cy="1026160"/>
          </a:xfrm>
          <a:prstGeom prst="rect">
            <a:avLst/>
          </a:prstGeom>
          <a:ln w="19050">
            <a:solidFill>
              <a:srgbClr val="000000"/>
            </a:solidFill>
          </a:ln>
        </p:spPr>
        <p:txBody>
          <a:bodyPr vert="horz" wrap="square" lIns="0" tIns="93345" rIns="0" bIns="0" rtlCol="0">
            <a:spAutoFit/>
          </a:bodyPr>
          <a:lstStyle/>
          <a:p>
            <a:pPr marL="298450" marR="294640" indent="385445">
              <a:lnSpc>
                <a:spcPct val="100000"/>
              </a:lnSpc>
              <a:spcBef>
                <a:spcPts val="735"/>
              </a:spcBef>
            </a:pPr>
            <a:r>
              <a:rPr sz="1800" spc="-10" dirty="0">
                <a:latin typeface="Times New Roman"/>
                <a:cs typeface="Times New Roman"/>
              </a:rPr>
              <a:t>Об’єкти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5" dirty="0">
                <a:latin typeface="Times New Roman"/>
                <a:cs typeface="Times New Roman"/>
              </a:rPr>
              <a:t>бюджетування: 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бізнес-напрямки,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ЦФВ,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основні</a:t>
            </a:r>
            <a:endParaRPr sz="1800">
              <a:latin typeface="Times New Roman"/>
              <a:cs typeface="Times New Roman"/>
            </a:endParaRPr>
          </a:p>
          <a:p>
            <a:pPr marL="92710">
              <a:lnSpc>
                <a:spcPct val="100000"/>
              </a:lnSpc>
            </a:pPr>
            <a:r>
              <a:rPr sz="1800" spc="-5" dirty="0">
                <a:latin typeface="Times New Roman"/>
                <a:cs typeface="Times New Roman"/>
              </a:rPr>
              <a:t>структурні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підрозділи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підприємства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049773" y="1611630"/>
            <a:ext cx="3697604" cy="1026160"/>
          </a:xfrm>
          <a:prstGeom prst="rect">
            <a:avLst/>
          </a:prstGeom>
          <a:ln w="19050">
            <a:solidFill>
              <a:srgbClr val="000000"/>
            </a:solidFill>
          </a:ln>
        </p:spPr>
        <p:txBody>
          <a:bodyPr vert="horz" wrap="square" lIns="0" tIns="381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30"/>
              </a:spcBef>
            </a:pPr>
            <a:endParaRPr sz="1550">
              <a:latin typeface="Times New Roman"/>
              <a:cs typeface="Times New Roman"/>
            </a:endParaRPr>
          </a:p>
          <a:p>
            <a:pPr marL="1138555" marR="96520" indent="-1036319">
              <a:lnSpc>
                <a:spcPct val="100000"/>
              </a:lnSpc>
            </a:pPr>
            <a:r>
              <a:rPr sz="1800" spc="-10" dirty="0">
                <a:latin typeface="Times New Roman"/>
                <a:cs typeface="Times New Roman"/>
              </a:rPr>
              <a:t>Сукупність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планів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10" dirty="0">
                <a:latin typeface="Times New Roman"/>
                <a:cs typeface="Times New Roman"/>
              </a:rPr>
              <a:t>та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звітів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системи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spc="-15" dirty="0">
                <a:latin typeface="Times New Roman"/>
                <a:cs typeface="Times New Roman"/>
              </a:rPr>
              <a:t>бюджетування</a:t>
            </a:r>
            <a:endParaRPr sz="1800">
              <a:latin typeface="Times New Roman"/>
              <a:cs typeface="Times New Roman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2743580" y="1356741"/>
            <a:ext cx="384810" cy="231140"/>
            <a:chOff x="2743580" y="1356741"/>
            <a:chExt cx="384810" cy="231140"/>
          </a:xfrm>
        </p:grpSpPr>
        <p:sp>
          <p:nvSpPr>
            <p:cNvPr id="8" name="object 8"/>
            <p:cNvSpPr/>
            <p:nvPr/>
          </p:nvSpPr>
          <p:spPr>
            <a:xfrm>
              <a:off x="2753105" y="1366266"/>
              <a:ext cx="365760" cy="212090"/>
            </a:xfrm>
            <a:custGeom>
              <a:avLst/>
              <a:gdLst/>
              <a:ahLst/>
              <a:cxnLst/>
              <a:rect l="l" t="t" r="r" b="b"/>
              <a:pathLst>
                <a:path w="365760" h="212090">
                  <a:moveTo>
                    <a:pt x="365760" y="0"/>
                  </a:moveTo>
                  <a:lnTo>
                    <a:pt x="182880" y="105918"/>
                  </a:lnTo>
                  <a:lnTo>
                    <a:pt x="0" y="0"/>
                  </a:lnTo>
                  <a:lnTo>
                    <a:pt x="0" y="105918"/>
                  </a:lnTo>
                  <a:lnTo>
                    <a:pt x="182880" y="211836"/>
                  </a:lnTo>
                  <a:lnTo>
                    <a:pt x="365760" y="105918"/>
                  </a:lnTo>
                  <a:lnTo>
                    <a:pt x="365760" y="0"/>
                  </a:lnTo>
                  <a:close/>
                </a:path>
              </a:pathLst>
            </a:custGeom>
            <a:solidFill>
              <a:srgbClr val="90C22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2753105" y="1366266"/>
              <a:ext cx="365760" cy="212090"/>
            </a:xfrm>
            <a:custGeom>
              <a:avLst/>
              <a:gdLst/>
              <a:ahLst/>
              <a:cxnLst/>
              <a:rect l="l" t="t" r="r" b="b"/>
              <a:pathLst>
                <a:path w="365760" h="212090">
                  <a:moveTo>
                    <a:pt x="365760" y="0"/>
                  </a:moveTo>
                  <a:lnTo>
                    <a:pt x="365760" y="105918"/>
                  </a:lnTo>
                  <a:lnTo>
                    <a:pt x="182880" y="211836"/>
                  </a:lnTo>
                  <a:lnTo>
                    <a:pt x="0" y="105918"/>
                  </a:lnTo>
                  <a:lnTo>
                    <a:pt x="0" y="0"/>
                  </a:lnTo>
                  <a:lnTo>
                    <a:pt x="182880" y="105918"/>
                  </a:lnTo>
                  <a:lnTo>
                    <a:pt x="365760" y="0"/>
                  </a:lnTo>
                  <a:close/>
                </a:path>
              </a:pathLst>
            </a:custGeom>
            <a:ln w="19050">
              <a:solidFill>
                <a:srgbClr val="688E1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0" name="object 10"/>
          <p:cNvGrpSpPr/>
          <p:nvPr/>
        </p:nvGrpSpPr>
        <p:grpSpPr>
          <a:xfrm>
            <a:off x="6705981" y="1364361"/>
            <a:ext cx="384810" cy="229870"/>
            <a:chOff x="6705981" y="1364361"/>
            <a:chExt cx="384810" cy="229870"/>
          </a:xfrm>
        </p:grpSpPr>
        <p:sp>
          <p:nvSpPr>
            <p:cNvPr id="11" name="object 11"/>
            <p:cNvSpPr/>
            <p:nvPr/>
          </p:nvSpPr>
          <p:spPr>
            <a:xfrm>
              <a:off x="6715506" y="1373886"/>
              <a:ext cx="365760" cy="210820"/>
            </a:xfrm>
            <a:custGeom>
              <a:avLst/>
              <a:gdLst/>
              <a:ahLst/>
              <a:cxnLst/>
              <a:rect l="l" t="t" r="r" b="b"/>
              <a:pathLst>
                <a:path w="365759" h="210819">
                  <a:moveTo>
                    <a:pt x="365760" y="0"/>
                  </a:moveTo>
                  <a:lnTo>
                    <a:pt x="182879" y="105155"/>
                  </a:lnTo>
                  <a:lnTo>
                    <a:pt x="0" y="0"/>
                  </a:lnTo>
                  <a:lnTo>
                    <a:pt x="0" y="105155"/>
                  </a:lnTo>
                  <a:lnTo>
                    <a:pt x="182879" y="210312"/>
                  </a:lnTo>
                  <a:lnTo>
                    <a:pt x="365760" y="105155"/>
                  </a:lnTo>
                  <a:lnTo>
                    <a:pt x="365760" y="0"/>
                  </a:lnTo>
                  <a:close/>
                </a:path>
              </a:pathLst>
            </a:custGeom>
            <a:solidFill>
              <a:srgbClr val="90C22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6715506" y="1373886"/>
              <a:ext cx="365760" cy="210820"/>
            </a:xfrm>
            <a:custGeom>
              <a:avLst/>
              <a:gdLst/>
              <a:ahLst/>
              <a:cxnLst/>
              <a:rect l="l" t="t" r="r" b="b"/>
              <a:pathLst>
                <a:path w="365759" h="210819">
                  <a:moveTo>
                    <a:pt x="365760" y="0"/>
                  </a:moveTo>
                  <a:lnTo>
                    <a:pt x="365760" y="105155"/>
                  </a:lnTo>
                  <a:lnTo>
                    <a:pt x="182879" y="210312"/>
                  </a:lnTo>
                  <a:lnTo>
                    <a:pt x="0" y="105155"/>
                  </a:lnTo>
                  <a:lnTo>
                    <a:pt x="0" y="0"/>
                  </a:lnTo>
                  <a:lnTo>
                    <a:pt x="182879" y="105155"/>
                  </a:lnTo>
                  <a:lnTo>
                    <a:pt x="365760" y="0"/>
                  </a:lnTo>
                  <a:close/>
                </a:path>
              </a:pathLst>
            </a:custGeom>
            <a:ln w="19050">
              <a:solidFill>
                <a:srgbClr val="688E1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3"/>
          <p:cNvSpPr/>
          <p:nvPr/>
        </p:nvSpPr>
        <p:spPr>
          <a:xfrm>
            <a:off x="2876550" y="2765298"/>
            <a:ext cx="1789430" cy="696595"/>
          </a:xfrm>
          <a:custGeom>
            <a:avLst/>
            <a:gdLst/>
            <a:ahLst/>
            <a:cxnLst/>
            <a:rect l="l" t="t" r="r" b="b"/>
            <a:pathLst>
              <a:path w="1789429" h="696595">
                <a:moveTo>
                  <a:pt x="0" y="696467"/>
                </a:moveTo>
                <a:lnTo>
                  <a:pt x="1789176" y="696467"/>
                </a:lnTo>
                <a:lnTo>
                  <a:pt x="1789176" y="0"/>
                </a:lnTo>
                <a:lnTo>
                  <a:pt x="0" y="0"/>
                </a:lnTo>
                <a:lnTo>
                  <a:pt x="0" y="696467"/>
                </a:lnTo>
                <a:close/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2886075" y="2818638"/>
            <a:ext cx="1764664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74625" marR="162560" indent="328930">
              <a:lnSpc>
                <a:spcPct val="100000"/>
              </a:lnSpc>
              <a:spcBef>
                <a:spcPts val="100"/>
              </a:spcBef>
            </a:pPr>
            <a:r>
              <a:rPr sz="1800" spc="-15" dirty="0">
                <a:latin typeface="Times New Roman"/>
                <a:cs typeface="Times New Roman"/>
              </a:rPr>
              <a:t>Суб’єкт 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б</a:t>
            </a:r>
            <a:r>
              <a:rPr sz="1800" spc="-105" dirty="0">
                <a:latin typeface="Times New Roman"/>
                <a:cs typeface="Times New Roman"/>
              </a:rPr>
              <a:t>ю</a:t>
            </a:r>
            <a:r>
              <a:rPr sz="1800" dirty="0">
                <a:latin typeface="Times New Roman"/>
                <a:cs typeface="Times New Roman"/>
              </a:rPr>
              <a:t>д</a:t>
            </a:r>
            <a:r>
              <a:rPr sz="1800" spc="-25" dirty="0">
                <a:latin typeface="Times New Roman"/>
                <a:cs typeface="Times New Roman"/>
              </a:rPr>
              <a:t>ж</a:t>
            </a:r>
            <a:r>
              <a:rPr sz="1800" dirty="0">
                <a:latin typeface="Times New Roman"/>
                <a:cs typeface="Times New Roman"/>
              </a:rPr>
              <a:t>е</a:t>
            </a:r>
            <a:r>
              <a:rPr sz="1800" spc="-15" dirty="0">
                <a:latin typeface="Times New Roman"/>
                <a:cs typeface="Times New Roman"/>
              </a:rPr>
              <a:t>т</a:t>
            </a:r>
            <a:r>
              <a:rPr sz="1800" spc="20" dirty="0">
                <a:latin typeface="Times New Roman"/>
                <a:cs typeface="Times New Roman"/>
              </a:rPr>
              <a:t>у</a:t>
            </a:r>
            <a:r>
              <a:rPr sz="1800" spc="-25" dirty="0">
                <a:latin typeface="Times New Roman"/>
                <a:cs typeface="Times New Roman"/>
              </a:rPr>
              <a:t>в</a:t>
            </a:r>
            <a:r>
              <a:rPr sz="1800" dirty="0">
                <a:latin typeface="Times New Roman"/>
                <a:cs typeface="Times New Roman"/>
              </a:rPr>
              <a:t>ання</a:t>
            </a:r>
            <a:endParaRPr sz="1800">
              <a:latin typeface="Times New Roman"/>
              <a:cs typeface="Times New Roman"/>
            </a:endParaRPr>
          </a:p>
        </p:txBody>
      </p:sp>
      <p:grpSp>
        <p:nvGrpSpPr>
          <p:cNvPr id="15" name="object 15"/>
          <p:cNvGrpSpPr/>
          <p:nvPr/>
        </p:nvGrpSpPr>
        <p:grpSpPr>
          <a:xfrm>
            <a:off x="4656201" y="2765298"/>
            <a:ext cx="2567305" cy="696595"/>
            <a:chOff x="4656201" y="2765298"/>
            <a:chExt cx="2567305" cy="696595"/>
          </a:xfrm>
        </p:grpSpPr>
        <p:sp>
          <p:nvSpPr>
            <p:cNvPr id="16" name="object 16"/>
            <p:cNvSpPr/>
            <p:nvPr/>
          </p:nvSpPr>
          <p:spPr>
            <a:xfrm>
              <a:off x="4665726" y="2931414"/>
              <a:ext cx="398145" cy="364490"/>
            </a:xfrm>
            <a:custGeom>
              <a:avLst/>
              <a:gdLst/>
              <a:ahLst/>
              <a:cxnLst/>
              <a:rect l="l" t="t" r="r" b="b"/>
              <a:pathLst>
                <a:path w="398145" h="364489">
                  <a:moveTo>
                    <a:pt x="11429" y="91059"/>
                  </a:moveTo>
                  <a:lnTo>
                    <a:pt x="0" y="91059"/>
                  </a:lnTo>
                  <a:lnTo>
                    <a:pt x="0" y="273176"/>
                  </a:lnTo>
                  <a:lnTo>
                    <a:pt x="11429" y="273176"/>
                  </a:lnTo>
                  <a:lnTo>
                    <a:pt x="11429" y="91059"/>
                  </a:lnTo>
                  <a:close/>
                </a:path>
                <a:path w="398145" h="364489">
                  <a:moveTo>
                    <a:pt x="45593" y="91059"/>
                  </a:moveTo>
                  <a:lnTo>
                    <a:pt x="22733" y="91059"/>
                  </a:lnTo>
                  <a:lnTo>
                    <a:pt x="22733" y="273176"/>
                  </a:lnTo>
                  <a:lnTo>
                    <a:pt x="45593" y="273176"/>
                  </a:lnTo>
                  <a:lnTo>
                    <a:pt x="45593" y="91059"/>
                  </a:lnTo>
                  <a:close/>
                </a:path>
                <a:path w="398145" h="364489">
                  <a:moveTo>
                    <a:pt x="215646" y="0"/>
                  </a:moveTo>
                  <a:lnTo>
                    <a:pt x="215646" y="91059"/>
                  </a:lnTo>
                  <a:lnTo>
                    <a:pt x="56896" y="91059"/>
                  </a:lnTo>
                  <a:lnTo>
                    <a:pt x="56896" y="273176"/>
                  </a:lnTo>
                  <a:lnTo>
                    <a:pt x="215646" y="273176"/>
                  </a:lnTo>
                  <a:lnTo>
                    <a:pt x="215646" y="364236"/>
                  </a:lnTo>
                  <a:lnTo>
                    <a:pt x="397763" y="182118"/>
                  </a:lnTo>
                  <a:lnTo>
                    <a:pt x="215646" y="0"/>
                  </a:lnTo>
                  <a:close/>
                </a:path>
              </a:pathLst>
            </a:custGeom>
            <a:solidFill>
              <a:srgbClr val="90C22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4665726" y="2931414"/>
              <a:ext cx="398145" cy="364490"/>
            </a:xfrm>
            <a:custGeom>
              <a:avLst/>
              <a:gdLst/>
              <a:ahLst/>
              <a:cxnLst/>
              <a:rect l="l" t="t" r="r" b="b"/>
              <a:pathLst>
                <a:path w="398145" h="364489">
                  <a:moveTo>
                    <a:pt x="0" y="91059"/>
                  </a:moveTo>
                  <a:lnTo>
                    <a:pt x="11429" y="91059"/>
                  </a:lnTo>
                  <a:lnTo>
                    <a:pt x="11429" y="273176"/>
                  </a:lnTo>
                  <a:lnTo>
                    <a:pt x="0" y="273176"/>
                  </a:lnTo>
                  <a:lnTo>
                    <a:pt x="0" y="91059"/>
                  </a:lnTo>
                  <a:close/>
                </a:path>
                <a:path w="398145" h="364489">
                  <a:moveTo>
                    <a:pt x="22733" y="91059"/>
                  </a:moveTo>
                  <a:lnTo>
                    <a:pt x="45593" y="91059"/>
                  </a:lnTo>
                  <a:lnTo>
                    <a:pt x="45593" y="273176"/>
                  </a:lnTo>
                  <a:lnTo>
                    <a:pt x="22733" y="273176"/>
                  </a:lnTo>
                  <a:lnTo>
                    <a:pt x="22733" y="91059"/>
                  </a:lnTo>
                  <a:close/>
                </a:path>
                <a:path w="398145" h="364489">
                  <a:moveTo>
                    <a:pt x="56896" y="91059"/>
                  </a:moveTo>
                  <a:lnTo>
                    <a:pt x="215646" y="91059"/>
                  </a:lnTo>
                  <a:lnTo>
                    <a:pt x="215646" y="0"/>
                  </a:lnTo>
                  <a:lnTo>
                    <a:pt x="397763" y="182118"/>
                  </a:lnTo>
                  <a:lnTo>
                    <a:pt x="215646" y="364236"/>
                  </a:lnTo>
                  <a:lnTo>
                    <a:pt x="215646" y="273176"/>
                  </a:lnTo>
                  <a:lnTo>
                    <a:pt x="56896" y="273176"/>
                  </a:lnTo>
                  <a:lnTo>
                    <a:pt x="56896" y="91059"/>
                  </a:lnTo>
                  <a:close/>
                </a:path>
              </a:pathLst>
            </a:custGeom>
            <a:ln w="19050">
              <a:solidFill>
                <a:srgbClr val="688E1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5049774" y="2765298"/>
              <a:ext cx="2173605" cy="696595"/>
            </a:xfrm>
            <a:custGeom>
              <a:avLst/>
              <a:gdLst/>
              <a:ahLst/>
              <a:cxnLst/>
              <a:rect l="l" t="t" r="r" b="b"/>
              <a:pathLst>
                <a:path w="2173604" h="696595">
                  <a:moveTo>
                    <a:pt x="2173224" y="0"/>
                  </a:moveTo>
                  <a:lnTo>
                    <a:pt x="0" y="0"/>
                  </a:lnTo>
                  <a:lnTo>
                    <a:pt x="0" y="696467"/>
                  </a:lnTo>
                  <a:lnTo>
                    <a:pt x="2173224" y="696467"/>
                  </a:lnTo>
                  <a:lnTo>
                    <a:pt x="217322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9" name="object 19"/>
          <p:cNvSpPr txBox="1"/>
          <p:nvPr/>
        </p:nvSpPr>
        <p:spPr>
          <a:xfrm>
            <a:off x="5049773" y="2765298"/>
            <a:ext cx="2173605" cy="696595"/>
          </a:xfrm>
          <a:prstGeom prst="rect">
            <a:avLst/>
          </a:prstGeom>
          <a:ln w="19050">
            <a:solidFill>
              <a:srgbClr val="000000"/>
            </a:solidFill>
          </a:ln>
        </p:spPr>
        <p:txBody>
          <a:bodyPr vert="horz" wrap="square" lIns="0" tIns="66040" rIns="0" bIns="0" rtlCol="0">
            <a:spAutoFit/>
          </a:bodyPr>
          <a:lstStyle/>
          <a:p>
            <a:pPr marL="429895" marR="193040" indent="-231775">
              <a:lnSpc>
                <a:spcPct val="100000"/>
              </a:lnSpc>
              <a:spcBef>
                <a:spcPts val="520"/>
              </a:spcBef>
            </a:pPr>
            <a:r>
              <a:rPr sz="1800" spc="-5" dirty="0">
                <a:latin typeface="Times New Roman"/>
                <a:cs typeface="Times New Roman"/>
              </a:rPr>
              <a:t>Фінансова</a:t>
            </a:r>
            <a:r>
              <a:rPr sz="1800" spc="-9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служба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підприємства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2876550" y="3592829"/>
            <a:ext cx="4346575" cy="512445"/>
          </a:xfrm>
          <a:prstGeom prst="rect">
            <a:avLst/>
          </a:prstGeom>
          <a:ln w="19050">
            <a:solidFill>
              <a:srgbClr val="000000"/>
            </a:solidFill>
          </a:ln>
        </p:spPr>
        <p:txBody>
          <a:bodyPr vert="horz" wrap="square" lIns="0" tIns="111125" rIns="0" bIns="0" rtlCol="0">
            <a:spAutoFit/>
          </a:bodyPr>
          <a:lstStyle/>
          <a:p>
            <a:pPr marL="992505">
              <a:lnSpc>
                <a:spcPct val="100000"/>
              </a:lnSpc>
              <a:spcBef>
                <a:spcPts val="875"/>
              </a:spcBef>
            </a:pPr>
            <a:r>
              <a:rPr sz="1800" spc="-10" dirty="0">
                <a:latin typeface="Times New Roman"/>
                <a:cs typeface="Times New Roman"/>
              </a:rPr>
              <a:t>Завдання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15" dirty="0">
                <a:latin typeface="Times New Roman"/>
                <a:cs typeface="Times New Roman"/>
              </a:rPr>
              <a:t>бюджетування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622554" y="4386834"/>
            <a:ext cx="8707120" cy="1918970"/>
          </a:xfrm>
          <a:custGeom>
            <a:avLst/>
            <a:gdLst/>
            <a:ahLst/>
            <a:cxnLst/>
            <a:rect l="l" t="t" r="r" b="b"/>
            <a:pathLst>
              <a:path w="8707120" h="1918970">
                <a:moveTo>
                  <a:pt x="8706612" y="0"/>
                </a:moveTo>
                <a:lnTo>
                  <a:pt x="0" y="0"/>
                </a:lnTo>
                <a:lnTo>
                  <a:pt x="0" y="1918716"/>
                </a:lnTo>
                <a:lnTo>
                  <a:pt x="8706612" y="1918716"/>
                </a:lnTo>
                <a:lnTo>
                  <a:pt x="870661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622554" y="4386834"/>
            <a:ext cx="8707120" cy="1918970"/>
          </a:xfrm>
          <a:prstGeom prst="rect">
            <a:avLst/>
          </a:prstGeom>
          <a:ln w="19050">
            <a:solidFill>
              <a:srgbClr val="000000"/>
            </a:solidFill>
          </a:ln>
        </p:spPr>
        <p:txBody>
          <a:bodyPr vert="horz" wrap="square" lIns="0" tIns="99695" rIns="0" bIns="0" rtlCol="0">
            <a:spAutoFit/>
          </a:bodyPr>
          <a:lstStyle/>
          <a:p>
            <a:pPr marL="90805">
              <a:lnSpc>
                <a:spcPct val="100000"/>
              </a:lnSpc>
              <a:spcBef>
                <a:spcPts val="785"/>
              </a:spcBef>
            </a:pPr>
            <a:r>
              <a:rPr sz="1600" spc="-5" dirty="0">
                <a:latin typeface="Times New Roman"/>
                <a:cs typeface="Times New Roman"/>
              </a:rPr>
              <a:t>− забезпечення</a:t>
            </a:r>
            <a:r>
              <a:rPr sz="1600" spc="4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виробничої</a:t>
            </a:r>
            <a:r>
              <a:rPr sz="1600" spc="25" dirty="0">
                <a:latin typeface="Times New Roman"/>
                <a:cs typeface="Times New Roman"/>
              </a:rPr>
              <a:t> </a:t>
            </a:r>
            <a:r>
              <a:rPr sz="1600" spc="5" dirty="0">
                <a:latin typeface="Times New Roman"/>
                <a:cs typeface="Times New Roman"/>
              </a:rPr>
              <a:t>та </a:t>
            </a:r>
            <a:r>
              <a:rPr sz="1600" spc="-5" dirty="0">
                <a:latin typeface="Times New Roman"/>
                <a:cs typeface="Times New Roman"/>
              </a:rPr>
              <a:t>інвестиційної</a:t>
            </a:r>
            <a:r>
              <a:rPr sz="1600" spc="7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діяльності</a:t>
            </a:r>
            <a:r>
              <a:rPr sz="1600" spc="4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необхідними</a:t>
            </a:r>
            <a:r>
              <a:rPr sz="1600" spc="3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фінансовими</a:t>
            </a:r>
            <a:r>
              <a:rPr sz="1600" spc="5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ресурсами;</a:t>
            </a:r>
            <a:endParaRPr sz="1600">
              <a:latin typeface="Times New Roman"/>
              <a:cs typeface="Times New Roman"/>
            </a:endParaRPr>
          </a:p>
          <a:p>
            <a:pPr marL="90805" marR="780415">
              <a:lnSpc>
                <a:spcPct val="100000"/>
              </a:lnSpc>
            </a:pPr>
            <a:r>
              <a:rPr sz="1600" spc="-5" dirty="0">
                <a:latin typeface="Times New Roman"/>
                <a:cs typeface="Times New Roman"/>
              </a:rPr>
              <a:t>− встановлення</a:t>
            </a:r>
            <a:r>
              <a:rPr sz="1600" spc="5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раціональних</a:t>
            </a:r>
            <a:r>
              <a:rPr sz="1600" spc="4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відносин</a:t>
            </a:r>
            <a:r>
              <a:rPr sz="1600" spc="3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суб’єктами</a:t>
            </a:r>
            <a:r>
              <a:rPr sz="1600" spc="4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господарювання,</a:t>
            </a:r>
            <a:r>
              <a:rPr sz="1600" spc="5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банками,</a:t>
            </a:r>
            <a:r>
              <a:rPr sz="1600" spc="2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страховими </a:t>
            </a:r>
            <a:r>
              <a:rPr sz="1600" spc="-385" dirty="0">
                <a:latin typeface="Times New Roman"/>
                <a:cs typeface="Times New Roman"/>
              </a:rPr>
              <a:t> </a:t>
            </a:r>
            <a:r>
              <a:rPr sz="1600" spc="-15" dirty="0">
                <a:latin typeface="Times New Roman"/>
                <a:cs typeface="Times New Roman"/>
              </a:rPr>
              <a:t>компаніями;</a:t>
            </a:r>
            <a:endParaRPr sz="1600">
              <a:latin typeface="Times New Roman"/>
              <a:cs typeface="Times New Roman"/>
            </a:endParaRPr>
          </a:p>
          <a:p>
            <a:pPr marL="90805">
              <a:lnSpc>
                <a:spcPct val="100000"/>
              </a:lnSpc>
              <a:spcBef>
                <a:spcPts val="5"/>
              </a:spcBef>
            </a:pPr>
            <a:r>
              <a:rPr sz="1600" spc="-5" dirty="0">
                <a:latin typeface="Times New Roman"/>
                <a:cs typeface="Times New Roman"/>
              </a:rPr>
              <a:t>− </a:t>
            </a:r>
            <a:r>
              <a:rPr sz="1600" spc="-10" dirty="0">
                <a:latin typeface="Times New Roman"/>
                <a:cs typeface="Times New Roman"/>
              </a:rPr>
              <a:t>визначення</a:t>
            </a:r>
            <a:r>
              <a:rPr sz="1600" spc="4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шляхів</a:t>
            </a:r>
            <a:r>
              <a:rPr sz="1600" spc="3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ефективного</a:t>
            </a:r>
            <a:r>
              <a:rPr sz="1600" spc="1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вкладення</a:t>
            </a:r>
            <a:r>
              <a:rPr sz="1600" spc="30" dirty="0">
                <a:latin typeface="Times New Roman"/>
                <a:cs typeface="Times New Roman"/>
              </a:rPr>
              <a:t> </a:t>
            </a:r>
            <a:r>
              <a:rPr sz="1600" spc="-25" dirty="0">
                <a:latin typeface="Times New Roman"/>
                <a:cs typeface="Times New Roman"/>
              </a:rPr>
              <a:t>капіталу,</a:t>
            </a:r>
            <a:r>
              <a:rPr sz="1600" spc="3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оцінка</a:t>
            </a:r>
            <a:r>
              <a:rPr sz="1600" spc="2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раціонального</a:t>
            </a:r>
            <a:r>
              <a:rPr sz="1600" spc="40" dirty="0">
                <a:latin typeface="Times New Roman"/>
                <a:cs typeface="Times New Roman"/>
              </a:rPr>
              <a:t> </a:t>
            </a:r>
            <a:r>
              <a:rPr sz="1600" spc="-15" dirty="0">
                <a:latin typeface="Times New Roman"/>
                <a:cs typeface="Times New Roman"/>
              </a:rPr>
              <a:t>його</a:t>
            </a:r>
            <a:r>
              <a:rPr sz="1600" spc="1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використання;</a:t>
            </a:r>
            <a:endParaRPr sz="1600">
              <a:latin typeface="Times New Roman"/>
              <a:cs typeface="Times New Roman"/>
            </a:endParaRPr>
          </a:p>
          <a:p>
            <a:pPr marL="90805" marR="113030">
              <a:lnSpc>
                <a:spcPct val="100000"/>
              </a:lnSpc>
            </a:pPr>
            <a:r>
              <a:rPr sz="1600" spc="-5" dirty="0">
                <a:latin typeface="Times New Roman"/>
                <a:cs typeface="Times New Roman"/>
              </a:rPr>
              <a:t>−</a:t>
            </a:r>
            <a:r>
              <a:rPr sz="1600" spc="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виявлення</a:t>
            </a:r>
            <a:r>
              <a:rPr sz="1600" spc="45" dirty="0">
                <a:latin typeface="Times New Roman"/>
                <a:cs typeface="Times New Roman"/>
              </a:rPr>
              <a:t> </a:t>
            </a:r>
            <a:r>
              <a:rPr sz="1600" spc="5" dirty="0">
                <a:latin typeface="Times New Roman"/>
                <a:cs typeface="Times New Roman"/>
              </a:rPr>
              <a:t>та</a:t>
            </a:r>
            <a:r>
              <a:rPr sz="1600" spc="1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мобілізація</a:t>
            </a:r>
            <a:r>
              <a:rPr sz="1600" spc="5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резервів</a:t>
            </a:r>
            <a:r>
              <a:rPr sz="1600" spc="1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збільшення</a:t>
            </a:r>
            <a:r>
              <a:rPr sz="1600" spc="45" dirty="0">
                <a:latin typeface="Times New Roman"/>
                <a:cs typeface="Times New Roman"/>
              </a:rPr>
              <a:t> </a:t>
            </a:r>
            <a:r>
              <a:rPr sz="1600" spc="-20" dirty="0">
                <a:latin typeface="Times New Roman"/>
                <a:cs typeface="Times New Roman"/>
              </a:rPr>
              <a:t>прибутку</a:t>
            </a:r>
            <a:r>
              <a:rPr sz="1600" spc="3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за</a:t>
            </a:r>
            <a:r>
              <a:rPr sz="1600" spc="15" dirty="0">
                <a:latin typeface="Times New Roman"/>
                <a:cs typeface="Times New Roman"/>
              </a:rPr>
              <a:t> </a:t>
            </a:r>
            <a:r>
              <a:rPr sz="1600" spc="-15" dirty="0">
                <a:latin typeface="Times New Roman"/>
                <a:cs typeface="Times New Roman"/>
              </a:rPr>
              <a:t>рахунок</a:t>
            </a:r>
            <a:r>
              <a:rPr sz="1600" spc="2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раціонального</a:t>
            </a:r>
            <a:r>
              <a:rPr sz="1600" spc="4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використання </a:t>
            </a:r>
            <a:r>
              <a:rPr sz="1600" spc="-38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матеріальних,</a:t>
            </a:r>
            <a:r>
              <a:rPr sz="1600" spc="40" dirty="0">
                <a:latin typeface="Times New Roman"/>
                <a:cs typeface="Times New Roman"/>
              </a:rPr>
              <a:t> </a:t>
            </a:r>
            <a:r>
              <a:rPr sz="1600" spc="-20" dirty="0">
                <a:latin typeface="Times New Roman"/>
                <a:cs typeface="Times New Roman"/>
              </a:rPr>
              <a:t>трудових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5" dirty="0">
                <a:latin typeface="Times New Roman"/>
                <a:cs typeface="Times New Roman"/>
              </a:rPr>
              <a:t>та </a:t>
            </a:r>
            <a:r>
              <a:rPr sz="1600" spc="-5" dirty="0">
                <a:latin typeface="Times New Roman"/>
                <a:cs typeface="Times New Roman"/>
              </a:rPr>
              <a:t>грошових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ресурсів;</a:t>
            </a:r>
            <a:endParaRPr sz="1600">
              <a:latin typeface="Times New Roman"/>
              <a:cs typeface="Times New Roman"/>
            </a:endParaRPr>
          </a:p>
          <a:p>
            <a:pPr marL="90805">
              <a:lnSpc>
                <a:spcPct val="100000"/>
              </a:lnSpc>
            </a:pPr>
            <a:r>
              <a:rPr sz="1600" spc="-5" dirty="0">
                <a:latin typeface="Times New Roman"/>
                <a:cs typeface="Times New Roman"/>
              </a:rPr>
              <a:t>− здійснення</a:t>
            </a:r>
            <a:r>
              <a:rPr sz="1600" spc="50" dirty="0">
                <a:latin typeface="Times New Roman"/>
                <a:cs typeface="Times New Roman"/>
              </a:rPr>
              <a:t> </a:t>
            </a:r>
            <a:r>
              <a:rPr sz="1600" spc="-15" dirty="0">
                <a:latin typeface="Times New Roman"/>
                <a:cs typeface="Times New Roman"/>
              </a:rPr>
              <a:t>контролю</a:t>
            </a:r>
            <a:r>
              <a:rPr sz="1600" spc="1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за</a:t>
            </a:r>
            <a:r>
              <a:rPr sz="1600" spc="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утворенням</a:t>
            </a:r>
            <a:r>
              <a:rPr sz="1600" spc="30" dirty="0">
                <a:latin typeface="Times New Roman"/>
                <a:cs typeface="Times New Roman"/>
              </a:rPr>
              <a:t> </a:t>
            </a:r>
            <a:r>
              <a:rPr sz="1600" spc="5" dirty="0">
                <a:latin typeface="Times New Roman"/>
                <a:cs typeface="Times New Roman"/>
              </a:rPr>
              <a:t>та</a:t>
            </a:r>
            <a:r>
              <a:rPr sz="1600" spc="1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використанням</a:t>
            </a:r>
            <a:r>
              <a:rPr sz="1600" spc="4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платіжних</a:t>
            </a:r>
            <a:r>
              <a:rPr sz="1600" spc="4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засобів</a:t>
            </a:r>
            <a:endParaRPr sz="1600">
              <a:latin typeface="Times New Roman"/>
              <a:cs typeface="Times New Roman"/>
            </a:endParaRPr>
          </a:p>
        </p:txBody>
      </p:sp>
      <p:grpSp>
        <p:nvGrpSpPr>
          <p:cNvPr id="23" name="object 23"/>
          <p:cNvGrpSpPr/>
          <p:nvPr/>
        </p:nvGrpSpPr>
        <p:grpSpPr>
          <a:xfrm>
            <a:off x="4854321" y="4121277"/>
            <a:ext cx="417195" cy="275590"/>
            <a:chOff x="4854321" y="4121277"/>
            <a:chExt cx="417195" cy="275590"/>
          </a:xfrm>
        </p:grpSpPr>
        <p:sp>
          <p:nvSpPr>
            <p:cNvPr id="24" name="object 24"/>
            <p:cNvSpPr/>
            <p:nvPr/>
          </p:nvSpPr>
          <p:spPr>
            <a:xfrm>
              <a:off x="4863846" y="4130802"/>
              <a:ext cx="398145" cy="256540"/>
            </a:xfrm>
            <a:custGeom>
              <a:avLst/>
              <a:gdLst/>
              <a:ahLst/>
              <a:cxnLst/>
              <a:rect l="l" t="t" r="r" b="b"/>
              <a:pathLst>
                <a:path w="398145" h="256539">
                  <a:moveTo>
                    <a:pt x="298323" y="0"/>
                  </a:moveTo>
                  <a:lnTo>
                    <a:pt x="99440" y="0"/>
                  </a:lnTo>
                  <a:lnTo>
                    <a:pt x="99440" y="128016"/>
                  </a:lnTo>
                  <a:lnTo>
                    <a:pt x="0" y="128016"/>
                  </a:lnTo>
                  <a:lnTo>
                    <a:pt x="198881" y="256031"/>
                  </a:lnTo>
                  <a:lnTo>
                    <a:pt x="397763" y="128016"/>
                  </a:lnTo>
                  <a:lnTo>
                    <a:pt x="298323" y="128016"/>
                  </a:lnTo>
                  <a:lnTo>
                    <a:pt x="298323" y="0"/>
                  </a:lnTo>
                  <a:close/>
                </a:path>
              </a:pathLst>
            </a:custGeom>
            <a:solidFill>
              <a:srgbClr val="90C22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4863846" y="4130802"/>
              <a:ext cx="398145" cy="256540"/>
            </a:xfrm>
            <a:custGeom>
              <a:avLst/>
              <a:gdLst/>
              <a:ahLst/>
              <a:cxnLst/>
              <a:rect l="l" t="t" r="r" b="b"/>
              <a:pathLst>
                <a:path w="398145" h="256539">
                  <a:moveTo>
                    <a:pt x="0" y="128016"/>
                  </a:moveTo>
                  <a:lnTo>
                    <a:pt x="99440" y="128016"/>
                  </a:lnTo>
                  <a:lnTo>
                    <a:pt x="99440" y="0"/>
                  </a:lnTo>
                  <a:lnTo>
                    <a:pt x="298323" y="0"/>
                  </a:lnTo>
                  <a:lnTo>
                    <a:pt x="298323" y="128016"/>
                  </a:lnTo>
                  <a:lnTo>
                    <a:pt x="397763" y="128016"/>
                  </a:lnTo>
                  <a:lnTo>
                    <a:pt x="198881" y="256031"/>
                  </a:lnTo>
                  <a:lnTo>
                    <a:pt x="0" y="128016"/>
                  </a:lnTo>
                  <a:close/>
                </a:path>
              </a:pathLst>
            </a:custGeom>
            <a:ln w="19050">
              <a:solidFill>
                <a:srgbClr val="688E1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56310" y="389077"/>
            <a:ext cx="6001385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spc="-5" dirty="0">
                <a:solidFill>
                  <a:srgbClr val="3E7818"/>
                </a:solidFill>
              </a:rPr>
              <a:t>Система</a:t>
            </a:r>
            <a:r>
              <a:rPr sz="3200" spc="-35" dirty="0">
                <a:solidFill>
                  <a:srgbClr val="3E7818"/>
                </a:solidFill>
              </a:rPr>
              <a:t> </a:t>
            </a:r>
            <a:r>
              <a:rPr sz="3200" spc="-25" dirty="0">
                <a:solidFill>
                  <a:srgbClr val="3E7818"/>
                </a:solidFill>
              </a:rPr>
              <a:t>бюджетів</a:t>
            </a:r>
            <a:r>
              <a:rPr sz="3200" spc="-45" dirty="0">
                <a:solidFill>
                  <a:srgbClr val="3E7818"/>
                </a:solidFill>
              </a:rPr>
              <a:t> </a:t>
            </a:r>
            <a:r>
              <a:rPr sz="3200" spc="-5" dirty="0">
                <a:solidFill>
                  <a:srgbClr val="3E7818"/>
                </a:solidFill>
              </a:rPr>
              <a:t>підприємства</a:t>
            </a:r>
            <a:endParaRPr sz="3200"/>
          </a:p>
        </p:txBody>
      </p:sp>
      <p:sp>
        <p:nvSpPr>
          <p:cNvPr id="4" name="object 4"/>
          <p:cNvSpPr/>
          <p:nvPr/>
        </p:nvSpPr>
        <p:spPr>
          <a:xfrm>
            <a:off x="677418" y="1853945"/>
            <a:ext cx="2173605" cy="696595"/>
          </a:xfrm>
          <a:custGeom>
            <a:avLst/>
            <a:gdLst/>
            <a:ahLst/>
            <a:cxnLst/>
            <a:rect l="l" t="t" r="r" b="b"/>
            <a:pathLst>
              <a:path w="2173605" h="696594">
                <a:moveTo>
                  <a:pt x="0" y="696467"/>
                </a:moveTo>
                <a:lnTo>
                  <a:pt x="2173224" y="696467"/>
                </a:lnTo>
                <a:lnTo>
                  <a:pt x="2173224" y="0"/>
                </a:lnTo>
                <a:lnTo>
                  <a:pt x="0" y="0"/>
                </a:lnTo>
                <a:lnTo>
                  <a:pt x="0" y="696467"/>
                </a:lnTo>
                <a:close/>
              </a:path>
            </a:pathLst>
          </a:custGeom>
          <a:ln w="1904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686943" y="1907285"/>
            <a:ext cx="214884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701040" marR="425450" indent="-26543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Times New Roman"/>
                <a:cs typeface="Times New Roman"/>
              </a:rPr>
              <a:t>О</a:t>
            </a:r>
            <a:r>
              <a:rPr sz="1800" spc="-10" dirty="0">
                <a:latin typeface="Times New Roman"/>
                <a:cs typeface="Times New Roman"/>
              </a:rPr>
              <a:t>п</a:t>
            </a:r>
            <a:r>
              <a:rPr sz="1800" dirty="0">
                <a:latin typeface="Times New Roman"/>
                <a:cs typeface="Times New Roman"/>
              </a:rPr>
              <a:t>ер</a:t>
            </a:r>
            <a:r>
              <a:rPr sz="1800" spc="5" dirty="0">
                <a:latin typeface="Times New Roman"/>
                <a:cs typeface="Times New Roman"/>
              </a:rPr>
              <a:t>а</a:t>
            </a:r>
            <a:r>
              <a:rPr sz="1800" spc="-5" dirty="0">
                <a:latin typeface="Times New Roman"/>
                <a:cs typeface="Times New Roman"/>
              </a:rPr>
              <a:t>цій</a:t>
            </a:r>
            <a:r>
              <a:rPr sz="1800" spc="-10" dirty="0">
                <a:latin typeface="Times New Roman"/>
                <a:cs typeface="Times New Roman"/>
              </a:rPr>
              <a:t>н</a:t>
            </a:r>
            <a:r>
              <a:rPr sz="1800" spc="-5" dirty="0">
                <a:latin typeface="Times New Roman"/>
                <a:cs typeface="Times New Roman"/>
              </a:rPr>
              <a:t>ий  </a:t>
            </a:r>
            <a:r>
              <a:rPr sz="1800" spc="-25" dirty="0">
                <a:latin typeface="Times New Roman"/>
                <a:cs typeface="Times New Roman"/>
              </a:rPr>
              <a:t>бюджет</a:t>
            </a:r>
            <a:endParaRPr sz="1800">
              <a:latin typeface="Times New Roman"/>
              <a:cs typeface="Times New Roman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2841117" y="1565910"/>
            <a:ext cx="6501765" cy="1437640"/>
            <a:chOff x="2841117" y="1565910"/>
            <a:chExt cx="6501765" cy="1437640"/>
          </a:xfrm>
        </p:grpSpPr>
        <p:sp>
          <p:nvSpPr>
            <p:cNvPr id="7" name="object 7"/>
            <p:cNvSpPr/>
            <p:nvPr/>
          </p:nvSpPr>
          <p:spPr>
            <a:xfrm>
              <a:off x="2850642" y="2020062"/>
              <a:ext cx="502920" cy="364490"/>
            </a:xfrm>
            <a:custGeom>
              <a:avLst/>
              <a:gdLst/>
              <a:ahLst/>
              <a:cxnLst/>
              <a:rect l="l" t="t" r="r" b="b"/>
              <a:pathLst>
                <a:path w="502920" h="364489">
                  <a:moveTo>
                    <a:pt x="11430" y="91059"/>
                  </a:moveTo>
                  <a:lnTo>
                    <a:pt x="0" y="91059"/>
                  </a:lnTo>
                  <a:lnTo>
                    <a:pt x="0" y="273176"/>
                  </a:lnTo>
                  <a:lnTo>
                    <a:pt x="11430" y="273176"/>
                  </a:lnTo>
                  <a:lnTo>
                    <a:pt x="11430" y="91059"/>
                  </a:lnTo>
                  <a:close/>
                </a:path>
                <a:path w="502920" h="364489">
                  <a:moveTo>
                    <a:pt x="45593" y="91059"/>
                  </a:moveTo>
                  <a:lnTo>
                    <a:pt x="22732" y="91059"/>
                  </a:lnTo>
                  <a:lnTo>
                    <a:pt x="22732" y="273176"/>
                  </a:lnTo>
                  <a:lnTo>
                    <a:pt x="45593" y="273176"/>
                  </a:lnTo>
                  <a:lnTo>
                    <a:pt x="45593" y="91059"/>
                  </a:lnTo>
                  <a:close/>
                </a:path>
                <a:path w="502920" h="364489">
                  <a:moveTo>
                    <a:pt x="320801" y="0"/>
                  </a:moveTo>
                  <a:lnTo>
                    <a:pt x="320801" y="91059"/>
                  </a:lnTo>
                  <a:lnTo>
                    <a:pt x="56895" y="91059"/>
                  </a:lnTo>
                  <a:lnTo>
                    <a:pt x="56895" y="273176"/>
                  </a:lnTo>
                  <a:lnTo>
                    <a:pt x="320801" y="273176"/>
                  </a:lnTo>
                  <a:lnTo>
                    <a:pt x="320801" y="364236"/>
                  </a:lnTo>
                  <a:lnTo>
                    <a:pt x="502919" y="182117"/>
                  </a:lnTo>
                  <a:lnTo>
                    <a:pt x="320801" y="0"/>
                  </a:lnTo>
                  <a:close/>
                </a:path>
              </a:pathLst>
            </a:custGeom>
            <a:solidFill>
              <a:srgbClr val="90C22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2850642" y="2020062"/>
              <a:ext cx="502920" cy="364490"/>
            </a:xfrm>
            <a:custGeom>
              <a:avLst/>
              <a:gdLst/>
              <a:ahLst/>
              <a:cxnLst/>
              <a:rect l="l" t="t" r="r" b="b"/>
              <a:pathLst>
                <a:path w="502920" h="364489">
                  <a:moveTo>
                    <a:pt x="0" y="91059"/>
                  </a:moveTo>
                  <a:lnTo>
                    <a:pt x="11430" y="91059"/>
                  </a:lnTo>
                  <a:lnTo>
                    <a:pt x="11430" y="273176"/>
                  </a:lnTo>
                  <a:lnTo>
                    <a:pt x="0" y="273176"/>
                  </a:lnTo>
                  <a:lnTo>
                    <a:pt x="0" y="91059"/>
                  </a:lnTo>
                  <a:close/>
                </a:path>
                <a:path w="502920" h="364489">
                  <a:moveTo>
                    <a:pt x="22732" y="91059"/>
                  </a:moveTo>
                  <a:lnTo>
                    <a:pt x="45593" y="91059"/>
                  </a:lnTo>
                  <a:lnTo>
                    <a:pt x="45593" y="273176"/>
                  </a:lnTo>
                  <a:lnTo>
                    <a:pt x="22732" y="273176"/>
                  </a:lnTo>
                  <a:lnTo>
                    <a:pt x="22732" y="91059"/>
                  </a:lnTo>
                  <a:close/>
                </a:path>
                <a:path w="502920" h="364489">
                  <a:moveTo>
                    <a:pt x="56895" y="91059"/>
                  </a:moveTo>
                  <a:lnTo>
                    <a:pt x="320801" y="91059"/>
                  </a:lnTo>
                  <a:lnTo>
                    <a:pt x="320801" y="0"/>
                  </a:lnTo>
                  <a:lnTo>
                    <a:pt x="502919" y="182117"/>
                  </a:lnTo>
                  <a:lnTo>
                    <a:pt x="320801" y="364236"/>
                  </a:lnTo>
                  <a:lnTo>
                    <a:pt x="320801" y="273176"/>
                  </a:lnTo>
                  <a:lnTo>
                    <a:pt x="56895" y="273176"/>
                  </a:lnTo>
                  <a:lnTo>
                    <a:pt x="56895" y="91059"/>
                  </a:lnTo>
                  <a:close/>
                </a:path>
              </a:pathLst>
            </a:custGeom>
            <a:ln w="19050">
              <a:solidFill>
                <a:srgbClr val="688E1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3353562" y="1565910"/>
              <a:ext cx="5989320" cy="1437640"/>
            </a:xfrm>
            <a:custGeom>
              <a:avLst/>
              <a:gdLst/>
              <a:ahLst/>
              <a:cxnLst/>
              <a:rect l="l" t="t" r="r" b="b"/>
              <a:pathLst>
                <a:path w="5989320" h="1437639">
                  <a:moveTo>
                    <a:pt x="5989320" y="0"/>
                  </a:moveTo>
                  <a:lnTo>
                    <a:pt x="0" y="0"/>
                  </a:lnTo>
                  <a:lnTo>
                    <a:pt x="0" y="1437132"/>
                  </a:lnTo>
                  <a:lnTo>
                    <a:pt x="5989320" y="1437132"/>
                  </a:lnTo>
                  <a:lnTo>
                    <a:pt x="598932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/>
          <p:nvPr/>
        </p:nvSpPr>
        <p:spPr>
          <a:xfrm>
            <a:off x="3353561" y="1565910"/>
            <a:ext cx="5989320" cy="1437640"/>
          </a:xfrm>
          <a:prstGeom prst="rect">
            <a:avLst/>
          </a:prstGeom>
          <a:ln w="19050">
            <a:solidFill>
              <a:srgbClr val="000000"/>
            </a:solidFill>
          </a:ln>
        </p:spPr>
        <p:txBody>
          <a:bodyPr vert="horz" wrap="square" lIns="0" tIns="24765" rIns="0" bIns="0" rtlCol="0">
            <a:spAutoFit/>
          </a:bodyPr>
          <a:lstStyle/>
          <a:p>
            <a:pPr marL="90805" marR="279400">
              <a:lnSpc>
                <a:spcPct val="100000"/>
              </a:lnSpc>
              <a:spcBef>
                <a:spcPts val="195"/>
              </a:spcBef>
            </a:pPr>
            <a:r>
              <a:rPr sz="1800" dirty="0">
                <a:latin typeface="Times New Roman"/>
                <a:cs typeface="Times New Roman"/>
              </a:rPr>
              <a:t>1)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spc="-25" dirty="0">
                <a:latin typeface="Times New Roman"/>
                <a:cs typeface="Times New Roman"/>
              </a:rPr>
              <a:t>бюджет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продажів;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2)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spc="-20" dirty="0">
                <a:latin typeface="Times New Roman"/>
                <a:cs typeface="Times New Roman"/>
              </a:rPr>
              <a:t>бюджет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виробництва;</a:t>
            </a:r>
            <a:r>
              <a:rPr sz="1800" dirty="0">
                <a:latin typeface="Times New Roman"/>
                <a:cs typeface="Times New Roman"/>
              </a:rPr>
              <a:t> 3)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20" dirty="0">
                <a:latin typeface="Times New Roman"/>
                <a:cs typeface="Times New Roman"/>
              </a:rPr>
              <a:t>бюджет 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прямих матеріальних </a:t>
            </a:r>
            <a:r>
              <a:rPr sz="1800" spc="-10" dirty="0">
                <a:latin typeface="Times New Roman"/>
                <a:cs typeface="Times New Roman"/>
              </a:rPr>
              <a:t>затрат; </a:t>
            </a:r>
            <a:r>
              <a:rPr sz="1800" dirty="0">
                <a:latin typeface="Times New Roman"/>
                <a:cs typeface="Times New Roman"/>
              </a:rPr>
              <a:t>4) </a:t>
            </a:r>
            <a:r>
              <a:rPr sz="1800" spc="-25" dirty="0">
                <a:latin typeface="Times New Roman"/>
                <a:cs typeface="Times New Roman"/>
              </a:rPr>
              <a:t>бюджет </a:t>
            </a:r>
            <a:r>
              <a:rPr sz="1800" spc="-5" dirty="0">
                <a:latin typeface="Times New Roman"/>
                <a:cs typeface="Times New Roman"/>
              </a:rPr>
              <a:t>прямих витрат на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оплату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праці;</a:t>
            </a:r>
            <a:r>
              <a:rPr sz="1800" dirty="0">
                <a:latin typeface="Times New Roman"/>
                <a:cs typeface="Times New Roman"/>
              </a:rPr>
              <a:t> 5)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25" dirty="0">
                <a:latin typeface="Times New Roman"/>
                <a:cs typeface="Times New Roman"/>
              </a:rPr>
              <a:t>бюджет</a:t>
            </a:r>
            <a:r>
              <a:rPr sz="1800" spc="-5" dirty="0">
                <a:latin typeface="Times New Roman"/>
                <a:cs typeface="Times New Roman"/>
              </a:rPr>
              <a:t> виробничих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накладних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затрат;</a:t>
            </a:r>
            <a:endParaRPr sz="1800">
              <a:latin typeface="Times New Roman"/>
              <a:cs typeface="Times New Roman"/>
            </a:endParaRPr>
          </a:p>
          <a:p>
            <a:pPr marL="90805" marR="314325">
              <a:lnSpc>
                <a:spcPct val="100000"/>
              </a:lnSpc>
              <a:spcBef>
                <a:spcPts val="5"/>
              </a:spcBef>
            </a:pPr>
            <a:r>
              <a:rPr sz="1800" dirty="0">
                <a:latin typeface="Times New Roman"/>
                <a:cs typeface="Times New Roman"/>
              </a:rPr>
              <a:t>6)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25" dirty="0">
                <a:latin typeface="Times New Roman"/>
                <a:cs typeface="Times New Roman"/>
              </a:rPr>
              <a:t>бюджет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5" dirty="0">
                <a:latin typeface="Times New Roman"/>
                <a:cs typeface="Times New Roman"/>
              </a:rPr>
              <a:t>комерційних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витрат;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7)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25" dirty="0">
                <a:latin typeface="Times New Roman"/>
                <a:cs typeface="Times New Roman"/>
              </a:rPr>
              <a:t>бюджет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управлінських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spc="-25" dirty="0">
                <a:latin typeface="Times New Roman"/>
                <a:cs typeface="Times New Roman"/>
              </a:rPr>
              <a:t>витрат.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683513" y="3150870"/>
            <a:ext cx="2171700" cy="695325"/>
          </a:xfrm>
          <a:custGeom>
            <a:avLst/>
            <a:gdLst/>
            <a:ahLst/>
            <a:cxnLst/>
            <a:rect l="l" t="t" r="r" b="b"/>
            <a:pathLst>
              <a:path w="2171700" h="695325">
                <a:moveTo>
                  <a:pt x="0" y="694943"/>
                </a:moveTo>
                <a:lnTo>
                  <a:pt x="2171700" y="694943"/>
                </a:lnTo>
                <a:lnTo>
                  <a:pt x="2171700" y="0"/>
                </a:lnTo>
                <a:lnTo>
                  <a:pt x="0" y="0"/>
                </a:lnTo>
                <a:lnTo>
                  <a:pt x="0" y="694943"/>
                </a:lnTo>
                <a:close/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693038" y="3340430"/>
            <a:ext cx="2146935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271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Times New Roman"/>
                <a:cs typeface="Times New Roman"/>
              </a:rPr>
              <a:t>Фінансовий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25" dirty="0">
                <a:latin typeface="Times New Roman"/>
                <a:cs typeface="Times New Roman"/>
              </a:rPr>
              <a:t>бюджет</a:t>
            </a:r>
            <a:endParaRPr sz="1800">
              <a:latin typeface="Times New Roman"/>
              <a:cs typeface="Times New Roman"/>
            </a:endParaRPr>
          </a:p>
        </p:txBody>
      </p:sp>
      <p:grpSp>
        <p:nvGrpSpPr>
          <p:cNvPr id="13" name="object 13"/>
          <p:cNvGrpSpPr/>
          <p:nvPr/>
        </p:nvGrpSpPr>
        <p:grpSpPr>
          <a:xfrm>
            <a:off x="2845689" y="3141345"/>
            <a:ext cx="6513195" cy="836294"/>
            <a:chOff x="2845689" y="3141345"/>
            <a:chExt cx="6513195" cy="836294"/>
          </a:xfrm>
        </p:grpSpPr>
        <p:sp>
          <p:nvSpPr>
            <p:cNvPr id="14" name="object 14"/>
            <p:cNvSpPr/>
            <p:nvPr/>
          </p:nvSpPr>
          <p:spPr>
            <a:xfrm>
              <a:off x="2855214" y="3355086"/>
              <a:ext cx="504825" cy="365760"/>
            </a:xfrm>
            <a:custGeom>
              <a:avLst/>
              <a:gdLst/>
              <a:ahLst/>
              <a:cxnLst/>
              <a:rect l="l" t="t" r="r" b="b"/>
              <a:pathLst>
                <a:path w="504825" h="365760">
                  <a:moveTo>
                    <a:pt x="11430" y="91439"/>
                  </a:moveTo>
                  <a:lnTo>
                    <a:pt x="0" y="91439"/>
                  </a:lnTo>
                  <a:lnTo>
                    <a:pt x="0" y="274319"/>
                  </a:lnTo>
                  <a:lnTo>
                    <a:pt x="11430" y="274319"/>
                  </a:lnTo>
                  <a:lnTo>
                    <a:pt x="11430" y="91439"/>
                  </a:lnTo>
                  <a:close/>
                </a:path>
                <a:path w="504825" h="365760">
                  <a:moveTo>
                    <a:pt x="45719" y="91439"/>
                  </a:moveTo>
                  <a:lnTo>
                    <a:pt x="22860" y="91439"/>
                  </a:lnTo>
                  <a:lnTo>
                    <a:pt x="22860" y="274319"/>
                  </a:lnTo>
                  <a:lnTo>
                    <a:pt x="45719" y="274319"/>
                  </a:lnTo>
                  <a:lnTo>
                    <a:pt x="45719" y="91439"/>
                  </a:lnTo>
                  <a:close/>
                </a:path>
                <a:path w="504825" h="365760">
                  <a:moveTo>
                    <a:pt x="321563" y="0"/>
                  </a:moveTo>
                  <a:lnTo>
                    <a:pt x="321563" y="91439"/>
                  </a:lnTo>
                  <a:lnTo>
                    <a:pt x="57150" y="91439"/>
                  </a:lnTo>
                  <a:lnTo>
                    <a:pt x="57150" y="274319"/>
                  </a:lnTo>
                  <a:lnTo>
                    <a:pt x="321563" y="274319"/>
                  </a:lnTo>
                  <a:lnTo>
                    <a:pt x="321563" y="365759"/>
                  </a:lnTo>
                  <a:lnTo>
                    <a:pt x="504444" y="182879"/>
                  </a:lnTo>
                  <a:lnTo>
                    <a:pt x="321563" y="0"/>
                  </a:lnTo>
                  <a:close/>
                </a:path>
              </a:pathLst>
            </a:custGeom>
            <a:solidFill>
              <a:srgbClr val="90C22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2855214" y="3355086"/>
              <a:ext cx="504825" cy="365760"/>
            </a:xfrm>
            <a:custGeom>
              <a:avLst/>
              <a:gdLst/>
              <a:ahLst/>
              <a:cxnLst/>
              <a:rect l="l" t="t" r="r" b="b"/>
              <a:pathLst>
                <a:path w="504825" h="365760">
                  <a:moveTo>
                    <a:pt x="0" y="91439"/>
                  </a:moveTo>
                  <a:lnTo>
                    <a:pt x="11430" y="91439"/>
                  </a:lnTo>
                  <a:lnTo>
                    <a:pt x="11430" y="274319"/>
                  </a:lnTo>
                  <a:lnTo>
                    <a:pt x="0" y="274319"/>
                  </a:lnTo>
                  <a:lnTo>
                    <a:pt x="0" y="91439"/>
                  </a:lnTo>
                  <a:close/>
                </a:path>
                <a:path w="504825" h="365760">
                  <a:moveTo>
                    <a:pt x="22860" y="91439"/>
                  </a:moveTo>
                  <a:lnTo>
                    <a:pt x="45719" y="91439"/>
                  </a:lnTo>
                  <a:lnTo>
                    <a:pt x="45719" y="274319"/>
                  </a:lnTo>
                  <a:lnTo>
                    <a:pt x="22860" y="274319"/>
                  </a:lnTo>
                  <a:lnTo>
                    <a:pt x="22860" y="91439"/>
                  </a:lnTo>
                  <a:close/>
                </a:path>
                <a:path w="504825" h="365760">
                  <a:moveTo>
                    <a:pt x="57150" y="91439"/>
                  </a:moveTo>
                  <a:lnTo>
                    <a:pt x="321563" y="91439"/>
                  </a:lnTo>
                  <a:lnTo>
                    <a:pt x="321563" y="0"/>
                  </a:lnTo>
                  <a:lnTo>
                    <a:pt x="504444" y="182879"/>
                  </a:lnTo>
                  <a:lnTo>
                    <a:pt x="321563" y="365759"/>
                  </a:lnTo>
                  <a:lnTo>
                    <a:pt x="321563" y="274319"/>
                  </a:lnTo>
                  <a:lnTo>
                    <a:pt x="57150" y="274319"/>
                  </a:lnTo>
                  <a:lnTo>
                    <a:pt x="57150" y="91439"/>
                  </a:lnTo>
                  <a:close/>
                </a:path>
              </a:pathLst>
            </a:custGeom>
            <a:ln w="19050">
              <a:solidFill>
                <a:srgbClr val="688E1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3359658" y="3150870"/>
              <a:ext cx="5989320" cy="817244"/>
            </a:xfrm>
            <a:custGeom>
              <a:avLst/>
              <a:gdLst/>
              <a:ahLst/>
              <a:cxnLst/>
              <a:rect l="l" t="t" r="r" b="b"/>
              <a:pathLst>
                <a:path w="5989320" h="817245">
                  <a:moveTo>
                    <a:pt x="5989320" y="0"/>
                  </a:moveTo>
                  <a:lnTo>
                    <a:pt x="0" y="0"/>
                  </a:lnTo>
                  <a:lnTo>
                    <a:pt x="0" y="816863"/>
                  </a:lnTo>
                  <a:lnTo>
                    <a:pt x="5989320" y="816863"/>
                  </a:lnTo>
                  <a:lnTo>
                    <a:pt x="598932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3359658" y="3150870"/>
              <a:ext cx="5989320" cy="817244"/>
            </a:xfrm>
            <a:custGeom>
              <a:avLst/>
              <a:gdLst/>
              <a:ahLst/>
              <a:cxnLst/>
              <a:rect l="l" t="t" r="r" b="b"/>
              <a:pathLst>
                <a:path w="5989320" h="817245">
                  <a:moveTo>
                    <a:pt x="0" y="816863"/>
                  </a:moveTo>
                  <a:lnTo>
                    <a:pt x="5989320" y="816863"/>
                  </a:lnTo>
                  <a:lnTo>
                    <a:pt x="5989320" y="0"/>
                  </a:lnTo>
                  <a:lnTo>
                    <a:pt x="0" y="0"/>
                  </a:lnTo>
                  <a:lnTo>
                    <a:pt x="0" y="816863"/>
                  </a:lnTo>
                  <a:close/>
                </a:path>
              </a:pathLst>
            </a:custGeom>
            <a:ln w="190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8" name="object 18"/>
          <p:cNvSpPr txBox="1"/>
          <p:nvPr/>
        </p:nvSpPr>
        <p:spPr>
          <a:xfrm>
            <a:off x="3450335" y="3264230"/>
            <a:ext cx="581723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  <a:tabLst>
                <a:tab pos="456565" algn="l"/>
              </a:tabLst>
            </a:pPr>
            <a:r>
              <a:rPr sz="1800" spc="-5" dirty="0">
                <a:latin typeface="Times New Roman"/>
                <a:cs typeface="Times New Roman"/>
              </a:rPr>
              <a:t>1)	</a:t>
            </a:r>
            <a:r>
              <a:rPr sz="1800" spc="-25" dirty="0">
                <a:latin typeface="Times New Roman"/>
                <a:cs typeface="Times New Roman"/>
              </a:rPr>
              <a:t>бюджету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30" dirty="0">
                <a:latin typeface="Times New Roman"/>
                <a:cs typeface="Times New Roman"/>
              </a:rPr>
              <a:t>доходів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10" dirty="0">
                <a:latin typeface="Times New Roman"/>
                <a:cs typeface="Times New Roman"/>
              </a:rPr>
              <a:t>та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витрат;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2)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spc="-25" dirty="0">
                <a:latin typeface="Times New Roman"/>
                <a:cs typeface="Times New Roman"/>
              </a:rPr>
              <a:t>бюджету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25" dirty="0">
                <a:latin typeface="Times New Roman"/>
                <a:cs typeface="Times New Roman"/>
              </a:rPr>
              <a:t>руху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грошових</a:t>
            </a:r>
            <a:endParaRPr sz="1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  <a:tabLst>
                <a:tab pos="1371600" algn="l"/>
              </a:tabLst>
            </a:pPr>
            <a:r>
              <a:rPr sz="1800" spc="-15" dirty="0">
                <a:latin typeface="Times New Roman"/>
                <a:cs typeface="Times New Roman"/>
              </a:rPr>
              <a:t>коштів; </a:t>
            </a:r>
            <a:r>
              <a:rPr sz="1800" dirty="0">
                <a:latin typeface="Times New Roman"/>
                <a:cs typeface="Times New Roman"/>
              </a:rPr>
              <a:t>3)	</a:t>
            </a:r>
            <a:r>
              <a:rPr sz="1800" spc="-20" dirty="0">
                <a:latin typeface="Times New Roman"/>
                <a:cs typeface="Times New Roman"/>
              </a:rPr>
              <a:t>бюджетного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25" dirty="0">
                <a:latin typeface="Times New Roman"/>
                <a:cs typeface="Times New Roman"/>
              </a:rPr>
              <a:t>балансу.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677418" y="4237482"/>
            <a:ext cx="2173605" cy="696595"/>
          </a:xfrm>
          <a:prstGeom prst="rect">
            <a:avLst/>
          </a:prstGeom>
          <a:ln w="19050">
            <a:solidFill>
              <a:srgbClr val="000000"/>
            </a:solidFill>
          </a:ln>
        </p:spPr>
        <p:txBody>
          <a:bodyPr vert="horz" wrap="square" lIns="0" tIns="66040" rIns="0" bIns="0" rtlCol="0">
            <a:spAutoFit/>
          </a:bodyPr>
          <a:lstStyle/>
          <a:p>
            <a:pPr marL="710565" marR="373380" indent="-330835">
              <a:lnSpc>
                <a:spcPct val="100000"/>
              </a:lnSpc>
              <a:spcBef>
                <a:spcPts val="520"/>
              </a:spcBef>
            </a:pPr>
            <a:r>
              <a:rPr sz="1800" dirty="0">
                <a:latin typeface="Times New Roman"/>
                <a:cs typeface="Times New Roman"/>
              </a:rPr>
              <a:t>Ін</a:t>
            </a:r>
            <a:r>
              <a:rPr sz="1800" spc="-15" dirty="0">
                <a:latin typeface="Times New Roman"/>
                <a:cs typeface="Times New Roman"/>
              </a:rPr>
              <a:t>в</a:t>
            </a:r>
            <a:r>
              <a:rPr sz="1800" spc="50" dirty="0">
                <a:latin typeface="Times New Roman"/>
                <a:cs typeface="Times New Roman"/>
              </a:rPr>
              <a:t>е</a:t>
            </a:r>
            <a:r>
              <a:rPr sz="1800" dirty="0">
                <a:latin typeface="Times New Roman"/>
                <a:cs typeface="Times New Roman"/>
              </a:rPr>
              <a:t>с</a:t>
            </a:r>
            <a:r>
              <a:rPr sz="1800" spc="5" dirty="0">
                <a:latin typeface="Times New Roman"/>
                <a:cs typeface="Times New Roman"/>
              </a:rPr>
              <a:t>т</a:t>
            </a:r>
            <a:r>
              <a:rPr sz="1800" spc="-5" dirty="0">
                <a:latin typeface="Times New Roman"/>
                <a:cs typeface="Times New Roman"/>
              </a:rPr>
              <a:t>и</a:t>
            </a:r>
            <a:r>
              <a:rPr sz="1800" spc="-10" dirty="0">
                <a:latin typeface="Times New Roman"/>
                <a:cs typeface="Times New Roman"/>
              </a:rPr>
              <a:t>ц</a:t>
            </a:r>
            <a:r>
              <a:rPr sz="1800" dirty="0">
                <a:latin typeface="Times New Roman"/>
                <a:cs typeface="Times New Roman"/>
              </a:rPr>
              <a:t>ійн</a:t>
            </a:r>
            <a:r>
              <a:rPr sz="1800" spc="-10" dirty="0">
                <a:latin typeface="Times New Roman"/>
                <a:cs typeface="Times New Roman"/>
              </a:rPr>
              <a:t>и</a:t>
            </a:r>
            <a:r>
              <a:rPr sz="1800" dirty="0">
                <a:latin typeface="Times New Roman"/>
                <a:cs typeface="Times New Roman"/>
              </a:rPr>
              <a:t>й  </a:t>
            </a:r>
            <a:r>
              <a:rPr sz="1800" spc="-25" dirty="0">
                <a:latin typeface="Times New Roman"/>
                <a:cs typeface="Times New Roman"/>
              </a:rPr>
              <a:t>бюджет</a:t>
            </a:r>
            <a:endParaRPr sz="1800">
              <a:latin typeface="Times New Roman"/>
              <a:cs typeface="Times New Roman"/>
            </a:endParaRPr>
          </a:p>
        </p:txBody>
      </p:sp>
      <p:grpSp>
        <p:nvGrpSpPr>
          <p:cNvPr id="20" name="object 20"/>
          <p:cNvGrpSpPr/>
          <p:nvPr/>
        </p:nvGrpSpPr>
        <p:grpSpPr>
          <a:xfrm>
            <a:off x="1621916" y="2540889"/>
            <a:ext cx="336550" cy="1706245"/>
            <a:chOff x="1621916" y="2540889"/>
            <a:chExt cx="336550" cy="1706245"/>
          </a:xfrm>
        </p:grpSpPr>
        <p:sp>
          <p:nvSpPr>
            <p:cNvPr id="21" name="object 21"/>
            <p:cNvSpPr/>
            <p:nvPr/>
          </p:nvSpPr>
          <p:spPr>
            <a:xfrm>
              <a:off x="1631441" y="2550414"/>
              <a:ext cx="317500" cy="600710"/>
            </a:xfrm>
            <a:custGeom>
              <a:avLst/>
              <a:gdLst/>
              <a:ahLst/>
              <a:cxnLst/>
              <a:rect l="l" t="t" r="r" b="b"/>
              <a:pathLst>
                <a:path w="317500" h="600710">
                  <a:moveTo>
                    <a:pt x="237744" y="0"/>
                  </a:moveTo>
                  <a:lnTo>
                    <a:pt x="79247" y="0"/>
                  </a:lnTo>
                  <a:lnTo>
                    <a:pt x="79247" y="441960"/>
                  </a:lnTo>
                  <a:lnTo>
                    <a:pt x="0" y="441960"/>
                  </a:lnTo>
                  <a:lnTo>
                    <a:pt x="158495" y="600456"/>
                  </a:lnTo>
                  <a:lnTo>
                    <a:pt x="316991" y="441960"/>
                  </a:lnTo>
                  <a:lnTo>
                    <a:pt x="237744" y="441960"/>
                  </a:lnTo>
                  <a:lnTo>
                    <a:pt x="237744" y="0"/>
                  </a:lnTo>
                  <a:close/>
                </a:path>
              </a:pathLst>
            </a:custGeom>
            <a:solidFill>
              <a:srgbClr val="90C22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1631441" y="2550414"/>
              <a:ext cx="317500" cy="600710"/>
            </a:xfrm>
            <a:custGeom>
              <a:avLst/>
              <a:gdLst/>
              <a:ahLst/>
              <a:cxnLst/>
              <a:rect l="l" t="t" r="r" b="b"/>
              <a:pathLst>
                <a:path w="317500" h="600710">
                  <a:moveTo>
                    <a:pt x="0" y="441960"/>
                  </a:moveTo>
                  <a:lnTo>
                    <a:pt x="79247" y="441960"/>
                  </a:lnTo>
                  <a:lnTo>
                    <a:pt x="79247" y="0"/>
                  </a:lnTo>
                  <a:lnTo>
                    <a:pt x="237744" y="0"/>
                  </a:lnTo>
                  <a:lnTo>
                    <a:pt x="237744" y="441960"/>
                  </a:lnTo>
                  <a:lnTo>
                    <a:pt x="316991" y="441960"/>
                  </a:lnTo>
                  <a:lnTo>
                    <a:pt x="158495" y="600456"/>
                  </a:lnTo>
                  <a:lnTo>
                    <a:pt x="0" y="441960"/>
                  </a:lnTo>
                  <a:close/>
                </a:path>
              </a:pathLst>
            </a:custGeom>
            <a:ln w="19050">
              <a:solidFill>
                <a:srgbClr val="688E1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1631441" y="3845814"/>
              <a:ext cx="317500" cy="391795"/>
            </a:xfrm>
            <a:custGeom>
              <a:avLst/>
              <a:gdLst/>
              <a:ahLst/>
              <a:cxnLst/>
              <a:rect l="l" t="t" r="r" b="b"/>
              <a:pathLst>
                <a:path w="317500" h="391795">
                  <a:moveTo>
                    <a:pt x="237744" y="0"/>
                  </a:moveTo>
                  <a:lnTo>
                    <a:pt x="79247" y="0"/>
                  </a:lnTo>
                  <a:lnTo>
                    <a:pt x="79247" y="233172"/>
                  </a:lnTo>
                  <a:lnTo>
                    <a:pt x="0" y="233172"/>
                  </a:lnTo>
                  <a:lnTo>
                    <a:pt x="158495" y="391668"/>
                  </a:lnTo>
                  <a:lnTo>
                    <a:pt x="316991" y="233172"/>
                  </a:lnTo>
                  <a:lnTo>
                    <a:pt x="237744" y="233172"/>
                  </a:lnTo>
                  <a:lnTo>
                    <a:pt x="237744" y="0"/>
                  </a:lnTo>
                  <a:close/>
                </a:path>
              </a:pathLst>
            </a:custGeom>
            <a:solidFill>
              <a:srgbClr val="90C22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1631441" y="3845814"/>
              <a:ext cx="317500" cy="391795"/>
            </a:xfrm>
            <a:custGeom>
              <a:avLst/>
              <a:gdLst/>
              <a:ahLst/>
              <a:cxnLst/>
              <a:rect l="l" t="t" r="r" b="b"/>
              <a:pathLst>
                <a:path w="317500" h="391795">
                  <a:moveTo>
                    <a:pt x="0" y="233172"/>
                  </a:moveTo>
                  <a:lnTo>
                    <a:pt x="79247" y="233172"/>
                  </a:lnTo>
                  <a:lnTo>
                    <a:pt x="79247" y="0"/>
                  </a:lnTo>
                  <a:lnTo>
                    <a:pt x="237744" y="0"/>
                  </a:lnTo>
                  <a:lnTo>
                    <a:pt x="237744" y="233172"/>
                  </a:lnTo>
                  <a:lnTo>
                    <a:pt x="316991" y="233172"/>
                  </a:lnTo>
                  <a:lnTo>
                    <a:pt x="158495" y="391668"/>
                  </a:lnTo>
                  <a:lnTo>
                    <a:pt x="0" y="233172"/>
                  </a:lnTo>
                  <a:close/>
                </a:path>
              </a:pathLst>
            </a:custGeom>
            <a:ln w="19050">
              <a:solidFill>
                <a:srgbClr val="688E1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56310" y="389077"/>
            <a:ext cx="4629150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spc="-25" dirty="0">
                <a:solidFill>
                  <a:srgbClr val="3E7818"/>
                </a:solidFill>
              </a:rPr>
              <a:t>Методика</a:t>
            </a:r>
            <a:r>
              <a:rPr sz="3200" spc="-65" dirty="0">
                <a:solidFill>
                  <a:srgbClr val="3E7818"/>
                </a:solidFill>
              </a:rPr>
              <a:t> </a:t>
            </a:r>
            <a:r>
              <a:rPr sz="3200" spc="-20" dirty="0">
                <a:solidFill>
                  <a:srgbClr val="3E7818"/>
                </a:solidFill>
              </a:rPr>
              <a:t>бюджетування</a:t>
            </a:r>
            <a:endParaRPr sz="3200"/>
          </a:p>
        </p:txBody>
      </p:sp>
      <p:sp>
        <p:nvSpPr>
          <p:cNvPr id="4" name="object 4"/>
          <p:cNvSpPr/>
          <p:nvPr/>
        </p:nvSpPr>
        <p:spPr>
          <a:xfrm>
            <a:off x="677418" y="1026413"/>
            <a:ext cx="2173605" cy="901065"/>
          </a:xfrm>
          <a:custGeom>
            <a:avLst/>
            <a:gdLst/>
            <a:ahLst/>
            <a:cxnLst/>
            <a:rect l="l" t="t" r="r" b="b"/>
            <a:pathLst>
              <a:path w="2173605" h="901064">
                <a:moveTo>
                  <a:pt x="0" y="900684"/>
                </a:moveTo>
                <a:lnTo>
                  <a:pt x="2173224" y="900684"/>
                </a:lnTo>
                <a:lnTo>
                  <a:pt x="2173224" y="0"/>
                </a:lnTo>
                <a:lnTo>
                  <a:pt x="0" y="0"/>
                </a:lnTo>
                <a:lnTo>
                  <a:pt x="0" y="900684"/>
                </a:lnTo>
                <a:close/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686943" y="1045209"/>
            <a:ext cx="2147570" cy="848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45465" marR="534035" indent="-1270" algn="ctr">
              <a:lnSpc>
                <a:spcPct val="100000"/>
              </a:lnSpc>
              <a:spcBef>
                <a:spcPts val="100"/>
              </a:spcBef>
            </a:pPr>
            <a:r>
              <a:rPr sz="1800" spc="-15" dirty="0">
                <a:latin typeface="Times New Roman"/>
                <a:cs typeface="Times New Roman"/>
              </a:rPr>
              <a:t>Розробка 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фінансової  </a:t>
            </a:r>
            <a:r>
              <a:rPr sz="1800" spc="-5" dirty="0">
                <a:latin typeface="Times New Roman"/>
                <a:cs typeface="Times New Roman"/>
              </a:rPr>
              <a:t>структури</a:t>
            </a:r>
            <a:endParaRPr sz="1800">
              <a:latin typeface="Times New Roman"/>
              <a:cs typeface="Times New Roman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2827401" y="1003172"/>
            <a:ext cx="7255509" cy="1139190"/>
            <a:chOff x="2827401" y="1003172"/>
            <a:chExt cx="7255509" cy="1139190"/>
          </a:xfrm>
        </p:grpSpPr>
        <p:sp>
          <p:nvSpPr>
            <p:cNvPr id="7" name="object 7"/>
            <p:cNvSpPr/>
            <p:nvPr/>
          </p:nvSpPr>
          <p:spPr>
            <a:xfrm>
              <a:off x="2836926" y="1192529"/>
              <a:ext cx="502920" cy="365760"/>
            </a:xfrm>
            <a:custGeom>
              <a:avLst/>
              <a:gdLst/>
              <a:ahLst/>
              <a:cxnLst/>
              <a:rect l="l" t="t" r="r" b="b"/>
              <a:pathLst>
                <a:path w="502920" h="365759">
                  <a:moveTo>
                    <a:pt x="11430" y="91440"/>
                  </a:moveTo>
                  <a:lnTo>
                    <a:pt x="0" y="91440"/>
                  </a:lnTo>
                  <a:lnTo>
                    <a:pt x="0" y="274320"/>
                  </a:lnTo>
                  <a:lnTo>
                    <a:pt x="11430" y="274320"/>
                  </a:lnTo>
                  <a:lnTo>
                    <a:pt x="11430" y="91440"/>
                  </a:lnTo>
                  <a:close/>
                </a:path>
                <a:path w="502920" h="365759">
                  <a:moveTo>
                    <a:pt x="45719" y="91440"/>
                  </a:moveTo>
                  <a:lnTo>
                    <a:pt x="22860" y="91440"/>
                  </a:lnTo>
                  <a:lnTo>
                    <a:pt x="22860" y="274320"/>
                  </a:lnTo>
                  <a:lnTo>
                    <a:pt x="45719" y="274320"/>
                  </a:lnTo>
                  <a:lnTo>
                    <a:pt x="45719" y="91440"/>
                  </a:lnTo>
                  <a:close/>
                </a:path>
                <a:path w="502920" h="365759">
                  <a:moveTo>
                    <a:pt x="320040" y="0"/>
                  </a:moveTo>
                  <a:lnTo>
                    <a:pt x="320040" y="91440"/>
                  </a:lnTo>
                  <a:lnTo>
                    <a:pt x="57150" y="91440"/>
                  </a:lnTo>
                  <a:lnTo>
                    <a:pt x="57150" y="274320"/>
                  </a:lnTo>
                  <a:lnTo>
                    <a:pt x="320040" y="274320"/>
                  </a:lnTo>
                  <a:lnTo>
                    <a:pt x="320040" y="365760"/>
                  </a:lnTo>
                  <a:lnTo>
                    <a:pt x="502920" y="182880"/>
                  </a:lnTo>
                  <a:lnTo>
                    <a:pt x="320040" y="0"/>
                  </a:lnTo>
                  <a:close/>
                </a:path>
              </a:pathLst>
            </a:custGeom>
            <a:solidFill>
              <a:srgbClr val="90C22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2836926" y="1192529"/>
              <a:ext cx="502920" cy="365760"/>
            </a:xfrm>
            <a:custGeom>
              <a:avLst/>
              <a:gdLst/>
              <a:ahLst/>
              <a:cxnLst/>
              <a:rect l="l" t="t" r="r" b="b"/>
              <a:pathLst>
                <a:path w="502920" h="365759">
                  <a:moveTo>
                    <a:pt x="0" y="91440"/>
                  </a:moveTo>
                  <a:lnTo>
                    <a:pt x="11430" y="91440"/>
                  </a:lnTo>
                  <a:lnTo>
                    <a:pt x="11430" y="274320"/>
                  </a:lnTo>
                  <a:lnTo>
                    <a:pt x="0" y="274320"/>
                  </a:lnTo>
                  <a:lnTo>
                    <a:pt x="0" y="91440"/>
                  </a:lnTo>
                  <a:close/>
                </a:path>
                <a:path w="502920" h="365759">
                  <a:moveTo>
                    <a:pt x="22860" y="91440"/>
                  </a:moveTo>
                  <a:lnTo>
                    <a:pt x="45719" y="91440"/>
                  </a:lnTo>
                  <a:lnTo>
                    <a:pt x="45719" y="274320"/>
                  </a:lnTo>
                  <a:lnTo>
                    <a:pt x="22860" y="274320"/>
                  </a:lnTo>
                  <a:lnTo>
                    <a:pt x="22860" y="91440"/>
                  </a:lnTo>
                  <a:close/>
                </a:path>
                <a:path w="502920" h="365759">
                  <a:moveTo>
                    <a:pt x="57150" y="91440"/>
                  </a:moveTo>
                  <a:lnTo>
                    <a:pt x="320040" y="91440"/>
                  </a:lnTo>
                  <a:lnTo>
                    <a:pt x="320040" y="0"/>
                  </a:lnTo>
                  <a:lnTo>
                    <a:pt x="502920" y="182880"/>
                  </a:lnTo>
                  <a:lnTo>
                    <a:pt x="320040" y="365760"/>
                  </a:lnTo>
                  <a:lnTo>
                    <a:pt x="320040" y="274320"/>
                  </a:lnTo>
                  <a:lnTo>
                    <a:pt x="57150" y="274320"/>
                  </a:lnTo>
                  <a:lnTo>
                    <a:pt x="57150" y="91440"/>
                  </a:lnTo>
                  <a:close/>
                </a:path>
              </a:pathLst>
            </a:custGeom>
            <a:ln w="19050">
              <a:solidFill>
                <a:srgbClr val="688E1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3353562" y="1012697"/>
              <a:ext cx="6719570" cy="1120140"/>
            </a:xfrm>
            <a:custGeom>
              <a:avLst/>
              <a:gdLst/>
              <a:ahLst/>
              <a:cxnLst/>
              <a:rect l="l" t="t" r="r" b="b"/>
              <a:pathLst>
                <a:path w="6719570" h="1120139">
                  <a:moveTo>
                    <a:pt x="6719316" y="0"/>
                  </a:moveTo>
                  <a:lnTo>
                    <a:pt x="0" y="0"/>
                  </a:lnTo>
                  <a:lnTo>
                    <a:pt x="0" y="1120139"/>
                  </a:lnTo>
                  <a:lnTo>
                    <a:pt x="6719316" y="1120139"/>
                  </a:lnTo>
                  <a:lnTo>
                    <a:pt x="671931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3353562" y="1012697"/>
              <a:ext cx="6719570" cy="1120140"/>
            </a:xfrm>
            <a:custGeom>
              <a:avLst/>
              <a:gdLst/>
              <a:ahLst/>
              <a:cxnLst/>
              <a:rect l="l" t="t" r="r" b="b"/>
              <a:pathLst>
                <a:path w="6719570" h="1120139">
                  <a:moveTo>
                    <a:pt x="0" y="1120139"/>
                  </a:moveTo>
                  <a:lnTo>
                    <a:pt x="6719316" y="1120139"/>
                  </a:lnTo>
                  <a:lnTo>
                    <a:pt x="6719316" y="0"/>
                  </a:lnTo>
                  <a:lnTo>
                    <a:pt x="0" y="0"/>
                  </a:lnTo>
                  <a:lnTo>
                    <a:pt x="0" y="1120139"/>
                  </a:lnTo>
                  <a:close/>
                </a:path>
              </a:pathLst>
            </a:custGeom>
            <a:ln w="190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 txBox="1"/>
          <p:nvPr/>
        </p:nvSpPr>
        <p:spPr>
          <a:xfrm>
            <a:off x="3444494" y="1003172"/>
            <a:ext cx="6551295" cy="1123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5080">
              <a:lnSpc>
                <a:spcPct val="100000"/>
              </a:lnSpc>
              <a:spcBef>
                <a:spcPts val="100"/>
              </a:spcBef>
              <a:tabLst>
                <a:tab pos="1334770" algn="l"/>
                <a:tab pos="2621280" algn="l"/>
                <a:tab pos="3054350" algn="l"/>
                <a:tab pos="4425950" algn="l"/>
                <a:tab pos="5480685" algn="l"/>
              </a:tabLst>
            </a:pPr>
            <a:r>
              <a:rPr sz="1800" spc="5" dirty="0">
                <a:latin typeface="Times New Roman"/>
                <a:cs typeface="Times New Roman"/>
              </a:rPr>
              <a:t>Ф</a:t>
            </a:r>
            <a:r>
              <a:rPr sz="1800" dirty="0">
                <a:latin typeface="Times New Roman"/>
                <a:cs typeface="Times New Roman"/>
              </a:rPr>
              <a:t>ін</a:t>
            </a:r>
            <a:r>
              <a:rPr sz="1800" spc="5" dirty="0">
                <a:latin typeface="Times New Roman"/>
                <a:cs typeface="Times New Roman"/>
              </a:rPr>
              <a:t>а</a:t>
            </a:r>
            <a:r>
              <a:rPr sz="1800" spc="-5" dirty="0">
                <a:latin typeface="Times New Roman"/>
                <a:cs typeface="Times New Roman"/>
              </a:rPr>
              <a:t>н</a:t>
            </a:r>
            <a:r>
              <a:rPr sz="1800" spc="5" dirty="0">
                <a:latin typeface="Times New Roman"/>
                <a:cs typeface="Times New Roman"/>
              </a:rPr>
              <a:t>с</a:t>
            </a:r>
            <a:r>
              <a:rPr sz="1800" dirty="0">
                <a:latin typeface="Times New Roman"/>
                <a:cs typeface="Times New Roman"/>
              </a:rPr>
              <a:t>о</a:t>
            </a:r>
            <a:r>
              <a:rPr sz="1800" spc="-20" dirty="0">
                <a:latin typeface="Times New Roman"/>
                <a:cs typeface="Times New Roman"/>
              </a:rPr>
              <a:t>в</a:t>
            </a:r>
            <a:r>
              <a:rPr sz="1800" dirty="0">
                <a:latin typeface="Times New Roman"/>
                <a:cs typeface="Times New Roman"/>
              </a:rPr>
              <a:t>а	</a:t>
            </a:r>
            <a:r>
              <a:rPr sz="1800" spc="-10" dirty="0">
                <a:latin typeface="Times New Roman"/>
                <a:cs typeface="Times New Roman"/>
              </a:rPr>
              <a:t>с</a:t>
            </a:r>
            <a:r>
              <a:rPr sz="1800" spc="15" dirty="0">
                <a:latin typeface="Times New Roman"/>
                <a:cs typeface="Times New Roman"/>
              </a:rPr>
              <a:t>т</a:t>
            </a:r>
            <a:r>
              <a:rPr sz="1800" spc="-40" dirty="0">
                <a:latin typeface="Times New Roman"/>
                <a:cs typeface="Times New Roman"/>
              </a:rPr>
              <a:t>р</a:t>
            </a:r>
            <a:r>
              <a:rPr sz="1800" spc="20" dirty="0">
                <a:latin typeface="Times New Roman"/>
                <a:cs typeface="Times New Roman"/>
              </a:rPr>
              <a:t>у</a:t>
            </a:r>
            <a:r>
              <a:rPr sz="1800" spc="-25" dirty="0">
                <a:latin typeface="Times New Roman"/>
                <a:cs typeface="Times New Roman"/>
              </a:rPr>
              <a:t>к</a:t>
            </a:r>
            <a:r>
              <a:rPr sz="1800" spc="-35" dirty="0">
                <a:latin typeface="Times New Roman"/>
                <a:cs typeface="Times New Roman"/>
              </a:rPr>
              <a:t>т</a:t>
            </a:r>
            <a:r>
              <a:rPr sz="1800" spc="10" dirty="0">
                <a:latin typeface="Times New Roman"/>
                <a:cs typeface="Times New Roman"/>
              </a:rPr>
              <a:t>у</a:t>
            </a:r>
            <a:r>
              <a:rPr sz="1800" spc="-15" dirty="0">
                <a:latin typeface="Times New Roman"/>
                <a:cs typeface="Times New Roman"/>
              </a:rPr>
              <a:t>р</a:t>
            </a:r>
            <a:r>
              <a:rPr sz="1800" dirty="0">
                <a:latin typeface="Times New Roman"/>
                <a:cs typeface="Times New Roman"/>
              </a:rPr>
              <a:t>а	–	</a:t>
            </a:r>
            <a:r>
              <a:rPr sz="1800" spc="-35" dirty="0">
                <a:latin typeface="Times New Roman"/>
                <a:cs typeface="Times New Roman"/>
              </a:rPr>
              <a:t>с</a:t>
            </a:r>
            <a:r>
              <a:rPr sz="1800" spc="10" dirty="0">
                <a:latin typeface="Times New Roman"/>
                <a:cs typeface="Times New Roman"/>
              </a:rPr>
              <a:t>у</a:t>
            </a:r>
            <a:r>
              <a:rPr sz="1800" spc="-35" dirty="0">
                <a:latin typeface="Times New Roman"/>
                <a:cs typeface="Times New Roman"/>
              </a:rPr>
              <a:t>к</a:t>
            </a:r>
            <a:r>
              <a:rPr sz="1800" spc="20" dirty="0">
                <a:latin typeface="Times New Roman"/>
                <a:cs typeface="Times New Roman"/>
              </a:rPr>
              <a:t>у</a:t>
            </a:r>
            <a:r>
              <a:rPr sz="1800" spc="-5" dirty="0">
                <a:latin typeface="Times New Roman"/>
                <a:cs typeface="Times New Roman"/>
              </a:rPr>
              <a:t>п</a:t>
            </a:r>
            <a:r>
              <a:rPr sz="1800" spc="-10" dirty="0">
                <a:latin typeface="Times New Roman"/>
                <a:cs typeface="Times New Roman"/>
              </a:rPr>
              <a:t>ні</a:t>
            </a:r>
            <a:r>
              <a:rPr sz="1800" dirty="0">
                <a:latin typeface="Times New Roman"/>
                <a:cs typeface="Times New Roman"/>
              </a:rPr>
              <a:t>с</a:t>
            </a:r>
            <a:r>
              <a:rPr sz="1800" spc="5" dirty="0">
                <a:latin typeface="Times New Roman"/>
                <a:cs typeface="Times New Roman"/>
              </a:rPr>
              <a:t>т</a:t>
            </a:r>
            <a:r>
              <a:rPr sz="1800" dirty="0">
                <a:latin typeface="Times New Roman"/>
                <a:cs typeface="Times New Roman"/>
              </a:rPr>
              <a:t>ь	</a:t>
            </a:r>
            <a:r>
              <a:rPr sz="1800" spc="-15" dirty="0">
                <a:latin typeface="Times New Roman"/>
                <a:cs typeface="Times New Roman"/>
              </a:rPr>
              <a:t>ц</a:t>
            </a:r>
            <a:r>
              <a:rPr sz="1800" dirty="0">
                <a:latin typeface="Times New Roman"/>
                <a:cs typeface="Times New Roman"/>
              </a:rPr>
              <a:t>ен</a:t>
            </a:r>
            <a:r>
              <a:rPr sz="1800" spc="25" dirty="0">
                <a:latin typeface="Times New Roman"/>
                <a:cs typeface="Times New Roman"/>
              </a:rPr>
              <a:t>т</a:t>
            </a:r>
            <a:r>
              <a:rPr sz="1800" dirty="0">
                <a:latin typeface="Times New Roman"/>
                <a:cs typeface="Times New Roman"/>
              </a:rPr>
              <a:t>рів	фі</a:t>
            </a:r>
            <a:r>
              <a:rPr sz="1800" spc="-15" dirty="0">
                <a:latin typeface="Times New Roman"/>
                <a:cs typeface="Times New Roman"/>
              </a:rPr>
              <a:t>н</a:t>
            </a:r>
            <a:r>
              <a:rPr sz="1800" dirty="0">
                <a:latin typeface="Times New Roman"/>
                <a:cs typeface="Times New Roman"/>
              </a:rPr>
              <a:t>ан</a:t>
            </a:r>
            <a:r>
              <a:rPr sz="1800" spc="5" dirty="0">
                <a:latin typeface="Times New Roman"/>
                <a:cs typeface="Times New Roman"/>
              </a:rPr>
              <a:t>с</a:t>
            </a:r>
            <a:r>
              <a:rPr sz="1800" dirty="0">
                <a:latin typeface="Times New Roman"/>
                <a:cs typeface="Times New Roman"/>
              </a:rPr>
              <a:t>о</a:t>
            </a:r>
            <a:r>
              <a:rPr sz="1800" spc="-10" dirty="0">
                <a:latin typeface="Times New Roman"/>
                <a:cs typeface="Times New Roman"/>
              </a:rPr>
              <a:t>в</a:t>
            </a:r>
            <a:r>
              <a:rPr sz="1800" dirty="0">
                <a:latin typeface="Times New Roman"/>
                <a:cs typeface="Times New Roman"/>
              </a:rPr>
              <a:t>ої  </a:t>
            </a:r>
            <a:r>
              <a:rPr sz="1800" spc="5" dirty="0">
                <a:latin typeface="Times New Roman"/>
                <a:cs typeface="Times New Roman"/>
              </a:rPr>
              <a:t>відповідальності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на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підприємстві.</a:t>
            </a:r>
            <a:endParaRPr sz="1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r>
              <a:rPr sz="1800" spc="-5" dirty="0">
                <a:latin typeface="Times New Roman"/>
                <a:cs typeface="Times New Roman"/>
              </a:rPr>
              <a:t>Виділяють</a:t>
            </a:r>
            <a:r>
              <a:rPr sz="1800" spc="18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наступні</a:t>
            </a:r>
            <a:r>
              <a:rPr sz="1800" spc="2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центри</a:t>
            </a:r>
            <a:r>
              <a:rPr sz="1800" spc="2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фінансової</a:t>
            </a:r>
            <a:r>
              <a:rPr sz="1800" spc="20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відповідальності:</a:t>
            </a:r>
            <a:r>
              <a:rPr sz="1800" spc="204" dirty="0">
                <a:latin typeface="Times New Roman"/>
                <a:cs typeface="Times New Roman"/>
              </a:rPr>
              <a:t> </a:t>
            </a:r>
            <a:r>
              <a:rPr sz="1800" spc="-25" dirty="0">
                <a:latin typeface="Times New Roman"/>
                <a:cs typeface="Times New Roman"/>
              </a:rPr>
              <a:t>доходів;</a:t>
            </a:r>
            <a:endParaRPr sz="1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r>
              <a:rPr sz="1800" spc="-5" dirty="0">
                <a:latin typeface="Times New Roman"/>
                <a:cs typeface="Times New Roman"/>
              </a:rPr>
              <a:t>витрат;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прибутку;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інвестицій.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77418" y="2439161"/>
            <a:ext cx="3869690" cy="528955"/>
          </a:xfrm>
          <a:prstGeom prst="rect">
            <a:avLst/>
          </a:prstGeom>
          <a:ln w="19050">
            <a:solidFill>
              <a:srgbClr val="000000"/>
            </a:solidFill>
          </a:ln>
        </p:spPr>
        <p:txBody>
          <a:bodyPr vert="horz" wrap="square" lIns="0" tIns="119380" rIns="0" bIns="0" rtlCol="0">
            <a:spAutoFit/>
          </a:bodyPr>
          <a:lstStyle/>
          <a:p>
            <a:pPr marL="151130">
              <a:lnSpc>
                <a:spcPct val="100000"/>
              </a:lnSpc>
              <a:spcBef>
                <a:spcPts val="940"/>
              </a:spcBef>
            </a:pPr>
            <a:r>
              <a:rPr sz="1800" spc="-5" dirty="0">
                <a:latin typeface="Times New Roman"/>
                <a:cs typeface="Times New Roman"/>
              </a:rPr>
              <a:t>Формування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spc="-20" dirty="0">
                <a:latin typeface="Times New Roman"/>
                <a:cs typeface="Times New Roman"/>
              </a:rPr>
              <a:t>бюджетів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підприємства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677418" y="3260597"/>
            <a:ext cx="2173605" cy="814069"/>
          </a:xfrm>
          <a:custGeom>
            <a:avLst/>
            <a:gdLst/>
            <a:ahLst/>
            <a:cxnLst/>
            <a:rect l="l" t="t" r="r" b="b"/>
            <a:pathLst>
              <a:path w="2173605" h="814070">
                <a:moveTo>
                  <a:pt x="0" y="813815"/>
                </a:moveTo>
                <a:lnTo>
                  <a:pt x="2173224" y="813815"/>
                </a:lnTo>
                <a:lnTo>
                  <a:pt x="2173224" y="0"/>
                </a:lnTo>
                <a:lnTo>
                  <a:pt x="0" y="0"/>
                </a:lnTo>
                <a:lnTo>
                  <a:pt x="0" y="813815"/>
                </a:lnTo>
                <a:close/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686943" y="3235578"/>
            <a:ext cx="2147570" cy="848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63195" marR="151765" indent="-1270" algn="ctr">
              <a:lnSpc>
                <a:spcPct val="100000"/>
              </a:lnSpc>
              <a:spcBef>
                <a:spcPts val="100"/>
              </a:spcBef>
            </a:pPr>
            <a:r>
              <a:rPr sz="1800" spc="-15" dirty="0">
                <a:latin typeface="Times New Roman"/>
                <a:cs typeface="Times New Roman"/>
              </a:rPr>
              <a:t>Розробка </a:t>
            </a:r>
            <a:r>
              <a:rPr sz="1800" spc="-10" dirty="0">
                <a:latin typeface="Times New Roman"/>
                <a:cs typeface="Times New Roman"/>
              </a:rPr>
              <a:t> управлінської 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spc="-20" dirty="0">
                <a:latin typeface="Times New Roman"/>
                <a:cs typeface="Times New Roman"/>
              </a:rPr>
              <a:t>облікової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політики</a:t>
            </a:r>
            <a:endParaRPr sz="1800">
              <a:latin typeface="Times New Roman"/>
              <a:cs typeface="Times New Roman"/>
            </a:endParaRPr>
          </a:p>
        </p:txBody>
      </p:sp>
      <p:grpSp>
        <p:nvGrpSpPr>
          <p:cNvPr id="15" name="object 15"/>
          <p:cNvGrpSpPr/>
          <p:nvPr/>
        </p:nvGrpSpPr>
        <p:grpSpPr>
          <a:xfrm>
            <a:off x="2827401" y="3084957"/>
            <a:ext cx="7241540" cy="1275080"/>
            <a:chOff x="2827401" y="3084957"/>
            <a:chExt cx="7241540" cy="1275080"/>
          </a:xfrm>
        </p:grpSpPr>
        <p:sp>
          <p:nvSpPr>
            <p:cNvPr id="16" name="object 16"/>
            <p:cNvSpPr/>
            <p:nvPr/>
          </p:nvSpPr>
          <p:spPr>
            <a:xfrm>
              <a:off x="2836926" y="3501390"/>
              <a:ext cx="502920" cy="332740"/>
            </a:xfrm>
            <a:custGeom>
              <a:avLst/>
              <a:gdLst/>
              <a:ahLst/>
              <a:cxnLst/>
              <a:rect l="l" t="t" r="r" b="b"/>
              <a:pathLst>
                <a:path w="502920" h="332739">
                  <a:moveTo>
                    <a:pt x="10413" y="83058"/>
                  </a:moveTo>
                  <a:lnTo>
                    <a:pt x="0" y="83058"/>
                  </a:lnTo>
                  <a:lnTo>
                    <a:pt x="0" y="249174"/>
                  </a:lnTo>
                  <a:lnTo>
                    <a:pt x="10413" y="249174"/>
                  </a:lnTo>
                  <a:lnTo>
                    <a:pt x="10413" y="83058"/>
                  </a:lnTo>
                  <a:close/>
                </a:path>
                <a:path w="502920" h="332739">
                  <a:moveTo>
                    <a:pt x="41529" y="83058"/>
                  </a:moveTo>
                  <a:lnTo>
                    <a:pt x="20828" y="83058"/>
                  </a:lnTo>
                  <a:lnTo>
                    <a:pt x="20828" y="249174"/>
                  </a:lnTo>
                  <a:lnTo>
                    <a:pt x="41529" y="249174"/>
                  </a:lnTo>
                  <a:lnTo>
                    <a:pt x="41529" y="83058"/>
                  </a:lnTo>
                  <a:close/>
                </a:path>
                <a:path w="502920" h="332739">
                  <a:moveTo>
                    <a:pt x="336804" y="0"/>
                  </a:moveTo>
                  <a:lnTo>
                    <a:pt x="336804" y="83058"/>
                  </a:lnTo>
                  <a:lnTo>
                    <a:pt x="51943" y="83058"/>
                  </a:lnTo>
                  <a:lnTo>
                    <a:pt x="51943" y="249174"/>
                  </a:lnTo>
                  <a:lnTo>
                    <a:pt x="336804" y="249174"/>
                  </a:lnTo>
                  <a:lnTo>
                    <a:pt x="336804" y="332232"/>
                  </a:lnTo>
                  <a:lnTo>
                    <a:pt x="502920" y="166116"/>
                  </a:lnTo>
                  <a:lnTo>
                    <a:pt x="336804" y="0"/>
                  </a:lnTo>
                  <a:close/>
                </a:path>
              </a:pathLst>
            </a:custGeom>
            <a:solidFill>
              <a:srgbClr val="90C22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2836926" y="3501390"/>
              <a:ext cx="502920" cy="332740"/>
            </a:xfrm>
            <a:custGeom>
              <a:avLst/>
              <a:gdLst/>
              <a:ahLst/>
              <a:cxnLst/>
              <a:rect l="l" t="t" r="r" b="b"/>
              <a:pathLst>
                <a:path w="502920" h="332739">
                  <a:moveTo>
                    <a:pt x="0" y="83058"/>
                  </a:moveTo>
                  <a:lnTo>
                    <a:pt x="10413" y="83058"/>
                  </a:lnTo>
                  <a:lnTo>
                    <a:pt x="10413" y="249174"/>
                  </a:lnTo>
                  <a:lnTo>
                    <a:pt x="0" y="249174"/>
                  </a:lnTo>
                  <a:lnTo>
                    <a:pt x="0" y="83058"/>
                  </a:lnTo>
                  <a:close/>
                </a:path>
                <a:path w="502920" h="332739">
                  <a:moveTo>
                    <a:pt x="20828" y="83058"/>
                  </a:moveTo>
                  <a:lnTo>
                    <a:pt x="41529" y="83058"/>
                  </a:lnTo>
                  <a:lnTo>
                    <a:pt x="41529" y="249174"/>
                  </a:lnTo>
                  <a:lnTo>
                    <a:pt x="20828" y="249174"/>
                  </a:lnTo>
                  <a:lnTo>
                    <a:pt x="20828" y="83058"/>
                  </a:lnTo>
                  <a:close/>
                </a:path>
                <a:path w="502920" h="332739">
                  <a:moveTo>
                    <a:pt x="51943" y="83058"/>
                  </a:moveTo>
                  <a:lnTo>
                    <a:pt x="336804" y="83058"/>
                  </a:lnTo>
                  <a:lnTo>
                    <a:pt x="336804" y="0"/>
                  </a:lnTo>
                  <a:lnTo>
                    <a:pt x="502920" y="166116"/>
                  </a:lnTo>
                  <a:lnTo>
                    <a:pt x="336804" y="332232"/>
                  </a:lnTo>
                  <a:lnTo>
                    <a:pt x="336804" y="249174"/>
                  </a:lnTo>
                  <a:lnTo>
                    <a:pt x="51943" y="249174"/>
                  </a:lnTo>
                  <a:lnTo>
                    <a:pt x="51943" y="83058"/>
                  </a:lnTo>
                  <a:close/>
                </a:path>
              </a:pathLst>
            </a:custGeom>
            <a:ln w="19050">
              <a:solidFill>
                <a:srgbClr val="688E1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3339846" y="3094482"/>
              <a:ext cx="6719570" cy="1256030"/>
            </a:xfrm>
            <a:custGeom>
              <a:avLst/>
              <a:gdLst/>
              <a:ahLst/>
              <a:cxnLst/>
              <a:rect l="l" t="t" r="r" b="b"/>
              <a:pathLst>
                <a:path w="6719570" h="1256029">
                  <a:moveTo>
                    <a:pt x="6719316" y="0"/>
                  </a:moveTo>
                  <a:lnTo>
                    <a:pt x="0" y="0"/>
                  </a:lnTo>
                  <a:lnTo>
                    <a:pt x="0" y="1255776"/>
                  </a:lnTo>
                  <a:lnTo>
                    <a:pt x="6719316" y="1255776"/>
                  </a:lnTo>
                  <a:lnTo>
                    <a:pt x="671931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3339846" y="3094482"/>
              <a:ext cx="6719570" cy="1256030"/>
            </a:xfrm>
            <a:custGeom>
              <a:avLst/>
              <a:gdLst/>
              <a:ahLst/>
              <a:cxnLst/>
              <a:rect l="l" t="t" r="r" b="b"/>
              <a:pathLst>
                <a:path w="6719570" h="1256029">
                  <a:moveTo>
                    <a:pt x="0" y="1255776"/>
                  </a:moveTo>
                  <a:lnTo>
                    <a:pt x="6719316" y="1255776"/>
                  </a:lnTo>
                  <a:lnTo>
                    <a:pt x="6719316" y="0"/>
                  </a:lnTo>
                  <a:lnTo>
                    <a:pt x="0" y="0"/>
                  </a:lnTo>
                  <a:lnTo>
                    <a:pt x="0" y="1255776"/>
                  </a:lnTo>
                  <a:close/>
                </a:path>
              </a:pathLst>
            </a:custGeom>
            <a:ln w="1904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0" name="object 20"/>
          <p:cNvSpPr txBox="1"/>
          <p:nvPr/>
        </p:nvSpPr>
        <p:spPr>
          <a:xfrm>
            <a:off x="3418713" y="3152978"/>
            <a:ext cx="6118225" cy="1123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5" dirty="0">
                <a:latin typeface="Times New Roman"/>
                <a:cs typeface="Times New Roman"/>
              </a:rPr>
              <a:t>Передбачає</a:t>
            </a:r>
            <a:r>
              <a:rPr sz="1800" spc="-10" dirty="0">
                <a:latin typeface="Times New Roman"/>
                <a:cs typeface="Times New Roman"/>
              </a:rPr>
              <a:t> визначення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порядку</a:t>
            </a:r>
            <a:r>
              <a:rPr sz="1800" spc="-5" dirty="0">
                <a:latin typeface="Times New Roman"/>
                <a:cs typeface="Times New Roman"/>
              </a:rPr>
              <a:t> формування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статей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15" dirty="0">
                <a:latin typeface="Times New Roman"/>
                <a:cs typeface="Times New Roman"/>
              </a:rPr>
              <a:t>бюджетів:</a:t>
            </a:r>
            <a:endParaRPr sz="1800">
              <a:latin typeface="Times New Roman"/>
              <a:cs typeface="Times New Roman"/>
            </a:endParaRPr>
          </a:p>
          <a:p>
            <a:pPr marL="12700" marR="1231900">
              <a:lnSpc>
                <a:spcPct val="100000"/>
              </a:lnSpc>
              <a:spcBef>
                <a:spcPts val="5"/>
              </a:spcBef>
            </a:pPr>
            <a:r>
              <a:rPr sz="1800" dirty="0">
                <a:latin typeface="Times New Roman"/>
                <a:cs typeface="Times New Roman"/>
              </a:rPr>
              <a:t>з </a:t>
            </a:r>
            <a:r>
              <a:rPr sz="1800" spc="-10" dirty="0">
                <a:latin typeface="Times New Roman"/>
                <a:cs typeface="Times New Roman"/>
              </a:rPr>
              <a:t>використанням </a:t>
            </a:r>
            <a:r>
              <a:rPr sz="1800" spc="-15" dirty="0">
                <a:latin typeface="Times New Roman"/>
                <a:cs typeface="Times New Roman"/>
              </a:rPr>
              <a:t>бухгалтерського </a:t>
            </a:r>
            <a:r>
              <a:rPr sz="1800" spc="-5" dirty="0">
                <a:latin typeface="Times New Roman"/>
                <a:cs typeface="Times New Roman"/>
              </a:rPr>
              <a:t>плану </a:t>
            </a:r>
            <a:r>
              <a:rPr sz="1800" spc="-10" dirty="0">
                <a:latin typeface="Times New Roman"/>
                <a:cs typeface="Times New Roman"/>
              </a:rPr>
              <a:t>рахунків;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з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використанням </a:t>
            </a:r>
            <a:r>
              <a:rPr sz="1800" spc="-15" dirty="0">
                <a:latin typeface="Times New Roman"/>
                <a:cs typeface="Times New Roman"/>
              </a:rPr>
              <a:t>управлінського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плану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рахунків;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800" dirty="0">
                <a:latin typeface="Times New Roman"/>
                <a:cs typeface="Times New Roman"/>
              </a:rPr>
              <a:t>з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використанням</a:t>
            </a:r>
            <a:r>
              <a:rPr sz="1800" spc="-5" dirty="0">
                <a:latin typeface="Times New Roman"/>
                <a:cs typeface="Times New Roman"/>
              </a:rPr>
              <a:t> структури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статей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без плану</a:t>
            </a:r>
            <a:r>
              <a:rPr sz="1800" spc="-10" dirty="0">
                <a:latin typeface="Times New Roman"/>
                <a:cs typeface="Times New Roman"/>
              </a:rPr>
              <a:t> рахунків.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681990" y="4641341"/>
            <a:ext cx="2173605" cy="807720"/>
          </a:xfrm>
          <a:custGeom>
            <a:avLst/>
            <a:gdLst/>
            <a:ahLst/>
            <a:cxnLst/>
            <a:rect l="l" t="t" r="r" b="b"/>
            <a:pathLst>
              <a:path w="2173605" h="807720">
                <a:moveTo>
                  <a:pt x="0" y="807719"/>
                </a:moveTo>
                <a:lnTo>
                  <a:pt x="2173224" y="807719"/>
                </a:lnTo>
                <a:lnTo>
                  <a:pt x="2173224" y="0"/>
                </a:lnTo>
                <a:lnTo>
                  <a:pt x="0" y="0"/>
                </a:lnTo>
                <a:lnTo>
                  <a:pt x="0" y="807719"/>
                </a:lnTo>
                <a:close/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691515" y="4613224"/>
            <a:ext cx="2149475" cy="8496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65760" marR="356235" indent="-1270" algn="ctr">
              <a:lnSpc>
                <a:spcPct val="100000"/>
              </a:lnSpc>
              <a:spcBef>
                <a:spcPts val="100"/>
              </a:spcBef>
            </a:pPr>
            <a:r>
              <a:rPr sz="1800" spc="-15" dirty="0">
                <a:latin typeface="Times New Roman"/>
                <a:cs typeface="Times New Roman"/>
              </a:rPr>
              <a:t>Розробка </a:t>
            </a:r>
            <a:r>
              <a:rPr sz="1800" spc="-10" dirty="0">
                <a:latin typeface="Times New Roman"/>
                <a:cs typeface="Times New Roman"/>
              </a:rPr>
              <a:t> регламенту 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б</a:t>
            </a:r>
            <a:r>
              <a:rPr sz="1800" spc="-105" dirty="0">
                <a:latin typeface="Times New Roman"/>
                <a:cs typeface="Times New Roman"/>
              </a:rPr>
              <a:t>ю</a:t>
            </a:r>
            <a:r>
              <a:rPr sz="1800" dirty="0">
                <a:latin typeface="Times New Roman"/>
                <a:cs typeface="Times New Roman"/>
              </a:rPr>
              <a:t>д</a:t>
            </a:r>
            <a:r>
              <a:rPr sz="1800" spc="-25" dirty="0">
                <a:latin typeface="Times New Roman"/>
                <a:cs typeface="Times New Roman"/>
              </a:rPr>
              <a:t>ж</a:t>
            </a:r>
            <a:r>
              <a:rPr sz="1800" dirty="0">
                <a:latin typeface="Times New Roman"/>
                <a:cs typeface="Times New Roman"/>
              </a:rPr>
              <a:t>е</a:t>
            </a:r>
            <a:r>
              <a:rPr sz="1800" spc="-15" dirty="0">
                <a:latin typeface="Times New Roman"/>
                <a:cs typeface="Times New Roman"/>
              </a:rPr>
              <a:t>т</a:t>
            </a:r>
            <a:r>
              <a:rPr sz="1800" spc="20" dirty="0">
                <a:latin typeface="Times New Roman"/>
                <a:cs typeface="Times New Roman"/>
              </a:rPr>
              <a:t>у</a:t>
            </a:r>
            <a:r>
              <a:rPr sz="1800" spc="-25" dirty="0">
                <a:latin typeface="Times New Roman"/>
                <a:cs typeface="Times New Roman"/>
              </a:rPr>
              <a:t>в</a:t>
            </a:r>
            <a:r>
              <a:rPr sz="1800" dirty="0">
                <a:latin typeface="Times New Roman"/>
                <a:cs typeface="Times New Roman"/>
              </a:rPr>
              <a:t>ання</a:t>
            </a:r>
            <a:endParaRPr sz="1800">
              <a:latin typeface="Times New Roman"/>
              <a:cs typeface="Times New Roman"/>
            </a:endParaRPr>
          </a:p>
        </p:txBody>
      </p:sp>
      <p:grpSp>
        <p:nvGrpSpPr>
          <p:cNvPr id="23" name="object 23"/>
          <p:cNvGrpSpPr/>
          <p:nvPr/>
        </p:nvGrpSpPr>
        <p:grpSpPr>
          <a:xfrm>
            <a:off x="2845689" y="4384928"/>
            <a:ext cx="7607300" cy="2482850"/>
            <a:chOff x="2845689" y="4384928"/>
            <a:chExt cx="7607300" cy="2482850"/>
          </a:xfrm>
        </p:grpSpPr>
        <p:sp>
          <p:nvSpPr>
            <p:cNvPr id="24" name="object 24"/>
            <p:cNvSpPr/>
            <p:nvPr/>
          </p:nvSpPr>
          <p:spPr>
            <a:xfrm>
              <a:off x="2855214" y="4973573"/>
              <a:ext cx="502920" cy="330835"/>
            </a:xfrm>
            <a:custGeom>
              <a:avLst/>
              <a:gdLst/>
              <a:ahLst/>
              <a:cxnLst/>
              <a:rect l="l" t="t" r="r" b="b"/>
              <a:pathLst>
                <a:path w="502920" h="330835">
                  <a:moveTo>
                    <a:pt x="10287" y="82676"/>
                  </a:moveTo>
                  <a:lnTo>
                    <a:pt x="0" y="82676"/>
                  </a:lnTo>
                  <a:lnTo>
                    <a:pt x="0" y="248031"/>
                  </a:lnTo>
                  <a:lnTo>
                    <a:pt x="10287" y="248031"/>
                  </a:lnTo>
                  <a:lnTo>
                    <a:pt x="10287" y="82676"/>
                  </a:lnTo>
                  <a:close/>
                </a:path>
                <a:path w="502920" h="330835">
                  <a:moveTo>
                    <a:pt x="41402" y="82676"/>
                  </a:moveTo>
                  <a:lnTo>
                    <a:pt x="20700" y="82676"/>
                  </a:lnTo>
                  <a:lnTo>
                    <a:pt x="20700" y="248031"/>
                  </a:lnTo>
                  <a:lnTo>
                    <a:pt x="41402" y="248031"/>
                  </a:lnTo>
                  <a:lnTo>
                    <a:pt x="41402" y="82676"/>
                  </a:lnTo>
                  <a:close/>
                </a:path>
                <a:path w="502920" h="330835">
                  <a:moveTo>
                    <a:pt x="337566" y="0"/>
                  </a:moveTo>
                  <a:lnTo>
                    <a:pt x="337566" y="82676"/>
                  </a:lnTo>
                  <a:lnTo>
                    <a:pt x="51688" y="82676"/>
                  </a:lnTo>
                  <a:lnTo>
                    <a:pt x="51688" y="248031"/>
                  </a:lnTo>
                  <a:lnTo>
                    <a:pt x="337566" y="248031"/>
                  </a:lnTo>
                  <a:lnTo>
                    <a:pt x="337566" y="330707"/>
                  </a:lnTo>
                  <a:lnTo>
                    <a:pt x="502920" y="165353"/>
                  </a:lnTo>
                  <a:lnTo>
                    <a:pt x="337566" y="0"/>
                  </a:lnTo>
                  <a:close/>
                </a:path>
              </a:pathLst>
            </a:custGeom>
            <a:solidFill>
              <a:srgbClr val="90C22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2855214" y="4973573"/>
              <a:ext cx="502920" cy="330835"/>
            </a:xfrm>
            <a:custGeom>
              <a:avLst/>
              <a:gdLst/>
              <a:ahLst/>
              <a:cxnLst/>
              <a:rect l="l" t="t" r="r" b="b"/>
              <a:pathLst>
                <a:path w="502920" h="330835">
                  <a:moveTo>
                    <a:pt x="0" y="82676"/>
                  </a:moveTo>
                  <a:lnTo>
                    <a:pt x="10287" y="82676"/>
                  </a:lnTo>
                  <a:lnTo>
                    <a:pt x="10287" y="248031"/>
                  </a:lnTo>
                  <a:lnTo>
                    <a:pt x="0" y="248031"/>
                  </a:lnTo>
                  <a:lnTo>
                    <a:pt x="0" y="82676"/>
                  </a:lnTo>
                  <a:close/>
                </a:path>
                <a:path w="502920" h="330835">
                  <a:moveTo>
                    <a:pt x="20700" y="82676"/>
                  </a:moveTo>
                  <a:lnTo>
                    <a:pt x="41402" y="82676"/>
                  </a:lnTo>
                  <a:lnTo>
                    <a:pt x="41402" y="248031"/>
                  </a:lnTo>
                  <a:lnTo>
                    <a:pt x="20700" y="248031"/>
                  </a:lnTo>
                  <a:lnTo>
                    <a:pt x="20700" y="82676"/>
                  </a:lnTo>
                  <a:close/>
                </a:path>
                <a:path w="502920" h="330835">
                  <a:moveTo>
                    <a:pt x="51688" y="82676"/>
                  </a:moveTo>
                  <a:lnTo>
                    <a:pt x="337566" y="82676"/>
                  </a:lnTo>
                  <a:lnTo>
                    <a:pt x="337566" y="0"/>
                  </a:lnTo>
                  <a:lnTo>
                    <a:pt x="502920" y="165353"/>
                  </a:lnTo>
                  <a:lnTo>
                    <a:pt x="337566" y="330707"/>
                  </a:lnTo>
                  <a:lnTo>
                    <a:pt x="337566" y="248031"/>
                  </a:lnTo>
                  <a:lnTo>
                    <a:pt x="51688" y="248031"/>
                  </a:lnTo>
                  <a:lnTo>
                    <a:pt x="51688" y="82676"/>
                  </a:lnTo>
                  <a:close/>
                </a:path>
              </a:pathLst>
            </a:custGeom>
            <a:ln w="19050">
              <a:solidFill>
                <a:srgbClr val="688E1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3358134" y="4394453"/>
              <a:ext cx="7085330" cy="2463800"/>
            </a:xfrm>
            <a:custGeom>
              <a:avLst/>
              <a:gdLst/>
              <a:ahLst/>
              <a:cxnLst/>
              <a:rect l="l" t="t" r="r" b="b"/>
              <a:pathLst>
                <a:path w="7085330" h="2463800">
                  <a:moveTo>
                    <a:pt x="7085075" y="0"/>
                  </a:moveTo>
                  <a:lnTo>
                    <a:pt x="0" y="0"/>
                  </a:lnTo>
                  <a:lnTo>
                    <a:pt x="0" y="2463544"/>
                  </a:lnTo>
                  <a:lnTo>
                    <a:pt x="7085075" y="2463544"/>
                  </a:lnTo>
                  <a:lnTo>
                    <a:pt x="708507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3358134" y="4394453"/>
              <a:ext cx="7085330" cy="2463800"/>
            </a:xfrm>
            <a:custGeom>
              <a:avLst/>
              <a:gdLst/>
              <a:ahLst/>
              <a:cxnLst/>
              <a:rect l="l" t="t" r="r" b="b"/>
              <a:pathLst>
                <a:path w="7085330" h="2463800">
                  <a:moveTo>
                    <a:pt x="7085075" y="2463544"/>
                  </a:moveTo>
                  <a:lnTo>
                    <a:pt x="7085075" y="0"/>
                  </a:lnTo>
                  <a:lnTo>
                    <a:pt x="0" y="0"/>
                  </a:lnTo>
                  <a:lnTo>
                    <a:pt x="0" y="246354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8" name="object 28"/>
          <p:cNvSpPr txBox="1"/>
          <p:nvPr/>
        </p:nvSpPr>
        <p:spPr>
          <a:xfrm>
            <a:off x="3436365" y="4452620"/>
            <a:ext cx="3830320" cy="2851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207770" algn="l"/>
                <a:tab pos="1774189" algn="l"/>
                <a:tab pos="3047365" algn="l"/>
                <a:tab pos="3731260" algn="l"/>
              </a:tabLst>
            </a:pPr>
            <a:r>
              <a:rPr sz="1700" spc="-25" dirty="0">
                <a:latin typeface="Times New Roman"/>
                <a:cs typeface="Times New Roman"/>
              </a:rPr>
              <a:t>Р</a:t>
            </a:r>
            <a:r>
              <a:rPr sz="1700" spc="20" dirty="0">
                <a:latin typeface="Times New Roman"/>
                <a:cs typeface="Times New Roman"/>
              </a:rPr>
              <a:t>е</a:t>
            </a:r>
            <a:r>
              <a:rPr sz="1700" spc="-40" dirty="0">
                <a:latin typeface="Times New Roman"/>
                <a:cs typeface="Times New Roman"/>
              </a:rPr>
              <a:t>з</a:t>
            </a:r>
            <a:r>
              <a:rPr sz="1700" spc="-75" dirty="0">
                <a:latin typeface="Times New Roman"/>
                <a:cs typeface="Times New Roman"/>
              </a:rPr>
              <a:t>у</a:t>
            </a:r>
            <a:r>
              <a:rPr sz="1700" spc="-15" dirty="0">
                <a:latin typeface="Times New Roman"/>
                <a:cs typeface="Times New Roman"/>
              </a:rPr>
              <a:t>л</a:t>
            </a:r>
            <a:r>
              <a:rPr sz="1700" spc="-60" dirty="0">
                <a:latin typeface="Times New Roman"/>
                <a:cs typeface="Times New Roman"/>
              </a:rPr>
              <a:t>ь</a:t>
            </a:r>
            <a:r>
              <a:rPr sz="1700" spc="20" dirty="0">
                <a:latin typeface="Times New Roman"/>
                <a:cs typeface="Times New Roman"/>
              </a:rPr>
              <a:t>т</a:t>
            </a:r>
            <a:r>
              <a:rPr sz="1700" spc="-65" dirty="0">
                <a:latin typeface="Times New Roman"/>
                <a:cs typeface="Times New Roman"/>
              </a:rPr>
              <a:t>а</a:t>
            </a:r>
            <a:r>
              <a:rPr sz="1700" dirty="0">
                <a:latin typeface="Times New Roman"/>
                <a:cs typeface="Times New Roman"/>
              </a:rPr>
              <a:t>ти	</a:t>
            </a:r>
            <a:r>
              <a:rPr sz="1700" spc="-25" dirty="0">
                <a:latin typeface="Times New Roman"/>
                <a:cs typeface="Times New Roman"/>
              </a:rPr>
              <a:t>в</a:t>
            </a:r>
            <a:r>
              <a:rPr sz="1700" dirty="0">
                <a:latin typeface="Times New Roman"/>
                <a:cs typeface="Times New Roman"/>
              </a:rPr>
              <a:t>с</a:t>
            </a:r>
            <a:r>
              <a:rPr sz="1700" spc="-10" dirty="0">
                <a:latin typeface="Times New Roman"/>
                <a:cs typeface="Times New Roman"/>
              </a:rPr>
              <a:t>і</a:t>
            </a:r>
            <a:r>
              <a:rPr sz="1700" dirty="0">
                <a:latin typeface="Times New Roman"/>
                <a:cs typeface="Times New Roman"/>
              </a:rPr>
              <a:t>х	</a:t>
            </a:r>
            <a:r>
              <a:rPr sz="1700" spc="-5" dirty="0">
                <a:latin typeface="Times New Roman"/>
                <a:cs typeface="Times New Roman"/>
              </a:rPr>
              <a:t>про</a:t>
            </a:r>
            <a:r>
              <a:rPr sz="1700" spc="-15" dirty="0">
                <a:latin typeface="Times New Roman"/>
                <a:cs typeface="Times New Roman"/>
              </a:rPr>
              <a:t>в</a:t>
            </a:r>
            <a:r>
              <a:rPr sz="1700" spc="-25" dirty="0">
                <a:latin typeface="Times New Roman"/>
                <a:cs typeface="Times New Roman"/>
              </a:rPr>
              <a:t>е</a:t>
            </a:r>
            <a:r>
              <a:rPr sz="1700" spc="-15" dirty="0">
                <a:latin typeface="Times New Roman"/>
                <a:cs typeface="Times New Roman"/>
              </a:rPr>
              <a:t>д</a:t>
            </a:r>
            <a:r>
              <a:rPr sz="1700" dirty="0">
                <a:latin typeface="Times New Roman"/>
                <a:cs typeface="Times New Roman"/>
              </a:rPr>
              <a:t>ених	роб</a:t>
            </a:r>
            <a:r>
              <a:rPr sz="1700" spc="-10" dirty="0">
                <a:latin typeface="Times New Roman"/>
                <a:cs typeface="Times New Roman"/>
              </a:rPr>
              <a:t>і</a:t>
            </a:r>
            <a:r>
              <a:rPr sz="1700" dirty="0">
                <a:latin typeface="Times New Roman"/>
                <a:cs typeface="Times New Roman"/>
              </a:rPr>
              <a:t>т	з</a:t>
            </a:r>
            <a:endParaRPr sz="1700">
              <a:latin typeface="Times New Roman"/>
              <a:cs typeface="Times New Roman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3436365" y="4711700"/>
            <a:ext cx="3958590" cy="2851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699895" algn="l"/>
                <a:tab pos="2579370" algn="l"/>
                <a:tab pos="3843020" algn="l"/>
              </a:tabLst>
            </a:pPr>
            <a:r>
              <a:rPr sz="1700" dirty="0">
                <a:latin typeface="Times New Roman"/>
                <a:cs typeface="Times New Roman"/>
              </a:rPr>
              <a:t>фо</a:t>
            </a:r>
            <a:r>
              <a:rPr sz="1700" spc="-25" dirty="0">
                <a:latin typeface="Times New Roman"/>
                <a:cs typeface="Times New Roman"/>
              </a:rPr>
              <a:t>р</a:t>
            </a:r>
            <a:r>
              <a:rPr sz="1700" spc="-10" dirty="0">
                <a:latin typeface="Times New Roman"/>
                <a:cs typeface="Times New Roman"/>
              </a:rPr>
              <a:t>м</a:t>
            </a:r>
            <a:r>
              <a:rPr sz="1700" dirty="0">
                <a:latin typeface="Times New Roman"/>
                <a:cs typeface="Times New Roman"/>
              </a:rPr>
              <a:t>алі</a:t>
            </a:r>
            <a:r>
              <a:rPr sz="1700" spc="-20" dirty="0">
                <a:latin typeface="Times New Roman"/>
                <a:cs typeface="Times New Roman"/>
              </a:rPr>
              <a:t>з</a:t>
            </a:r>
            <a:r>
              <a:rPr sz="1700" dirty="0">
                <a:latin typeface="Times New Roman"/>
                <a:cs typeface="Times New Roman"/>
              </a:rPr>
              <a:t>о</a:t>
            </a:r>
            <a:r>
              <a:rPr sz="1700" spc="-25" dirty="0">
                <a:latin typeface="Times New Roman"/>
                <a:cs typeface="Times New Roman"/>
              </a:rPr>
              <a:t>в</a:t>
            </a:r>
            <a:r>
              <a:rPr sz="1700" dirty="0">
                <a:latin typeface="Times New Roman"/>
                <a:cs typeface="Times New Roman"/>
              </a:rPr>
              <a:t>ан</a:t>
            </a:r>
            <a:r>
              <a:rPr sz="1700" spc="-5" dirty="0">
                <a:latin typeface="Times New Roman"/>
                <a:cs typeface="Times New Roman"/>
              </a:rPr>
              <a:t>і</a:t>
            </a:r>
            <a:r>
              <a:rPr sz="1700" dirty="0">
                <a:latin typeface="Times New Roman"/>
                <a:cs typeface="Times New Roman"/>
              </a:rPr>
              <a:t>,	</a:t>
            </a:r>
            <a:r>
              <a:rPr sz="1700" spc="-25" dirty="0">
                <a:latin typeface="Times New Roman"/>
                <a:cs typeface="Times New Roman"/>
              </a:rPr>
              <a:t>т</a:t>
            </a:r>
            <a:r>
              <a:rPr sz="1700" dirty="0">
                <a:latin typeface="Times New Roman"/>
                <a:cs typeface="Times New Roman"/>
              </a:rPr>
              <a:t>об</a:t>
            </a:r>
            <a:r>
              <a:rPr sz="1700" spc="-30" dirty="0">
                <a:latin typeface="Times New Roman"/>
                <a:cs typeface="Times New Roman"/>
              </a:rPr>
              <a:t>т</a:t>
            </a:r>
            <a:r>
              <a:rPr sz="1700" spc="-15" dirty="0">
                <a:latin typeface="Times New Roman"/>
                <a:cs typeface="Times New Roman"/>
              </a:rPr>
              <a:t>о</a:t>
            </a:r>
            <a:r>
              <a:rPr sz="1700" dirty="0">
                <a:latin typeface="Times New Roman"/>
                <a:cs typeface="Times New Roman"/>
              </a:rPr>
              <a:t>,	з</a:t>
            </a:r>
            <a:r>
              <a:rPr sz="1700" spc="-15" dirty="0">
                <a:latin typeface="Times New Roman"/>
                <a:cs typeface="Times New Roman"/>
              </a:rPr>
              <a:t>ак</a:t>
            </a:r>
            <a:r>
              <a:rPr sz="1700" dirty="0">
                <a:latin typeface="Times New Roman"/>
                <a:cs typeface="Times New Roman"/>
              </a:rPr>
              <a:t>р</a:t>
            </a:r>
            <a:r>
              <a:rPr sz="1700" spc="-10" dirty="0">
                <a:latin typeface="Times New Roman"/>
                <a:cs typeface="Times New Roman"/>
              </a:rPr>
              <a:t>і</a:t>
            </a:r>
            <a:r>
              <a:rPr sz="1700" spc="-5" dirty="0">
                <a:latin typeface="Times New Roman"/>
                <a:cs typeface="Times New Roman"/>
              </a:rPr>
              <a:t>плен</a:t>
            </a:r>
            <a:r>
              <a:rPr sz="1700" dirty="0">
                <a:latin typeface="Times New Roman"/>
                <a:cs typeface="Times New Roman"/>
              </a:rPr>
              <a:t>і	в</a:t>
            </a:r>
            <a:endParaRPr sz="1700">
              <a:latin typeface="Times New Roman"/>
              <a:cs typeface="Times New Roman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7445120" y="4452620"/>
            <a:ext cx="2921635" cy="544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53365" marR="5080" indent="-241300">
              <a:lnSpc>
                <a:spcPct val="100000"/>
              </a:lnSpc>
              <a:spcBef>
                <a:spcPts val="100"/>
              </a:spcBef>
              <a:tabLst>
                <a:tab pos="1551940" algn="l"/>
                <a:tab pos="1835150" algn="l"/>
                <a:tab pos="2487930" algn="l"/>
              </a:tabLst>
            </a:pPr>
            <a:r>
              <a:rPr sz="1700" dirty="0">
                <a:latin typeface="Times New Roman"/>
                <a:cs typeface="Times New Roman"/>
              </a:rPr>
              <a:t>б</a:t>
            </a:r>
            <a:r>
              <a:rPr sz="1700" spc="-90" dirty="0">
                <a:latin typeface="Times New Roman"/>
                <a:cs typeface="Times New Roman"/>
              </a:rPr>
              <a:t>ю</a:t>
            </a:r>
            <a:r>
              <a:rPr sz="1700" dirty="0">
                <a:latin typeface="Times New Roman"/>
                <a:cs typeface="Times New Roman"/>
              </a:rPr>
              <a:t>д</a:t>
            </a:r>
            <a:r>
              <a:rPr sz="1700" spc="-45" dirty="0">
                <a:latin typeface="Times New Roman"/>
                <a:cs typeface="Times New Roman"/>
              </a:rPr>
              <a:t>ж</a:t>
            </a:r>
            <a:r>
              <a:rPr sz="1700" dirty="0">
                <a:latin typeface="Times New Roman"/>
                <a:cs typeface="Times New Roman"/>
              </a:rPr>
              <a:t>е</a:t>
            </a:r>
            <a:r>
              <a:rPr sz="1700" spc="-30" dirty="0">
                <a:latin typeface="Times New Roman"/>
                <a:cs typeface="Times New Roman"/>
              </a:rPr>
              <a:t>т</a:t>
            </a:r>
            <a:r>
              <a:rPr sz="1700" dirty="0">
                <a:latin typeface="Times New Roman"/>
                <a:cs typeface="Times New Roman"/>
              </a:rPr>
              <a:t>у</a:t>
            </a:r>
            <a:r>
              <a:rPr sz="1700" spc="-40" dirty="0">
                <a:latin typeface="Times New Roman"/>
                <a:cs typeface="Times New Roman"/>
              </a:rPr>
              <a:t>в</a:t>
            </a:r>
            <a:r>
              <a:rPr sz="1700" dirty="0">
                <a:latin typeface="Times New Roman"/>
                <a:cs typeface="Times New Roman"/>
              </a:rPr>
              <a:t>ання	</a:t>
            </a:r>
            <a:r>
              <a:rPr sz="1700" spc="-5" dirty="0">
                <a:latin typeface="Times New Roman"/>
                <a:cs typeface="Times New Roman"/>
              </a:rPr>
              <a:t>пов</a:t>
            </a:r>
            <a:r>
              <a:rPr sz="1700" spc="-15" dirty="0">
                <a:latin typeface="Times New Roman"/>
                <a:cs typeface="Times New Roman"/>
              </a:rPr>
              <a:t>и</a:t>
            </a:r>
            <a:r>
              <a:rPr sz="1700" spc="-5" dirty="0">
                <a:latin typeface="Times New Roman"/>
                <a:cs typeface="Times New Roman"/>
              </a:rPr>
              <a:t>нн</a:t>
            </a:r>
            <a:r>
              <a:rPr sz="1700" dirty="0">
                <a:latin typeface="Times New Roman"/>
                <a:cs typeface="Times New Roman"/>
              </a:rPr>
              <a:t>і	</a:t>
            </a:r>
            <a:r>
              <a:rPr sz="1700" spc="-65" dirty="0">
                <a:latin typeface="Times New Roman"/>
                <a:cs typeface="Times New Roman"/>
              </a:rPr>
              <a:t>б</a:t>
            </a:r>
            <a:r>
              <a:rPr sz="1700" dirty="0">
                <a:latin typeface="Times New Roman"/>
                <a:cs typeface="Times New Roman"/>
              </a:rPr>
              <a:t>ути  ре</a:t>
            </a:r>
            <a:r>
              <a:rPr sz="1700" spc="-90" dirty="0">
                <a:latin typeface="Times New Roman"/>
                <a:cs typeface="Times New Roman"/>
              </a:rPr>
              <a:t>г</a:t>
            </a:r>
            <a:r>
              <a:rPr sz="1700" dirty="0">
                <a:latin typeface="Times New Roman"/>
                <a:cs typeface="Times New Roman"/>
              </a:rPr>
              <a:t>ла</a:t>
            </a:r>
            <a:r>
              <a:rPr sz="1700" spc="-15" dirty="0">
                <a:latin typeface="Times New Roman"/>
                <a:cs typeface="Times New Roman"/>
              </a:rPr>
              <a:t>м</a:t>
            </a:r>
            <a:r>
              <a:rPr sz="1700" dirty="0">
                <a:latin typeface="Times New Roman"/>
                <a:cs typeface="Times New Roman"/>
              </a:rPr>
              <a:t>ентн</a:t>
            </a:r>
            <a:r>
              <a:rPr sz="1700" spc="-15" dirty="0">
                <a:latin typeface="Times New Roman"/>
                <a:cs typeface="Times New Roman"/>
              </a:rPr>
              <a:t>и</a:t>
            </a:r>
            <a:r>
              <a:rPr sz="1700" dirty="0">
                <a:latin typeface="Times New Roman"/>
                <a:cs typeface="Times New Roman"/>
              </a:rPr>
              <a:t>х		до</a:t>
            </a:r>
            <a:r>
              <a:rPr sz="1700" spc="-30" dirty="0">
                <a:latin typeface="Times New Roman"/>
                <a:cs typeface="Times New Roman"/>
              </a:rPr>
              <a:t>к</a:t>
            </a:r>
            <a:r>
              <a:rPr sz="1700" spc="-25" dirty="0">
                <a:latin typeface="Times New Roman"/>
                <a:cs typeface="Times New Roman"/>
              </a:rPr>
              <a:t>у</a:t>
            </a:r>
            <a:r>
              <a:rPr sz="1700" spc="-10" dirty="0">
                <a:latin typeface="Times New Roman"/>
                <a:cs typeface="Times New Roman"/>
              </a:rPr>
              <a:t>м</a:t>
            </a:r>
            <a:r>
              <a:rPr sz="1700" dirty="0">
                <a:latin typeface="Times New Roman"/>
                <a:cs typeface="Times New Roman"/>
              </a:rPr>
              <a:t>ен</a:t>
            </a:r>
            <a:r>
              <a:rPr sz="1700" spc="10" dirty="0">
                <a:latin typeface="Times New Roman"/>
                <a:cs typeface="Times New Roman"/>
              </a:rPr>
              <a:t>т</a:t>
            </a:r>
            <a:r>
              <a:rPr sz="1700" dirty="0">
                <a:latin typeface="Times New Roman"/>
                <a:cs typeface="Times New Roman"/>
              </a:rPr>
              <a:t>ах</a:t>
            </a:r>
            <a:endParaRPr sz="1700">
              <a:latin typeface="Times New Roman"/>
              <a:cs typeface="Times New Roman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3436365" y="4970779"/>
            <a:ext cx="6927850" cy="2851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700" spc="-5" dirty="0">
                <a:latin typeface="Times New Roman"/>
                <a:cs typeface="Times New Roman"/>
              </a:rPr>
              <a:t>підприємства.</a:t>
            </a:r>
            <a:r>
              <a:rPr sz="1700" spc="45" dirty="0">
                <a:latin typeface="Times New Roman"/>
                <a:cs typeface="Times New Roman"/>
              </a:rPr>
              <a:t> </a:t>
            </a:r>
            <a:r>
              <a:rPr sz="1700" spc="-5" dirty="0">
                <a:latin typeface="Times New Roman"/>
                <a:cs typeface="Times New Roman"/>
              </a:rPr>
              <a:t>Для</a:t>
            </a:r>
            <a:r>
              <a:rPr sz="1700" spc="55" dirty="0">
                <a:latin typeface="Times New Roman"/>
                <a:cs typeface="Times New Roman"/>
              </a:rPr>
              <a:t> </a:t>
            </a:r>
            <a:r>
              <a:rPr sz="1700" spc="-15" dirty="0">
                <a:latin typeface="Times New Roman"/>
                <a:cs typeface="Times New Roman"/>
              </a:rPr>
              <a:t>цього</a:t>
            </a:r>
            <a:r>
              <a:rPr sz="1700" spc="60" dirty="0">
                <a:latin typeface="Times New Roman"/>
                <a:cs typeface="Times New Roman"/>
              </a:rPr>
              <a:t> </a:t>
            </a:r>
            <a:r>
              <a:rPr sz="1700" spc="-5" dirty="0">
                <a:latin typeface="Times New Roman"/>
                <a:cs typeface="Times New Roman"/>
              </a:rPr>
              <a:t>всі</a:t>
            </a:r>
            <a:r>
              <a:rPr sz="1700" spc="40" dirty="0">
                <a:latin typeface="Times New Roman"/>
                <a:cs typeface="Times New Roman"/>
              </a:rPr>
              <a:t> </a:t>
            </a:r>
            <a:r>
              <a:rPr sz="1700" spc="-10" dirty="0">
                <a:latin typeface="Times New Roman"/>
                <a:cs typeface="Times New Roman"/>
              </a:rPr>
              <a:t>етапи</a:t>
            </a:r>
            <a:r>
              <a:rPr sz="1700" spc="60" dirty="0">
                <a:latin typeface="Times New Roman"/>
                <a:cs typeface="Times New Roman"/>
              </a:rPr>
              <a:t> </a:t>
            </a:r>
            <a:r>
              <a:rPr sz="1700" spc="-5" dirty="0">
                <a:latin typeface="Times New Roman"/>
                <a:cs typeface="Times New Roman"/>
              </a:rPr>
              <a:t>завершуються</a:t>
            </a:r>
            <a:r>
              <a:rPr sz="1700" spc="35" dirty="0">
                <a:latin typeface="Times New Roman"/>
                <a:cs typeface="Times New Roman"/>
              </a:rPr>
              <a:t> </a:t>
            </a:r>
            <a:r>
              <a:rPr sz="1700" spc="-20" dirty="0">
                <a:latin typeface="Times New Roman"/>
                <a:cs typeface="Times New Roman"/>
              </a:rPr>
              <a:t>підготовкою</a:t>
            </a:r>
            <a:r>
              <a:rPr sz="1700" spc="60" dirty="0">
                <a:latin typeface="Times New Roman"/>
                <a:cs typeface="Times New Roman"/>
              </a:rPr>
              <a:t> </a:t>
            </a:r>
            <a:r>
              <a:rPr sz="1700" spc="-5" dirty="0">
                <a:latin typeface="Times New Roman"/>
                <a:cs typeface="Times New Roman"/>
              </a:rPr>
              <a:t>відповідних</a:t>
            </a:r>
            <a:endParaRPr sz="1700">
              <a:latin typeface="Times New Roman"/>
              <a:cs typeface="Times New Roman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3436365" y="5229859"/>
            <a:ext cx="6930390" cy="2851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152525" algn="l"/>
                <a:tab pos="1417955" algn="l"/>
                <a:tab pos="2755900" algn="l"/>
                <a:tab pos="3871595" algn="l"/>
                <a:tab pos="5266055" algn="l"/>
                <a:tab pos="6109335" algn="l"/>
                <a:tab pos="6435725" algn="l"/>
              </a:tabLst>
            </a:pPr>
            <a:r>
              <a:rPr sz="1700" dirty="0">
                <a:latin typeface="Times New Roman"/>
                <a:cs typeface="Times New Roman"/>
              </a:rPr>
              <a:t>П</a:t>
            </a:r>
            <a:r>
              <a:rPr sz="1700" spc="-25" dirty="0">
                <a:latin typeface="Times New Roman"/>
                <a:cs typeface="Times New Roman"/>
              </a:rPr>
              <a:t>о</a:t>
            </a:r>
            <a:r>
              <a:rPr sz="1700" dirty="0">
                <a:latin typeface="Times New Roman"/>
                <a:cs typeface="Times New Roman"/>
              </a:rPr>
              <a:t>л</a:t>
            </a:r>
            <a:r>
              <a:rPr sz="1700" spc="-50" dirty="0">
                <a:latin typeface="Times New Roman"/>
                <a:cs typeface="Times New Roman"/>
              </a:rPr>
              <a:t>о</a:t>
            </a:r>
            <a:r>
              <a:rPr sz="1700" spc="-30" dirty="0">
                <a:latin typeface="Times New Roman"/>
                <a:cs typeface="Times New Roman"/>
              </a:rPr>
              <a:t>ж</a:t>
            </a:r>
            <a:r>
              <a:rPr sz="1700" dirty="0">
                <a:latin typeface="Times New Roman"/>
                <a:cs typeface="Times New Roman"/>
              </a:rPr>
              <a:t>е</a:t>
            </a:r>
            <a:r>
              <a:rPr sz="1700" spc="-15" dirty="0">
                <a:latin typeface="Times New Roman"/>
                <a:cs typeface="Times New Roman"/>
              </a:rPr>
              <a:t>н</a:t>
            </a:r>
            <a:r>
              <a:rPr sz="1700" spc="5" dirty="0">
                <a:latin typeface="Times New Roman"/>
                <a:cs typeface="Times New Roman"/>
              </a:rPr>
              <a:t>ь</a:t>
            </a:r>
            <a:r>
              <a:rPr sz="1700" dirty="0">
                <a:latin typeface="Times New Roman"/>
                <a:cs typeface="Times New Roman"/>
              </a:rPr>
              <a:t>.	З	</a:t>
            </a:r>
            <a:r>
              <a:rPr sz="1700" spc="-15" dirty="0">
                <a:latin typeface="Times New Roman"/>
                <a:cs typeface="Times New Roman"/>
              </a:rPr>
              <a:t>у</a:t>
            </a:r>
            <a:r>
              <a:rPr sz="1700" dirty="0">
                <a:latin typeface="Times New Roman"/>
                <a:cs typeface="Times New Roman"/>
              </a:rPr>
              <a:t>ра</a:t>
            </a:r>
            <a:r>
              <a:rPr sz="1700" spc="-65" dirty="0">
                <a:latin typeface="Times New Roman"/>
                <a:cs typeface="Times New Roman"/>
              </a:rPr>
              <a:t>х</a:t>
            </a:r>
            <a:r>
              <a:rPr sz="1700" spc="-15" dirty="0">
                <a:latin typeface="Times New Roman"/>
                <a:cs typeface="Times New Roman"/>
              </a:rPr>
              <a:t>у</a:t>
            </a:r>
            <a:r>
              <a:rPr sz="1700" spc="-25" dirty="0">
                <a:latin typeface="Times New Roman"/>
                <a:cs typeface="Times New Roman"/>
              </a:rPr>
              <a:t>в</a:t>
            </a:r>
            <a:r>
              <a:rPr sz="1700" dirty="0">
                <a:latin typeface="Times New Roman"/>
                <a:cs typeface="Times New Roman"/>
              </a:rPr>
              <a:t>анням	с</a:t>
            </a:r>
            <a:r>
              <a:rPr sz="1700" spc="-15" dirty="0">
                <a:latin typeface="Times New Roman"/>
                <a:cs typeface="Times New Roman"/>
              </a:rPr>
              <a:t>пе</a:t>
            </a:r>
            <a:r>
              <a:rPr sz="1700" spc="-5" dirty="0">
                <a:latin typeface="Times New Roman"/>
                <a:cs typeface="Times New Roman"/>
              </a:rPr>
              <a:t>циф</a:t>
            </a:r>
            <a:r>
              <a:rPr sz="1700" spc="-10" dirty="0">
                <a:latin typeface="Times New Roman"/>
                <a:cs typeface="Times New Roman"/>
              </a:rPr>
              <a:t>і</a:t>
            </a:r>
            <a:r>
              <a:rPr sz="1700" dirty="0">
                <a:latin typeface="Times New Roman"/>
                <a:cs typeface="Times New Roman"/>
              </a:rPr>
              <a:t>ки	</a:t>
            </a:r>
            <a:r>
              <a:rPr sz="1700" spc="-5" dirty="0">
                <a:latin typeface="Times New Roman"/>
                <a:cs typeface="Times New Roman"/>
              </a:rPr>
              <a:t>п</a:t>
            </a:r>
            <a:r>
              <a:rPr sz="1700" spc="-10" dirty="0">
                <a:latin typeface="Times New Roman"/>
                <a:cs typeface="Times New Roman"/>
              </a:rPr>
              <a:t>і</a:t>
            </a:r>
            <a:r>
              <a:rPr sz="1700" dirty="0">
                <a:latin typeface="Times New Roman"/>
                <a:cs typeface="Times New Roman"/>
              </a:rPr>
              <a:t>дпри</a:t>
            </a:r>
            <a:r>
              <a:rPr sz="1700" spc="-15" dirty="0">
                <a:latin typeface="Times New Roman"/>
                <a:cs typeface="Times New Roman"/>
              </a:rPr>
              <a:t>є</a:t>
            </a:r>
            <a:r>
              <a:rPr sz="1700" dirty="0">
                <a:latin typeface="Times New Roman"/>
                <a:cs typeface="Times New Roman"/>
              </a:rPr>
              <a:t>мс</a:t>
            </a:r>
            <a:r>
              <a:rPr sz="1700" spc="-15" dirty="0">
                <a:latin typeface="Times New Roman"/>
                <a:cs typeface="Times New Roman"/>
              </a:rPr>
              <a:t>т</a:t>
            </a:r>
            <a:r>
              <a:rPr sz="1700" spc="-25" dirty="0">
                <a:latin typeface="Times New Roman"/>
                <a:cs typeface="Times New Roman"/>
              </a:rPr>
              <a:t>в</a:t>
            </a:r>
            <a:r>
              <a:rPr sz="1700" dirty="0">
                <a:latin typeface="Times New Roman"/>
                <a:cs typeface="Times New Roman"/>
              </a:rPr>
              <a:t>а	</a:t>
            </a:r>
            <a:r>
              <a:rPr sz="1700" spc="-10" dirty="0">
                <a:latin typeface="Times New Roman"/>
                <a:cs typeface="Times New Roman"/>
              </a:rPr>
              <a:t>п</a:t>
            </a:r>
            <a:r>
              <a:rPr sz="1700" dirty="0">
                <a:latin typeface="Times New Roman"/>
                <a:cs typeface="Times New Roman"/>
              </a:rPr>
              <a:t>ер</a:t>
            </a:r>
            <a:r>
              <a:rPr sz="1700" spc="5" dirty="0">
                <a:latin typeface="Times New Roman"/>
                <a:cs typeface="Times New Roman"/>
              </a:rPr>
              <a:t>е</a:t>
            </a:r>
            <a:r>
              <a:rPr sz="1700" dirty="0">
                <a:latin typeface="Times New Roman"/>
                <a:cs typeface="Times New Roman"/>
              </a:rPr>
              <a:t>лік	</a:t>
            </a:r>
            <a:r>
              <a:rPr sz="1700" spc="-10" dirty="0">
                <a:latin typeface="Times New Roman"/>
                <a:cs typeface="Times New Roman"/>
              </a:rPr>
              <a:t>ї</a:t>
            </a:r>
            <a:r>
              <a:rPr sz="1700" dirty="0">
                <a:latin typeface="Times New Roman"/>
                <a:cs typeface="Times New Roman"/>
              </a:rPr>
              <a:t>х	м</a:t>
            </a:r>
            <a:r>
              <a:rPr sz="1700" spc="-50" dirty="0">
                <a:latin typeface="Times New Roman"/>
                <a:cs typeface="Times New Roman"/>
              </a:rPr>
              <a:t>о</a:t>
            </a:r>
            <a:r>
              <a:rPr sz="1700" spc="-30" dirty="0">
                <a:latin typeface="Times New Roman"/>
                <a:cs typeface="Times New Roman"/>
              </a:rPr>
              <a:t>ж</a:t>
            </a:r>
            <a:r>
              <a:rPr sz="1700" dirty="0">
                <a:latin typeface="Times New Roman"/>
                <a:cs typeface="Times New Roman"/>
              </a:rPr>
              <a:t>е</a:t>
            </a:r>
            <a:endParaRPr sz="1700">
              <a:latin typeface="Times New Roman"/>
              <a:cs typeface="Times New Roman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3436365" y="5488940"/>
            <a:ext cx="6929755" cy="13220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700" spc="-5" dirty="0">
                <a:latin typeface="Times New Roman"/>
                <a:cs typeface="Times New Roman"/>
              </a:rPr>
              <a:t>відрізнятися.</a:t>
            </a:r>
            <a:endParaRPr sz="1700">
              <a:latin typeface="Times New Roman"/>
              <a:cs typeface="Times New Roman"/>
            </a:endParaRPr>
          </a:p>
          <a:p>
            <a:pPr marL="12700" marR="5080" algn="just">
              <a:lnSpc>
                <a:spcPct val="100000"/>
              </a:lnSpc>
              <a:spcBef>
                <a:spcPts val="5"/>
              </a:spcBef>
            </a:pPr>
            <a:r>
              <a:rPr sz="1700" dirty="0">
                <a:latin typeface="Times New Roman"/>
                <a:cs typeface="Times New Roman"/>
              </a:rPr>
              <a:t>До</a:t>
            </a:r>
            <a:r>
              <a:rPr sz="1700" spc="5" dirty="0">
                <a:latin typeface="Times New Roman"/>
                <a:cs typeface="Times New Roman"/>
              </a:rPr>
              <a:t> основних</a:t>
            </a:r>
            <a:r>
              <a:rPr sz="1700" spc="10" dirty="0">
                <a:latin typeface="Times New Roman"/>
                <a:cs typeface="Times New Roman"/>
              </a:rPr>
              <a:t> </a:t>
            </a:r>
            <a:r>
              <a:rPr sz="1700" dirty="0">
                <a:latin typeface="Times New Roman"/>
                <a:cs typeface="Times New Roman"/>
              </a:rPr>
              <a:t>з</a:t>
            </a:r>
            <a:r>
              <a:rPr sz="1700" spc="5" dirty="0">
                <a:latin typeface="Times New Roman"/>
                <a:cs typeface="Times New Roman"/>
              </a:rPr>
              <a:t> </a:t>
            </a:r>
            <a:r>
              <a:rPr sz="1700" dirty="0">
                <a:latin typeface="Times New Roman"/>
                <a:cs typeface="Times New Roman"/>
              </a:rPr>
              <a:t>них</a:t>
            </a:r>
            <a:r>
              <a:rPr sz="1700" spc="5" dirty="0">
                <a:latin typeface="Times New Roman"/>
                <a:cs typeface="Times New Roman"/>
              </a:rPr>
              <a:t> </a:t>
            </a:r>
            <a:r>
              <a:rPr sz="1700" dirty="0">
                <a:latin typeface="Times New Roman"/>
                <a:cs typeface="Times New Roman"/>
              </a:rPr>
              <a:t>відносять:</a:t>
            </a:r>
            <a:r>
              <a:rPr sz="1700" spc="5" dirty="0">
                <a:latin typeface="Times New Roman"/>
                <a:cs typeface="Times New Roman"/>
              </a:rPr>
              <a:t> </a:t>
            </a:r>
            <a:r>
              <a:rPr sz="1700" spc="-10" dirty="0">
                <a:latin typeface="Times New Roman"/>
                <a:cs typeface="Times New Roman"/>
              </a:rPr>
              <a:t>Положення</a:t>
            </a:r>
            <a:r>
              <a:rPr sz="1700" spc="-5" dirty="0">
                <a:latin typeface="Times New Roman"/>
                <a:cs typeface="Times New Roman"/>
              </a:rPr>
              <a:t> про</a:t>
            </a:r>
            <a:r>
              <a:rPr sz="1700" dirty="0">
                <a:latin typeface="Times New Roman"/>
                <a:cs typeface="Times New Roman"/>
              </a:rPr>
              <a:t> </a:t>
            </a:r>
            <a:r>
              <a:rPr sz="1700" spc="-10" dirty="0">
                <a:latin typeface="Times New Roman"/>
                <a:cs typeface="Times New Roman"/>
              </a:rPr>
              <a:t>фінансову</a:t>
            </a:r>
            <a:r>
              <a:rPr sz="1700" spc="-5" dirty="0">
                <a:latin typeface="Times New Roman"/>
                <a:cs typeface="Times New Roman"/>
              </a:rPr>
              <a:t> </a:t>
            </a:r>
            <a:r>
              <a:rPr sz="1700" spc="-10" dirty="0">
                <a:latin typeface="Times New Roman"/>
                <a:cs typeface="Times New Roman"/>
              </a:rPr>
              <a:t>структуру; </a:t>
            </a:r>
            <a:r>
              <a:rPr sz="1700" spc="-5" dirty="0">
                <a:latin typeface="Times New Roman"/>
                <a:cs typeface="Times New Roman"/>
              </a:rPr>
              <a:t> </a:t>
            </a:r>
            <a:r>
              <a:rPr sz="1700" spc="-10" dirty="0">
                <a:latin typeface="Times New Roman"/>
                <a:cs typeface="Times New Roman"/>
              </a:rPr>
              <a:t>Положення </a:t>
            </a:r>
            <a:r>
              <a:rPr sz="1700" dirty="0">
                <a:latin typeface="Times New Roman"/>
                <a:cs typeface="Times New Roman"/>
              </a:rPr>
              <a:t>про </a:t>
            </a:r>
            <a:r>
              <a:rPr sz="1700" spc="-25" dirty="0">
                <a:latin typeface="Times New Roman"/>
                <a:cs typeface="Times New Roman"/>
              </a:rPr>
              <a:t>облікову </a:t>
            </a:r>
            <a:r>
              <a:rPr sz="1700" spc="-10" dirty="0">
                <a:latin typeface="Times New Roman"/>
                <a:cs typeface="Times New Roman"/>
              </a:rPr>
              <a:t>політику; </a:t>
            </a:r>
            <a:r>
              <a:rPr sz="1700" spc="-15" dirty="0">
                <a:latin typeface="Times New Roman"/>
                <a:cs typeface="Times New Roman"/>
              </a:rPr>
              <a:t>Положення </a:t>
            </a:r>
            <a:r>
              <a:rPr sz="1700" dirty="0">
                <a:latin typeface="Times New Roman"/>
                <a:cs typeface="Times New Roman"/>
              </a:rPr>
              <a:t>про </a:t>
            </a:r>
            <a:r>
              <a:rPr sz="1700" spc="-15" dirty="0">
                <a:latin typeface="Times New Roman"/>
                <a:cs typeface="Times New Roman"/>
              </a:rPr>
              <a:t>бюджети; Положення </a:t>
            </a:r>
            <a:r>
              <a:rPr sz="1700" spc="-10" dirty="0">
                <a:latin typeface="Times New Roman"/>
                <a:cs typeface="Times New Roman"/>
              </a:rPr>
              <a:t> </a:t>
            </a:r>
            <a:r>
              <a:rPr sz="1700" dirty="0">
                <a:latin typeface="Times New Roman"/>
                <a:cs typeface="Times New Roman"/>
              </a:rPr>
              <a:t>про</a:t>
            </a:r>
            <a:r>
              <a:rPr sz="1700" spc="5" dirty="0">
                <a:latin typeface="Times New Roman"/>
                <a:cs typeface="Times New Roman"/>
              </a:rPr>
              <a:t> </a:t>
            </a:r>
            <a:r>
              <a:rPr sz="1700" spc="-5" dirty="0">
                <a:latin typeface="Times New Roman"/>
                <a:cs typeface="Times New Roman"/>
              </a:rPr>
              <a:t>планування;</a:t>
            </a:r>
            <a:r>
              <a:rPr sz="1700" dirty="0">
                <a:latin typeface="Times New Roman"/>
                <a:cs typeface="Times New Roman"/>
              </a:rPr>
              <a:t> </a:t>
            </a:r>
            <a:r>
              <a:rPr sz="1700" spc="-15" dirty="0">
                <a:latin typeface="Times New Roman"/>
                <a:cs typeface="Times New Roman"/>
              </a:rPr>
              <a:t>Положення</a:t>
            </a:r>
            <a:r>
              <a:rPr sz="1700" spc="-10" dirty="0">
                <a:latin typeface="Times New Roman"/>
                <a:cs typeface="Times New Roman"/>
              </a:rPr>
              <a:t> </a:t>
            </a:r>
            <a:r>
              <a:rPr sz="1700" spc="-5" dirty="0">
                <a:latin typeface="Times New Roman"/>
                <a:cs typeface="Times New Roman"/>
              </a:rPr>
              <a:t>про</a:t>
            </a:r>
            <a:r>
              <a:rPr sz="1700" dirty="0">
                <a:latin typeface="Times New Roman"/>
                <a:cs typeface="Times New Roman"/>
              </a:rPr>
              <a:t> центри</a:t>
            </a:r>
            <a:r>
              <a:rPr sz="1700" spc="5" dirty="0">
                <a:latin typeface="Times New Roman"/>
                <a:cs typeface="Times New Roman"/>
              </a:rPr>
              <a:t> </a:t>
            </a:r>
            <a:r>
              <a:rPr sz="1700" spc="-5" dirty="0">
                <a:latin typeface="Times New Roman"/>
                <a:cs typeface="Times New Roman"/>
              </a:rPr>
              <a:t>фінансової</a:t>
            </a:r>
            <a:r>
              <a:rPr sz="1700" dirty="0">
                <a:latin typeface="Times New Roman"/>
                <a:cs typeface="Times New Roman"/>
              </a:rPr>
              <a:t> відповідальності </a:t>
            </a:r>
            <a:r>
              <a:rPr sz="1700" spc="5" dirty="0">
                <a:latin typeface="Times New Roman"/>
                <a:cs typeface="Times New Roman"/>
              </a:rPr>
              <a:t> </a:t>
            </a:r>
            <a:r>
              <a:rPr sz="1700" dirty="0">
                <a:latin typeface="Times New Roman"/>
                <a:cs typeface="Times New Roman"/>
              </a:rPr>
              <a:t>(ЦФВ).</a:t>
            </a:r>
            <a:endParaRPr sz="1700">
              <a:latin typeface="Times New Roman"/>
              <a:cs typeface="Times New Roman"/>
            </a:endParaRPr>
          </a:p>
        </p:txBody>
      </p:sp>
      <p:grpSp>
        <p:nvGrpSpPr>
          <p:cNvPr id="34" name="object 34"/>
          <p:cNvGrpSpPr/>
          <p:nvPr/>
        </p:nvGrpSpPr>
        <p:grpSpPr>
          <a:xfrm>
            <a:off x="1559433" y="1909952"/>
            <a:ext cx="354330" cy="548005"/>
            <a:chOff x="1559433" y="1909952"/>
            <a:chExt cx="354330" cy="548005"/>
          </a:xfrm>
        </p:grpSpPr>
        <p:sp>
          <p:nvSpPr>
            <p:cNvPr id="35" name="object 35"/>
            <p:cNvSpPr/>
            <p:nvPr/>
          </p:nvSpPr>
          <p:spPr>
            <a:xfrm>
              <a:off x="1568958" y="1919477"/>
              <a:ext cx="335280" cy="528955"/>
            </a:xfrm>
            <a:custGeom>
              <a:avLst/>
              <a:gdLst/>
              <a:ahLst/>
              <a:cxnLst/>
              <a:rect l="l" t="t" r="r" b="b"/>
              <a:pathLst>
                <a:path w="335280" h="528955">
                  <a:moveTo>
                    <a:pt x="251459" y="0"/>
                  </a:moveTo>
                  <a:lnTo>
                    <a:pt x="83819" y="0"/>
                  </a:lnTo>
                  <a:lnTo>
                    <a:pt x="83819" y="361188"/>
                  </a:lnTo>
                  <a:lnTo>
                    <a:pt x="0" y="361188"/>
                  </a:lnTo>
                  <a:lnTo>
                    <a:pt x="167640" y="528827"/>
                  </a:lnTo>
                  <a:lnTo>
                    <a:pt x="335279" y="361188"/>
                  </a:lnTo>
                  <a:lnTo>
                    <a:pt x="251459" y="361188"/>
                  </a:lnTo>
                  <a:lnTo>
                    <a:pt x="251459" y="0"/>
                  </a:lnTo>
                  <a:close/>
                </a:path>
              </a:pathLst>
            </a:custGeom>
            <a:solidFill>
              <a:srgbClr val="90C22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1568958" y="1919477"/>
              <a:ext cx="335280" cy="528955"/>
            </a:xfrm>
            <a:custGeom>
              <a:avLst/>
              <a:gdLst/>
              <a:ahLst/>
              <a:cxnLst/>
              <a:rect l="l" t="t" r="r" b="b"/>
              <a:pathLst>
                <a:path w="335280" h="528955">
                  <a:moveTo>
                    <a:pt x="0" y="361188"/>
                  </a:moveTo>
                  <a:lnTo>
                    <a:pt x="83819" y="361188"/>
                  </a:lnTo>
                  <a:lnTo>
                    <a:pt x="83819" y="0"/>
                  </a:lnTo>
                  <a:lnTo>
                    <a:pt x="251459" y="0"/>
                  </a:lnTo>
                  <a:lnTo>
                    <a:pt x="251459" y="361188"/>
                  </a:lnTo>
                  <a:lnTo>
                    <a:pt x="335279" y="361188"/>
                  </a:lnTo>
                  <a:lnTo>
                    <a:pt x="167640" y="528827"/>
                  </a:lnTo>
                  <a:lnTo>
                    <a:pt x="0" y="361188"/>
                  </a:lnTo>
                  <a:close/>
                </a:path>
              </a:pathLst>
            </a:custGeom>
            <a:ln w="19050">
              <a:solidFill>
                <a:srgbClr val="688E1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37" name="object 37"/>
          <p:cNvGrpSpPr/>
          <p:nvPr/>
        </p:nvGrpSpPr>
        <p:grpSpPr>
          <a:xfrm>
            <a:off x="1559433" y="2958464"/>
            <a:ext cx="409575" cy="1692910"/>
            <a:chOff x="1559433" y="2958464"/>
            <a:chExt cx="409575" cy="1692910"/>
          </a:xfrm>
        </p:grpSpPr>
        <p:sp>
          <p:nvSpPr>
            <p:cNvPr id="38" name="object 38"/>
            <p:cNvSpPr/>
            <p:nvPr/>
          </p:nvSpPr>
          <p:spPr>
            <a:xfrm>
              <a:off x="1568958" y="2967989"/>
              <a:ext cx="390525" cy="288290"/>
            </a:xfrm>
            <a:custGeom>
              <a:avLst/>
              <a:gdLst/>
              <a:ahLst/>
              <a:cxnLst/>
              <a:rect l="l" t="t" r="r" b="b"/>
              <a:pathLst>
                <a:path w="390525" h="288289">
                  <a:moveTo>
                    <a:pt x="292608" y="0"/>
                  </a:moveTo>
                  <a:lnTo>
                    <a:pt x="97535" y="0"/>
                  </a:lnTo>
                  <a:lnTo>
                    <a:pt x="97535" y="144018"/>
                  </a:lnTo>
                  <a:lnTo>
                    <a:pt x="0" y="144018"/>
                  </a:lnTo>
                  <a:lnTo>
                    <a:pt x="195072" y="288036"/>
                  </a:lnTo>
                  <a:lnTo>
                    <a:pt x="390143" y="144018"/>
                  </a:lnTo>
                  <a:lnTo>
                    <a:pt x="292608" y="144018"/>
                  </a:lnTo>
                  <a:lnTo>
                    <a:pt x="292608" y="0"/>
                  </a:lnTo>
                  <a:close/>
                </a:path>
              </a:pathLst>
            </a:custGeom>
            <a:solidFill>
              <a:srgbClr val="90C22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1568958" y="2967989"/>
              <a:ext cx="390525" cy="288290"/>
            </a:xfrm>
            <a:custGeom>
              <a:avLst/>
              <a:gdLst/>
              <a:ahLst/>
              <a:cxnLst/>
              <a:rect l="l" t="t" r="r" b="b"/>
              <a:pathLst>
                <a:path w="390525" h="288289">
                  <a:moveTo>
                    <a:pt x="0" y="144018"/>
                  </a:moveTo>
                  <a:lnTo>
                    <a:pt x="97535" y="144018"/>
                  </a:lnTo>
                  <a:lnTo>
                    <a:pt x="97535" y="0"/>
                  </a:lnTo>
                  <a:lnTo>
                    <a:pt x="292608" y="0"/>
                  </a:lnTo>
                  <a:lnTo>
                    <a:pt x="292608" y="144018"/>
                  </a:lnTo>
                  <a:lnTo>
                    <a:pt x="390143" y="144018"/>
                  </a:lnTo>
                  <a:lnTo>
                    <a:pt x="195072" y="288036"/>
                  </a:lnTo>
                  <a:lnTo>
                    <a:pt x="0" y="144018"/>
                  </a:lnTo>
                  <a:close/>
                </a:path>
              </a:pathLst>
            </a:custGeom>
            <a:ln w="19050">
              <a:solidFill>
                <a:srgbClr val="688E1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1579626" y="4092701"/>
              <a:ext cx="370840" cy="548640"/>
            </a:xfrm>
            <a:custGeom>
              <a:avLst/>
              <a:gdLst/>
              <a:ahLst/>
              <a:cxnLst/>
              <a:rect l="l" t="t" r="r" b="b"/>
              <a:pathLst>
                <a:path w="370839" h="548639">
                  <a:moveTo>
                    <a:pt x="277749" y="0"/>
                  </a:moveTo>
                  <a:lnTo>
                    <a:pt x="92582" y="0"/>
                  </a:lnTo>
                  <a:lnTo>
                    <a:pt x="92582" y="363474"/>
                  </a:lnTo>
                  <a:lnTo>
                    <a:pt x="0" y="363474"/>
                  </a:lnTo>
                  <a:lnTo>
                    <a:pt x="185166" y="548640"/>
                  </a:lnTo>
                  <a:lnTo>
                    <a:pt x="370331" y="363474"/>
                  </a:lnTo>
                  <a:lnTo>
                    <a:pt x="277749" y="363474"/>
                  </a:lnTo>
                  <a:lnTo>
                    <a:pt x="277749" y="0"/>
                  </a:lnTo>
                  <a:close/>
                </a:path>
              </a:pathLst>
            </a:custGeom>
            <a:solidFill>
              <a:srgbClr val="90C22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1579626" y="4092701"/>
              <a:ext cx="370840" cy="548640"/>
            </a:xfrm>
            <a:custGeom>
              <a:avLst/>
              <a:gdLst/>
              <a:ahLst/>
              <a:cxnLst/>
              <a:rect l="l" t="t" r="r" b="b"/>
              <a:pathLst>
                <a:path w="370839" h="548639">
                  <a:moveTo>
                    <a:pt x="0" y="363474"/>
                  </a:moveTo>
                  <a:lnTo>
                    <a:pt x="92582" y="363474"/>
                  </a:lnTo>
                  <a:lnTo>
                    <a:pt x="92582" y="0"/>
                  </a:lnTo>
                  <a:lnTo>
                    <a:pt x="277749" y="0"/>
                  </a:lnTo>
                  <a:lnTo>
                    <a:pt x="277749" y="363474"/>
                  </a:lnTo>
                  <a:lnTo>
                    <a:pt x="370331" y="363474"/>
                  </a:lnTo>
                  <a:lnTo>
                    <a:pt x="185166" y="548640"/>
                  </a:lnTo>
                  <a:lnTo>
                    <a:pt x="0" y="363474"/>
                  </a:lnTo>
                  <a:close/>
                </a:path>
              </a:pathLst>
            </a:custGeom>
            <a:ln w="19050">
              <a:solidFill>
                <a:srgbClr val="688E1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031741" y="1044702"/>
            <a:ext cx="2369820" cy="643255"/>
          </a:xfrm>
          <a:prstGeom prst="rect">
            <a:avLst/>
          </a:prstGeom>
          <a:ln w="19050">
            <a:solidFill>
              <a:srgbClr val="539F20"/>
            </a:solidFill>
          </a:ln>
        </p:spPr>
        <p:txBody>
          <a:bodyPr vert="horz" wrap="square" lIns="0" tIns="17653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390"/>
              </a:spcBef>
            </a:pPr>
            <a:r>
              <a:rPr sz="1800" b="1" i="1" spc="-5" dirty="0">
                <a:latin typeface="Times New Roman"/>
                <a:cs typeface="Times New Roman"/>
              </a:rPr>
              <a:t>БРГК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226058" y="1847850"/>
            <a:ext cx="8597265" cy="935990"/>
          </a:xfrm>
          <a:custGeom>
            <a:avLst/>
            <a:gdLst/>
            <a:ahLst/>
            <a:cxnLst/>
            <a:rect l="l" t="t" r="r" b="b"/>
            <a:pathLst>
              <a:path w="8597265" h="935989">
                <a:moveTo>
                  <a:pt x="8596884" y="0"/>
                </a:moveTo>
                <a:lnTo>
                  <a:pt x="0" y="0"/>
                </a:lnTo>
                <a:lnTo>
                  <a:pt x="0" y="935736"/>
                </a:lnTo>
                <a:lnTo>
                  <a:pt x="8596884" y="935736"/>
                </a:lnTo>
                <a:lnTo>
                  <a:pt x="859688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226058" y="1847850"/>
            <a:ext cx="8597265" cy="935990"/>
          </a:xfrm>
          <a:prstGeom prst="rect">
            <a:avLst/>
          </a:prstGeom>
          <a:ln w="19050">
            <a:solidFill>
              <a:srgbClr val="539F20"/>
            </a:solidFill>
          </a:ln>
        </p:spPr>
        <p:txBody>
          <a:bodyPr vert="horz" wrap="square" lIns="0" tIns="47625" rIns="0" bIns="0" rtlCol="0">
            <a:spAutoFit/>
          </a:bodyPr>
          <a:lstStyle/>
          <a:p>
            <a:pPr marL="132715" marR="132080" algn="ctr">
              <a:lnSpc>
                <a:spcPct val="100000"/>
              </a:lnSpc>
              <a:spcBef>
                <a:spcPts val="375"/>
              </a:spcBef>
            </a:pPr>
            <a:r>
              <a:rPr sz="1800" spc="-5" dirty="0">
                <a:latin typeface="Times New Roman"/>
                <a:cs typeface="Times New Roman"/>
              </a:rPr>
              <a:t>це план </a:t>
            </a:r>
            <a:r>
              <a:rPr sz="1800" spc="-20" dirty="0">
                <a:latin typeface="Times New Roman"/>
                <a:cs typeface="Times New Roman"/>
              </a:rPr>
              <a:t>руху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20" dirty="0">
                <a:latin typeface="Times New Roman"/>
                <a:cs typeface="Times New Roman"/>
              </a:rPr>
              <a:t>коштів </a:t>
            </a:r>
            <a:r>
              <a:rPr sz="1800" spc="-5" dirty="0">
                <a:latin typeface="Times New Roman"/>
                <a:cs typeface="Times New Roman"/>
              </a:rPr>
              <a:t>на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20" dirty="0">
                <a:latin typeface="Times New Roman"/>
                <a:cs typeface="Times New Roman"/>
              </a:rPr>
              <a:t>поточному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spc="-15" dirty="0">
                <a:latin typeface="Times New Roman"/>
                <a:cs typeface="Times New Roman"/>
              </a:rPr>
              <a:t>рахунку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10" dirty="0">
                <a:latin typeface="Times New Roman"/>
                <a:cs typeface="Times New Roman"/>
              </a:rPr>
              <a:t>та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у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касі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підприємства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і </a:t>
            </a:r>
            <a:r>
              <a:rPr sz="1800" spc="-15" dirty="0">
                <a:latin typeface="Times New Roman"/>
                <a:cs typeface="Times New Roman"/>
              </a:rPr>
              <a:t>його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структурних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підрозділів,</a:t>
            </a:r>
            <a:r>
              <a:rPr sz="1800" dirty="0">
                <a:latin typeface="Times New Roman"/>
                <a:cs typeface="Times New Roman"/>
              </a:rPr>
              <a:t> який</a:t>
            </a:r>
            <a:r>
              <a:rPr sz="1800" spc="-10" dirty="0">
                <a:latin typeface="Times New Roman"/>
                <a:cs typeface="Times New Roman"/>
              </a:rPr>
              <a:t> показує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всі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прогнозовані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15" dirty="0">
                <a:latin typeface="Times New Roman"/>
                <a:cs typeface="Times New Roman"/>
              </a:rPr>
              <a:t>надходження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і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витрати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20" dirty="0">
                <a:latin typeface="Times New Roman"/>
                <a:cs typeface="Times New Roman"/>
              </a:rPr>
              <a:t>коштів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у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20" dirty="0">
                <a:latin typeface="Times New Roman"/>
                <a:cs typeface="Times New Roman"/>
              </a:rPr>
              <a:t>результаті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діяльності</a:t>
            </a:r>
            <a:r>
              <a:rPr sz="1800" spc="-5" dirty="0">
                <a:latin typeface="Times New Roman"/>
                <a:cs typeface="Times New Roman"/>
              </a:rPr>
              <a:t> підприємства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226058" y="3024377"/>
            <a:ext cx="8597265" cy="2205355"/>
          </a:xfrm>
          <a:custGeom>
            <a:avLst/>
            <a:gdLst/>
            <a:ahLst/>
            <a:cxnLst/>
            <a:rect l="l" t="t" r="r" b="b"/>
            <a:pathLst>
              <a:path w="8597265" h="2205354">
                <a:moveTo>
                  <a:pt x="8596884" y="0"/>
                </a:moveTo>
                <a:lnTo>
                  <a:pt x="0" y="0"/>
                </a:lnTo>
                <a:lnTo>
                  <a:pt x="0" y="2205228"/>
                </a:lnTo>
                <a:lnTo>
                  <a:pt x="8596884" y="2205228"/>
                </a:lnTo>
                <a:lnTo>
                  <a:pt x="859688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226058" y="3024377"/>
            <a:ext cx="8597265" cy="2205355"/>
          </a:xfrm>
          <a:prstGeom prst="rect">
            <a:avLst/>
          </a:prstGeom>
          <a:ln w="19050">
            <a:solidFill>
              <a:srgbClr val="539F20"/>
            </a:solidFill>
          </a:ln>
        </p:spPr>
        <p:txBody>
          <a:bodyPr vert="horz" wrap="square" lIns="0" tIns="20320" rIns="0" bIns="0" rtlCol="0">
            <a:spAutoFit/>
          </a:bodyPr>
          <a:lstStyle/>
          <a:p>
            <a:pPr marL="346710" indent="-256540">
              <a:lnSpc>
                <a:spcPts val="1980"/>
              </a:lnSpc>
              <a:spcBef>
                <a:spcPts val="160"/>
              </a:spcBef>
              <a:buChar char="-"/>
              <a:tabLst>
                <a:tab pos="346075" algn="l"/>
                <a:tab pos="346710" algn="l"/>
                <a:tab pos="1685925" algn="l"/>
                <a:tab pos="2710180" algn="l"/>
                <a:tab pos="3827779" algn="l"/>
                <a:tab pos="5280025" algn="l"/>
                <a:tab pos="6566534" algn="l"/>
                <a:tab pos="6936740" algn="l"/>
                <a:tab pos="8215630" algn="l"/>
              </a:tabLst>
            </a:pPr>
            <a:r>
              <a:rPr sz="1800" spc="-15" dirty="0">
                <a:latin typeface="Times New Roman"/>
                <a:cs typeface="Times New Roman"/>
              </a:rPr>
              <a:t>передбачені	</a:t>
            </a:r>
            <a:r>
              <a:rPr sz="1800" spc="-10" dirty="0">
                <a:latin typeface="Times New Roman"/>
                <a:cs typeface="Times New Roman"/>
              </a:rPr>
              <a:t>умовами	договорів	</a:t>
            </a:r>
            <a:r>
              <a:rPr sz="1800" spc="-20" dirty="0">
                <a:latin typeface="Times New Roman"/>
                <a:cs typeface="Times New Roman"/>
              </a:rPr>
              <a:t>надходження	</a:t>
            </a:r>
            <a:r>
              <a:rPr sz="1800" spc="-10" dirty="0">
                <a:latin typeface="Times New Roman"/>
                <a:cs typeface="Times New Roman"/>
              </a:rPr>
              <a:t>передплати	</a:t>
            </a:r>
            <a:r>
              <a:rPr sz="1800" spc="-5" dirty="0">
                <a:latin typeface="Times New Roman"/>
                <a:cs typeface="Times New Roman"/>
              </a:rPr>
              <a:t>за	</a:t>
            </a:r>
            <a:r>
              <a:rPr sz="1800" spc="-10" dirty="0">
                <a:latin typeface="Times New Roman"/>
                <a:cs typeface="Times New Roman"/>
              </a:rPr>
              <a:t>продукцію,	</a:t>
            </a:r>
            <a:r>
              <a:rPr sz="1800" spc="5" dirty="0">
                <a:latin typeface="Times New Roman"/>
                <a:cs typeface="Times New Roman"/>
              </a:rPr>
              <a:t>що</a:t>
            </a:r>
            <a:endParaRPr sz="1800">
              <a:latin typeface="Times New Roman"/>
              <a:cs typeface="Times New Roman"/>
            </a:endParaRPr>
          </a:p>
          <a:p>
            <a:pPr marL="90170">
              <a:lnSpc>
                <a:spcPts val="1800"/>
              </a:lnSpc>
            </a:pPr>
            <a:r>
              <a:rPr sz="1800" dirty="0">
                <a:latin typeface="Times New Roman"/>
                <a:cs typeface="Times New Roman"/>
              </a:rPr>
              <a:t>поставляється;</a:t>
            </a:r>
            <a:endParaRPr sz="1800">
              <a:latin typeface="Times New Roman"/>
              <a:cs typeface="Times New Roman"/>
            </a:endParaRPr>
          </a:p>
          <a:p>
            <a:pPr marL="90170" marR="86360">
              <a:lnSpc>
                <a:spcPts val="1800"/>
              </a:lnSpc>
              <a:spcBef>
                <a:spcPts val="185"/>
              </a:spcBef>
              <a:buChar char="-"/>
              <a:tabLst>
                <a:tab pos="391795" algn="l"/>
                <a:tab pos="392430" algn="l"/>
                <a:tab pos="1510665" algn="l"/>
                <a:tab pos="2887345" algn="l"/>
                <a:tab pos="3303270" algn="l"/>
                <a:tab pos="4841240" algn="l"/>
                <a:tab pos="5746750" algn="l"/>
                <a:tab pos="7014845" algn="l"/>
                <a:tab pos="7354570" algn="l"/>
              </a:tabLst>
            </a:pPr>
            <a:r>
              <a:rPr sz="1800" dirty="0">
                <a:latin typeface="Times New Roman"/>
                <a:cs typeface="Times New Roman"/>
              </a:rPr>
              <a:t>з</a:t>
            </a:r>
            <a:r>
              <a:rPr sz="1800" spc="-50" dirty="0">
                <a:latin typeface="Times New Roman"/>
                <a:cs typeface="Times New Roman"/>
              </a:rPr>
              <a:t>а</a:t>
            </a:r>
            <a:r>
              <a:rPr sz="1800" spc="25" dirty="0">
                <a:latin typeface="Times New Roman"/>
                <a:cs typeface="Times New Roman"/>
              </a:rPr>
              <a:t>т</a:t>
            </a:r>
            <a:r>
              <a:rPr sz="1800" dirty="0">
                <a:latin typeface="Times New Roman"/>
                <a:cs typeface="Times New Roman"/>
              </a:rPr>
              <a:t>рим</a:t>
            </a:r>
            <a:r>
              <a:rPr sz="1800" spc="-40" dirty="0">
                <a:latin typeface="Times New Roman"/>
                <a:cs typeface="Times New Roman"/>
              </a:rPr>
              <a:t>к</a:t>
            </a:r>
            <a:r>
              <a:rPr sz="1800" dirty="0">
                <a:latin typeface="Times New Roman"/>
                <a:cs typeface="Times New Roman"/>
              </a:rPr>
              <a:t>у	</a:t>
            </a:r>
            <a:r>
              <a:rPr sz="1800" spc="-15" dirty="0">
                <a:latin typeface="Times New Roman"/>
                <a:cs typeface="Times New Roman"/>
              </a:rPr>
              <a:t>н</a:t>
            </a:r>
            <a:r>
              <a:rPr sz="1800" dirty="0">
                <a:latin typeface="Times New Roman"/>
                <a:cs typeface="Times New Roman"/>
              </a:rPr>
              <a:t>ад</a:t>
            </a:r>
            <a:r>
              <a:rPr sz="1800" spc="-75" dirty="0">
                <a:latin typeface="Times New Roman"/>
                <a:cs typeface="Times New Roman"/>
              </a:rPr>
              <a:t>х</a:t>
            </a:r>
            <a:r>
              <a:rPr sz="1800" spc="-50" dirty="0">
                <a:latin typeface="Times New Roman"/>
                <a:cs typeface="Times New Roman"/>
              </a:rPr>
              <a:t>о</a:t>
            </a:r>
            <a:r>
              <a:rPr sz="1800" dirty="0">
                <a:latin typeface="Times New Roman"/>
                <a:cs typeface="Times New Roman"/>
              </a:rPr>
              <a:t>д</a:t>
            </a:r>
            <a:r>
              <a:rPr sz="1800" spc="-25" dirty="0">
                <a:latin typeface="Times New Roman"/>
                <a:cs typeface="Times New Roman"/>
              </a:rPr>
              <a:t>ж</a:t>
            </a:r>
            <a:r>
              <a:rPr sz="1800" dirty="0">
                <a:latin typeface="Times New Roman"/>
                <a:cs typeface="Times New Roman"/>
              </a:rPr>
              <a:t>ень	</a:t>
            </a:r>
            <a:r>
              <a:rPr sz="1800" spc="-5" dirty="0">
                <a:latin typeface="Times New Roman"/>
                <a:cs typeface="Times New Roman"/>
              </a:rPr>
              <a:t>з</a:t>
            </a:r>
            <a:r>
              <a:rPr sz="1800" dirty="0">
                <a:latin typeface="Times New Roman"/>
                <a:cs typeface="Times New Roman"/>
              </a:rPr>
              <a:t>а	</a:t>
            </a:r>
            <a:r>
              <a:rPr sz="1800" spc="-5" dirty="0">
                <a:latin typeface="Times New Roman"/>
                <a:cs typeface="Times New Roman"/>
              </a:rPr>
              <a:t>в</a:t>
            </a:r>
            <a:r>
              <a:rPr sz="1800" dirty="0">
                <a:latin typeface="Times New Roman"/>
                <a:cs typeface="Times New Roman"/>
              </a:rPr>
              <a:t>ід</a:t>
            </a:r>
            <a:r>
              <a:rPr sz="1800" spc="-25" dirty="0">
                <a:latin typeface="Times New Roman"/>
                <a:cs typeface="Times New Roman"/>
              </a:rPr>
              <a:t>в</a:t>
            </a:r>
            <a:r>
              <a:rPr sz="1800" dirty="0">
                <a:latin typeface="Times New Roman"/>
                <a:cs typeface="Times New Roman"/>
              </a:rPr>
              <a:t>а</a:t>
            </a:r>
            <a:r>
              <a:rPr sz="1800" spc="-15" dirty="0">
                <a:latin typeface="Times New Roman"/>
                <a:cs typeface="Times New Roman"/>
              </a:rPr>
              <a:t>н</a:t>
            </a:r>
            <a:r>
              <a:rPr sz="1800" spc="25" dirty="0">
                <a:latin typeface="Times New Roman"/>
                <a:cs typeface="Times New Roman"/>
              </a:rPr>
              <a:t>т</a:t>
            </a:r>
            <a:r>
              <a:rPr sz="1800" spc="-10" dirty="0">
                <a:latin typeface="Times New Roman"/>
                <a:cs typeface="Times New Roman"/>
              </a:rPr>
              <a:t>а</a:t>
            </a:r>
            <a:r>
              <a:rPr sz="1800" spc="-20" dirty="0">
                <a:latin typeface="Times New Roman"/>
                <a:cs typeface="Times New Roman"/>
              </a:rPr>
              <a:t>ж</a:t>
            </a:r>
            <a:r>
              <a:rPr sz="1800" dirty="0">
                <a:latin typeface="Times New Roman"/>
                <a:cs typeface="Times New Roman"/>
              </a:rPr>
              <a:t>е</a:t>
            </a:r>
            <a:r>
              <a:rPr sz="1800" spc="-15" dirty="0">
                <a:latin typeface="Times New Roman"/>
                <a:cs typeface="Times New Roman"/>
              </a:rPr>
              <a:t>н</a:t>
            </a:r>
            <a:r>
              <a:rPr sz="1800" dirty="0">
                <a:latin typeface="Times New Roman"/>
                <a:cs typeface="Times New Roman"/>
              </a:rPr>
              <a:t>у	рані</a:t>
            </a:r>
            <a:r>
              <a:rPr sz="1800" spc="5" dirty="0">
                <a:latin typeface="Times New Roman"/>
                <a:cs typeface="Times New Roman"/>
              </a:rPr>
              <a:t>ш</a:t>
            </a:r>
            <a:r>
              <a:rPr sz="1800" dirty="0">
                <a:latin typeface="Times New Roman"/>
                <a:cs typeface="Times New Roman"/>
              </a:rPr>
              <a:t>е	</a:t>
            </a:r>
            <a:r>
              <a:rPr sz="1800" spc="-5" dirty="0">
                <a:latin typeface="Times New Roman"/>
                <a:cs typeface="Times New Roman"/>
              </a:rPr>
              <a:t>пр</a:t>
            </a:r>
            <a:r>
              <a:rPr sz="1800" spc="-65" dirty="0">
                <a:latin typeface="Times New Roman"/>
                <a:cs typeface="Times New Roman"/>
              </a:rPr>
              <a:t>о</a:t>
            </a:r>
            <a:r>
              <a:rPr sz="1800" spc="-20" dirty="0">
                <a:latin typeface="Times New Roman"/>
                <a:cs typeface="Times New Roman"/>
              </a:rPr>
              <a:t>д</a:t>
            </a:r>
            <a:r>
              <a:rPr sz="1800" spc="20" dirty="0">
                <a:latin typeface="Times New Roman"/>
                <a:cs typeface="Times New Roman"/>
              </a:rPr>
              <a:t>у</a:t>
            </a:r>
            <a:r>
              <a:rPr sz="1800" dirty="0">
                <a:latin typeface="Times New Roman"/>
                <a:cs typeface="Times New Roman"/>
              </a:rPr>
              <a:t>кцію	–	</a:t>
            </a:r>
            <a:r>
              <a:rPr sz="1800" spc="-20" dirty="0">
                <a:latin typeface="Times New Roman"/>
                <a:cs typeface="Times New Roman"/>
              </a:rPr>
              <a:t>д</a:t>
            </a:r>
            <a:r>
              <a:rPr sz="1800" spc="-10" dirty="0">
                <a:latin typeface="Times New Roman"/>
                <a:cs typeface="Times New Roman"/>
              </a:rPr>
              <a:t>е</a:t>
            </a:r>
            <a:r>
              <a:rPr sz="1800" dirty="0">
                <a:latin typeface="Times New Roman"/>
                <a:cs typeface="Times New Roman"/>
              </a:rPr>
              <a:t>бі</a:t>
            </a:r>
            <a:r>
              <a:rPr sz="1800" spc="-20" dirty="0">
                <a:latin typeface="Times New Roman"/>
                <a:cs typeface="Times New Roman"/>
              </a:rPr>
              <a:t>т</a:t>
            </a:r>
            <a:r>
              <a:rPr sz="1800" dirty="0">
                <a:latin typeface="Times New Roman"/>
                <a:cs typeface="Times New Roman"/>
              </a:rPr>
              <a:t>орсь</a:t>
            </a:r>
            <a:r>
              <a:rPr sz="1800" spc="-35" dirty="0">
                <a:latin typeface="Times New Roman"/>
                <a:cs typeface="Times New Roman"/>
              </a:rPr>
              <a:t>к</a:t>
            </a:r>
            <a:r>
              <a:rPr sz="1800" dirty="0">
                <a:latin typeface="Times New Roman"/>
                <a:cs typeface="Times New Roman"/>
              </a:rPr>
              <a:t>у  </a:t>
            </a:r>
            <a:r>
              <a:rPr sz="1800" spc="-5" dirty="0">
                <a:latin typeface="Times New Roman"/>
                <a:cs typeface="Times New Roman"/>
              </a:rPr>
              <a:t>заборгованість;</a:t>
            </a:r>
            <a:endParaRPr sz="1800">
              <a:latin typeface="Times New Roman"/>
              <a:cs typeface="Times New Roman"/>
            </a:endParaRPr>
          </a:p>
          <a:p>
            <a:pPr marL="90170" marR="83185">
              <a:lnSpc>
                <a:spcPts val="1800"/>
              </a:lnSpc>
              <a:buChar char="-"/>
              <a:tabLst>
                <a:tab pos="300355" algn="l"/>
                <a:tab pos="300990" algn="l"/>
                <a:tab pos="1769745" algn="l"/>
                <a:tab pos="3083560" algn="l"/>
                <a:tab pos="3736340" algn="l"/>
                <a:tab pos="4880610" algn="l"/>
                <a:tab pos="6103620" algn="l"/>
                <a:tab pos="6351905" algn="l"/>
                <a:tab pos="7602855" algn="l"/>
              </a:tabLst>
            </a:pPr>
            <a:r>
              <a:rPr sz="1800" spc="-5" dirty="0">
                <a:latin typeface="Times New Roman"/>
                <a:cs typeface="Times New Roman"/>
              </a:rPr>
              <a:t>ви</a:t>
            </a:r>
            <a:r>
              <a:rPr sz="1800" spc="-100" dirty="0">
                <a:latin typeface="Times New Roman"/>
                <a:cs typeface="Times New Roman"/>
              </a:rPr>
              <a:t>к</a:t>
            </a:r>
            <a:r>
              <a:rPr sz="1800" dirty="0">
                <a:latin typeface="Times New Roman"/>
                <a:cs typeface="Times New Roman"/>
              </a:rPr>
              <a:t>орис</a:t>
            </a:r>
            <a:r>
              <a:rPr sz="1800" spc="25" dirty="0">
                <a:latin typeface="Times New Roman"/>
                <a:cs typeface="Times New Roman"/>
              </a:rPr>
              <a:t>т</a:t>
            </a:r>
            <a:r>
              <a:rPr sz="1800" dirty="0">
                <a:latin typeface="Times New Roman"/>
                <a:cs typeface="Times New Roman"/>
              </a:rPr>
              <a:t>ання	</a:t>
            </a:r>
            <a:r>
              <a:rPr sz="1800" spc="-5" dirty="0">
                <a:latin typeface="Times New Roman"/>
                <a:cs typeface="Times New Roman"/>
              </a:rPr>
              <a:t>не</a:t>
            </a:r>
            <a:r>
              <a:rPr sz="1800" spc="5" dirty="0">
                <a:latin typeface="Times New Roman"/>
                <a:cs typeface="Times New Roman"/>
              </a:rPr>
              <a:t>г</a:t>
            </a:r>
            <a:r>
              <a:rPr sz="1800" dirty="0">
                <a:latin typeface="Times New Roman"/>
                <a:cs typeface="Times New Roman"/>
              </a:rPr>
              <a:t>рош</a:t>
            </a:r>
            <a:r>
              <a:rPr sz="1800" spc="-15" dirty="0">
                <a:latin typeface="Times New Roman"/>
                <a:cs typeface="Times New Roman"/>
              </a:rPr>
              <a:t>о</a:t>
            </a:r>
            <a:r>
              <a:rPr sz="1800" spc="-5" dirty="0">
                <a:latin typeface="Times New Roman"/>
                <a:cs typeface="Times New Roman"/>
              </a:rPr>
              <a:t>ви</a:t>
            </a:r>
            <a:r>
              <a:rPr sz="1800" dirty="0">
                <a:latin typeface="Times New Roman"/>
                <a:cs typeface="Times New Roman"/>
              </a:rPr>
              <a:t>х	фо</a:t>
            </a:r>
            <a:r>
              <a:rPr sz="1800" spc="-30" dirty="0">
                <a:latin typeface="Times New Roman"/>
                <a:cs typeface="Times New Roman"/>
              </a:rPr>
              <a:t>р</a:t>
            </a:r>
            <a:r>
              <a:rPr sz="1800" dirty="0">
                <a:latin typeface="Times New Roman"/>
                <a:cs typeface="Times New Roman"/>
              </a:rPr>
              <a:t>м	</a:t>
            </a:r>
            <a:r>
              <a:rPr sz="1800" spc="-5" dirty="0">
                <a:latin typeface="Times New Roman"/>
                <a:cs typeface="Times New Roman"/>
              </a:rPr>
              <a:t>пл</a:t>
            </a:r>
            <a:r>
              <a:rPr sz="1800" spc="-50" dirty="0">
                <a:latin typeface="Times New Roman"/>
                <a:cs typeface="Times New Roman"/>
              </a:rPr>
              <a:t>а</a:t>
            </a:r>
            <a:r>
              <a:rPr sz="1800" spc="-10" dirty="0">
                <a:latin typeface="Times New Roman"/>
                <a:cs typeface="Times New Roman"/>
              </a:rPr>
              <a:t>ті</a:t>
            </a:r>
            <a:r>
              <a:rPr sz="1800" dirty="0">
                <a:latin typeface="Times New Roman"/>
                <a:cs typeface="Times New Roman"/>
              </a:rPr>
              <a:t>жних	до</a:t>
            </a:r>
            <a:r>
              <a:rPr sz="1800" spc="-40" dirty="0">
                <a:latin typeface="Times New Roman"/>
                <a:cs typeface="Times New Roman"/>
              </a:rPr>
              <a:t>к</a:t>
            </a:r>
            <a:r>
              <a:rPr sz="1800" spc="-15" dirty="0">
                <a:latin typeface="Times New Roman"/>
                <a:cs typeface="Times New Roman"/>
              </a:rPr>
              <a:t>у</a:t>
            </a:r>
            <a:r>
              <a:rPr sz="1800" dirty="0">
                <a:latin typeface="Times New Roman"/>
                <a:cs typeface="Times New Roman"/>
              </a:rPr>
              <a:t>ментів	–	фінансо</a:t>
            </a:r>
            <a:r>
              <a:rPr sz="1800" spc="5" dirty="0">
                <a:latin typeface="Times New Roman"/>
                <a:cs typeface="Times New Roman"/>
              </a:rPr>
              <a:t>в</a:t>
            </a:r>
            <a:r>
              <a:rPr sz="1800" spc="-5" dirty="0">
                <a:latin typeface="Times New Roman"/>
                <a:cs typeface="Times New Roman"/>
              </a:rPr>
              <a:t>и</a:t>
            </a:r>
            <a:r>
              <a:rPr sz="1800" dirty="0">
                <a:latin typeface="Times New Roman"/>
                <a:cs typeface="Times New Roman"/>
              </a:rPr>
              <a:t>х	</a:t>
            </a:r>
            <a:r>
              <a:rPr sz="1800" spc="-35" dirty="0">
                <a:latin typeface="Times New Roman"/>
                <a:cs typeface="Times New Roman"/>
              </a:rPr>
              <a:t>с</a:t>
            </a:r>
            <a:r>
              <a:rPr sz="1800" spc="20" dirty="0">
                <a:latin typeface="Times New Roman"/>
                <a:cs typeface="Times New Roman"/>
              </a:rPr>
              <a:t>у</a:t>
            </a:r>
            <a:r>
              <a:rPr sz="1800" dirty="0">
                <a:latin typeface="Times New Roman"/>
                <a:cs typeface="Times New Roman"/>
              </a:rPr>
              <a:t>р</a:t>
            </a:r>
            <a:r>
              <a:rPr sz="1800" spc="-15" dirty="0">
                <a:latin typeface="Times New Roman"/>
                <a:cs typeface="Times New Roman"/>
              </a:rPr>
              <a:t>о</a:t>
            </a:r>
            <a:r>
              <a:rPr sz="1800" dirty="0">
                <a:latin typeface="Times New Roman"/>
                <a:cs typeface="Times New Roman"/>
              </a:rPr>
              <a:t>г</a:t>
            </a:r>
            <a:r>
              <a:rPr sz="1800" spc="-45" dirty="0">
                <a:latin typeface="Times New Roman"/>
                <a:cs typeface="Times New Roman"/>
              </a:rPr>
              <a:t>а</a:t>
            </a:r>
            <a:r>
              <a:rPr sz="1800" spc="-10" dirty="0">
                <a:latin typeface="Times New Roman"/>
                <a:cs typeface="Times New Roman"/>
              </a:rPr>
              <a:t>т</a:t>
            </a:r>
            <a:r>
              <a:rPr sz="1800" dirty="0">
                <a:latin typeface="Times New Roman"/>
                <a:cs typeface="Times New Roman"/>
              </a:rPr>
              <a:t>ів  (заліків,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казначейських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зобов’язань,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векселів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тощо);</a:t>
            </a:r>
            <a:endParaRPr sz="1800">
              <a:latin typeface="Times New Roman"/>
              <a:cs typeface="Times New Roman"/>
            </a:endParaRPr>
          </a:p>
          <a:p>
            <a:pPr marL="253365" indent="-163830">
              <a:lnSpc>
                <a:spcPts val="1620"/>
              </a:lnSpc>
              <a:buChar char="-"/>
              <a:tabLst>
                <a:tab pos="254000" algn="l"/>
              </a:tabLst>
            </a:pPr>
            <a:r>
              <a:rPr sz="1800" spc="-10" dirty="0">
                <a:latin typeface="Times New Roman"/>
                <a:cs typeface="Times New Roman"/>
              </a:rPr>
              <a:t>забезпечення</a:t>
            </a:r>
            <a:r>
              <a:rPr sz="1800" spc="2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збалансованості</a:t>
            </a:r>
            <a:r>
              <a:rPr sz="1800" spc="245" dirty="0">
                <a:latin typeface="Times New Roman"/>
                <a:cs typeface="Times New Roman"/>
              </a:rPr>
              <a:t> </a:t>
            </a:r>
            <a:r>
              <a:rPr sz="1800" spc="-20" dirty="0">
                <a:latin typeface="Times New Roman"/>
                <a:cs typeface="Times New Roman"/>
              </a:rPr>
              <a:t>надходжень</a:t>
            </a:r>
            <a:r>
              <a:rPr sz="1800" spc="235" dirty="0">
                <a:latin typeface="Times New Roman"/>
                <a:cs typeface="Times New Roman"/>
              </a:rPr>
              <a:t> </a:t>
            </a:r>
            <a:r>
              <a:rPr sz="1800" spc="-15" dirty="0">
                <a:latin typeface="Times New Roman"/>
                <a:cs typeface="Times New Roman"/>
              </a:rPr>
              <a:t>коштів</a:t>
            </a:r>
            <a:r>
              <a:rPr sz="1800" spc="2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(відповідно</a:t>
            </a:r>
            <a:r>
              <a:rPr sz="1800" spc="23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плану</a:t>
            </a:r>
            <a:r>
              <a:rPr sz="1800" spc="260" dirty="0">
                <a:latin typeface="Times New Roman"/>
                <a:cs typeface="Times New Roman"/>
              </a:rPr>
              <a:t> </a:t>
            </a:r>
            <a:r>
              <a:rPr sz="1800" spc="-25" dirty="0">
                <a:latin typeface="Times New Roman"/>
                <a:cs typeface="Times New Roman"/>
              </a:rPr>
              <a:t>доходів)</a:t>
            </a:r>
            <a:r>
              <a:rPr sz="1800" spc="240" dirty="0">
                <a:latin typeface="Times New Roman"/>
                <a:cs typeface="Times New Roman"/>
              </a:rPr>
              <a:t> </a:t>
            </a:r>
            <a:r>
              <a:rPr sz="1800" spc="10" dirty="0">
                <a:latin typeface="Times New Roman"/>
                <a:cs typeface="Times New Roman"/>
              </a:rPr>
              <a:t>та</a:t>
            </a:r>
            <a:r>
              <a:rPr sz="1800" spc="2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їх</a:t>
            </a:r>
            <a:endParaRPr sz="1800">
              <a:latin typeface="Times New Roman"/>
              <a:cs typeface="Times New Roman"/>
            </a:endParaRPr>
          </a:p>
          <a:p>
            <a:pPr marL="90170">
              <a:lnSpc>
                <a:spcPts val="1800"/>
              </a:lnSpc>
            </a:pPr>
            <a:r>
              <a:rPr sz="1800" spc="-10" dirty="0">
                <a:latin typeface="Times New Roman"/>
                <a:cs typeface="Times New Roman"/>
              </a:rPr>
              <a:t>використання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(відповідно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плану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витрат);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на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підприємстві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за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spc="-15" dirty="0">
                <a:latin typeface="Times New Roman"/>
                <a:cs typeface="Times New Roman"/>
              </a:rPr>
              <a:t>бюджетними </a:t>
            </a:r>
            <a:r>
              <a:rPr sz="1800" spc="-10" dirty="0">
                <a:latin typeface="Times New Roman"/>
                <a:cs typeface="Times New Roman"/>
              </a:rPr>
              <a:t>періодами;</a:t>
            </a:r>
            <a:endParaRPr sz="1800">
              <a:latin typeface="Times New Roman"/>
              <a:cs typeface="Times New Roman"/>
            </a:endParaRPr>
          </a:p>
          <a:p>
            <a:pPr marL="222885" indent="-133350">
              <a:lnSpc>
                <a:spcPts val="1980"/>
              </a:lnSpc>
              <a:buChar char="-"/>
              <a:tabLst>
                <a:tab pos="223520" algn="l"/>
              </a:tabLst>
            </a:pPr>
            <a:r>
              <a:rPr sz="1800" spc="-15" dirty="0">
                <a:latin typeface="Times New Roman"/>
                <a:cs typeface="Times New Roman"/>
              </a:rPr>
              <a:t>потребу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в </a:t>
            </a:r>
            <a:r>
              <a:rPr sz="1800" spc="-10" dirty="0">
                <a:latin typeface="Times New Roman"/>
                <a:cs typeface="Times New Roman"/>
              </a:rPr>
              <a:t>зовнішньому</a:t>
            </a:r>
            <a:r>
              <a:rPr sz="1800" spc="-5" dirty="0">
                <a:latin typeface="Times New Roman"/>
                <a:cs typeface="Times New Roman"/>
              </a:rPr>
              <a:t> фінансуванні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(обсяг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кредитів, </a:t>
            </a:r>
            <a:r>
              <a:rPr sz="1800" dirty="0">
                <a:latin typeface="Times New Roman"/>
                <a:cs typeface="Times New Roman"/>
              </a:rPr>
              <a:t>інвестицій</a:t>
            </a:r>
            <a:r>
              <a:rPr sz="1800" spc="-5" dirty="0">
                <a:latin typeface="Times New Roman"/>
                <a:cs typeface="Times New Roman"/>
              </a:rPr>
              <a:t> тощо).</a:t>
            </a:r>
            <a:endParaRPr sz="1800">
              <a:latin typeface="Times New Roman"/>
              <a:cs typeface="Times New Roman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808101" y="2085213"/>
            <a:ext cx="427990" cy="401955"/>
            <a:chOff x="808101" y="2085213"/>
            <a:chExt cx="427990" cy="401955"/>
          </a:xfrm>
        </p:grpSpPr>
        <p:sp>
          <p:nvSpPr>
            <p:cNvPr id="8" name="object 8"/>
            <p:cNvSpPr/>
            <p:nvPr/>
          </p:nvSpPr>
          <p:spPr>
            <a:xfrm>
              <a:off x="817626" y="2094738"/>
              <a:ext cx="408940" cy="382905"/>
            </a:xfrm>
            <a:custGeom>
              <a:avLst/>
              <a:gdLst/>
              <a:ahLst/>
              <a:cxnLst/>
              <a:rect l="l" t="t" r="r" b="b"/>
              <a:pathLst>
                <a:path w="408940" h="382905">
                  <a:moveTo>
                    <a:pt x="217170" y="0"/>
                  </a:moveTo>
                  <a:lnTo>
                    <a:pt x="0" y="0"/>
                  </a:lnTo>
                  <a:lnTo>
                    <a:pt x="191262" y="191262"/>
                  </a:lnTo>
                  <a:lnTo>
                    <a:pt x="0" y="382524"/>
                  </a:lnTo>
                  <a:lnTo>
                    <a:pt x="217170" y="382524"/>
                  </a:lnTo>
                  <a:lnTo>
                    <a:pt x="408432" y="191262"/>
                  </a:lnTo>
                  <a:lnTo>
                    <a:pt x="217170" y="0"/>
                  </a:lnTo>
                  <a:close/>
                </a:path>
              </a:pathLst>
            </a:custGeom>
            <a:solidFill>
              <a:srgbClr val="90C22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817626" y="2094738"/>
              <a:ext cx="408940" cy="382905"/>
            </a:xfrm>
            <a:custGeom>
              <a:avLst/>
              <a:gdLst/>
              <a:ahLst/>
              <a:cxnLst/>
              <a:rect l="l" t="t" r="r" b="b"/>
              <a:pathLst>
                <a:path w="408940" h="382905">
                  <a:moveTo>
                    <a:pt x="0" y="0"/>
                  </a:moveTo>
                  <a:lnTo>
                    <a:pt x="217170" y="0"/>
                  </a:lnTo>
                  <a:lnTo>
                    <a:pt x="408432" y="191262"/>
                  </a:lnTo>
                  <a:lnTo>
                    <a:pt x="217170" y="382524"/>
                  </a:lnTo>
                  <a:lnTo>
                    <a:pt x="0" y="382524"/>
                  </a:lnTo>
                  <a:lnTo>
                    <a:pt x="191262" y="191262"/>
                  </a:lnTo>
                  <a:lnTo>
                    <a:pt x="0" y="0"/>
                  </a:lnTo>
                  <a:close/>
                </a:path>
              </a:pathLst>
            </a:custGeom>
            <a:ln w="19050">
              <a:solidFill>
                <a:srgbClr val="688E1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0" name="object 10"/>
          <p:cNvGrpSpPr/>
          <p:nvPr/>
        </p:nvGrpSpPr>
        <p:grpSpPr>
          <a:xfrm>
            <a:off x="808101" y="3263265"/>
            <a:ext cx="427990" cy="400050"/>
            <a:chOff x="808101" y="3263265"/>
            <a:chExt cx="427990" cy="400050"/>
          </a:xfrm>
        </p:grpSpPr>
        <p:sp>
          <p:nvSpPr>
            <p:cNvPr id="11" name="object 11"/>
            <p:cNvSpPr/>
            <p:nvPr/>
          </p:nvSpPr>
          <p:spPr>
            <a:xfrm>
              <a:off x="817626" y="3272790"/>
              <a:ext cx="408940" cy="381000"/>
            </a:xfrm>
            <a:custGeom>
              <a:avLst/>
              <a:gdLst/>
              <a:ahLst/>
              <a:cxnLst/>
              <a:rect l="l" t="t" r="r" b="b"/>
              <a:pathLst>
                <a:path w="408940" h="381000">
                  <a:moveTo>
                    <a:pt x="217932" y="0"/>
                  </a:moveTo>
                  <a:lnTo>
                    <a:pt x="0" y="0"/>
                  </a:lnTo>
                  <a:lnTo>
                    <a:pt x="190500" y="190500"/>
                  </a:lnTo>
                  <a:lnTo>
                    <a:pt x="0" y="381000"/>
                  </a:lnTo>
                  <a:lnTo>
                    <a:pt x="217932" y="381000"/>
                  </a:lnTo>
                  <a:lnTo>
                    <a:pt x="408432" y="190500"/>
                  </a:lnTo>
                  <a:lnTo>
                    <a:pt x="217932" y="0"/>
                  </a:lnTo>
                  <a:close/>
                </a:path>
              </a:pathLst>
            </a:custGeom>
            <a:solidFill>
              <a:srgbClr val="90C22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817626" y="3272790"/>
              <a:ext cx="408940" cy="381000"/>
            </a:xfrm>
            <a:custGeom>
              <a:avLst/>
              <a:gdLst/>
              <a:ahLst/>
              <a:cxnLst/>
              <a:rect l="l" t="t" r="r" b="b"/>
              <a:pathLst>
                <a:path w="408940" h="381000">
                  <a:moveTo>
                    <a:pt x="0" y="0"/>
                  </a:moveTo>
                  <a:lnTo>
                    <a:pt x="217932" y="0"/>
                  </a:lnTo>
                  <a:lnTo>
                    <a:pt x="408432" y="190500"/>
                  </a:lnTo>
                  <a:lnTo>
                    <a:pt x="217932" y="381000"/>
                  </a:lnTo>
                  <a:lnTo>
                    <a:pt x="0" y="381000"/>
                  </a:lnTo>
                  <a:lnTo>
                    <a:pt x="190500" y="190500"/>
                  </a:lnTo>
                  <a:lnTo>
                    <a:pt x="0" y="0"/>
                  </a:lnTo>
                  <a:close/>
                </a:path>
              </a:pathLst>
            </a:custGeom>
            <a:ln w="19050">
              <a:solidFill>
                <a:srgbClr val="688E1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3"/>
          <p:cNvSpPr txBox="1">
            <a:spLocks noGrp="1"/>
          </p:cNvSpPr>
          <p:nvPr>
            <p:ph type="title"/>
          </p:nvPr>
        </p:nvSpPr>
        <p:spPr>
          <a:xfrm>
            <a:off x="756310" y="383285"/>
            <a:ext cx="527494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0" dirty="0">
                <a:solidFill>
                  <a:srgbClr val="2A500F"/>
                </a:solidFill>
                <a:latin typeface="Arial Black"/>
                <a:cs typeface="Arial Black"/>
              </a:rPr>
              <a:t>Бюджет</a:t>
            </a:r>
            <a:r>
              <a:rPr sz="2400" b="0" spc="-30" dirty="0">
                <a:solidFill>
                  <a:srgbClr val="2A500F"/>
                </a:solidFill>
                <a:latin typeface="Arial Black"/>
                <a:cs typeface="Arial Black"/>
              </a:rPr>
              <a:t> </a:t>
            </a:r>
            <a:r>
              <a:rPr sz="2400" b="0" spc="-5" dirty="0">
                <a:solidFill>
                  <a:srgbClr val="2A500F"/>
                </a:solidFill>
                <a:latin typeface="Arial Black"/>
                <a:cs typeface="Arial Black"/>
              </a:rPr>
              <a:t>руху</a:t>
            </a:r>
            <a:r>
              <a:rPr sz="2400" b="0" spc="-35" dirty="0">
                <a:solidFill>
                  <a:srgbClr val="2A500F"/>
                </a:solidFill>
                <a:latin typeface="Arial Black"/>
                <a:cs typeface="Arial Black"/>
              </a:rPr>
              <a:t> </a:t>
            </a:r>
            <a:r>
              <a:rPr sz="2400" b="0" spc="-5" dirty="0">
                <a:solidFill>
                  <a:srgbClr val="2A500F"/>
                </a:solidFill>
                <a:latin typeface="Arial Black"/>
                <a:cs typeface="Arial Black"/>
              </a:rPr>
              <a:t>грошових</a:t>
            </a:r>
            <a:r>
              <a:rPr sz="2400" b="0" spc="-20" dirty="0">
                <a:solidFill>
                  <a:srgbClr val="2A500F"/>
                </a:solidFill>
                <a:latin typeface="Arial Black"/>
                <a:cs typeface="Arial Black"/>
              </a:rPr>
              <a:t> </a:t>
            </a:r>
            <a:r>
              <a:rPr sz="2400" b="0" spc="-5" dirty="0">
                <a:solidFill>
                  <a:srgbClr val="2A500F"/>
                </a:solidFill>
                <a:latin typeface="Arial Black"/>
                <a:cs typeface="Arial Black"/>
              </a:rPr>
              <a:t>коштів</a:t>
            </a:r>
            <a:endParaRPr sz="2400">
              <a:latin typeface="Arial Black"/>
              <a:cs typeface="Arial Black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56310" y="383285"/>
            <a:ext cx="510857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0" spc="-5" dirty="0">
                <a:solidFill>
                  <a:srgbClr val="2A500F"/>
                </a:solidFill>
                <a:latin typeface="Arial Black"/>
                <a:cs typeface="Arial Black"/>
              </a:rPr>
              <a:t>Особливості</a:t>
            </a:r>
            <a:r>
              <a:rPr sz="2400" b="0" spc="-10" dirty="0">
                <a:solidFill>
                  <a:srgbClr val="2A500F"/>
                </a:solidFill>
                <a:latin typeface="Arial Black"/>
                <a:cs typeface="Arial Black"/>
              </a:rPr>
              <a:t> </a:t>
            </a:r>
            <a:r>
              <a:rPr sz="2400" b="0" spc="-5" dirty="0">
                <a:solidFill>
                  <a:srgbClr val="2A500F"/>
                </a:solidFill>
                <a:latin typeface="Arial Black"/>
                <a:cs typeface="Arial Black"/>
              </a:rPr>
              <a:t>складання</a:t>
            </a:r>
            <a:r>
              <a:rPr sz="2400" b="0" spc="-25" dirty="0">
                <a:solidFill>
                  <a:srgbClr val="2A500F"/>
                </a:solidFill>
                <a:latin typeface="Arial Black"/>
                <a:cs typeface="Arial Black"/>
              </a:rPr>
              <a:t> </a:t>
            </a:r>
            <a:r>
              <a:rPr sz="2400" b="0" dirty="0">
                <a:solidFill>
                  <a:srgbClr val="2A500F"/>
                </a:solidFill>
                <a:latin typeface="Arial Black"/>
                <a:cs typeface="Arial Black"/>
              </a:rPr>
              <a:t>БРГК</a:t>
            </a:r>
            <a:endParaRPr sz="2400">
              <a:latin typeface="Arial Black"/>
              <a:cs typeface="Arial Black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43610" y="861440"/>
            <a:ext cx="10670540" cy="56432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5400">
              <a:lnSpc>
                <a:spcPts val="1980"/>
              </a:lnSpc>
              <a:spcBef>
                <a:spcPts val="100"/>
              </a:spcBef>
            </a:pPr>
            <a:r>
              <a:rPr sz="1800" spc="-5" dirty="0">
                <a:latin typeface="Times New Roman"/>
                <a:cs typeface="Times New Roman"/>
              </a:rPr>
              <a:t>Особливості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складання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БРГК:</a:t>
            </a:r>
            <a:endParaRPr sz="1800">
              <a:latin typeface="Times New Roman"/>
              <a:cs typeface="Times New Roman"/>
            </a:endParaRPr>
          </a:p>
          <a:p>
            <a:pPr marL="25400" marR="2658110">
              <a:lnSpc>
                <a:spcPts val="1800"/>
              </a:lnSpc>
              <a:spcBef>
                <a:spcPts val="180"/>
              </a:spcBef>
              <a:buChar char="-"/>
              <a:tabLst>
                <a:tab pos="185420" algn="l"/>
              </a:tabLst>
            </a:pPr>
            <a:r>
              <a:rPr sz="1800" spc="-5" dirty="0">
                <a:latin typeface="Times New Roman"/>
                <a:cs typeface="Times New Roman"/>
              </a:rPr>
              <a:t>БРГК</a:t>
            </a:r>
            <a:r>
              <a:rPr sz="1800" spc="2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складається</a:t>
            </a:r>
            <a:r>
              <a:rPr sz="1800" spc="2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поступово</a:t>
            </a:r>
            <a:r>
              <a:rPr sz="1800" spc="2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за</a:t>
            </a:r>
            <a:r>
              <a:rPr sz="1800" spc="210" dirty="0">
                <a:latin typeface="Times New Roman"/>
                <a:cs typeface="Times New Roman"/>
              </a:rPr>
              <a:t> </a:t>
            </a:r>
            <a:r>
              <a:rPr sz="1800" spc="-20" dirty="0">
                <a:latin typeface="Times New Roman"/>
                <a:cs typeface="Times New Roman"/>
              </a:rPr>
              <a:t>методом</a:t>
            </a:r>
            <a:r>
              <a:rPr sz="1800" spc="204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вертикальних</a:t>
            </a:r>
            <a:r>
              <a:rPr sz="1800" spc="215" dirty="0">
                <a:latin typeface="Times New Roman"/>
                <a:cs typeface="Times New Roman"/>
              </a:rPr>
              <a:t> </a:t>
            </a:r>
            <a:r>
              <a:rPr sz="1800" spc="-15" dirty="0">
                <a:latin typeface="Times New Roman"/>
                <a:cs typeface="Times New Roman"/>
              </a:rPr>
              <a:t>обчислень</a:t>
            </a:r>
            <a:r>
              <a:rPr sz="1800" spc="2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(від</a:t>
            </a:r>
            <a:r>
              <a:rPr sz="1800" spc="204" dirty="0">
                <a:latin typeface="Times New Roman"/>
                <a:cs typeface="Times New Roman"/>
              </a:rPr>
              <a:t> </a:t>
            </a:r>
            <a:r>
              <a:rPr sz="1800" spc="-15" dirty="0">
                <a:latin typeface="Times New Roman"/>
                <a:cs typeface="Times New Roman"/>
              </a:rPr>
              <a:t>періоду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до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періоду);</a:t>
            </a:r>
            <a:endParaRPr sz="1800">
              <a:latin typeface="Times New Roman"/>
              <a:cs typeface="Times New Roman"/>
            </a:endParaRPr>
          </a:p>
          <a:p>
            <a:pPr marL="186690" indent="-161925">
              <a:lnSpc>
                <a:spcPts val="1620"/>
              </a:lnSpc>
              <a:buChar char="-"/>
              <a:tabLst>
                <a:tab pos="187325" algn="l"/>
              </a:tabLst>
            </a:pPr>
            <a:r>
              <a:rPr sz="1800" spc="-5" dirty="0">
                <a:latin typeface="Times New Roman"/>
                <a:cs typeface="Times New Roman"/>
              </a:rPr>
              <a:t>грошові</a:t>
            </a:r>
            <a:r>
              <a:rPr sz="1800" spc="220" dirty="0">
                <a:latin typeface="Times New Roman"/>
                <a:cs typeface="Times New Roman"/>
              </a:rPr>
              <a:t> </a:t>
            </a:r>
            <a:r>
              <a:rPr sz="1800" spc="-25" dirty="0">
                <a:latin typeface="Times New Roman"/>
                <a:cs typeface="Times New Roman"/>
              </a:rPr>
              <a:t>кошти</a:t>
            </a:r>
            <a:r>
              <a:rPr sz="1800" spc="20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у</a:t>
            </a:r>
            <a:r>
              <a:rPr sz="1800" spc="2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розпорядженні</a:t>
            </a:r>
            <a:r>
              <a:rPr sz="1800" spc="225" dirty="0">
                <a:latin typeface="Times New Roman"/>
                <a:cs typeface="Times New Roman"/>
              </a:rPr>
              <a:t> </a:t>
            </a:r>
            <a:r>
              <a:rPr sz="1800" spc="-15" dirty="0">
                <a:latin typeface="Times New Roman"/>
                <a:cs typeface="Times New Roman"/>
              </a:rPr>
              <a:t>обчислюються</a:t>
            </a:r>
            <a:r>
              <a:rPr sz="1800" spc="229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як</a:t>
            </a:r>
            <a:r>
              <a:rPr sz="1800" spc="215" dirty="0">
                <a:latin typeface="Times New Roman"/>
                <a:cs typeface="Times New Roman"/>
              </a:rPr>
              <a:t> </a:t>
            </a:r>
            <a:r>
              <a:rPr sz="1800" spc="-20" dirty="0">
                <a:latin typeface="Times New Roman"/>
                <a:cs typeface="Times New Roman"/>
              </a:rPr>
              <a:t>сума</a:t>
            </a:r>
            <a:r>
              <a:rPr sz="1800" spc="2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прогнозних</a:t>
            </a:r>
            <a:r>
              <a:rPr sz="1800" spc="2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грошових</a:t>
            </a:r>
            <a:endParaRPr sz="1800">
              <a:latin typeface="Times New Roman"/>
              <a:cs typeface="Times New Roman"/>
            </a:endParaRPr>
          </a:p>
          <a:p>
            <a:pPr marL="25400">
              <a:lnSpc>
                <a:spcPts val="1800"/>
              </a:lnSpc>
            </a:pPr>
            <a:r>
              <a:rPr sz="1800" spc="-20" dirty="0">
                <a:latin typeface="Times New Roman"/>
                <a:cs typeface="Times New Roman"/>
              </a:rPr>
              <a:t>надходжень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і </a:t>
            </a:r>
            <a:r>
              <a:rPr sz="1800" spc="-5" dirty="0">
                <a:latin typeface="Times New Roman"/>
                <a:cs typeface="Times New Roman"/>
              </a:rPr>
              <a:t>залишку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грошових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15" dirty="0">
                <a:latin typeface="Times New Roman"/>
                <a:cs typeface="Times New Roman"/>
              </a:rPr>
              <a:t>коштів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на </a:t>
            </a:r>
            <a:r>
              <a:rPr sz="1800" spc="-20" dirty="0">
                <a:latin typeface="Times New Roman"/>
                <a:cs typeface="Times New Roman"/>
              </a:rPr>
              <a:t>початок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періоду;</a:t>
            </a:r>
            <a:endParaRPr sz="1800">
              <a:latin typeface="Times New Roman"/>
              <a:cs typeface="Times New Roman"/>
            </a:endParaRPr>
          </a:p>
          <a:p>
            <a:pPr marL="25400" marR="2655570">
              <a:lnSpc>
                <a:spcPts val="1800"/>
              </a:lnSpc>
              <a:spcBef>
                <a:spcPts val="180"/>
              </a:spcBef>
              <a:buChar char="-"/>
              <a:tabLst>
                <a:tab pos="299085" algn="l"/>
                <a:tab pos="299720" algn="l"/>
                <a:tab pos="1475740" algn="l"/>
                <a:tab pos="2600960" algn="l"/>
                <a:tab pos="3756025" algn="l"/>
                <a:tab pos="4614545" algn="l"/>
                <a:tab pos="6290945" algn="l"/>
                <a:tab pos="6705600" algn="l"/>
                <a:tab pos="7641590" algn="l"/>
              </a:tabLst>
            </a:pPr>
            <a:r>
              <a:rPr sz="1800" spc="-5" dirty="0">
                <a:latin typeface="Times New Roman"/>
                <a:cs typeface="Times New Roman"/>
              </a:rPr>
              <a:t>надлишо</a:t>
            </a:r>
            <a:r>
              <a:rPr sz="1800" dirty="0">
                <a:latin typeface="Times New Roman"/>
                <a:cs typeface="Times New Roman"/>
              </a:rPr>
              <a:t>к	</a:t>
            </a:r>
            <a:r>
              <a:rPr sz="1800" spc="-15" dirty="0">
                <a:latin typeface="Times New Roman"/>
                <a:cs typeface="Times New Roman"/>
              </a:rPr>
              <a:t>(</a:t>
            </a:r>
            <a:r>
              <a:rPr sz="1800" dirty="0">
                <a:latin typeface="Times New Roman"/>
                <a:cs typeface="Times New Roman"/>
              </a:rPr>
              <a:t>д</a:t>
            </a:r>
            <a:r>
              <a:rPr sz="1800" spc="20" dirty="0">
                <a:latin typeface="Times New Roman"/>
                <a:cs typeface="Times New Roman"/>
              </a:rPr>
              <a:t>е</a:t>
            </a:r>
            <a:r>
              <a:rPr sz="1800" dirty="0">
                <a:latin typeface="Times New Roman"/>
                <a:cs typeface="Times New Roman"/>
              </a:rPr>
              <a:t>фіцит)	гро</a:t>
            </a:r>
            <a:r>
              <a:rPr sz="1800" spc="-10" dirty="0">
                <a:latin typeface="Times New Roman"/>
                <a:cs typeface="Times New Roman"/>
              </a:rPr>
              <a:t>ш</a:t>
            </a:r>
            <a:r>
              <a:rPr sz="1800" dirty="0">
                <a:latin typeface="Times New Roman"/>
                <a:cs typeface="Times New Roman"/>
              </a:rPr>
              <a:t>ових	</a:t>
            </a:r>
            <a:r>
              <a:rPr sz="1800" spc="-100" dirty="0">
                <a:latin typeface="Times New Roman"/>
                <a:cs typeface="Times New Roman"/>
              </a:rPr>
              <a:t>к</a:t>
            </a:r>
            <a:r>
              <a:rPr sz="1800" dirty="0">
                <a:latin typeface="Times New Roman"/>
                <a:cs typeface="Times New Roman"/>
              </a:rPr>
              <a:t>ошт</a:t>
            </a:r>
            <a:r>
              <a:rPr sz="1800" spc="5" dirty="0">
                <a:latin typeface="Times New Roman"/>
                <a:cs typeface="Times New Roman"/>
              </a:rPr>
              <a:t>і</a:t>
            </a:r>
            <a:r>
              <a:rPr sz="1800" dirty="0">
                <a:latin typeface="Times New Roman"/>
                <a:cs typeface="Times New Roman"/>
              </a:rPr>
              <a:t>в	розра</a:t>
            </a:r>
            <a:r>
              <a:rPr sz="1800" spc="-75" dirty="0">
                <a:latin typeface="Times New Roman"/>
                <a:cs typeface="Times New Roman"/>
              </a:rPr>
              <a:t>х</a:t>
            </a:r>
            <a:r>
              <a:rPr sz="1800" dirty="0">
                <a:latin typeface="Times New Roman"/>
                <a:cs typeface="Times New Roman"/>
              </a:rPr>
              <a:t>о</a:t>
            </a:r>
            <a:r>
              <a:rPr sz="1800" spc="-75" dirty="0">
                <a:latin typeface="Times New Roman"/>
                <a:cs typeface="Times New Roman"/>
              </a:rPr>
              <a:t>в</a:t>
            </a:r>
            <a:r>
              <a:rPr sz="1800" spc="20" dirty="0">
                <a:latin typeface="Times New Roman"/>
                <a:cs typeface="Times New Roman"/>
              </a:rPr>
              <a:t>у</a:t>
            </a:r>
            <a:r>
              <a:rPr sz="1800" spc="-5" dirty="0">
                <a:latin typeface="Times New Roman"/>
                <a:cs typeface="Times New Roman"/>
              </a:rPr>
              <a:t>єтьс</a:t>
            </a:r>
            <a:r>
              <a:rPr sz="1800" dirty="0">
                <a:latin typeface="Times New Roman"/>
                <a:cs typeface="Times New Roman"/>
              </a:rPr>
              <a:t>я	як	</a:t>
            </a:r>
            <a:r>
              <a:rPr sz="1800" spc="-15" dirty="0">
                <a:latin typeface="Times New Roman"/>
                <a:cs typeface="Times New Roman"/>
              </a:rPr>
              <a:t>р</a:t>
            </a:r>
            <a:r>
              <a:rPr sz="1800" dirty="0">
                <a:latin typeface="Times New Roman"/>
                <a:cs typeface="Times New Roman"/>
              </a:rPr>
              <a:t>ізн</a:t>
            </a:r>
            <a:r>
              <a:rPr sz="1800" spc="-10" dirty="0">
                <a:latin typeface="Times New Roman"/>
                <a:cs typeface="Times New Roman"/>
              </a:rPr>
              <a:t>и</a:t>
            </a:r>
            <a:r>
              <a:rPr sz="1800" spc="-5" dirty="0">
                <a:latin typeface="Times New Roman"/>
                <a:cs typeface="Times New Roman"/>
              </a:rPr>
              <a:t>ц</a:t>
            </a:r>
            <a:r>
              <a:rPr sz="1800" dirty="0">
                <a:latin typeface="Times New Roman"/>
                <a:cs typeface="Times New Roman"/>
              </a:rPr>
              <a:t>я	м</a:t>
            </a:r>
            <a:r>
              <a:rPr sz="1800" spc="-10" dirty="0">
                <a:latin typeface="Times New Roman"/>
                <a:cs typeface="Times New Roman"/>
              </a:rPr>
              <a:t>і</a:t>
            </a:r>
            <a:r>
              <a:rPr sz="1800" dirty="0">
                <a:latin typeface="Times New Roman"/>
                <a:cs typeface="Times New Roman"/>
              </a:rPr>
              <a:t>ж  грошовими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spc="-15" dirty="0">
                <a:latin typeface="Times New Roman"/>
                <a:cs typeface="Times New Roman"/>
              </a:rPr>
              <a:t>коштами </a:t>
            </a:r>
            <a:r>
              <a:rPr sz="1800" dirty="0">
                <a:latin typeface="Times New Roman"/>
                <a:cs typeface="Times New Roman"/>
              </a:rPr>
              <a:t>у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розпорядженні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10" dirty="0">
                <a:latin typeface="Times New Roman"/>
                <a:cs typeface="Times New Roman"/>
              </a:rPr>
              <a:t>та</a:t>
            </a:r>
            <a:r>
              <a:rPr sz="1800" spc="-5" dirty="0">
                <a:latin typeface="Times New Roman"/>
                <a:cs typeface="Times New Roman"/>
              </a:rPr>
              <a:t> витратами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грошових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spc="-15" dirty="0">
                <a:latin typeface="Times New Roman"/>
                <a:cs typeface="Times New Roman"/>
              </a:rPr>
              <a:t>коштів;</a:t>
            </a:r>
            <a:endParaRPr sz="1800">
              <a:latin typeface="Times New Roman"/>
              <a:cs typeface="Times New Roman"/>
            </a:endParaRPr>
          </a:p>
          <a:p>
            <a:pPr marL="25400" marR="2654935">
              <a:lnSpc>
                <a:spcPts val="1800"/>
              </a:lnSpc>
              <a:buChar char="-"/>
              <a:tabLst>
                <a:tab pos="193040" algn="l"/>
              </a:tabLst>
            </a:pPr>
            <a:r>
              <a:rPr sz="1800" dirty="0">
                <a:latin typeface="Times New Roman"/>
                <a:cs typeface="Times New Roman"/>
              </a:rPr>
              <a:t>залишок</a:t>
            </a:r>
            <a:r>
              <a:rPr sz="1800" spc="2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грошових</a:t>
            </a:r>
            <a:r>
              <a:rPr sz="1800" spc="270" dirty="0">
                <a:latin typeface="Times New Roman"/>
                <a:cs typeface="Times New Roman"/>
              </a:rPr>
              <a:t> </a:t>
            </a:r>
            <a:r>
              <a:rPr sz="1800" spc="-15" dirty="0">
                <a:latin typeface="Times New Roman"/>
                <a:cs typeface="Times New Roman"/>
              </a:rPr>
              <a:t>коштів</a:t>
            </a:r>
            <a:r>
              <a:rPr sz="1800" spc="25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на</a:t>
            </a:r>
            <a:r>
              <a:rPr sz="1800" spc="2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кінець</a:t>
            </a:r>
            <a:r>
              <a:rPr sz="1800" spc="265" dirty="0">
                <a:latin typeface="Times New Roman"/>
                <a:cs typeface="Times New Roman"/>
              </a:rPr>
              <a:t> </a:t>
            </a:r>
            <a:r>
              <a:rPr sz="1800" spc="-20" dirty="0">
                <a:latin typeface="Times New Roman"/>
                <a:cs typeface="Times New Roman"/>
              </a:rPr>
              <a:t>розрахункового</a:t>
            </a:r>
            <a:r>
              <a:rPr sz="1800" spc="270" dirty="0">
                <a:latin typeface="Times New Roman"/>
                <a:cs typeface="Times New Roman"/>
              </a:rPr>
              <a:t> </a:t>
            </a:r>
            <a:r>
              <a:rPr sz="1800" spc="-15" dirty="0">
                <a:latin typeface="Times New Roman"/>
                <a:cs typeface="Times New Roman"/>
              </a:rPr>
              <a:t>періоду</a:t>
            </a:r>
            <a:r>
              <a:rPr sz="1800" spc="28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переноситься</a:t>
            </a:r>
            <a:r>
              <a:rPr sz="1800" spc="2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як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залишок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грошових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20" dirty="0">
                <a:latin typeface="Times New Roman"/>
                <a:cs typeface="Times New Roman"/>
              </a:rPr>
              <a:t>коштів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на </a:t>
            </a:r>
            <a:r>
              <a:rPr sz="1800" spc="-20" dirty="0">
                <a:latin typeface="Times New Roman"/>
                <a:cs typeface="Times New Roman"/>
              </a:rPr>
              <a:t>початок</a:t>
            </a:r>
            <a:r>
              <a:rPr sz="1800" spc="-10" dirty="0">
                <a:latin typeface="Times New Roman"/>
                <a:cs typeface="Times New Roman"/>
              </a:rPr>
              <a:t> наступного</a:t>
            </a:r>
            <a:r>
              <a:rPr sz="1800" spc="-30" dirty="0">
                <a:latin typeface="Times New Roman"/>
                <a:cs typeface="Times New Roman"/>
              </a:rPr>
              <a:t> періоду.</a:t>
            </a:r>
            <a:endParaRPr sz="1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800">
              <a:latin typeface="Times New Roman"/>
              <a:cs typeface="Times New Roman"/>
            </a:endParaRPr>
          </a:p>
          <a:p>
            <a:pPr marL="759460" algn="just">
              <a:lnSpc>
                <a:spcPts val="1945"/>
              </a:lnSpc>
            </a:pPr>
            <a:r>
              <a:rPr sz="1800" spc="-15" dirty="0">
                <a:latin typeface="Times New Roman"/>
                <a:cs typeface="Times New Roman"/>
              </a:rPr>
              <a:t>Розрахунок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залишку </a:t>
            </a:r>
            <a:r>
              <a:rPr sz="1800" dirty="0">
                <a:latin typeface="Times New Roman"/>
                <a:cs typeface="Times New Roman"/>
              </a:rPr>
              <a:t>грошових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spc="-20" dirty="0">
                <a:latin typeface="Times New Roman"/>
                <a:cs typeface="Times New Roman"/>
              </a:rPr>
              <a:t>коштів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на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кінець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періоду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здійснюється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за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формулою:</a:t>
            </a:r>
            <a:endParaRPr sz="1800">
              <a:latin typeface="Times New Roman"/>
              <a:cs typeface="Times New Roman"/>
            </a:endParaRPr>
          </a:p>
          <a:p>
            <a:pPr marL="759460" algn="just">
              <a:lnSpc>
                <a:spcPts val="1800"/>
              </a:lnSpc>
            </a:pPr>
            <a:r>
              <a:rPr sz="1800" dirty="0">
                <a:latin typeface="Cambria Math"/>
                <a:cs typeface="Cambria Math"/>
              </a:rPr>
              <a:t>ГК</a:t>
            </a:r>
            <a:r>
              <a:rPr sz="1950" baseline="-14957" dirty="0">
                <a:latin typeface="Cambria Math"/>
                <a:cs typeface="Cambria Math"/>
              </a:rPr>
              <a:t>кп</a:t>
            </a:r>
            <a:r>
              <a:rPr sz="1950" spc="15" baseline="-14957" dirty="0">
                <a:latin typeface="Cambria Math"/>
                <a:cs typeface="Cambria Math"/>
              </a:rPr>
              <a:t> </a:t>
            </a:r>
            <a:r>
              <a:rPr sz="1800" dirty="0">
                <a:latin typeface="Cambria Math"/>
                <a:cs typeface="Cambria Math"/>
              </a:rPr>
              <a:t>=</a:t>
            </a:r>
            <a:r>
              <a:rPr sz="1800" spc="490" dirty="0">
                <a:latin typeface="Cambria Math"/>
                <a:cs typeface="Cambria Math"/>
              </a:rPr>
              <a:t> </a:t>
            </a:r>
            <a:r>
              <a:rPr sz="1800" dirty="0">
                <a:latin typeface="Cambria Math"/>
                <a:cs typeface="Cambria Math"/>
              </a:rPr>
              <a:t>ГК</a:t>
            </a:r>
            <a:r>
              <a:rPr sz="1950" baseline="-14957" dirty="0">
                <a:latin typeface="Cambria Math"/>
                <a:cs typeface="Cambria Math"/>
              </a:rPr>
              <a:t>пп</a:t>
            </a:r>
            <a:r>
              <a:rPr sz="1950" spc="292" baseline="-14957" dirty="0">
                <a:latin typeface="Cambria Math"/>
                <a:cs typeface="Cambria Math"/>
              </a:rPr>
              <a:t> </a:t>
            </a:r>
            <a:r>
              <a:rPr sz="1800" dirty="0">
                <a:latin typeface="Cambria Math"/>
                <a:cs typeface="Cambria Math"/>
              </a:rPr>
              <a:t>+</a:t>
            </a:r>
            <a:r>
              <a:rPr sz="1800" spc="5" dirty="0">
                <a:latin typeface="Cambria Math"/>
                <a:cs typeface="Cambria Math"/>
              </a:rPr>
              <a:t> ГК</a:t>
            </a:r>
            <a:r>
              <a:rPr sz="1950" spc="7" baseline="-14957" dirty="0">
                <a:latin typeface="Cambria Math"/>
                <a:cs typeface="Cambria Math"/>
              </a:rPr>
              <a:t>надх</a:t>
            </a:r>
            <a:r>
              <a:rPr sz="1950" spc="277" baseline="-14957" dirty="0">
                <a:latin typeface="Cambria Math"/>
                <a:cs typeface="Cambria Math"/>
              </a:rPr>
              <a:t> </a:t>
            </a:r>
            <a:r>
              <a:rPr sz="1800" dirty="0">
                <a:latin typeface="Cambria Math"/>
                <a:cs typeface="Cambria Math"/>
              </a:rPr>
              <a:t>−</a:t>
            </a:r>
            <a:r>
              <a:rPr sz="1800" spc="5" dirty="0">
                <a:latin typeface="Cambria Math"/>
                <a:cs typeface="Cambria Math"/>
              </a:rPr>
              <a:t> </a:t>
            </a:r>
            <a:r>
              <a:rPr sz="1800" spc="10" dirty="0">
                <a:latin typeface="Cambria Math"/>
                <a:cs typeface="Cambria Math"/>
              </a:rPr>
              <a:t>ГК</a:t>
            </a:r>
            <a:r>
              <a:rPr sz="1950" spc="15" baseline="-14957" dirty="0">
                <a:latin typeface="Cambria Math"/>
                <a:cs typeface="Cambria Math"/>
              </a:rPr>
              <a:t>витр</a:t>
            </a:r>
            <a:r>
              <a:rPr sz="1800" spc="10" dirty="0">
                <a:latin typeface="Times New Roman"/>
                <a:cs typeface="Times New Roman"/>
              </a:rPr>
              <a:t>,</a:t>
            </a:r>
            <a:endParaRPr sz="1800">
              <a:latin typeface="Times New Roman"/>
              <a:cs typeface="Times New Roman"/>
            </a:endParaRPr>
          </a:p>
          <a:p>
            <a:pPr marL="759460" algn="just">
              <a:lnSpc>
                <a:spcPts val="1835"/>
              </a:lnSpc>
            </a:pPr>
            <a:r>
              <a:rPr sz="1800" spc="-5" dirty="0">
                <a:latin typeface="Times New Roman"/>
                <a:cs typeface="Times New Roman"/>
              </a:rPr>
              <a:t>де</a:t>
            </a:r>
            <a:r>
              <a:rPr sz="1800" spc="1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ГКкп</a:t>
            </a:r>
            <a:r>
              <a:rPr sz="1800" spc="1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–</a:t>
            </a:r>
            <a:r>
              <a:rPr sz="1800" spc="1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залишок</a:t>
            </a:r>
            <a:r>
              <a:rPr sz="1800" spc="1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грошових</a:t>
            </a:r>
            <a:r>
              <a:rPr sz="1800" spc="125" dirty="0">
                <a:latin typeface="Times New Roman"/>
                <a:cs typeface="Times New Roman"/>
              </a:rPr>
              <a:t> </a:t>
            </a:r>
            <a:r>
              <a:rPr sz="1800" spc="-20" dirty="0">
                <a:latin typeface="Times New Roman"/>
                <a:cs typeface="Times New Roman"/>
              </a:rPr>
              <a:t>коштів</a:t>
            </a:r>
            <a:r>
              <a:rPr sz="1800" spc="1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на</a:t>
            </a:r>
            <a:r>
              <a:rPr sz="1800" spc="1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кінець</a:t>
            </a:r>
            <a:r>
              <a:rPr sz="1800" spc="14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періоду;</a:t>
            </a:r>
            <a:r>
              <a:rPr sz="1800" spc="13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ГКпп</a:t>
            </a:r>
            <a:r>
              <a:rPr sz="1800" spc="1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–</a:t>
            </a:r>
            <a:r>
              <a:rPr sz="1800" spc="1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залишок</a:t>
            </a:r>
            <a:r>
              <a:rPr sz="1800" spc="1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грошових</a:t>
            </a:r>
            <a:r>
              <a:rPr sz="1800" spc="150" dirty="0">
                <a:latin typeface="Times New Roman"/>
                <a:cs typeface="Times New Roman"/>
              </a:rPr>
              <a:t> </a:t>
            </a:r>
            <a:r>
              <a:rPr sz="1800" spc="-20" dirty="0">
                <a:latin typeface="Times New Roman"/>
                <a:cs typeface="Times New Roman"/>
              </a:rPr>
              <a:t>коштів</a:t>
            </a:r>
            <a:r>
              <a:rPr sz="1800" spc="145" dirty="0">
                <a:latin typeface="Times New Roman"/>
                <a:cs typeface="Times New Roman"/>
              </a:rPr>
              <a:t> </a:t>
            </a:r>
            <a:r>
              <a:rPr sz="1800" spc="-20" dirty="0">
                <a:latin typeface="Times New Roman"/>
                <a:cs typeface="Times New Roman"/>
              </a:rPr>
              <a:t>початок</a:t>
            </a:r>
            <a:endParaRPr sz="1800">
              <a:latin typeface="Times New Roman"/>
              <a:cs typeface="Times New Roman"/>
            </a:endParaRPr>
          </a:p>
          <a:p>
            <a:pPr marL="759460" algn="just">
              <a:lnSpc>
                <a:spcPts val="1800"/>
              </a:lnSpc>
            </a:pPr>
            <a:r>
              <a:rPr sz="1800" spc="-10" dirty="0">
                <a:latin typeface="Times New Roman"/>
                <a:cs typeface="Times New Roman"/>
              </a:rPr>
              <a:t>періоду;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ГКнадх </a:t>
            </a:r>
            <a:r>
              <a:rPr sz="1800" dirty="0">
                <a:latin typeface="Times New Roman"/>
                <a:cs typeface="Times New Roman"/>
              </a:rPr>
              <a:t>–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15" dirty="0">
                <a:latin typeface="Times New Roman"/>
                <a:cs typeface="Times New Roman"/>
              </a:rPr>
              <a:t>надходження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грошових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spc="-15" dirty="0">
                <a:latin typeface="Times New Roman"/>
                <a:cs typeface="Times New Roman"/>
              </a:rPr>
              <a:t>коштів;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ГК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витр –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витрачання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грошових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spc="-15" dirty="0">
                <a:latin typeface="Times New Roman"/>
                <a:cs typeface="Times New Roman"/>
              </a:rPr>
              <a:t>коштів.</a:t>
            </a:r>
            <a:endParaRPr sz="1800">
              <a:latin typeface="Times New Roman"/>
              <a:cs typeface="Times New Roman"/>
            </a:endParaRPr>
          </a:p>
          <a:p>
            <a:pPr marL="759460" marR="45720" algn="just">
              <a:lnSpc>
                <a:spcPts val="1800"/>
              </a:lnSpc>
              <a:spcBef>
                <a:spcPts val="180"/>
              </a:spcBef>
            </a:pPr>
            <a:r>
              <a:rPr sz="1800" dirty="0">
                <a:latin typeface="Times New Roman"/>
                <a:cs typeface="Times New Roman"/>
              </a:rPr>
              <a:t>У </a:t>
            </a:r>
            <a:r>
              <a:rPr sz="1800" spc="-30" dirty="0">
                <a:latin typeface="Times New Roman"/>
                <a:cs typeface="Times New Roman"/>
              </a:rPr>
              <a:t>випадку, </a:t>
            </a:r>
            <a:r>
              <a:rPr sz="1800" spc="-35" dirty="0">
                <a:latin typeface="Times New Roman"/>
                <a:cs typeface="Times New Roman"/>
              </a:rPr>
              <a:t>коли </a:t>
            </a:r>
            <a:r>
              <a:rPr sz="1800" dirty="0">
                <a:latin typeface="Times New Roman"/>
                <a:cs typeface="Times New Roman"/>
              </a:rPr>
              <a:t>спостерігається дефіцит </a:t>
            </a:r>
            <a:r>
              <a:rPr sz="1800" spc="-5" dirty="0">
                <a:latin typeface="Times New Roman"/>
                <a:cs typeface="Times New Roman"/>
              </a:rPr>
              <a:t>грошових </a:t>
            </a:r>
            <a:r>
              <a:rPr sz="1800" spc="-15" dirty="0">
                <a:latin typeface="Times New Roman"/>
                <a:cs typeface="Times New Roman"/>
              </a:rPr>
              <a:t>коштів, </a:t>
            </a:r>
            <a:r>
              <a:rPr sz="1800" spc="-10" dirty="0">
                <a:latin typeface="Times New Roman"/>
                <a:cs typeface="Times New Roman"/>
              </a:rPr>
              <a:t>необхідно </a:t>
            </a:r>
            <a:r>
              <a:rPr sz="1800" spc="-15" dirty="0">
                <a:latin typeface="Times New Roman"/>
                <a:cs typeface="Times New Roman"/>
              </a:rPr>
              <a:t>передбачити </a:t>
            </a:r>
            <a:r>
              <a:rPr sz="1800" spc="-10" dirty="0">
                <a:latin typeface="Times New Roman"/>
                <a:cs typeface="Times New Roman"/>
              </a:rPr>
              <a:t>джерела </a:t>
            </a:r>
            <a:r>
              <a:rPr sz="1800" spc="-15" dirty="0">
                <a:latin typeface="Times New Roman"/>
                <a:cs typeface="Times New Roman"/>
              </a:rPr>
              <a:t>його </a:t>
            </a:r>
            <a:r>
              <a:rPr sz="1800" spc="-10" dirty="0">
                <a:latin typeface="Times New Roman"/>
                <a:cs typeface="Times New Roman"/>
              </a:rPr>
              <a:t> покриття.</a:t>
            </a:r>
            <a:r>
              <a:rPr sz="1800" spc="-5" dirty="0">
                <a:latin typeface="Times New Roman"/>
                <a:cs typeface="Times New Roman"/>
              </a:rPr>
              <a:t> Для </a:t>
            </a:r>
            <a:r>
              <a:rPr sz="1800" spc="-15" dirty="0">
                <a:latin typeface="Times New Roman"/>
                <a:cs typeface="Times New Roman"/>
              </a:rPr>
              <a:t>цього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до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залишку</a:t>
            </a:r>
            <a:r>
              <a:rPr sz="1800" spc="-5" dirty="0">
                <a:latin typeface="Times New Roman"/>
                <a:cs typeface="Times New Roman"/>
              </a:rPr>
              <a:t> грошових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20" dirty="0">
                <a:latin typeface="Times New Roman"/>
                <a:cs typeface="Times New Roman"/>
              </a:rPr>
              <a:t>коштів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на </a:t>
            </a:r>
            <a:r>
              <a:rPr sz="1800" spc="-25" dirty="0">
                <a:latin typeface="Times New Roman"/>
                <a:cs typeface="Times New Roman"/>
              </a:rPr>
              <a:t>початок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(ГКпп) </a:t>
            </a:r>
            <a:r>
              <a:rPr sz="1800" spc="-15" dirty="0">
                <a:latin typeface="Times New Roman"/>
                <a:cs typeface="Times New Roman"/>
              </a:rPr>
              <a:t>періоду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слід </a:t>
            </a:r>
            <a:r>
              <a:rPr sz="1800" spc="-25" dirty="0">
                <a:latin typeface="Times New Roman"/>
                <a:cs typeface="Times New Roman"/>
              </a:rPr>
              <a:t>додати</a:t>
            </a:r>
            <a:r>
              <a:rPr sz="1800" spc="-20" dirty="0">
                <a:latin typeface="Times New Roman"/>
                <a:cs typeface="Times New Roman"/>
              </a:rPr>
              <a:t> суму 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25" dirty="0">
                <a:latin typeface="Times New Roman"/>
                <a:cs typeface="Times New Roman"/>
              </a:rPr>
              <a:t>додаткового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фінансування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на </a:t>
            </a:r>
            <a:r>
              <a:rPr sz="1800" spc="-10" dirty="0">
                <a:latin typeface="Times New Roman"/>
                <a:cs typeface="Times New Roman"/>
              </a:rPr>
              <a:t>покриття</a:t>
            </a:r>
            <a:r>
              <a:rPr sz="1800" spc="-5" dirty="0">
                <a:latin typeface="Times New Roman"/>
                <a:cs typeface="Times New Roman"/>
              </a:rPr>
              <a:t> дефіциту </a:t>
            </a:r>
            <a:r>
              <a:rPr sz="1800" dirty="0">
                <a:latin typeface="Times New Roman"/>
                <a:cs typeface="Times New Roman"/>
              </a:rPr>
              <a:t>грошових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spc="-15" dirty="0">
                <a:latin typeface="Times New Roman"/>
                <a:cs typeface="Times New Roman"/>
              </a:rPr>
              <a:t>коштів:</a:t>
            </a:r>
            <a:endParaRPr sz="1800">
              <a:latin typeface="Times New Roman"/>
              <a:cs typeface="Times New Roman"/>
            </a:endParaRPr>
          </a:p>
          <a:p>
            <a:pPr marL="3832225">
              <a:lnSpc>
                <a:spcPts val="1585"/>
              </a:lnSpc>
            </a:pPr>
            <a:r>
              <a:rPr sz="1800" dirty="0">
                <a:latin typeface="Cambria Math"/>
                <a:cs typeface="Cambria Math"/>
              </a:rPr>
              <a:t>ГК</a:t>
            </a:r>
            <a:r>
              <a:rPr sz="1950" baseline="-14957" dirty="0">
                <a:latin typeface="Cambria Math"/>
                <a:cs typeface="Cambria Math"/>
              </a:rPr>
              <a:t>кп</a:t>
            </a:r>
            <a:r>
              <a:rPr sz="1950" spc="30" baseline="-14957" dirty="0">
                <a:latin typeface="Cambria Math"/>
                <a:cs typeface="Cambria Math"/>
              </a:rPr>
              <a:t> </a:t>
            </a:r>
            <a:r>
              <a:rPr sz="1800" dirty="0">
                <a:latin typeface="Cambria Math"/>
                <a:cs typeface="Cambria Math"/>
              </a:rPr>
              <a:t>=</a:t>
            </a:r>
            <a:r>
              <a:rPr sz="1800" spc="490" dirty="0">
                <a:latin typeface="Cambria Math"/>
                <a:cs typeface="Cambria Math"/>
              </a:rPr>
              <a:t> </a:t>
            </a:r>
            <a:r>
              <a:rPr sz="1800" dirty="0">
                <a:latin typeface="Cambria Math"/>
                <a:cs typeface="Cambria Math"/>
              </a:rPr>
              <a:t>ГК</a:t>
            </a:r>
            <a:r>
              <a:rPr sz="1950" baseline="-14957" dirty="0">
                <a:latin typeface="Cambria Math"/>
                <a:cs typeface="Cambria Math"/>
              </a:rPr>
              <a:t>пп</a:t>
            </a:r>
            <a:r>
              <a:rPr sz="1950" spc="300" baseline="-14957" dirty="0">
                <a:latin typeface="Cambria Math"/>
                <a:cs typeface="Cambria Math"/>
              </a:rPr>
              <a:t> </a:t>
            </a:r>
            <a:r>
              <a:rPr sz="1800" dirty="0">
                <a:latin typeface="Cambria Math"/>
                <a:cs typeface="Cambria Math"/>
              </a:rPr>
              <a:t>+</a:t>
            </a:r>
            <a:r>
              <a:rPr sz="1800" spc="5" dirty="0">
                <a:latin typeface="Cambria Math"/>
                <a:cs typeface="Cambria Math"/>
              </a:rPr>
              <a:t> </a:t>
            </a:r>
            <a:r>
              <a:rPr sz="1800" dirty="0">
                <a:latin typeface="Cambria Math"/>
                <a:cs typeface="Cambria Math"/>
              </a:rPr>
              <a:t>ГК</a:t>
            </a:r>
            <a:r>
              <a:rPr sz="1950" baseline="-14957" dirty="0">
                <a:latin typeface="Cambria Math"/>
                <a:cs typeface="Cambria Math"/>
              </a:rPr>
              <a:t>надх</a:t>
            </a:r>
            <a:r>
              <a:rPr sz="1950" spc="284" baseline="-14957" dirty="0">
                <a:latin typeface="Cambria Math"/>
                <a:cs typeface="Cambria Math"/>
              </a:rPr>
              <a:t> </a:t>
            </a:r>
            <a:r>
              <a:rPr sz="1800" dirty="0">
                <a:latin typeface="Cambria Math"/>
                <a:cs typeface="Cambria Math"/>
              </a:rPr>
              <a:t>−</a:t>
            </a:r>
            <a:r>
              <a:rPr sz="1800" spc="-10" dirty="0">
                <a:latin typeface="Cambria Math"/>
                <a:cs typeface="Cambria Math"/>
              </a:rPr>
              <a:t> </a:t>
            </a:r>
            <a:r>
              <a:rPr sz="1800" spc="5" dirty="0">
                <a:latin typeface="Cambria Math"/>
                <a:cs typeface="Cambria Math"/>
              </a:rPr>
              <a:t>ГК</a:t>
            </a:r>
            <a:r>
              <a:rPr sz="1950" spc="7" baseline="-14957" dirty="0">
                <a:latin typeface="Cambria Math"/>
                <a:cs typeface="Cambria Math"/>
              </a:rPr>
              <a:t>витр</a:t>
            </a:r>
            <a:r>
              <a:rPr sz="1950" spc="254" baseline="-14957" dirty="0">
                <a:latin typeface="Cambria Math"/>
                <a:cs typeface="Cambria Math"/>
              </a:rPr>
              <a:t> </a:t>
            </a:r>
            <a:r>
              <a:rPr sz="1800" dirty="0">
                <a:latin typeface="Cambria Math"/>
                <a:cs typeface="Cambria Math"/>
              </a:rPr>
              <a:t>+</a:t>
            </a:r>
            <a:r>
              <a:rPr sz="1800" spc="-5" dirty="0">
                <a:latin typeface="Cambria Math"/>
                <a:cs typeface="Cambria Math"/>
              </a:rPr>
              <a:t> ДФ</a:t>
            </a:r>
            <a:endParaRPr sz="1800">
              <a:latin typeface="Cambria Math"/>
              <a:cs typeface="Cambria Math"/>
            </a:endParaRPr>
          </a:p>
          <a:p>
            <a:pPr marL="759460" marR="43180" algn="just">
              <a:lnSpc>
                <a:spcPct val="83400"/>
              </a:lnSpc>
              <a:spcBef>
                <a:spcPts val="215"/>
              </a:spcBef>
            </a:pPr>
            <a:r>
              <a:rPr sz="1800" dirty="0">
                <a:latin typeface="Times New Roman"/>
                <a:cs typeface="Times New Roman"/>
              </a:rPr>
              <a:t>Якщо </a:t>
            </a:r>
            <a:r>
              <a:rPr sz="1800" spc="-10" dirty="0">
                <a:latin typeface="Times New Roman"/>
                <a:cs typeface="Times New Roman"/>
              </a:rPr>
              <a:t>підприємству </a:t>
            </a:r>
            <a:r>
              <a:rPr sz="1800" dirty="0">
                <a:latin typeface="Times New Roman"/>
                <a:cs typeface="Times New Roman"/>
              </a:rPr>
              <a:t>постійно </a:t>
            </a:r>
            <a:r>
              <a:rPr sz="1800" spc="-5" dirty="0">
                <a:latin typeface="Times New Roman"/>
                <a:cs typeface="Times New Roman"/>
              </a:rPr>
              <a:t>бракує </a:t>
            </a:r>
            <a:r>
              <a:rPr sz="1800" spc="-20" dirty="0">
                <a:latin typeface="Times New Roman"/>
                <a:cs typeface="Times New Roman"/>
              </a:rPr>
              <a:t>коштів </a:t>
            </a:r>
            <a:r>
              <a:rPr sz="1800" dirty="0">
                <a:latin typeface="Times New Roman"/>
                <a:cs typeface="Times New Roman"/>
              </a:rPr>
              <a:t>=, </a:t>
            </a:r>
            <a:r>
              <a:rPr sz="1800" spc="-10" dirty="0">
                <a:latin typeface="Times New Roman"/>
                <a:cs typeface="Times New Roman"/>
              </a:rPr>
              <a:t>то виникають проблеми </a:t>
            </a:r>
            <a:r>
              <a:rPr sz="1800" dirty="0">
                <a:latin typeface="Times New Roman"/>
                <a:cs typeface="Times New Roman"/>
              </a:rPr>
              <a:t>з </a:t>
            </a:r>
            <a:r>
              <a:rPr sz="1800" spc="-10" dirty="0">
                <a:latin typeface="Times New Roman"/>
                <a:cs typeface="Times New Roman"/>
              </a:rPr>
              <a:t>оплатою </a:t>
            </a:r>
            <a:r>
              <a:rPr sz="1800" spc="-5" dirty="0">
                <a:latin typeface="Times New Roman"/>
                <a:cs typeface="Times New Roman"/>
              </a:rPr>
              <a:t>зобов’язань. </a:t>
            </a:r>
            <a:r>
              <a:rPr sz="1800" dirty="0">
                <a:latin typeface="Times New Roman"/>
                <a:cs typeface="Times New Roman"/>
              </a:rPr>
              <a:t>У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зв’язку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з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цим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можливе</a:t>
            </a:r>
            <a:r>
              <a:rPr sz="1800" spc="-5" dirty="0">
                <a:latin typeface="Times New Roman"/>
                <a:cs typeface="Times New Roman"/>
              </a:rPr>
              <a:t> погіршення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відносин</a:t>
            </a:r>
            <a:r>
              <a:rPr sz="1800" dirty="0">
                <a:latin typeface="Times New Roman"/>
                <a:cs typeface="Times New Roman"/>
              </a:rPr>
              <a:t> із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постачальниками,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порушення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термінів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сплати 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spc="-20" dirty="0">
                <a:latin typeface="Times New Roman"/>
                <a:cs typeface="Times New Roman"/>
              </a:rPr>
              <a:t>податкових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платежів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тягне</a:t>
            </a:r>
            <a:r>
              <a:rPr sz="1800" spc="-5" dirty="0">
                <a:latin typeface="Times New Roman"/>
                <a:cs typeface="Times New Roman"/>
              </a:rPr>
              <a:t> за</a:t>
            </a:r>
            <a:r>
              <a:rPr sz="1800" dirty="0">
                <a:latin typeface="Times New Roman"/>
                <a:cs typeface="Times New Roman"/>
              </a:rPr>
              <a:t> собою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накладання</a:t>
            </a:r>
            <a:r>
              <a:rPr sz="1800" dirty="0">
                <a:latin typeface="Times New Roman"/>
                <a:cs typeface="Times New Roman"/>
              </a:rPr>
              <a:t> штрафних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санкцій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з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боку</a:t>
            </a:r>
            <a:r>
              <a:rPr sz="1800" spc="-5" dirty="0">
                <a:latin typeface="Times New Roman"/>
                <a:cs typeface="Times New Roman"/>
              </a:rPr>
              <a:t> державних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органів, 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нерегулярна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виплата</a:t>
            </a:r>
            <a:r>
              <a:rPr sz="1800" spc="-5" dirty="0">
                <a:latin typeface="Times New Roman"/>
                <a:cs typeface="Times New Roman"/>
              </a:rPr>
              <a:t> заробітної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5" dirty="0">
                <a:latin typeface="Times New Roman"/>
                <a:cs typeface="Times New Roman"/>
              </a:rPr>
              <a:t>плати</a:t>
            </a:r>
            <a:r>
              <a:rPr sz="1800" spc="-10" dirty="0">
                <a:latin typeface="Times New Roman"/>
                <a:cs typeface="Times New Roman"/>
              </a:rPr>
              <a:t> впливає</a:t>
            </a:r>
            <a:r>
              <a:rPr sz="1800" spc="-5" dirty="0">
                <a:latin typeface="Times New Roman"/>
                <a:cs typeface="Times New Roman"/>
              </a:rPr>
              <a:t> на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продуктивність</a:t>
            </a:r>
            <a:r>
              <a:rPr sz="1800" spc="-5" dirty="0">
                <a:latin typeface="Times New Roman"/>
                <a:cs typeface="Times New Roman"/>
              </a:rPr>
              <a:t> праці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10" dirty="0">
                <a:latin typeface="Times New Roman"/>
                <a:cs typeface="Times New Roman"/>
              </a:rPr>
              <a:t>та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внутрішній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5" dirty="0">
                <a:latin typeface="Times New Roman"/>
                <a:cs typeface="Times New Roman"/>
              </a:rPr>
              <a:t>клімат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у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25" dirty="0">
                <a:latin typeface="Times New Roman"/>
                <a:cs typeface="Times New Roman"/>
              </a:rPr>
              <a:t>трудовому</a:t>
            </a:r>
            <a:r>
              <a:rPr sz="1800" spc="-20" dirty="0">
                <a:latin typeface="Times New Roman"/>
                <a:cs typeface="Times New Roman"/>
              </a:rPr>
              <a:t> колективі.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При</a:t>
            </a:r>
            <a:r>
              <a:rPr sz="1800" dirty="0">
                <a:latin typeface="Times New Roman"/>
                <a:cs typeface="Times New Roman"/>
              </a:rPr>
              <a:t> дефіциті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20" dirty="0">
                <a:latin typeface="Times New Roman"/>
                <a:cs typeface="Times New Roman"/>
              </a:rPr>
              <a:t>коштів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підприємство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повинно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5" dirty="0">
                <a:latin typeface="Times New Roman"/>
                <a:cs typeface="Times New Roman"/>
              </a:rPr>
              <a:t>передбачувати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способи 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20" dirty="0">
                <a:latin typeface="Times New Roman"/>
                <a:cs typeface="Times New Roman"/>
              </a:rPr>
              <a:t>короткотермінового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кредитування(банківський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кредит).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56310" y="383285"/>
            <a:ext cx="3634104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0" dirty="0">
                <a:solidFill>
                  <a:srgbClr val="2A500F"/>
                </a:solidFill>
                <a:latin typeface="Arial Black"/>
                <a:cs typeface="Arial Black"/>
              </a:rPr>
              <a:t>Платіжний</a:t>
            </a:r>
            <a:r>
              <a:rPr sz="2400" b="0" spc="-75" dirty="0">
                <a:solidFill>
                  <a:srgbClr val="2A500F"/>
                </a:solidFill>
                <a:latin typeface="Arial Black"/>
                <a:cs typeface="Arial Black"/>
              </a:rPr>
              <a:t> </a:t>
            </a:r>
            <a:r>
              <a:rPr sz="2400" b="0" spc="-5" dirty="0">
                <a:solidFill>
                  <a:srgbClr val="2A500F"/>
                </a:solidFill>
                <a:latin typeface="Arial Black"/>
                <a:cs typeface="Arial Black"/>
              </a:rPr>
              <a:t>календар</a:t>
            </a:r>
            <a:endParaRPr sz="2400">
              <a:latin typeface="Arial Black"/>
              <a:cs typeface="Arial Black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810005" y="1012697"/>
            <a:ext cx="8595360" cy="1447800"/>
          </a:xfrm>
          <a:custGeom>
            <a:avLst/>
            <a:gdLst/>
            <a:ahLst/>
            <a:cxnLst/>
            <a:rect l="l" t="t" r="r" b="b"/>
            <a:pathLst>
              <a:path w="8595360" h="1447800">
                <a:moveTo>
                  <a:pt x="8595360" y="0"/>
                </a:moveTo>
                <a:lnTo>
                  <a:pt x="0" y="0"/>
                </a:lnTo>
                <a:lnTo>
                  <a:pt x="0" y="1447800"/>
                </a:lnTo>
                <a:lnTo>
                  <a:pt x="8595360" y="1447800"/>
                </a:lnTo>
                <a:lnTo>
                  <a:pt x="859536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810005" y="1012697"/>
            <a:ext cx="8595360" cy="1447800"/>
          </a:xfrm>
          <a:prstGeom prst="rect">
            <a:avLst/>
          </a:prstGeom>
          <a:ln w="19050">
            <a:solidFill>
              <a:srgbClr val="539F2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89535" algn="just">
              <a:lnSpc>
                <a:spcPts val="2065"/>
              </a:lnSpc>
            </a:pPr>
            <a:r>
              <a:rPr sz="1800" spc="-10" dirty="0">
                <a:latin typeface="Times New Roman"/>
                <a:cs typeface="Times New Roman"/>
              </a:rPr>
              <a:t>Платіжний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календар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–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це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інструмент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оперативного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планування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фінансової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діяльності</a:t>
            </a:r>
            <a:endParaRPr sz="1800">
              <a:latin typeface="Times New Roman"/>
              <a:cs typeface="Times New Roman"/>
            </a:endParaRPr>
          </a:p>
          <a:p>
            <a:pPr marL="89535" marR="80010" algn="just">
              <a:lnSpc>
                <a:spcPct val="107000"/>
              </a:lnSpc>
              <a:spcBef>
                <a:spcPts val="5"/>
              </a:spcBef>
            </a:pPr>
            <a:r>
              <a:rPr sz="1800" spc="-5" dirty="0">
                <a:latin typeface="Times New Roman"/>
                <a:cs typeface="Times New Roman"/>
              </a:rPr>
              <a:t>підприємства. </a:t>
            </a:r>
            <a:r>
              <a:rPr sz="1800" dirty="0">
                <a:latin typeface="Times New Roman"/>
                <a:cs typeface="Times New Roman"/>
              </a:rPr>
              <a:t>Він </a:t>
            </a:r>
            <a:r>
              <a:rPr sz="1800" spc="-5" dirty="0">
                <a:latin typeface="Times New Roman"/>
                <a:cs typeface="Times New Roman"/>
              </a:rPr>
              <a:t>складається,</a:t>
            </a:r>
            <a:r>
              <a:rPr sz="1800" dirty="0">
                <a:latin typeface="Times New Roman"/>
                <a:cs typeface="Times New Roman"/>
              </a:rPr>
              <a:t> як </a:t>
            </a:r>
            <a:r>
              <a:rPr sz="1800" spc="-10" dirty="0">
                <a:latin typeface="Times New Roman"/>
                <a:cs typeface="Times New Roman"/>
              </a:rPr>
              <a:t>правило,</a:t>
            </a:r>
            <a:r>
              <a:rPr sz="1800" spc="-5" dirty="0">
                <a:latin typeface="Times New Roman"/>
                <a:cs typeface="Times New Roman"/>
              </a:rPr>
              <a:t> на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місяць </a:t>
            </a:r>
            <a:r>
              <a:rPr sz="1800" dirty="0">
                <a:latin typeface="Times New Roman"/>
                <a:cs typeface="Times New Roman"/>
              </a:rPr>
              <a:t>з </a:t>
            </a:r>
            <a:r>
              <a:rPr sz="1800" spc="-15" dirty="0">
                <a:latin typeface="Times New Roman"/>
                <a:cs typeface="Times New Roman"/>
              </a:rPr>
              <a:t>розбивкою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на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декади</a:t>
            </a:r>
            <a:r>
              <a:rPr sz="1800" dirty="0">
                <a:latin typeface="Times New Roman"/>
                <a:cs typeface="Times New Roman"/>
              </a:rPr>
              <a:t> або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тижні. </a:t>
            </a:r>
            <a:r>
              <a:rPr sz="1800" dirty="0">
                <a:latin typeface="Times New Roman"/>
                <a:cs typeface="Times New Roman"/>
              </a:rPr>
              <a:t>У </a:t>
            </a:r>
            <a:r>
              <a:rPr sz="1800" spc="-10" dirty="0">
                <a:latin typeface="Times New Roman"/>
                <a:cs typeface="Times New Roman"/>
              </a:rPr>
              <a:t>ньому </a:t>
            </a:r>
            <a:r>
              <a:rPr sz="1800" spc="-15" dirty="0">
                <a:latin typeface="Times New Roman"/>
                <a:cs typeface="Times New Roman"/>
              </a:rPr>
              <a:t>визначаються очікувані </a:t>
            </a:r>
            <a:r>
              <a:rPr sz="1800" spc="-5" dirty="0">
                <a:latin typeface="Times New Roman"/>
                <a:cs typeface="Times New Roman"/>
              </a:rPr>
              <a:t>на певний </a:t>
            </a:r>
            <a:r>
              <a:rPr sz="1800" spc="-15" dirty="0">
                <a:latin typeface="Times New Roman"/>
                <a:cs typeface="Times New Roman"/>
              </a:rPr>
              <a:t>період </a:t>
            </a:r>
            <a:r>
              <a:rPr sz="1800" spc="-5" dirty="0">
                <a:latin typeface="Times New Roman"/>
                <a:cs typeface="Times New Roman"/>
              </a:rPr>
              <a:t>грошові </a:t>
            </a:r>
            <a:r>
              <a:rPr sz="1800" spc="-20" dirty="0">
                <a:latin typeface="Times New Roman"/>
                <a:cs typeface="Times New Roman"/>
              </a:rPr>
              <a:t>надходження </a:t>
            </a:r>
            <a:r>
              <a:rPr sz="1800" spc="-5" dirty="0">
                <a:latin typeface="Times New Roman"/>
                <a:cs typeface="Times New Roman"/>
              </a:rPr>
              <a:t>за 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всіма </a:t>
            </a:r>
            <a:r>
              <a:rPr sz="1800" spc="-10" dirty="0">
                <a:latin typeface="Times New Roman"/>
                <a:cs typeface="Times New Roman"/>
              </a:rPr>
              <a:t>напрямами </a:t>
            </a:r>
            <a:r>
              <a:rPr sz="1800" spc="-30" dirty="0">
                <a:latin typeface="Times New Roman"/>
                <a:cs typeface="Times New Roman"/>
              </a:rPr>
              <a:t>доходів </a:t>
            </a:r>
            <a:r>
              <a:rPr sz="1800" dirty="0">
                <a:latin typeface="Times New Roman"/>
                <a:cs typeface="Times New Roman"/>
              </a:rPr>
              <a:t>і </a:t>
            </a:r>
            <a:r>
              <a:rPr sz="1800" spc="-10" dirty="0">
                <a:latin typeface="Times New Roman"/>
                <a:cs typeface="Times New Roman"/>
              </a:rPr>
              <a:t>спроможність </a:t>
            </a:r>
            <a:r>
              <a:rPr sz="1800" spc="-5" dirty="0">
                <a:latin typeface="Times New Roman"/>
                <a:cs typeface="Times New Roman"/>
              </a:rPr>
              <a:t>підприємства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своєчасно </a:t>
            </a:r>
            <a:r>
              <a:rPr sz="1800" spc="-20" dirty="0">
                <a:latin typeface="Times New Roman"/>
                <a:cs typeface="Times New Roman"/>
              </a:rPr>
              <a:t>виконувати </a:t>
            </a:r>
            <a:r>
              <a:rPr sz="1800" spc="-5" dirty="0">
                <a:latin typeface="Times New Roman"/>
                <a:cs typeface="Times New Roman"/>
              </a:rPr>
              <a:t>всі свої </a:t>
            </a:r>
            <a:r>
              <a:rPr sz="1800" dirty="0">
                <a:latin typeface="Times New Roman"/>
                <a:cs typeface="Times New Roman"/>
              </a:rPr>
              <a:t> фінансові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зобов’язання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796290" y="2730245"/>
            <a:ext cx="8597265" cy="579120"/>
          </a:xfrm>
          <a:custGeom>
            <a:avLst/>
            <a:gdLst/>
            <a:ahLst/>
            <a:cxnLst/>
            <a:rect l="l" t="t" r="r" b="b"/>
            <a:pathLst>
              <a:path w="8597265" h="579120">
                <a:moveTo>
                  <a:pt x="8596884" y="0"/>
                </a:moveTo>
                <a:lnTo>
                  <a:pt x="0" y="0"/>
                </a:lnTo>
                <a:lnTo>
                  <a:pt x="0" y="579120"/>
                </a:lnTo>
                <a:lnTo>
                  <a:pt x="8596884" y="579120"/>
                </a:lnTo>
                <a:lnTo>
                  <a:pt x="859688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796290" y="2730245"/>
            <a:ext cx="8597265" cy="579120"/>
          </a:xfrm>
          <a:prstGeom prst="rect">
            <a:avLst/>
          </a:prstGeom>
          <a:ln w="19050">
            <a:solidFill>
              <a:srgbClr val="539F20"/>
            </a:solidFill>
          </a:ln>
        </p:spPr>
        <p:txBody>
          <a:bodyPr vert="horz" wrap="square" lIns="0" tIns="14097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110"/>
              </a:spcBef>
            </a:pPr>
            <a:r>
              <a:rPr sz="1800" spc="-5" dirty="0">
                <a:latin typeface="Times New Roman"/>
                <a:cs typeface="Times New Roman"/>
              </a:rPr>
              <a:t>Інформаційне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забезпечення</a:t>
            </a:r>
            <a:endParaRPr sz="1800">
              <a:latin typeface="Times New Roman"/>
              <a:cs typeface="Times New Roman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4639436" y="2472308"/>
            <a:ext cx="471805" cy="246379"/>
            <a:chOff x="4639436" y="2472308"/>
            <a:chExt cx="471805" cy="246379"/>
          </a:xfrm>
        </p:grpSpPr>
        <p:sp>
          <p:nvSpPr>
            <p:cNvPr id="8" name="object 8"/>
            <p:cNvSpPr/>
            <p:nvPr/>
          </p:nvSpPr>
          <p:spPr>
            <a:xfrm>
              <a:off x="4648961" y="2481833"/>
              <a:ext cx="452755" cy="227329"/>
            </a:xfrm>
            <a:custGeom>
              <a:avLst/>
              <a:gdLst/>
              <a:ahLst/>
              <a:cxnLst/>
              <a:rect l="l" t="t" r="r" b="b"/>
              <a:pathLst>
                <a:path w="452754" h="227330">
                  <a:moveTo>
                    <a:pt x="452627" y="0"/>
                  </a:moveTo>
                  <a:lnTo>
                    <a:pt x="226313" y="113537"/>
                  </a:lnTo>
                  <a:lnTo>
                    <a:pt x="0" y="0"/>
                  </a:lnTo>
                  <a:lnTo>
                    <a:pt x="0" y="113537"/>
                  </a:lnTo>
                  <a:lnTo>
                    <a:pt x="226313" y="227075"/>
                  </a:lnTo>
                  <a:lnTo>
                    <a:pt x="452627" y="113537"/>
                  </a:lnTo>
                  <a:lnTo>
                    <a:pt x="452627" y="0"/>
                  </a:lnTo>
                  <a:close/>
                </a:path>
              </a:pathLst>
            </a:custGeom>
            <a:solidFill>
              <a:srgbClr val="90C22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4648961" y="2481833"/>
              <a:ext cx="452755" cy="227329"/>
            </a:xfrm>
            <a:custGeom>
              <a:avLst/>
              <a:gdLst/>
              <a:ahLst/>
              <a:cxnLst/>
              <a:rect l="l" t="t" r="r" b="b"/>
              <a:pathLst>
                <a:path w="452754" h="227330">
                  <a:moveTo>
                    <a:pt x="452627" y="0"/>
                  </a:moveTo>
                  <a:lnTo>
                    <a:pt x="452627" y="113537"/>
                  </a:lnTo>
                  <a:lnTo>
                    <a:pt x="226313" y="227075"/>
                  </a:lnTo>
                  <a:lnTo>
                    <a:pt x="0" y="113537"/>
                  </a:lnTo>
                  <a:lnTo>
                    <a:pt x="0" y="0"/>
                  </a:lnTo>
                  <a:lnTo>
                    <a:pt x="226313" y="113537"/>
                  </a:lnTo>
                  <a:lnTo>
                    <a:pt x="452627" y="0"/>
                  </a:lnTo>
                  <a:close/>
                </a:path>
              </a:pathLst>
            </a:custGeom>
            <a:ln w="19050">
              <a:solidFill>
                <a:srgbClr val="688E1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0" name="object 10"/>
          <p:cNvGrpSpPr/>
          <p:nvPr/>
        </p:nvGrpSpPr>
        <p:grpSpPr>
          <a:xfrm>
            <a:off x="812673" y="3440047"/>
            <a:ext cx="8590280" cy="3367404"/>
            <a:chOff x="812673" y="3440047"/>
            <a:chExt cx="8590280" cy="3367404"/>
          </a:xfrm>
        </p:grpSpPr>
        <p:sp>
          <p:nvSpPr>
            <p:cNvPr id="11" name="object 11"/>
            <p:cNvSpPr/>
            <p:nvPr/>
          </p:nvSpPr>
          <p:spPr>
            <a:xfrm>
              <a:off x="822198" y="3449572"/>
              <a:ext cx="8571230" cy="3348354"/>
            </a:xfrm>
            <a:custGeom>
              <a:avLst/>
              <a:gdLst/>
              <a:ahLst/>
              <a:cxnLst/>
              <a:rect l="l" t="t" r="r" b="b"/>
              <a:pathLst>
                <a:path w="8571230" h="3348354">
                  <a:moveTo>
                    <a:pt x="8570976" y="0"/>
                  </a:moveTo>
                  <a:lnTo>
                    <a:pt x="0" y="0"/>
                  </a:lnTo>
                  <a:lnTo>
                    <a:pt x="0" y="3348228"/>
                  </a:lnTo>
                  <a:lnTo>
                    <a:pt x="8570976" y="3348228"/>
                  </a:lnTo>
                  <a:lnTo>
                    <a:pt x="857097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822198" y="3449572"/>
              <a:ext cx="8571230" cy="3348354"/>
            </a:xfrm>
            <a:custGeom>
              <a:avLst/>
              <a:gdLst/>
              <a:ahLst/>
              <a:cxnLst/>
              <a:rect l="l" t="t" r="r" b="b"/>
              <a:pathLst>
                <a:path w="8571230" h="3348354">
                  <a:moveTo>
                    <a:pt x="0" y="3348228"/>
                  </a:moveTo>
                  <a:lnTo>
                    <a:pt x="8570976" y="3348228"/>
                  </a:lnTo>
                  <a:lnTo>
                    <a:pt x="8570976" y="0"/>
                  </a:lnTo>
                  <a:lnTo>
                    <a:pt x="0" y="0"/>
                  </a:lnTo>
                  <a:lnTo>
                    <a:pt x="0" y="3348228"/>
                  </a:lnTo>
                  <a:close/>
                </a:path>
              </a:pathLst>
            </a:custGeom>
            <a:ln w="19050">
              <a:solidFill>
                <a:srgbClr val="539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3"/>
          <p:cNvSpPr txBox="1"/>
          <p:nvPr/>
        </p:nvSpPr>
        <p:spPr>
          <a:xfrm>
            <a:off x="899871" y="3343402"/>
            <a:ext cx="8416290" cy="35013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44780" indent="-132715">
              <a:lnSpc>
                <a:spcPts val="1980"/>
              </a:lnSpc>
              <a:spcBef>
                <a:spcPts val="100"/>
              </a:spcBef>
              <a:buChar char="-"/>
              <a:tabLst>
                <a:tab pos="145415" algn="l"/>
              </a:tabLst>
            </a:pPr>
            <a:r>
              <a:rPr sz="1800" spc="-20" dirty="0">
                <a:latin typeface="Times New Roman"/>
                <a:cs typeface="Times New Roman"/>
              </a:rPr>
              <a:t>бюджети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випуску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10" dirty="0">
                <a:latin typeface="Times New Roman"/>
                <a:cs typeface="Times New Roman"/>
              </a:rPr>
              <a:t>та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реалізації </a:t>
            </a:r>
            <a:r>
              <a:rPr sz="1800" spc="-5" dirty="0">
                <a:latin typeface="Times New Roman"/>
                <a:cs typeface="Times New Roman"/>
              </a:rPr>
              <a:t>продукції;</a:t>
            </a:r>
            <a:endParaRPr sz="1800">
              <a:latin typeface="Times New Roman"/>
              <a:cs typeface="Times New Roman"/>
            </a:endParaRPr>
          </a:p>
          <a:p>
            <a:pPr marL="205740" indent="-193675">
              <a:lnSpc>
                <a:spcPts val="1800"/>
              </a:lnSpc>
              <a:buChar char="-"/>
              <a:tabLst>
                <a:tab pos="206375" algn="l"/>
              </a:tabLst>
            </a:pPr>
            <a:r>
              <a:rPr sz="1800" spc="-20" dirty="0">
                <a:latin typeface="Times New Roman"/>
                <a:cs typeface="Times New Roman"/>
              </a:rPr>
              <a:t>бюджети</a:t>
            </a:r>
            <a:r>
              <a:rPr sz="1800" spc="47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матеріальних</a:t>
            </a:r>
            <a:r>
              <a:rPr sz="1800" spc="4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витрат</a:t>
            </a:r>
            <a:r>
              <a:rPr sz="1800" spc="4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і</a:t>
            </a:r>
            <a:r>
              <a:rPr sz="1800" spc="48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договори</a:t>
            </a:r>
            <a:r>
              <a:rPr sz="1800" spc="4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на</a:t>
            </a:r>
            <a:r>
              <a:rPr sz="1800" spc="4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поставку</a:t>
            </a:r>
            <a:r>
              <a:rPr sz="1800" spc="48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матеріальних</a:t>
            </a:r>
            <a:r>
              <a:rPr sz="1800" spc="459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ресурсів</a:t>
            </a:r>
            <a:r>
              <a:rPr sz="1800" spc="4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із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ts val="1800"/>
              </a:lnSpc>
            </a:pPr>
            <a:r>
              <a:rPr sz="1800" spc="-5" dirty="0">
                <a:latin typeface="Times New Roman"/>
                <a:cs typeface="Times New Roman"/>
              </a:rPr>
              <a:t>постачальниками;</a:t>
            </a:r>
            <a:endParaRPr sz="1800">
              <a:latin typeface="Times New Roman"/>
              <a:cs typeface="Times New Roman"/>
            </a:endParaRPr>
          </a:p>
          <a:p>
            <a:pPr marL="144780" indent="-132715">
              <a:lnSpc>
                <a:spcPts val="1800"/>
              </a:lnSpc>
              <a:buChar char="-"/>
              <a:tabLst>
                <a:tab pos="145415" algn="l"/>
              </a:tabLst>
            </a:pPr>
            <a:r>
              <a:rPr sz="1800" spc="-15" dirty="0">
                <a:latin typeface="Times New Roman"/>
                <a:cs typeface="Times New Roman"/>
              </a:rPr>
              <a:t>узгоджені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строки</a:t>
            </a:r>
            <a:r>
              <a:rPr sz="1800" spc="-10" dirty="0">
                <a:latin typeface="Times New Roman"/>
                <a:cs typeface="Times New Roman"/>
              </a:rPr>
              <a:t> виплати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працівникам</a:t>
            </a:r>
            <a:r>
              <a:rPr sz="1800" spc="-5" dirty="0">
                <a:latin typeface="Times New Roman"/>
                <a:cs typeface="Times New Roman"/>
              </a:rPr>
              <a:t> заробітної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плати,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премій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тощо;</a:t>
            </a:r>
            <a:endParaRPr sz="1800">
              <a:latin typeface="Times New Roman"/>
              <a:cs typeface="Times New Roman"/>
            </a:endParaRPr>
          </a:p>
          <a:p>
            <a:pPr marL="12700" marR="5080">
              <a:lnSpc>
                <a:spcPts val="1800"/>
              </a:lnSpc>
              <a:spcBef>
                <a:spcPts val="180"/>
              </a:spcBef>
              <a:buChar char="-"/>
              <a:tabLst>
                <a:tab pos="227329" algn="l"/>
                <a:tab pos="227965" algn="l"/>
                <a:tab pos="1326515" algn="l"/>
                <a:tab pos="1553210" algn="l"/>
                <a:tab pos="2840990" algn="l"/>
                <a:tab pos="4057650" algn="l"/>
                <a:tab pos="4863465" algn="l"/>
                <a:tab pos="5895340" algn="l"/>
                <a:tab pos="6897370" algn="l"/>
                <a:tab pos="7265670" algn="l"/>
              </a:tabLst>
            </a:pPr>
            <a:r>
              <a:rPr sz="1800" spc="10" dirty="0">
                <a:latin typeface="Times New Roman"/>
                <a:cs typeface="Times New Roman"/>
              </a:rPr>
              <a:t>у</a:t>
            </a:r>
            <a:r>
              <a:rPr sz="1800" dirty="0">
                <a:latin typeface="Times New Roman"/>
                <a:cs typeface="Times New Roman"/>
              </a:rPr>
              <a:t>з</a:t>
            </a:r>
            <a:r>
              <a:rPr sz="1800" spc="-45" dirty="0">
                <a:latin typeface="Times New Roman"/>
                <a:cs typeface="Times New Roman"/>
              </a:rPr>
              <a:t>г</a:t>
            </a:r>
            <a:r>
              <a:rPr sz="1800" spc="-50" dirty="0">
                <a:latin typeface="Times New Roman"/>
                <a:cs typeface="Times New Roman"/>
              </a:rPr>
              <a:t>о</a:t>
            </a:r>
            <a:r>
              <a:rPr sz="1800" spc="-20" dirty="0">
                <a:latin typeface="Times New Roman"/>
                <a:cs typeface="Times New Roman"/>
              </a:rPr>
              <a:t>дж</a:t>
            </a:r>
            <a:r>
              <a:rPr sz="1800" dirty="0">
                <a:latin typeface="Times New Roman"/>
                <a:cs typeface="Times New Roman"/>
              </a:rPr>
              <a:t>ені	з	</a:t>
            </a:r>
            <a:r>
              <a:rPr sz="1800" spc="-5" dirty="0">
                <a:latin typeface="Times New Roman"/>
                <a:cs typeface="Times New Roman"/>
              </a:rPr>
              <a:t>п</a:t>
            </a:r>
            <a:r>
              <a:rPr sz="1800" spc="-55" dirty="0">
                <a:latin typeface="Times New Roman"/>
                <a:cs typeface="Times New Roman"/>
              </a:rPr>
              <a:t>о</a:t>
            </a:r>
            <a:r>
              <a:rPr sz="1800" dirty="0">
                <a:latin typeface="Times New Roman"/>
                <a:cs typeface="Times New Roman"/>
              </a:rPr>
              <a:t>д</a:t>
            </a:r>
            <a:r>
              <a:rPr sz="1800" spc="-50" dirty="0">
                <a:latin typeface="Times New Roman"/>
                <a:cs typeface="Times New Roman"/>
              </a:rPr>
              <a:t>а</a:t>
            </a:r>
            <a:r>
              <a:rPr sz="1800" dirty="0">
                <a:latin typeface="Times New Roman"/>
                <a:cs typeface="Times New Roman"/>
              </a:rPr>
              <a:t>т</a:t>
            </a:r>
            <a:r>
              <a:rPr sz="1800" spc="-90" dirty="0">
                <a:latin typeface="Times New Roman"/>
                <a:cs typeface="Times New Roman"/>
              </a:rPr>
              <a:t>к</a:t>
            </a:r>
            <a:r>
              <a:rPr sz="1800" dirty="0">
                <a:latin typeface="Times New Roman"/>
                <a:cs typeface="Times New Roman"/>
              </a:rPr>
              <a:t>о</a:t>
            </a:r>
            <a:r>
              <a:rPr sz="1800" spc="-10" dirty="0">
                <a:latin typeface="Times New Roman"/>
                <a:cs typeface="Times New Roman"/>
              </a:rPr>
              <a:t>в</a:t>
            </a:r>
            <a:r>
              <a:rPr sz="1800" dirty="0">
                <a:latin typeface="Times New Roman"/>
                <a:cs typeface="Times New Roman"/>
              </a:rPr>
              <a:t>ою	і</a:t>
            </a:r>
            <a:r>
              <a:rPr sz="1800" spc="-15" dirty="0">
                <a:latin typeface="Times New Roman"/>
                <a:cs typeface="Times New Roman"/>
              </a:rPr>
              <a:t>н</a:t>
            </a:r>
            <a:r>
              <a:rPr sz="1800" dirty="0">
                <a:latin typeface="Times New Roman"/>
                <a:cs typeface="Times New Roman"/>
              </a:rPr>
              <a:t>сп</a:t>
            </a:r>
            <a:r>
              <a:rPr sz="1800" spc="5" dirty="0">
                <a:latin typeface="Times New Roman"/>
                <a:cs typeface="Times New Roman"/>
              </a:rPr>
              <a:t>е</a:t>
            </a:r>
            <a:r>
              <a:rPr sz="1800" dirty="0">
                <a:latin typeface="Times New Roman"/>
                <a:cs typeface="Times New Roman"/>
              </a:rPr>
              <a:t>кцією	с</a:t>
            </a:r>
            <a:r>
              <a:rPr sz="1800" spc="30" dirty="0">
                <a:latin typeface="Times New Roman"/>
                <a:cs typeface="Times New Roman"/>
              </a:rPr>
              <a:t>т</a:t>
            </a:r>
            <a:r>
              <a:rPr sz="1800" dirty="0">
                <a:latin typeface="Times New Roman"/>
                <a:cs typeface="Times New Roman"/>
              </a:rPr>
              <a:t>р</a:t>
            </a:r>
            <a:r>
              <a:rPr sz="1800" spc="-15" dirty="0">
                <a:latin typeface="Times New Roman"/>
                <a:cs typeface="Times New Roman"/>
              </a:rPr>
              <a:t>о</a:t>
            </a:r>
            <a:r>
              <a:rPr sz="1800" dirty="0">
                <a:latin typeface="Times New Roman"/>
                <a:cs typeface="Times New Roman"/>
              </a:rPr>
              <a:t>ки	</a:t>
            </a:r>
            <a:r>
              <a:rPr sz="1800" spc="-5" dirty="0">
                <a:latin typeface="Times New Roman"/>
                <a:cs typeface="Times New Roman"/>
              </a:rPr>
              <a:t>вн</a:t>
            </a:r>
            <a:r>
              <a:rPr sz="1800" spc="35" dirty="0">
                <a:latin typeface="Times New Roman"/>
                <a:cs typeface="Times New Roman"/>
              </a:rPr>
              <a:t>е</a:t>
            </a:r>
            <a:r>
              <a:rPr sz="1800" spc="25" dirty="0">
                <a:latin typeface="Times New Roman"/>
                <a:cs typeface="Times New Roman"/>
              </a:rPr>
              <a:t>с</a:t>
            </a:r>
            <a:r>
              <a:rPr sz="1800" dirty="0">
                <a:latin typeface="Times New Roman"/>
                <a:cs typeface="Times New Roman"/>
              </a:rPr>
              <a:t>ення	</a:t>
            </a:r>
            <a:r>
              <a:rPr sz="1800" spc="-15" dirty="0">
                <a:latin typeface="Times New Roman"/>
                <a:cs typeface="Times New Roman"/>
              </a:rPr>
              <a:t>п</a:t>
            </a:r>
            <a:r>
              <a:rPr sz="1800" dirty="0">
                <a:latin typeface="Times New Roman"/>
                <a:cs typeface="Times New Roman"/>
              </a:rPr>
              <a:t>л</a:t>
            </a:r>
            <a:r>
              <a:rPr sz="1800" spc="-40" dirty="0">
                <a:latin typeface="Times New Roman"/>
                <a:cs typeface="Times New Roman"/>
              </a:rPr>
              <a:t>а</a:t>
            </a:r>
            <a:r>
              <a:rPr sz="1800" spc="5" dirty="0">
                <a:latin typeface="Times New Roman"/>
                <a:cs typeface="Times New Roman"/>
              </a:rPr>
              <a:t>т</a:t>
            </a:r>
            <a:r>
              <a:rPr sz="1800" dirty="0">
                <a:latin typeface="Times New Roman"/>
                <a:cs typeface="Times New Roman"/>
              </a:rPr>
              <a:t>ежів	</a:t>
            </a:r>
            <a:r>
              <a:rPr sz="1800" spc="-5" dirty="0">
                <a:latin typeface="Times New Roman"/>
                <a:cs typeface="Times New Roman"/>
              </a:rPr>
              <a:t>д</a:t>
            </a:r>
            <a:r>
              <a:rPr sz="1800" dirty="0">
                <a:latin typeface="Times New Roman"/>
                <a:cs typeface="Times New Roman"/>
              </a:rPr>
              <a:t>о	д</a:t>
            </a:r>
            <a:r>
              <a:rPr sz="1800" spc="-15" dirty="0">
                <a:latin typeface="Times New Roman"/>
                <a:cs typeface="Times New Roman"/>
              </a:rPr>
              <a:t>е</a:t>
            </a:r>
            <a:r>
              <a:rPr sz="1800" dirty="0">
                <a:latin typeface="Times New Roman"/>
                <a:cs typeface="Times New Roman"/>
              </a:rPr>
              <a:t>рж</a:t>
            </a:r>
            <a:r>
              <a:rPr sz="1800" spc="5" dirty="0">
                <a:latin typeface="Times New Roman"/>
                <a:cs typeface="Times New Roman"/>
              </a:rPr>
              <a:t>а</a:t>
            </a:r>
            <a:r>
              <a:rPr sz="1800" spc="-5" dirty="0">
                <a:latin typeface="Times New Roman"/>
                <a:cs typeface="Times New Roman"/>
              </a:rPr>
              <a:t>вно</a:t>
            </a:r>
            <a:r>
              <a:rPr sz="1800" spc="-55" dirty="0">
                <a:latin typeface="Times New Roman"/>
                <a:cs typeface="Times New Roman"/>
              </a:rPr>
              <a:t>г</a:t>
            </a:r>
            <a:r>
              <a:rPr sz="1800" dirty="0">
                <a:latin typeface="Times New Roman"/>
                <a:cs typeface="Times New Roman"/>
              </a:rPr>
              <a:t>о  </a:t>
            </a:r>
            <a:r>
              <a:rPr sz="1800" spc="-20" dirty="0">
                <a:latin typeface="Times New Roman"/>
                <a:cs typeface="Times New Roman"/>
              </a:rPr>
              <a:t>бюджету;</a:t>
            </a:r>
            <a:endParaRPr sz="1800">
              <a:latin typeface="Times New Roman"/>
              <a:cs typeface="Times New Roman"/>
            </a:endParaRPr>
          </a:p>
          <a:p>
            <a:pPr marL="12700" marR="5715">
              <a:lnSpc>
                <a:spcPts val="1800"/>
              </a:lnSpc>
              <a:buChar char="-"/>
              <a:tabLst>
                <a:tab pos="163830" algn="l"/>
              </a:tabLst>
            </a:pPr>
            <a:r>
              <a:rPr sz="1800" dirty="0">
                <a:latin typeface="Times New Roman"/>
                <a:cs typeface="Times New Roman"/>
              </a:rPr>
              <a:t>дані </a:t>
            </a:r>
            <a:r>
              <a:rPr sz="1800" spc="-25" dirty="0">
                <a:latin typeface="Times New Roman"/>
                <a:cs typeface="Times New Roman"/>
              </a:rPr>
              <a:t>бюджету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30" dirty="0">
                <a:latin typeface="Times New Roman"/>
                <a:cs typeface="Times New Roman"/>
              </a:rPr>
              <a:t>доходів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і </a:t>
            </a:r>
            <a:r>
              <a:rPr sz="1800" spc="-10" dirty="0">
                <a:latin typeface="Times New Roman"/>
                <a:cs typeface="Times New Roman"/>
              </a:rPr>
              <a:t>витрат </a:t>
            </a:r>
            <a:r>
              <a:rPr sz="1800" spc="-15" dirty="0">
                <a:latin typeface="Times New Roman"/>
                <a:cs typeface="Times New Roman"/>
              </a:rPr>
              <a:t>щодо </a:t>
            </a:r>
            <a:r>
              <a:rPr sz="1800" spc="-5" dirty="0">
                <a:latin typeface="Times New Roman"/>
                <a:cs typeface="Times New Roman"/>
              </a:rPr>
              <a:t>валових </a:t>
            </a:r>
            <a:r>
              <a:rPr sz="1800" spc="-30" dirty="0">
                <a:latin typeface="Times New Roman"/>
                <a:cs typeface="Times New Roman"/>
              </a:rPr>
              <a:t>доходів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і </a:t>
            </a:r>
            <a:r>
              <a:rPr sz="1800" spc="-10" dirty="0">
                <a:latin typeface="Times New Roman"/>
                <a:cs typeface="Times New Roman"/>
              </a:rPr>
              <a:t>валових </a:t>
            </a:r>
            <a:r>
              <a:rPr sz="1800" spc="-25" dirty="0">
                <a:latin typeface="Times New Roman"/>
                <a:cs typeface="Times New Roman"/>
              </a:rPr>
              <a:t>витрат,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25" dirty="0">
                <a:latin typeface="Times New Roman"/>
                <a:cs typeface="Times New Roman"/>
              </a:rPr>
              <a:t>податкового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зобов’язання </a:t>
            </a:r>
            <a:r>
              <a:rPr sz="1800" dirty="0">
                <a:latin typeface="Times New Roman"/>
                <a:cs typeface="Times New Roman"/>
              </a:rPr>
              <a:t>з </a:t>
            </a:r>
            <a:r>
              <a:rPr sz="1800" spc="-5" dirty="0">
                <a:latin typeface="Times New Roman"/>
                <a:cs typeface="Times New Roman"/>
              </a:rPr>
              <a:t>ПДВ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і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spc="-25" dirty="0">
                <a:latin typeface="Times New Roman"/>
                <a:cs typeface="Times New Roman"/>
              </a:rPr>
              <a:t>податкового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кредиту;</a:t>
            </a:r>
            <a:endParaRPr sz="1800">
              <a:latin typeface="Times New Roman"/>
              <a:cs typeface="Times New Roman"/>
            </a:endParaRPr>
          </a:p>
          <a:p>
            <a:pPr marL="152400" indent="-140335">
              <a:lnSpc>
                <a:spcPts val="1620"/>
              </a:lnSpc>
              <a:buChar char="-"/>
              <a:tabLst>
                <a:tab pos="153035" algn="l"/>
              </a:tabLst>
            </a:pPr>
            <a:r>
              <a:rPr sz="1800" spc="-10" dirty="0">
                <a:latin typeface="Times New Roman"/>
                <a:cs typeface="Times New Roman"/>
              </a:rPr>
              <a:t>кредитні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договори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з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банками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-15" dirty="0">
                <a:latin typeface="Times New Roman"/>
                <a:cs typeface="Times New Roman"/>
              </a:rPr>
              <a:t>щодо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строків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одержання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spc="10" dirty="0">
                <a:latin typeface="Times New Roman"/>
                <a:cs typeface="Times New Roman"/>
              </a:rPr>
              <a:t>та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сплати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кредитів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і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відсотків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ts val="1800"/>
              </a:lnSpc>
            </a:pPr>
            <a:r>
              <a:rPr sz="1800" spc="-5" dirty="0">
                <a:latin typeface="Times New Roman"/>
                <a:cs typeface="Times New Roman"/>
              </a:rPr>
              <a:t>за </a:t>
            </a:r>
            <a:r>
              <a:rPr sz="1800" spc="-15" dirty="0">
                <a:latin typeface="Times New Roman"/>
                <a:cs typeface="Times New Roman"/>
              </a:rPr>
              <a:t>користування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ними;</a:t>
            </a:r>
            <a:endParaRPr sz="1800">
              <a:latin typeface="Times New Roman"/>
              <a:cs typeface="Times New Roman"/>
            </a:endParaRPr>
          </a:p>
          <a:p>
            <a:pPr marL="144780" indent="-132715">
              <a:lnSpc>
                <a:spcPts val="1800"/>
              </a:lnSpc>
              <a:buChar char="-"/>
              <a:tabLst>
                <a:tab pos="145415" algn="l"/>
              </a:tabLst>
            </a:pPr>
            <a:r>
              <a:rPr sz="1800" dirty="0">
                <a:latin typeface="Times New Roman"/>
                <a:cs typeface="Times New Roman"/>
              </a:rPr>
              <a:t>дані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про </a:t>
            </a:r>
            <a:r>
              <a:rPr sz="1800" spc="5" dirty="0">
                <a:latin typeface="Times New Roman"/>
                <a:cs typeface="Times New Roman"/>
              </a:rPr>
              <a:t>стан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spc="-15" dirty="0">
                <a:latin typeface="Times New Roman"/>
                <a:cs typeface="Times New Roman"/>
              </a:rPr>
              <a:t>кредиторської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10" dirty="0">
                <a:latin typeface="Times New Roman"/>
                <a:cs typeface="Times New Roman"/>
              </a:rPr>
              <a:t>та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дебіторської</a:t>
            </a:r>
            <a:r>
              <a:rPr sz="1800" spc="-5" dirty="0">
                <a:latin typeface="Times New Roman"/>
                <a:cs typeface="Times New Roman"/>
              </a:rPr>
              <a:t> заборгованості;</a:t>
            </a:r>
            <a:endParaRPr sz="1800">
              <a:latin typeface="Times New Roman"/>
              <a:cs typeface="Times New Roman"/>
            </a:endParaRPr>
          </a:p>
          <a:p>
            <a:pPr marL="144780" indent="-132715">
              <a:lnSpc>
                <a:spcPts val="1800"/>
              </a:lnSpc>
              <a:buChar char="-"/>
              <a:tabLst>
                <a:tab pos="145415" algn="l"/>
              </a:tabLst>
            </a:pPr>
            <a:r>
              <a:rPr sz="1800" spc="-5" dirty="0">
                <a:latin typeface="Times New Roman"/>
                <a:cs typeface="Times New Roman"/>
              </a:rPr>
              <a:t>виписки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з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банківських </a:t>
            </a:r>
            <a:r>
              <a:rPr sz="1800" spc="-10" dirty="0">
                <a:latin typeface="Times New Roman"/>
                <a:cs typeface="Times New Roman"/>
              </a:rPr>
              <a:t>рахунків: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15" dirty="0">
                <a:latin typeface="Times New Roman"/>
                <a:cs typeface="Times New Roman"/>
              </a:rPr>
              <a:t>поточних,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spc="-15" dirty="0">
                <a:latin typeface="Times New Roman"/>
                <a:cs typeface="Times New Roman"/>
              </a:rPr>
              <a:t>позичкових,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валютних,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інших;</a:t>
            </a:r>
            <a:endParaRPr sz="1800">
              <a:latin typeface="Times New Roman"/>
              <a:cs typeface="Times New Roman"/>
            </a:endParaRPr>
          </a:p>
          <a:p>
            <a:pPr marL="12700" marR="5715" algn="just">
              <a:lnSpc>
                <a:spcPts val="1800"/>
              </a:lnSpc>
              <a:spcBef>
                <a:spcPts val="180"/>
              </a:spcBef>
              <a:buChar char="-"/>
              <a:tabLst>
                <a:tab pos="157480" algn="l"/>
              </a:tabLst>
            </a:pPr>
            <a:r>
              <a:rPr sz="1800" spc="-5" dirty="0">
                <a:latin typeface="Times New Roman"/>
                <a:cs typeface="Times New Roman"/>
              </a:rPr>
              <a:t>оперативні </a:t>
            </a:r>
            <a:r>
              <a:rPr sz="1800" spc="-10" dirty="0">
                <a:latin typeface="Times New Roman"/>
                <a:cs typeface="Times New Roman"/>
              </a:rPr>
              <a:t>матеріали </a:t>
            </a:r>
            <a:r>
              <a:rPr sz="1800" spc="-5" dirty="0">
                <a:latin typeface="Times New Roman"/>
                <a:cs typeface="Times New Roman"/>
              </a:rPr>
              <a:t>відділів постачання, </a:t>
            </a:r>
            <a:r>
              <a:rPr sz="1800" spc="-50" dirty="0">
                <a:latin typeface="Times New Roman"/>
                <a:cs typeface="Times New Roman"/>
              </a:rPr>
              <a:t>збуту, </a:t>
            </a:r>
            <a:r>
              <a:rPr sz="1800" spc="-5" dirty="0">
                <a:latin typeface="Times New Roman"/>
                <a:cs typeface="Times New Roman"/>
              </a:rPr>
              <a:t>інших функціональних підрозділів 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про </a:t>
            </a:r>
            <a:r>
              <a:rPr sz="1800" spc="-20" dirty="0">
                <a:latin typeface="Times New Roman"/>
                <a:cs typeface="Times New Roman"/>
              </a:rPr>
              <a:t>надходження коштів </a:t>
            </a:r>
            <a:r>
              <a:rPr sz="1800" spc="-5" dirty="0">
                <a:latin typeface="Times New Roman"/>
                <a:cs typeface="Times New Roman"/>
              </a:rPr>
              <a:t>на підприємство </a:t>
            </a:r>
            <a:r>
              <a:rPr sz="1800" dirty="0">
                <a:latin typeface="Times New Roman"/>
                <a:cs typeface="Times New Roman"/>
              </a:rPr>
              <a:t>у </a:t>
            </a:r>
            <a:r>
              <a:rPr sz="1800" spc="-5" dirty="0">
                <a:latin typeface="Times New Roman"/>
                <a:cs typeface="Times New Roman"/>
              </a:rPr>
              <a:t>відповідні </a:t>
            </a:r>
            <a:r>
              <a:rPr sz="1800" dirty="0">
                <a:latin typeface="Times New Roman"/>
                <a:cs typeface="Times New Roman"/>
              </a:rPr>
              <a:t>строки або </a:t>
            </a:r>
            <a:r>
              <a:rPr sz="1800" spc="-20" dirty="0">
                <a:latin typeface="Times New Roman"/>
                <a:cs typeface="Times New Roman"/>
              </a:rPr>
              <a:t>потребу </a:t>
            </a:r>
            <a:r>
              <a:rPr sz="1800" dirty="0">
                <a:latin typeface="Times New Roman"/>
                <a:cs typeface="Times New Roman"/>
              </a:rPr>
              <a:t>в </a:t>
            </a:r>
            <a:r>
              <a:rPr sz="1800" spc="-15" dirty="0">
                <a:latin typeface="Times New Roman"/>
                <a:cs typeface="Times New Roman"/>
              </a:rPr>
              <a:t>коштах, </a:t>
            </a:r>
            <a:r>
              <a:rPr sz="1800" spc="-10" dirty="0">
                <a:latin typeface="Times New Roman"/>
                <a:cs typeface="Times New Roman"/>
              </a:rPr>
              <a:t> яка виникає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в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даний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період.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56310" y="383285"/>
            <a:ext cx="346646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0" dirty="0">
                <a:solidFill>
                  <a:srgbClr val="2A500F"/>
                </a:solidFill>
                <a:latin typeface="Arial Black"/>
                <a:cs typeface="Arial Black"/>
              </a:rPr>
              <a:t>Прогнозний</a:t>
            </a:r>
            <a:r>
              <a:rPr sz="2400" b="0" spc="-75" dirty="0">
                <a:solidFill>
                  <a:srgbClr val="2A500F"/>
                </a:solidFill>
                <a:latin typeface="Arial Black"/>
                <a:cs typeface="Arial Black"/>
              </a:rPr>
              <a:t> </a:t>
            </a:r>
            <a:r>
              <a:rPr sz="2400" b="0" spc="-5" dirty="0">
                <a:solidFill>
                  <a:srgbClr val="2A500F"/>
                </a:solidFill>
                <a:latin typeface="Arial Black"/>
                <a:cs typeface="Arial Black"/>
              </a:rPr>
              <a:t>баланс</a:t>
            </a:r>
            <a:endParaRPr sz="2400">
              <a:latin typeface="Arial Black"/>
              <a:cs typeface="Arial Black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810005" y="1012697"/>
            <a:ext cx="8595360" cy="1447800"/>
          </a:xfrm>
          <a:custGeom>
            <a:avLst/>
            <a:gdLst/>
            <a:ahLst/>
            <a:cxnLst/>
            <a:rect l="l" t="t" r="r" b="b"/>
            <a:pathLst>
              <a:path w="8595360" h="1447800">
                <a:moveTo>
                  <a:pt x="8595360" y="0"/>
                </a:moveTo>
                <a:lnTo>
                  <a:pt x="0" y="0"/>
                </a:lnTo>
                <a:lnTo>
                  <a:pt x="0" y="1447800"/>
                </a:lnTo>
                <a:lnTo>
                  <a:pt x="8595360" y="1447800"/>
                </a:lnTo>
                <a:lnTo>
                  <a:pt x="859536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810005" y="1012697"/>
            <a:ext cx="8595360" cy="1447800"/>
          </a:xfrm>
          <a:prstGeom prst="rect">
            <a:avLst/>
          </a:prstGeom>
          <a:ln w="19050">
            <a:solidFill>
              <a:srgbClr val="539F20"/>
            </a:solidFill>
          </a:ln>
        </p:spPr>
        <p:txBody>
          <a:bodyPr vert="horz" wrap="square" lIns="0" tIns="571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45"/>
              </a:spcBef>
            </a:pPr>
            <a:endParaRPr sz="1750">
              <a:latin typeface="Times New Roman"/>
              <a:cs typeface="Times New Roman"/>
            </a:endParaRPr>
          </a:p>
          <a:p>
            <a:pPr marL="89535" marR="81280" algn="just">
              <a:lnSpc>
                <a:spcPct val="107200"/>
              </a:lnSpc>
            </a:pPr>
            <a:r>
              <a:rPr sz="1800" spc="-5" dirty="0">
                <a:latin typeface="Times New Roman"/>
                <a:cs typeface="Times New Roman"/>
              </a:rPr>
              <a:t>Прогнозний</a:t>
            </a:r>
            <a:r>
              <a:rPr sz="1800" dirty="0">
                <a:latin typeface="Times New Roman"/>
                <a:cs typeface="Times New Roman"/>
              </a:rPr>
              <a:t> баланс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активів</a:t>
            </a:r>
            <a:r>
              <a:rPr sz="1800" dirty="0">
                <a:latin typeface="Times New Roman"/>
                <a:cs typeface="Times New Roman"/>
              </a:rPr>
              <a:t> і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пасивів</a:t>
            </a:r>
            <a:r>
              <a:rPr sz="1800" dirty="0">
                <a:latin typeface="Times New Roman"/>
                <a:cs typeface="Times New Roman"/>
              </a:rPr>
              <a:t> –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це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25" dirty="0">
                <a:latin typeface="Times New Roman"/>
                <a:cs typeface="Times New Roman"/>
              </a:rPr>
              <a:t>документ,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який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15" dirty="0">
                <a:latin typeface="Times New Roman"/>
                <a:cs typeface="Times New Roman"/>
              </a:rPr>
              <a:t>показує</a:t>
            </a:r>
            <a:r>
              <a:rPr sz="1800" spc="-10" dirty="0">
                <a:latin typeface="Times New Roman"/>
                <a:cs typeface="Times New Roman"/>
              </a:rPr>
              <a:t> зміни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у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співвідношення активів </a:t>
            </a:r>
            <a:r>
              <a:rPr sz="1800" dirty="0">
                <a:latin typeface="Times New Roman"/>
                <a:cs typeface="Times New Roman"/>
              </a:rPr>
              <a:t>і </a:t>
            </a:r>
            <a:r>
              <a:rPr sz="1800" spc="-5" dirty="0">
                <a:latin typeface="Times New Roman"/>
                <a:cs typeface="Times New Roman"/>
              </a:rPr>
              <a:t>пасивів підприємства після </a:t>
            </a:r>
            <a:r>
              <a:rPr sz="1800" dirty="0">
                <a:latin typeface="Times New Roman"/>
                <a:cs typeface="Times New Roman"/>
              </a:rPr>
              <a:t>реалізації </a:t>
            </a:r>
            <a:r>
              <a:rPr sz="1800" spc="-25" dirty="0">
                <a:latin typeface="Times New Roman"/>
                <a:cs typeface="Times New Roman"/>
              </a:rPr>
              <a:t>бюджету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30" dirty="0">
                <a:latin typeface="Times New Roman"/>
                <a:cs typeface="Times New Roman"/>
              </a:rPr>
              <a:t>доходів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і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витрат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і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25" dirty="0">
                <a:latin typeface="Times New Roman"/>
                <a:cs typeface="Times New Roman"/>
              </a:rPr>
              <a:t>бюджету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spc="-20" dirty="0">
                <a:latin typeface="Times New Roman"/>
                <a:cs typeface="Times New Roman"/>
              </a:rPr>
              <a:t>руху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грошових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spc="-15" dirty="0">
                <a:latin typeface="Times New Roman"/>
                <a:cs typeface="Times New Roman"/>
              </a:rPr>
              <a:t>коштів.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796290" y="2730245"/>
            <a:ext cx="8597265" cy="579120"/>
          </a:xfrm>
          <a:custGeom>
            <a:avLst/>
            <a:gdLst/>
            <a:ahLst/>
            <a:cxnLst/>
            <a:rect l="l" t="t" r="r" b="b"/>
            <a:pathLst>
              <a:path w="8597265" h="579120">
                <a:moveTo>
                  <a:pt x="8596884" y="0"/>
                </a:moveTo>
                <a:lnTo>
                  <a:pt x="0" y="0"/>
                </a:lnTo>
                <a:lnTo>
                  <a:pt x="0" y="579120"/>
                </a:lnTo>
                <a:lnTo>
                  <a:pt x="8596884" y="579120"/>
                </a:lnTo>
                <a:lnTo>
                  <a:pt x="859688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796290" y="2730245"/>
            <a:ext cx="8597265" cy="579120"/>
          </a:xfrm>
          <a:prstGeom prst="rect">
            <a:avLst/>
          </a:prstGeom>
          <a:ln w="19050">
            <a:solidFill>
              <a:srgbClr val="539F20"/>
            </a:solidFill>
          </a:ln>
        </p:spPr>
        <p:txBody>
          <a:bodyPr vert="horz" wrap="square" lIns="0" tIns="140970" rIns="0" bIns="0" rtlCol="0">
            <a:spAutoFit/>
          </a:bodyPr>
          <a:lstStyle/>
          <a:p>
            <a:pPr marL="1270" algn="ctr">
              <a:lnSpc>
                <a:spcPct val="100000"/>
              </a:lnSpc>
              <a:spcBef>
                <a:spcPts val="1110"/>
              </a:spcBef>
            </a:pPr>
            <a:r>
              <a:rPr sz="1800" spc="-15" dirty="0">
                <a:latin typeface="Times New Roman"/>
                <a:cs typeface="Times New Roman"/>
              </a:rPr>
              <a:t>Значення</a:t>
            </a:r>
            <a:endParaRPr sz="1800">
              <a:latin typeface="Times New Roman"/>
              <a:cs typeface="Times New Roman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4639436" y="2472308"/>
            <a:ext cx="471805" cy="246379"/>
            <a:chOff x="4639436" y="2472308"/>
            <a:chExt cx="471805" cy="246379"/>
          </a:xfrm>
        </p:grpSpPr>
        <p:sp>
          <p:nvSpPr>
            <p:cNvPr id="8" name="object 8"/>
            <p:cNvSpPr/>
            <p:nvPr/>
          </p:nvSpPr>
          <p:spPr>
            <a:xfrm>
              <a:off x="4648961" y="2481833"/>
              <a:ext cx="452755" cy="227329"/>
            </a:xfrm>
            <a:custGeom>
              <a:avLst/>
              <a:gdLst/>
              <a:ahLst/>
              <a:cxnLst/>
              <a:rect l="l" t="t" r="r" b="b"/>
              <a:pathLst>
                <a:path w="452754" h="227330">
                  <a:moveTo>
                    <a:pt x="452627" y="0"/>
                  </a:moveTo>
                  <a:lnTo>
                    <a:pt x="226313" y="113537"/>
                  </a:lnTo>
                  <a:lnTo>
                    <a:pt x="0" y="0"/>
                  </a:lnTo>
                  <a:lnTo>
                    <a:pt x="0" y="113537"/>
                  </a:lnTo>
                  <a:lnTo>
                    <a:pt x="226313" y="227075"/>
                  </a:lnTo>
                  <a:lnTo>
                    <a:pt x="452627" y="113537"/>
                  </a:lnTo>
                  <a:lnTo>
                    <a:pt x="452627" y="0"/>
                  </a:lnTo>
                  <a:close/>
                </a:path>
              </a:pathLst>
            </a:custGeom>
            <a:solidFill>
              <a:srgbClr val="90C22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4648961" y="2481833"/>
              <a:ext cx="452755" cy="227329"/>
            </a:xfrm>
            <a:custGeom>
              <a:avLst/>
              <a:gdLst/>
              <a:ahLst/>
              <a:cxnLst/>
              <a:rect l="l" t="t" r="r" b="b"/>
              <a:pathLst>
                <a:path w="452754" h="227330">
                  <a:moveTo>
                    <a:pt x="452627" y="0"/>
                  </a:moveTo>
                  <a:lnTo>
                    <a:pt x="452627" y="113537"/>
                  </a:lnTo>
                  <a:lnTo>
                    <a:pt x="226313" y="227075"/>
                  </a:lnTo>
                  <a:lnTo>
                    <a:pt x="0" y="113537"/>
                  </a:lnTo>
                  <a:lnTo>
                    <a:pt x="0" y="0"/>
                  </a:lnTo>
                  <a:lnTo>
                    <a:pt x="226313" y="113537"/>
                  </a:lnTo>
                  <a:lnTo>
                    <a:pt x="452627" y="0"/>
                  </a:lnTo>
                  <a:close/>
                </a:path>
              </a:pathLst>
            </a:custGeom>
            <a:ln w="19050">
              <a:solidFill>
                <a:srgbClr val="688E1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/>
          <p:nvPr/>
        </p:nvSpPr>
        <p:spPr>
          <a:xfrm>
            <a:off x="822197" y="3449573"/>
            <a:ext cx="8571230" cy="2836545"/>
          </a:xfrm>
          <a:custGeom>
            <a:avLst/>
            <a:gdLst/>
            <a:ahLst/>
            <a:cxnLst/>
            <a:rect l="l" t="t" r="r" b="b"/>
            <a:pathLst>
              <a:path w="8571230" h="2836545">
                <a:moveTo>
                  <a:pt x="8570976" y="0"/>
                </a:moveTo>
                <a:lnTo>
                  <a:pt x="0" y="0"/>
                </a:lnTo>
                <a:lnTo>
                  <a:pt x="0" y="2836164"/>
                </a:lnTo>
                <a:lnTo>
                  <a:pt x="8570976" y="2836164"/>
                </a:lnTo>
                <a:lnTo>
                  <a:pt x="857097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822197" y="3449573"/>
            <a:ext cx="8571230" cy="2836545"/>
          </a:xfrm>
          <a:prstGeom prst="rect">
            <a:avLst/>
          </a:prstGeom>
          <a:ln w="19050">
            <a:solidFill>
              <a:srgbClr val="539F20"/>
            </a:solidFill>
          </a:ln>
        </p:spPr>
        <p:txBody>
          <a:bodyPr vert="horz" wrap="square" lIns="0" tIns="38735" rIns="0" bIns="0" rtlCol="0">
            <a:spAutoFit/>
          </a:bodyPr>
          <a:lstStyle/>
          <a:p>
            <a:pPr marL="90170" marR="82550">
              <a:lnSpc>
                <a:spcPts val="1800"/>
              </a:lnSpc>
              <a:spcBef>
                <a:spcPts val="305"/>
              </a:spcBef>
              <a:tabLst>
                <a:tab pos="1240790" algn="l"/>
                <a:tab pos="2542540" algn="l"/>
                <a:tab pos="3554095" algn="l"/>
                <a:tab pos="4862195" algn="l"/>
                <a:tab pos="6116955" algn="l"/>
                <a:tab pos="6371590" algn="l"/>
                <a:tab pos="7383145" algn="l"/>
                <a:tab pos="8056880" algn="l"/>
              </a:tabLst>
            </a:pPr>
            <a:r>
              <a:rPr sz="1800" dirty="0">
                <a:latin typeface="Times New Roman"/>
                <a:cs typeface="Times New Roman"/>
              </a:rPr>
              <a:t>-</a:t>
            </a:r>
            <a:r>
              <a:rPr sz="1800" spc="-5" dirty="0">
                <a:latin typeface="Times New Roman"/>
                <a:cs typeface="Times New Roman"/>
              </a:rPr>
              <a:t>ви</a:t>
            </a:r>
            <a:r>
              <a:rPr sz="1800" spc="-100" dirty="0">
                <a:latin typeface="Times New Roman"/>
                <a:cs typeface="Times New Roman"/>
              </a:rPr>
              <a:t>к</a:t>
            </a:r>
            <a:r>
              <a:rPr sz="1800" dirty="0">
                <a:latin typeface="Times New Roman"/>
                <a:cs typeface="Times New Roman"/>
              </a:rPr>
              <a:t>он</a:t>
            </a:r>
            <a:r>
              <a:rPr sz="1800" spc="-50" dirty="0">
                <a:latin typeface="Times New Roman"/>
                <a:cs typeface="Times New Roman"/>
              </a:rPr>
              <a:t>а</a:t>
            </a:r>
            <a:r>
              <a:rPr sz="1800" dirty="0">
                <a:latin typeface="Times New Roman"/>
                <a:cs typeface="Times New Roman"/>
              </a:rPr>
              <a:t>ти	роз</a:t>
            </a:r>
            <a:r>
              <a:rPr sz="1800" spc="5" dirty="0">
                <a:latin typeface="Times New Roman"/>
                <a:cs typeface="Times New Roman"/>
              </a:rPr>
              <a:t>ра</a:t>
            </a:r>
            <a:r>
              <a:rPr sz="1800" spc="-85" dirty="0">
                <a:latin typeface="Times New Roman"/>
                <a:cs typeface="Times New Roman"/>
              </a:rPr>
              <a:t>х</a:t>
            </a:r>
            <a:r>
              <a:rPr sz="1800" spc="25" dirty="0">
                <a:latin typeface="Times New Roman"/>
                <a:cs typeface="Times New Roman"/>
              </a:rPr>
              <a:t>у</a:t>
            </a:r>
            <a:r>
              <a:rPr sz="1800" spc="-5" dirty="0">
                <a:latin typeface="Times New Roman"/>
                <a:cs typeface="Times New Roman"/>
              </a:rPr>
              <a:t>нк</a:t>
            </a:r>
            <a:r>
              <a:rPr sz="1800" dirty="0">
                <a:latin typeface="Times New Roman"/>
                <a:cs typeface="Times New Roman"/>
              </a:rPr>
              <a:t>и	окр</a:t>
            </a:r>
            <a:r>
              <a:rPr sz="1800" spc="-10" dirty="0">
                <a:latin typeface="Times New Roman"/>
                <a:cs typeface="Times New Roman"/>
              </a:rPr>
              <a:t>е</a:t>
            </a:r>
            <a:r>
              <a:rPr sz="1800" dirty="0">
                <a:latin typeface="Times New Roman"/>
                <a:cs typeface="Times New Roman"/>
              </a:rPr>
              <a:t>мих	фін</a:t>
            </a:r>
            <a:r>
              <a:rPr sz="1800" spc="5" dirty="0">
                <a:latin typeface="Times New Roman"/>
                <a:cs typeface="Times New Roman"/>
              </a:rPr>
              <a:t>а</a:t>
            </a:r>
            <a:r>
              <a:rPr sz="1800" spc="-5" dirty="0">
                <a:latin typeface="Times New Roman"/>
                <a:cs typeface="Times New Roman"/>
              </a:rPr>
              <a:t>н</a:t>
            </a:r>
            <a:r>
              <a:rPr sz="1800" spc="5" dirty="0">
                <a:latin typeface="Times New Roman"/>
                <a:cs typeface="Times New Roman"/>
              </a:rPr>
              <a:t>с</a:t>
            </a:r>
            <a:r>
              <a:rPr sz="1800" dirty="0">
                <a:latin typeface="Times New Roman"/>
                <a:cs typeface="Times New Roman"/>
              </a:rPr>
              <a:t>ов</a:t>
            </a:r>
            <a:r>
              <a:rPr sz="1800" spc="-10" dirty="0">
                <a:latin typeface="Times New Roman"/>
                <a:cs typeface="Times New Roman"/>
              </a:rPr>
              <a:t>и</a:t>
            </a:r>
            <a:r>
              <a:rPr sz="1800" dirty="0">
                <a:latin typeface="Times New Roman"/>
                <a:cs typeface="Times New Roman"/>
              </a:rPr>
              <a:t>х	</a:t>
            </a:r>
            <a:r>
              <a:rPr sz="1800" spc="-5" dirty="0">
                <a:latin typeface="Times New Roman"/>
                <a:cs typeface="Times New Roman"/>
              </a:rPr>
              <a:t>по</a:t>
            </a:r>
            <a:r>
              <a:rPr sz="1800" spc="-30" dirty="0">
                <a:latin typeface="Times New Roman"/>
                <a:cs typeface="Times New Roman"/>
              </a:rPr>
              <a:t>к</a:t>
            </a:r>
            <a:r>
              <a:rPr sz="1800" dirty="0">
                <a:latin typeface="Times New Roman"/>
                <a:cs typeface="Times New Roman"/>
              </a:rPr>
              <a:t>азників	і	оцін</a:t>
            </a:r>
            <a:r>
              <a:rPr sz="1800" spc="-10" dirty="0">
                <a:latin typeface="Times New Roman"/>
                <a:cs typeface="Times New Roman"/>
              </a:rPr>
              <a:t>и</a:t>
            </a:r>
            <a:r>
              <a:rPr sz="1800" dirty="0">
                <a:latin typeface="Times New Roman"/>
                <a:cs typeface="Times New Roman"/>
              </a:rPr>
              <a:t>ти,	яким	</a:t>
            </a:r>
            <a:r>
              <a:rPr sz="1800" spc="-90" dirty="0">
                <a:latin typeface="Times New Roman"/>
                <a:cs typeface="Times New Roman"/>
              </a:rPr>
              <a:t>б</a:t>
            </a:r>
            <a:r>
              <a:rPr sz="1800" spc="-100" dirty="0">
                <a:latin typeface="Times New Roman"/>
                <a:cs typeface="Times New Roman"/>
              </a:rPr>
              <a:t>у</a:t>
            </a:r>
            <a:r>
              <a:rPr sz="1800" spc="-20" dirty="0">
                <a:latin typeface="Times New Roman"/>
                <a:cs typeface="Times New Roman"/>
              </a:rPr>
              <a:t>д</a:t>
            </a:r>
            <a:r>
              <a:rPr sz="1800" dirty="0">
                <a:latin typeface="Times New Roman"/>
                <a:cs typeface="Times New Roman"/>
              </a:rPr>
              <a:t>е  фінансовий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стан</a:t>
            </a:r>
            <a:r>
              <a:rPr sz="1800" spc="-5" dirty="0">
                <a:latin typeface="Times New Roman"/>
                <a:cs typeface="Times New Roman"/>
              </a:rPr>
              <a:t> підприємства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по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закінченню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відповідного</a:t>
            </a:r>
            <a:r>
              <a:rPr sz="1800" spc="-5" dirty="0">
                <a:latin typeface="Times New Roman"/>
                <a:cs typeface="Times New Roman"/>
              </a:rPr>
              <a:t> періоду;</a:t>
            </a:r>
            <a:endParaRPr sz="1800">
              <a:latin typeface="Times New Roman"/>
              <a:cs typeface="Times New Roman"/>
            </a:endParaRPr>
          </a:p>
          <a:p>
            <a:pPr marL="251460" indent="-161925">
              <a:lnSpc>
                <a:spcPts val="1620"/>
              </a:lnSpc>
              <a:buChar char="-"/>
              <a:tabLst>
                <a:tab pos="252095" algn="l"/>
              </a:tabLst>
            </a:pPr>
            <a:r>
              <a:rPr sz="1800" spc="-5" dirty="0">
                <a:latin typeface="Times New Roman"/>
                <a:cs typeface="Times New Roman"/>
              </a:rPr>
              <a:t>оцінити,</a:t>
            </a:r>
            <a:r>
              <a:rPr sz="1800" spc="2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як</a:t>
            </a:r>
            <a:r>
              <a:rPr sz="1800" spc="2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зміниться</a:t>
            </a:r>
            <a:r>
              <a:rPr sz="1800" spc="22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вартість</a:t>
            </a:r>
            <a:r>
              <a:rPr sz="1800" spc="2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підприємства</a:t>
            </a:r>
            <a:r>
              <a:rPr sz="1800" spc="2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в</a:t>
            </a:r>
            <a:r>
              <a:rPr sz="1800" spc="225" dirty="0">
                <a:latin typeface="Times New Roman"/>
                <a:cs typeface="Times New Roman"/>
              </a:rPr>
              <a:t> </a:t>
            </a:r>
            <a:r>
              <a:rPr sz="1800" spc="-20" dirty="0">
                <a:latin typeface="Times New Roman"/>
                <a:cs typeface="Times New Roman"/>
              </a:rPr>
              <a:t>результаті</a:t>
            </a:r>
            <a:r>
              <a:rPr sz="1800" spc="235" dirty="0">
                <a:latin typeface="Times New Roman"/>
                <a:cs typeface="Times New Roman"/>
              </a:rPr>
              <a:t> </a:t>
            </a:r>
            <a:r>
              <a:rPr sz="1800" spc="-15" dirty="0">
                <a:latin typeface="Times New Roman"/>
                <a:cs typeface="Times New Roman"/>
              </a:rPr>
              <a:t>господарської</a:t>
            </a:r>
            <a:r>
              <a:rPr sz="1800" spc="2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діяльності</a:t>
            </a:r>
            <a:endParaRPr sz="1800">
              <a:latin typeface="Times New Roman"/>
              <a:cs typeface="Times New Roman"/>
            </a:endParaRPr>
          </a:p>
          <a:p>
            <a:pPr marL="90170">
              <a:lnSpc>
                <a:spcPts val="1800"/>
              </a:lnSpc>
            </a:pPr>
            <a:r>
              <a:rPr sz="1800" spc="-5" dirty="0">
                <a:latin typeface="Times New Roman"/>
                <a:cs typeface="Times New Roman"/>
              </a:rPr>
              <a:t>підприємства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за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20" dirty="0">
                <a:latin typeface="Times New Roman"/>
                <a:cs typeface="Times New Roman"/>
              </a:rPr>
              <a:t>бюджетний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період;</a:t>
            </a:r>
            <a:endParaRPr sz="1800">
              <a:latin typeface="Times New Roman"/>
              <a:cs typeface="Times New Roman"/>
            </a:endParaRPr>
          </a:p>
          <a:p>
            <a:pPr marL="90170" marR="83185">
              <a:lnSpc>
                <a:spcPts val="1800"/>
              </a:lnSpc>
              <a:spcBef>
                <a:spcPts val="180"/>
              </a:spcBef>
              <a:buChar char="-"/>
              <a:tabLst>
                <a:tab pos="252095" algn="l"/>
              </a:tabLst>
            </a:pPr>
            <a:r>
              <a:rPr sz="1800" spc="-15" dirty="0">
                <a:latin typeface="Times New Roman"/>
                <a:cs typeface="Times New Roman"/>
              </a:rPr>
              <a:t>визначити</a:t>
            </a:r>
            <a:r>
              <a:rPr sz="1800" spc="22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зміни</a:t>
            </a:r>
            <a:r>
              <a:rPr sz="1800" spc="2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в</a:t>
            </a:r>
            <a:r>
              <a:rPr sz="1800" spc="2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ефективності</a:t>
            </a:r>
            <a:r>
              <a:rPr sz="1800" spc="220" dirty="0">
                <a:latin typeface="Times New Roman"/>
                <a:cs typeface="Times New Roman"/>
              </a:rPr>
              <a:t> </a:t>
            </a:r>
            <a:r>
              <a:rPr sz="1800" spc="-15" dirty="0">
                <a:latin typeface="Times New Roman"/>
                <a:cs typeface="Times New Roman"/>
              </a:rPr>
              <a:t>господарської</a:t>
            </a:r>
            <a:r>
              <a:rPr sz="1800" spc="2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діяльності</a:t>
            </a:r>
            <a:r>
              <a:rPr sz="1800" spc="2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підприємства</a:t>
            </a:r>
            <a:r>
              <a:rPr sz="1800" spc="229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і</a:t>
            </a:r>
            <a:r>
              <a:rPr sz="1800" spc="2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виділити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фінансові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проблеми;</a:t>
            </a:r>
            <a:endParaRPr sz="1800">
              <a:latin typeface="Times New Roman"/>
              <a:cs typeface="Times New Roman"/>
            </a:endParaRPr>
          </a:p>
          <a:p>
            <a:pPr marL="90170" marR="2190750">
              <a:lnSpc>
                <a:spcPts val="1800"/>
              </a:lnSpc>
              <a:buChar char="-"/>
              <a:tabLst>
                <a:tab pos="223520" algn="l"/>
              </a:tabLst>
            </a:pPr>
            <a:r>
              <a:rPr sz="1800" spc="-15" dirty="0">
                <a:latin typeface="Times New Roman"/>
                <a:cs typeface="Times New Roman"/>
              </a:rPr>
              <a:t>проконтролювати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правильність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розробки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всіх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інших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spc="-15" dirty="0">
                <a:latin typeface="Times New Roman"/>
                <a:cs typeface="Times New Roman"/>
              </a:rPr>
              <a:t>бюджетів.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Інформаційною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базою</a:t>
            </a:r>
            <a:r>
              <a:rPr sz="1800" dirty="0">
                <a:latin typeface="Times New Roman"/>
                <a:cs typeface="Times New Roman"/>
              </a:rPr>
              <a:t> для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розробки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прогнозного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балансу є:</a:t>
            </a:r>
            <a:endParaRPr sz="1800">
              <a:latin typeface="Times New Roman"/>
              <a:cs typeface="Times New Roman"/>
            </a:endParaRPr>
          </a:p>
          <a:p>
            <a:pPr marL="222885" indent="-133350">
              <a:lnSpc>
                <a:spcPts val="1620"/>
              </a:lnSpc>
              <a:buChar char="-"/>
              <a:tabLst>
                <a:tab pos="223520" algn="l"/>
              </a:tabLst>
            </a:pPr>
            <a:r>
              <a:rPr sz="1800" spc="-5" dirty="0">
                <a:latin typeface="Times New Roman"/>
                <a:cs typeface="Times New Roman"/>
              </a:rPr>
              <a:t>бухгалтерський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баланс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на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20" dirty="0">
                <a:latin typeface="Times New Roman"/>
                <a:cs typeface="Times New Roman"/>
              </a:rPr>
              <a:t>початок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періоду;</a:t>
            </a:r>
            <a:endParaRPr sz="1800">
              <a:latin typeface="Times New Roman"/>
              <a:cs typeface="Times New Roman"/>
            </a:endParaRPr>
          </a:p>
          <a:p>
            <a:pPr marL="222885" indent="-133350">
              <a:lnSpc>
                <a:spcPts val="1800"/>
              </a:lnSpc>
              <a:buChar char="-"/>
              <a:tabLst>
                <a:tab pos="223520" algn="l"/>
              </a:tabLst>
            </a:pPr>
            <a:r>
              <a:rPr sz="1800" spc="-25" dirty="0">
                <a:latin typeface="Times New Roman"/>
                <a:cs typeface="Times New Roman"/>
              </a:rPr>
              <a:t>бюджет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30" dirty="0">
                <a:latin typeface="Times New Roman"/>
                <a:cs typeface="Times New Roman"/>
              </a:rPr>
              <a:t>доходів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і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витрат;</a:t>
            </a:r>
            <a:endParaRPr sz="1800">
              <a:latin typeface="Times New Roman"/>
              <a:cs typeface="Times New Roman"/>
            </a:endParaRPr>
          </a:p>
          <a:p>
            <a:pPr marL="222885" indent="-133350">
              <a:lnSpc>
                <a:spcPts val="1800"/>
              </a:lnSpc>
              <a:buChar char="-"/>
              <a:tabLst>
                <a:tab pos="223520" algn="l"/>
              </a:tabLst>
            </a:pPr>
            <a:r>
              <a:rPr sz="1800" spc="-25" dirty="0">
                <a:latin typeface="Times New Roman"/>
                <a:cs typeface="Times New Roman"/>
              </a:rPr>
              <a:t>бюджет</a:t>
            </a:r>
            <a:r>
              <a:rPr sz="1800" spc="-20" dirty="0">
                <a:latin typeface="Times New Roman"/>
                <a:cs typeface="Times New Roman"/>
              </a:rPr>
              <a:t> руху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грошових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15" dirty="0">
                <a:latin typeface="Times New Roman"/>
                <a:cs typeface="Times New Roman"/>
              </a:rPr>
              <a:t>коштів;</a:t>
            </a:r>
            <a:endParaRPr sz="1800">
              <a:latin typeface="Times New Roman"/>
              <a:cs typeface="Times New Roman"/>
            </a:endParaRPr>
          </a:p>
          <a:p>
            <a:pPr marL="222885" indent="-133350">
              <a:lnSpc>
                <a:spcPts val="1980"/>
              </a:lnSpc>
              <a:buChar char="-"/>
              <a:tabLst>
                <a:tab pos="223520" algn="l"/>
              </a:tabLst>
            </a:pPr>
            <a:r>
              <a:rPr sz="1800" spc="-25" dirty="0">
                <a:latin typeface="Times New Roman"/>
                <a:cs typeface="Times New Roman"/>
              </a:rPr>
              <a:t>бюджет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капітальних </a:t>
            </a:r>
            <a:r>
              <a:rPr sz="1800" spc="-25" dirty="0">
                <a:latin typeface="Times New Roman"/>
                <a:cs typeface="Times New Roman"/>
              </a:rPr>
              <a:t>витрат.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56310" y="383285"/>
            <a:ext cx="777430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0" spc="-5" dirty="0">
                <a:solidFill>
                  <a:srgbClr val="2A500F"/>
                </a:solidFill>
                <a:latin typeface="Arial Black"/>
                <a:cs typeface="Arial Black"/>
              </a:rPr>
              <a:t>Методика</a:t>
            </a:r>
            <a:r>
              <a:rPr sz="2400" b="0" spc="5" dirty="0">
                <a:solidFill>
                  <a:srgbClr val="2A500F"/>
                </a:solidFill>
                <a:latin typeface="Arial Black"/>
                <a:cs typeface="Arial Black"/>
              </a:rPr>
              <a:t> </a:t>
            </a:r>
            <a:r>
              <a:rPr sz="2400" b="0" spc="-5" dirty="0">
                <a:solidFill>
                  <a:srgbClr val="2A500F"/>
                </a:solidFill>
                <a:latin typeface="Arial Black"/>
                <a:cs typeface="Arial Black"/>
              </a:rPr>
              <a:t>формування</a:t>
            </a:r>
            <a:r>
              <a:rPr sz="2400" b="0" dirty="0">
                <a:solidFill>
                  <a:srgbClr val="2A500F"/>
                </a:solidFill>
                <a:latin typeface="Arial Black"/>
                <a:cs typeface="Arial Black"/>
              </a:rPr>
              <a:t> </a:t>
            </a:r>
            <a:r>
              <a:rPr sz="2400" b="0" spc="-5" dirty="0">
                <a:solidFill>
                  <a:srgbClr val="2A500F"/>
                </a:solidFill>
                <a:latin typeface="Arial Black"/>
                <a:cs typeface="Arial Black"/>
              </a:rPr>
              <a:t>прогнозного</a:t>
            </a:r>
            <a:r>
              <a:rPr sz="2400" b="0" spc="5" dirty="0">
                <a:solidFill>
                  <a:srgbClr val="2A500F"/>
                </a:solidFill>
                <a:latin typeface="Arial Black"/>
                <a:cs typeface="Arial Black"/>
              </a:rPr>
              <a:t> </a:t>
            </a:r>
            <a:r>
              <a:rPr sz="2400" b="0" spc="-5" dirty="0">
                <a:solidFill>
                  <a:srgbClr val="2A500F"/>
                </a:solidFill>
                <a:latin typeface="Arial Black"/>
                <a:cs typeface="Arial Black"/>
              </a:rPr>
              <a:t>балансу</a:t>
            </a:r>
            <a:endParaRPr sz="2400">
              <a:latin typeface="Arial Black"/>
              <a:cs typeface="Arial Black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86816" y="991870"/>
            <a:ext cx="8050530" cy="1900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980"/>
              </a:lnSpc>
              <a:spcBef>
                <a:spcPts val="100"/>
              </a:spcBef>
            </a:pPr>
            <a:r>
              <a:rPr sz="1800" spc="-15" dirty="0">
                <a:latin typeface="Times New Roman"/>
                <a:cs typeface="Times New Roman"/>
              </a:rPr>
              <a:t>Методика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прогнозування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показників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для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розробки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spc="-20" dirty="0">
                <a:latin typeface="Times New Roman"/>
                <a:cs typeface="Times New Roman"/>
              </a:rPr>
              <a:t>бюджетного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балансу</a:t>
            </a:r>
            <a:r>
              <a:rPr sz="1800" spc="9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на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кінець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ts val="1800"/>
              </a:lnSpc>
            </a:pPr>
            <a:r>
              <a:rPr sz="1800" spc="-10" dirty="0">
                <a:latin typeface="Times New Roman"/>
                <a:cs typeface="Times New Roman"/>
              </a:rPr>
              <a:t>планового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періоду</a:t>
            </a:r>
            <a:r>
              <a:rPr sz="1800" spc="-5" dirty="0">
                <a:latin typeface="Times New Roman"/>
                <a:cs typeface="Times New Roman"/>
              </a:rPr>
              <a:t> полягає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в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наступному:</a:t>
            </a:r>
            <a:endParaRPr sz="1800">
              <a:latin typeface="Times New Roman"/>
              <a:cs typeface="Times New Roman"/>
            </a:endParaRPr>
          </a:p>
          <a:p>
            <a:pPr marL="12700" marR="6350">
              <a:lnSpc>
                <a:spcPts val="1800"/>
              </a:lnSpc>
              <a:spcBef>
                <a:spcPts val="180"/>
              </a:spcBef>
              <a:buAutoNum type="arabicPeriod"/>
              <a:tabLst>
                <a:tab pos="296545" algn="l"/>
              </a:tabLst>
            </a:pPr>
            <a:r>
              <a:rPr sz="1800" spc="-5" dirty="0">
                <a:latin typeface="Times New Roman"/>
                <a:cs typeface="Times New Roman"/>
              </a:rPr>
              <a:t>Зі</a:t>
            </a:r>
            <a:r>
              <a:rPr sz="1800" spc="4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спеціально</a:t>
            </a:r>
            <a:r>
              <a:rPr sz="1800" spc="43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складеного  </a:t>
            </a:r>
            <a:r>
              <a:rPr sz="1800" spc="-10" dirty="0">
                <a:latin typeface="Times New Roman"/>
                <a:cs typeface="Times New Roman"/>
              </a:rPr>
              <a:t>для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цілей</a:t>
            </a:r>
            <a:r>
              <a:rPr sz="1800" spc="430" dirty="0">
                <a:latin typeface="Times New Roman"/>
                <a:cs typeface="Times New Roman"/>
              </a:rPr>
              <a:t> </a:t>
            </a:r>
            <a:r>
              <a:rPr sz="1800" spc="-20" dirty="0">
                <a:latin typeface="Times New Roman"/>
                <a:cs typeface="Times New Roman"/>
              </a:rPr>
              <a:t>бюджетування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15" dirty="0">
                <a:latin typeface="Times New Roman"/>
                <a:cs typeface="Times New Roman"/>
              </a:rPr>
              <a:t>бухгалтерського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балансу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виводять</a:t>
            </a:r>
            <a:r>
              <a:rPr sz="1800" spc="-25" dirty="0">
                <a:latin typeface="Times New Roman"/>
                <a:cs typeface="Times New Roman"/>
              </a:rPr>
              <a:t> початкове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сальдо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по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30" dirty="0">
                <a:latin typeface="Times New Roman"/>
                <a:cs typeface="Times New Roman"/>
              </a:rPr>
              <a:t>кожному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15" dirty="0">
                <a:latin typeface="Times New Roman"/>
                <a:cs typeface="Times New Roman"/>
              </a:rPr>
              <a:t>рахунку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окремо.</a:t>
            </a:r>
            <a:endParaRPr sz="1800">
              <a:latin typeface="Times New Roman"/>
              <a:cs typeface="Times New Roman"/>
            </a:endParaRPr>
          </a:p>
          <a:p>
            <a:pPr marL="12700" marR="5080">
              <a:lnSpc>
                <a:spcPts val="1800"/>
              </a:lnSpc>
              <a:buAutoNum type="arabicPeriod"/>
              <a:tabLst>
                <a:tab pos="260350" algn="l"/>
              </a:tabLst>
            </a:pPr>
            <a:r>
              <a:rPr sz="1800" spc="-5" dirty="0">
                <a:latin typeface="Times New Roman"/>
                <a:cs typeface="Times New Roman"/>
              </a:rPr>
              <a:t>По</a:t>
            </a:r>
            <a:r>
              <a:rPr sz="1800" spc="13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відповідному</a:t>
            </a:r>
            <a:r>
              <a:rPr sz="1800" spc="155" dirty="0">
                <a:latin typeface="Times New Roman"/>
                <a:cs typeface="Times New Roman"/>
              </a:rPr>
              <a:t> </a:t>
            </a:r>
            <a:r>
              <a:rPr sz="1800" spc="-20" dirty="0">
                <a:latin typeface="Times New Roman"/>
                <a:cs typeface="Times New Roman"/>
              </a:rPr>
              <a:t>рахунку</a:t>
            </a:r>
            <a:r>
              <a:rPr sz="1800" spc="16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проводять</a:t>
            </a:r>
            <a:r>
              <a:rPr sz="1800" spc="1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спеціальні</a:t>
            </a:r>
            <a:r>
              <a:rPr sz="1800" spc="15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розрахунки,</a:t>
            </a:r>
            <a:r>
              <a:rPr sz="1800" spc="1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що</a:t>
            </a:r>
            <a:r>
              <a:rPr sz="1800" spc="130" dirty="0">
                <a:latin typeface="Times New Roman"/>
                <a:cs typeface="Times New Roman"/>
              </a:rPr>
              <a:t> </a:t>
            </a:r>
            <a:r>
              <a:rPr sz="1800" spc="-15" dirty="0">
                <a:latin typeface="Times New Roman"/>
                <a:cs typeface="Times New Roman"/>
              </a:rPr>
              <a:t>показують</a:t>
            </a:r>
            <a:r>
              <a:rPr sz="1800" spc="13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рух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грошових</a:t>
            </a:r>
            <a:r>
              <a:rPr sz="1800" spc="-20" dirty="0">
                <a:latin typeface="Times New Roman"/>
                <a:cs typeface="Times New Roman"/>
              </a:rPr>
              <a:t> коштів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по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15" dirty="0">
                <a:latin typeface="Times New Roman"/>
                <a:cs typeface="Times New Roman"/>
              </a:rPr>
              <a:t>ньому</a:t>
            </a:r>
            <a:r>
              <a:rPr sz="1800" spc="10" dirty="0">
                <a:latin typeface="Times New Roman"/>
                <a:cs typeface="Times New Roman"/>
              </a:rPr>
              <a:t> та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spc="-15" dirty="0">
                <a:latin typeface="Times New Roman"/>
                <a:cs typeface="Times New Roman"/>
              </a:rPr>
              <a:t>визначають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загальний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оборот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і</a:t>
            </a:r>
            <a:r>
              <a:rPr sz="1800" spc="-5" dirty="0">
                <a:latin typeface="Times New Roman"/>
                <a:cs typeface="Times New Roman"/>
              </a:rPr>
              <a:t> кінцеве</a:t>
            </a:r>
            <a:r>
              <a:rPr sz="1800" dirty="0">
                <a:latin typeface="Times New Roman"/>
                <a:cs typeface="Times New Roman"/>
              </a:rPr>
              <a:t> сальдо.</a:t>
            </a:r>
            <a:endParaRPr sz="1800">
              <a:latin typeface="Times New Roman"/>
              <a:cs typeface="Times New Roman"/>
            </a:endParaRPr>
          </a:p>
          <a:p>
            <a:pPr marL="265430" indent="-253365">
              <a:lnSpc>
                <a:spcPts val="1620"/>
              </a:lnSpc>
              <a:buAutoNum type="arabicPeriod"/>
              <a:tabLst>
                <a:tab pos="266065" algn="l"/>
              </a:tabLst>
            </a:pPr>
            <a:r>
              <a:rPr sz="1800" spc="-5" dirty="0">
                <a:latin typeface="Times New Roman"/>
                <a:cs typeface="Times New Roman"/>
              </a:rPr>
              <a:t>На</a:t>
            </a:r>
            <a:r>
              <a:rPr sz="1800" spc="190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основі</a:t>
            </a:r>
            <a:r>
              <a:rPr sz="1800" spc="190" dirty="0">
                <a:latin typeface="Times New Roman"/>
                <a:cs typeface="Times New Roman"/>
              </a:rPr>
              <a:t> </a:t>
            </a:r>
            <a:r>
              <a:rPr sz="1800" spc="-15" dirty="0">
                <a:latin typeface="Times New Roman"/>
                <a:cs typeface="Times New Roman"/>
              </a:rPr>
              <a:t>визначених</a:t>
            </a:r>
            <a:r>
              <a:rPr sz="1800" spc="1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у</a:t>
            </a:r>
            <a:r>
              <a:rPr sz="1800" spc="2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такий</a:t>
            </a:r>
            <a:r>
              <a:rPr sz="1800" spc="185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спосіб</a:t>
            </a:r>
            <a:r>
              <a:rPr sz="1800" spc="18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кінцевих</a:t>
            </a:r>
            <a:r>
              <a:rPr sz="1800" spc="19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сальдо</a:t>
            </a:r>
            <a:r>
              <a:rPr sz="1800" spc="19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по</a:t>
            </a:r>
            <a:r>
              <a:rPr sz="1800" spc="190" dirty="0">
                <a:latin typeface="Times New Roman"/>
                <a:cs typeface="Times New Roman"/>
              </a:rPr>
              <a:t> </a:t>
            </a:r>
            <a:r>
              <a:rPr sz="1800" spc="-15" dirty="0">
                <a:latin typeface="Times New Roman"/>
                <a:cs typeface="Times New Roman"/>
              </a:rPr>
              <a:t>рахунках</a:t>
            </a:r>
            <a:r>
              <a:rPr sz="1800" spc="19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складають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ts val="1980"/>
              </a:lnSpc>
            </a:pPr>
            <a:r>
              <a:rPr sz="1800" spc="-5" dirty="0">
                <a:latin typeface="Times New Roman"/>
                <a:cs typeface="Times New Roman"/>
              </a:rPr>
              <a:t>прогнозний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баланс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на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кінець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планового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30" dirty="0">
                <a:latin typeface="Times New Roman"/>
                <a:cs typeface="Times New Roman"/>
              </a:rPr>
              <a:t>періоду.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56310" y="383285"/>
            <a:ext cx="777430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0" spc="-5" dirty="0">
                <a:solidFill>
                  <a:srgbClr val="2A500F"/>
                </a:solidFill>
                <a:latin typeface="Arial Black"/>
                <a:cs typeface="Arial Black"/>
              </a:rPr>
              <a:t>Методика</a:t>
            </a:r>
            <a:r>
              <a:rPr sz="2400" b="0" spc="5" dirty="0">
                <a:solidFill>
                  <a:srgbClr val="2A500F"/>
                </a:solidFill>
                <a:latin typeface="Arial Black"/>
                <a:cs typeface="Arial Black"/>
              </a:rPr>
              <a:t> </a:t>
            </a:r>
            <a:r>
              <a:rPr sz="2400" b="0" spc="-5" dirty="0">
                <a:solidFill>
                  <a:srgbClr val="2A500F"/>
                </a:solidFill>
                <a:latin typeface="Arial Black"/>
                <a:cs typeface="Arial Black"/>
              </a:rPr>
              <a:t>формування</a:t>
            </a:r>
            <a:r>
              <a:rPr sz="2400" b="0" dirty="0">
                <a:solidFill>
                  <a:srgbClr val="2A500F"/>
                </a:solidFill>
                <a:latin typeface="Arial Black"/>
                <a:cs typeface="Arial Black"/>
              </a:rPr>
              <a:t> </a:t>
            </a:r>
            <a:r>
              <a:rPr sz="2400" b="0" spc="-5" dirty="0">
                <a:solidFill>
                  <a:srgbClr val="2A500F"/>
                </a:solidFill>
                <a:latin typeface="Arial Black"/>
                <a:cs typeface="Arial Black"/>
              </a:rPr>
              <a:t>прогнозного</a:t>
            </a:r>
            <a:r>
              <a:rPr sz="2400" b="0" spc="5" dirty="0">
                <a:solidFill>
                  <a:srgbClr val="2A500F"/>
                </a:solidFill>
                <a:latin typeface="Arial Black"/>
                <a:cs typeface="Arial Black"/>
              </a:rPr>
              <a:t> </a:t>
            </a:r>
            <a:r>
              <a:rPr sz="2400" b="0" spc="-5" dirty="0">
                <a:solidFill>
                  <a:srgbClr val="2A500F"/>
                </a:solidFill>
                <a:latin typeface="Arial Black"/>
                <a:cs typeface="Arial Black"/>
              </a:rPr>
              <a:t>балансу</a:t>
            </a:r>
            <a:endParaRPr sz="2400">
              <a:latin typeface="Arial Black"/>
              <a:cs typeface="Arial Black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56310" y="1037285"/>
            <a:ext cx="8194040" cy="49650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Times New Roman"/>
                <a:cs typeface="Times New Roman"/>
              </a:rPr>
              <a:t>Порядок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розрахунку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статей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розділу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«Активи»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spc="-20" dirty="0">
                <a:latin typeface="Times New Roman"/>
                <a:cs typeface="Times New Roman"/>
              </a:rPr>
              <a:t>бюджетного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балансу:</a:t>
            </a:r>
            <a:endParaRPr sz="1800">
              <a:latin typeface="Times New Roman"/>
              <a:cs typeface="Times New Roman"/>
            </a:endParaRPr>
          </a:p>
          <a:p>
            <a:pPr marL="12700" marR="5080" algn="just">
              <a:lnSpc>
                <a:spcPct val="100000"/>
              </a:lnSpc>
              <a:spcBef>
                <a:spcPts val="5"/>
              </a:spcBef>
              <a:buChar char="-"/>
              <a:tabLst>
                <a:tab pos="206375" algn="l"/>
              </a:tabLst>
            </a:pPr>
            <a:r>
              <a:rPr sz="1800" spc="-5" dirty="0">
                <a:latin typeface="Times New Roman"/>
                <a:cs typeface="Times New Roman"/>
              </a:rPr>
              <a:t>грошові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25" dirty="0">
                <a:latin typeface="Times New Roman"/>
                <a:cs typeface="Times New Roman"/>
              </a:rPr>
              <a:t>кошти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–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відповідає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5" dirty="0">
                <a:latin typeface="Times New Roman"/>
                <a:cs typeface="Times New Roman"/>
              </a:rPr>
              <a:t>значенню</a:t>
            </a:r>
            <a:r>
              <a:rPr sz="1800" spc="-10" dirty="0">
                <a:latin typeface="Times New Roman"/>
                <a:cs typeface="Times New Roman"/>
              </a:rPr>
              <a:t> показника</a:t>
            </a:r>
            <a:r>
              <a:rPr sz="1800" spc="-5" dirty="0">
                <a:latin typeface="Times New Roman"/>
                <a:cs typeface="Times New Roman"/>
              </a:rPr>
              <a:t> «Залишок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20" dirty="0">
                <a:latin typeface="Times New Roman"/>
                <a:cs typeface="Times New Roman"/>
              </a:rPr>
              <a:t>коштів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на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кінець </a:t>
            </a:r>
            <a:r>
              <a:rPr sz="1800" dirty="0">
                <a:latin typeface="Times New Roman"/>
                <a:cs typeface="Times New Roman"/>
              </a:rPr>
              <a:t> періоду»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БРГК;</a:t>
            </a:r>
            <a:endParaRPr sz="1800">
              <a:latin typeface="Times New Roman"/>
              <a:cs typeface="Times New Roman"/>
            </a:endParaRPr>
          </a:p>
          <a:p>
            <a:pPr marL="12700" marR="6350" algn="just">
              <a:lnSpc>
                <a:spcPct val="100000"/>
              </a:lnSpc>
              <a:buChar char="-"/>
              <a:tabLst>
                <a:tab pos="157480" algn="l"/>
              </a:tabLst>
            </a:pPr>
            <a:r>
              <a:rPr sz="1800" spc="-10" dirty="0">
                <a:latin typeface="Times New Roman"/>
                <a:cs typeface="Times New Roman"/>
              </a:rPr>
              <a:t>дебіторська заборгованість </a:t>
            </a:r>
            <a:r>
              <a:rPr sz="1800" dirty="0">
                <a:latin typeface="Times New Roman"/>
                <a:cs typeface="Times New Roman"/>
              </a:rPr>
              <a:t>– </a:t>
            </a:r>
            <a:r>
              <a:rPr sz="1800" spc="-15" dirty="0">
                <a:latin typeface="Times New Roman"/>
                <a:cs typeface="Times New Roman"/>
              </a:rPr>
              <a:t>розраховується, </a:t>
            </a:r>
            <a:r>
              <a:rPr sz="1800" spc="-20" dirty="0">
                <a:latin typeface="Times New Roman"/>
                <a:cs typeface="Times New Roman"/>
              </a:rPr>
              <a:t>виходячи </a:t>
            </a:r>
            <a:r>
              <a:rPr sz="1800" dirty="0">
                <a:latin typeface="Times New Roman"/>
                <a:cs typeface="Times New Roman"/>
              </a:rPr>
              <a:t>з </a:t>
            </a:r>
            <a:r>
              <a:rPr sz="1800" spc="-5" dirty="0">
                <a:latin typeface="Times New Roman"/>
                <a:cs typeface="Times New Roman"/>
              </a:rPr>
              <a:t>даних </a:t>
            </a:r>
            <a:r>
              <a:rPr sz="1800" spc="-25" dirty="0">
                <a:latin typeface="Times New Roman"/>
                <a:cs typeface="Times New Roman"/>
              </a:rPr>
              <a:t>бюджету </a:t>
            </a:r>
            <a:r>
              <a:rPr sz="1800" spc="-20" dirty="0">
                <a:latin typeface="Times New Roman"/>
                <a:cs typeface="Times New Roman"/>
              </a:rPr>
              <a:t>продажу 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10" dirty="0">
                <a:latin typeface="Times New Roman"/>
                <a:cs typeface="Times New Roman"/>
              </a:rPr>
              <a:t>та </a:t>
            </a:r>
            <a:r>
              <a:rPr sz="1800" spc="-10" dirty="0">
                <a:latin typeface="Times New Roman"/>
                <a:cs typeface="Times New Roman"/>
              </a:rPr>
              <a:t>графіка </a:t>
            </a:r>
            <a:r>
              <a:rPr sz="1800" spc="-15" dirty="0">
                <a:latin typeface="Times New Roman"/>
                <a:cs typeface="Times New Roman"/>
              </a:rPr>
              <a:t>очікуваних </a:t>
            </a:r>
            <a:r>
              <a:rPr sz="1800" spc="-20" dirty="0">
                <a:latin typeface="Times New Roman"/>
                <a:cs typeface="Times New Roman"/>
              </a:rPr>
              <a:t>надходжень </a:t>
            </a:r>
            <a:r>
              <a:rPr sz="1800" dirty="0">
                <a:latin typeface="Times New Roman"/>
                <a:cs typeface="Times New Roman"/>
              </a:rPr>
              <a:t>або як </a:t>
            </a:r>
            <a:r>
              <a:rPr sz="1800" spc="-5" dirty="0">
                <a:latin typeface="Times New Roman"/>
                <a:cs typeface="Times New Roman"/>
              </a:rPr>
              <a:t>різниця </a:t>
            </a:r>
            <a:r>
              <a:rPr sz="1800" dirty="0">
                <a:latin typeface="Times New Roman"/>
                <a:cs typeface="Times New Roman"/>
              </a:rPr>
              <a:t>між </a:t>
            </a:r>
            <a:r>
              <a:rPr sz="1800" spc="-20" dirty="0">
                <a:latin typeface="Times New Roman"/>
                <a:cs typeface="Times New Roman"/>
              </a:rPr>
              <a:t>«Виручкою </a:t>
            </a:r>
            <a:r>
              <a:rPr sz="1800" dirty="0">
                <a:latin typeface="Times New Roman"/>
                <a:cs typeface="Times New Roman"/>
              </a:rPr>
              <a:t>від реалізації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продукції»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spc="-20" dirty="0">
                <a:latin typeface="Times New Roman"/>
                <a:cs typeface="Times New Roman"/>
              </a:rPr>
              <a:t>бюджету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25" dirty="0">
                <a:latin typeface="Times New Roman"/>
                <a:cs typeface="Times New Roman"/>
              </a:rPr>
              <a:t>доходів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і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витрат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spc="-20" dirty="0">
                <a:latin typeface="Times New Roman"/>
                <a:cs typeface="Times New Roman"/>
              </a:rPr>
              <a:t>(БДВ)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і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15" dirty="0">
                <a:latin typeface="Times New Roman"/>
                <a:cs typeface="Times New Roman"/>
              </a:rPr>
              <a:t>«Надходженнями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від</a:t>
            </a:r>
            <a:r>
              <a:rPr sz="1800" dirty="0">
                <a:latin typeface="Times New Roman"/>
                <a:cs typeface="Times New Roman"/>
              </a:rPr>
              <a:t> реалізації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продукції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у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звітному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періоді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за попередньою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оплатою»</a:t>
            </a:r>
            <a:r>
              <a:rPr sz="1800" spc="-5" dirty="0">
                <a:latin typeface="Times New Roman"/>
                <a:cs typeface="Times New Roman"/>
              </a:rPr>
              <a:t> БРГК;</a:t>
            </a:r>
            <a:endParaRPr sz="1800">
              <a:latin typeface="Times New Roman"/>
              <a:cs typeface="Times New Roman"/>
            </a:endParaRPr>
          </a:p>
          <a:p>
            <a:pPr marL="12700" marR="5715" algn="just">
              <a:lnSpc>
                <a:spcPct val="100000"/>
              </a:lnSpc>
              <a:buChar char="-"/>
              <a:tabLst>
                <a:tab pos="153035" algn="l"/>
              </a:tabLst>
            </a:pPr>
            <a:r>
              <a:rPr sz="1800" spc="-10" dirty="0">
                <a:latin typeface="Times New Roman"/>
                <a:cs typeface="Times New Roman"/>
              </a:rPr>
              <a:t>матеріальні запаси </a:t>
            </a:r>
            <a:r>
              <a:rPr sz="1800" dirty="0">
                <a:latin typeface="Times New Roman"/>
                <a:cs typeface="Times New Roman"/>
              </a:rPr>
              <a:t>– </a:t>
            </a:r>
            <a:r>
              <a:rPr sz="1800" spc="-15" dirty="0">
                <a:latin typeface="Times New Roman"/>
                <a:cs typeface="Times New Roman"/>
              </a:rPr>
              <a:t>визначаються, </a:t>
            </a:r>
            <a:r>
              <a:rPr sz="1800" spc="-20" dirty="0">
                <a:latin typeface="Times New Roman"/>
                <a:cs typeface="Times New Roman"/>
              </a:rPr>
              <a:t>виходячи </a:t>
            </a:r>
            <a:r>
              <a:rPr sz="1800" dirty="0">
                <a:latin typeface="Times New Roman"/>
                <a:cs typeface="Times New Roman"/>
              </a:rPr>
              <a:t>із </a:t>
            </a:r>
            <a:r>
              <a:rPr sz="1800" spc="-10" dirty="0">
                <a:latin typeface="Times New Roman"/>
                <a:cs typeface="Times New Roman"/>
              </a:rPr>
              <a:t>запасів </a:t>
            </a:r>
            <a:r>
              <a:rPr sz="1800" spc="-5" dirty="0">
                <a:latin typeface="Times New Roman"/>
                <a:cs typeface="Times New Roman"/>
              </a:rPr>
              <a:t>на </a:t>
            </a:r>
            <a:r>
              <a:rPr sz="1800" spc="-20" dirty="0">
                <a:latin typeface="Times New Roman"/>
                <a:cs typeface="Times New Roman"/>
              </a:rPr>
              <a:t>початок </a:t>
            </a:r>
            <a:r>
              <a:rPr sz="1800" spc="-45" dirty="0">
                <a:latin typeface="Times New Roman"/>
                <a:cs typeface="Times New Roman"/>
              </a:rPr>
              <a:t>року, </a:t>
            </a:r>
            <a:r>
              <a:rPr sz="1800" spc="-20" dirty="0">
                <a:latin typeface="Times New Roman"/>
                <a:cs typeface="Times New Roman"/>
              </a:rPr>
              <a:t>бюджетів 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придбання </a:t>
            </a:r>
            <a:r>
              <a:rPr sz="1800" dirty="0">
                <a:latin typeface="Times New Roman"/>
                <a:cs typeface="Times New Roman"/>
              </a:rPr>
              <a:t>і </a:t>
            </a:r>
            <a:r>
              <a:rPr sz="1800" spc="-10" dirty="0">
                <a:latin typeface="Times New Roman"/>
                <a:cs typeface="Times New Roman"/>
              </a:rPr>
              <a:t>використання матеріалів </a:t>
            </a:r>
            <a:r>
              <a:rPr sz="1800" spc="-5" dirty="0">
                <a:latin typeface="Times New Roman"/>
                <a:cs typeface="Times New Roman"/>
              </a:rPr>
              <a:t>(«Залишки </a:t>
            </a:r>
            <a:r>
              <a:rPr sz="1800" spc="-10" dirty="0">
                <a:latin typeface="Times New Roman"/>
                <a:cs typeface="Times New Roman"/>
              </a:rPr>
              <a:t>матеріальних </a:t>
            </a:r>
            <a:r>
              <a:rPr sz="1800" dirty="0">
                <a:latin typeface="Times New Roman"/>
                <a:cs typeface="Times New Roman"/>
              </a:rPr>
              <a:t>заасів» </a:t>
            </a:r>
            <a:r>
              <a:rPr sz="1800" spc="-5" dirty="0">
                <a:latin typeface="Times New Roman"/>
                <a:cs typeface="Times New Roman"/>
              </a:rPr>
              <a:t>на кінець 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періоду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30" dirty="0">
                <a:latin typeface="Times New Roman"/>
                <a:cs typeface="Times New Roman"/>
              </a:rPr>
              <a:t>БДВ</a:t>
            </a:r>
            <a:r>
              <a:rPr sz="1800" dirty="0">
                <a:latin typeface="Times New Roman"/>
                <a:cs typeface="Times New Roman"/>
              </a:rPr>
              <a:t> або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в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20" dirty="0">
                <a:latin typeface="Times New Roman"/>
                <a:cs typeface="Times New Roman"/>
              </a:rPr>
              <a:t>бюджеті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запасів);</a:t>
            </a:r>
            <a:endParaRPr sz="1800">
              <a:latin typeface="Times New Roman"/>
              <a:cs typeface="Times New Roman"/>
            </a:endParaRPr>
          </a:p>
          <a:p>
            <a:pPr marL="163195" indent="-151130" algn="just">
              <a:lnSpc>
                <a:spcPct val="100000"/>
              </a:lnSpc>
              <a:buChar char="-"/>
              <a:tabLst>
                <a:tab pos="163830" algn="l"/>
              </a:tabLst>
            </a:pPr>
            <a:r>
              <a:rPr sz="1800" spc="-5" dirty="0">
                <a:latin typeface="Times New Roman"/>
                <a:cs typeface="Times New Roman"/>
              </a:rPr>
              <a:t>запаси</a:t>
            </a:r>
            <a:r>
              <a:rPr sz="1800" spc="120" dirty="0">
                <a:latin typeface="Times New Roman"/>
                <a:cs typeface="Times New Roman"/>
              </a:rPr>
              <a:t> </a:t>
            </a:r>
            <a:r>
              <a:rPr sz="1800" spc="-20" dirty="0">
                <a:latin typeface="Times New Roman"/>
                <a:cs typeface="Times New Roman"/>
              </a:rPr>
              <a:t>готової</a:t>
            </a:r>
            <a:r>
              <a:rPr sz="1800" spc="12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продукції</a:t>
            </a:r>
            <a:r>
              <a:rPr sz="1800" spc="1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–</a:t>
            </a:r>
            <a:r>
              <a:rPr sz="1800" spc="125" dirty="0">
                <a:latin typeface="Times New Roman"/>
                <a:cs typeface="Times New Roman"/>
              </a:rPr>
              <a:t> </a:t>
            </a:r>
            <a:r>
              <a:rPr sz="1800" spc="-15" dirty="0">
                <a:latin typeface="Times New Roman"/>
                <a:cs typeface="Times New Roman"/>
              </a:rPr>
              <a:t>визначаються</a:t>
            </a:r>
            <a:r>
              <a:rPr sz="1800" spc="140" dirty="0">
                <a:latin typeface="Times New Roman"/>
                <a:cs typeface="Times New Roman"/>
              </a:rPr>
              <a:t> </a:t>
            </a:r>
            <a:r>
              <a:rPr sz="1800" spc="-25" dirty="0">
                <a:latin typeface="Times New Roman"/>
                <a:cs typeface="Times New Roman"/>
              </a:rPr>
              <a:t>бюджетом</a:t>
            </a:r>
            <a:r>
              <a:rPr sz="1800" spc="1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запасів</a:t>
            </a:r>
            <a:r>
              <a:rPr sz="1800" spc="120" dirty="0">
                <a:latin typeface="Times New Roman"/>
                <a:cs typeface="Times New Roman"/>
              </a:rPr>
              <a:t> </a:t>
            </a:r>
            <a:r>
              <a:rPr sz="1800" spc="-15" dirty="0">
                <a:latin typeface="Times New Roman"/>
                <a:cs typeface="Times New Roman"/>
              </a:rPr>
              <a:t>готової</a:t>
            </a:r>
            <a:r>
              <a:rPr sz="1800" spc="12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продукції</a:t>
            </a:r>
            <a:r>
              <a:rPr sz="1800" spc="1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або</a:t>
            </a:r>
            <a:endParaRPr sz="180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</a:pPr>
            <a:r>
              <a:rPr sz="1800" spc="-25" dirty="0">
                <a:latin typeface="Times New Roman"/>
                <a:cs typeface="Times New Roman"/>
              </a:rPr>
              <a:t>бюджетом </a:t>
            </a:r>
            <a:r>
              <a:rPr sz="1800" spc="-10" dirty="0">
                <a:latin typeface="Times New Roman"/>
                <a:cs typeface="Times New Roman"/>
              </a:rPr>
              <a:t>виробництва;</a:t>
            </a:r>
            <a:endParaRPr sz="1800">
              <a:latin typeface="Times New Roman"/>
              <a:cs typeface="Times New Roman"/>
            </a:endParaRPr>
          </a:p>
          <a:p>
            <a:pPr marL="12700" marR="8890" algn="just">
              <a:lnSpc>
                <a:spcPct val="100000"/>
              </a:lnSpc>
              <a:spcBef>
                <a:spcPts val="5"/>
              </a:spcBef>
              <a:buChar char="-"/>
              <a:tabLst>
                <a:tab pos="151765" algn="l"/>
              </a:tabLst>
            </a:pPr>
            <a:r>
              <a:rPr sz="1800" spc="-5" dirty="0">
                <a:latin typeface="Times New Roman"/>
                <a:cs typeface="Times New Roman"/>
              </a:rPr>
              <a:t>первісна </a:t>
            </a:r>
            <a:r>
              <a:rPr sz="1800" spc="-10" dirty="0">
                <a:latin typeface="Times New Roman"/>
                <a:cs typeface="Times New Roman"/>
              </a:rPr>
              <a:t>вартість нематеріальних </a:t>
            </a:r>
            <a:r>
              <a:rPr sz="1800" spc="-5" dirty="0">
                <a:latin typeface="Times New Roman"/>
                <a:cs typeface="Times New Roman"/>
              </a:rPr>
              <a:t>активів </a:t>
            </a:r>
            <a:r>
              <a:rPr sz="1800" spc="10" dirty="0">
                <a:latin typeface="Times New Roman"/>
                <a:cs typeface="Times New Roman"/>
              </a:rPr>
              <a:t>та </a:t>
            </a:r>
            <a:r>
              <a:rPr sz="1800" dirty="0">
                <a:latin typeface="Times New Roman"/>
                <a:cs typeface="Times New Roman"/>
              </a:rPr>
              <a:t>основних </a:t>
            </a:r>
            <a:r>
              <a:rPr sz="1800" spc="-5" dirty="0">
                <a:latin typeface="Times New Roman"/>
                <a:cs typeface="Times New Roman"/>
              </a:rPr>
              <a:t>засобів </a:t>
            </a:r>
            <a:r>
              <a:rPr sz="1800" dirty="0">
                <a:latin typeface="Times New Roman"/>
                <a:cs typeface="Times New Roman"/>
              </a:rPr>
              <a:t>– </a:t>
            </a:r>
            <a:r>
              <a:rPr sz="1800" spc="-15" dirty="0">
                <a:latin typeface="Times New Roman"/>
                <a:cs typeface="Times New Roman"/>
              </a:rPr>
              <a:t>розраховується </a:t>
            </a:r>
            <a:r>
              <a:rPr sz="1800" spc="-5" dirty="0">
                <a:latin typeface="Times New Roman"/>
                <a:cs typeface="Times New Roman"/>
              </a:rPr>
              <a:t>за 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відповідними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інвестиційними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чи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операційними</a:t>
            </a:r>
            <a:r>
              <a:rPr sz="1800" spc="-10" dirty="0">
                <a:latin typeface="Times New Roman"/>
                <a:cs typeface="Times New Roman"/>
              </a:rPr>
              <a:t> бюджетами;</a:t>
            </a:r>
            <a:endParaRPr sz="1800">
              <a:latin typeface="Times New Roman"/>
              <a:cs typeface="Times New Roman"/>
            </a:endParaRPr>
          </a:p>
          <a:p>
            <a:pPr marL="12700" marR="5715" algn="just">
              <a:lnSpc>
                <a:spcPct val="100000"/>
              </a:lnSpc>
              <a:buChar char="-"/>
              <a:tabLst>
                <a:tab pos="154940" algn="l"/>
              </a:tabLst>
            </a:pPr>
            <a:r>
              <a:rPr sz="1800" spc="-15" dirty="0">
                <a:latin typeface="Times New Roman"/>
                <a:cs typeface="Times New Roman"/>
              </a:rPr>
              <a:t>нарахована </a:t>
            </a:r>
            <a:r>
              <a:rPr sz="1800" spc="-5" dirty="0">
                <a:latin typeface="Times New Roman"/>
                <a:cs typeface="Times New Roman"/>
              </a:rPr>
              <a:t>амортизація </a:t>
            </a:r>
            <a:r>
              <a:rPr sz="1800" dirty="0">
                <a:latin typeface="Times New Roman"/>
                <a:cs typeface="Times New Roman"/>
              </a:rPr>
              <a:t>– </a:t>
            </a:r>
            <a:r>
              <a:rPr sz="1800" spc="-20" dirty="0">
                <a:latin typeface="Times New Roman"/>
                <a:cs typeface="Times New Roman"/>
              </a:rPr>
              <a:t>сума </a:t>
            </a:r>
            <a:r>
              <a:rPr sz="1800" spc="-30" dirty="0">
                <a:latin typeface="Times New Roman"/>
                <a:cs typeface="Times New Roman"/>
              </a:rPr>
              <a:t>зносу, </a:t>
            </a:r>
            <a:r>
              <a:rPr sz="1800" spc="-15" dirty="0">
                <a:latin typeface="Times New Roman"/>
                <a:cs typeface="Times New Roman"/>
              </a:rPr>
              <a:t>нарахована </a:t>
            </a:r>
            <a:r>
              <a:rPr sz="1800" spc="-5" dirty="0">
                <a:latin typeface="Times New Roman"/>
                <a:cs typeface="Times New Roman"/>
              </a:rPr>
              <a:t>за </a:t>
            </a:r>
            <a:r>
              <a:rPr sz="1800" spc="-10" dirty="0">
                <a:latin typeface="Times New Roman"/>
                <a:cs typeface="Times New Roman"/>
              </a:rPr>
              <a:t>попередні </a:t>
            </a:r>
            <a:r>
              <a:rPr sz="1800" spc="-15" dirty="0">
                <a:latin typeface="Times New Roman"/>
                <a:cs typeface="Times New Roman"/>
              </a:rPr>
              <a:t>періоди </a:t>
            </a:r>
            <a:r>
              <a:rPr sz="1800" spc="-10" dirty="0">
                <a:latin typeface="Times New Roman"/>
                <a:cs typeface="Times New Roman"/>
              </a:rPr>
              <a:t>плюс </a:t>
            </a:r>
            <a:r>
              <a:rPr sz="1800" spc="-20" dirty="0">
                <a:latin typeface="Times New Roman"/>
                <a:cs typeface="Times New Roman"/>
              </a:rPr>
              <a:t>сума 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25" dirty="0">
                <a:latin typeface="Times New Roman"/>
                <a:cs typeface="Times New Roman"/>
              </a:rPr>
              <a:t>зносу,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15" dirty="0">
                <a:latin typeface="Times New Roman"/>
                <a:cs typeface="Times New Roman"/>
              </a:rPr>
              <a:t>нарахована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за </a:t>
            </a:r>
            <a:r>
              <a:rPr sz="1800" spc="-20" dirty="0">
                <a:latin typeface="Times New Roman"/>
                <a:cs typeface="Times New Roman"/>
              </a:rPr>
              <a:t>поточний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період;</a:t>
            </a:r>
            <a:endParaRPr sz="1800">
              <a:latin typeface="Times New Roman"/>
              <a:cs typeface="Times New Roman"/>
            </a:endParaRPr>
          </a:p>
          <a:p>
            <a:pPr marL="219710" indent="-207645" algn="just">
              <a:lnSpc>
                <a:spcPct val="100000"/>
              </a:lnSpc>
              <a:buChar char="-"/>
              <a:tabLst>
                <a:tab pos="220345" algn="l"/>
              </a:tabLst>
            </a:pPr>
            <a:r>
              <a:rPr sz="1800" spc="-15" dirty="0">
                <a:latin typeface="Times New Roman"/>
                <a:cs typeface="Times New Roman"/>
              </a:rPr>
              <a:t>залишкова</a:t>
            </a:r>
            <a:r>
              <a:rPr sz="1800" spc="59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вартість</a:t>
            </a:r>
            <a:r>
              <a:rPr sz="1800" spc="59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нематеріальних</a:t>
            </a:r>
            <a:r>
              <a:rPr sz="1800" spc="58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активів</a:t>
            </a:r>
            <a:r>
              <a:rPr sz="1800" spc="600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та </a:t>
            </a:r>
            <a:r>
              <a:rPr sz="1800" spc="1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основних</a:t>
            </a:r>
            <a:r>
              <a:rPr sz="1800" spc="59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засобів</a:t>
            </a:r>
            <a:r>
              <a:rPr sz="1800" spc="58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-   </a:t>
            </a:r>
            <a:r>
              <a:rPr sz="1800" spc="28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первісна</a:t>
            </a:r>
            <a:endParaRPr sz="180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</a:pPr>
            <a:r>
              <a:rPr sz="1800" spc="-5" dirty="0">
                <a:latin typeface="Times New Roman"/>
                <a:cs typeface="Times New Roman"/>
              </a:rPr>
              <a:t>вартість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мінус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знос.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56310" y="383285"/>
            <a:ext cx="777430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0" spc="-5" dirty="0">
                <a:solidFill>
                  <a:srgbClr val="2A500F"/>
                </a:solidFill>
                <a:latin typeface="Arial Black"/>
                <a:cs typeface="Arial Black"/>
              </a:rPr>
              <a:t>Методика</a:t>
            </a:r>
            <a:r>
              <a:rPr sz="2400" b="0" spc="5" dirty="0">
                <a:solidFill>
                  <a:srgbClr val="2A500F"/>
                </a:solidFill>
                <a:latin typeface="Arial Black"/>
                <a:cs typeface="Arial Black"/>
              </a:rPr>
              <a:t> </a:t>
            </a:r>
            <a:r>
              <a:rPr sz="2400" b="0" spc="-5" dirty="0">
                <a:solidFill>
                  <a:srgbClr val="2A500F"/>
                </a:solidFill>
                <a:latin typeface="Arial Black"/>
                <a:cs typeface="Arial Black"/>
              </a:rPr>
              <a:t>формування</a:t>
            </a:r>
            <a:r>
              <a:rPr sz="2400" b="0" dirty="0">
                <a:solidFill>
                  <a:srgbClr val="2A500F"/>
                </a:solidFill>
                <a:latin typeface="Arial Black"/>
                <a:cs typeface="Arial Black"/>
              </a:rPr>
              <a:t> </a:t>
            </a:r>
            <a:r>
              <a:rPr sz="2400" b="0" spc="-5" dirty="0">
                <a:solidFill>
                  <a:srgbClr val="2A500F"/>
                </a:solidFill>
                <a:latin typeface="Arial Black"/>
                <a:cs typeface="Arial Black"/>
              </a:rPr>
              <a:t>прогнозного</a:t>
            </a:r>
            <a:r>
              <a:rPr sz="2400" b="0" spc="5" dirty="0">
                <a:solidFill>
                  <a:srgbClr val="2A500F"/>
                </a:solidFill>
                <a:latin typeface="Arial Black"/>
                <a:cs typeface="Arial Black"/>
              </a:rPr>
              <a:t> </a:t>
            </a:r>
            <a:r>
              <a:rPr sz="2400" b="0" spc="-5" dirty="0">
                <a:solidFill>
                  <a:srgbClr val="2A500F"/>
                </a:solidFill>
                <a:latin typeface="Arial Black"/>
                <a:cs typeface="Arial Black"/>
              </a:rPr>
              <a:t>балансу</a:t>
            </a:r>
            <a:endParaRPr sz="2400">
              <a:latin typeface="Arial Black"/>
              <a:cs typeface="Arial Black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56310" y="1037285"/>
            <a:ext cx="8695055" cy="33185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100"/>
              </a:spcBef>
            </a:pPr>
            <a:r>
              <a:rPr sz="1800" spc="-20" dirty="0">
                <a:latin typeface="Times New Roman"/>
                <a:cs typeface="Times New Roman"/>
              </a:rPr>
              <a:t>Розділ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«Пасиви»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формується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наступним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чином:</a:t>
            </a:r>
            <a:endParaRPr sz="1800">
              <a:latin typeface="Times New Roman"/>
              <a:cs typeface="Times New Roman"/>
            </a:endParaRPr>
          </a:p>
          <a:p>
            <a:pPr marL="12700" marR="8890" algn="just">
              <a:lnSpc>
                <a:spcPct val="100000"/>
              </a:lnSpc>
              <a:spcBef>
                <a:spcPts val="5"/>
              </a:spcBef>
              <a:buChar char="-"/>
              <a:tabLst>
                <a:tab pos="170180" algn="l"/>
              </a:tabLst>
            </a:pPr>
            <a:r>
              <a:rPr sz="1800" spc="-20" dirty="0">
                <a:latin typeface="Times New Roman"/>
                <a:cs typeface="Times New Roman"/>
              </a:rPr>
              <a:t>поточна </a:t>
            </a:r>
            <a:r>
              <a:rPr sz="1800" spc="-10" dirty="0">
                <a:latin typeface="Times New Roman"/>
                <a:cs typeface="Times New Roman"/>
              </a:rPr>
              <a:t>кредиторська заборгованість, довгострокова заборгованість </a:t>
            </a:r>
            <a:r>
              <a:rPr sz="1800" dirty="0">
                <a:latin typeface="Times New Roman"/>
                <a:cs typeface="Times New Roman"/>
              </a:rPr>
              <a:t>– </a:t>
            </a:r>
            <a:r>
              <a:rPr sz="1800" spc="-15" dirty="0">
                <a:latin typeface="Times New Roman"/>
                <a:cs typeface="Times New Roman"/>
              </a:rPr>
              <a:t>визначаються </a:t>
            </a:r>
            <a:r>
              <a:rPr sz="1800" dirty="0">
                <a:latin typeface="Times New Roman"/>
                <a:cs typeface="Times New Roman"/>
              </a:rPr>
              <a:t>з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урахуванням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заборгованості на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20" dirty="0">
                <a:latin typeface="Times New Roman"/>
                <a:cs typeface="Times New Roman"/>
              </a:rPr>
              <a:t>початок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року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15" dirty="0">
                <a:latin typeface="Times New Roman"/>
                <a:cs typeface="Times New Roman"/>
              </a:rPr>
              <a:t>та</a:t>
            </a:r>
            <a:r>
              <a:rPr sz="1800" spc="-10" dirty="0">
                <a:latin typeface="Times New Roman"/>
                <a:cs typeface="Times New Roman"/>
              </a:rPr>
              <a:t> розрахунків</a:t>
            </a:r>
            <a:r>
              <a:rPr sz="1800" spc="-5" dirty="0">
                <a:latin typeface="Times New Roman"/>
                <a:cs typeface="Times New Roman"/>
              </a:rPr>
              <a:t> (відповідні статті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БРГК);</a:t>
            </a:r>
            <a:endParaRPr sz="1800">
              <a:latin typeface="Times New Roman"/>
              <a:cs typeface="Times New Roman"/>
            </a:endParaRPr>
          </a:p>
          <a:p>
            <a:pPr marL="12700" marR="8890" algn="just">
              <a:lnSpc>
                <a:spcPct val="100000"/>
              </a:lnSpc>
              <a:buChar char="-"/>
              <a:tabLst>
                <a:tab pos="197485" algn="l"/>
              </a:tabLst>
            </a:pPr>
            <a:r>
              <a:rPr sz="1800" spc="-5" dirty="0">
                <a:latin typeface="Times New Roman"/>
                <a:cs typeface="Times New Roman"/>
              </a:rPr>
              <a:t>власний (акціонерний)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капітал</a:t>
            </a:r>
            <a:r>
              <a:rPr sz="1800" dirty="0">
                <a:latin typeface="Times New Roman"/>
                <a:cs typeface="Times New Roman"/>
              </a:rPr>
              <a:t> – оцінена </a:t>
            </a:r>
            <a:r>
              <a:rPr sz="1800" spc="-10" dirty="0">
                <a:latin typeface="Times New Roman"/>
                <a:cs typeface="Times New Roman"/>
              </a:rPr>
              <a:t>вартість </a:t>
            </a:r>
            <a:r>
              <a:rPr sz="1800" spc="-5" dirty="0">
                <a:latin typeface="Times New Roman"/>
                <a:cs typeface="Times New Roman"/>
              </a:rPr>
              <a:t>акцій </a:t>
            </a:r>
            <a:r>
              <a:rPr sz="1800" dirty="0">
                <a:latin typeface="Times New Roman"/>
                <a:cs typeface="Times New Roman"/>
              </a:rPr>
              <a:t>з </a:t>
            </a:r>
            <a:r>
              <a:rPr sz="1800" spc="-10" dirty="0">
                <a:latin typeface="Times New Roman"/>
                <a:cs typeface="Times New Roman"/>
              </a:rPr>
              <a:t>урахуванням прогнозних 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емісій;</a:t>
            </a:r>
            <a:endParaRPr sz="1800">
              <a:latin typeface="Times New Roman"/>
              <a:cs typeface="Times New Roman"/>
            </a:endParaRPr>
          </a:p>
          <a:p>
            <a:pPr marL="144780" indent="-132715" algn="just">
              <a:lnSpc>
                <a:spcPct val="100000"/>
              </a:lnSpc>
              <a:buChar char="-"/>
              <a:tabLst>
                <a:tab pos="145415" algn="l"/>
              </a:tabLst>
            </a:pPr>
            <a:r>
              <a:rPr sz="1800" spc="-5" dirty="0">
                <a:latin typeface="Times New Roman"/>
                <a:cs typeface="Times New Roman"/>
              </a:rPr>
              <a:t>статутний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капітал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– </a:t>
            </a:r>
            <a:r>
              <a:rPr sz="1800" spc="-5" dirty="0">
                <a:latin typeface="Times New Roman"/>
                <a:cs typeface="Times New Roman"/>
              </a:rPr>
              <a:t>за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статутними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документами;</a:t>
            </a:r>
            <a:endParaRPr sz="1800">
              <a:latin typeface="Times New Roman"/>
              <a:cs typeface="Times New Roman"/>
            </a:endParaRPr>
          </a:p>
          <a:p>
            <a:pPr marL="12700" marR="5080" algn="just">
              <a:lnSpc>
                <a:spcPct val="100000"/>
              </a:lnSpc>
              <a:buChar char="-"/>
              <a:tabLst>
                <a:tab pos="309880" algn="l"/>
              </a:tabLst>
            </a:pPr>
            <a:r>
              <a:rPr sz="1800" spc="-10" dirty="0">
                <a:latin typeface="Times New Roman"/>
                <a:cs typeface="Times New Roman"/>
              </a:rPr>
              <a:t>нерозподілений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spc="-15" dirty="0">
                <a:latin typeface="Times New Roman"/>
                <a:cs typeface="Times New Roman"/>
              </a:rPr>
              <a:t>прибуток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–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20" dirty="0">
                <a:latin typeface="Times New Roman"/>
                <a:cs typeface="Times New Roman"/>
              </a:rPr>
              <a:t>сума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залишку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spc="-20" dirty="0">
                <a:latin typeface="Times New Roman"/>
                <a:cs typeface="Times New Roman"/>
              </a:rPr>
              <a:t>прибутку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на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20" dirty="0">
                <a:latin typeface="Times New Roman"/>
                <a:cs typeface="Times New Roman"/>
              </a:rPr>
              <a:t>початок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року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spc="25" dirty="0">
                <a:latin typeface="Times New Roman"/>
                <a:cs typeface="Times New Roman"/>
              </a:rPr>
              <a:t>та 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spc="-15" dirty="0">
                <a:latin typeface="Times New Roman"/>
                <a:cs typeface="Times New Roman"/>
              </a:rPr>
              <a:t>нерозподіленого </a:t>
            </a:r>
            <a:r>
              <a:rPr sz="1800" spc="-20" dirty="0">
                <a:latin typeface="Times New Roman"/>
                <a:cs typeface="Times New Roman"/>
              </a:rPr>
              <a:t>прибутку бюджетного </a:t>
            </a:r>
            <a:r>
              <a:rPr sz="1800" spc="-10" dirty="0">
                <a:latin typeface="Times New Roman"/>
                <a:cs typeface="Times New Roman"/>
              </a:rPr>
              <a:t>року </a:t>
            </a:r>
            <a:r>
              <a:rPr sz="1800" spc="-5" dirty="0">
                <a:latin typeface="Times New Roman"/>
                <a:cs typeface="Times New Roman"/>
              </a:rPr>
              <a:t>за </a:t>
            </a:r>
            <a:r>
              <a:rPr sz="1800" spc="-15" dirty="0">
                <a:latin typeface="Times New Roman"/>
                <a:cs typeface="Times New Roman"/>
              </a:rPr>
              <a:t>вирахуванням виплачених </a:t>
            </a:r>
            <a:r>
              <a:rPr sz="1800" spc="-10" dirty="0">
                <a:latin typeface="Times New Roman"/>
                <a:cs typeface="Times New Roman"/>
              </a:rPr>
              <a:t>дивідендів </a:t>
            </a:r>
            <a:r>
              <a:rPr sz="1800" dirty="0">
                <a:latin typeface="Times New Roman"/>
                <a:cs typeface="Times New Roman"/>
              </a:rPr>
              <a:t>(з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20" dirty="0">
                <a:latin typeface="Times New Roman"/>
                <a:cs typeface="Times New Roman"/>
              </a:rPr>
              <a:t>БДВ).</a:t>
            </a:r>
            <a:endParaRPr sz="1800">
              <a:latin typeface="Times New Roman"/>
              <a:cs typeface="Times New Roman"/>
            </a:endParaRPr>
          </a:p>
          <a:p>
            <a:pPr marL="12700" marR="8890" algn="just">
              <a:lnSpc>
                <a:spcPct val="100000"/>
              </a:lnSpc>
            </a:pPr>
            <a:r>
              <a:rPr sz="1800" spc="-10" dirty="0">
                <a:latin typeface="Times New Roman"/>
                <a:cs typeface="Times New Roman"/>
              </a:rPr>
              <a:t>Статті </a:t>
            </a:r>
            <a:r>
              <a:rPr sz="1800" spc="-5" dirty="0">
                <a:latin typeface="Times New Roman"/>
                <a:cs typeface="Times New Roman"/>
              </a:rPr>
              <a:t>активів </a:t>
            </a:r>
            <a:r>
              <a:rPr sz="1800" dirty="0">
                <a:latin typeface="Times New Roman"/>
                <a:cs typeface="Times New Roman"/>
              </a:rPr>
              <a:t>і </a:t>
            </a:r>
            <a:r>
              <a:rPr sz="1800" spc="-5" dirty="0">
                <a:latin typeface="Times New Roman"/>
                <a:cs typeface="Times New Roman"/>
              </a:rPr>
              <a:t>пасивів </a:t>
            </a:r>
            <a:r>
              <a:rPr sz="1800" dirty="0">
                <a:latin typeface="Times New Roman"/>
                <a:cs typeface="Times New Roman"/>
              </a:rPr>
              <a:t>у </a:t>
            </a:r>
            <a:r>
              <a:rPr sz="1800" spc="-20" dirty="0">
                <a:latin typeface="Times New Roman"/>
                <a:cs typeface="Times New Roman"/>
              </a:rPr>
              <a:t>бюджетному </a:t>
            </a:r>
            <a:r>
              <a:rPr sz="1800" spc="-5" dirty="0">
                <a:latin typeface="Times New Roman"/>
                <a:cs typeface="Times New Roman"/>
              </a:rPr>
              <a:t>балансі </a:t>
            </a:r>
            <a:r>
              <a:rPr sz="1800" spc="-10" dirty="0">
                <a:latin typeface="Times New Roman"/>
                <a:cs typeface="Times New Roman"/>
              </a:rPr>
              <a:t>необхідно </a:t>
            </a:r>
            <a:r>
              <a:rPr sz="1800" spc="-5" dirty="0">
                <a:latin typeface="Times New Roman"/>
                <a:cs typeface="Times New Roman"/>
              </a:rPr>
              <a:t>укрупнити </a:t>
            </a:r>
            <a:r>
              <a:rPr sz="1800" dirty="0">
                <a:latin typeface="Times New Roman"/>
                <a:cs typeface="Times New Roman"/>
              </a:rPr>
              <a:t>і </a:t>
            </a:r>
            <a:r>
              <a:rPr sz="1800" spc="-10" dirty="0">
                <a:latin typeface="Times New Roman"/>
                <a:cs typeface="Times New Roman"/>
              </a:rPr>
              <a:t>перегрупувати 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наступним </a:t>
            </a:r>
            <a:r>
              <a:rPr sz="1800" spc="-15" dirty="0">
                <a:latin typeface="Times New Roman"/>
                <a:cs typeface="Times New Roman"/>
              </a:rPr>
              <a:t>чином: </a:t>
            </a:r>
            <a:r>
              <a:rPr sz="1800" spc="-10" dirty="0">
                <a:latin typeface="Times New Roman"/>
                <a:cs typeface="Times New Roman"/>
              </a:rPr>
              <a:t>активи розташовуються </a:t>
            </a:r>
            <a:r>
              <a:rPr sz="1800" dirty="0">
                <a:latin typeface="Times New Roman"/>
                <a:cs typeface="Times New Roman"/>
              </a:rPr>
              <a:t>у </a:t>
            </a:r>
            <a:r>
              <a:rPr sz="1800" spc="-10" dirty="0">
                <a:latin typeface="Times New Roman"/>
                <a:cs typeface="Times New Roman"/>
              </a:rPr>
              <a:t>порядку зменшення </a:t>
            </a:r>
            <a:r>
              <a:rPr sz="1800" dirty="0">
                <a:latin typeface="Times New Roman"/>
                <a:cs typeface="Times New Roman"/>
              </a:rPr>
              <a:t>ліквідності; </a:t>
            </a:r>
            <a:r>
              <a:rPr sz="1800" spc="-5" dirty="0">
                <a:latin typeface="Times New Roman"/>
                <a:cs typeface="Times New Roman"/>
              </a:rPr>
              <a:t>пасиви </a:t>
            </a:r>
            <a:r>
              <a:rPr sz="1800" dirty="0">
                <a:latin typeface="Times New Roman"/>
                <a:cs typeface="Times New Roman"/>
              </a:rPr>
              <a:t>– в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міру </a:t>
            </a:r>
            <a:r>
              <a:rPr sz="1800" spc="-5" dirty="0">
                <a:latin typeface="Times New Roman"/>
                <a:cs typeface="Times New Roman"/>
              </a:rPr>
              <a:t>віддалення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строків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повернення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заборгованості.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56310" y="415289"/>
            <a:ext cx="5314950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b="0" dirty="0">
                <a:solidFill>
                  <a:srgbClr val="2A500F"/>
                </a:solidFill>
                <a:latin typeface="Arial Black"/>
                <a:cs typeface="Arial Black"/>
              </a:rPr>
              <a:t>Фінансове</a:t>
            </a:r>
            <a:r>
              <a:rPr sz="3200" b="0" spc="-40" dirty="0">
                <a:solidFill>
                  <a:srgbClr val="2A500F"/>
                </a:solidFill>
                <a:latin typeface="Arial Black"/>
                <a:cs typeface="Arial Black"/>
              </a:rPr>
              <a:t> </a:t>
            </a:r>
            <a:r>
              <a:rPr sz="3200" b="0" spc="-5" dirty="0">
                <a:solidFill>
                  <a:srgbClr val="2A500F"/>
                </a:solidFill>
                <a:latin typeface="Arial Black"/>
                <a:cs typeface="Arial Black"/>
              </a:rPr>
              <a:t>планування</a:t>
            </a:r>
            <a:endParaRPr sz="3200">
              <a:latin typeface="Arial Black"/>
              <a:cs typeface="Arial Black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89026" y="1139189"/>
            <a:ext cx="3091180" cy="807720"/>
          </a:xfrm>
          <a:prstGeom prst="rect">
            <a:avLst/>
          </a:prstGeom>
          <a:ln w="19050">
            <a:solidFill>
              <a:srgbClr val="000000"/>
            </a:solidFill>
          </a:ln>
        </p:spPr>
        <p:txBody>
          <a:bodyPr vert="horz" wrap="square" lIns="0" tIns="254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20"/>
              </a:spcBef>
            </a:pPr>
            <a:endParaRPr sz="1750">
              <a:latin typeface="Times New Roman"/>
              <a:cs typeface="Times New Roman"/>
            </a:endParaRPr>
          </a:p>
          <a:p>
            <a:pPr marL="471170">
              <a:lnSpc>
                <a:spcPct val="100000"/>
              </a:lnSpc>
            </a:pPr>
            <a:r>
              <a:rPr sz="1800" i="1" spc="-10" dirty="0">
                <a:latin typeface="Times New Roman"/>
                <a:cs typeface="Times New Roman"/>
              </a:rPr>
              <a:t>Фінансове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планування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4018026" y="1034033"/>
            <a:ext cx="6041390" cy="1018540"/>
          </a:xfrm>
          <a:custGeom>
            <a:avLst/>
            <a:gdLst/>
            <a:ahLst/>
            <a:cxnLst/>
            <a:rect l="l" t="t" r="r" b="b"/>
            <a:pathLst>
              <a:path w="6041390" h="1018539">
                <a:moveTo>
                  <a:pt x="6041135" y="0"/>
                </a:moveTo>
                <a:lnTo>
                  <a:pt x="0" y="0"/>
                </a:lnTo>
                <a:lnTo>
                  <a:pt x="0" y="1018032"/>
                </a:lnTo>
                <a:lnTo>
                  <a:pt x="6041135" y="1018032"/>
                </a:lnTo>
                <a:lnTo>
                  <a:pt x="604113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4018026" y="1034033"/>
            <a:ext cx="6041390" cy="1018540"/>
          </a:xfrm>
          <a:prstGeom prst="rect">
            <a:avLst/>
          </a:prstGeom>
          <a:ln w="19050">
            <a:solidFill>
              <a:srgbClr val="000000"/>
            </a:solidFill>
          </a:ln>
        </p:spPr>
        <p:txBody>
          <a:bodyPr vert="horz" wrap="square" lIns="0" tIns="88900" rIns="0" bIns="0" rtlCol="0">
            <a:spAutoFit/>
          </a:bodyPr>
          <a:lstStyle/>
          <a:p>
            <a:pPr marL="91440" marR="81915" algn="just">
              <a:lnSpc>
                <a:spcPct val="100000"/>
              </a:lnSpc>
              <a:spcBef>
                <a:spcPts val="700"/>
              </a:spcBef>
            </a:pPr>
            <a:r>
              <a:rPr sz="1800" spc="-15" dirty="0">
                <a:latin typeface="Times New Roman"/>
                <a:cs typeface="Times New Roman"/>
              </a:rPr>
              <a:t>визначення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обсягу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фінансових</a:t>
            </a:r>
            <a:r>
              <a:rPr sz="1800" dirty="0">
                <a:latin typeface="Times New Roman"/>
                <a:cs typeface="Times New Roman"/>
              </a:rPr>
              <a:t> ресурсів,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15" dirty="0">
                <a:latin typeface="Times New Roman"/>
                <a:cs typeface="Times New Roman"/>
              </a:rPr>
              <a:t>необхідних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для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виробничо-господарської </a:t>
            </a:r>
            <a:r>
              <a:rPr sz="1800" dirty="0">
                <a:latin typeface="Times New Roman"/>
                <a:cs typeface="Times New Roman"/>
              </a:rPr>
              <a:t>діяльності </a:t>
            </a:r>
            <a:r>
              <a:rPr sz="1800" spc="-10" dirty="0">
                <a:latin typeface="Times New Roman"/>
                <a:cs typeface="Times New Roman"/>
              </a:rPr>
              <a:t>підприємства, </a:t>
            </a:r>
            <a:r>
              <a:rPr sz="1800" dirty="0">
                <a:latin typeface="Times New Roman"/>
                <a:cs typeface="Times New Roman"/>
              </a:rPr>
              <a:t>а </a:t>
            </a:r>
            <a:r>
              <a:rPr sz="1800" spc="-25" dirty="0">
                <a:latin typeface="Times New Roman"/>
                <a:cs typeface="Times New Roman"/>
              </a:rPr>
              <a:t>також 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джерел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їх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15" dirty="0">
                <a:latin typeface="Times New Roman"/>
                <a:cs typeface="Times New Roman"/>
              </a:rPr>
              <a:t>надходження</a:t>
            </a:r>
            <a:endParaRPr sz="1800">
              <a:latin typeface="Times New Roman"/>
              <a:cs typeface="Times New Roman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3688460" y="1350644"/>
            <a:ext cx="339090" cy="384810"/>
            <a:chOff x="3688460" y="1350644"/>
            <a:chExt cx="339090" cy="384810"/>
          </a:xfrm>
        </p:grpSpPr>
        <p:sp>
          <p:nvSpPr>
            <p:cNvPr id="8" name="object 8"/>
            <p:cNvSpPr/>
            <p:nvPr/>
          </p:nvSpPr>
          <p:spPr>
            <a:xfrm>
              <a:off x="3697985" y="1360169"/>
              <a:ext cx="320040" cy="365760"/>
            </a:xfrm>
            <a:custGeom>
              <a:avLst/>
              <a:gdLst/>
              <a:ahLst/>
              <a:cxnLst/>
              <a:rect l="l" t="t" r="r" b="b"/>
              <a:pathLst>
                <a:path w="320039" h="365760">
                  <a:moveTo>
                    <a:pt x="10033" y="91439"/>
                  </a:moveTo>
                  <a:lnTo>
                    <a:pt x="0" y="91439"/>
                  </a:lnTo>
                  <a:lnTo>
                    <a:pt x="0" y="274319"/>
                  </a:lnTo>
                  <a:lnTo>
                    <a:pt x="10033" y="274319"/>
                  </a:lnTo>
                  <a:lnTo>
                    <a:pt x="10033" y="91439"/>
                  </a:lnTo>
                  <a:close/>
                </a:path>
                <a:path w="320039" h="365760">
                  <a:moveTo>
                    <a:pt x="40004" y="91439"/>
                  </a:moveTo>
                  <a:lnTo>
                    <a:pt x="19938" y="91439"/>
                  </a:lnTo>
                  <a:lnTo>
                    <a:pt x="19938" y="274319"/>
                  </a:lnTo>
                  <a:lnTo>
                    <a:pt x="40004" y="274319"/>
                  </a:lnTo>
                  <a:lnTo>
                    <a:pt x="40004" y="91439"/>
                  </a:lnTo>
                  <a:close/>
                </a:path>
                <a:path w="320039" h="365760">
                  <a:moveTo>
                    <a:pt x="160019" y="0"/>
                  </a:moveTo>
                  <a:lnTo>
                    <a:pt x="160019" y="91439"/>
                  </a:lnTo>
                  <a:lnTo>
                    <a:pt x="50037" y="91439"/>
                  </a:lnTo>
                  <a:lnTo>
                    <a:pt x="50037" y="274319"/>
                  </a:lnTo>
                  <a:lnTo>
                    <a:pt x="160019" y="274319"/>
                  </a:lnTo>
                  <a:lnTo>
                    <a:pt x="160019" y="365759"/>
                  </a:lnTo>
                  <a:lnTo>
                    <a:pt x="320039" y="182879"/>
                  </a:lnTo>
                  <a:lnTo>
                    <a:pt x="160019" y="0"/>
                  </a:lnTo>
                  <a:close/>
                </a:path>
              </a:pathLst>
            </a:custGeom>
            <a:solidFill>
              <a:srgbClr val="90C22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3697985" y="1360169"/>
              <a:ext cx="320040" cy="365760"/>
            </a:xfrm>
            <a:custGeom>
              <a:avLst/>
              <a:gdLst/>
              <a:ahLst/>
              <a:cxnLst/>
              <a:rect l="l" t="t" r="r" b="b"/>
              <a:pathLst>
                <a:path w="320039" h="365760">
                  <a:moveTo>
                    <a:pt x="0" y="91439"/>
                  </a:moveTo>
                  <a:lnTo>
                    <a:pt x="10033" y="91439"/>
                  </a:lnTo>
                  <a:lnTo>
                    <a:pt x="10033" y="274319"/>
                  </a:lnTo>
                  <a:lnTo>
                    <a:pt x="0" y="274319"/>
                  </a:lnTo>
                  <a:lnTo>
                    <a:pt x="0" y="91439"/>
                  </a:lnTo>
                  <a:close/>
                </a:path>
                <a:path w="320039" h="365760">
                  <a:moveTo>
                    <a:pt x="19938" y="91439"/>
                  </a:moveTo>
                  <a:lnTo>
                    <a:pt x="40004" y="91439"/>
                  </a:lnTo>
                  <a:lnTo>
                    <a:pt x="40004" y="274319"/>
                  </a:lnTo>
                  <a:lnTo>
                    <a:pt x="19938" y="274319"/>
                  </a:lnTo>
                  <a:lnTo>
                    <a:pt x="19938" y="91439"/>
                  </a:lnTo>
                  <a:close/>
                </a:path>
                <a:path w="320039" h="365760">
                  <a:moveTo>
                    <a:pt x="50037" y="91439"/>
                  </a:moveTo>
                  <a:lnTo>
                    <a:pt x="160019" y="91439"/>
                  </a:lnTo>
                  <a:lnTo>
                    <a:pt x="160019" y="0"/>
                  </a:lnTo>
                  <a:lnTo>
                    <a:pt x="320039" y="182879"/>
                  </a:lnTo>
                  <a:lnTo>
                    <a:pt x="160019" y="365759"/>
                  </a:lnTo>
                  <a:lnTo>
                    <a:pt x="160019" y="274319"/>
                  </a:lnTo>
                  <a:lnTo>
                    <a:pt x="50037" y="274319"/>
                  </a:lnTo>
                  <a:lnTo>
                    <a:pt x="50037" y="91439"/>
                  </a:lnTo>
                  <a:close/>
                </a:path>
              </a:pathLst>
            </a:custGeom>
            <a:ln w="19050">
              <a:solidFill>
                <a:srgbClr val="688E1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/>
          <p:nvPr/>
        </p:nvSpPr>
        <p:spPr>
          <a:xfrm>
            <a:off x="589026" y="2259329"/>
            <a:ext cx="3091180" cy="455930"/>
          </a:xfrm>
          <a:prstGeom prst="rect">
            <a:avLst/>
          </a:prstGeom>
          <a:ln w="19050">
            <a:solidFill>
              <a:srgbClr val="000000"/>
            </a:solidFill>
          </a:ln>
        </p:spPr>
        <p:txBody>
          <a:bodyPr vert="horz" wrap="square" lIns="0" tIns="8318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655"/>
              </a:spcBef>
            </a:pPr>
            <a:r>
              <a:rPr sz="1800" i="1" spc="-10" dirty="0">
                <a:latin typeface="Times New Roman"/>
                <a:cs typeface="Times New Roman"/>
              </a:rPr>
              <a:t>Мета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4008882" y="2259329"/>
            <a:ext cx="6041390" cy="455930"/>
          </a:xfrm>
          <a:custGeom>
            <a:avLst/>
            <a:gdLst/>
            <a:ahLst/>
            <a:cxnLst/>
            <a:rect l="l" t="t" r="r" b="b"/>
            <a:pathLst>
              <a:path w="6041390" h="455930">
                <a:moveTo>
                  <a:pt x="6041136" y="0"/>
                </a:moveTo>
                <a:lnTo>
                  <a:pt x="0" y="0"/>
                </a:lnTo>
                <a:lnTo>
                  <a:pt x="0" y="455675"/>
                </a:lnTo>
                <a:lnTo>
                  <a:pt x="6041136" y="455675"/>
                </a:lnTo>
                <a:lnTo>
                  <a:pt x="604113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4008882" y="2259329"/>
            <a:ext cx="6041390" cy="455930"/>
          </a:xfrm>
          <a:prstGeom prst="rect">
            <a:avLst/>
          </a:prstGeom>
          <a:ln w="19050">
            <a:solidFill>
              <a:srgbClr val="000000"/>
            </a:solidFill>
          </a:ln>
        </p:spPr>
        <p:txBody>
          <a:bodyPr vert="horz" wrap="square" lIns="0" tIns="83185" rIns="0" bIns="0" rtlCol="0">
            <a:spAutoFit/>
          </a:bodyPr>
          <a:lstStyle/>
          <a:p>
            <a:pPr marL="91440">
              <a:lnSpc>
                <a:spcPct val="100000"/>
              </a:lnSpc>
              <a:spcBef>
                <a:spcPts val="655"/>
              </a:spcBef>
            </a:pPr>
            <a:r>
              <a:rPr sz="1800" spc="-15" dirty="0">
                <a:latin typeface="Times New Roman"/>
                <a:cs typeface="Times New Roman"/>
              </a:rPr>
              <a:t>взаємоузгодження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30" dirty="0">
                <a:latin typeface="Times New Roman"/>
                <a:cs typeface="Times New Roman"/>
              </a:rPr>
              <a:t>доходів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і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витрат</a:t>
            </a:r>
            <a:endParaRPr sz="1800">
              <a:latin typeface="Times New Roman"/>
              <a:cs typeface="Times New Roman"/>
            </a:endParaRPr>
          </a:p>
        </p:txBody>
      </p:sp>
      <p:grpSp>
        <p:nvGrpSpPr>
          <p:cNvPr id="13" name="object 13"/>
          <p:cNvGrpSpPr/>
          <p:nvPr/>
        </p:nvGrpSpPr>
        <p:grpSpPr>
          <a:xfrm>
            <a:off x="3679316" y="2316860"/>
            <a:ext cx="339090" cy="383540"/>
            <a:chOff x="3679316" y="2316860"/>
            <a:chExt cx="339090" cy="383540"/>
          </a:xfrm>
        </p:grpSpPr>
        <p:sp>
          <p:nvSpPr>
            <p:cNvPr id="14" name="object 14"/>
            <p:cNvSpPr/>
            <p:nvPr/>
          </p:nvSpPr>
          <p:spPr>
            <a:xfrm>
              <a:off x="3688841" y="2326385"/>
              <a:ext cx="320040" cy="364490"/>
            </a:xfrm>
            <a:custGeom>
              <a:avLst/>
              <a:gdLst/>
              <a:ahLst/>
              <a:cxnLst/>
              <a:rect l="l" t="t" r="r" b="b"/>
              <a:pathLst>
                <a:path w="320039" h="364489">
                  <a:moveTo>
                    <a:pt x="10033" y="91059"/>
                  </a:moveTo>
                  <a:lnTo>
                    <a:pt x="0" y="91059"/>
                  </a:lnTo>
                  <a:lnTo>
                    <a:pt x="0" y="273176"/>
                  </a:lnTo>
                  <a:lnTo>
                    <a:pt x="10033" y="273176"/>
                  </a:lnTo>
                  <a:lnTo>
                    <a:pt x="10033" y="91059"/>
                  </a:lnTo>
                  <a:close/>
                </a:path>
                <a:path w="320039" h="364489">
                  <a:moveTo>
                    <a:pt x="40005" y="91059"/>
                  </a:moveTo>
                  <a:lnTo>
                    <a:pt x="19938" y="91059"/>
                  </a:lnTo>
                  <a:lnTo>
                    <a:pt x="19938" y="273176"/>
                  </a:lnTo>
                  <a:lnTo>
                    <a:pt x="40005" y="273176"/>
                  </a:lnTo>
                  <a:lnTo>
                    <a:pt x="40005" y="91059"/>
                  </a:lnTo>
                  <a:close/>
                </a:path>
                <a:path w="320039" h="364489">
                  <a:moveTo>
                    <a:pt x="160020" y="0"/>
                  </a:moveTo>
                  <a:lnTo>
                    <a:pt x="160020" y="91059"/>
                  </a:lnTo>
                  <a:lnTo>
                    <a:pt x="50037" y="91059"/>
                  </a:lnTo>
                  <a:lnTo>
                    <a:pt x="50037" y="273176"/>
                  </a:lnTo>
                  <a:lnTo>
                    <a:pt x="160020" y="273176"/>
                  </a:lnTo>
                  <a:lnTo>
                    <a:pt x="160020" y="364236"/>
                  </a:lnTo>
                  <a:lnTo>
                    <a:pt x="320040" y="182117"/>
                  </a:lnTo>
                  <a:lnTo>
                    <a:pt x="160020" y="0"/>
                  </a:lnTo>
                  <a:close/>
                </a:path>
              </a:pathLst>
            </a:custGeom>
            <a:solidFill>
              <a:srgbClr val="90C22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3688841" y="2326385"/>
              <a:ext cx="320040" cy="364490"/>
            </a:xfrm>
            <a:custGeom>
              <a:avLst/>
              <a:gdLst/>
              <a:ahLst/>
              <a:cxnLst/>
              <a:rect l="l" t="t" r="r" b="b"/>
              <a:pathLst>
                <a:path w="320039" h="364489">
                  <a:moveTo>
                    <a:pt x="0" y="91059"/>
                  </a:moveTo>
                  <a:lnTo>
                    <a:pt x="10033" y="91059"/>
                  </a:lnTo>
                  <a:lnTo>
                    <a:pt x="10033" y="273176"/>
                  </a:lnTo>
                  <a:lnTo>
                    <a:pt x="0" y="273176"/>
                  </a:lnTo>
                  <a:lnTo>
                    <a:pt x="0" y="91059"/>
                  </a:lnTo>
                  <a:close/>
                </a:path>
                <a:path w="320039" h="364489">
                  <a:moveTo>
                    <a:pt x="19938" y="91059"/>
                  </a:moveTo>
                  <a:lnTo>
                    <a:pt x="40005" y="91059"/>
                  </a:lnTo>
                  <a:lnTo>
                    <a:pt x="40005" y="273176"/>
                  </a:lnTo>
                  <a:lnTo>
                    <a:pt x="19938" y="273176"/>
                  </a:lnTo>
                  <a:lnTo>
                    <a:pt x="19938" y="91059"/>
                  </a:lnTo>
                  <a:close/>
                </a:path>
                <a:path w="320039" h="364489">
                  <a:moveTo>
                    <a:pt x="50037" y="91059"/>
                  </a:moveTo>
                  <a:lnTo>
                    <a:pt x="160020" y="91059"/>
                  </a:lnTo>
                  <a:lnTo>
                    <a:pt x="160020" y="0"/>
                  </a:lnTo>
                  <a:lnTo>
                    <a:pt x="320040" y="182117"/>
                  </a:lnTo>
                  <a:lnTo>
                    <a:pt x="160020" y="364236"/>
                  </a:lnTo>
                  <a:lnTo>
                    <a:pt x="160020" y="273176"/>
                  </a:lnTo>
                  <a:lnTo>
                    <a:pt x="50037" y="273176"/>
                  </a:lnTo>
                  <a:lnTo>
                    <a:pt x="50037" y="91059"/>
                  </a:lnTo>
                  <a:close/>
                </a:path>
              </a:pathLst>
            </a:custGeom>
            <a:ln w="19050">
              <a:solidFill>
                <a:srgbClr val="688E1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6" name="object 16"/>
          <p:cNvGrpSpPr/>
          <p:nvPr/>
        </p:nvGrpSpPr>
        <p:grpSpPr>
          <a:xfrm>
            <a:off x="1914525" y="2713101"/>
            <a:ext cx="405130" cy="474980"/>
            <a:chOff x="1914525" y="2713101"/>
            <a:chExt cx="405130" cy="474980"/>
          </a:xfrm>
        </p:grpSpPr>
        <p:sp>
          <p:nvSpPr>
            <p:cNvPr id="17" name="object 17"/>
            <p:cNvSpPr/>
            <p:nvPr/>
          </p:nvSpPr>
          <p:spPr>
            <a:xfrm>
              <a:off x="1924050" y="2722626"/>
              <a:ext cx="386080" cy="455930"/>
            </a:xfrm>
            <a:custGeom>
              <a:avLst/>
              <a:gdLst/>
              <a:ahLst/>
              <a:cxnLst/>
              <a:rect l="l" t="t" r="r" b="b"/>
              <a:pathLst>
                <a:path w="386080" h="455930">
                  <a:moveTo>
                    <a:pt x="289179" y="0"/>
                  </a:moveTo>
                  <a:lnTo>
                    <a:pt x="192786" y="96393"/>
                  </a:lnTo>
                  <a:lnTo>
                    <a:pt x="96393" y="0"/>
                  </a:lnTo>
                  <a:lnTo>
                    <a:pt x="96393" y="262889"/>
                  </a:lnTo>
                  <a:lnTo>
                    <a:pt x="0" y="262889"/>
                  </a:lnTo>
                  <a:lnTo>
                    <a:pt x="192786" y="455675"/>
                  </a:lnTo>
                  <a:lnTo>
                    <a:pt x="385572" y="262889"/>
                  </a:lnTo>
                  <a:lnTo>
                    <a:pt x="289179" y="262889"/>
                  </a:lnTo>
                  <a:lnTo>
                    <a:pt x="289179" y="0"/>
                  </a:lnTo>
                  <a:close/>
                </a:path>
              </a:pathLst>
            </a:custGeom>
            <a:solidFill>
              <a:srgbClr val="90C22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1924050" y="2722626"/>
              <a:ext cx="386080" cy="455930"/>
            </a:xfrm>
            <a:custGeom>
              <a:avLst/>
              <a:gdLst/>
              <a:ahLst/>
              <a:cxnLst/>
              <a:rect l="l" t="t" r="r" b="b"/>
              <a:pathLst>
                <a:path w="386080" h="455930">
                  <a:moveTo>
                    <a:pt x="289179" y="0"/>
                  </a:moveTo>
                  <a:lnTo>
                    <a:pt x="289179" y="262889"/>
                  </a:lnTo>
                  <a:lnTo>
                    <a:pt x="385572" y="262889"/>
                  </a:lnTo>
                  <a:lnTo>
                    <a:pt x="192786" y="455675"/>
                  </a:lnTo>
                  <a:lnTo>
                    <a:pt x="0" y="262889"/>
                  </a:lnTo>
                  <a:lnTo>
                    <a:pt x="96393" y="262889"/>
                  </a:lnTo>
                  <a:lnTo>
                    <a:pt x="96393" y="0"/>
                  </a:lnTo>
                  <a:lnTo>
                    <a:pt x="192786" y="96393"/>
                  </a:lnTo>
                  <a:lnTo>
                    <a:pt x="289179" y="0"/>
                  </a:lnTo>
                  <a:close/>
                </a:path>
              </a:pathLst>
            </a:custGeom>
            <a:ln w="19050">
              <a:solidFill>
                <a:srgbClr val="688E1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9" name="object 19"/>
          <p:cNvSpPr txBox="1"/>
          <p:nvPr/>
        </p:nvSpPr>
        <p:spPr>
          <a:xfrm>
            <a:off x="571601" y="3224276"/>
            <a:ext cx="9399270" cy="1671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Times New Roman"/>
                <a:cs typeface="Times New Roman"/>
              </a:rPr>
              <a:t>Основними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b="1" i="1" spc="-10" dirty="0">
                <a:latin typeface="Times New Roman"/>
                <a:cs typeface="Times New Roman"/>
              </a:rPr>
              <a:t>завданнями</a:t>
            </a:r>
            <a:r>
              <a:rPr sz="1800" b="1" i="1" spc="-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фінансового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планування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є:</a:t>
            </a:r>
            <a:endParaRPr sz="1800"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buAutoNum type="arabicPeriod"/>
              <a:tabLst>
                <a:tab pos="241300" algn="l"/>
              </a:tabLst>
            </a:pPr>
            <a:r>
              <a:rPr sz="1800" spc="-5" dirty="0">
                <a:latin typeface="Times New Roman"/>
                <a:cs typeface="Times New Roman"/>
              </a:rPr>
              <a:t>забезпечення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виробничої </a:t>
            </a:r>
            <a:r>
              <a:rPr sz="1800" spc="10" dirty="0">
                <a:latin typeface="Times New Roman"/>
                <a:cs typeface="Times New Roman"/>
              </a:rPr>
              <a:t>та</a:t>
            </a:r>
            <a:r>
              <a:rPr sz="1800" dirty="0">
                <a:latin typeface="Times New Roman"/>
                <a:cs typeface="Times New Roman"/>
              </a:rPr>
              <a:t> інвестиційної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діяльності </a:t>
            </a:r>
            <a:r>
              <a:rPr sz="1800" spc="-10" dirty="0">
                <a:latin typeface="Times New Roman"/>
                <a:cs typeface="Times New Roman"/>
              </a:rPr>
              <a:t>необхідними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фінансовими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ресурсами;</a:t>
            </a:r>
            <a:endParaRPr sz="1800">
              <a:latin typeface="Times New Roman"/>
              <a:cs typeface="Times New Roman"/>
            </a:endParaRPr>
          </a:p>
          <a:p>
            <a:pPr marL="12700" marR="5715">
              <a:lnSpc>
                <a:spcPct val="100000"/>
              </a:lnSpc>
              <a:buAutoNum type="arabicPeriod"/>
              <a:tabLst>
                <a:tab pos="384175" algn="l"/>
                <a:tab pos="384810" algn="l"/>
                <a:tab pos="1682750" algn="l"/>
                <a:tab pos="2759075" algn="l"/>
                <a:tab pos="4188460" algn="l"/>
                <a:tab pos="5389880" algn="l"/>
                <a:tab pos="6450330" algn="l"/>
                <a:tab pos="7280909" algn="l"/>
                <a:tab pos="8945880" algn="l"/>
              </a:tabLst>
            </a:pPr>
            <a:r>
              <a:rPr sz="1800" spc="-5" dirty="0">
                <a:latin typeface="Times New Roman"/>
                <a:cs typeface="Times New Roman"/>
              </a:rPr>
              <a:t>виз</a:t>
            </a:r>
            <a:r>
              <a:rPr sz="1800" spc="-10" dirty="0">
                <a:latin typeface="Times New Roman"/>
                <a:cs typeface="Times New Roman"/>
              </a:rPr>
              <a:t>н</a:t>
            </a:r>
            <a:r>
              <a:rPr sz="1800" spc="-70" dirty="0">
                <a:latin typeface="Times New Roman"/>
                <a:cs typeface="Times New Roman"/>
              </a:rPr>
              <a:t>а</a:t>
            </a:r>
            <a:r>
              <a:rPr sz="1800" spc="-10" dirty="0">
                <a:latin typeface="Times New Roman"/>
                <a:cs typeface="Times New Roman"/>
              </a:rPr>
              <a:t>ч</a:t>
            </a:r>
            <a:r>
              <a:rPr sz="1800" dirty="0">
                <a:latin typeface="Times New Roman"/>
                <a:cs typeface="Times New Roman"/>
              </a:rPr>
              <a:t>ення	</a:t>
            </a:r>
            <a:r>
              <a:rPr sz="1800" spc="-5" dirty="0">
                <a:latin typeface="Times New Roman"/>
                <a:cs typeface="Times New Roman"/>
              </a:rPr>
              <a:t>н</a:t>
            </a:r>
            <a:r>
              <a:rPr sz="1800" spc="-20" dirty="0">
                <a:latin typeface="Times New Roman"/>
                <a:cs typeface="Times New Roman"/>
              </a:rPr>
              <a:t>а</a:t>
            </a:r>
            <a:r>
              <a:rPr sz="1800" spc="-5" dirty="0">
                <a:latin typeface="Times New Roman"/>
                <a:cs typeface="Times New Roman"/>
              </a:rPr>
              <a:t>пря</a:t>
            </a:r>
            <a:r>
              <a:rPr sz="1800" spc="5" dirty="0">
                <a:latin typeface="Times New Roman"/>
                <a:cs typeface="Times New Roman"/>
              </a:rPr>
              <a:t>м</a:t>
            </a:r>
            <a:r>
              <a:rPr sz="1800" dirty="0">
                <a:latin typeface="Times New Roman"/>
                <a:cs typeface="Times New Roman"/>
              </a:rPr>
              <a:t>ів	</a:t>
            </a:r>
            <a:r>
              <a:rPr sz="1800" spc="25" dirty="0">
                <a:latin typeface="Times New Roman"/>
                <a:cs typeface="Times New Roman"/>
              </a:rPr>
              <a:t>е</a:t>
            </a:r>
            <a:r>
              <a:rPr sz="1800" spc="-15" dirty="0">
                <a:latin typeface="Times New Roman"/>
                <a:cs typeface="Times New Roman"/>
              </a:rPr>
              <a:t>ф</a:t>
            </a:r>
            <a:r>
              <a:rPr sz="1800" dirty="0">
                <a:latin typeface="Times New Roman"/>
                <a:cs typeface="Times New Roman"/>
              </a:rPr>
              <a:t>е</a:t>
            </a:r>
            <a:r>
              <a:rPr sz="1800" spc="-20" dirty="0">
                <a:latin typeface="Times New Roman"/>
                <a:cs typeface="Times New Roman"/>
              </a:rPr>
              <a:t>к</a:t>
            </a:r>
            <a:r>
              <a:rPr sz="1800" dirty="0">
                <a:latin typeface="Times New Roman"/>
                <a:cs typeface="Times New Roman"/>
              </a:rPr>
              <a:t>тивно</a:t>
            </a:r>
            <a:r>
              <a:rPr sz="1800" spc="-40" dirty="0">
                <a:latin typeface="Times New Roman"/>
                <a:cs typeface="Times New Roman"/>
              </a:rPr>
              <a:t>г</a:t>
            </a:r>
            <a:r>
              <a:rPr sz="1800" dirty="0">
                <a:latin typeface="Times New Roman"/>
                <a:cs typeface="Times New Roman"/>
              </a:rPr>
              <a:t>о	</a:t>
            </a:r>
            <a:r>
              <a:rPr sz="1800" spc="-5" dirty="0">
                <a:latin typeface="Times New Roman"/>
                <a:cs typeface="Times New Roman"/>
              </a:rPr>
              <a:t>вк</a:t>
            </a:r>
            <a:r>
              <a:rPr sz="1800" spc="-10" dirty="0">
                <a:latin typeface="Times New Roman"/>
                <a:cs typeface="Times New Roman"/>
              </a:rPr>
              <a:t>л</a:t>
            </a:r>
            <a:r>
              <a:rPr sz="1800" dirty="0">
                <a:latin typeface="Times New Roman"/>
                <a:cs typeface="Times New Roman"/>
              </a:rPr>
              <a:t>адення	</a:t>
            </a:r>
            <a:r>
              <a:rPr sz="1800" spc="-35" dirty="0">
                <a:latin typeface="Times New Roman"/>
                <a:cs typeface="Times New Roman"/>
              </a:rPr>
              <a:t>к</a:t>
            </a:r>
            <a:r>
              <a:rPr sz="1800" spc="-20" dirty="0">
                <a:latin typeface="Times New Roman"/>
                <a:cs typeface="Times New Roman"/>
              </a:rPr>
              <a:t>а</a:t>
            </a:r>
            <a:r>
              <a:rPr sz="1800" spc="-5" dirty="0">
                <a:latin typeface="Times New Roman"/>
                <a:cs typeface="Times New Roman"/>
              </a:rPr>
              <a:t>пі</a:t>
            </a:r>
            <a:r>
              <a:rPr sz="1800" spc="25" dirty="0">
                <a:latin typeface="Times New Roman"/>
                <a:cs typeface="Times New Roman"/>
              </a:rPr>
              <a:t>т</a:t>
            </a:r>
            <a:r>
              <a:rPr sz="1800" dirty="0">
                <a:latin typeface="Times New Roman"/>
                <a:cs typeface="Times New Roman"/>
              </a:rPr>
              <a:t>а</a:t>
            </a:r>
            <a:r>
              <a:rPr sz="1800" spc="-10" dirty="0">
                <a:latin typeface="Times New Roman"/>
                <a:cs typeface="Times New Roman"/>
              </a:rPr>
              <a:t>л</a:t>
            </a:r>
            <a:r>
              <a:rPr sz="1800" spc="-170" dirty="0">
                <a:latin typeface="Times New Roman"/>
                <a:cs typeface="Times New Roman"/>
              </a:rPr>
              <a:t>у</a:t>
            </a:r>
            <a:r>
              <a:rPr sz="1800" dirty="0">
                <a:latin typeface="Times New Roman"/>
                <a:cs typeface="Times New Roman"/>
              </a:rPr>
              <a:t>,	оцін</a:t>
            </a:r>
            <a:r>
              <a:rPr sz="1800" spc="-30" dirty="0">
                <a:latin typeface="Times New Roman"/>
                <a:cs typeface="Times New Roman"/>
              </a:rPr>
              <a:t>к</a:t>
            </a:r>
            <a:r>
              <a:rPr sz="1800" dirty="0">
                <a:latin typeface="Times New Roman"/>
                <a:cs typeface="Times New Roman"/>
              </a:rPr>
              <a:t>а	</a:t>
            </a:r>
            <a:r>
              <a:rPr sz="1800" spc="-15" dirty="0">
                <a:latin typeface="Times New Roman"/>
                <a:cs typeface="Times New Roman"/>
              </a:rPr>
              <a:t>р</a:t>
            </a:r>
            <a:r>
              <a:rPr sz="1800" spc="-10" dirty="0">
                <a:latin typeface="Times New Roman"/>
                <a:cs typeface="Times New Roman"/>
              </a:rPr>
              <a:t>а</a:t>
            </a:r>
            <a:r>
              <a:rPr sz="1800" spc="-5" dirty="0">
                <a:latin typeface="Times New Roman"/>
                <a:cs typeface="Times New Roman"/>
              </a:rPr>
              <a:t>ціон</a:t>
            </a:r>
            <a:r>
              <a:rPr sz="1800" spc="10" dirty="0">
                <a:latin typeface="Times New Roman"/>
                <a:cs typeface="Times New Roman"/>
              </a:rPr>
              <a:t>а</a:t>
            </a:r>
            <a:r>
              <a:rPr sz="1800" dirty="0">
                <a:latin typeface="Times New Roman"/>
                <a:cs typeface="Times New Roman"/>
              </a:rPr>
              <a:t>ль</a:t>
            </a:r>
            <a:r>
              <a:rPr sz="1800" spc="-10" dirty="0">
                <a:latin typeface="Times New Roman"/>
                <a:cs typeface="Times New Roman"/>
              </a:rPr>
              <a:t>н</a:t>
            </a:r>
            <a:r>
              <a:rPr sz="1800" spc="45" dirty="0">
                <a:latin typeface="Times New Roman"/>
                <a:cs typeface="Times New Roman"/>
              </a:rPr>
              <a:t>о</a:t>
            </a:r>
            <a:r>
              <a:rPr sz="1800" dirty="0">
                <a:latin typeface="Times New Roman"/>
                <a:cs typeface="Times New Roman"/>
              </a:rPr>
              <a:t>с</a:t>
            </a:r>
            <a:r>
              <a:rPr sz="1800" spc="5" dirty="0">
                <a:latin typeface="Times New Roman"/>
                <a:cs typeface="Times New Roman"/>
              </a:rPr>
              <a:t>т</a:t>
            </a:r>
            <a:r>
              <a:rPr sz="1800" dirty="0">
                <a:latin typeface="Times New Roman"/>
                <a:cs typeface="Times New Roman"/>
              </a:rPr>
              <a:t>і	</a:t>
            </a:r>
            <a:r>
              <a:rPr sz="1800" spc="-5" dirty="0">
                <a:latin typeface="Times New Roman"/>
                <a:cs typeface="Times New Roman"/>
              </a:rPr>
              <a:t>йо</a:t>
            </a:r>
            <a:r>
              <a:rPr sz="1800" spc="-50" dirty="0">
                <a:latin typeface="Times New Roman"/>
                <a:cs typeface="Times New Roman"/>
              </a:rPr>
              <a:t>г</a:t>
            </a:r>
            <a:r>
              <a:rPr sz="1800" dirty="0">
                <a:latin typeface="Times New Roman"/>
                <a:cs typeface="Times New Roman"/>
              </a:rPr>
              <a:t>о  </a:t>
            </a:r>
            <a:r>
              <a:rPr sz="1800" spc="-10" dirty="0">
                <a:latin typeface="Times New Roman"/>
                <a:cs typeface="Times New Roman"/>
              </a:rPr>
              <a:t>використання;</a:t>
            </a:r>
            <a:endParaRPr sz="180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  <a:buAutoNum type="arabicPeriod"/>
              <a:tabLst>
                <a:tab pos="246379" algn="l"/>
              </a:tabLst>
            </a:pPr>
            <a:r>
              <a:rPr sz="1800" spc="-10" dirty="0">
                <a:latin typeface="Times New Roman"/>
                <a:cs typeface="Times New Roman"/>
              </a:rPr>
              <a:t>виявлення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spc="10" dirty="0">
                <a:latin typeface="Times New Roman"/>
                <a:cs typeface="Times New Roman"/>
              </a:rPr>
              <a:t>та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мобілізація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резервів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збільшення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spc="-20" dirty="0">
                <a:latin typeface="Times New Roman"/>
                <a:cs typeface="Times New Roman"/>
              </a:rPr>
              <a:t>прибутку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за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рахунок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поліпшення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використання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матеріальних, </a:t>
            </a:r>
            <a:r>
              <a:rPr sz="1800" spc="-15" dirty="0">
                <a:latin typeface="Times New Roman"/>
                <a:cs typeface="Times New Roman"/>
              </a:rPr>
              <a:t>трудових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10" dirty="0">
                <a:latin typeface="Times New Roman"/>
                <a:cs typeface="Times New Roman"/>
              </a:rPr>
              <a:t>та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грошових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ресурсів.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56310" y="376885"/>
            <a:ext cx="8277859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b="0" dirty="0">
                <a:solidFill>
                  <a:srgbClr val="2A500F"/>
                </a:solidFill>
                <a:latin typeface="Arial Black"/>
                <a:cs typeface="Arial Black"/>
              </a:rPr>
              <a:t>Принципи</a:t>
            </a:r>
            <a:r>
              <a:rPr sz="3200" b="0" spc="-5" dirty="0">
                <a:solidFill>
                  <a:srgbClr val="2A500F"/>
                </a:solidFill>
                <a:latin typeface="Arial Black"/>
                <a:cs typeface="Arial Black"/>
              </a:rPr>
              <a:t> фінансового</a:t>
            </a:r>
            <a:r>
              <a:rPr sz="3200" b="0" spc="10" dirty="0">
                <a:solidFill>
                  <a:srgbClr val="2A500F"/>
                </a:solidFill>
                <a:latin typeface="Arial Black"/>
                <a:cs typeface="Arial Black"/>
              </a:rPr>
              <a:t> </a:t>
            </a:r>
            <a:r>
              <a:rPr sz="3200" b="0" spc="-5" dirty="0">
                <a:solidFill>
                  <a:srgbClr val="2A500F"/>
                </a:solidFill>
                <a:latin typeface="Arial Black"/>
                <a:cs typeface="Arial Black"/>
              </a:rPr>
              <a:t>планування</a:t>
            </a:r>
            <a:endParaRPr sz="3200">
              <a:latin typeface="Arial Black"/>
              <a:cs typeface="Arial Black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690372" y="1034796"/>
            <a:ext cx="8488680" cy="1274445"/>
          </a:xfrm>
          <a:custGeom>
            <a:avLst/>
            <a:gdLst/>
            <a:ahLst/>
            <a:cxnLst/>
            <a:rect l="l" t="t" r="r" b="b"/>
            <a:pathLst>
              <a:path w="8488680" h="1274445">
                <a:moveTo>
                  <a:pt x="0" y="212343"/>
                </a:moveTo>
                <a:lnTo>
                  <a:pt x="5608" y="163672"/>
                </a:lnTo>
                <a:lnTo>
                  <a:pt x="21583" y="118983"/>
                </a:lnTo>
                <a:lnTo>
                  <a:pt x="46650" y="79556"/>
                </a:lnTo>
                <a:lnTo>
                  <a:pt x="79534" y="46666"/>
                </a:lnTo>
                <a:lnTo>
                  <a:pt x="118961" y="21592"/>
                </a:lnTo>
                <a:lnTo>
                  <a:pt x="163656" y="5610"/>
                </a:lnTo>
                <a:lnTo>
                  <a:pt x="212344" y="0"/>
                </a:lnTo>
                <a:lnTo>
                  <a:pt x="8276335" y="0"/>
                </a:lnTo>
                <a:lnTo>
                  <a:pt x="8325007" y="5610"/>
                </a:lnTo>
                <a:lnTo>
                  <a:pt x="8369696" y="21592"/>
                </a:lnTo>
                <a:lnTo>
                  <a:pt x="8409123" y="46666"/>
                </a:lnTo>
                <a:lnTo>
                  <a:pt x="8442013" y="79556"/>
                </a:lnTo>
                <a:lnTo>
                  <a:pt x="8467087" y="118983"/>
                </a:lnTo>
                <a:lnTo>
                  <a:pt x="8483069" y="163672"/>
                </a:lnTo>
                <a:lnTo>
                  <a:pt x="8488680" y="212343"/>
                </a:lnTo>
                <a:lnTo>
                  <a:pt x="8488680" y="1061719"/>
                </a:lnTo>
                <a:lnTo>
                  <a:pt x="8483069" y="1110391"/>
                </a:lnTo>
                <a:lnTo>
                  <a:pt x="8467087" y="1155080"/>
                </a:lnTo>
                <a:lnTo>
                  <a:pt x="8442013" y="1194507"/>
                </a:lnTo>
                <a:lnTo>
                  <a:pt x="8409123" y="1227397"/>
                </a:lnTo>
                <a:lnTo>
                  <a:pt x="8369696" y="1252471"/>
                </a:lnTo>
                <a:lnTo>
                  <a:pt x="8325007" y="1268453"/>
                </a:lnTo>
                <a:lnTo>
                  <a:pt x="8276335" y="1274064"/>
                </a:lnTo>
                <a:lnTo>
                  <a:pt x="212344" y="1274064"/>
                </a:lnTo>
                <a:lnTo>
                  <a:pt x="163656" y="1268453"/>
                </a:lnTo>
                <a:lnTo>
                  <a:pt x="118961" y="1252471"/>
                </a:lnTo>
                <a:lnTo>
                  <a:pt x="79534" y="1227397"/>
                </a:lnTo>
                <a:lnTo>
                  <a:pt x="46650" y="1194507"/>
                </a:lnTo>
                <a:lnTo>
                  <a:pt x="21583" y="1155080"/>
                </a:lnTo>
                <a:lnTo>
                  <a:pt x="5608" y="1110391"/>
                </a:lnTo>
                <a:lnTo>
                  <a:pt x="0" y="1061719"/>
                </a:lnTo>
                <a:lnTo>
                  <a:pt x="0" y="212343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5" name="object 5"/>
          <p:cNvGrpSpPr/>
          <p:nvPr/>
        </p:nvGrpSpPr>
        <p:grpSpPr>
          <a:xfrm>
            <a:off x="2432176" y="2436748"/>
            <a:ext cx="8495030" cy="1116330"/>
            <a:chOff x="2432176" y="2436748"/>
            <a:chExt cx="8495030" cy="1116330"/>
          </a:xfrm>
        </p:grpSpPr>
        <p:sp>
          <p:nvSpPr>
            <p:cNvPr id="6" name="object 6"/>
            <p:cNvSpPr/>
            <p:nvPr/>
          </p:nvSpPr>
          <p:spPr>
            <a:xfrm>
              <a:off x="2435351" y="2439923"/>
              <a:ext cx="8488680" cy="1109980"/>
            </a:xfrm>
            <a:custGeom>
              <a:avLst/>
              <a:gdLst/>
              <a:ahLst/>
              <a:cxnLst/>
              <a:rect l="l" t="t" r="r" b="b"/>
              <a:pathLst>
                <a:path w="8488680" h="1109979">
                  <a:moveTo>
                    <a:pt x="8303768" y="0"/>
                  </a:moveTo>
                  <a:lnTo>
                    <a:pt x="184912" y="0"/>
                  </a:lnTo>
                  <a:lnTo>
                    <a:pt x="135760" y="6606"/>
                  </a:lnTo>
                  <a:lnTo>
                    <a:pt x="91590" y="25249"/>
                  </a:lnTo>
                  <a:lnTo>
                    <a:pt x="54165" y="54165"/>
                  </a:lnTo>
                  <a:lnTo>
                    <a:pt x="25249" y="91590"/>
                  </a:lnTo>
                  <a:lnTo>
                    <a:pt x="6606" y="135760"/>
                  </a:lnTo>
                  <a:lnTo>
                    <a:pt x="0" y="184912"/>
                  </a:lnTo>
                  <a:lnTo>
                    <a:pt x="0" y="924560"/>
                  </a:lnTo>
                  <a:lnTo>
                    <a:pt x="6606" y="973711"/>
                  </a:lnTo>
                  <a:lnTo>
                    <a:pt x="25249" y="1017881"/>
                  </a:lnTo>
                  <a:lnTo>
                    <a:pt x="54165" y="1055306"/>
                  </a:lnTo>
                  <a:lnTo>
                    <a:pt x="91590" y="1084222"/>
                  </a:lnTo>
                  <a:lnTo>
                    <a:pt x="135760" y="1102865"/>
                  </a:lnTo>
                  <a:lnTo>
                    <a:pt x="184912" y="1109472"/>
                  </a:lnTo>
                  <a:lnTo>
                    <a:pt x="8303768" y="1109472"/>
                  </a:lnTo>
                  <a:lnTo>
                    <a:pt x="8352919" y="1102865"/>
                  </a:lnTo>
                  <a:lnTo>
                    <a:pt x="8397089" y="1084222"/>
                  </a:lnTo>
                  <a:lnTo>
                    <a:pt x="8434514" y="1055306"/>
                  </a:lnTo>
                  <a:lnTo>
                    <a:pt x="8463430" y="1017881"/>
                  </a:lnTo>
                  <a:lnTo>
                    <a:pt x="8482073" y="973711"/>
                  </a:lnTo>
                  <a:lnTo>
                    <a:pt x="8488680" y="924560"/>
                  </a:lnTo>
                  <a:lnTo>
                    <a:pt x="8488680" y="184912"/>
                  </a:lnTo>
                  <a:lnTo>
                    <a:pt x="8482073" y="135760"/>
                  </a:lnTo>
                  <a:lnTo>
                    <a:pt x="8463430" y="91590"/>
                  </a:lnTo>
                  <a:lnTo>
                    <a:pt x="8434514" y="54165"/>
                  </a:lnTo>
                  <a:lnTo>
                    <a:pt x="8397089" y="25249"/>
                  </a:lnTo>
                  <a:lnTo>
                    <a:pt x="8352919" y="6606"/>
                  </a:lnTo>
                  <a:lnTo>
                    <a:pt x="830376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2435351" y="2439923"/>
              <a:ext cx="8488680" cy="1109980"/>
            </a:xfrm>
            <a:custGeom>
              <a:avLst/>
              <a:gdLst/>
              <a:ahLst/>
              <a:cxnLst/>
              <a:rect l="l" t="t" r="r" b="b"/>
              <a:pathLst>
                <a:path w="8488680" h="1109979">
                  <a:moveTo>
                    <a:pt x="0" y="184912"/>
                  </a:moveTo>
                  <a:lnTo>
                    <a:pt x="6606" y="135760"/>
                  </a:lnTo>
                  <a:lnTo>
                    <a:pt x="25249" y="91590"/>
                  </a:lnTo>
                  <a:lnTo>
                    <a:pt x="54165" y="54165"/>
                  </a:lnTo>
                  <a:lnTo>
                    <a:pt x="91590" y="25249"/>
                  </a:lnTo>
                  <a:lnTo>
                    <a:pt x="135760" y="6606"/>
                  </a:lnTo>
                  <a:lnTo>
                    <a:pt x="184912" y="0"/>
                  </a:lnTo>
                  <a:lnTo>
                    <a:pt x="8303768" y="0"/>
                  </a:lnTo>
                  <a:lnTo>
                    <a:pt x="8352919" y="6606"/>
                  </a:lnTo>
                  <a:lnTo>
                    <a:pt x="8397089" y="25249"/>
                  </a:lnTo>
                  <a:lnTo>
                    <a:pt x="8434514" y="54165"/>
                  </a:lnTo>
                  <a:lnTo>
                    <a:pt x="8463430" y="91590"/>
                  </a:lnTo>
                  <a:lnTo>
                    <a:pt x="8482073" y="135760"/>
                  </a:lnTo>
                  <a:lnTo>
                    <a:pt x="8488680" y="184912"/>
                  </a:lnTo>
                  <a:lnTo>
                    <a:pt x="8488680" y="924560"/>
                  </a:lnTo>
                  <a:lnTo>
                    <a:pt x="8482073" y="973711"/>
                  </a:lnTo>
                  <a:lnTo>
                    <a:pt x="8463430" y="1017881"/>
                  </a:lnTo>
                  <a:lnTo>
                    <a:pt x="8434514" y="1055306"/>
                  </a:lnTo>
                  <a:lnTo>
                    <a:pt x="8397089" y="1084222"/>
                  </a:lnTo>
                  <a:lnTo>
                    <a:pt x="8352919" y="1102865"/>
                  </a:lnTo>
                  <a:lnTo>
                    <a:pt x="8303768" y="1109472"/>
                  </a:lnTo>
                  <a:lnTo>
                    <a:pt x="184912" y="1109472"/>
                  </a:lnTo>
                  <a:lnTo>
                    <a:pt x="135760" y="1102865"/>
                  </a:lnTo>
                  <a:lnTo>
                    <a:pt x="91590" y="1084222"/>
                  </a:lnTo>
                  <a:lnTo>
                    <a:pt x="54165" y="1055306"/>
                  </a:lnTo>
                  <a:lnTo>
                    <a:pt x="25249" y="1017881"/>
                  </a:lnTo>
                  <a:lnTo>
                    <a:pt x="6606" y="973711"/>
                  </a:lnTo>
                  <a:lnTo>
                    <a:pt x="0" y="924560"/>
                  </a:lnTo>
                  <a:lnTo>
                    <a:pt x="0" y="184912"/>
                  </a:lnTo>
                  <a:close/>
                </a:path>
              </a:pathLst>
            </a:custGeom>
            <a:ln w="63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/>
          <p:nvPr/>
        </p:nvSpPr>
        <p:spPr>
          <a:xfrm>
            <a:off x="831596" y="1050416"/>
            <a:ext cx="9961245" cy="23787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1757045" algn="just">
              <a:lnSpc>
                <a:spcPct val="107000"/>
              </a:lnSpc>
              <a:spcBef>
                <a:spcPts val="105"/>
              </a:spcBef>
            </a:pPr>
            <a:r>
              <a:rPr sz="1800" spc="-35" dirty="0">
                <a:latin typeface="Times New Roman"/>
                <a:cs typeface="Times New Roman"/>
              </a:rPr>
              <a:t>наукова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обґрунтованість,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5" dirty="0">
                <a:latin typeface="Times New Roman"/>
                <a:cs typeface="Times New Roman"/>
              </a:rPr>
              <a:t>яка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15" dirty="0">
                <a:latin typeface="Times New Roman"/>
                <a:cs typeface="Times New Roman"/>
              </a:rPr>
              <a:t>передбачає</a:t>
            </a:r>
            <a:r>
              <a:rPr sz="1800" spc="-10" dirty="0">
                <a:latin typeface="Times New Roman"/>
                <a:cs typeface="Times New Roman"/>
              </a:rPr>
              <a:t> проведення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розрахунків</a:t>
            </a:r>
            <a:r>
              <a:rPr sz="1800" spc="-5" dirty="0">
                <a:latin typeface="Times New Roman"/>
                <a:cs typeface="Times New Roman"/>
              </a:rPr>
              <a:t> фінансових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показників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на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основі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певних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spc="-15" dirty="0">
                <a:latin typeface="Times New Roman"/>
                <a:cs typeface="Times New Roman"/>
              </a:rPr>
              <a:t>методик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з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урахуванням</a:t>
            </a:r>
            <a:r>
              <a:rPr sz="1800" spc="434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кращого</a:t>
            </a:r>
            <a:r>
              <a:rPr sz="1800" spc="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досвіду;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використання</a:t>
            </a:r>
            <a:r>
              <a:rPr sz="1800" spc="-5" dirty="0">
                <a:latin typeface="Times New Roman"/>
                <a:cs typeface="Times New Roman"/>
              </a:rPr>
              <a:t> засобів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обчислювальної</a:t>
            </a:r>
            <a:r>
              <a:rPr sz="1800" spc="-5" dirty="0">
                <a:latin typeface="Times New Roman"/>
                <a:cs typeface="Times New Roman"/>
              </a:rPr>
              <a:t> техніки,</a:t>
            </a:r>
            <a:r>
              <a:rPr sz="1800" spc="440" dirty="0">
                <a:latin typeface="Times New Roman"/>
                <a:cs typeface="Times New Roman"/>
              </a:rPr>
              <a:t> </a:t>
            </a:r>
            <a:r>
              <a:rPr sz="1800" spc="-20" dirty="0">
                <a:latin typeface="Times New Roman"/>
                <a:cs typeface="Times New Roman"/>
              </a:rPr>
              <a:t>економіко-математичних</a:t>
            </a:r>
            <a:r>
              <a:rPr sz="1800" spc="409" dirty="0">
                <a:latin typeface="Times New Roman"/>
                <a:cs typeface="Times New Roman"/>
              </a:rPr>
              <a:t> </a:t>
            </a:r>
            <a:r>
              <a:rPr sz="1800" spc="-15" dirty="0">
                <a:latin typeface="Times New Roman"/>
                <a:cs typeface="Times New Roman"/>
              </a:rPr>
              <a:t>методів,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які </a:t>
            </a:r>
            <a:r>
              <a:rPr sz="1800" spc="-15" dirty="0">
                <a:latin typeface="Times New Roman"/>
                <a:cs typeface="Times New Roman"/>
              </a:rPr>
              <a:t>передбачають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багатоваріантність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розрахунків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і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вибір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найоптимальнішого</a:t>
            </a:r>
            <a:r>
              <a:rPr sz="1800" dirty="0">
                <a:latin typeface="Times New Roman"/>
                <a:cs typeface="Times New Roman"/>
              </a:rPr>
              <a:t> з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них</a:t>
            </a:r>
            <a:endParaRPr sz="1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000">
              <a:latin typeface="Times New Roman"/>
              <a:cs typeface="Times New Roman"/>
            </a:endParaRPr>
          </a:p>
          <a:p>
            <a:pPr marL="1749425" marR="5080" algn="just">
              <a:lnSpc>
                <a:spcPct val="107200"/>
              </a:lnSpc>
            </a:pPr>
            <a:r>
              <a:rPr sz="1800" spc="-5" dirty="0">
                <a:latin typeface="Times New Roman"/>
                <a:cs typeface="Times New Roman"/>
              </a:rPr>
              <a:t>єдність фінансових планів </a:t>
            </a:r>
            <a:r>
              <a:rPr sz="1800" spc="-10" dirty="0">
                <a:latin typeface="Times New Roman"/>
                <a:cs typeface="Times New Roman"/>
              </a:rPr>
              <a:t>полягає </a:t>
            </a:r>
            <a:r>
              <a:rPr sz="1800" dirty="0">
                <a:latin typeface="Times New Roman"/>
                <a:cs typeface="Times New Roman"/>
              </a:rPr>
              <a:t>в єдності фінансової </a:t>
            </a:r>
            <a:r>
              <a:rPr sz="1800" spc="-5" dirty="0">
                <a:latin typeface="Times New Roman"/>
                <a:cs typeface="Times New Roman"/>
              </a:rPr>
              <a:t>політики, </a:t>
            </a:r>
            <a:r>
              <a:rPr sz="1800" spc="-15" dirty="0">
                <a:latin typeface="Times New Roman"/>
                <a:cs typeface="Times New Roman"/>
              </a:rPr>
              <a:t>єдиному </a:t>
            </a:r>
            <a:r>
              <a:rPr sz="1800" spc="-25" dirty="0">
                <a:latin typeface="Times New Roman"/>
                <a:cs typeface="Times New Roman"/>
              </a:rPr>
              <a:t>підході 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до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розподілу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фінансових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ресурсів,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єдиній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методології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spc="-15" dirty="0">
                <a:latin typeface="Times New Roman"/>
                <a:cs typeface="Times New Roman"/>
              </a:rPr>
              <a:t>розрахунку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фінансових 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показників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10" dirty="0">
                <a:latin typeface="Times New Roman"/>
                <a:cs typeface="Times New Roman"/>
              </a:rPr>
              <a:t>та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ін.</a:t>
            </a:r>
            <a:endParaRPr sz="1800">
              <a:latin typeface="Times New Roman"/>
              <a:cs typeface="Times New Roman"/>
            </a:endParaRPr>
          </a:p>
        </p:txBody>
      </p:sp>
      <p:grpSp>
        <p:nvGrpSpPr>
          <p:cNvPr id="9" name="object 9"/>
          <p:cNvGrpSpPr/>
          <p:nvPr/>
        </p:nvGrpSpPr>
        <p:grpSpPr>
          <a:xfrm>
            <a:off x="728344" y="3812921"/>
            <a:ext cx="8495030" cy="733425"/>
            <a:chOff x="728344" y="3812921"/>
            <a:chExt cx="8495030" cy="733425"/>
          </a:xfrm>
        </p:grpSpPr>
        <p:sp>
          <p:nvSpPr>
            <p:cNvPr id="10" name="object 10"/>
            <p:cNvSpPr/>
            <p:nvPr/>
          </p:nvSpPr>
          <p:spPr>
            <a:xfrm>
              <a:off x="731519" y="3816096"/>
              <a:ext cx="8488680" cy="727075"/>
            </a:xfrm>
            <a:custGeom>
              <a:avLst/>
              <a:gdLst/>
              <a:ahLst/>
              <a:cxnLst/>
              <a:rect l="l" t="t" r="r" b="b"/>
              <a:pathLst>
                <a:path w="8488680" h="727075">
                  <a:moveTo>
                    <a:pt x="8367522" y="0"/>
                  </a:moveTo>
                  <a:lnTo>
                    <a:pt x="121157" y="0"/>
                  </a:lnTo>
                  <a:lnTo>
                    <a:pt x="73996" y="9519"/>
                  </a:lnTo>
                  <a:lnTo>
                    <a:pt x="35485" y="35480"/>
                  </a:lnTo>
                  <a:lnTo>
                    <a:pt x="9520" y="73991"/>
                  </a:lnTo>
                  <a:lnTo>
                    <a:pt x="0" y="121157"/>
                  </a:lnTo>
                  <a:lnTo>
                    <a:pt x="0" y="605789"/>
                  </a:lnTo>
                  <a:lnTo>
                    <a:pt x="9520" y="652956"/>
                  </a:lnTo>
                  <a:lnTo>
                    <a:pt x="35485" y="691467"/>
                  </a:lnTo>
                  <a:lnTo>
                    <a:pt x="73996" y="717428"/>
                  </a:lnTo>
                  <a:lnTo>
                    <a:pt x="121157" y="726947"/>
                  </a:lnTo>
                  <a:lnTo>
                    <a:pt x="8367522" y="726947"/>
                  </a:lnTo>
                  <a:lnTo>
                    <a:pt x="8414688" y="717428"/>
                  </a:lnTo>
                  <a:lnTo>
                    <a:pt x="8453199" y="691467"/>
                  </a:lnTo>
                  <a:lnTo>
                    <a:pt x="8479160" y="652956"/>
                  </a:lnTo>
                  <a:lnTo>
                    <a:pt x="8488680" y="605789"/>
                  </a:lnTo>
                  <a:lnTo>
                    <a:pt x="8488680" y="121157"/>
                  </a:lnTo>
                  <a:lnTo>
                    <a:pt x="8479160" y="73991"/>
                  </a:lnTo>
                  <a:lnTo>
                    <a:pt x="8453199" y="35480"/>
                  </a:lnTo>
                  <a:lnTo>
                    <a:pt x="8414688" y="9519"/>
                  </a:lnTo>
                  <a:lnTo>
                    <a:pt x="836752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731519" y="3816096"/>
              <a:ext cx="8488680" cy="727075"/>
            </a:xfrm>
            <a:custGeom>
              <a:avLst/>
              <a:gdLst/>
              <a:ahLst/>
              <a:cxnLst/>
              <a:rect l="l" t="t" r="r" b="b"/>
              <a:pathLst>
                <a:path w="8488680" h="727075">
                  <a:moveTo>
                    <a:pt x="0" y="121157"/>
                  </a:moveTo>
                  <a:lnTo>
                    <a:pt x="9520" y="73991"/>
                  </a:lnTo>
                  <a:lnTo>
                    <a:pt x="35485" y="35480"/>
                  </a:lnTo>
                  <a:lnTo>
                    <a:pt x="73996" y="9519"/>
                  </a:lnTo>
                  <a:lnTo>
                    <a:pt x="121157" y="0"/>
                  </a:lnTo>
                  <a:lnTo>
                    <a:pt x="8367522" y="0"/>
                  </a:lnTo>
                  <a:lnTo>
                    <a:pt x="8414688" y="9519"/>
                  </a:lnTo>
                  <a:lnTo>
                    <a:pt x="8453199" y="35480"/>
                  </a:lnTo>
                  <a:lnTo>
                    <a:pt x="8479160" y="73991"/>
                  </a:lnTo>
                  <a:lnTo>
                    <a:pt x="8488680" y="121157"/>
                  </a:lnTo>
                  <a:lnTo>
                    <a:pt x="8488680" y="605789"/>
                  </a:lnTo>
                  <a:lnTo>
                    <a:pt x="8479160" y="652956"/>
                  </a:lnTo>
                  <a:lnTo>
                    <a:pt x="8453199" y="691467"/>
                  </a:lnTo>
                  <a:lnTo>
                    <a:pt x="8414688" y="717428"/>
                  </a:lnTo>
                  <a:lnTo>
                    <a:pt x="8367522" y="726947"/>
                  </a:lnTo>
                  <a:lnTo>
                    <a:pt x="121157" y="726947"/>
                  </a:lnTo>
                  <a:lnTo>
                    <a:pt x="73996" y="717428"/>
                  </a:lnTo>
                  <a:lnTo>
                    <a:pt x="35485" y="691467"/>
                  </a:lnTo>
                  <a:lnTo>
                    <a:pt x="9520" y="652956"/>
                  </a:lnTo>
                  <a:lnTo>
                    <a:pt x="0" y="605789"/>
                  </a:lnTo>
                  <a:lnTo>
                    <a:pt x="0" y="121157"/>
                  </a:lnTo>
                  <a:close/>
                </a:path>
              </a:pathLst>
            </a:custGeom>
            <a:ln w="63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" name="object 12"/>
          <p:cNvSpPr txBox="1"/>
          <p:nvPr/>
        </p:nvSpPr>
        <p:spPr>
          <a:xfrm>
            <a:off x="5683377" y="3872610"/>
            <a:ext cx="156146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latin typeface="Times New Roman"/>
                <a:cs typeface="Times New Roman"/>
              </a:rPr>
              <a:t>довгострокових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7411593" y="3872610"/>
            <a:ext cx="169354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Times New Roman"/>
                <a:cs typeface="Times New Roman"/>
              </a:rPr>
              <a:t>(пер</a:t>
            </a:r>
            <a:r>
              <a:rPr sz="1800" spc="5" dirty="0">
                <a:latin typeface="Times New Roman"/>
                <a:cs typeface="Times New Roman"/>
              </a:rPr>
              <a:t>с</a:t>
            </a:r>
            <a:r>
              <a:rPr sz="1800" spc="-15" dirty="0">
                <a:latin typeface="Times New Roman"/>
                <a:cs typeface="Times New Roman"/>
              </a:rPr>
              <a:t>п</a:t>
            </a:r>
            <a:r>
              <a:rPr sz="1800" dirty="0">
                <a:latin typeface="Times New Roman"/>
                <a:cs typeface="Times New Roman"/>
              </a:rPr>
              <a:t>е</a:t>
            </a:r>
            <a:r>
              <a:rPr sz="1800" spc="-20" dirty="0">
                <a:latin typeface="Times New Roman"/>
                <a:cs typeface="Times New Roman"/>
              </a:rPr>
              <a:t>к</a:t>
            </a:r>
            <a:r>
              <a:rPr sz="1800" spc="-10" dirty="0">
                <a:latin typeface="Times New Roman"/>
                <a:cs typeface="Times New Roman"/>
              </a:rPr>
              <a:t>т</a:t>
            </a:r>
            <a:r>
              <a:rPr sz="1800" spc="-5" dirty="0">
                <a:latin typeface="Times New Roman"/>
                <a:cs typeface="Times New Roman"/>
              </a:rPr>
              <a:t>ивн</a:t>
            </a:r>
            <a:r>
              <a:rPr sz="1800" spc="-10" dirty="0">
                <a:latin typeface="Times New Roman"/>
                <a:cs typeface="Times New Roman"/>
              </a:rPr>
              <a:t>и</a:t>
            </a:r>
            <a:r>
              <a:rPr sz="1800" dirty="0">
                <a:latin typeface="Times New Roman"/>
                <a:cs typeface="Times New Roman"/>
              </a:rPr>
              <a:t>х),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845616" y="3852798"/>
            <a:ext cx="4670425" cy="6140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7200"/>
              </a:lnSpc>
              <a:spcBef>
                <a:spcPts val="100"/>
              </a:spcBef>
              <a:tabLst>
                <a:tab pos="1724025" algn="l"/>
                <a:tab pos="2419350" algn="l"/>
                <a:tab pos="3342640" algn="l"/>
              </a:tabLst>
            </a:pPr>
            <a:r>
              <a:rPr sz="1800" spc="-30" dirty="0">
                <a:latin typeface="Times New Roman"/>
                <a:cs typeface="Times New Roman"/>
              </a:rPr>
              <a:t>б</a:t>
            </a:r>
            <a:r>
              <a:rPr sz="1800" spc="25" dirty="0">
                <a:latin typeface="Times New Roman"/>
                <a:cs typeface="Times New Roman"/>
              </a:rPr>
              <a:t>е</a:t>
            </a:r>
            <a:r>
              <a:rPr sz="1800" dirty="0">
                <a:latin typeface="Times New Roman"/>
                <a:cs typeface="Times New Roman"/>
              </a:rPr>
              <a:t>з</a:t>
            </a:r>
            <a:r>
              <a:rPr sz="1800" spc="-10" dirty="0">
                <a:latin typeface="Times New Roman"/>
                <a:cs typeface="Times New Roman"/>
              </a:rPr>
              <a:t>п</a:t>
            </a:r>
            <a:r>
              <a:rPr sz="1800" dirty="0">
                <a:latin typeface="Times New Roman"/>
                <a:cs typeface="Times New Roman"/>
              </a:rPr>
              <a:t>ер</a:t>
            </a:r>
            <a:r>
              <a:rPr sz="1800" spc="5" dirty="0">
                <a:latin typeface="Times New Roman"/>
                <a:cs typeface="Times New Roman"/>
              </a:rPr>
              <a:t>е</a:t>
            </a:r>
            <a:r>
              <a:rPr sz="1800" dirty="0">
                <a:latin typeface="Times New Roman"/>
                <a:cs typeface="Times New Roman"/>
              </a:rPr>
              <a:t>рвність,	</a:t>
            </a:r>
            <a:r>
              <a:rPr sz="1800" spc="-15" dirty="0">
                <a:latin typeface="Times New Roman"/>
                <a:cs typeface="Times New Roman"/>
              </a:rPr>
              <a:t>я</a:t>
            </a:r>
            <a:r>
              <a:rPr sz="1800" spc="-25" dirty="0">
                <a:latin typeface="Times New Roman"/>
                <a:cs typeface="Times New Roman"/>
              </a:rPr>
              <a:t>к</a:t>
            </a:r>
            <a:r>
              <a:rPr sz="1800" dirty="0">
                <a:latin typeface="Times New Roman"/>
                <a:cs typeface="Times New Roman"/>
              </a:rPr>
              <a:t>а	оз</a:t>
            </a:r>
            <a:r>
              <a:rPr sz="1800" spc="-10" dirty="0">
                <a:latin typeface="Times New Roman"/>
                <a:cs typeface="Times New Roman"/>
              </a:rPr>
              <a:t>н</a:t>
            </a:r>
            <a:r>
              <a:rPr sz="1800" spc="-70" dirty="0">
                <a:latin typeface="Times New Roman"/>
                <a:cs typeface="Times New Roman"/>
              </a:rPr>
              <a:t>а</a:t>
            </a:r>
            <a:r>
              <a:rPr sz="1800" spc="-10" dirty="0">
                <a:latin typeface="Times New Roman"/>
                <a:cs typeface="Times New Roman"/>
              </a:rPr>
              <a:t>ча</a:t>
            </a:r>
            <a:r>
              <a:rPr sz="1800" dirty="0">
                <a:latin typeface="Times New Roman"/>
                <a:cs typeface="Times New Roman"/>
              </a:rPr>
              <a:t>є	</a:t>
            </a:r>
            <a:r>
              <a:rPr sz="1800" spc="-5" dirty="0">
                <a:latin typeface="Times New Roman"/>
                <a:cs typeface="Times New Roman"/>
              </a:rPr>
              <a:t>взаємозв</a:t>
            </a:r>
            <a:r>
              <a:rPr sz="1800" spc="10" dirty="0">
                <a:latin typeface="Times New Roman"/>
                <a:cs typeface="Times New Roman"/>
              </a:rPr>
              <a:t>'</a:t>
            </a:r>
            <a:r>
              <a:rPr sz="1800" dirty="0">
                <a:latin typeface="Times New Roman"/>
                <a:cs typeface="Times New Roman"/>
              </a:rPr>
              <a:t>я</a:t>
            </a:r>
            <a:r>
              <a:rPr sz="1800" spc="-15" dirty="0">
                <a:latin typeface="Times New Roman"/>
                <a:cs typeface="Times New Roman"/>
              </a:rPr>
              <a:t>зо</a:t>
            </a:r>
            <a:r>
              <a:rPr sz="1800" dirty="0">
                <a:latin typeface="Times New Roman"/>
                <a:cs typeface="Times New Roman"/>
              </a:rPr>
              <a:t>к  </a:t>
            </a:r>
            <a:r>
              <a:rPr sz="1800" spc="-20" dirty="0">
                <a:latin typeface="Times New Roman"/>
                <a:cs typeface="Times New Roman"/>
              </a:rPr>
              <a:t>поточних</a:t>
            </a:r>
            <a:r>
              <a:rPr sz="1800" dirty="0">
                <a:latin typeface="Times New Roman"/>
                <a:cs typeface="Times New Roman"/>
              </a:rPr>
              <a:t> і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оперативних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фінансових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планів</a:t>
            </a:r>
            <a:endParaRPr sz="1800">
              <a:latin typeface="Times New Roman"/>
              <a:cs typeface="Times New Roman"/>
            </a:endParaRPr>
          </a:p>
        </p:txBody>
      </p:sp>
      <p:grpSp>
        <p:nvGrpSpPr>
          <p:cNvPr id="15" name="object 15"/>
          <p:cNvGrpSpPr/>
          <p:nvPr/>
        </p:nvGrpSpPr>
        <p:grpSpPr>
          <a:xfrm>
            <a:off x="2432176" y="4890389"/>
            <a:ext cx="8495030" cy="732155"/>
            <a:chOff x="2432176" y="4890389"/>
            <a:chExt cx="8495030" cy="732155"/>
          </a:xfrm>
        </p:grpSpPr>
        <p:sp>
          <p:nvSpPr>
            <p:cNvPr id="16" name="object 16"/>
            <p:cNvSpPr/>
            <p:nvPr/>
          </p:nvSpPr>
          <p:spPr>
            <a:xfrm>
              <a:off x="2435351" y="4893564"/>
              <a:ext cx="8488680" cy="725805"/>
            </a:xfrm>
            <a:custGeom>
              <a:avLst/>
              <a:gdLst/>
              <a:ahLst/>
              <a:cxnLst/>
              <a:rect l="l" t="t" r="r" b="b"/>
              <a:pathLst>
                <a:path w="8488680" h="725804">
                  <a:moveTo>
                    <a:pt x="8367776" y="0"/>
                  </a:moveTo>
                  <a:lnTo>
                    <a:pt x="120904" y="0"/>
                  </a:lnTo>
                  <a:lnTo>
                    <a:pt x="73830" y="9497"/>
                  </a:lnTo>
                  <a:lnTo>
                    <a:pt x="35401" y="35401"/>
                  </a:lnTo>
                  <a:lnTo>
                    <a:pt x="9497" y="73830"/>
                  </a:lnTo>
                  <a:lnTo>
                    <a:pt x="0" y="120904"/>
                  </a:lnTo>
                  <a:lnTo>
                    <a:pt x="0" y="604520"/>
                  </a:lnTo>
                  <a:lnTo>
                    <a:pt x="9497" y="651593"/>
                  </a:lnTo>
                  <a:lnTo>
                    <a:pt x="35401" y="690022"/>
                  </a:lnTo>
                  <a:lnTo>
                    <a:pt x="73830" y="715926"/>
                  </a:lnTo>
                  <a:lnTo>
                    <a:pt x="120904" y="725424"/>
                  </a:lnTo>
                  <a:lnTo>
                    <a:pt x="8367776" y="725424"/>
                  </a:lnTo>
                  <a:lnTo>
                    <a:pt x="8414849" y="715926"/>
                  </a:lnTo>
                  <a:lnTo>
                    <a:pt x="8453278" y="690022"/>
                  </a:lnTo>
                  <a:lnTo>
                    <a:pt x="8479182" y="651593"/>
                  </a:lnTo>
                  <a:lnTo>
                    <a:pt x="8488680" y="604520"/>
                  </a:lnTo>
                  <a:lnTo>
                    <a:pt x="8488680" y="120904"/>
                  </a:lnTo>
                  <a:lnTo>
                    <a:pt x="8479182" y="73830"/>
                  </a:lnTo>
                  <a:lnTo>
                    <a:pt x="8453278" y="35401"/>
                  </a:lnTo>
                  <a:lnTo>
                    <a:pt x="8414849" y="9497"/>
                  </a:lnTo>
                  <a:lnTo>
                    <a:pt x="836777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2435351" y="4893564"/>
              <a:ext cx="8488680" cy="725805"/>
            </a:xfrm>
            <a:custGeom>
              <a:avLst/>
              <a:gdLst/>
              <a:ahLst/>
              <a:cxnLst/>
              <a:rect l="l" t="t" r="r" b="b"/>
              <a:pathLst>
                <a:path w="8488680" h="725804">
                  <a:moveTo>
                    <a:pt x="0" y="120904"/>
                  </a:moveTo>
                  <a:lnTo>
                    <a:pt x="9497" y="73830"/>
                  </a:lnTo>
                  <a:lnTo>
                    <a:pt x="35401" y="35401"/>
                  </a:lnTo>
                  <a:lnTo>
                    <a:pt x="73830" y="9497"/>
                  </a:lnTo>
                  <a:lnTo>
                    <a:pt x="120904" y="0"/>
                  </a:lnTo>
                  <a:lnTo>
                    <a:pt x="8367776" y="0"/>
                  </a:lnTo>
                  <a:lnTo>
                    <a:pt x="8414849" y="9497"/>
                  </a:lnTo>
                  <a:lnTo>
                    <a:pt x="8453278" y="35401"/>
                  </a:lnTo>
                  <a:lnTo>
                    <a:pt x="8479182" y="73830"/>
                  </a:lnTo>
                  <a:lnTo>
                    <a:pt x="8488680" y="120904"/>
                  </a:lnTo>
                  <a:lnTo>
                    <a:pt x="8488680" y="604520"/>
                  </a:lnTo>
                  <a:lnTo>
                    <a:pt x="8479182" y="651593"/>
                  </a:lnTo>
                  <a:lnTo>
                    <a:pt x="8453278" y="690022"/>
                  </a:lnTo>
                  <a:lnTo>
                    <a:pt x="8414849" y="715926"/>
                  </a:lnTo>
                  <a:lnTo>
                    <a:pt x="8367776" y="725424"/>
                  </a:lnTo>
                  <a:lnTo>
                    <a:pt x="120904" y="725424"/>
                  </a:lnTo>
                  <a:lnTo>
                    <a:pt x="73830" y="715926"/>
                  </a:lnTo>
                  <a:lnTo>
                    <a:pt x="35401" y="690022"/>
                  </a:lnTo>
                  <a:lnTo>
                    <a:pt x="9497" y="651593"/>
                  </a:lnTo>
                  <a:lnTo>
                    <a:pt x="0" y="604520"/>
                  </a:lnTo>
                  <a:lnTo>
                    <a:pt x="0" y="120904"/>
                  </a:lnTo>
                  <a:close/>
                </a:path>
              </a:pathLst>
            </a:custGeom>
            <a:ln w="63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8" name="object 18"/>
          <p:cNvSpPr txBox="1"/>
          <p:nvPr/>
        </p:nvSpPr>
        <p:spPr>
          <a:xfrm>
            <a:off x="2549779" y="5096078"/>
            <a:ext cx="6053455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Times New Roman"/>
                <a:cs typeface="Times New Roman"/>
              </a:rPr>
              <a:t>стабільність,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тобто </a:t>
            </a:r>
            <a:r>
              <a:rPr sz="1800" spc="-5" dirty="0">
                <a:latin typeface="Times New Roman"/>
                <a:cs typeface="Times New Roman"/>
              </a:rPr>
              <a:t>незмінність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показників </a:t>
            </a:r>
            <a:r>
              <a:rPr sz="1800" dirty="0">
                <a:latin typeface="Times New Roman"/>
                <a:cs typeface="Times New Roman"/>
              </a:rPr>
              <a:t>фінансових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планів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56310" y="383285"/>
            <a:ext cx="301371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0" dirty="0">
                <a:solidFill>
                  <a:srgbClr val="2A500F"/>
                </a:solidFill>
                <a:latin typeface="Arial Black"/>
                <a:cs typeface="Arial Black"/>
              </a:rPr>
              <a:t>Фінансовий</a:t>
            </a:r>
            <a:r>
              <a:rPr sz="2400" b="0" spc="-90" dirty="0">
                <a:solidFill>
                  <a:srgbClr val="2A500F"/>
                </a:solidFill>
                <a:latin typeface="Arial Black"/>
                <a:cs typeface="Arial Black"/>
              </a:rPr>
              <a:t> </a:t>
            </a:r>
            <a:r>
              <a:rPr sz="2400" b="0" spc="-5" dirty="0">
                <a:solidFill>
                  <a:srgbClr val="2A500F"/>
                </a:solidFill>
                <a:latin typeface="Arial Black"/>
                <a:cs typeface="Arial Black"/>
              </a:rPr>
              <a:t>план</a:t>
            </a:r>
            <a:endParaRPr sz="2400">
              <a:latin typeface="Arial Black"/>
              <a:cs typeface="Arial Black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810005" y="954786"/>
            <a:ext cx="8595360" cy="754380"/>
          </a:xfrm>
          <a:custGeom>
            <a:avLst/>
            <a:gdLst/>
            <a:ahLst/>
            <a:cxnLst/>
            <a:rect l="l" t="t" r="r" b="b"/>
            <a:pathLst>
              <a:path w="8595360" h="754380">
                <a:moveTo>
                  <a:pt x="8595360" y="0"/>
                </a:moveTo>
                <a:lnTo>
                  <a:pt x="0" y="0"/>
                </a:lnTo>
                <a:lnTo>
                  <a:pt x="0" y="754379"/>
                </a:lnTo>
                <a:lnTo>
                  <a:pt x="8595360" y="754379"/>
                </a:lnTo>
                <a:lnTo>
                  <a:pt x="859536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810005" y="954786"/>
            <a:ext cx="8595360" cy="754380"/>
          </a:xfrm>
          <a:prstGeom prst="rect">
            <a:avLst/>
          </a:prstGeom>
          <a:ln w="19050">
            <a:solidFill>
              <a:srgbClr val="539F20"/>
            </a:solidFill>
          </a:ln>
        </p:spPr>
        <p:txBody>
          <a:bodyPr vert="horz" wrap="square" lIns="0" tIns="93980" rIns="0" bIns="0" rtlCol="0">
            <a:spAutoFit/>
          </a:bodyPr>
          <a:lstStyle/>
          <a:p>
            <a:pPr marL="89535">
              <a:lnSpc>
                <a:spcPts val="1980"/>
              </a:lnSpc>
              <a:spcBef>
                <a:spcPts val="740"/>
              </a:spcBef>
            </a:pPr>
            <a:r>
              <a:rPr sz="1800" b="1" spc="-5" dirty="0">
                <a:latin typeface="Times New Roman"/>
                <a:cs typeface="Times New Roman"/>
              </a:rPr>
              <a:t>Фінансовий</a:t>
            </a:r>
            <a:r>
              <a:rPr sz="1800" b="1" spc="39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план</a:t>
            </a:r>
            <a:r>
              <a:rPr sz="1800" b="1" spc="39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–</a:t>
            </a:r>
            <a:r>
              <a:rPr sz="1800" spc="39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це</a:t>
            </a:r>
            <a:r>
              <a:rPr sz="1800" spc="400" dirty="0">
                <a:latin typeface="Times New Roman"/>
                <a:cs typeface="Times New Roman"/>
              </a:rPr>
              <a:t> </a:t>
            </a:r>
            <a:r>
              <a:rPr sz="1800" spc="-25" dirty="0">
                <a:latin typeface="Times New Roman"/>
                <a:cs typeface="Times New Roman"/>
              </a:rPr>
              <a:t>документ,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що</a:t>
            </a:r>
            <a:r>
              <a:rPr sz="1800" spc="39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характеризує</a:t>
            </a:r>
            <a:r>
              <a:rPr sz="1800" spc="390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спосіб</a:t>
            </a:r>
            <a:r>
              <a:rPr sz="1800" spc="39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досягнення</a:t>
            </a:r>
            <a:r>
              <a:rPr sz="1800" spc="39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фінансових</a:t>
            </a:r>
            <a:endParaRPr sz="1800">
              <a:latin typeface="Times New Roman"/>
              <a:cs typeface="Times New Roman"/>
            </a:endParaRPr>
          </a:p>
          <a:p>
            <a:pPr marL="89535">
              <a:lnSpc>
                <a:spcPts val="1980"/>
              </a:lnSpc>
            </a:pPr>
            <a:r>
              <a:rPr sz="1800" spc="-5" dirty="0">
                <a:latin typeface="Times New Roman"/>
                <a:cs typeface="Times New Roman"/>
              </a:rPr>
              <a:t>цілей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підприємства </a:t>
            </a:r>
            <a:r>
              <a:rPr sz="1800" dirty="0">
                <a:latin typeface="Times New Roman"/>
                <a:cs typeface="Times New Roman"/>
              </a:rPr>
              <a:t>і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який</a:t>
            </a:r>
            <a:r>
              <a:rPr sz="1800" spc="-10" dirty="0">
                <a:latin typeface="Times New Roman"/>
                <a:cs typeface="Times New Roman"/>
              </a:rPr>
              <a:t> пов’язує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15" dirty="0">
                <a:latin typeface="Times New Roman"/>
                <a:cs typeface="Times New Roman"/>
              </a:rPr>
              <a:t>його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30" dirty="0">
                <a:latin typeface="Times New Roman"/>
                <a:cs typeface="Times New Roman"/>
              </a:rPr>
              <a:t>доходи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і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витрати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822197" y="2141982"/>
            <a:ext cx="8597265" cy="1469390"/>
          </a:xfrm>
          <a:custGeom>
            <a:avLst/>
            <a:gdLst/>
            <a:ahLst/>
            <a:cxnLst/>
            <a:rect l="l" t="t" r="r" b="b"/>
            <a:pathLst>
              <a:path w="8597265" h="1469389">
                <a:moveTo>
                  <a:pt x="8596884" y="0"/>
                </a:moveTo>
                <a:lnTo>
                  <a:pt x="0" y="0"/>
                </a:lnTo>
                <a:lnTo>
                  <a:pt x="0" y="1469136"/>
                </a:lnTo>
                <a:lnTo>
                  <a:pt x="8596884" y="1469136"/>
                </a:lnTo>
                <a:lnTo>
                  <a:pt x="859688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822197" y="2141982"/>
            <a:ext cx="8597265" cy="1469390"/>
          </a:xfrm>
          <a:prstGeom prst="rect">
            <a:avLst/>
          </a:prstGeom>
          <a:ln w="19050">
            <a:solidFill>
              <a:srgbClr val="539F20"/>
            </a:solidFill>
          </a:ln>
        </p:spPr>
        <p:txBody>
          <a:bodyPr vert="horz" wrap="square" lIns="0" tIns="154305" rIns="0" bIns="0" rtlCol="0">
            <a:spAutoFit/>
          </a:bodyPr>
          <a:lstStyle/>
          <a:p>
            <a:pPr marL="90170" marR="81915" algn="just">
              <a:lnSpc>
                <a:spcPts val="1800"/>
              </a:lnSpc>
              <a:spcBef>
                <a:spcPts val="1215"/>
              </a:spcBef>
            </a:pPr>
            <a:r>
              <a:rPr sz="1800" b="1" spc="-10" dirty="0">
                <a:latin typeface="Times New Roman"/>
                <a:cs typeface="Times New Roman"/>
              </a:rPr>
              <a:t>Призначення</a:t>
            </a:r>
            <a:r>
              <a:rPr sz="1800" b="1" spc="-5" dirty="0">
                <a:latin typeface="Times New Roman"/>
                <a:cs typeface="Times New Roman"/>
              </a:rPr>
              <a:t> </a:t>
            </a:r>
            <a:r>
              <a:rPr sz="1800" b="1" spc="-15" dirty="0">
                <a:latin typeface="Times New Roman"/>
                <a:cs typeface="Times New Roman"/>
              </a:rPr>
              <a:t>фінансового</a:t>
            </a:r>
            <a:r>
              <a:rPr sz="1800" b="1" spc="-1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плану</a:t>
            </a:r>
            <a:r>
              <a:rPr sz="1800" b="1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полягає</a:t>
            </a:r>
            <a:r>
              <a:rPr sz="1800" dirty="0">
                <a:latin typeface="Times New Roman"/>
                <a:cs typeface="Times New Roman"/>
              </a:rPr>
              <a:t> у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15" dirty="0">
                <a:latin typeface="Times New Roman"/>
                <a:cs typeface="Times New Roman"/>
              </a:rPr>
              <a:t>визначенні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обсягу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фінансових 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20" dirty="0">
                <a:latin typeface="Times New Roman"/>
                <a:cs typeface="Times New Roman"/>
              </a:rPr>
              <a:t>результатів, </a:t>
            </a:r>
            <a:r>
              <a:rPr sz="1800" dirty="0">
                <a:latin typeface="Times New Roman"/>
                <a:cs typeface="Times New Roman"/>
              </a:rPr>
              <a:t>а </a:t>
            </a:r>
            <a:r>
              <a:rPr sz="1800" spc="-25" dirty="0">
                <a:latin typeface="Times New Roman"/>
                <a:cs typeface="Times New Roman"/>
              </a:rPr>
              <a:t>також </a:t>
            </a:r>
            <a:r>
              <a:rPr sz="1800" spc="-10" dirty="0">
                <a:latin typeface="Times New Roman"/>
                <a:cs typeface="Times New Roman"/>
              </a:rPr>
              <a:t>сукупної </a:t>
            </a:r>
            <a:r>
              <a:rPr sz="1800" spc="-5" dirty="0">
                <a:latin typeface="Times New Roman"/>
                <a:cs typeface="Times New Roman"/>
              </a:rPr>
              <a:t>потреби підприємства </a:t>
            </a:r>
            <a:r>
              <a:rPr sz="1800" dirty="0">
                <a:latin typeface="Times New Roman"/>
                <a:cs typeface="Times New Roman"/>
              </a:rPr>
              <a:t>у </a:t>
            </a:r>
            <a:r>
              <a:rPr sz="1800" spc="-10" dirty="0">
                <a:latin typeface="Times New Roman"/>
                <a:cs typeface="Times New Roman"/>
              </a:rPr>
              <a:t>певних </a:t>
            </a:r>
            <a:r>
              <a:rPr sz="1800" spc="-5" dirty="0">
                <a:latin typeface="Times New Roman"/>
                <a:cs typeface="Times New Roman"/>
              </a:rPr>
              <a:t>розмірах фінансових </a:t>
            </a:r>
            <a:r>
              <a:rPr sz="1800" dirty="0">
                <a:latin typeface="Times New Roman"/>
                <a:cs typeface="Times New Roman"/>
              </a:rPr>
              <a:t> ресурсів,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необхідних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для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фінансування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spc="-15" dirty="0">
                <a:latin typeface="Times New Roman"/>
                <a:cs typeface="Times New Roman"/>
              </a:rPr>
              <a:t>передбачених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обсягів</a:t>
            </a:r>
            <a:r>
              <a:rPr sz="1800" dirty="0">
                <a:latin typeface="Times New Roman"/>
                <a:cs typeface="Times New Roman"/>
              </a:rPr>
              <a:t> розширення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виробництва,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spc="-15" dirty="0">
                <a:latin typeface="Times New Roman"/>
                <a:cs typeface="Times New Roman"/>
              </a:rPr>
              <a:t>виконання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фінансово-кредитних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зобов'язань,</a:t>
            </a:r>
            <a:r>
              <a:rPr sz="1800" dirty="0">
                <a:latin typeface="Times New Roman"/>
                <a:cs typeface="Times New Roman"/>
              </a:rPr>
              <a:t> розв'язання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соціальних 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завдань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і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матеріального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стимулювання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працівників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підприємства.</a:t>
            </a:r>
            <a:endParaRPr sz="1800">
              <a:latin typeface="Times New Roman"/>
              <a:cs typeface="Times New Roman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4866513" y="1731645"/>
            <a:ext cx="471805" cy="420370"/>
            <a:chOff x="4866513" y="1731645"/>
            <a:chExt cx="471805" cy="420370"/>
          </a:xfrm>
        </p:grpSpPr>
        <p:sp>
          <p:nvSpPr>
            <p:cNvPr id="8" name="object 8"/>
            <p:cNvSpPr/>
            <p:nvPr/>
          </p:nvSpPr>
          <p:spPr>
            <a:xfrm>
              <a:off x="4876038" y="1741170"/>
              <a:ext cx="452755" cy="401320"/>
            </a:xfrm>
            <a:custGeom>
              <a:avLst/>
              <a:gdLst/>
              <a:ahLst/>
              <a:cxnLst/>
              <a:rect l="l" t="t" r="r" b="b"/>
              <a:pathLst>
                <a:path w="452754" h="401319">
                  <a:moveTo>
                    <a:pt x="452627" y="0"/>
                  </a:moveTo>
                  <a:lnTo>
                    <a:pt x="226313" y="200405"/>
                  </a:lnTo>
                  <a:lnTo>
                    <a:pt x="0" y="0"/>
                  </a:lnTo>
                  <a:lnTo>
                    <a:pt x="0" y="200405"/>
                  </a:lnTo>
                  <a:lnTo>
                    <a:pt x="226313" y="400812"/>
                  </a:lnTo>
                  <a:lnTo>
                    <a:pt x="452627" y="200405"/>
                  </a:lnTo>
                  <a:lnTo>
                    <a:pt x="452627" y="0"/>
                  </a:lnTo>
                  <a:close/>
                </a:path>
              </a:pathLst>
            </a:custGeom>
            <a:solidFill>
              <a:srgbClr val="90C22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4876038" y="1741170"/>
              <a:ext cx="452755" cy="401320"/>
            </a:xfrm>
            <a:custGeom>
              <a:avLst/>
              <a:gdLst/>
              <a:ahLst/>
              <a:cxnLst/>
              <a:rect l="l" t="t" r="r" b="b"/>
              <a:pathLst>
                <a:path w="452754" h="401319">
                  <a:moveTo>
                    <a:pt x="452627" y="0"/>
                  </a:moveTo>
                  <a:lnTo>
                    <a:pt x="452627" y="200405"/>
                  </a:lnTo>
                  <a:lnTo>
                    <a:pt x="226313" y="400812"/>
                  </a:lnTo>
                  <a:lnTo>
                    <a:pt x="0" y="200405"/>
                  </a:lnTo>
                  <a:lnTo>
                    <a:pt x="0" y="0"/>
                  </a:lnTo>
                  <a:lnTo>
                    <a:pt x="226313" y="200405"/>
                  </a:lnTo>
                  <a:lnTo>
                    <a:pt x="452627" y="0"/>
                  </a:lnTo>
                  <a:close/>
                </a:path>
              </a:pathLst>
            </a:custGeom>
            <a:ln w="19050">
              <a:solidFill>
                <a:srgbClr val="688E1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/>
          <p:nvPr/>
        </p:nvSpPr>
        <p:spPr>
          <a:xfrm>
            <a:off x="822197" y="4042409"/>
            <a:ext cx="8571230" cy="1231900"/>
          </a:xfrm>
          <a:custGeom>
            <a:avLst/>
            <a:gdLst/>
            <a:ahLst/>
            <a:cxnLst/>
            <a:rect l="l" t="t" r="r" b="b"/>
            <a:pathLst>
              <a:path w="8571230" h="1231900">
                <a:moveTo>
                  <a:pt x="8570976" y="0"/>
                </a:moveTo>
                <a:lnTo>
                  <a:pt x="0" y="0"/>
                </a:lnTo>
                <a:lnTo>
                  <a:pt x="0" y="1231392"/>
                </a:lnTo>
                <a:lnTo>
                  <a:pt x="8570976" y="1231392"/>
                </a:lnTo>
                <a:lnTo>
                  <a:pt x="857097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822197" y="4042409"/>
            <a:ext cx="8571230" cy="1231900"/>
          </a:xfrm>
          <a:prstGeom prst="rect">
            <a:avLst/>
          </a:prstGeom>
          <a:ln w="19050">
            <a:solidFill>
              <a:srgbClr val="539F20"/>
            </a:solidFill>
          </a:ln>
        </p:spPr>
        <p:txBody>
          <a:bodyPr vert="horz" wrap="square" lIns="0" tIns="105410" rIns="0" bIns="0" rtlCol="0">
            <a:spAutoFit/>
          </a:bodyPr>
          <a:lstStyle/>
          <a:p>
            <a:pPr marL="90170">
              <a:lnSpc>
                <a:spcPts val="1980"/>
              </a:lnSpc>
              <a:spcBef>
                <a:spcPts val="830"/>
              </a:spcBef>
            </a:pPr>
            <a:r>
              <a:rPr sz="1800" dirty="0">
                <a:latin typeface="Times New Roman"/>
                <a:cs typeface="Times New Roman"/>
              </a:rPr>
              <a:t>а)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ідентифікуються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фінансові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цілі </a:t>
            </a:r>
            <a:r>
              <a:rPr sz="1800" spc="10" dirty="0">
                <a:latin typeface="Times New Roman"/>
                <a:cs typeface="Times New Roman"/>
              </a:rPr>
              <a:t>та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орієнтири</a:t>
            </a:r>
            <a:r>
              <a:rPr sz="1800" spc="-5" dirty="0">
                <a:latin typeface="Times New Roman"/>
                <a:cs typeface="Times New Roman"/>
              </a:rPr>
              <a:t> підприємства;</a:t>
            </a:r>
            <a:endParaRPr sz="1800">
              <a:latin typeface="Times New Roman"/>
              <a:cs typeface="Times New Roman"/>
            </a:endParaRPr>
          </a:p>
          <a:p>
            <a:pPr marL="90170" marR="85725">
              <a:lnSpc>
                <a:spcPts val="1800"/>
              </a:lnSpc>
              <a:spcBef>
                <a:spcPts val="180"/>
              </a:spcBef>
              <a:tabLst>
                <a:tab pos="431165" algn="l"/>
                <a:tab pos="2129155" algn="l"/>
                <a:tab pos="2700655" algn="l"/>
                <a:tab pos="4168775" algn="l"/>
                <a:tab pos="4674870" algn="l"/>
                <a:tab pos="5346700" algn="l"/>
                <a:tab pos="6540500" algn="l"/>
                <a:tab pos="7936230" algn="l"/>
              </a:tabLst>
            </a:pPr>
            <a:r>
              <a:rPr sz="1800" spc="-5" dirty="0">
                <a:latin typeface="Times New Roman"/>
                <a:cs typeface="Times New Roman"/>
              </a:rPr>
              <a:t>б</a:t>
            </a:r>
            <a:r>
              <a:rPr sz="1800" dirty="0">
                <a:latin typeface="Times New Roman"/>
                <a:cs typeface="Times New Roman"/>
              </a:rPr>
              <a:t>)	</a:t>
            </a:r>
            <a:r>
              <a:rPr sz="1800" spc="-10" dirty="0">
                <a:latin typeface="Times New Roman"/>
                <a:cs typeface="Times New Roman"/>
              </a:rPr>
              <a:t>вс</a:t>
            </a:r>
            <a:r>
              <a:rPr sz="1800" spc="25" dirty="0">
                <a:latin typeface="Times New Roman"/>
                <a:cs typeface="Times New Roman"/>
              </a:rPr>
              <a:t>т</a:t>
            </a:r>
            <a:r>
              <a:rPr sz="1800" dirty="0">
                <a:latin typeface="Times New Roman"/>
                <a:cs typeface="Times New Roman"/>
              </a:rPr>
              <a:t>ано</a:t>
            </a:r>
            <a:r>
              <a:rPr sz="1800" spc="-20" dirty="0">
                <a:latin typeface="Times New Roman"/>
                <a:cs typeface="Times New Roman"/>
              </a:rPr>
              <a:t>в</a:t>
            </a:r>
            <a:r>
              <a:rPr sz="1800" dirty="0">
                <a:latin typeface="Times New Roman"/>
                <a:cs typeface="Times New Roman"/>
              </a:rPr>
              <a:t>люється	мі</a:t>
            </a:r>
            <a:r>
              <a:rPr sz="1800" spc="-10" dirty="0">
                <a:latin typeface="Times New Roman"/>
                <a:cs typeface="Times New Roman"/>
              </a:rPr>
              <a:t>р</a:t>
            </a:r>
            <a:r>
              <a:rPr sz="1800" dirty="0">
                <a:latin typeface="Times New Roman"/>
                <a:cs typeface="Times New Roman"/>
              </a:rPr>
              <a:t>а	</a:t>
            </a:r>
            <a:r>
              <a:rPr sz="1800" spc="-5" dirty="0">
                <a:latin typeface="Times New Roman"/>
                <a:cs typeface="Times New Roman"/>
              </a:rPr>
              <a:t>в</a:t>
            </a:r>
            <a:r>
              <a:rPr sz="1800" dirty="0">
                <a:latin typeface="Times New Roman"/>
                <a:cs typeface="Times New Roman"/>
              </a:rPr>
              <a:t>ід</a:t>
            </a:r>
            <a:r>
              <a:rPr sz="1800" spc="-20" dirty="0">
                <a:latin typeface="Times New Roman"/>
                <a:cs typeface="Times New Roman"/>
              </a:rPr>
              <a:t>п</a:t>
            </a:r>
            <a:r>
              <a:rPr sz="1800" dirty="0">
                <a:latin typeface="Times New Roman"/>
                <a:cs typeface="Times New Roman"/>
              </a:rPr>
              <a:t>овід</a:t>
            </a:r>
            <a:r>
              <a:rPr sz="1800" spc="-10" dirty="0">
                <a:latin typeface="Times New Roman"/>
                <a:cs typeface="Times New Roman"/>
              </a:rPr>
              <a:t>н</a:t>
            </a:r>
            <a:r>
              <a:rPr sz="1800" spc="45" dirty="0">
                <a:latin typeface="Times New Roman"/>
                <a:cs typeface="Times New Roman"/>
              </a:rPr>
              <a:t>о</a:t>
            </a:r>
            <a:r>
              <a:rPr sz="1800" dirty="0">
                <a:latin typeface="Times New Roman"/>
                <a:cs typeface="Times New Roman"/>
              </a:rPr>
              <a:t>сті	</a:t>
            </a:r>
            <a:r>
              <a:rPr sz="1800" spc="-5" dirty="0">
                <a:latin typeface="Times New Roman"/>
                <a:cs typeface="Times New Roman"/>
              </a:rPr>
              <a:t>ци</a:t>
            </a:r>
            <a:r>
              <a:rPr sz="1800" dirty="0">
                <a:latin typeface="Times New Roman"/>
                <a:cs typeface="Times New Roman"/>
              </a:rPr>
              <a:t>х	</a:t>
            </a:r>
            <a:r>
              <a:rPr sz="1800" spc="-5" dirty="0">
                <a:latin typeface="Times New Roman"/>
                <a:cs typeface="Times New Roman"/>
              </a:rPr>
              <a:t>ціл</a:t>
            </a:r>
            <a:r>
              <a:rPr sz="1800" spc="5" dirty="0">
                <a:latin typeface="Times New Roman"/>
                <a:cs typeface="Times New Roman"/>
              </a:rPr>
              <a:t>е</a:t>
            </a:r>
            <a:r>
              <a:rPr sz="1800" dirty="0">
                <a:latin typeface="Times New Roman"/>
                <a:cs typeface="Times New Roman"/>
              </a:rPr>
              <a:t>й	</a:t>
            </a:r>
            <a:r>
              <a:rPr sz="1800" spc="-5" dirty="0">
                <a:latin typeface="Times New Roman"/>
                <a:cs typeface="Times New Roman"/>
              </a:rPr>
              <a:t>п</a:t>
            </a:r>
            <a:r>
              <a:rPr sz="1800" spc="-30" dirty="0">
                <a:latin typeface="Times New Roman"/>
                <a:cs typeface="Times New Roman"/>
              </a:rPr>
              <a:t>о</a:t>
            </a:r>
            <a:r>
              <a:rPr sz="1800" spc="-20" dirty="0">
                <a:latin typeface="Times New Roman"/>
                <a:cs typeface="Times New Roman"/>
              </a:rPr>
              <a:t>т</a:t>
            </a:r>
            <a:r>
              <a:rPr sz="1800" spc="-50" dirty="0">
                <a:latin typeface="Times New Roman"/>
                <a:cs typeface="Times New Roman"/>
              </a:rPr>
              <a:t>о</a:t>
            </a:r>
            <a:r>
              <a:rPr sz="1800" spc="-10" dirty="0">
                <a:latin typeface="Times New Roman"/>
                <a:cs typeface="Times New Roman"/>
              </a:rPr>
              <a:t>ч</a:t>
            </a:r>
            <a:r>
              <a:rPr sz="1800" spc="-5" dirty="0">
                <a:latin typeface="Times New Roman"/>
                <a:cs typeface="Times New Roman"/>
              </a:rPr>
              <a:t>н</a:t>
            </a:r>
            <a:r>
              <a:rPr sz="1800" spc="-40" dirty="0">
                <a:latin typeface="Times New Roman"/>
                <a:cs typeface="Times New Roman"/>
              </a:rPr>
              <a:t>о</a:t>
            </a:r>
            <a:r>
              <a:rPr sz="1800" spc="-15" dirty="0">
                <a:latin typeface="Times New Roman"/>
                <a:cs typeface="Times New Roman"/>
              </a:rPr>
              <a:t>м</a:t>
            </a:r>
            <a:r>
              <a:rPr sz="1800" dirty="0">
                <a:latin typeface="Times New Roman"/>
                <a:cs typeface="Times New Roman"/>
              </a:rPr>
              <a:t>у	фінанс</a:t>
            </a:r>
            <a:r>
              <a:rPr sz="1800" spc="-10" dirty="0">
                <a:latin typeface="Times New Roman"/>
                <a:cs typeface="Times New Roman"/>
              </a:rPr>
              <a:t>ов</a:t>
            </a:r>
            <a:r>
              <a:rPr sz="1800" spc="-50" dirty="0">
                <a:latin typeface="Times New Roman"/>
                <a:cs typeface="Times New Roman"/>
              </a:rPr>
              <a:t>о</a:t>
            </a:r>
            <a:r>
              <a:rPr sz="1800" spc="-15" dirty="0">
                <a:latin typeface="Times New Roman"/>
                <a:cs typeface="Times New Roman"/>
              </a:rPr>
              <a:t>м</a:t>
            </a:r>
            <a:r>
              <a:rPr sz="1800" dirty="0">
                <a:latin typeface="Times New Roman"/>
                <a:cs typeface="Times New Roman"/>
              </a:rPr>
              <a:t>у	</a:t>
            </a:r>
            <a:r>
              <a:rPr sz="1800" spc="-10" dirty="0">
                <a:latin typeface="Times New Roman"/>
                <a:cs typeface="Times New Roman"/>
              </a:rPr>
              <a:t>с</a:t>
            </a:r>
            <a:r>
              <a:rPr sz="1800" spc="25" dirty="0">
                <a:latin typeface="Times New Roman"/>
                <a:cs typeface="Times New Roman"/>
              </a:rPr>
              <a:t>т</a:t>
            </a:r>
            <a:r>
              <a:rPr sz="1800" dirty="0">
                <a:latin typeface="Times New Roman"/>
                <a:cs typeface="Times New Roman"/>
              </a:rPr>
              <a:t>а</a:t>
            </a:r>
            <a:r>
              <a:rPr sz="1800" spc="-15" dirty="0">
                <a:latin typeface="Times New Roman"/>
                <a:cs typeface="Times New Roman"/>
              </a:rPr>
              <a:t>н</a:t>
            </a:r>
            <a:r>
              <a:rPr sz="1800" dirty="0">
                <a:latin typeface="Times New Roman"/>
                <a:cs typeface="Times New Roman"/>
              </a:rPr>
              <a:t>у  </a:t>
            </a:r>
            <a:r>
              <a:rPr sz="1800" spc="-5" dirty="0">
                <a:latin typeface="Times New Roman"/>
                <a:cs typeface="Times New Roman"/>
              </a:rPr>
              <a:t>підприємства;</a:t>
            </a:r>
            <a:endParaRPr sz="1800">
              <a:latin typeface="Times New Roman"/>
              <a:cs typeface="Times New Roman"/>
            </a:endParaRPr>
          </a:p>
          <a:p>
            <a:pPr marL="90170">
              <a:lnSpc>
                <a:spcPts val="1800"/>
              </a:lnSpc>
            </a:pPr>
            <a:r>
              <a:rPr sz="1800" dirty="0">
                <a:latin typeface="Times New Roman"/>
                <a:cs typeface="Times New Roman"/>
              </a:rPr>
              <a:t>в)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формулюється</a:t>
            </a:r>
            <a:r>
              <a:rPr sz="1800" dirty="0">
                <a:latin typeface="Times New Roman"/>
                <a:cs typeface="Times New Roman"/>
              </a:rPr>
              <a:t> послідовність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дій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із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досягнення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поставлених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цілей.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372992" y="3699509"/>
            <a:ext cx="3488054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Times New Roman"/>
                <a:cs typeface="Times New Roman"/>
              </a:rPr>
              <a:t>В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процесі</a:t>
            </a:r>
            <a:r>
              <a:rPr sz="1800" spc="-5" dirty="0">
                <a:latin typeface="Times New Roman"/>
                <a:cs typeface="Times New Roman"/>
              </a:rPr>
              <a:t> фінансового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планування: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10005" y="980694"/>
            <a:ext cx="8595360" cy="577850"/>
          </a:xfrm>
          <a:prstGeom prst="rect">
            <a:avLst/>
          </a:prstGeom>
          <a:ln w="19050">
            <a:solidFill>
              <a:srgbClr val="539F20"/>
            </a:solidFill>
          </a:ln>
        </p:spPr>
        <p:txBody>
          <a:bodyPr vert="horz" wrap="square" lIns="0" tIns="120014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944"/>
              </a:spcBef>
            </a:pPr>
            <a:r>
              <a:rPr sz="1800" spc="-20" dirty="0"/>
              <a:t>Роль </a:t>
            </a:r>
            <a:r>
              <a:rPr sz="1800" spc="-15" dirty="0"/>
              <a:t>фінансового</a:t>
            </a:r>
            <a:r>
              <a:rPr sz="1800" dirty="0"/>
              <a:t> </a:t>
            </a:r>
            <a:r>
              <a:rPr sz="1800" spc="-5" dirty="0"/>
              <a:t>планування</a:t>
            </a:r>
            <a:endParaRPr sz="1800"/>
          </a:p>
        </p:txBody>
      </p:sp>
      <p:sp>
        <p:nvSpPr>
          <p:cNvPr id="3" name="object 3"/>
          <p:cNvSpPr txBox="1"/>
          <p:nvPr/>
        </p:nvSpPr>
        <p:spPr>
          <a:xfrm>
            <a:off x="784098" y="1978914"/>
            <a:ext cx="4017645" cy="579120"/>
          </a:xfrm>
          <a:prstGeom prst="rect">
            <a:avLst/>
          </a:prstGeom>
          <a:ln w="19050">
            <a:solidFill>
              <a:srgbClr val="539F20"/>
            </a:solidFill>
          </a:ln>
        </p:spPr>
        <p:txBody>
          <a:bodyPr vert="horz" wrap="square" lIns="0" tIns="144145" rIns="0" bIns="0" rtlCol="0">
            <a:spAutoFit/>
          </a:bodyPr>
          <a:lstStyle/>
          <a:p>
            <a:pPr marL="270510">
              <a:lnSpc>
                <a:spcPct val="100000"/>
              </a:lnSpc>
              <a:spcBef>
                <a:spcPts val="1135"/>
              </a:spcBef>
            </a:pPr>
            <a:r>
              <a:rPr sz="1800" i="1" spc="-10" dirty="0">
                <a:latin typeface="Times New Roman"/>
                <a:cs typeface="Times New Roman"/>
              </a:rPr>
              <a:t>Для</a:t>
            </a:r>
            <a:r>
              <a:rPr sz="1800" i="1" spc="1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внутрішнього середовища</a:t>
            </a:r>
            <a:endParaRPr sz="1800">
              <a:latin typeface="Times New Roman"/>
              <a:cs typeface="Times New Roman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2482976" y="1580769"/>
            <a:ext cx="7416165" cy="988060"/>
            <a:chOff x="2482976" y="1580769"/>
            <a:chExt cx="7416165" cy="988060"/>
          </a:xfrm>
        </p:grpSpPr>
        <p:sp>
          <p:nvSpPr>
            <p:cNvPr id="5" name="object 5"/>
            <p:cNvSpPr/>
            <p:nvPr/>
          </p:nvSpPr>
          <p:spPr>
            <a:xfrm>
              <a:off x="2492501" y="1590294"/>
              <a:ext cx="452755" cy="399415"/>
            </a:xfrm>
            <a:custGeom>
              <a:avLst/>
              <a:gdLst/>
              <a:ahLst/>
              <a:cxnLst/>
              <a:rect l="l" t="t" r="r" b="b"/>
              <a:pathLst>
                <a:path w="452755" h="399414">
                  <a:moveTo>
                    <a:pt x="452628" y="0"/>
                  </a:moveTo>
                  <a:lnTo>
                    <a:pt x="226314" y="199643"/>
                  </a:lnTo>
                  <a:lnTo>
                    <a:pt x="0" y="0"/>
                  </a:lnTo>
                  <a:lnTo>
                    <a:pt x="0" y="199643"/>
                  </a:lnTo>
                  <a:lnTo>
                    <a:pt x="226314" y="399288"/>
                  </a:lnTo>
                  <a:lnTo>
                    <a:pt x="452628" y="199643"/>
                  </a:lnTo>
                  <a:lnTo>
                    <a:pt x="452628" y="0"/>
                  </a:lnTo>
                  <a:close/>
                </a:path>
              </a:pathLst>
            </a:custGeom>
            <a:solidFill>
              <a:srgbClr val="90C22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2492501" y="1590294"/>
              <a:ext cx="452755" cy="399415"/>
            </a:xfrm>
            <a:custGeom>
              <a:avLst/>
              <a:gdLst/>
              <a:ahLst/>
              <a:cxnLst/>
              <a:rect l="l" t="t" r="r" b="b"/>
              <a:pathLst>
                <a:path w="452755" h="399414">
                  <a:moveTo>
                    <a:pt x="452628" y="0"/>
                  </a:moveTo>
                  <a:lnTo>
                    <a:pt x="452628" y="199643"/>
                  </a:lnTo>
                  <a:lnTo>
                    <a:pt x="226314" y="399288"/>
                  </a:lnTo>
                  <a:lnTo>
                    <a:pt x="0" y="199643"/>
                  </a:lnTo>
                  <a:lnTo>
                    <a:pt x="0" y="0"/>
                  </a:lnTo>
                  <a:lnTo>
                    <a:pt x="226314" y="199643"/>
                  </a:lnTo>
                  <a:lnTo>
                    <a:pt x="452628" y="0"/>
                  </a:lnTo>
                  <a:close/>
                </a:path>
              </a:pathLst>
            </a:custGeom>
            <a:ln w="19050">
              <a:solidFill>
                <a:srgbClr val="688E1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5383529" y="1989581"/>
              <a:ext cx="4516120" cy="579120"/>
            </a:xfrm>
            <a:custGeom>
              <a:avLst/>
              <a:gdLst/>
              <a:ahLst/>
              <a:cxnLst/>
              <a:rect l="l" t="t" r="r" b="b"/>
              <a:pathLst>
                <a:path w="4516120" h="579119">
                  <a:moveTo>
                    <a:pt x="4515612" y="0"/>
                  </a:moveTo>
                  <a:lnTo>
                    <a:pt x="0" y="0"/>
                  </a:lnTo>
                  <a:lnTo>
                    <a:pt x="0" y="579120"/>
                  </a:lnTo>
                  <a:lnTo>
                    <a:pt x="4515612" y="579120"/>
                  </a:lnTo>
                  <a:lnTo>
                    <a:pt x="451561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/>
          <p:nvPr/>
        </p:nvSpPr>
        <p:spPr>
          <a:xfrm>
            <a:off x="784098" y="2724150"/>
            <a:ext cx="4017645" cy="3055620"/>
          </a:xfrm>
          <a:custGeom>
            <a:avLst/>
            <a:gdLst/>
            <a:ahLst/>
            <a:cxnLst/>
            <a:rect l="l" t="t" r="r" b="b"/>
            <a:pathLst>
              <a:path w="4017645" h="3055620">
                <a:moveTo>
                  <a:pt x="0" y="3055620"/>
                </a:moveTo>
                <a:lnTo>
                  <a:pt x="4017264" y="3055620"/>
                </a:lnTo>
                <a:lnTo>
                  <a:pt x="4017264" y="0"/>
                </a:lnTo>
                <a:lnTo>
                  <a:pt x="0" y="0"/>
                </a:lnTo>
                <a:lnTo>
                  <a:pt x="0" y="3055620"/>
                </a:lnTo>
                <a:close/>
              </a:path>
            </a:pathLst>
          </a:custGeom>
          <a:ln w="19050">
            <a:solidFill>
              <a:srgbClr val="539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874775" y="2814573"/>
            <a:ext cx="3847465" cy="1443355"/>
          </a:xfrm>
          <a:prstGeom prst="rect">
            <a:avLst/>
          </a:prstGeom>
        </p:spPr>
        <p:txBody>
          <a:bodyPr vert="horz" wrap="square" lIns="0" tIns="58419" rIns="0" bIns="0" rtlCol="0">
            <a:spAutoFit/>
          </a:bodyPr>
          <a:lstStyle/>
          <a:p>
            <a:pPr marR="5080" algn="just">
              <a:lnSpc>
                <a:spcPts val="1800"/>
              </a:lnSpc>
              <a:spcBef>
                <a:spcPts val="459"/>
              </a:spcBef>
            </a:pPr>
            <a:r>
              <a:rPr sz="1800" spc="-10" dirty="0">
                <a:latin typeface="Times New Roman"/>
                <a:cs typeface="Times New Roman"/>
              </a:rPr>
              <a:t>втілює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вироблені</a:t>
            </a:r>
            <a:r>
              <a:rPr sz="1800" spc="-5" dirty="0">
                <a:latin typeface="Times New Roman"/>
                <a:cs typeface="Times New Roman"/>
              </a:rPr>
              <a:t> стратегічні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цілі</a:t>
            </a:r>
            <a:r>
              <a:rPr sz="1800" dirty="0">
                <a:latin typeface="Times New Roman"/>
                <a:cs typeface="Times New Roman"/>
              </a:rPr>
              <a:t> у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форму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конкретних</a:t>
            </a:r>
            <a:r>
              <a:rPr sz="1800" spc="-5" dirty="0">
                <a:latin typeface="Times New Roman"/>
                <a:cs typeface="Times New Roman"/>
              </a:rPr>
              <a:t> фінансових 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показників;</a:t>
            </a:r>
            <a:endParaRPr sz="1800">
              <a:latin typeface="Times New Roman"/>
              <a:cs typeface="Times New Roman"/>
            </a:endParaRPr>
          </a:p>
          <a:p>
            <a:pPr algn="just">
              <a:lnSpc>
                <a:spcPts val="1620"/>
              </a:lnSpc>
            </a:pPr>
            <a:r>
              <a:rPr sz="1800" dirty="0">
                <a:latin typeface="Times New Roman"/>
                <a:cs typeface="Times New Roman"/>
              </a:rPr>
              <a:t>установлює</a:t>
            </a:r>
            <a:r>
              <a:rPr sz="1800" spc="38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стандарти</a:t>
            </a:r>
            <a:r>
              <a:rPr sz="1800" spc="39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для</a:t>
            </a:r>
            <a:r>
              <a:rPr sz="1800" spc="39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організації</a:t>
            </a:r>
            <a:endParaRPr sz="1800">
              <a:latin typeface="Times New Roman"/>
              <a:cs typeface="Times New Roman"/>
            </a:endParaRPr>
          </a:p>
          <a:p>
            <a:pPr marR="967105" algn="just">
              <a:lnSpc>
                <a:spcPts val="1800"/>
              </a:lnSpc>
              <a:spcBef>
                <a:spcPts val="180"/>
              </a:spcBef>
            </a:pPr>
            <a:r>
              <a:rPr sz="1800" dirty="0">
                <a:latin typeface="Times New Roman"/>
                <a:cs typeface="Times New Roman"/>
              </a:rPr>
              <a:t>фінансової </a:t>
            </a:r>
            <a:r>
              <a:rPr sz="1800" spc="-5" dirty="0">
                <a:latin typeface="Times New Roman"/>
                <a:cs typeface="Times New Roman"/>
              </a:rPr>
              <a:t>інформації; 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5" dirty="0">
                <a:latin typeface="Times New Roman"/>
                <a:cs typeface="Times New Roman"/>
              </a:rPr>
              <a:t>визначає</a:t>
            </a:r>
            <a:r>
              <a:rPr sz="1800" spc="-5" dirty="0">
                <a:latin typeface="Times New Roman"/>
                <a:cs typeface="Times New Roman"/>
              </a:rPr>
              <a:t> прийнятні</a:t>
            </a:r>
            <a:r>
              <a:rPr sz="1800" spc="39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межі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874775" y="4186554"/>
            <a:ext cx="297751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  <a:tabLst>
                <a:tab pos="1392555" algn="l"/>
                <a:tab pos="2023745" algn="l"/>
              </a:tabLst>
            </a:pPr>
            <a:r>
              <a:rPr sz="1800" spc="-5" dirty="0">
                <a:latin typeface="Times New Roman"/>
                <a:cs typeface="Times New Roman"/>
              </a:rPr>
              <a:t>нео</a:t>
            </a:r>
            <a:r>
              <a:rPr sz="1800" spc="-75" dirty="0">
                <a:latin typeface="Times New Roman"/>
                <a:cs typeface="Times New Roman"/>
              </a:rPr>
              <a:t>б</a:t>
            </a:r>
            <a:r>
              <a:rPr sz="1800" dirty="0">
                <a:latin typeface="Times New Roman"/>
                <a:cs typeface="Times New Roman"/>
              </a:rPr>
              <a:t>хідн</a:t>
            </a:r>
            <a:r>
              <a:rPr sz="1800" spc="-10" dirty="0">
                <a:latin typeface="Times New Roman"/>
                <a:cs typeface="Times New Roman"/>
              </a:rPr>
              <a:t>и</a:t>
            </a:r>
            <a:r>
              <a:rPr sz="1800" dirty="0">
                <a:latin typeface="Times New Roman"/>
                <a:cs typeface="Times New Roman"/>
              </a:rPr>
              <a:t>х	для	р</a:t>
            </a:r>
            <a:r>
              <a:rPr sz="1800" spc="25" dirty="0">
                <a:latin typeface="Times New Roman"/>
                <a:cs typeface="Times New Roman"/>
              </a:rPr>
              <a:t>е</a:t>
            </a:r>
            <a:r>
              <a:rPr sz="1800" spc="10" dirty="0">
                <a:latin typeface="Times New Roman"/>
                <a:cs typeface="Times New Roman"/>
              </a:rPr>
              <a:t>а</a:t>
            </a:r>
            <a:r>
              <a:rPr sz="1800" spc="-15" dirty="0">
                <a:latin typeface="Times New Roman"/>
                <a:cs typeface="Times New Roman"/>
              </a:rPr>
              <a:t>л</a:t>
            </a:r>
            <a:r>
              <a:rPr sz="1800" dirty="0">
                <a:latin typeface="Times New Roman"/>
                <a:cs typeface="Times New Roman"/>
              </a:rPr>
              <a:t>іза</a:t>
            </a:r>
            <a:r>
              <a:rPr sz="1800" spc="-5" dirty="0">
                <a:latin typeface="Times New Roman"/>
                <a:cs typeface="Times New Roman"/>
              </a:rPr>
              <a:t>ції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026661" y="3957954"/>
            <a:ext cx="695960" cy="528320"/>
          </a:xfrm>
          <a:prstGeom prst="rect">
            <a:avLst/>
          </a:prstGeom>
        </p:spPr>
        <p:txBody>
          <a:bodyPr vert="horz" wrap="square" lIns="0" tIns="58419" rIns="0" bIns="0" rtlCol="0">
            <a:spAutoFit/>
          </a:bodyPr>
          <a:lstStyle/>
          <a:p>
            <a:pPr marL="107950" marR="5080" indent="-108585">
              <a:lnSpc>
                <a:spcPts val="1800"/>
              </a:lnSpc>
              <a:spcBef>
                <a:spcPts val="459"/>
              </a:spcBef>
            </a:pPr>
            <a:r>
              <a:rPr sz="1800" spc="-5" dirty="0">
                <a:latin typeface="Times New Roman"/>
                <a:cs typeface="Times New Roman"/>
              </a:rPr>
              <a:t>ви</a:t>
            </a:r>
            <a:r>
              <a:rPr sz="1800" spc="25" dirty="0">
                <a:latin typeface="Times New Roman"/>
                <a:cs typeface="Times New Roman"/>
              </a:rPr>
              <a:t>т</a:t>
            </a:r>
            <a:r>
              <a:rPr sz="1800" dirty="0">
                <a:latin typeface="Times New Roman"/>
                <a:cs typeface="Times New Roman"/>
              </a:rPr>
              <a:t>р</a:t>
            </a:r>
            <a:r>
              <a:rPr sz="1800" spc="-60" dirty="0">
                <a:latin typeface="Times New Roman"/>
                <a:cs typeface="Times New Roman"/>
              </a:rPr>
              <a:t>а</a:t>
            </a:r>
            <a:r>
              <a:rPr sz="1800" spc="-130" dirty="0">
                <a:latin typeface="Times New Roman"/>
                <a:cs typeface="Times New Roman"/>
              </a:rPr>
              <a:t>т</a:t>
            </a:r>
            <a:r>
              <a:rPr sz="1800" dirty="0">
                <a:latin typeface="Times New Roman"/>
                <a:cs typeface="Times New Roman"/>
              </a:rPr>
              <a:t>,  </a:t>
            </a:r>
            <a:r>
              <a:rPr sz="1800" spc="-5" dirty="0">
                <a:latin typeface="Times New Roman"/>
                <a:cs typeface="Times New Roman"/>
              </a:rPr>
              <a:t>пла</a:t>
            </a:r>
            <a:r>
              <a:rPr sz="1800" spc="-15" dirty="0">
                <a:latin typeface="Times New Roman"/>
                <a:cs typeface="Times New Roman"/>
              </a:rPr>
              <a:t>н</a:t>
            </a:r>
            <a:r>
              <a:rPr sz="1800" dirty="0">
                <a:latin typeface="Times New Roman"/>
                <a:cs typeface="Times New Roman"/>
              </a:rPr>
              <a:t>у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874775" y="4415154"/>
            <a:ext cx="3848735" cy="12147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ts val="1980"/>
              </a:lnSpc>
              <a:spcBef>
                <a:spcPts val="100"/>
              </a:spcBef>
            </a:pPr>
            <a:r>
              <a:rPr sz="1800" spc="-5" dirty="0">
                <a:latin typeface="Times New Roman"/>
                <a:cs typeface="Times New Roman"/>
              </a:rPr>
              <a:t>підприємства;</a:t>
            </a:r>
            <a:endParaRPr sz="1800">
              <a:latin typeface="Times New Roman"/>
              <a:cs typeface="Times New Roman"/>
            </a:endParaRPr>
          </a:p>
          <a:p>
            <a:pPr marR="5080" algn="just">
              <a:lnSpc>
                <a:spcPct val="83400"/>
              </a:lnSpc>
              <a:spcBef>
                <a:spcPts val="175"/>
              </a:spcBef>
            </a:pPr>
            <a:r>
              <a:rPr sz="1800" dirty="0">
                <a:latin typeface="Times New Roman"/>
                <a:cs typeface="Times New Roman"/>
              </a:rPr>
              <a:t>у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частині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оперативного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фінансового </a:t>
            </a:r>
            <a:r>
              <a:rPr sz="1800" spc="-5" dirty="0">
                <a:latin typeface="Times New Roman"/>
                <a:cs typeface="Times New Roman"/>
              </a:rPr>
              <a:t> планування дає </a:t>
            </a:r>
            <a:r>
              <a:rPr sz="1800" spc="-10" dirty="0">
                <a:latin typeface="Times New Roman"/>
                <a:cs typeface="Times New Roman"/>
              </a:rPr>
              <a:t>цінну інформацію </a:t>
            </a:r>
            <a:r>
              <a:rPr sz="1800" dirty="0">
                <a:latin typeface="Times New Roman"/>
                <a:cs typeface="Times New Roman"/>
              </a:rPr>
              <a:t>для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розробки</a:t>
            </a:r>
            <a:r>
              <a:rPr sz="1800" dirty="0">
                <a:latin typeface="Times New Roman"/>
                <a:cs typeface="Times New Roman"/>
              </a:rPr>
              <a:t> і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15" dirty="0">
                <a:latin typeface="Times New Roman"/>
                <a:cs typeface="Times New Roman"/>
              </a:rPr>
              <a:t>коригування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стратегії 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підприємства.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383529" y="1989582"/>
            <a:ext cx="4516120" cy="579120"/>
          </a:xfrm>
          <a:prstGeom prst="rect">
            <a:avLst/>
          </a:prstGeom>
          <a:ln w="19050">
            <a:solidFill>
              <a:srgbClr val="539F20"/>
            </a:solidFill>
          </a:ln>
        </p:spPr>
        <p:txBody>
          <a:bodyPr vert="horz" wrap="square" lIns="0" tIns="144145" rIns="0" bIns="0" rtlCol="0">
            <a:spAutoFit/>
          </a:bodyPr>
          <a:lstStyle/>
          <a:p>
            <a:pPr marL="270510">
              <a:lnSpc>
                <a:spcPct val="100000"/>
              </a:lnSpc>
              <a:spcBef>
                <a:spcPts val="1135"/>
              </a:spcBef>
            </a:pPr>
            <a:r>
              <a:rPr sz="1800" i="1" spc="-10" dirty="0">
                <a:latin typeface="Times New Roman"/>
                <a:cs typeface="Times New Roman"/>
              </a:rPr>
              <a:t>Для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зовнішнього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середовища</a:t>
            </a:r>
            <a:endParaRPr sz="1800">
              <a:latin typeface="Times New Roman"/>
              <a:cs typeface="Times New Roman"/>
            </a:endParaRPr>
          </a:p>
        </p:txBody>
      </p:sp>
      <p:grpSp>
        <p:nvGrpSpPr>
          <p:cNvPr id="14" name="object 14"/>
          <p:cNvGrpSpPr/>
          <p:nvPr/>
        </p:nvGrpSpPr>
        <p:grpSpPr>
          <a:xfrm>
            <a:off x="7606665" y="1570100"/>
            <a:ext cx="471805" cy="418465"/>
            <a:chOff x="7606665" y="1570100"/>
            <a:chExt cx="471805" cy="418465"/>
          </a:xfrm>
        </p:grpSpPr>
        <p:sp>
          <p:nvSpPr>
            <p:cNvPr id="15" name="object 15"/>
            <p:cNvSpPr/>
            <p:nvPr/>
          </p:nvSpPr>
          <p:spPr>
            <a:xfrm>
              <a:off x="7616190" y="1579625"/>
              <a:ext cx="452755" cy="399415"/>
            </a:xfrm>
            <a:custGeom>
              <a:avLst/>
              <a:gdLst/>
              <a:ahLst/>
              <a:cxnLst/>
              <a:rect l="l" t="t" r="r" b="b"/>
              <a:pathLst>
                <a:path w="452754" h="399414">
                  <a:moveTo>
                    <a:pt x="452627" y="0"/>
                  </a:moveTo>
                  <a:lnTo>
                    <a:pt x="226313" y="199644"/>
                  </a:lnTo>
                  <a:lnTo>
                    <a:pt x="0" y="0"/>
                  </a:lnTo>
                  <a:lnTo>
                    <a:pt x="0" y="199644"/>
                  </a:lnTo>
                  <a:lnTo>
                    <a:pt x="226313" y="399288"/>
                  </a:lnTo>
                  <a:lnTo>
                    <a:pt x="452627" y="199644"/>
                  </a:lnTo>
                  <a:lnTo>
                    <a:pt x="452627" y="0"/>
                  </a:lnTo>
                  <a:close/>
                </a:path>
              </a:pathLst>
            </a:custGeom>
            <a:solidFill>
              <a:srgbClr val="90C22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7616190" y="1579625"/>
              <a:ext cx="452755" cy="399415"/>
            </a:xfrm>
            <a:custGeom>
              <a:avLst/>
              <a:gdLst/>
              <a:ahLst/>
              <a:cxnLst/>
              <a:rect l="l" t="t" r="r" b="b"/>
              <a:pathLst>
                <a:path w="452754" h="399414">
                  <a:moveTo>
                    <a:pt x="452627" y="0"/>
                  </a:moveTo>
                  <a:lnTo>
                    <a:pt x="452627" y="199644"/>
                  </a:lnTo>
                  <a:lnTo>
                    <a:pt x="226313" y="399288"/>
                  </a:lnTo>
                  <a:lnTo>
                    <a:pt x="0" y="199644"/>
                  </a:lnTo>
                  <a:lnTo>
                    <a:pt x="0" y="0"/>
                  </a:lnTo>
                  <a:lnTo>
                    <a:pt x="226313" y="199644"/>
                  </a:lnTo>
                  <a:lnTo>
                    <a:pt x="452627" y="0"/>
                  </a:lnTo>
                  <a:close/>
                </a:path>
              </a:pathLst>
            </a:custGeom>
            <a:ln w="19050">
              <a:solidFill>
                <a:srgbClr val="688E1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7" name="object 17"/>
          <p:cNvSpPr/>
          <p:nvPr/>
        </p:nvSpPr>
        <p:spPr>
          <a:xfrm>
            <a:off x="5383529" y="2759201"/>
            <a:ext cx="4516120" cy="2222500"/>
          </a:xfrm>
          <a:custGeom>
            <a:avLst/>
            <a:gdLst/>
            <a:ahLst/>
            <a:cxnLst/>
            <a:rect l="l" t="t" r="r" b="b"/>
            <a:pathLst>
              <a:path w="4516120" h="2222500">
                <a:moveTo>
                  <a:pt x="4515612" y="0"/>
                </a:moveTo>
                <a:lnTo>
                  <a:pt x="0" y="0"/>
                </a:lnTo>
                <a:lnTo>
                  <a:pt x="0" y="2221992"/>
                </a:lnTo>
                <a:lnTo>
                  <a:pt x="4515612" y="2221992"/>
                </a:lnTo>
                <a:lnTo>
                  <a:pt x="451561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5383529" y="2759201"/>
            <a:ext cx="4516120" cy="2222500"/>
          </a:xfrm>
          <a:prstGeom prst="rect">
            <a:avLst/>
          </a:prstGeom>
          <a:ln w="19050">
            <a:solidFill>
              <a:srgbClr val="539F20"/>
            </a:solidFill>
          </a:ln>
        </p:spPr>
        <p:txBody>
          <a:bodyPr vert="horz" wrap="square" lIns="0" tIns="74295" rIns="0" bIns="0" rtlCol="0">
            <a:spAutoFit/>
          </a:bodyPr>
          <a:lstStyle/>
          <a:p>
            <a:pPr marL="90805" marR="81915" algn="just">
              <a:lnSpc>
                <a:spcPct val="83400"/>
              </a:lnSpc>
              <a:spcBef>
                <a:spcPts val="585"/>
              </a:spcBef>
              <a:tabLst>
                <a:tab pos="3073400" algn="l"/>
              </a:tabLst>
            </a:pPr>
            <a:r>
              <a:rPr sz="1800" spc="-10" dirty="0">
                <a:latin typeface="Times New Roman"/>
                <a:cs typeface="Times New Roman"/>
              </a:rPr>
              <a:t>Велике</a:t>
            </a:r>
            <a:r>
              <a:rPr sz="1800" spc="160" dirty="0">
                <a:latin typeface="Times New Roman"/>
                <a:cs typeface="Times New Roman"/>
              </a:rPr>
              <a:t> </a:t>
            </a:r>
            <a:r>
              <a:rPr sz="1800" spc="-15" dirty="0">
                <a:latin typeface="Times New Roman"/>
                <a:cs typeface="Times New Roman"/>
              </a:rPr>
              <a:t>значення</a:t>
            </a:r>
            <a:r>
              <a:rPr sz="1800" spc="1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має</a:t>
            </a:r>
            <a:r>
              <a:rPr sz="1800" spc="1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фінансове</a:t>
            </a:r>
            <a:r>
              <a:rPr sz="1800" spc="1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планування </a:t>
            </a:r>
            <a:r>
              <a:rPr sz="1800" spc="-4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і </a:t>
            </a:r>
            <a:r>
              <a:rPr sz="1800" spc="-5" dirty="0">
                <a:latin typeface="Times New Roman"/>
                <a:cs typeface="Times New Roman"/>
              </a:rPr>
              <a:t>для </a:t>
            </a:r>
            <a:r>
              <a:rPr sz="1800" spc="-15" dirty="0">
                <a:latin typeface="Times New Roman"/>
                <a:cs typeface="Times New Roman"/>
              </a:rPr>
              <a:t>контактів </a:t>
            </a:r>
            <a:r>
              <a:rPr sz="1800" dirty="0">
                <a:latin typeface="Times New Roman"/>
                <a:cs typeface="Times New Roman"/>
              </a:rPr>
              <a:t>із </a:t>
            </a:r>
            <a:r>
              <a:rPr sz="1800" spc="-5" dirty="0">
                <a:latin typeface="Times New Roman"/>
                <a:cs typeface="Times New Roman"/>
              </a:rPr>
              <a:t>зовнішнім середовищем: 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п</a:t>
            </a:r>
            <a:r>
              <a:rPr sz="1800" spc="40" dirty="0">
                <a:latin typeface="Times New Roman"/>
                <a:cs typeface="Times New Roman"/>
              </a:rPr>
              <a:t>о</a:t>
            </a:r>
            <a:r>
              <a:rPr sz="1800" dirty="0">
                <a:latin typeface="Times New Roman"/>
                <a:cs typeface="Times New Roman"/>
              </a:rPr>
              <a:t>с</a:t>
            </a:r>
            <a:r>
              <a:rPr sz="1800" spc="30" dirty="0">
                <a:latin typeface="Times New Roman"/>
                <a:cs typeface="Times New Roman"/>
              </a:rPr>
              <a:t>т</a:t>
            </a:r>
            <a:r>
              <a:rPr sz="1800" spc="-70" dirty="0">
                <a:latin typeface="Times New Roman"/>
                <a:cs typeface="Times New Roman"/>
              </a:rPr>
              <a:t>а</a:t>
            </a:r>
            <a:r>
              <a:rPr sz="1800" spc="-10" dirty="0">
                <a:latin typeface="Times New Roman"/>
                <a:cs typeface="Times New Roman"/>
              </a:rPr>
              <a:t>ч</a:t>
            </a:r>
            <a:r>
              <a:rPr sz="1800" spc="10" dirty="0">
                <a:latin typeface="Times New Roman"/>
                <a:cs typeface="Times New Roman"/>
              </a:rPr>
              <a:t>а</a:t>
            </a:r>
            <a:r>
              <a:rPr sz="1800" dirty="0">
                <a:latin typeface="Times New Roman"/>
                <a:cs typeface="Times New Roman"/>
              </a:rPr>
              <a:t>ль</a:t>
            </a:r>
            <a:r>
              <a:rPr sz="1800" spc="-10" dirty="0">
                <a:latin typeface="Times New Roman"/>
                <a:cs typeface="Times New Roman"/>
              </a:rPr>
              <a:t>н</a:t>
            </a:r>
            <a:r>
              <a:rPr sz="1800" spc="-5" dirty="0">
                <a:latin typeface="Times New Roman"/>
                <a:cs typeface="Times New Roman"/>
              </a:rPr>
              <a:t>и</a:t>
            </a:r>
            <a:r>
              <a:rPr sz="1800" spc="-30" dirty="0">
                <a:latin typeface="Times New Roman"/>
                <a:cs typeface="Times New Roman"/>
              </a:rPr>
              <a:t>к</a:t>
            </a:r>
            <a:r>
              <a:rPr sz="1800" spc="-10" dirty="0">
                <a:latin typeface="Times New Roman"/>
                <a:cs typeface="Times New Roman"/>
              </a:rPr>
              <a:t>а</a:t>
            </a:r>
            <a:r>
              <a:rPr sz="1800" dirty="0">
                <a:latin typeface="Times New Roman"/>
                <a:cs typeface="Times New Roman"/>
              </a:rPr>
              <a:t>ми,	сп</a:t>
            </a:r>
            <a:r>
              <a:rPr sz="1800" spc="-50" dirty="0">
                <a:latin typeface="Times New Roman"/>
                <a:cs typeface="Times New Roman"/>
              </a:rPr>
              <a:t>о</a:t>
            </a:r>
            <a:r>
              <a:rPr sz="1800" dirty="0">
                <a:latin typeface="Times New Roman"/>
                <a:cs typeface="Times New Roman"/>
              </a:rPr>
              <a:t>жи</a:t>
            </a:r>
            <a:r>
              <a:rPr sz="1800" spc="-20" dirty="0">
                <a:latin typeface="Times New Roman"/>
                <a:cs typeface="Times New Roman"/>
              </a:rPr>
              <a:t>в</a:t>
            </a:r>
            <a:r>
              <a:rPr sz="1800" spc="-70" dirty="0">
                <a:latin typeface="Times New Roman"/>
                <a:cs typeface="Times New Roman"/>
              </a:rPr>
              <a:t>а</a:t>
            </a:r>
            <a:r>
              <a:rPr sz="1800" spc="-10" dirty="0">
                <a:latin typeface="Times New Roman"/>
                <a:cs typeface="Times New Roman"/>
              </a:rPr>
              <a:t>ча</a:t>
            </a:r>
            <a:r>
              <a:rPr sz="1800" dirty="0">
                <a:latin typeface="Times New Roman"/>
                <a:cs typeface="Times New Roman"/>
              </a:rPr>
              <a:t>ми,</a:t>
            </a:r>
            <a:endParaRPr sz="1800">
              <a:latin typeface="Times New Roman"/>
              <a:cs typeface="Times New Roman"/>
            </a:endParaRPr>
          </a:p>
          <a:p>
            <a:pPr marL="90805" marR="82550" algn="just">
              <a:lnSpc>
                <a:spcPts val="1800"/>
              </a:lnSpc>
              <a:tabLst>
                <a:tab pos="3108325" algn="l"/>
              </a:tabLst>
            </a:pPr>
            <a:r>
              <a:rPr sz="1800" dirty="0">
                <a:latin typeface="Times New Roman"/>
                <a:cs typeface="Times New Roman"/>
              </a:rPr>
              <a:t>д</a:t>
            </a:r>
            <a:r>
              <a:rPr sz="1800" spc="-10" dirty="0">
                <a:latin typeface="Times New Roman"/>
                <a:cs typeface="Times New Roman"/>
              </a:rPr>
              <a:t>и</a:t>
            </a:r>
            <a:r>
              <a:rPr sz="1800" dirty="0">
                <a:latin typeface="Times New Roman"/>
                <a:cs typeface="Times New Roman"/>
              </a:rPr>
              <a:t>с</a:t>
            </a:r>
            <a:r>
              <a:rPr sz="1800" spc="30" dirty="0">
                <a:latin typeface="Times New Roman"/>
                <a:cs typeface="Times New Roman"/>
              </a:rPr>
              <a:t>т</a:t>
            </a:r>
            <a:r>
              <a:rPr sz="1800" dirty="0">
                <a:latin typeface="Times New Roman"/>
                <a:cs typeface="Times New Roman"/>
              </a:rPr>
              <a:t>ри</a:t>
            </a:r>
            <a:r>
              <a:rPr sz="1800" spc="-10" dirty="0">
                <a:latin typeface="Times New Roman"/>
                <a:cs typeface="Times New Roman"/>
              </a:rPr>
              <a:t>б</a:t>
            </a:r>
            <a:r>
              <a:rPr sz="1800" dirty="0">
                <a:latin typeface="Times New Roman"/>
                <a:cs typeface="Times New Roman"/>
              </a:rPr>
              <a:t>’</a:t>
            </a:r>
            <a:r>
              <a:rPr sz="1800" spc="-25" dirty="0">
                <a:latin typeface="Times New Roman"/>
                <a:cs typeface="Times New Roman"/>
              </a:rPr>
              <a:t>ю</a:t>
            </a:r>
            <a:r>
              <a:rPr sz="1800" spc="-20" dirty="0">
                <a:latin typeface="Times New Roman"/>
                <a:cs typeface="Times New Roman"/>
              </a:rPr>
              <a:t>т</a:t>
            </a:r>
            <a:r>
              <a:rPr sz="1800" dirty="0">
                <a:latin typeface="Times New Roman"/>
                <a:cs typeface="Times New Roman"/>
              </a:rPr>
              <a:t>ор</a:t>
            </a:r>
            <a:r>
              <a:rPr sz="1800" spc="-10" dirty="0">
                <a:latin typeface="Times New Roman"/>
                <a:cs typeface="Times New Roman"/>
              </a:rPr>
              <a:t>а</a:t>
            </a:r>
            <a:r>
              <a:rPr sz="1800" dirty="0">
                <a:latin typeface="Times New Roman"/>
                <a:cs typeface="Times New Roman"/>
              </a:rPr>
              <a:t>ми,	кр</a:t>
            </a:r>
            <a:r>
              <a:rPr sz="1800" spc="-20" dirty="0">
                <a:latin typeface="Times New Roman"/>
                <a:cs typeface="Times New Roman"/>
              </a:rPr>
              <a:t>е</a:t>
            </a:r>
            <a:r>
              <a:rPr sz="1800" dirty="0">
                <a:latin typeface="Times New Roman"/>
                <a:cs typeface="Times New Roman"/>
              </a:rPr>
              <a:t>д</a:t>
            </a:r>
            <a:r>
              <a:rPr sz="1800" spc="-10" dirty="0">
                <a:latin typeface="Times New Roman"/>
                <a:cs typeface="Times New Roman"/>
              </a:rPr>
              <a:t>и</a:t>
            </a:r>
            <a:r>
              <a:rPr sz="1800" spc="-20" dirty="0">
                <a:latin typeface="Times New Roman"/>
                <a:cs typeface="Times New Roman"/>
              </a:rPr>
              <a:t>т</a:t>
            </a:r>
            <a:r>
              <a:rPr sz="1800" dirty="0">
                <a:latin typeface="Times New Roman"/>
                <a:cs typeface="Times New Roman"/>
              </a:rPr>
              <a:t>орами,  інвесторами.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Від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їхньої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довіри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залежать 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вартість активів </a:t>
            </a:r>
            <a:r>
              <a:rPr sz="1800" spc="-5" dirty="0">
                <a:latin typeface="Times New Roman"/>
                <a:cs typeface="Times New Roman"/>
              </a:rPr>
              <a:t>підприємства </a:t>
            </a:r>
            <a:r>
              <a:rPr sz="1800" dirty="0">
                <a:latin typeface="Times New Roman"/>
                <a:cs typeface="Times New Roman"/>
              </a:rPr>
              <a:t>і </a:t>
            </a:r>
            <a:r>
              <a:rPr sz="1800" spc="-5" dirty="0">
                <a:latin typeface="Times New Roman"/>
                <a:cs typeface="Times New Roman"/>
              </a:rPr>
              <a:t>можливості 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5" dirty="0">
                <a:latin typeface="Times New Roman"/>
                <a:cs typeface="Times New Roman"/>
              </a:rPr>
              <a:t>його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ефективного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господарювання.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spc="-50" dirty="0">
                <a:latin typeface="Times New Roman"/>
                <a:cs typeface="Times New Roman"/>
              </a:rPr>
              <a:t>Тому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фінансовий     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план</a:t>
            </a:r>
            <a:r>
              <a:rPr sz="1800" spc="459" dirty="0">
                <a:latin typeface="Times New Roman"/>
                <a:cs typeface="Times New Roman"/>
              </a:rPr>
              <a:t>  </a:t>
            </a:r>
            <a:r>
              <a:rPr sz="1800" spc="4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має</a:t>
            </a:r>
            <a:r>
              <a:rPr sz="1800" spc="459" dirty="0">
                <a:latin typeface="Times New Roman"/>
                <a:cs typeface="Times New Roman"/>
              </a:rPr>
              <a:t>   </a:t>
            </a:r>
            <a:r>
              <a:rPr sz="1800" spc="-20" dirty="0">
                <a:latin typeface="Times New Roman"/>
                <a:cs typeface="Times New Roman"/>
              </a:rPr>
              <a:t>бути</a:t>
            </a:r>
            <a:r>
              <a:rPr sz="1800" spc="459" dirty="0">
                <a:latin typeface="Times New Roman"/>
                <a:cs typeface="Times New Roman"/>
              </a:rPr>
              <a:t>   </a:t>
            </a:r>
            <a:r>
              <a:rPr sz="1800" spc="-5" dirty="0">
                <a:latin typeface="Times New Roman"/>
                <a:cs typeface="Times New Roman"/>
              </a:rPr>
              <a:t>добре</a:t>
            </a:r>
            <a:endParaRPr sz="1800">
              <a:latin typeface="Times New Roman"/>
              <a:cs typeface="Times New Roman"/>
            </a:endParaRPr>
          </a:p>
          <a:p>
            <a:pPr marL="90805">
              <a:lnSpc>
                <a:spcPts val="1800"/>
              </a:lnSpc>
            </a:pPr>
            <a:r>
              <a:rPr sz="1800" spc="-5" dirty="0">
                <a:latin typeface="Times New Roman"/>
                <a:cs typeface="Times New Roman"/>
              </a:rPr>
              <a:t>обґрунтований.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56310" y="383285"/>
            <a:ext cx="500761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0" spc="-5" dirty="0">
                <a:solidFill>
                  <a:srgbClr val="3E7818"/>
                </a:solidFill>
                <a:latin typeface="Arial Black"/>
                <a:cs typeface="Arial Black"/>
              </a:rPr>
              <a:t>Складові</a:t>
            </a:r>
            <a:r>
              <a:rPr sz="2400" b="0" spc="-25" dirty="0">
                <a:solidFill>
                  <a:srgbClr val="3E7818"/>
                </a:solidFill>
                <a:latin typeface="Arial Black"/>
                <a:cs typeface="Arial Black"/>
              </a:rPr>
              <a:t> </a:t>
            </a:r>
            <a:r>
              <a:rPr sz="2400" b="0" spc="-5" dirty="0">
                <a:solidFill>
                  <a:srgbClr val="3E7818"/>
                </a:solidFill>
                <a:latin typeface="Arial Black"/>
                <a:cs typeface="Arial Black"/>
              </a:rPr>
              <a:t>фінансового плану</a:t>
            </a:r>
            <a:endParaRPr sz="2400">
              <a:latin typeface="Arial Black"/>
              <a:cs typeface="Arial Black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838705" y="994410"/>
            <a:ext cx="7271384" cy="515620"/>
          </a:xfrm>
          <a:prstGeom prst="rect">
            <a:avLst/>
          </a:prstGeom>
          <a:solidFill>
            <a:srgbClr val="EAF6D1"/>
          </a:solidFill>
          <a:ln w="19050">
            <a:solidFill>
              <a:srgbClr val="688E18"/>
            </a:solidFill>
          </a:ln>
        </p:spPr>
        <p:txBody>
          <a:bodyPr vert="horz" wrap="square" lIns="0" tIns="11303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890"/>
              </a:spcBef>
            </a:pPr>
            <a:r>
              <a:rPr sz="1800" spc="-5" dirty="0">
                <a:latin typeface="Times New Roman"/>
                <a:cs typeface="Times New Roman"/>
              </a:rPr>
              <a:t>Фінансовий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план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838705" y="1663445"/>
            <a:ext cx="8362315" cy="515620"/>
          </a:xfrm>
          <a:prstGeom prst="rect">
            <a:avLst/>
          </a:prstGeom>
          <a:solidFill>
            <a:srgbClr val="EAF6D1"/>
          </a:solidFill>
          <a:ln w="19050">
            <a:solidFill>
              <a:srgbClr val="688E18"/>
            </a:solidFill>
          </a:ln>
        </p:spPr>
        <p:txBody>
          <a:bodyPr vert="horz" wrap="square" lIns="0" tIns="88900" rIns="0" bIns="0" rtlCol="0">
            <a:spAutoFit/>
          </a:bodyPr>
          <a:lstStyle/>
          <a:p>
            <a:pPr marL="90170">
              <a:lnSpc>
                <a:spcPct val="100000"/>
              </a:lnSpc>
              <a:spcBef>
                <a:spcPts val="700"/>
              </a:spcBef>
            </a:pPr>
            <a:r>
              <a:rPr sz="1800" spc="-5" dirty="0">
                <a:latin typeface="Times New Roman"/>
                <a:cs typeface="Times New Roman"/>
              </a:rPr>
              <a:t>план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обсягів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реалізації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продукції;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838705" y="3533394"/>
            <a:ext cx="8362315" cy="568960"/>
          </a:xfrm>
          <a:prstGeom prst="rect">
            <a:avLst/>
          </a:prstGeom>
          <a:solidFill>
            <a:srgbClr val="EAF6D1"/>
          </a:solidFill>
          <a:ln w="19050">
            <a:solidFill>
              <a:srgbClr val="688E18"/>
            </a:solidFill>
          </a:ln>
        </p:spPr>
        <p:txBody>
          <a:bodyPr vert="horz" wrap="square" lIns="0" tIns="116839" rIns="0" bIns="0" rtlCol="0">
            <a:spAutoFit/>
          </a:bodyPr>
          <a:lstStyle/>
          <a:p>
            <a:pPr marL="90170">
              <a:lnSpc>
                <a:spcPct val="100000"/>
              </a:lnSpc>
              <a:spcBef>
                <a:spcPts val="919"/>
              </a:spcBef>
            </a:pPr>
            <a:r>
              <a:rPr sz="1800" spc="-5" dirty="0">
                <a:latin typeface="Times New Roman"/>
                <a:cs typeface="Times New Roman"/>
              </a:rPr>
              <a:t>плановий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баланс</a:t>
            </a:r>
            <a:r>
              <a:rPr sz="1800" spc="-5" dirty="0">
                <a:latin typeface="Times New Roman"/>
                <a:cs typeface="Times New Roman"/>
              </a:rPr>
              <a:t> активів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10" dirty="0">
                <a:latin typeface="Times New Roman"/>
                <a:cs typeface="Times New Roman"/>
              </a:rPr>
              <a:t>та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пасивів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підприємства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838705" y="4891278"/>
            <a:ext cx="8362315" cy="916305"/>
          </a:xfrm>
          <a:prstGeom prst="rect">
            <a:avLst/>
          </a:prstGeom>
          <a:solidFill>
            <a:srgbClr val="EAF6D1"/>
          </a:solidFill>
          <a:ln w="19050">
            <a:solidFill>
              <a:srgbClr val="688E18"/>
            </a:solidFill>
          </a:ln>
        </p:spPr>
        <p:txBody>
          <a:bodyPr vert="horz" wrap="square" lIns="0" tIns="508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40"/>
              </a:spcBef>
            </a:pPr>
            <a:endParaRPr sz="1950">
              <a:latin typeface="Times New Roman"/>
              <a:cs typeface="Times New Roman"/>
            </a:endParaRPr>
          </a:p>
          <a:p>
            <a:pPr marL="90170">
              <a:lnSpc>
                <a:spcPct val="100000"/>
              </a:lnSpc>
            </a:pPr>
            <a:r>
              <a:rPr sz="1800" spc="-5" dirty="0">
                <a:latin typeface="Times New Roman"/>
                <a:cs typeface="Times New Roman"/>
              </a:rPr>
              <a:t>письмовий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виклад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15" dirty="0">
                <a:latin typeface="Times New Roman"/>
                <a:cs typeface="Times New Roman"/>
              </a:rPr>
              <a:t>результатів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фінансового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планування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402080" y="1251203"/>
            <a:ext cx="434975" cy="0"/>
          </a:xfrm>
          <a:custGeom>
            <a:avLst/>
            <a:gdLst/>
            <a:ahLst/>
            <a:cxnLst/>
            <a:rect l="l" t="t" r="r" b="b"/>
            <a:pathLst>
              <a:path w="434975">
                <a:moveTo>
                  <a:pt x="434975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90C22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8" name="object 8"/>
          <p:cNvGrpSpPr/>
          <p:nvPr/>
        </p:nvGrpSpPr>
        <p:grpSpPr>
          <a:xfrm>
            <a:off x="1378966" y="1307591"/>
            <a:ext cx="459105" cy="4078604"/>
            <a:chOff x="1378966" y="1307591"/>
            <a:chExt cx="459105" cy="4078604"/>
          </a:xfrm>
        </p:grpSpPr>
        <p:sp>
          <p:nvSpPr>
            <p:cNvPr id="9" name="object 9"/>
            <p:cNvSpPr/>
            <p:nvPr/>
          </p:nvSpPr>
          <p:spPr>
            <a:xfrm>
              <a:off x="1385316" y="1307591"/>
              <a:ext cx="0" cy="4041140"/>
            </a:xfrm>
            <a:custGeom>
              <a:avLst/>
              <a:gdLst/>
              <a:ahLst/>
              <a:cxnLst/>
              <a:rect l="l" t="t" r="r" b="b"/>
              <a:pathLst>
                <a:path h="4041140">
                  <a:moveTo>
                    <a:pt x="0" y="0"/>
                  </a:moveTo>
                  <a:lnTo>
                    <a:pt x="0" y="4040886"/>
                  </a:lnTo>
                </a:path>
              </a:pathLst>
            </a:custGeom>
            <a:ln w="12700">
              <a:solidFill>
                <a:srgbClr val="90C22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1378966" y="1882139"/>
              <a:ext cx="459105" cy="3503929"/>
            </a:xfrm>
            <a:custGeom>
              <a:avLst/>
              <a:gdLst/>
              <a:ahLst/>
              <a:cxnLst/>
              <a:rect l="l" t="t" r="r" b="b"/>
              <a:pathLst>
                <a:path w="459105" h="3503929">
                  <a:moveTo>
                    <a:pt x="458089" y="1935480"/>
                  </a:moveTo>
                  <a:lnTo>
                    <a:pt x="445389" y="1929130"/>
                  </a:lnTo>
                  <a:lnTo>
                    <a:pt x="381889" y="1897380"/>
                  </a:lnTo>
                  <a:lnTo>
                    <a:pt x="381889" y="1929130"/>
                  </a:lnTo>
                  <a:lnTo>
                    <a:pt x="19558" y="1929130"/>
                  </a:lnTo>
                  <a:lnTo>
                    <a:pt x="16764" y="1931924"/>
                  </a:lnTo>
                  <a:lnTo>
                    <a:pt x="16764" y="1939036"/>
                  </a:lnTo>
                  <a:lnTo>
                    <a:pt x="19558" y="1941830"/>
                  </a:lnTo>
                  <a:lnTo>
                    <a:pt x="381889" y="1941830"/>
                  </a:lnTo>
                  <a:lnTo>
                    <a:pt x="381889" y="1973580"/>
                  </a:lnTo>
                  <a:lnTo>
                    <a:pt x="445389" y="1941830"/>
                  </a:lnTo>
                  <a:lnTo>
                    <a:pt x="458089" y="1935480"/>
                  </a:lnTo>
                  <a:close/>
                </a:path>
                <a:path w="459105" h="3503929">
                  <a:moveTo>
                    <a:pt x="458089" y="38100"/>
                  </a:moveTo>
                  <a:lnTo>
                    <a:pt x="445389" y="31750"/>
                  </a:lnTo>
                  <a:lnTo>
                    <a:pt x="381889" y="0"/>
                  </a:lnTo>
                  <a:lnTo>
                    <a:pt x="381889" y="31750"/>
                  </a:lnTo>
                  <a:lnTo>
                    <a:pt x="19558" y="31750"/>
                  </a:lnTo>
                  <a:lnTo>
                    <a:pt x="16764" y="34544"/>
                  </a:lnTo>
                  <a:lnTo>
                    <a:pt x="16764" y="41656"/>
                  </a:lnTo>
                  <a:lnTo>
                    <a:pt x="19558" y="44450"/>
                  </a:lnTo>
                  <a:lnTo>
                    <a:pt x="381889" y="44450"/>
                  </a:lnTo>
                  <a:lnTo>
                    <a:pt x="381889" y="76200"/>
                  </a:lnTo>
                  <a:lnTo>
                    <a:pt x="445389" y="44450"/>
                  </a:lnTo>
                  <a:lnTo>
                    <a:pt x="458089" y="38100"/>
                  </a:lnTo>
                  <a:close/>
                </a:path>
                <a:path w="459105" h="3503929">
                  <a:moveTo>
                    <a:pt x="459105" y="3465576"/>
                  </a:moveTo>
                  <a:lnTo>
                    <a:pt x="446405" y="3459226"/>
                  </a:lnTo>
                  <a:lnTo>
                    <a:pt x="382905" y="3427476"/>
                  </a:lnTo>
                  <a:lnTo>
                    <a:pt x="382905" y="3459226"/>
                  </a:lnTo>
                  <a:lnTo>
                    <a:pt x="2794" y="3459226"/>
                  </a:lnTo>
                  <a:lnTo>
                    <a:pt x="0" y="3462020"/>
                  </a:lnTo>
                  <a:lnTo>
                    <a:pt x="0" y="3469132"/>
                  </a:lnTo>
                  <a:lnTo>
                    <a:pt x="2794" y="3471926"/>
                  </a:lnTo>
                  <a:lnTo>
                    <a:pt x="382905" y="3471926"/>
                  </a:lnTo>
                  <a:lnTo>
                    <a:pt x="382905" y="3503676"/>
                  </a:lnTo>
                  <a:lnTo>
                    <a:pt x="446405" y="3471926"/>
                  </a:lnTo>
                  <a:lnTo>
                    <a:pt x="459105" y="3465576"/>
                  </a:lnTo>
                  <a:close/>
                </a:path>
              </a:pathLst>
            </a:custGeom>
            <a:solidFill>
              <a:srgbClr val="90C22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1395730" y="2505455"/>
              <a:ext cx="441325" cy="2037714"/>
            </a:xfrm>
            <a:custGeom>
              <a:avLst/>
              <a:gdLst/>
              <a:ahLst/>
              <a:cxnLst/>
              <a:rect l="l" t="t" r="r" b="b"/>
              <a:pathLst>
                <a:path w="441325" h="2037714">
                  <a:moveTo>
                    <a:pt x="441325" y="1999488"/>
                  </a:moveTo>
                  <a:lnTo>
                    <a:pt x="428625" y="1993138"/>
                  </a:lnTo>
                  <a:lnTo>
                    <a:pt x="365125" y="1961388"/>
                  </a:lnTo>
                  <a:lnTo>
                    <a:pt x="365125" y="1993138"/>
                  </a:lnTo>
                  <a:lnTo>
                    <a:pt x="2794" y="1993138"/>
                  </a:lnTo>
                  <a:lnTo>
                    <a:pt x="0" y="1995932"/>
                  </a:lnTo>
                  <a:lnTo>
                    <a:pt x="0" y="2003044"/>
                  </a:lnTo>
                  <a:lnTo>
                    <a:pt x="2794" y="2005838"/>
                  </a:lnTo>
                  <a:lnTo>
                    <a:pt x="365125" y="2005838"/>
                  </a:lnTo>
                  <a:lnTo>
                    <a:pt x="365125" y="2037588"/>
                  </a:lnTo>
                  <a:lnTo>
                    <a:pt x="428625" y="2005838"/>
                  </a:lnTo>
                  <a:lnTo>
                    <a:pt x="441325" y="1999488"/>
                  </a:lnTo>
                  <a:close/>
                </a:path>
                <a:path w="441325" h="2037714">
                  <a:moveTo>
                    <a:pt x="441325" y="661416"/>
                  </a:moveTo>
                  <a:lnTo>
                    <a:pt x="428625" y="655066"/>
                  </a:lnTo>
                  <a:lnTo>
                    <a:pt x="365125" y="623316"/>
                  </a:lnTo>
                  <a:lnTo>
                    <a:pt x="365125" y="655066"/>
                  </a:lnTo>
                  <a:lnTo>
                    <a:pt x="2794" y="655066"/>
                  </a:lnTo>
                  <a:lnTo>
                    <a:pt x="0" y="657860"/>
                  </a:lnTo>
                  <a:lnTo>
                    <a:pt x="0" y="664972"/>
                  </a:lnTo>
                  <a:lnTo>
                    <a:pt x="2794" y="667766"/>
                  </a:lnTo>
                  <a:lnTo>
                    <a:pt x="365125" y="667766"/>
                  </a:lnTo>
                  <a:lnTo>
                    <a:pt x="365125" y="699516"/>
                  </a:lnTo>
                  <a:lnTo>
                    <a:pt x="428625" y="667766"/>
                  </a:lnTo>
                  <a:lnTo>
                    <a:pt x="441325" y="661416"/>
                  </a:lnTo>
                  <a:close/>
                </a:path>
                <a:path w="441325" h="2037714">
                  <a:moveTo>
                    <a:pt x="441325" y="38100"/>
                  </a:moveTo>
                  <a:lnTo>
                    <a:pt x="428625" y="31750"/>
                  </a:lnTo>
                  <a:lnTo>
                    <a:pt x="365125" y="0"/>
                  </a:lnTo>
                  <a:lnTo>
                    <a:pt x="365125" y="31750"/>
                  </a:lnTo>
                  <a:lnTo>
                    <a:pt x="2794" y="31750"/>
                  </a:lnTo>
                  <a:lnTo>
                    <a:pt x="0" y="34544"/>
                  </a:lnTo>
                  <a:lnTo>
                    <a:pt x="0" y="41656"/>
                  </a:lnTo>
                  <a:lnTo>
                    <a:pt x="2794" y="44450"/>
                  </a:lnTo>
                  <a:lnTo>
                    <a:pt x="365125" y="44450"/>
                  </a:lnTo>
                  <a:lnTo>
                    <a:pt x="365125" y="76200"/>
                  </a:lnTo>
                  <a:lnTo>
                    <a:pt x="428625" y="44450"/>
                  </a:lnTo>
                  <a:lnTo>
                    <a:pt x="441325" y="38100"/>
                  </a:lnTo>
                  <a:close/>
                </a:path>
              </a:pathLst>
            </a:custGeom>
            <a:solidFill>
              <a:srgbClr val="90C22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" name="object 12"/>
          <p:cNvSpPr txBox="1"/>
          <p:nvPr/>
        </p:nvSpPr>
        <p:spPr>
          <a:xfrm>
            <a:off x="1838705" y="2286761"/>
            <a:ext cx="8362315" cy="515620"/>
          </a:xfrm>
          <a:prstGeom prst="rect">
            <a:avLst/>
          </a:prstGeom>
          <a:solidFill>
            <a:srgbClr val="EAF6D1"/>
          </a:solidFill>
          <a:ln w="19050">
            <a:solidFill>
              <a:srgbClr val="688E18"/>
            </a:solidFill>
          </a:ln>
        </p:spPr>
        <p:txBody>
          <a:bodyPr vert="horz" wrap="square" lIns="0" tIns="89535" rIns="0" bIns="0" rtlCol="0">
            <a:spAutoFit/>
          </a:bodyPr>
          <a:lstStyle/>
          <a:p>
            <a:pPr marL="90170">
              <a:lnSpc>
                <a:spcPct val="100000"/>
              </a:lnSpc>
              <a:spcBef>
                <a:spcPts val="705"/>
              </a:spcBef>
            </a:pPr>
            <a:r>
              <a:rPr sz="1800" spc="-5" dirty="0">
                <a:latin typeface="Times New Roman"/>
                <a:cs typeface="Times New Roman"/>
              </a:rPr>
              <a:t>план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30" dirty="0">
                <a:latin typeface="Times New Roman"/>
                <a:cs typeface="Times New Roman"/>
              </a:rPr>
              <a:t>доходів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і</a:t>
            </a:r>
            <a:r>
              <a:rPr sz="1800" spc="-5" dirty="0">
                <a:latin typeface="Times New Roman"/>
                <a:cs typeface="Times New Roman"/>
              </a:rPr>
              <a:t> витрат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(прибутків </a:t>
            </a:r>
            <a:r>
              <a:rPr sz="1800" dirty="0">
                <a:latin typeface="Times New Roman"/>
                <a:cs typeface="Times New Roman"/>
              </a:rPr>
              <a:t>і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збитків)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838705" y="2910077"/>
            <a:ext cx="8362315" cy="515620"/>
          </a:xfrm>
          <a:prstGeom prst="rect">
            <a:avLst/>
          </a:prstGeom>
          <a:solidFill>
            <a:srgbClr val="EAF6D1"/>
          </a:solidFill>
          <a:ln w="19050">
            <a:solidFill>
              <a:srgbClr val="688E18"/>
            </a:solidFill>
          </a:ln>
        </p:spPr>
        <p:txBody>
          <a:bodyPr vert="horz" wrap="square" lIns="0" tIns="89535" rIns="0" bIns="0" rtlCol="0">
            <a:spAutoFit/>
          </a:bodyPr>
          <a:lstStyle/>
          <a:p>
            <a:pPr marL="90170">
              <a:lnSpc>
                <a:spcPct val="100000"/>
              </a:lnSpc>
              <a:spcBef>
                <a:spcPts val="705"/>
              </a:spcBef>
            </a:pPr>
            <a:r>
              <a:rPr sz="1800" spc="-5" dirty="0">
                <a:latin typeface="Times New Roman"/>
                <a:cs typeface="Times New Roman"/>
              </a:rPr>
              <a:t>план </a:t>
            </a:r>
            <a:r>
              <a:rPr sz="1800" spc="-20" dirty="0">
                <a:latin typeface="Times New Roman"/>
                <a:cs typeface="Times New Roman"/>
              </a:rPr>
              <a:t>руху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грошових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20" dirty="0">
                <a:latin typeface="Times New Roman"/>
                <a:cs typeface="Times New Roman"/>
              </a:rPr>
              <a:t>коштів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spc="-20" dirty="0">
                <a:latin typeface="Times New Roman"/>
                <a:cs typeface="Times New Roman"/>
              </a:rPr>
              <a:t>(бюджет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20" dirty="0">
                <a:latin typeface="Times New Roman"/>
                <a:cs typeface="Times New Roman"/>
              </a:rPr>
              <a:t>руху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готівки);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838705" y="4222241"/>
            <a:ext cx="8362315" cy="567055"/>
          </a:xfrm>
          <a:prstGeom prst="rect">
            <a:avLst/>
          </a:prstGeom>
          <a:solidFill>
            <a:srgbClr val="EAF6D1"/>
          </a:solidFill>
          <a:ln w="19050">
            <a:solidFill>
              <a:srgbClr val="688E18"/>
            </a:solidFill>
          </a:ln>
        </p:spPr>
        <p:txBody>
          <a:bodyPr vert="horz" wrap="square" lIns="0" tIns="115570" rIns="0" bIns="0" rtlCol="0">
            <a:spAutoFit/>
          </a:bodyPr>
          <a:lstStyle/>
          <a:p>
            <a:pPr marL="90170">
              <a:lnSpc>
                <a:spcPct val="100000"/>
              </a:lnSpc>
              <a:spcBef>
                <a:spcPts val="910"/>
              </a:spcBef>
            </a:pPr>
            <a:r>
              <a:rPr sz="1800" spc="-10" dirty="0">
                <a:latin typeface="Times New Roman"/>
                <a:cs typeface="Times New Roman"/>
              </a:rPr>
              <a:t>розрахунок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15" dirty="0">
                <a:latin typeface="Times New Roman"/>
                <a:cs typeface="Times New Roman"/>
              </a:rPr>
              <a:t>точки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беззбитковості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60933" y="310642"/>
            <a:ext cx="499618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0" spc="-5" dirty="0">
                <a:solidFill>
                  <a:srgbClr val="2A500F"/>
                </a:solidFill>
                <a:latin typeface="Arial Black"/>
                <a:cs typeface="Arial Black"/>
              </a:rPr>
              <a:t>Види</a:t>
            </a:r>
            <a:r>
              <a:rPr sz="2800" b="0" spc="-30" dirty="0">
                <a:solidFill>
                  <a:srgbClr val="2A500F"/>
                </a:solidFill>
                <a:latin typeface="Arial Black"/>
                <a:cs typeface="Arial Black"/>
              </a:rPr>
              <a:t> </a:t>
            </a:r>
            <a:r>
              <a:rPr sz="2800" b="0" spc="-10" dirty="0">
                <a:solidFill>
                  <a:srgbClr val="2A500F"/>
                </a:solidFill>
                <a:latin typeface="Arial Black"/>
                <a:cs typeface="Arial Black"/>
              </a:rPr>
              <a:t>фінансових</a:t>
            </a:r>
            <a:r>
              <a:rPr sz="2800" b="0" dirty="0">
                <a:solidFill>
                  <a:srgbClr val="2A500F"/>
                </a:solidFill>
                <a:latin typeface="Arial Black"/>
                <a:cs typeface="Arial Black"/>
              </a:rPr>
              <a:t> </a:t>
            </a:r>
            <a:r>
              <a:rPr sz="2800" b="0" spc="-5" dirty="0">
                <a:solidFill>
                  <a:srgbClr val="2A500F"/>
                </a:solidFill>
                <a:latin typeface="Arial Black"/>
                <a:cs typeface="Arial Black"/>
              </a:rPr>
              <a:t>планів</a:t>
            </a:r>
            <a:endParaRPr sz="2800">
              <a:latin typeface="Arial Black"/>
              <a:cs typeface="Arial Black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549651" y="1033272"/>
            <a:ext cx="6160008" cy="5606796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56310" y="383285"/>
            <a:ext cx="547370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0" spc="-5" dirty="0">
                <a:solidFill>
                  <a:srgbClr val="3E7818"/>
                </a:solidFill>
                <a:latin typeface="Arial Black"/>
                <a:cs typeface="Arial Black"/>
              </a:rPr>
              <a:t>Етапи</a:t>
            </a:r>
            <a:r>
              <a:rPr sz="2400" b="0" spc="10" dirty="0">
                <a:solidFill>
                  <a:srgbClr val="3E7818"/>
                </a:solidFill>
                <a:latin typeface="Arial Black"/>
                <a:cs typeface="Arial Black"/>
              </a:rPr>
              <a:t> </a:t>
            </a:r>
            <a:r>
              <a:rPr sz="2400" b="0" spc="-5" dirty="0">
                <a:solidFill>
                  <a:srgbClr val="3E7818"/>
                </a:solidFill>
                <a:latin typeface="Arial Black"/>
                <a:cs typeface="Arial Black"/>
              </a:rPr>
              <a:t>фінансового</a:t>
            </a:r>
            <a:r>
              <a:rPr sz="2400" b="0" spc="-10" dirty="0">
                <a:solidFill>
                  <a:srgbClr val="3E7818"/>
                </a:solidFill>
                <a:latin typeface="Arial Black"/>
                <a:cs typeface="Arial Black"/>
              </a:rPr>
              <a:t> </a:t>
            </a:r>
            <a:r>
              <a:rPr sz="2400" b="0" spc="-5" dirty="0">
                <a:solidFill>
                  <a:srgbClr val="3E7818"/>
                </a:solidFill>
                <a:latin typeface="Arial Black"/>
                <a:cs typeface="Arial Black"/>
              </a:rPr>
              <a:t>планування</a:t>
            </a:r>
            <a:endParaRPr sz="2400">
              <a:latin typeface="Arial Black"/>
              <a:cs typeface="Arial Black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838705" y="994410"/>
            <a:ext cx="7271384" cy="515620"/>
          </a:xfrm>
          <a:prstGeom prst="rect">
            <a:avLst/>
          </a:prstGeom>
          <a:solidFill>
            <a:srgbClr val="EAF6D1"/>
          </a:solidFill>
          <a:ln w="19050">
            <a:solidFill>
              <a:srgbClr val="688E18"/>
            </a:solidFill>
          </a:ln>
        </p:spPr>
        <p:txBody>
          <a:bodyPr vert="horz" wrap="square" lIns="0" tIns="11303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890"/>
              </a:spcBef>
            </a:pPr>
            <a:r>
              <a:rPr sz="1800" dirty="0">
                <a:latin typeface="Times New Roman"/>
                <a:cs typeface="Times New Roman"/>
              </a:rPr>
              <a:t>Етапи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838705" y="1663445"/>
            <a:ext cx="9810115" cy="2327275"/>
          </a:xfrm>
          <a:prstGeom prst="rect">
            <a:avLst/>
          </a:prstGeom>
          <a:solidFill>
            <a:srgbClr val="EAF6D1"/>
          </a:solidFill>
          <a:ln w="19050">
            <a:solidFill>
              <a:srgbClr val="688E18"/>
            </a:solidFill>
          </a:ln>
        </p:spPr>
        <p:txBody>
          <a:bodyPr vert="horz" wrap="square" lIns="0" tIns="12065" rIns="0" bIns="0" rtlCol="0">
            <a:spAutoFit/>
          </a:bodyPr>
          <a:lstStyle/>
          <a:p>
            <a:pPr marL="90170" marR="84455" indent="121920">
              <a:lnSpc>
                <a:spcPts val="1800"/>
              </a:lnSpc>
              <a:spcBef>
                <a:spcPts val="95"/>
              </a:spcBef>
            </a:pPr>
            <a:r>
              <a:rPr sz="1800" b="1" i="1" dirty="0">
                <a:latin typeface="Times New Roman"/>
                <a:cs typeface="Times New Roman"/>
              </a:rPr>
              <a:t>Першим</a:t>
            </a:r>
            <a:r>
              <a:rPr sz="1800" b="1" i="1" spc="60" dirty="0">
                <a:latin typeface="Times New Roman"/>
                <a:cs typeface="Times New Roman"/>
              </a:rPr>
              <a:t> </a:t>
            </a:r>
            <a:r>
              <a:rPr sz="1800" b="1" i="1" spc="-25" dirty="0">
                <a:latin typeface="Times New Roman"/>
                <a:cs typeface="Times New Roman"/>
              </a:rPr>
              <a:t>етапом</a:t>
            </a:r>
            <a:r>
              <a:rPr sz="1800" b="1" i="1" spc="95" dirty="0">
                <a:latin typeface="Times New Roman"/>
                <a:cs typeface="Times New Roman"/>
              </a:rPr>
              <a:t> </a:t>
            </a:r>
            <a:r>
              <a:rPr sz="1800" b="1" i="1" spc="-5" dirty="0">
                <a:latin typeface="Times New Roman"/>
                <a:cs typeface="Times New Roman"/>
              </a:rPr>
              <a:t>розробки</a:t>
            </a:r>
            <a:r>
              <a:rPr sz="1800" b="1" i="1" spc="65" dirty="0">
                <a:latin typeface="Times New Roman"/>
                <a:cs typeface="Times New Roman"/>
              </a:rPr>
              <a:t> </a:t>
            </a:r>
            <a:r>
              <a:rPr sz="1800" b="1" i="1" spc="-10" dirty="0">
                <a:latin typeface="Times New Roman"/>
                <a:cs typeface="Times New Roman"/>
              </a:rPr>
              <a:t>фінансового</a:t>
            </a:r>
            <a:r>
              <a:rPr sz="1800" b="1" i="1" spc="70" dirty="0">
                <a:latin typeface="Times New Roman"/>
                <a:cs typeface="Times New Roman"/>
              </a:rPr>
              <a:t> </a:t>
            </a:r>
            <a:r>
              <a:rPr sz="1800" b="1" i="1" spc="-5" dirty="0">
                <a:latin typeface="Times New Roman"/>
                <a:cs typeface="Times New Roman"/>
              </a:rPr>
              <a:t>плану</a:t>
            </a:r>
            <a:r>
              <a:rPr sz="1800" b="1" i="1" spc="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на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наступний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spc="-15" dirty="0">
                <a:latin typeface="Times New Roman"/>
                <a:cs typeface="Times New Roman"/>
              </a:rPr>
              <a:t>період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(квартал,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рік)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є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аналіз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фінансових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показників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за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минулий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(звітний)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період.</a:t>
            </a:r>
            <a:endParaRPr sz="1800">
              <a:latin typeface="Times New Roman"/>
              <a:cs typeface="Times New Roman"/>
            </a:endParaRPr>
          </a:p>
          <a:p>
            <a:pPr marL="90170">
              <a:lnSpc>
                <a:spcPts val="1620"/>
              </a:lnSpc>
            </a:pPr>
            <a:r>
              <a:rPr sz="1800" b="1" spc="-5" dirty="0">
                <a:latin typeface="Times New Roman"/>
                <a:cs typeface="Times New Roman"/>
              </a:rPr>
              <a:t>До</a:t>
            </a:r>
            <a:r>
              <a:rPr sz="1800" b="1" spc="-1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таких</a:t>
            </a:r>
            <a:r>
              <a:rPr sz="1800" b="1" spc="5" dirty="0">
                <a:latin typeface="Times New Roman"/>
                <a:cs typeface="Times New Roman"/>
              </a:rPr>
              <a:t> </a:t>
            </a:r>
            <a:r>
              <a:rPr sz="1800" b="1" spc="-10" dirty="0">
                <a:latin typeface="Times New Roman"/>
                <a:cs typeface="Times New Roman"/>
              </a:rPr>
              <a:t>показників</a:t>
            </a:r>
            <a:r>
              <a:rPr sz="1800" b="1" spc="2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відносяться:</a:t>
            </a:r>
            <a:endParaRPr sz="1800">
              <a:latin typeface="Times New Roman"/>
              <a:cs typeface="Times New Roman"/>
            </a:endParaRPr>
          </a:p>
          <a:p>
            <a:pPr marL="433070" indent="-343535">
              <a:lnSpc>
                <a:spcPts val="1800"/>
              </a:lnSpc>
              <a:buSzPct val="55555"/>
              <a:buFont typeface="Symbol"/>
              <a:buChar char=""/>
              <a:tabLst>
                <a:tab pos="433070" algn="l"/>
                <a:tab pos="433705" algn="l"/>
              </a:tabLst>
            </a:pPr>
            <a:r>
              <a:rPr sz="1800" spc="-10" dirty="0">
                <a:latin typeface="Times New Roman"/>
                <a:cs typeface="Times New Roman"/>
              </a:rPr>
              <a:t>виручка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від</a:t>
            </a:r>
            <a:r>
              <a:rPr sz="1800" spc="-10" dirty="0">
                <a:latin typeface="Times New Roman"/>
                <a:cs typeface="Times New Roman"/>
              </a:rPr>
              <a:t> продажу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товарів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(продукції,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робіт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і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послуг);</a:t>
            </a:r>
            <a:endParaRPr sz="1800">
              <a:latin typeface="Times New Roman"/>
              <a:cs typeface="Times New Roman"/>
            </a:endParaRPr>
          </a:p>
          <a:p>
            <a:pPr marL="433070" indent="-343535">
              <a:lnSpc>
                <a:spcPts val="1800"/>
              </a:lnSpc>
              <a:buSzPct val="55555"/>
              <a:buFont typeface="Symbol"/>
              <a:buChar char=""/>
              <a:tabLst>
                <a:tab pos="433070" algn="l"/>
                <a:tab pos="433705" algn="l"/>
              </a:tabLst>
            </a:pPr>
            <a:r>
              <a:rPr sz="1800" spc="-5" dirty="0">
                <a:latin typeface="Times New Roman"/>
                <a:cs typeface="Times New Roman"/>
              </a:rPr>
              <a:t>собівартість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проданих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товарів;</a:t>
            </a:r>
            <a:endParaRPr sz="1800">
              <a:latin typeface="Times New Roman"/>
              <a:cs typeface="Times New Roman"/>
            </a:endParaRPr>
          </a:p>
          <a:p>
            <a:pPr marL="433070" indent="-343535">
              <a:lnSpc>
                <a:spcPts val="1800"/>
              </a:lnSpc>
              <a:buSzPct val="55555"/>
              <a:buFont typeface="Symbol"/>
              <a:buChar char=""/>
              <a:tabLst>
                <a:tab pos="433070" algn="l"/>
                <a:tab pos="433705" algn="l"/>
              </a:tabLst>
            </a:pPr>
            <a:r>
              <a:rPr sz="1800" spc="-5" dirty="0">
                <a:latin typeface="Times New Roman"/>
                <a:cs typeface="Times New Roman"/>
              </a:rPr>
              <a:t>валовий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і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чистий</a:t>
            </a:r>
            <a:r>
              <a:rPr sz="1800" spc="-15" dirty="0">
                <a:latin typeface="Times New Roman"/>
                <a:cs typeface="Times New Roman"/>
              </a:rPr>
              <a:t> прибуток;</a:t>
            </a:r>
            <a:endParaRPr sz="1800">
              <a:latin typeface="Times New Roman"/>
              <a:cs typeface="Times New Roman"/>
            </a:endParaRPr>
          </a:p>
          <a:p>
            <a:pPr marL="433070" indent="-343535">
              <a:lnSpc>
                <a:spcPts val="1800"/>
              </a:lnSpc>
              <a:buSzPct val="55555"/>
              <a:buFont typeface="Symbol"/>
              <a:buChar char=""/>
              <a:tabLst>
                <a:tab pos="433070" algn="l"/>
                <a:tab pos="433705" algn="l"/>
              </a:tabLst>
            </a:pPr>
            <a:r>
              <a:rPr sz="1800" dirty="0">
                <a:latin typeface="Times New Roman"/>
                <a:cs typeface="Times New Roman"/>
              </a:rPr>
              <a:t>рентабельність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активів,</a:t>
            </a:r>
            <a:r>
              <a:rPr sz="1800" spc="-10" dirty="0">
                <a:latin typeface="Times New Roman"/>
                <a:cs typeface="Times New Roman"/>
              </a:rPr>
              <a:t> власного </a:t>
            </a:r>
            <a:r>
              <a:rPr sz="1800" spc="-5" dirty="0">
                <a:latin typeface="Times New Roman"/>
                <a:cs typeface="Times New Roman"/>
              </a:rPr>
              <a:t>капіталу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і </a:t>
            </a:r>
            <a:r>
              <a:rPr sz="1800" spc="-10" dirty="0">
                <a:latin typeface="Times New Roman"/>
                <a:cs typeface="Times New Roman"/>
              </a:rPr>
              <a:t>продажів;</a:t>
            </a:r>
            <a:endParaRPr sz="1800">
              <a:latin typeface="Times New Roman"/>
              <a:cs typeface="Times New Roman"/>
            </a:endParaRPr>
          </a:p>
          <a:p>
            <a:pPr marL="433070" indent="-343535">
              <a:lnSpc>
                <a:spcPts val="1800"/>
              </a:lnSpc>
              <a:buSzPct val="55555"/>
              <a:buFont typeface="Symbol"/>
              <a:buChar char=""/>
              <a:tabLst>
                <a:tab pos="433070" algn="l"/>
                <a:tab pos="433705" algn="l"/>
              </a:tabLst>
            </a:pPr>
            <a:r>
              <a:rPr sz="1800" dirty="0">
                <a:latin typeface="Times New Roman"/>
                <a:cs typeface="Times New Roman"/>
              </a:rPr>
              <a:t>обсяг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капіталовкладень</a:t>
            </a:r>
            <a:r>
              <a:rPr sz="1800" dirty="0">
                <a:latin typeface="Times New Roman"/>
                <a:cs typeface="Times New Roman"/>
              </a:rPr>
              <a:t> і </a:t>
            </a:r>
            <a:r>
              <a:rPr sz="1800" spc="-5" dirty="0">
                <a:latin typeface="Times New Roman"/>
                <a:cs typeface="Times New Roman"/>
              </a:rPr>
              <a:t>джерела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їхнього</a:t>
            </a:r>
            <a:r>
              <a:rPr sz="1800" spc="-5" dirty="0">
                <a:latin typeface="Times New Roman"/>
                <a:cs typeface="Times New Roman"/>
              </a:rPr>
              <a:t> фінансування;</a:t>
            </a:r>
            <a:endParaRPr sz="1800">
              <a:latin typeface="Times New Roman"/>
              <a:cs typeface="Times New Roman"/>
            </a:endParaRPr>
          </a:p>
          <a:p>
            <a:pPr marL="433070" indent="-343535">
              <a:lnSpc>
                <a:spcPts val="1800"/>
              </a:lnSpc>
              <a:buSzPct val="55555"/>
              <a:buFont typeface="Symbol"/>
              <a:buChar char=""/>
              <a:tabLst>
                <a:tab pos="433070" algn="l"/>
                <a:tab pos="433705" algn="l"/>
              </a:tabLst>
            </a:pPr>
            <a:r>
              <a:rPr sz="1800" spc="-5" dirty="0">
                <a:latin typeface="Times New Roman"/>
                <a:cs typeface="Times New Roman"/>
              </a:rPr>
              <a:t>показники</a:t>
            </a:r>
            <a:r>
              <a:rPr sz="1800" dirty="0">
                <a:latin typeface="Times New Roman"/>
                <a:cs typeface="Times New Roman"/>
              </a:rPr>
              <a:t> фінансової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стійкості,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платоспроможності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10" dirty="0">
                <a:latin typeface="Times New Roman"/>
                <a:cs typeface="Times New Roman"/>
              </a:rPr>
              <a:t>та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ліквідності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балансу;</a:t>
            </a:r>
            <a:endParaRPr sz="1800">
              <a:latin typeface="Times New Roman"/>
              <a:cs typeface="Times New Roman"/>
            </a:endParaRPr>
          </a:p>
          <a:p>
            <a:pPr marL="433070" indent="-343535">
              <a:lnSpc>
                <a:spcPts val="1980"/>
              </a:lnSpc>
              <a:buSzPct val="55555"/>
              <a:buFont typeface="Symbol"/>
              <a:buChar char=""/>
              <a:tabLst>
                <a:tab pos="433070" algn="l"/>
                <a:tab pos="433705" algn="l"/>
              </a:tabLst>
            </a:pPr>
            <a:r>
              <a:rPr sz="1800" spc="-5" dirty="0">
                <a:latin typeface="Times New Roman"/>
                <a:cs typeface="Times New Roman"/>
              </a:rPr>
              <a:t>показники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ділової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і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15" dirty="0">
                <a:latin typeface="Times New Roman"/>
                <a:cs typeface="Times New Roman"/>
              </a:rPr>
              <a:t>ринкової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активності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тощо.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838705" y="4094226"/>
            <a:ext cx="9810115" cy="1228725"/>
          </a:xfrm>
          <a:prstGeom prst="rect">
            <a:avLst/>
          </a:prstGeom>
          <a:solidFill>
            <a:srgbClr val="EAF6D1"/>
          </a:solidFill>
          <a:ln w="19050">
            <a:solidFill>
              <a:srgbClr val="688E18"/>
            </a:solidFill>
          </a:ln>
        </p:spPr>
        <p:txBody>
          <a:bodyPr vert="horz" wrap="square" lIns="0" tIns="35560" rIns="0" bIns="0" rtlCol="0">
            <a:spAutoFit/>
          </a:bodyPr>
          <a:lstStyle/>
          <a:p>
            <a:pPr marL="90170" marR="80010" algn="just">
              <a:lnSpc>
                <a:spcPts val="1800"/>
              </a:lnSpc>
              <a:spcBef>
                <a:spcPts val="280"/>
              </a:spcBef>
            </a:pPr>
            <a:r>
              <a:rPr sz="1800" b="1" i="1" spc="-10" dirty="0">
                <a:latin typeface="Times New Roman"/>
                <a:cs typeface="Times New Roman"/>
              </a:rPr>
              <a:t>Другий</a:t>
            </a:r>
            <a:r>
              <a:rPr sz="1800" b="1" i="1" spc="-5" dirty="0">
                <a:latin typeface="Times New Roman"/>
                <a:cs typeface="Times New Roman"/>
              </a:rPr>
              <a:t> етап</a:t>
            </a:r>
            <a:r>
              <a:rPr sz="1800" b="1" i="1" dirty="0">
                <a:latin typeface="Times New Roman"/>
                <a:cs typeface="Times New Roman"/>
              </a:rPr>
              <a:t> </a:t>
            </a:r>
            <a:r>
              <a:rPr sz="1800" b="1" i="1" spc="-10" dirty="0">
                <a:latin typeface="Times New Roman"/>
                <a:cs typeface="Times New Roman"/>
              </a:rPr>
              <a:t>фінансового</a:t>
            </a:r>
            <a:r>
              <a:rPr sz="1800" b="1" i="1" spc="-5" dirty="0">
                <a:latin typeface="Times New Roman"/>
                <a:cs typeface="Times New Roman"/>
              </a:rPr>
              <a:t> планування</a:t>
            </a:r>
            <a:r>
              <a:rPr sz="1800" b="1" i="1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–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здійснення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спеціальних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розрахунків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і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таблиць</a:t>
            </a:r>
            <a:r>
              <a:rPr sz="1800" spc="-5" dirty="0">
                <a:latin typeface="Times New Roman"/>
                <a:cs typeface="Times New Roman"/>
              </a:rPr>
              <a:t> до 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фінансового </a:t>
            </a:r>
            <a:r>
              <a:rPr sz="1800" spc="-10" dirty="0">
                <a:latin typeface="Times New Roman"/>
                <a:cs typeface="Times New Roman"/>
              </a:rPr>
              <a:t>плану (розрахунки </a:t>
            </a:r>
            <a:r>
              <a:rPr sz="1800" spc="-15" dirty="0">
                <a:latin typeface="Times New Roman"/>
                <a:cs typeface="Times New Roman"/>
              </a:rPr>
              <a:t>бухгалтерського </a:t>
            </a:r>
            <a:r>
              <a:rPr sz="1800" dirty="0">
                <a:latin typeface="Times New Roman"/>
                <a:cs typeface="Times New Roman"/>
              </a:rPr>
              <a:t>і </a:t>
            </a:r>
            <a:r>
              <a:rPr sz="1800" spc="-15" dirty="0">
                <a:latin typeface="Times New Roman"/>
                <a:cs typeface="Times New Roman"/>
              </a:rPr>
              <a:t>чистого прибутку </a:t>
            </a:r>
            <a:r>
              <a:rPr sz="1800" dirty="0">
                <a:latin typeface="Times New Roman"/>
                <a:cs typeface="Times New Roman"/>
              </a:rPr>
              <a:t>і </a:t>
            </a:r>
            <a:r>
              <a:rPr sz="1800" spc="-5" dirty="0">
                <a:latin typeface="Times New Roman"/>
                <a:cs typeface="Times New Roman"/>
              </a:rPr>
              <a:t>її </a:t>
            </a:r>
            <a:r>
              <a:rPr sz="1800" spc="-10" dirty="0">
                <a:latin typeface="Times New Roman"/>
                <a:cs typeface="Times New Roman"/>
              </a:rPr>
              <a:t>розподіл </a:t>
            </a:r>
            <a:r>
              <a:rPr sz="1800" spc="-5" dirty="0">
                <a:latin typeface="Times New Roman"/>
                <a:cs typeface="Times New Roman"/>
              </a:rPr>
              <a:t>за </a:t>
            </a:r>
            <a:r>
              <a:rPr sz="1800" spc="-10" dirty="0">
                <a:latin typeface="Times New Roman"/>
                <a:cs typeface="Times New Roman"/>
              </a:rPr>
              <a:t>напрямками, </a:t>
            </a:r>
            <a:r>
              <a:rPr sz="1800" spc="-5" dirty="0">
                <a:latin typeface="Times New Roman"/>
                <a:cs typeface="Times New Roman"/>
              </a:rPr>
              <a:t> амортизаційних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відрахувань,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джерел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фінансування</a:t>
            </a:r>
            <a:r>
              <a:rPr sz="1800" spc="-5" dirty="0">
                <a:latin typeface="Times New Roman"/>
                <a:cs typeface="Times New Roman"/>
              </a:rPr>
              <a:t> капіталовкладень,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планової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потреби</a:t>
            </a:r>
            <a:r>
              <a:rPr sz="1800" dirty="0">
                <a:latin typeface="Times New Roman"/>
                <a:cs typeface="Times New Roman"/>
              </a:rPr>
              <a:t> в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оборотних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5" dirty="0">
                <a:latin typeface="Times New Roman"/>
                <a:cs typeface="Times New Roman"/>
              </a:rPr>
              <a:t>коштах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тощо).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Обґрунтованим</a:t>
            </a:r>
            <a:r>
              <a:rPr sz="1800" spc="-5" dirty="0">
                <a:latin typeface="Times New Roman"/>
                <a:cs typeface="Times New Roman"/>
              </a:rPr>
              <a:t> фінансовим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5" dirty="0">
                <a:latin typeface="Times New Roman"/>
                <a:cs typeface="Times New Roman"/>
              </a:rPr>
              <a:t>планом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0" dirty="0">
                <a:latin typeface="Times New Roman"/>
                <a:cs typeface="Times New Roman"/>
              </a:rPr>
              <a:t>буде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той,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при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розробці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30" dirty="0">
                <a:latin typeface="Times New Roman"/>
                <a:cs typeface="Times New Roman"/>
              </a:rPr>
              <a:t>якого 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здійснювали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кілька варіантів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фінансових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розрахунків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10" dirty="0">
                <a:latin typeface="Times New Roman"/>
                <a:cs typeface="Times New Roman"/>
              </a:rPr>
              <a:t>та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вибирали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оптимальний.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838705" y="5427726"/>
            <a:ext cx="9810115" cy="916305"/>
          </a:xfrm>
          <a:prstGeom prst="rect">
            <a:avLst/>
          </a:prstGeom>
          <a:solidFill>
            <a:srgbClr val="EAF6D1"/>
          </a:solidFill>
          <a:ln w="19050">
            <a:solidFill>
              <a:srgbClr val="688E18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90170" algn="just">
              <a:lnSpc>
                <a:spcPts val="1570"/>
              </a:lnSpc>
            </a:pPr>
            <a:r>
              <a:rPr sz="1800" b="1" i="1" spc="-10" dirty="0">
                <a:latin typeface="Times New Roman"/>
                <a:cs typeface="Times New Roman"/>
              </a:rPr>
              <a:t>Третій</a:t>
            </a:r>
            <a:r>
              <a:rPr sz="1800" b="1" i="1" spc="15" dirty="0">
                <a:latin typeface="Times New Roman"/>
                <a:cs typeface="Times New Roman"/>
              </a:rPr>
              <a:t> </a:t>
            </a:r>
            <a:r>
              <a:rPr sz="1800" b="1" i="1" spc="-5" dirty="0">
                <a:latin typeface="Times New Roman"/>
                <a:cs typeface="Times New Roman"/>
              </a:rPr>
              <a:t>етап</a:t>
            </a:r>
            <a:r>
              <a:rPr sz="1800" b="1" i="1" spc="450" dirty="0">
                <a:latin typeface="Times New Roman"/>
                <a:cs typeface="Times New Roman"/>
              </a:rPr>
              <a:t> </a:t>
            </a:r>
            <a:r>
              <a:rPr sz="1800" b="1" i="1" dirty="0">
                <a:latin typeface="Times New Roman"/>
                <a:cs typeface="Times New Roman"/>
              </a:rPr>
              <a:t>в</a:t>
            </a:r>
            <a:r>
              <a:rPr sz="1800" b="1" i="1" spc="465" dirty="0">
                <a:latin typeface="Times New Roman"/>
                <a:cs typeface="Times New Roman"/>
              </a:rPr>
              <a:t> </a:t>
            </a:r>
            <a:r>
              <a:rPr sz="1800" b="1" i="1" spc="-15" dirty="0">
                <a:latin typeface="Times New Roman"/>
                <a:cs typeface="Times New Roman"/>
              </a:rPr>
              <a:t>фінансовому</a:t>
            </a:r>
            <a:r>
              <a:rPr sz="1800" b="1" i="1" spc="459" dirty="0">
                <a:latin typeface="Times New Roman"/>
                <a:cs typeface="Times New Roman"/>
              </a:rPr>
              <a:t> </a:t>
            </a:r>
            <a:r>
              <a:rPr sz="1800" b="1" i="1" spc="-5" dirty="0">
                <a:latin typeface="Times New Roman"/>
                <a:cs typeface="Times New Roman"/>
              </a:rPr>
              <a:t>плануванні</a:t>
            </a:r>
            <a:r>
              <a:rPr sz="1800" b="1" i="1" spc="4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є</a:t>
            </a:r>
            <a:r>
              <a:rPr sz="1800" spc="459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розробка</a:t>
            </a:r>
            <a:r>
              <a:rPr sz="1800" spc="4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звітів</a:t>
            </a:r>
            <a:r>
              <a:rPr sz="1800" spc="47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про</a:t>
            </a:r>
            <a:r>
              <a:rPr sz="1800" spc="465" dirty="0">
                <a:latin typeface="Times New Roman"/>
                <a:cs typeface="Times New Roman"/>
              </a:rPr>
              <a:t> </a:t>
            </a:r>
            <a:r>
              <a:rPr sz="1800" spc="-15" dirty="0">
                <a:latin typeface="Times New Roman"/>
                <a:cs typeface="Times New Roman"/>
              </a:rPr>
              <a:t>виконання</a:t>
            </a:r>
            <a:r>
              <a:rPr sz="1800" spc="4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фінансових</a:t>
            </a:r>
            <a:r>
              <a:rPr sz="1800" spc="4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планів</a:t>
            </a:r>
            <a:endParaRPr sz="1800">
              <a:latin typeface="Times New Roman"/>
              <a:cs typeface="Times New Roman"/>
            </a:endParaRPr>
          </a:p>
          <a:p>
            <a:pPr marL="90170" marR="81915" algn="just">
              <a:lnSpc>
                <a:spcPct val="83400"/>
              </a:lnSpc>
              <a:spcBef>
                <a:spcPts val="175"/>
              </a:spcBef>
            </a:pPr>
            <a:r>
              <a:rPr sz="1800" spc="-15" dirty="0">
                <a:latin typeface="Times New Roman"/>
                <a:cs typeface="Times New Roman"/>
              </a:rPr>
              <a:t>(бюджетів).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Їх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20" dirty="0">
                <a:latin typeface="Times New Roman"/>
                <a:cs typeface="Times New Roman"/>
              </a:rPr>
              <a:t>використовують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для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фінансового</a:t>
            </a:r>
            <a:r>
              <a:rPr sz="1800" spc="-5" dirty="0">
                <a:latin typeface="Times New Roman"/>
                <a:cs typeface="Times New Roman"/>
              </a:rPr>
              <a:t> аналізу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15" dirty="0">
                <a:latin typeface="Times New Roman"/>
                <a:cs typeface="Times New Roman"/>
              </a:rPr>
              <a:t>та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розробки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фінансових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планів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на 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5" dirty="0">
                <a:latin typeface="Times New Roman"/>
                <a:cs typeface="Times New Roman"/>
              </a:rPr>
              <a:t>майбутній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spc="-15" dirty="0">
                <a:latin typeface="Times New Roman"/>
                <a:cs typeface="Times New Roman"/>
              </a:rPr>
              <a:t>період.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В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фінансовому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плануванні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доцільним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є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складання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перспективних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(на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2–5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років)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і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15" dirty="0">
                <a:latin typeface="Times New Roman"/>
                <a:cs typeface="Times New Roman"/>
              </a:rPr>
              <a:t>короткострокових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(на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місяць,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квартал, </a:t>
            </a:r>
            <a:r>
              <a:rPr sz="1800" dirty="0">
                <a:latin typeface="Times New Roman"/>
                <a:cs typeface="Times New Roman"/>
              </a:rPr>
              <a:t>рік) </a:t>
            </a:r>
            <a:r>
              <a:rPr sz="1800" spc="-5" dirty="0">
                <a:latin typeface="Times New Roman"/>
                <a:cs typeface="Times New Roman"/>
              </a:rPr>
              <a:t>планів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5" dirty="0">
                <a:latin typeface="Times New Roman"/>
                <a:cs typeface="Times New Roman"/>
              </a:rPr>
              <a:t>(бюджети).</a:t>
            </a:r>
            <a:endParaRPr sz="1800">
              <a:latin typeface="Times New Roman"/>
              <a:cs typeface="Times New Roman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1378966" y="1244853"/>
            <a:ext cx="459105" cy="4679315"/>
            <a:chOff x="1378966" y="1244853"/>
            <a:chExt cx="459105" cy="4679315"/>
          </a:xfrm>
        </p:grpSpPr>
        <p:sp>
          <p:nvSpPr>
            <p:cNvPr id="8" name="object 8"/>
            <p:cNvSpPr/>
            <p:nvPr/>
          </p:nvSpPr>
          <p:spPr>
            <a:xfrm>
              <a:off x="1385316" y="1251203"/>
              <a:ext cx="452120" cy="4634230"/>
            </a:xfrm>
            <a:custGeom>
              <a:avLst/>
              <a:gdLst/>
              <a:ahLst/>
              <a:cxnLst/>
              <a:rect l="l" t="t" r="r" b="b"/>
              <a:pathLst>
                <a:path w="452119" h="4634230">
                  <a:moveTo>
                    <a:pt x="451739" y="0"/>
                  </a:moveTo>
                  <a:lnTo>
                    <a:pt x="16764" y="0"/>
                  </a:lnTo>
                </a:path>
                <a:path w="452119" h="4634230">
                  <a:moveTo>
                    <a:pt x="0" y="56387"/>
                  </a:moveTo>
                  <a:lnTo>
                    <a:pt x="17780" y="4634217"/>
                  </a:lnTo>
                </a:path>
              </a:pathLst>
            </a:custGeom>
            <a:ln w="12700">
              <a:solidFill>
                <a:srgbClr val="90C22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1378966" y="2787395"/>
              <a:ext cx="459105" cy="3136900"/>
            </a:xfrm>
            <a:custGeom>
              <a:avLst/>
              <a:gdLst/>
              <a:ahLst/>
              <a:cxnLst/>
              <a:rect l="l" t="t" r="r" b="b"/>
              <a:pathLst>
                <a:path w="459105" h="3136900">
                  <a:moveTo>
                    <a:pt x="458089" y="1920240"/>
                  </a:moveTo>
                  <a:lnTo>
                    <a:pt x="445389" y="1913890"/>
                  </a:lnTo>
                  <a:lnTo>
                    <a:pt x="381889" y="1882140"/>
                  </a:lnTo>
                  <a:lnTo>
                    <a:pt x="381889" y="1913890"/>
                  </a:lnTo>
                  <a:lnTo>
                    <a:pt x="19558" y="1913890"/>
                  </a:lnTo>
                  <a:lnTo>
                    <a:pt x="16764" y="1916684"/>
                  </a:lnTo>
                  <a:lnTo>
                    <a:pt x="16764" y="1923796"/>
                  </a:lnTo>
                  <a:lnTo>
                    <a:pt x="19558" y="1926590"/>
                  </a:lnTo>
                  <a:lnTo>
                    <a:pt x="381889" y="1926590"/>
                  </a:lnTo>
                  <a:lnTo>
                    <a:pt x="381889" y="1958340"/>
                  </a:lnTo>
                  <a:lnTo>
                    <a:pt x="445389" y="1926590"/>
                  </a:lnTo>
                  <a:lnTo>
                    <a:pt x="458089" y="1920240"/>
                  </a:lnTo>
                  <a:close/>
                </a:path>
                <a:path w="459105" h="3136900">
                  <a:moveTo>
                    <a:pt x="459105" y="3098292"/>
                  </a:moveTo>
                  <a:lnTo>
                    <a:pt x="446405" y="3091942"/>
                  </a:lnTo>
                  <a:lnTo>
                    <a:pt x="382905" y="3060192"/>
                  </a:lnTo>
                  <a:lnTo>
                    <a:pt x="382905" y="3091942"/>
                  </a:lnTo>
                  <a:lnTo>
                    <a:pt x="2794" y="3091942"/>
                  </a:lnTo>
                  <a:lnTo>
                    <a:pt x="0" y="3094786"/>
                  </a:lnTo>
                  <a:lnTo>
                    <a:pt x="0" y="3101797"/>
                  </a:lnTo>
                  <a:lnTo>
                    <a:pt x="2794" y="3104642"/>
                  </a:lnTo>
                  <a:lnTo>
                    <a:pt x="382905" y="3104642"/>
                  </a:lnTo>
                  <a:lnTo>
                    <a:pt x="382905" y="3136392"/>
                  </a:lnTo>
                  <a:lnTo>
                    <a:pt x="446405" y="3104642"/>
                  </a:lnTo>
                  <a:lnTo>
                    <a:pt x="459105" y="3098292"/>
                  </a:lnTo>
                  <a:close/>
                </a:path>
                <a:path w="459105" h="3136900">
                  <a:moveTo>
                    <a:pt x="459105" y="38100"/>
                  </a:moveTo>
                  <a:lnTo>
                    <a:pt x="446405" y="31750"/>
                  </a:lnTo>
                  <a:lnTo>
                    <a:pt x="382905" y="0"/>
                  </a:lnTo>
                  <a:lnTo>
                    <a:pt x="382905" y="31750"/>
                  </a:lnTo>
                  <a:lnTo>
                    <a:pt x="2794" y="31750"/>
                  </a:lnTo>
                  <a:lnTo>
                    <a:pt x="0" y="34544"/>
                  </a:lnTo>
                  <a:lnTo>
                    <a:pt x="0" y="41656"/>
                  </a:lnTo>
                  <a:lnTo>
                    <a:pt x="2794" y="44450"/>
                  </a:lnTo>
                  <a:lnTo>
                    <a:pt x="382905" y="44450"/>
                  </a:lnTo>
                  <a:lnTo>
                    <a:pt x="382905" y="76200"/>
                  </a:lnTo>
                  <a:lnTo>
                    <a:pt x="446405" y="44450"/>
                  </a:lnTo>
                  <a:lnTo>
                    <a:pt x="459105" y="38100"/>
                  </a:lnTo>
                  <a:close/>
                </a:path>
              </a:pathLst>
            </a:custGeom>
            <a:solidFill>
              <a:srgbClr val="90C22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56310" y="383285"/>
            <a:ext cx="340042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0" dirty="0">
                <a:solidFill>
                  <a:srgbClr val="2A500F"/>
                </a:solidFill>
                <a:latin typeface="Arial Black"/>
                <a:cs typeface="Arial Black"/>
              </a:rPr>
              <a:t>Фінансові</a:t>
            </a:r>
            <a:r>
              <a:rPr sz="2400" b="0" spc="-75" dirty="0">
                <a:solidFill>
                  <a:srgbClr val="2A500F"/>
                </a:solidFill>
                <a:latin typeface="Arial Black"/>
                <a:cs typeface="Arial Black"/>
              </a:rPr>
              <a:t> </a:t>
            </a:r>
            <a:r>
              <a:rPr sz="2400" b="0" spc="-5" dirty="0">
                <a:solidFill>
                  <a:srgbClr val="2A500F"/>
                </a:solidFill>
                <a:latin typeface="Arial Black"/>
                <a:cs typeface="Arial Black"/>
              </a:rPr>
              <a:t>бюджети</a:t>
            </a:r>
            <a:endParaRPr sz="2400">
              <a:latin typeface="Arial Black"/>
              <a:cs typeface="Arial Black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810005" y="1012697"/>
            <a:ext cx="8595360" cy="1988820"/>
          </a:xfrm>
          <a:custGeom>
            <a:avLst/>
            <a:gdLst/>
            <a:ahLst/>
            <a:cxnLst/>
            <a:rect l="l" t="t" r="r" b="b"/>
            <a:pathLst>
              <a:path w="8595360" h="1988820">
                <a:moveTo>
                  <a:pt x="8595360" y="0"/>
                </a:moveTo>
                <a:lnTo>
                  <a:pt x="0" y="0"/>
                </a:lnTo>
                <a:lnTo>
                  <a:pt x="0" y="1988819"/>
                </a:lnTo>
                <a:lnTo>
                  <a:pt x="8595360" y="1988819"/>
                </a:lnTo>
                <a:lnTo>
                  <a:pt x="859536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810005" y="1012697"/>
            <a:ext cx="8595360" cy="1988820"/>
          </a:xfrm>
          <a:prstGeom prst="rect">
            <a:avLst/>
          </a:prstGeom>
          <a:ln w="19050">
            <a:solidFill>
              <a:srgbClr val="539F20"/>
            </a:solidFill>
          </a:ln>
        </p:spPr>
        <p:txBody>
          <a:bodyPr vert="horz" wrap="square" lIns="0" tIns="26034" rIns="0" bIns="0" rtlCol="0">
            <a:spAutoFit/>
          </a:bodyPr>
          <a:lstStyle/>
          <a:p>
            <a:pPr marL="89535">
              <a:lnSpc>
                <a:spcPts val="1980"/>
              </a:lnSpc>
              <a:spcBef>
                <a:spcPts val="204"/>
              </a:spcBef>
            </a:pPr>
            <a:r>
              <a:rPr sz="1800" spc="-5" dirty="0">
                <a:latin typeface="Times New Roman"/>
                <a:cs typeface="Times New Roman"/>
              </a:rPr>
              <a:t>До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складу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фінансових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15" dirty="0">
                <a:latin typeface="Times New Roman"/>
                <a:cs typeface="Times New Roman"/>
              </a:rPr>
              <a:t>бюджетів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15" dirty="0">
                <a:latin typeface="Times New Roman"/>
                <a:cs typeface="Times New Roman"/>
              </a:rPr>
              <a:t>включають:</a:t>
            </a:r>
            <a:endParaRPr sz="1800">
              <a:latin typeface="Times New Roman"/>
              <a:cs typeface="Times New Roman"/>
            </a:endParaRPr>
          </a:p>
          <a:p>
            <a:pPr marL="432434" indent="-343535">
              <a:lnSpc>
                <a:spcPts val="1800"/>
              </a:lnSpc>
              <a:buSzPct val="55555"/>
              <a:buFont typeface="Symbol"/>
              <a:buChar char=""/>
              <a:tabLst>
                <a:tab pos="432434" algn="l"/>
                <a:tab pos="433070" algn="l"/>
              </a:tabLst>
            </a:pPr>
            <a:r>
              <a:rPr sz="1800" spc="-25" dirty="0">
                <a:latin typeface="Times New Roman"/>
                <a:cs typeface="Times New Roman"/>
              </a:rPr>
              <a:t>бюджет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20" dirty="0">
                <a:latin typeface="Times New Roman"/>
                <a:cs typeface="Times New Roman"/>
              </a:rPr>
              <a:t>руху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грошових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15" dirty="0">
                <a:latin typeface="Times New Roman"/>
                <a:cs typeface="Times New Roman"/>
              </a:rPr>
              <a:t>коштів;</a:t>
            </a:r>
            <a:endParaRPr sz="1800">
              <a:latin typeface="Times New Roman"/>
              <a:cs typeface="Times New Roman"/>
            </a:endParaRPr>
          </a:p>
          <a:p>
            <a:pPr marL="432434" indent="-343535">
              <a:lnSpc>
                <a:spcPts val="1800"/>
              </a:lnSpc>
              <a:buSzPct val="55555"/>
              <a:buFont typeface="Symbol"/>
              <a:buChar char=""/>
              <a:tabLst>
                <a:tab pos="432434" algn="l"/>
                <a:tab pos="433070" algn="l"/>
              </a:tabLst>
            </a:pPr>
            <a:r>
              <a:rPr sz="1800" spc="-5" dirty="0">
                <a:latin typeface="Times New Roman"/>
                <a:cs typeface="Times New Roman"/>
              </a:rPr>
              <a:t>прогноз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балансу активів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і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пасивів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20" dirty="0">
                <a:latin typeface="Times New Roman"/>
                <a:cs typeface="Times New Roman"/>
              </a:rPr>
              <a:t>(бюджет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по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балансовому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листу);</a:t>
            </a:r>
            <a:endParaRPr sz="1800">
              <a:latin typeface="Times New Roman"/>
              <a:cs typeface="Times New Roman"/>
            </a:endParaRPr>
          </a:p>
          <a:p>
            <a:pPr marL="432434" indent="-343535">
              <a:lnSpc>
                <a:spcPts val="1800"/>
              </a:lnSpc>
              <a:buSzPct val="55555"/>
              <a:buFont typeface="Symbol"/>
              <a:buChar char=""/>
              <a:tabLst>
                <a:tab pos="432434" algn="l"/>
                <a:tab pos="433070" algn="l"/>
              </a:tabLst>
            </a:pPr>
            <a:r>
              <a:rPr sz="1800" spc="-5" dirty="0">
                <a:latin typeface="Times New Roman"/>
                <a:cs typeface="Times New Roman"/>
              </a:rPr>
              <a:t>прогноз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вартості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чистих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активів </a:t>
            </a:r>
            <a:r>
              <a:rPr sz="1800" dirty="0">
                <a:latin typeface="Times New Roman"/>
                <a:cs typeface="Times New Roman"/>
              </a:rPr>
              <a:t>для</a:t>
            </a:r>
            <a:r>
              <a:rPr sz="1800" spc="-10" dirty="0">
                <a:latin typeface="Times New Roman"/>
                <a:cs typeface="Times New Roman"/>
              </a:rPr>
              <a:t> акціонерного</a:t>
            </a:r>
            <a:r>
              <a:rPr sz="1800" spc="-5" dirty="0">
                <a:latin typeface="Times New Roman"/>
                <a:cs typeface="Times New Roman"/>
              </a:rPr>
              <a:t> товариства;</a:t>
            </a:r>
            <a:endParaRPr sz="1800">
              <a:latin typeface="Times New Roman"/>
              <a:cs typeface="Times New Roman"/>
            </a:endParaRPr>
          </a:p>
          <a:p>
            <a:pPr marL="432434" marR="81280" indent="-342900" algn="just">
              <a:lnSpc>
                <a:spcPts val="1800"/>
              </a:lnSpc>
              <a:spcBef>
                <a:spcPts val="180"/>
              </a:spcBef>
              <a:buSzPct val="55555"/>
              <a:buFont typeface="Symbol"/>
              <a:buChar char=""/>
              <a:tabLst>
                <a:tab pos="433070" algn="l"/>
              </a:tabLst>
            </a:pPr>
            <a:r>
              <a:rPr sz="1800" spc="-5" dirty="0">
                <a:latin typeface="Times New Roman"/>
                <a:cs typeface="Times New Roman"/>
              </a:rPr>
              <a:t>прогноз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основних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фінансових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показників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5" dirty="0">
                <a:latin typeface="Times New Roman"/>
                <a:cs typeface="Times New Roman"/>
              </a:rPr>
              <a:t>(прибутку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до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5" dirty="0">
                <a:latin typeface="Times New Roman"/>
                <a:cs typeface="Times New Roman"/>
              </a:rPr>
              <a:t>оподаткування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15" dirty="0">
                <a:latin typeface="Times New Roman"/>
                <a:cs typeface="Times New Roman"/>
              </a:rPr>
              <a:t>чистого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spc="-35" dirty="0">
                <a:latin typeface="Times New Roman"/>
                <a:cs typeface="Times New Roman"/>
              </a:rPr>
              <a:t>прибутку, </a:t>
            </a:r>
            <a:r>
              <a:rPr sz="1800" dirty="0">
                <a:latin typeface="Times New Roman"/>
                <a:cs typeface="Times New Roman"/>
              </a:rPr>
              <a:t>що </a:t>
            </a:r>
            <a:r>
              <a:rPr sz="1800" spc="-5" dirty="0">
                <a:latin typeface="Times New Roman"/>
                <a:cs typeface="Times New Roman"/>
              </a:rPr>
              <a:t>залишається </a:t>
            </a:r>
            <a:r>
              <a:rPr sz="1800" dirty="0">
                <a:latin typeface="Times New Roman"/>
                <a:cs typeface="Times New Roman"/>
              </a:rPr>
              <a:t>в </a:t>
            </a:r>
            <a:r>
              <a:rPr sz="1800" spc="-5" dirty="0">
                <a:latin typeface="Times New Roman"/>
                <a:cs typeface="Times New Roman"/>
              </a:rPr>
              <a:t>розпорядженні підприємства після </a:t>
            </a:r>
            <a:r>
              <a:rPr sz="1800" spc="-20" dirty="0">
                <a:latin typeface="Times New Roman"/>
                <a:cs typeface="Times New Roman"/>
              </a:rPr>
              <a:t>оподатковування; 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рентабельності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активів,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власного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капіталу</a:t>
            </a:r>
            <a:r>
              <a:rPr sz="1800" dirty="0">
                <a:latin typeface="Times New Roman"/>
                <a:cs typeface="Times New Roman"/>
              </a:rPr>
              <a:t> і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продажів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10" dirty="0">
                <a:latin typeface="Times New Roman"/>
                <a:cs typeface="Times New Roman"/>
              </a:rPr>
              <a:t>та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ін.);</a:t>
            </a:r>
            <a:endParaRPr sz="1800">
              <a:latin typeface="Times New Roman"/>
              <a:cs typeface="Times New Roman"/>
            </a:endParaRPr>
          </a:p>
          <a:p>
            <a:pPr marL="432434" indent="-343535" algn="just">
              <a:lnSpc>
                <a:spcPts val="1800"/>
              </a:lnSpc>
              <a:buSzPct val="55555"/>
              <a:buFont typeface="Symbol"/>
              <a:buChar char=""/>
              <a:tabLst>
                <a:tab pos="433070" algn="l"/>
              </a:tabLst>
            </a:pPr>
            <a:r>
              <a:rPr sz="1800" spc="-5" dirty="0">
                <a:latin typeface="Times New Roman"/>
                <a:cs typeface="Times New Roman"/>
              </a:rPr>
              <a:t>капітальний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40" dirty="0">
                <a:latin typeface="Times New Roman"/>
                <a:cs typeface="Times New Roman"/>
              </a:rPr>
              <a:t>бюджет.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834389" y="3327653"/>
            <a:ext cx="8571230" cy="2719070"/>
          </a:xfrm>
          <a:custGeom>
            <a:avLst/>
            <a:gdLst/>
            <a:ahLst/>
            <a:cxnLst/>
            <a:rect l="l" t="t" r="r" b="b"/>
            <a:pathLst>
              <a:path w="8571230" h="2719070">
                <a:moveTo>
                  <a:pt x="8570976" y="0"/>
                </a:moveTo>
                <a:lnTo>
                  <a:pt x="0" y="0"/>
                </a:lnTo>
                <a:lnTo>
                  <a:pt x="0" y="2718816"/>
                </a:lnTo>
                <a:lnTo>
                  <a:pt x="8570976" y="2718816"/>
                </a:lnTo>
                <a:lnTo>
                  <a:pt x="857097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834389" y="3327653"/>
            <a:ext cx="8571230" cy="2719070"/>
          </a:xfrm>
          <a:prstGeom prst="rect">
            <a:avLst/>
          </a:prstGeom>
          <a:ln w="19050">
            <a:solidFill>
              <a:srgbClr val="539F20"/>
            </a:solidFill>
          </a:ln>
        </p:spPr>
        <p:txBody>
          <a:bodyPr vert="horz" wrap="square" lIns="0" tIns="48895" rIns="0" bIns="0" rtlCol="0">
            <a:spAutoFit/>
          </a:bodyPr>
          <a:lstStyle/>
          <a:p>
            <a:pPr marL="90170">
              <a:lnSpc>
                <a:spcPts val="1980"/>
              </a:lnSpc>
              <a:spcBef>
                <a:spcPts val="385"/>
              </a:spcBef>
            </a:pPr>
            <a:r>
              <a:rPr sz="1800" spc="-15" dirty="0">
                <a:latin typeface="Times New Roman"/>
                <a:cs typeface="Times New Roman"/>
              </a:rPr>
              <a:t>Розробка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фінансових </a:t>
            </a:r>
            <a:r>
              <a:rPr sz="1800" spc="-20" dirty="0">
                <a:latin typeface="Times New Roman"/>
                <a:cs typeface="Times New Roman"/>
              </a:rPr>
              <a:t>бюджетів</a:t>
            </a:r>
            <a:r>
              <a:rPr sz="1800" spc="-10" dirty="0">
                <a:latin typeface="Times New Roman"/>
                <a:cs typeface="Times New Roman"/>
              </a:rPr>
              <a:t> дозволяє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підприємству:</a:t>
            </a:r>
            <a:endParaRPr sz="1800">
              <a:latin typeface="Times New Roman"/>
              <a:cs typeface="Times New Roman"/>
            </a:endParaRPr>
          </a:p>
          <a:p>
            <a:pPr marL="433070" marR="82550" indent="-342900">
              <a:lnSpc>
                <a:spcPts val="1800"/>
              </a:lnSpc>
              <a:spcBef>
                <a:spcPts val="180"/>
              </a:spcBef>
              <a:buSzPct val="55555"/>
              <a:buFont typeface="Symbol"/>
              <a:buChar char=""/>
              <a:tabLst>
                <a:tab pos="433070" algn="l"/>
                <a:tab pos="433705" algn="l"/>
              </a:tabLst>
            </a:pPr>
            <a:r>
              <a:rPr sz="1800" spc="5" dirty="0">
                <a:latin typeface="Times New Roman"/>
                <a:cs typeface="Times New Roman"/>
              </a:rPr>
              <a:t>вести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15" dirty="0">
                <a:latin typeface="Times New Roman"/>
                <a:cs typeface="Times New Roman"/>
              </a:rPr>
              <a:t>облік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spc="-30" dirty="0">
                <a:latin typeface="Times New Roman"/>
                <a:cs typeface="Times New Roman"/>
              </a:rPr>
              <a:t>руху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грошових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20" dirty="0">
                <a:latin typeface="Times New Roman"/>
                <a:cs typeface="Times New Roman"/>
              </a:rPr>
              <a:t>коштів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у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розрізі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центрів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фінансової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відповідальності,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а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не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тільки </a:t>
            </a:r>
            <a:r>
              <a:rPr sz="1800" spc="-5" dirty="0">
                <a:latin typeface="Times New Roman"/>
                <a:cs typeface="Times New Roman"/>
              </a:rPr>
              <a:t>по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підприємству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в</a:t>
            </a:r>
            <a:r>
              <a:rPr sz="1800" spc="-5" dirty="0">
                <a:latin typeface="Times New Roman"/>
                <a:cs typeface="Times New Roman"/>
              </a:rPr>
              <a:t> цілому;</a:t>
            </a:r>
            <a:endParaRPr sz="1800">
              <a:latin typeface="Times New Roman"/>
              <a:cs typeface="Times New Roman"/>
            </a:endParaRPr>
          </a:p>
          <a:p>
            <a:pPr marL="433070" indent="-343535">
              <a:lnSpc>
                <a:spcPts val="1620"/>
              </a:lnSpc>
              <a:buSzPct val="55555"/>
              <a:buFont typeface="Symbol"/>
              <a:buChar char=""/>
              <a:tabLst>
                <a:tab pos="433070" algn="l"/>
                <a:tab pos="433705" algn="l"/>
              </a:tabLst>
            </a:pPr>
            <a:r>
              <a:rPr sz="1800" spc="-5" dirty="0">
                <a:latin typeface="Times New Roman"/>
                <a:cs typeface="Times New Roman"/>
              </a:rPr>
              <a:t>оперативно</a:t>
            </a:r>
            <a:r>
              <a:rPr sz="1800" spc="-15" dirty="0">
                <a:latin typeface="Times New Roman"/>
                <a:cs typeface="Times New Roman"/>
              </a:rPr>
              <a:t> контролювати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грошові</a:t>
            </a:r>
            <a:r>
              <a:rPr sz="1800" spc="-10" dirty="0">
                <a:latin typeface="Times New Roman"/>
                <a:cs typeface="Times New Roman"/>
              </a:rPr>
              <a:t> потоки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в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spc="-15" dirty="0">
                <a:latin typeface="Times New Roman"/>
                <a:cs typeface="Times New Roman"/>
              </a:rPr>
              <a:t>розрахунковому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періоді;</a:t>
            </a:r>
            <a:endParaRPr sz="1800">
              <a:latin typeface="Times New Roman"/>
              <a:cs typeface="Times New Roman"/>
            </a:endParaRPr>
          </a:p>
          <a:p>
            <a:pPr marL="433070" indent="-343535">
              <a:lnSpc>
                <a:spcPts val="1800"/>
              </a:lnSpc>
              <a:buSzPct val="55555"/>
              <a:buFont typeface="Symbol"/>
              <a:buChar char=""/>
              <a:tabLst>
                <a:tab pos="433070" algn="l"/>
                <a:tab pos="433705" algn="l"/>
              </a:tabLst>
            </a:pPr>
            <a:r>
              <a:rPr sz="1800" spc="-20" dirty="0">
                <a:latin typeface="Times New Roman"/>
                <a:cs typeface="Times New Roman"/>
              </a:rPr>
              <a:t>використовувати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інформацію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про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рух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грошових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-20" dirty="0">
                <a:latin typeface="Times New Roman"/>
                <a:cs typeface="Times New Roman"/>
              </a:rPr>
              <a:t>коштів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для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управління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активами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і</a:t>
            </a:r>
            <a:endParaRPr sz="1800">
              <a:latin typeface="Times New Roman"/>
              <a:cs typeface="Times New Roman"/>
            </a:endParaRPr>
          </a:p>
          <a:p>
            <a:pPr marL="433070">
              <a:lnSpc>
                <a:spcPts val="1800"/>
              </a:lnSpc>
            </a:pPr>
            <a:r>
              <a:rPr sz="1800" spc="-5" dirty="0">
                <a:latin typeface="Times New Roman"/>
                <a:cs typeface="Times New Roman"/>
              </a:rPr>
              <a:t>пасивами;</a:t>
            </a:r>
            <a:endParaRPr sz="1800">
              <a:latin typeface="Times New Roman"/>
              <a:cs typeface="Times New Roman"/>
            </a:endParaRPr>
          </a:p>
          <a:p>
            <a:pPr marL="433070" marR="83820" indent="-342900" algn="just">
              <a:lnSpc>
                <a:spcPts val="1800"/>
              </a:lnSpc>
              <a:spcBef>
                <a:spcPts val="180"/>
              </a:spcBef>
              <a:buSzPct val="55555"/>
              <a:buFont typeface="Symbol"/>
              <a:buChar char=""/>
              <a:tabLst>
                <a:tab pos="433705" algn="l"/>
              </a:tabLst>
            </a:pPr>
            <a:r>
              <a:rPr sz="1800" spc="-10" dirty="0">
                <a:latin typeface="Times New Roman"/>
                <a:cs typeface="Times New Roman"/>
              </a:rPr>
              <a:t>аналізувати</a:t>
            </a:r>
            <a:r>
              <a:rPr sz="1800" spc="-5" dirty="0">
                <a:latin typeface="Times New Roman"/>
                <a:cs typeface="Times New Roman"/>
              </a:rPr>
              <a:t> вплив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5" dirty="0">
                <a:latin typeface="Times New Roman"/>
                <a:cs typeface="Times New Roman"/>
              </a:rPr>
              <a:t>прибутку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на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фінансову</a:t>
            </a:r>
            <a:r>
              <a:rPr sz="1800" spc="-5" dirty="0">
                <a:latin typeface="Times New Roman"/>
                <a:cs typeface="Times New Roman"/>
              </a:rPr>
              <a:t> стійкість</a:t>
            </a:r>
            <a:r>
              <a:rPr sz="1800" dirty="0">
                <a:latin typeface="Times New Roman"/>
                <a:cs typeface="Times New Roman"/>
              </a:rPr>
              <a:t> і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платоспроможність </a:t>
            </a:r>
            <a:r>
              <a:rPr sz="1800" spc="-5" dirty="0">
                <a:latin typeface="Times New Roman"/>
                <a:cs typeface="Times New Roman"/>
              </a:rPr>
              <a:t> підприємства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(при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використанні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непрямого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spc="-15" dirty="0">
                <a:latin typeface="Times New Roman"/>
                <a:cs typeface="Times New Roman"/>
              </a:rPr>
              <a:t>методу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для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5" dirty="0">
                <a:latin typeface="Times New Roman"/>
                <a:cs typeface="Times New Roman"/>
              </a:rPr>
              <a:t>розрахунку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грошових 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потоків);</a:t>
            </a:r>
            <a:endParaRPr sz="1800">
              <a:latin typeface="Times New Roman"/>
              <a:cs typeface="Times New Roman"/>
            </a:endParaRPr>
          </a:p>
          <a:p>
            <a:pPr marL="433070" marR="85090" indent="-342900" algn="just">
              <a:lnSpc>
                <a:spcPts val="1800"/>
              </a:lnSpc>
              <a:buSzPct val="55555"/>
              <a:buFont typeface="Symbol"/>
              <a:buChar char=""/>
              <a:tabLst>
                <a:tab pos="433705" algn="l"/>
              </a:tabLst>
            </a:pPr>
            <a:r>
              <a:rPr sz="1800" spc="-20" dirty="0">
                <a:latin typeface="Times New Roman"/>
                <a:cs typeface="Times New Roman"/>
              </a:rPr>
              <a:t>вживати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оперативні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spc="-25" dirty="0">
                <a:latin typeface="Times New Roman"/>
                <a:cs typeface="Times New Roman"/>
              </a:rPr>
              <a:t>заходи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по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усуненню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недоліків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у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фінансово-господарській 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діяльності.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1443</Words>
  <Application>Microsoft Office PowerPoint</Application>
  <PresentationFormat>Произвольный</PresentationFormat>
  <Paragraphs>203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Office Theme</vt:lpstr>
      <vt:lpstr>Планування та контроль на  підприємстві</vt:lpstr>
      <vt:lpstr>Фінансове планування</vt:lpstr>
      <vt:lpstr>Принципи фінансового планування</vt:lpstr>
      <vt:lpstr>Фінансовий план</vt:lpstr>
      <vt:lpstr>Роль фінансового планування</vt:lpstr>
      <vt:lpstr>Складові фінансового плану</vt:lpstr>
      <vt:lpstr>Види фінансових планів</vt:lpstr>
      <vt:lpstr>Етапи фінансового планування</vt:lpstr>
      <vt:lpstr>Фінансові бюджети</vt:lpstr>
      <vt:lpstr>Компоненти системи бюджетування</vt:lpstr>
      <vt:lpstr>Система бюджетів підприємства</vt:lpstr>
      <vt:lpstr>Методика бюджетування</vt:lpstr>
      <vt:lpstr>Бюджет руху грошових коштів</vt:lpstr>
      <vt:lpstr>Особливості складання БРГК</vt:lpstr>
      <vt:lpstr>Платіжний календар</vt:lpstr>
      <vt:lpstr>Прогнозний баланс</vt:lpstr>
      <vt:lpstr>Методика формування прогнозного балансу</vt:lpstr>
      <vt:lpstr>Методика формування прогнозного балансу</vt:lpstr>
      <vt:lpstr>Методика формування прогнозного балансу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Адміністратор</dc:creator>
  <cp:lastModifiedBy>Angelina</cp:lastModifiedBy>
  <cp:revision>1</cp:revision>
  <dcterms:created xsi:type="dcterms:W3CDTF">2023-11-15T16:27:03Z</dcterms:created>
  <dcterms:modified xsi:type="dcterms:W3CDTF">2023-11-21T12:07:25Z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2021-02-21T00:00:00Z</vt:filetime>
  </property>
  <property fmtid="{D5CDD505-2E9C-101B-9397-08002B2CF9AE}" pid="3" name="Creator">
    <vt:lpwstr>Microsoft® PowerPoint® для Microsoft 365</vt:lpwstr>
  </property>
  <property fmtid="{D5CDD505-2E9C-101B-9397-08002B2CF9AE}" pid="4" name="LastSaved">
    <vt:filetime>2023-11-15T00:00:00Z</vt:filetime>
  </property>
</Properties>
</file>