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2" r:id="rId1"/>
  </p:sldMasterIdLst>
  <p:sldIdLst>
    <p:sldId id="256" r:id="rId2"/>
    <p:sldId id="261" r:id="rId3"/>
    <p:sldId id="259" r:id="rId4"/>
    <p:sldId id="260" r:id="rId5"/>
    <p:sldId id="257" r:id="rId6"/>
    <p:sldId id="258" r:id="rId7"/>
    <p:sldId id="262" r:id="rId8"/>
    <p:sldId id="263" r:id="rId9"/>
    <p:sldId id="264" r:id="rId10"/>
    <p:sldId id="266" r:id="rId11"/>
    <p:sldId id="265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 snapToGrid="0">
      <p:cViewPr varScale="1">
        <p:scale>
          <a:sx n="70" d="100"/>
          <a:sy n="70" d="100"/>
        </p:scale>
        <p:origin x="7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8663FD8-D4D4-426C-A8CE-A442119EC8E8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B208F78-7227-4F00-8DBE-EE1C65C9FB2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6868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63FD8-D4D4-426C-A8CE-A442119EC8E8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08F78-7227-4F00-8DBE-EE1C65C9F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714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63FD8-D4D4-426C-A8CE-A442119EC8E8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08F78-7227-4F00-8DBE-EE1C65C9FB2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2822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63FD8-D4D4-426C-A8CE-A442119EC8E8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08F78-7227-4F00-8DBE-EE1C65C9FB2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8392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63FD8-D4D4-426C-A8CE-A442119EC8E8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08F78-7227-4F00-8DBE-EE1C65C9F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653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63FD8-D4D4-426C-A8CE-A442119EC8E8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08F78-7227-4F00-8DBE-EE1C65C9FB2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24073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63FD8-D4D4-426C-A8CE-A442119EC8E8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08F78-7227-4F00-8DBE-EE1C65C9FB2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251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63FD8-D4D4-426C-A8CE-A442119EC8E8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08F78-7227-4F00-8DBE-EE1C65C9FB2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18286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63FD8-D4D4-426C-A8CE-A442119EC8E8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08F78-7227-4F00-8DBE-EE1C65C9FB2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0590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63FD8-D4D4-426C-A8CE-A442119EC8E8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08F78-7227-4F00-8DBE-EE1C65C9F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807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63FD8-D4D4-426C-A8CE-A442119EC8E8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08F78-7227-4F00-8DBE-EE1C65C9FB2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9243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63FD8-D4D4-426C-A8CE-A442119EC8E8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08F78-7227-4F00-8DBE-EE1C65C9F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718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63FD8-D4D4-426C-A8CE-A442119EC8E8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08F78-7227-4F00-8DBE-EE1C65C9FB2D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8863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63FD8-D4D4-426C-A8CE-A442119EC8E8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08F78-7227-4F00-8DBE-EE1C65C9FB2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4629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63FD8-D4D4-426C-A8CE-A442119EC8E8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08F78-7227-4F00-8DBE-EE1C65C9F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494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63FD8-D4D4-426C-A8CE-A442119EC8E8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08F78-7227-4F00-8DBE-EE1C65C9FB2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235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63FD8-D4D4-426C-A8CE-A442119EC8E8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08F78-7227-4F00-8DBE-EE1C65C9F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467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8663FD8-D4D4-426C-A8CE-A442119EC8E8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B208F78-7227-4F00-8DBE-EE1C65C9F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221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3" r:id="rId1"/>
    <p:sldLayoutId id="2147484014" r:id="rId2"/>
    <p:sldLayoutId id="2147484015" r:id="rId3"/>
    <p:sldLayoutId id="2147484016" r:id="rId4"/>
    <p:sldLayoutId id="2147484017" r:id="rId5"/>
    <p:sldLayoutId id="2147484018" r:id="rId6"/>
    <p:sldLayoutId id="2147484019" r:id="rId7"/>
    <p:sldLayoutId id="2147484020" r:id="rId8"/>
    <p:sldLayoutId id="2147484021" r:id="rId9"/>
    <p:sldLayoutId id="2147484022" r:id="rId10"/>
    <p:sldLayoutId id="2147484023" r:id="rId11"/>
    <p:sldLayoutId id="2147484024" r:id="rId12"/>
    <p:sldLayoutId id="2147484025" r:id="rId13"/>
    <p:sldLayoutId id="2147484026" r:id="rId14"/>
    <p:sldLayoutId id="2147484027" r:id="rId15"/>
    <p:sldLayoutId id="2147484028" r:id="rId16"/>
    <p:sldLayoutId id="214748402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</a:pPr>
            <a:r>
              <a:rPr lang="uk-UA" cap="all" spc="200" dirty="0" smtClean="0">
                <a:solidFill>
                  <a:schemeClr val="tx2"/>
                </a:solidFill>
                <a:ea typeface="+mn-ea"/>
                <a:cs typeface="+mn-cs"/>
              </a:rPr>
              <a:t>Тектонічні</a:t>
            </a:r>
            <a:endParaRPr lang="ru-RU" dirty="0">
              <a:solidFill>
                <a:schemeClr val="tx2"/>
              </a:solidFill>
              <a:ea typeface="+mn-ea"/>
              <a:cs typeface="+mn-cs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sz="5400" smtClean="0">
                <a:solidFill>
                  <a:schemeClr val="tx2"/>
                </a:solidFill>
              </a:rPr>
              <a:t>дислокації</a:t>
            </a:r>
            <a:endParaRPr lang="ru-RU" sz="5400" dirty="0">
              <a:solidFill>
                <a:schemeClr val="tx2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72033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5" y="627290"/>
            <a:ext cx="10413240" cy="1303867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Зсув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uk-UA" sz="2700" dirty="0" smtClean="0"/>
              <a:t>порушення природної рівноваги залягання верств гірських порід з розривом їх суцільності і переміщенням у горизонтальному або близькому до нього напрямі.</a:t>
            </a:r>
            <a:endParaRPr lang="uk-UA" sz="27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00423" y="2661313"/>
            <a:ext cx="5146258" cy="2333768"/>
          </a:xfrm>
          <a:prstGeom prst="rect">
            <a:avLst/>
          </a:prstGeom>
        </p:spPr>
      </p:pic>
      <p:pic>
        <p:nvPicPr>
          <p:cNvPr id="5122" name="Picture 2" descr="https://upload.wikimedia.org/wikipedia/commons/thumb/4/48/Piqiang_Fault%2C_China_detail.jpg/220px-Piqiang_Fault%2C_China_detai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833" y="2483893"/>
            <a:ext cx="5677469" cy="349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3833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104" y="668741"/>
            <a:ext cx="10413242" cy="1528550"/>
          </a:xfrm>
        </p:spPr>
        <p:txBody>
          <a:bodyPr>
            <a:normAutofit fontScale="90000"/>
          </a:bodyPr>
          <a:lstStyle/>
          <a:p>
            <a:pPr algn="just"/>
            <a:r>
              <a:rPr lang="uk-UA" b="1" dirty="0" smtClean="0"/>
              <a:t>Шар</a:t>
            </a:r>
            <a:r>
              <a:rPr lang="en-US" b="1" dirty="0" smtClean="0"/>
              <a:t>’</a:t>
            </a:r>
            <a:r>
              <a:rPr lang="uk-UA" b="1" dirty="0" err="1" smtClean="0"/>
              <a:t>яж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sz="2700" dirty="0" smtClean="0"/>
              <a:t>пологий насув однієї маси гірських порід на інші (частіше більш древніх на більш молоді) з перекриттям першими других на великій площі з амплітудою переміщення в десятки – перші сотні км</a:t>
            </a:r>
            <a:endParaRPr lang="uk-UA" sz="27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09732" y="2473808"/>
            <a:ext cx="5295330" cy="3483151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89456" y="2473807"/>
            <a:ext cx="5511094" cy="275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783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3456" y="627290"/>
            <a:ext cx="10467833" cy="1733773"/>
          </a:xfrm>
        </p:spPr>
        <p:txBody>
          <a:bodyPr>
            <a:noAutofit/>
          </a:bodyPr>
          <a:lstStyle/>
          <a:p>
            <a:pPr algn="just"/>
            <a:r>
              <a:rPr lang="uk-UA" sz="2800" b="1" dirty="0" smtClean="0"/>
              <a:t>Грабен</a:t>
            </a:r>
            <a:r>
              <a:rPr lang="uk-UA" sz="2800" dirty="0" smtClean="0"/>
              <a:t> </a:t>
            </a:r>
            <a:r>
              <a:rPr lang="uk-UA" sz="2800" dirty="0"/>
              <a:t>переважно видовжена ділянка земної кори, яка опустилася по лініях скидів нижче від навколишніх ділянок</a:t>
            </a:r>
            <a:br>
              <a:rPr lang="uk-UA" sz="2800" dirty="0"/>
            </a:br>
            <a:r>
              <a:rPr lang="uk-UA" sz="2800" b="1" dirty="0" smtClean="0"/>
              <a:t>Горст</a:t>
            </a:r>
            <a:r>
              <a:rPr lang="uk-UA" sz="2800" dirty="0" smtClean="0"/>
              <a:t> переважно видовжена, відносно піднята ділянка земної кори, яка обмежена опущеними по лініях скидами.</a:t>
            </a:r>
            <a:endParaRPr lang="uk-UA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5243" y="2713305"/>
            <a:ext cx="5079281" cy="2118001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781113" y="2713305"/>
            <a:ext cx="5742288" cy="329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134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6959" y="655094"/>
            <a:ext cx="10780808" cy="1446662"/>
          </a:xfrm>
        </p:spPr>
        <p:txBody>
          <a:bodyPr>
            <a:normAutofit fontScale="90000"/>
          </a:bodyPr>
          <a:lstStyle/>
          <a:p>
            <a:pPr algn="just"/>
            <a:r>
              <a:rPr lang="uk-UA" b="1" dirty="0" err="1" smtClean="0"/>
              <a:t>Рифт</a:t>
            </a:r>
            <a:r>
              <a:rPr lang="uk-UA" dirty="0" smtClean="0"/>
              <a:t> </a:t>
            </a:r>
            <a:br>
              <a:rPr lang="uk-UA" dirty="0" smtClean="0"/>
            </a:br>
            <a:r>
              <a:rPr lang="uk-UA" sz="2200" dirty="0" smtClean="0"/>
              <a:t>лінійно витягнута подібна до рову тектонічна структура типу грабена, що розтинає земну кору. Довжина від сотень до тисяч км, ширина від десятків до 200-400 км. Частіше утворюється в зонах розтягнення земної кори. Виникнення </a:t>
            </a:r>
            <a:r>
              <a:rPr lang="uk-UA" sz="2200" dirty="0" err="1" smtClean="0"/>
              <a:t>рифту</a:t>
            </a:r>
            <a:r>
              <a:rPr lang="uk-UA" sz="2200" dirty="0" smtClean="0"/>
              <a:t> супроводжується сейсмічною активністю і </a:t>
            </a:r>
            <a:r>
              <a:rPr lang="uk-UA" sz="2200" dirty="0" err="1" smtClean="0"/>
              <a:t>магматизмом</a:t>
            </a:r>
            <a:r>
              <a:rPr lang="uk-UA" sz="2200" dirty="0" smtClean="0"/>
              <a:t>.</a:t>
            </a:r>
            <a:endParaRPr lang="uk-UA" sz="2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4130" y="2664512"/>
            <a:ext cx="3819525" cy="2686050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16484" y="2572330"/>
            <a:ext cx="6961283" cy="277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525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Тектонічні порушення (дислокації)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967854" y="2462646"/>
            <a:ext cx="4718304" cy="576262"/>
          </a:xfrm>
        </p:spPr>
        <p:txBody>
          <a:bodyPr/>
          <a:lstStyle/>
          <a:p>
            <a:pPr algn="ctr"/>
            <a:r>
              <a:rPr lang="uk-UA" dirty="0" smtClean="0"/>
              <a:t>Плікативні (складчасті)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6642318" y="2444200"/>
            <a:ext cx="4718304" cy="576262"/>
          </a:xfrm>
        </p:spPr>
        <p:txBody>
          <a:bodyPr/>
          <a:lstStyle/>
          <a:p>
            <a:pPr algn="ctr"/>
            <a:r>
              <a:rPr lang="uk-UA" dirty="0" smtClean="0"/>
              <a:t>Диз'юнктивні (розривні)</a:t>
            </a:r>
            <a:endParaRPr lang="ru-RU" dirty="0"/>
          </a:p>
        </p:txBody>
      </p:sp>
      <p:pic>
        <p:nvPicPr>
          <p:cNvPr id="13" name="Объект 12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23572" y="3452883"/>
            <a:ext cx="5500605" cy="1794315"/>
          </a:xfrm>
          <a:prstGeom prst="rect">
            <a:avLst/>
          </a:prstGeom>
        </p:spPr>
      </p:pic>
      <p:pic>
        <p:nvPicPr>
          <p:cNvPr id="17" name="Объект 16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466741" y="3178662"/>
            <a:ext cx="5024674" cy="2619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254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9809" y="750120"/>
            <a:ext cx="10342264" cy="1242453"/>
          </a:xfrm>
        </p:spPr>
        <p:txBody>
          <a:bodyPr>
            <a:normAutofit fontScale="90000"/>
          </a:bodyPr>
          <a:lstStyle/>
          <a:p>
            <a:r>
              <a:rPr lang="uk-UA" b="1" dirty="0" err="1" smtClean="0"/>
              <a:t>Монокліналь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 </a:t>
            </a:r>
            <a:r>
              <a:rPr lang="uk-UA" sz="2700" dirty="0"/>
              <a:t>пластичні деформації горизонтально </a:t>
            </a:r>
            <a:r>
              <a:rPr lang="uk-UA" sz="2700" dirty="0" err="1"/>
              <a:t>залягаючих</a:t>
            </a:r>
            <a:r>
              <a:rPr lang="uk-UA" sz="2700" dirty="0"/>
              <a:t> пластів осадових порід призвели до рівномірного однобічного нахилу (без розриву </a:t>
            </a:r>
            <a:r>
              <a:rPr lang="uk-UA" sz="2700" dirty="0" smtClean="0"/>
              <a:t>суцільності)</a:t>
            </a:r>
            <a:endParaRPr lang="ru-RU" sz="27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50878" y="2623937"/>
            <a:ext cx="3579848" cy="3492298"/>
          </a:xfrm>
          <a:prstGeom prst="rect">
            <a:avLst/>
          </a:prstGeom>
        </p:spPr>
      </p:pic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30726" y="2623937"/>
            <a:ext cx="6571347" cy="349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482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722824"/>
            <a:ext cx="10358651" cy="1303867"/>
          </a:xfrm>
        </p:spPr>
        <p:txBody>
          <a:bodyPr>
            <a:normAutofit/>
          </a:bodyPr>
          <a:lstStyle/>
          <a:p>
            <a:r>
              <a:rPr lang="uk-UA" b="1" dirty="0" smtClean="0"/>
              <a:t>Флексура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sz="2700" dirty="0" err="1"/>
              <a:t>коліноподібний</a:t>
            </a:r>
            <a:r>
              <a:rPr lang="uk-UA" sz="2700" dirty="0"/>
              <a:t> або </a:t>
            </a:r>
            <a:r>
              <a:rPr lang="uk-UA" sz="2700" dirty="0" err="1"/>
              <a:t>східчастоподібний</a:t>
            </a:r>
            <a:r>
              <a:rPr lang="uk-UA" sz="2700" dirty="0"/>
              <a:t> перегин шарів або пластів</a:t>
            </a:r>
            <a:r>
              <a:rPr lang="uk-UA" sz="2700" dirty="0" smtClean="0"/>
              <a:t> </a:t>
            </a:r>
            <a:endParaRPr lang="ru-RU" sz="27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98575" y="2908085"/>
            <a:ext cx="4718050" cy="2615043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21450" y="2705894"/>
            <a:ext cx="4038600" cy="301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434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1703" y="654586"/>
            <a:ext cx="10617825" cy="1569999"/>
          </a:xfrm>
        </p:spPr>
        <p:txBody>
          <a:bodyPr>
            <a:normAutofit fontScale="90000"/>
          </a:bodyPr>
          <a:lstStyle/>
          <a:p>
            <a:pPr algn="just"/>
            <a:r>
              <a:rPr lang="uk-UA" b="1" dirty="0" smtClean="0"/>
              <a:t>Антикліналь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sz="2700" dirty="0" smtClean="0">
                <a:solidFill>
                  <a:schemeClr val="tx1"/>
                </a:solidFill>
              </a:rPr>
              <a:t>складка шарів гірських порід, в центральній частині якої при перетині їх горизонтальною площиною розташовуються древніші за віком породи відносно її периферійних частин</a:t>
            </a:r>
            <a:endParaRPr lang="uk-UA" sz="2700" dirty="0">
              <a:solidFill>
                <a:schemeClr val="tx1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ru-RU" dirty="0"/>
          </a:p>
        </p:txBody>
      </p:sp>
      <p:pic>
        <p:nvPicPr>
          <p:cNvPr id="1032" name="Picture 8" descr="https://upload.wikimedia.org/wikipedia/commons/thumb/4/48/NJ_Route_23_anticline.jpg/220px-NJ_Route_23_anticli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007" y="2560320"/>
            <a:ext cx="5421545" cy="327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703" y="2560319"/>
            <a:ext cx="5363304" cy="327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85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654585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tx1"/>
                </a:solidFill>
              </a:rPr>
              <a:t>Синкліналь</a:t>
            </a:r>
            <a:r>
              <a:rPr lang="ru-RU" dirty="0">
                <a:solidFill>
                  <a:schemeClr val="tx1"/>
                </a:solidFill>
              </a:rPr>
              <a:t> 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uk-UA" sz="2700" dirty="0" smtClean="0">
                <a:solidFill>
                  <a:schemeClr val="tx1"/>
                </a:solidFill>
              </a:rPr>
              <a:t>увігнута складка, ядро якої складено молодшими відкладами, аніж крила</a:t>
            </a:r>
            <a:endParaRPr lang="uk-UA" sz="2700" dirty="0">
              <a:solidFill>
                <a:schemeClr val="tx1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99927" y="2770494"/>
            <a:ext cx="5078196" cy="3184561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16752" y="2624931"/>
            <a:ext cx="4879846" cy="3330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634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275" y="777416"/>
            <a:ext cx="10631605" cy="1303867"/>
          </a:xfrm>
        </p:spPr>
        <p:txBody>
          <a:bodyPr>
            <a:normAutofit fontScale="90000"/>
          </a:bodyPr>
          <a:lstStyle/>
          <a:p>
            <a:pPr algn="just"/>
            <a:r>
              <a:rPr lang="uk-UA" b="1" dirty="0" smtClean="0"/>
              <a:t>Скид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sz="2700" dirty="0" smtClean="0"/>
              <a:t>диз'юнктивне порушення, </a:t>
            </a:r>
            <a:r>
              <a:rPr lang="uk-UA" sz="2700" dirty="0"/>
              <a:t>яке має </a:t>
            </a:r>
            <a:r>
              <a:rPr lang="uk-UA" sz="2700" dirty="0" err="1"/>
              <a:t>зміщувач</a:t>
            </a:r>
            <a:r>
              <a:rPr lang="uk-UA" sz="2700" dirty="0"/>
              <a:t>, нахилений в бік опущеного крила </a:t>
            </a:r>
            <a:r>
              <a:rPr lang="uk-UA" sz="2700" dirty="0" smtClean="0"/>
              <a:t>розлому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20100" y="2702256"/>
            <a:ext cx="4843185" cy="2193819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472467" y="2565780"/>
            <a:ext cx="6240678" cy="346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082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uk-UA" b="1" dirty="0" err="1" smtClean="0"/>
              <a:t>Підкид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sz="2700" dirty="0" smtClean="0"/>
              <a:t>утворюється в умовах тангенціального стиснення, часто в зв'язку із складчастістю</a:t>
            </a:r>
            <a:endParaRPr lang="uk-UA" sz="27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11015" y="2401733"/>
            <a:ext cx="4891773" cy="2252153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502788" y="2510913"/>
            <a:ext cx="6187780" cy="345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702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8866" y="791063"/>
            <a:ext cx="10385946" cy="1303867"/>
          </a:xfrm>
        </p:spPr>
        <p:txBody>
          <a:bodyPr>
            <a:normAutofit fontScale="90000"/>
          </a:bodyPr>
          <a:lstStyle/>
          <a:p>
            <a:pPr algn="just"/>
            <a:r>
              <a:rPr lang="uk-UA" b="1" dirty="0" smtClean="0"/>
              <a:t>Насув</a:t>
            </a:r>
            <a:r>
              <a:rPr lang="uk-UA" dirty="0" smtClean="0"/>
              <a:t> </a:t>
            </a:r>
            <a:br>
              <a:rPr lang="uk-UA" dirty="0" smtClean="0"/>
            </a:br>
            <a:r>
              <a:rPr lang="uk-UA" sz="2700" dirty="0" smtClean="0"/>
              <a:t>розвивається в умовах інтенсивного горизонтального стиснення з пластичним перерозподілом гірських порід і їх видавлюванням з крил у замки складок.</a:t>
            </a:r>
            <a:endParaRPr lang="uk-UA" sz="27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00145" y="2611852"/>
            <a:ext cx="4688609" cy="2096626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594978" y="2611851"/>
            <a:ext cx="6033526" cy="3365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0850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1300</TotalTime>
  <Words>38</Words>
  <Application>Microsoft Office PowerPoint</Application>
  <PresentationFormat>Широкоэкранный</PresentationFormat>
  <Paragraphs>18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Garamond</vt:lpstr>
      <vt:lpstr>Натуральные материалы</vt:lpstr>
      <vt:lpstr>Тектонічні</vt:lpstr>
      <vt:lpstr>Тектонічні порушення (дислокації)</vt:lpstr>
      <vt:lpstr>Монокліналь  пластичні деформації горизонтально залягаючих пластів осадових порід призвели до рівномірного однобічного нахилу (без розриву суцільності)</vt:lpstr>
      <vt:lpstr>Флексура коліноподібний або східчастоподібний перегин шарів або пластів </vt:lpstr>
      <vt:lpstr>Антикліналь складка шарів гірських порід, в центральній частині якої при перетині їх горизонтальною площиною розташовуються древніші за віком породи відносно її периферійних частин</vt:lpstr>
      <vt:lpstr>Синкліналь  увігнута складка, ядро якої складено молодшими відкладами, аніж крила</vt:lpstr>
      <vt:lpstr>Скид диз'юнктивне порушення, яке має зміщувач, нахилений в бік опущеного крила розлому.</vt:lpstr>
      <vt:lpstr>Підкид утворюється в умовах тангенціального стиснення, часто в зв'язку із складчастістю</vt:lpstr>
      <vt:lpstr>Насув  розвивається в умовах інтенсивного горизонтального стиснення з пластичним перерозподілом гірських порід і їх видавлюванням з крил у замки складок.</vt:lpstr>
      <vt:lpstr>Зсув порушення природної рівноваги залягання верств гірських порід з розривом їх суцільності і переміщенням у горизонтальному або близькому до нього напрямі.</vt:lpstr>
      <vt:lpstr>Шар’яж пологий насув однієї маси гірських порід на інші (частіше більш древніх на більш молоді) з перекриттям першими других на великій площі з амплітудою переміщення в десятки – перші сотні км</vt:lpstr>
      <vt:lpstr>Грабен переважно видовжена ділянка земної кори, яка опустилася по лініях скидів нижче від навколишніх ділянок Горст переважно видовжена, відносно піднята ділянка земної кори, яка обмежена опущеними по лініях скидами.</vt:lpstr>
      <vt:lpstr>Рифт  лінійно витягнута подібна до рову тектонічна структура типу грабена, що розтинає земну кору. Довжина від сотень до тисяч км, ширина від десятків до 200-400 км. Частіше утворюється в зонах розтягнення земної кори. Виникнення рифту супроводжується сейсмічною активністю і магматизмом.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Тектонічні</dc:title>
  <dc:creator>Пользователь Windows</dc:creator>
  <cp:lastModifiedBy>Пользователь Windows</cp:lastModifiedBy>
  <cp:revision>18</cp:revision>
  <dcterms:created xsi:type="dcterms:W3CDTF">2020-05-02T10:41:42Z</dcterms:created>
  <dcterms:modified xsi:type="dcterms:W3CDTF">2020-05-03T13:40:44Z</dcterms:modified>
</cp:coreProperties>
</file>