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9" r:id="rId2"/>
    <p:sldId id="299" r:id="rId3"/>
    <p:sldId id="256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303" r:id="rId13"/>
    <p:sldId id="267" r:id="rId14"/>
    <p:sldId id="268" r:id="rId15"/>
    <p:sldId id="269" r:id="rId16"/>
    <p:sldId id="283" r:id="rId17"/>
    <p:sldId id="284" r:id="rId18"/>
    <p:sldId id="302" r:id="rId19"/>
    <p:sldId id="286" r:id="rId20"/>
    <p:sldId id="295" r:id="rId21"/>
    <p:sldId id="296" r:id="rId22"/>
    <p:sldId id="297" r:id="rId23"/>
    <p:sldId id="29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18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30.03.2025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7</a:t>
            </a:fld>
            <a:endParaRPr lang="uk-UA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16</a:t>
            </a:fld>
            <a:endParaRPr lang="uk-U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17</a:t>
            </a:fld>
            <a:endParaRPr lang="uk-U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18</a:t>
            </a:fld>
            <a:endParaRPr lang="uk-U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19</a:t>
            </a:fld>
            <a:endParaRPr lang="uk-U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20</a:t>
            </a:fld>
            <a:endParaRPr lang="uk-U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21</a:t>
            </a:fld>
            <a:endParaRPr lang="uk-UA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22</a:t>
            </a:fld>
            <a:endParaRPr lang="uk-UA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23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8</a:t>
            </a:fld>
            <a:endParaRPr lang="uk-UA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9</a:t>
            </a:fld>
            <a:endParaRPr lang="uk-UA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10</a:t>
            </a:fld>
            <a:endParaRPr lang="uk-UA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11</a:t>
            </a:fld>
            <a:endParaRPr lang="uk-UA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12</a:t>
            </a:fld>
            <a:endParaRPr lang="uk-U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13</a:t>
            </a:fld>
            <a:endParaRPr lang="uk-UA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14</a:t>
            </a:fld>
            <a:endParaRPr lang="uk-UA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15</a:t>
            </a:fld>
            <a:endParaRPr lang="uk-U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30.03.2025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00430" y="1428736"/>
            <a:ext cx="5105400" cy="2868168"/>
          </a:xfrm>
        </p:spPr>
        <p:txBody>
          <a:bodyPr/>
          <a:lstStyle/>
          <a:p>
            <a:pPr algn="ctr"/>
            <a:r>
              <a:rPr lang="ru-RU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</a:t>
            </a:r>
            <a:r>
              <a:rPr lang="uk-UA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Фінансова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санація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банкрутство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підприємств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endParaRPr lang="uk-UA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71546"/>
            <a:ext cx="7239000" cy="3857652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300"/>
              </a:spcBef>
              <a:buNone/>
            </a:pPr>
            <a:r>
              <a:rPr lang="uk-UA" sz="2200" b="1" dirty="0"/>
              <a:t>Три види кризи: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dirty="0"/>
              <a:t>•	стратегічна криза - </a:t>
            </a:r>
            <a:r>
              <a:rPr lang="uk-UA" sz="2200" i="1" dirty="0"/>
              <a:t>коли на підприємстві зруйновано виробничий потенціал і відсутні довгострокові фактори успіху</a:t>
            </a:r>
            <a:r>
              <a:rPr lang="uk-UA" sz="2200" dirty="0"/>
              <a:t>; 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dirty="0"/>
              <a:t>•	криза прибутковості – </a:t>
            </a:r>
            <a:r>
              <a:rPr lang="uk-UA" sz="2200" i="1" dirty="0"/>
              <a:t>коли перманентні збитки “вихолощують” власний капітал, що призводить до незадовільної структури балансу</a:t>
            </a:r>
            <a:r>
              <a:rPr lang="uk-UA" sz="2200" dirty="0"/>
              <a:t>; 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dirty="0"/>
              <a:t>•	криза ліквідності – </a:t>
            </a:r>
            <a:r>
              <a:rPr lang="uk-UA" sz="2200" i="1" dirty="0"/>
              <a:t>коли підприємство є неплатоспроможним або існує реальна загроза втрати платоспроможності</a:t>
            </a:r>
            <a:r>
              <a:rPr lang="uk-UA" sz="2200" dirty="0"/>
              <a:t>.</a:t>
            </a:r>
          </a:p>
          <a:p>
            <a:pPr marL="0" indent="360000" algn="just">
              <a:spcBef>
                <a:spcPts val="300"/>
              </a:spcBef>
              <a:buNone/>
            </a:pPr>
            <a:endParaRPr lang="uk-UA" sz="2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3857652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Розрізняють два види реакції підприємств на фінансову кризу: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1. </a:t>
            </a:r>
            <a:r>
              <a:rPr lang="uk-UA" sz="2200" b="1" dirty="0"/>
              <a:t>Захисна стратегія </a:t>
            </a:r>
            <a:r>
              <a:rPr lang="uk-UA" sz="2200" dirty="0"/>
              <a:t>- </a:t>
            </a:r>
            <a:r>
              <a:rPr lang="uk-UA" sz="2200" i="1" dirty="0"/>
              <a:t>передбачає різке скорочення витрат, закриття та розпродаж окремих підрозділів підприємства, скорочення та розпродаж обладнання, звільнення персоналу, скорочення окремих частин ринкового сегмента, зменшення відпускних цін і (або) обсягів реалізації продукції</a:t>
            </a:r>
            <a:r>
              <a:rPr lang="uk-UA" sz="2200" dirty="0"/>
              <a:t>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2. </a:t>
            </a:r>
            <a:r>
              <a:rPr lang="uk-UA" sz="2200" b="1" dirty="0"/>
              <a:t>Наступальна стратегія </a:t>
            </a:r>
            <a:r>
              <a:rPr lang="uk-UA" sz="2200" dirty="0"/>
              <a:t>- </a:t>
            </a:r>
            <a:r>
              <a:rPr lang="uk-UA" sz="2200" i="1" dirty="0"/>
              <a:t>передбачає активні дії: модернізацію обладнання, впровадження нових технологій та ефективного маркетингу, підвищення цін, пошук нових ринків збуту продукції, розробку та реалізацію прогресивної стратегічної концепції контролінгу та управління.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uk-UA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928662" y="357166"/>
            <a:ext cx="70723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err="1"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Світові</a:t>
            </a:r>
            <a:r>
              <a:rPr lang="ru-RU" sz="1600" b="1" dirty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корпоративні</a:t>
            </a:r>
            <a:r>
              <a:rPr lang="ru-RU" sz="1600" b="1" dirty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Arial" pitchFamily="34" charset="0"/>
                <a:ea typeface="Times New Roman" pitchFamily="18" charset="0"/>
                <a:cs typeface="Times New Roman" pitchFamily="18" charset="0"/>
              </a:rPr>
              <a:t>банкрутства</a:t>
            </a:r>
            <a:r>
              <a:rPr lang="ru-RU" sz="1600" b="1" dirty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 за </a:t>
            </a:r>
            <a:r>
              <a:rPr lang="ru-RU" sz="1600" b="1" dirty="0" err="1">
                <a:latin typeface="Arial" pitchFamily="34" charset="0"/>
                <a:ea typeface="Times New Roman" pitchFamily="18" charset="0"/>
                <a:cs typeface="Times New Roman" pitchFamily="18" charset="0"/>
              </a:rPr>
              <a:t>галузями</a:t>
            </a:r>
            <a:r>
              <a:rPr lang="ru-RU" sz="1600" b="1" dirty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Arial" pitchFamily="34" charset="0"/>
                <a:ea typeface="Times New Roman" pitchFamily="18" charset="0"/>
                <a:cs typeface="Times New Roman" pitchFamily="18" charset="0"/>
              </a:rPr>
              <a:t>економіки</a:t>
            </a:r>
            <a:r>
              <a:rPr lang="ru-RU" sz="1600" b="1" dirty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 2015 році</a:t>
            </a:r>
            <a:endParaRPr kumimoji="0" lang="uk-UA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5954" name="Picture 2" descr="D:\ДОКУМЕНТЫ\АНДРЕЙ\__ЖДТУ РАБОТА\Управління фін санцією\УФС 2016\bankruptcy-industry-2015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04" y="928670"/>
            <a:ext cx="5510240" cy="5510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4929222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300"/>
              </a:spcBef>
              <a:buNone/>
            </a:pPr>
            <a:r>
              <a:rPr lang="uk-UA" sz="2200" b="1" dirty="0"/>
              <a:t>2. Економічна сутність санації підприємств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1800" b="1" dirty="0"/>
              <a:t>Слово санація походить від латинського </a:t>
            </a:r>
            <a:r>
              <a:rPr lang="uk-UA" sz="1800" b="1" i="1" dirty="0" err="1"/>
              <a:t>sanare</a:t>
            </a:r>
            <a:r>
              <a:rPr lang="uk-UA" sz="1800" b="1" dirty="0"/>
              <a:t>, що означає </a:t>
            </a:r>
            <a:r>
              <a:rPr lang="uk-UA" sz="1800" b="1" dirty="0" err="1"/>
              <a:t>“оздоровлення”</a:t>
            </a:r>
            <a:r>
              <a:rPr lang="uk-UA" sz="1800" b="1" dirty="0"/>
              <a:t>. У нашому випадку йдеться про спосіб погашення боргів перед кредиторами за рахунок проведення оздоровлення (реструктуризації) підприємства боржника</a:t>
            </a:r>
          </a:p>
          <a:p>
            <a:pPr marL="0" indent="360000" algn="just">
              <a:spcBef>
                <a:spcPts val="300"/>
              </a:spcBef>
              <a:buNone/>
            </a:pPr>
            <a:endParaRPr lang="uk-UA" sz="1800" b="1" dirty="0"/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b="1" dirty="0"/>
              <a:t>Санація</a:t>
            </a:r>
            <a:r>
              <a:rPr lang="uk-UA" sz="2200" dirty="0"/>
              <a:t> — </a:t>
            </a:r>
            <a:r>
              <a:rPr lang="uk-UA" sz="2200" i="1" dirty="0"/>
              <a:t>це система фінансово-економічних, виробничо-технічних, організаційно-правових та соціальних заходів, спрямованих на досягнення чи відновлення платоспроможності, ліквідності, прибутковості і конкурентоспроможності підприємства-боржника в довгостроковому періоді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uk-UA" sz="2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2714644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uk-UA" sz="3200" dirty="0"/>
              <a:t> 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uk-UA" sz="32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1285852" y="857232"/>
          <a:ext cx="5572132" cy="4139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3666744" imgH="2724912" progId="Word.Picture.8">
                  <p:embed/>
                </p:oleObj>
              </mc:Choice>
              <mc:Fallback>
                <p:oleObj name="Picture" r:id="rId3" imgW="3666744" imgH="2724912" progId="Word.Picture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52" y="857232"/>
                        <a:ext cx="5572132" cy="413929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Содержимое 2"/>
          <p:cNvSpPr txBox="1">
            <a:spLocks/>
          </p:cNvSpPr>
          <p:nvPr/>
        </p:nvSpPr>
        <p:spPr>
          <a:xfrm>
            <a:off x="428596" y="5357826"/>
            <a:ext cx="7239000" cy="42862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3600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kumimoji="0" lang="uk-UA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Рис.1 Типи</a:t>
            </a:r>
            <a:r>
              <a:rPr kumimoji="0" lang="uk-UA" sz="2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та мета санаційних заходів</a:t>
            </a:r>
            <a:r>
              <a:rPr kumimoji="0" lang="uk-UA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2714644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uk-UA" sz="2200" b="1" dirty="0"/>
              <a:t>Метою фінансової санації </a:t>
            </a:r>
            <a:r>
              <a:rPr lang="uk-UA" sz="2200" dirty="0"/>
              <a:t>є:</a:t>
            </a:r>
          </a:p>
          <a:p>
            <a:pPr marL="0" indent="360000" algn="just">
              <a:spcBef>
                <a:spcPts val="0"/>
              </a:spcBef>
              <a:buFont typeface="Wingdings" pitchFamily="2" charset="2"/>
              <a:buChar char="ü"/>
            </a:pPr>
            <a:r>
              <a:rPr lang="uk-UA" sz="2200" dirty="0"/>
              <a:t> </a:t>
            </a:r>
            <a:r>
              <a:rPr lang="uk-UA" sz="2200" i="1" dirty="0"/>
              <a:t>покриття поточних збитків та усунення причин їх виникнення;</a:t>
            </a:r>
          </a:p>
          <a:p>
            <a:pPr marL="0" indent="360000" algn="just">
              <a:spcBef>
                <a:spcPts val="0"/>
              </a:spcBef>
              <a:buFont typeface="Wingdings" pitchFamily="2" charset="2"/>
              <a:buChar char="ü"/>
            </a:pPr>
            <a:r>
              <a:rPr lang="uk-UA" sz="2200" i="1" dirty="0"/>
              <a:t> поновлення або збереження ліквідності й платоспроможності підприємств;</a:t>
            </a:r>
          </a:p>
          <a:p>
            <a:pPr marL="0" indent="360000" algn="just">
              <a:spcBef>
                <a:spcPts val="0"/>
              </a:spcBef>
              <a:buFont typeface="Wingdings" pitchFamily="2" charset="2"/>
              <a:buChar char="ü"/>
            </a:pPr>
            <a:r>
              <a:rPr lang="uk-UA" sz="2200" i="1" dirty="0"/>
              <a:t> скорочення всіх видів заборгованості;</a:t>
            </a:r>
          </a:p>
          <a:p>
            <a:pPr marL="0" indent="360000" algn="just">
              <a:spcBef>
                <a:spcPts val="0"/>
              </a:spcBef>
              <a:buFont typeface="Wingdings" pitchFamily="2" charset="2"/>
              <a:buChar char="ü"/>
            </a:pPr>
            <a:r>
              <a:rPr lang="uk-UA" sz="2200" i="1" dirty="0"/>
              <a:t>поліпшення структури капіталу;</a:t>
            </a:r>
          </a:p>
          <a:p>
            <a:pPr marL="0" indent="360000" algn="just">
              <a:spcBef>
                <a:spcPts val="0"/>
              </a:spcBef>
              <a:buFont typeface="Wingdings" pitchFamily="2" charset="2"/>
              <a:buChar char="ü"/>
            </a:pPr>
            <a:r>
              <a:rPr lang="uk-UA" sz="2200" i="1" dirty="0"/>
              <a:t>формування фондів фінансових ресурсів, необхідних для проведення санаційних заходів виробничо-технічного характеру</a:t>
            </a:r>
            <a:r>
              <a:rPr lang="uk-UA" sz="2200" dirty="0"/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71546"/>
            <a:ext cx="7239000" cy="500066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uk-UA" sz="2200" b="1" dirty="0"/>
              <a:t>3. </a:t>
            </a:r>
            <a:r>
              <a:rPr lang="ru-RU" sz="2200" b="1" dirty="0" err="1"/>
              <a:t>Класична</a:t>
            </a:r>
            <a:r>
              <a:rPr lang="ru-RU" sz="2200" b="1" dirty="0"/>
              <a:t> модель </a:t>
            </a:r>
            <a:r>
              <a:rPr lang="ru-RU" sz="2200" b="1" dirty="0" err="1"/>
              <a:t>фінансової</a:t>
            </a:r>
            <a:r>
              <a:rPr lang="ru-RU" sz="2200" b="1" dirty="0"/>
              <a:t> </a:t>
            </a:r>
            <a:r>
              <a:rPr lang="ru-RU" sz="2200" b="1" dirty="0" err="1"/>
              <a:t>санації</a:t>
            </a:r>
            <a:endParaRPr lang="ru-RU" sz="2200" b="1" dirty="0"/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 err="1"/>
              <a:t>Економічно</a:t>
            </a:r>
            <a:r>
              <a:rPr lang="ru-RU" sz="2200" dirty="0"/>
              <a:t> </a:t>
            </a:r>
            <a:r>
              <a:rPr lang="ru-RU" sz="2200" dirty="0" err="1"/>
              <a:t>розвинені</a:t>
            </a:r>
            <a:r>
              <a:rPr lang="ru-RU" sz="2200" dirty="0"/>
              <a:t> </a:t>
            </a:r>
            <a:r>
              <a:rPr lang="ru-RU" sz="2200" dirty="0" err="1"/>
              <a:t>країни</a:t>
            </a:r>
            <a:r>
              <a:rPr lang="ru-RU" sz="2200" dirty="0"/>
              <a:t> </a:t>
            </a:r>
            <a:r>
              <a:rPr lang="ru-RU" sz="2200" dirty="0" err="1"/>
              <a:t>по-різному</a:t>
            </a:r>
            <a:r>
              <a:rPr lang="ru-RU" sz="2200" dirty="0"/>
              <a:t> </a:t>
            </a:r>
            <a:r>
              <a:rPr lang="ru-RU" sz="2200" dirty="0" err="1"/>
              <a:t>вирішують</a:t>
            </a:r>
            <a:r>
              <a:rPr lang="ru-RU" sz="2200" dirty="0"/>
              <a:t> </a:t>
            </a:r>
            <a:r>
              <a:rPr lang="ru-RU" sz="2200" dirty="0" err="1"/>
              <a:t>проблеми</a:t>
            </a:r>
            <a:r>
              <a:rPr lang="ru-RU" sz="2200" dirty="0"/>
              <a:t> </a:t>
            </a:r>
            <a:r>
              <a:rPr lang="ru-RU" sz="2200" dirty="0" err="1"/>
              <a:t>санації</a:t>
            </a:r>
            <a:r>
              <a:rPr lang="ru-RU" sz="2200" dirty="0"/>
              <a:t> та </a:t>
            </a:r>
            <a:r>
              <a:rPr lang="ru-RU" sz="2200" dirty="0" err="1"/>
              <a:t>банкрутства</a:t>
            </a:r>
            <a:r>
              <a:rPr lang="ru-RU" sz="2200" dirty="0"/>
              <a:t> </a:t>
            </a:r>
            <a:r>
              <a:rPr lang="ru-RU" sz="2200" dirty="0" err="1"/>
              <a:t>підприємств</a:t>
            </a:r>
            <a:r>
              <a:rPr lang="ru-RU" sz="2200" dirty="0"/>
              <a:t>. </a:t>
            </a:r>
            <a:r>
              <a:rPr lang="ru-RU" sz="2200" dirty="0" err="1"/>
              <a:t>Цілісний</a:t>
            </a:r>
            <a:r>
              <a:rPr lang="ru-RU" sz="2200" dirty="0"/>
              <a:t> </a:t>
            </a:r>
            <a:r>
              <a:rPr lang="ru-RU" sz="2200" dirty="0" err="1"/>
              <a:t>погляд</a:t>
            </a:r>
            <a:r>
              <a:rPr lang="ru-RU" sz="2200" dirty="0"/>
              <a:t> на </a:t>
            </a:r>
            <a:r>
              <a:rPr lang="ru-RU" sz="2200" dirty="0" err="1"/>
              <a:t>етапи</a:t>
            </a:r>
            <a:r>
              <a:rPr lang="ru-RU" sz="2200" dirty="0"/>
              <a:t> </a:t>
            </a:r>
            <a:r>
              <a:rPr lang="ru-RU" sz="2200" dirty="0" err="1"/>
              <a:t>проведення</a:t>
            </a:r>
            <a:r>
              <a:rPr lang="ru-RU" sz="2200" dirty="0"/>
              <a:t> </a:t>
            </a:r>
            <a:r>
              <a:rPr lang="ru-RU" sz="2200" dirty="0" err="1"/>
              <a:t>фінансового</a:t>
            </a:r>
            <a:r>
              <a:rPr lang="ru-RU" sz="2200" dirty="0"/>
              <a:t> </a:t>
            </a:r>
            <a:r>
              <a:rPr lang="ru-RU" sz="2200" dirty="0" err="1"/>
              <a:t>оздоровлення</a:t>
            </a:r>
            <a:r>
              <a:rPr lang="ru-RU" sz="2200" dirty="0"/>
              <a:t> </a:t>
            </a:r>
            <a:r>
              <a:rPr lang="ru-RU" sz="2200" dirty="0" err="1"/>
              <a:t>окремого</a:t>
            </a:r>
            <a:r>
              <a:rPr lang="ru-RU" sz="2200" dirty="0"/>
              <a:t> </a:t>
            </a:r>
            <a:r>
              <a:rPr lang="ru-RU" sz="2200" dirty="0" err="1"/>
              <a:t>підприємства</a:t>
            </a:r>
            <a:r>
              <a:rPr lang="ru-RU" sz="2200" dirty="0"/>
              <a:t> </a:t>
            </a:r>
            <a:r>
              <a:rPr lang="ru-RU" sz="2200" dirty="0" err="1"/>
              <a:t>являє</a:t>
            </a:r>
            <a:r>
              <a:rPr lang="ru-RU" sz="2200" dirty="0"/>
              <a:t> собою так звана «</a:t>
            </a:r>
            <a:r>
              <a:rPr lang="ru-RU" sz="2200" dirty="0" err="1"/>
              <a:t>класична</a:t>
            </a:r>
            <a:r>
              <a:rPr lang="ru-RU" sz="2200" dirty="0"/>
              <a:t> модель </a:t>
            </a:r>
            <a:r>
              <a:rPr lang="ru-RU" sz="2200" dirty="0" err="1"/>
              <a:t>санації</a:t>
            </a:r>
            <a:r>
              <a:rPr lang="ru-RU" sz="2200" dirty="0"/>
              <a:t>», яка широко </a:t>
            </a:r>
            <a:r>
              <a:rPr lang="ru-RU" sz="2200" dirty="0" err="1"/>
              <a:t>використовується</a:t>
            </a:r>
            <a:r>
              <a:rPr lang="ru-RU" sz="2200" dirty="0"/>
              <a:t> як основа для </a:t>
            </a:r>
            <a:r>
              <a:rPr lang="ru-RU" sz="2200" dirty="0" err="1"/>
              <a:t>розробки</a:t>
            </a:r>
            <a:r>
              <a:rPr lang="ru-RU" sz="2200" dirty="0"/>
              <a:t> </a:t>
            </a:r>
            <a:r>
              <a:rPr lang="ru-RU" sz="2200" dirty="0" err="1"/>
              <a:t>механізму</a:t>
            </a:r>
            <a:r>
              <a:rPr lang="ru-RU" sz="2200" dirty="0"/>
              <a:t> </a:t>
            </a:r>
            <a:r>
              <a:rPr lang="ru-RU" sz="2200" dirty="0" err="1"/>
              <a:t>фінансової</a:t>
            </a:r>
            <a:r>
              <a:rPr lang="ru-RU" sz="2200" dirty="0"/>
              <a:t> </a:t>
            </a:r>
            <a:r>
              <a:rPr lang="ru-RU" sz="2200" dirty="0" err="1"/>
              <a:t>санації</a:t>
            </a:r>
            <a:r>
              <a:rPr lang="ru-RU" sz="2200" dirty="0"/>
              <a:t> </a:t>
            </a:r>
            <a:r>
              <a:rPr lang="ru-RU" sz="2200" dirty="0" err="1"/>
              <a:t>суб’єктів</a:t>
            </a:r>
            <a:r>
              <a:rPr lang="ru-RU" sz="2200" dirty="0"/>
              <a:t> </a:t>
            </a:r>
            <a:r>
              <a:rPr lang="ru-RU" sz="2200" dirty="0" err="1"/>
              <a:t>господарювання</a:t>
            </a:r>
            <a:r>
              <a:rPr lang="ru-RU" sz="2200" dirty="0"/>
              <a:t> у </a:t>
            </a:r>
            <a:r>
              <a:rPr lang="ru-RU" sz="2200" dirty="0" err="1"/>
              <a:t>країнах</a:t>
            </a:r>
            <a:r>
              <a:rPr lang="ru-RU" sz="2200" dirty="0"/>
              <a:t> </a:t>
            </a:r>
            <a:r>
              <a:rPr lang="ru-RU" sz="2200" dirty="0" err="1"/>
              <a:t>з</a:t>
            </a:r>
            <a:r>
              <a:rPr lang="ru-RU" sz="2200" dirty="0"/>
              <a:t> </a:t>
            </a:r>
            <a:r>
              <a:rPr lang="ru-RU" sz="2200" dirty="0" err="1"/>
              <a:t>розвиненою</a:t>
            </a:r>
            <a:r>
              <a:rPr lang="ru-RU" sz="2200" dirty="0"/>
              <a:t> </a:t>
            </a:r>
            <a:r>
              <a:rPr lang="ru-RU" sz="2200" dirty="0" err="1"/>
              <a:t>ринковою</a:t>
            </a:r>
            <a:r>
              <a:rPr lang="ru-RU" sz="2200" dirty="0"/>
              <a:t> </a:t>
            </a:r>
            <a:r>
              <a:rPr lang="ru-RU" sz="2200" dirty="0" err="1"/>
              <a:t>економікою</a:t>
            </a:r>
            <a:r>
              <a:rPr lang="ru-RU" sz="2200" dirty="0"/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1214414" y="214290"/>
          <a:ext cx="5929354" cy="64449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4133880" imgH="4495680" progId="Word.Picture.8">
                  <p:embed/>
                </p:oleObj>
              </mc:Choice>
              <mc:Fallback>
                <p:oleObj name="Picture" r:id="rId3" imgW="4133880" imgH="4495680" progId="Word.Picture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14" y="214290"/>
                        <a:ext cx="5929354" cy="64449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785794"/>
            <a:ext cx="7239000" cy="500066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uk-UA" sz="2200" b="1" dirty="0"/>
              <a:t>4. </a:t>
            </a:r>
            <a:r>
              <a:rPr lang="ru-RU" sz="2200" b="1" dirty="0" err="1"/>
              <a:t>Антикризовий</a:t>
            </a:r>
            <a:r>
              <a:rPr lang="ru-RU" sz="2200" b="1" dirty="0"/>
              <a:t> </a:t>
            </a:r>
            <a:r>
              <a:rPr lang="ru-RU" sz="2200" b="1" dirty="0" err="1"/>
              <a:t>фінансовий</a:t>
            </a:r>
            <a:r>
              <a:rPr lang="ru-RU" sz="2200" b="1" dirty="0"/>
              <a:t> менеджмент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 err="1"/>
              <a:t>Антикризове</a:t>
            </a:r>
            <a:r>
              <a:rPr lang="ru-RU" sz="2200" dirty="0"/>
              <a:t> </a:t>
            </a:r>
            <a:r>
              <a:rPr lang="ru-RU" sz="2200" dirty="0" err="1"/>
              <a:t>фінансове</a:t>
            </a:r>
            <a:r>
              <a:rPr lang="ru-RU" sz="2200" dirty="0"/>
              <a:t> </a:t>
            </a:r>
            <a:r>
              <a:rPr lang="ru-RU" sz="2200" dirty="0" err="1"/>
              <a:t>управління</a:t>
            </a:r>
            <a:r>
              <a:rPr lang="ru-RU" sz="2200" dirty="0"/>
              <a:t> </a:t>
            </a:r>
            <a:r>
              <a:rPr lang="ru-RU" sz="2200" dirty="0" err="1"/>
              <a:t>підприємством</a:t>
            </a:r>
            <a:r>
              <a:rPr lang="ru-RU" sz="2200" dirty="0"/>
              <a:t> </a:t>
            </a:r>
            <a:r>
              <a:rPr lang="ru-RU" sz="2200" dirty="0" err="1"/>
              <a:t>слід</a:t>
            </a:r>
            <a:r>
              <a:rPr lang="ru-RU" sz="2200" dirty="0"/>
              <a:t> </a:t>
            </a:r>
            <a:r>
              <a:rPr lang="ru-RU" sz="2200" dirty="0" err="1"/>
              <a:t>розглядати</a:t>
            </a:r>
            <a:r>
              <a:rPr lang="ru-RU" sz="2200" dirty="0"/>
              <a:t> в </a:t>
            </a:r>
            <a:r>
              <a:rPr lang="ru-RU" sz="2200" dirty="0" err="1"/>
              <a:t>двох</a:t>
            </a:r>
            <a:r>
              <a:rPr lang="ru-RU" sz="2200" dirty="0"/>
              <a:t> аспектах: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 err="1"/>
              <a:t>по-перше</a:t>
            </a:r>
            <a:r>
              <a:rPr lang="ru-RU" sz="2200" dirty="0"/>
              <a:t>, - </a:t>
            </a:r>
            <a:r>
              <a:rPr lang="ru-RU" sz="2200" i="1" dirty="0" err="1"/>
              <a:t>це</a:t>
            </a:r>
            <a:r>
              <a:rPr lang="ru-RU" sz="2200" i="1" dirty="0"/>
              <a:t> комплекс </a:t>
            </a:r>
            <a:r>
              <a:rPr lang="ru-RU" sz="2200" i="1" dirty="0" err="1"/>
              <a:t>профілактичних</a:t>
            </a:r>
            <a:r>
              <a:rPr lang="ru-RU" sz="2200" i="1" dirty="0"/>
              <a:t> </a:t>
            </a:r>
            <a:r>
              <a:rPr lang="ru-RU" sz="2200" i="1" dirty="0" err="1"/>
              <a:t>заходів</a:t>
            </a:r>
            <a:r>
              <a:rPr lang="ru-RU" sz="2200" i="1" dirty="0"/>
              <a:t>, </a:t>
            </a:r>
            <a:r>
              <a:rPr lang="ru-RU" sz="2200" i="1" dirty="0" err="1"/>
              <a:t>спрямованих</a:t>
            </a:r>
            <a:r>
              <a:rPr lang="ru-RU" sz="2200" i="1" dirty="0"/>
              <a:t> на </a:t>
            </a:r>
            <a:r>
              <a:rPr lang="ru-RU" sz="2200" i="1" dirty="0" err="1"/>
              <a:t>попередження</a:t>
            </a:r>
            <a:r>
              <a:rPr lang="ru-RU" sz="2200" i="1" dirty="0"/>
              <a:t> </a:t>
            </a:r>
            <a:r>
              <a:rPr lang="ru-RU" sz="2200" i="1" dirty="0" err="1"/>
              <a:t>фінансової</a:t>
            </a:r>
            <a:r>
              <a:rPr lang="ru-RU" sz="2200" i="1" dirty="0"/>
              <a:t> </a:t>
            </a:r>
            <a:r>
              <a:rPr lang="ru-RU" sz="2200" i="1" dirty="0" err="1"/>
              <a:t>кризи</a:t>
            </a:r>
            <a:r>
              <a:rPr lang="ru-RU" sz="2200" dirty="0"/>
              <a:t>: </a:t>
            </a:r>
            <a:r>
              <a:rPr lang="ru-RU" sz="2200" dirty="0" err="1"/>
              <a:t>системний</a:t>
            </a:r>
            <a:r>
              <a:rPr lang="ru-RU" sz="2200" dirty="0"/>
              <a:t> </a:t>
            </a:r>
            <a:r>
              <a:rPr lang="ru-RU" sz="2200" dirty="0" err="1"/>
              <a:t>аналіз</a:t>
            </a:r>
            <a:r>
              <a:rPr lang="ru-RU" sz="2200" dirty="0"/>
              <a:t> </a:t>
            </a:r>
            <a:r>
              <a:rPr lang="ru-RU" sz="2200" dirty="0" err="1"/>
              <a:t>сильних</a:t>
            </a:r>
            <a:r>
              <a:rPr lang="ru-RU" sz="2200" dirty="0"/>
              <a:t> та </a:t>
            </a:r>
            <a:r>
              <a:rPr lang="ru-RU" sz="2200" dirty="0" err="1"/>
              <a:t>слабких</a:t>
            </a:r>
            <a:r>
              <a:rPr lang="ru-RU" sz="2200" dirty="0"/>
              <a:t> </a:t>
            </a:r>
            <a:r>
              <a:rPr lang="ru-RU" sz="2200" dirty="0" err="1"/>
              <a:t>сторін</a:t>
            </a:r>
            <a:r>
              <a:rPr lang="ru-RU" sz="2200" dirty="0"/>
              <a:t> </a:t>
            </a:r>
            <a:r>
              <a:rPr lang="ru-RU" sz="2200" dirty="0" err="1"/>
              <a:t>підприємства</a:t>
            </a:r>
            <a:r>
              <a:rPr lang="ru-RU" sz="2200" dirty="0"/>
              <a:t>, </a:t>
            </a:r>
            <a:r>
              <a:rPr lang="ru-RU" sz="2200" dirty="0" err="1"/>
              <a:t>оцінка</a:t>
            </a:r>
            <a:r>
              <a:rPr lang="ru-RU" sz="2200" dirty="0"/>
              <a:t> </a:t>
            </a:r>
            <a:r>
              <a:rPr lang="ru-RU" sz="2200" dirty="0" err="1"/>
              <a:t>ймовірності</a:t>
            </a:r>
            <a:r>
              <a:rPr lang="ru-RU" sz="2200" dirty="0"/>
              <a:t> </a:t>
            </a:r>
            <a:r>
              <a:rPr lang="ru-RU" sz="2200" dirty="0" err="1"/>
              <a:t>банкрутства</a:t>
            </a:r>
            <a:r>
              <a:rPr lang="ru-RU" sz="2200" dirty="0"/>
              <a:t>, </a:t>
            </a:r>
            <a:r>
              <a:rPr lang="ru-RU" sz="2200" dirty="0" err="1"/>
              <a:t>управління</a:t>
            </a:r>
            <a:r>
              <a:rPr lang="ru-RU" sz="2200" dirty="0"/>
              <a:t> </a:t>
            </a:r>
            <a:r>
              <a:rPr lang="ru-RU" sz="2200" dirty="0" err="1"/>
              <a:t>ризиками</a:t>
            </a:r>
            <a:r>
              <a:rPr lang="ru-RU" sz="2200" dirty="0"/>
              <a:t> (</a:t>
            </a:r>
            <a:r>
              <a:rPr lang="ru-RU" sz="2200" dirty="0" err="1"/>
              <a:t>виявлення</a:t>
            </a:r>
            <a:r>
              <a:rPr lang="ru-RU" sz="2200" dirty="0"/>
              <a:t>, </a:t>
            </a:r>
            <a:r>
              <a:rPr lang="ru-RU" sz="2200" dirty="0" err="1"/>
              <a:t>оцінка</a:t>
            </a:r>
            <a:r>
              <a:rPr lang="ru-RU" sz="2200" dirty="0"/>
              <a:t> </a:t>
            </a:r>
            <a:r>
              <a:rPr lang="ru-RU" sz="2200" dirty="0" err="1"/>
              <a:t>та</a:t>
            </a:r>
            <a:r>
              <a:rPr lang="ru-RU" sz="2200" dirty="0"/>
              <a:t> </a:t>
            </a:r>
            <a:r>
              <a:rPr lang="ru-RU" sz="2200" dirty="0" err="1"/>
              <a:t>нейтралізація</a:t>
            </a:r>
            <a:r>
              <a:rPr lang="ru-RU" sz="2200" dirty="0"/>
              <a:t>), </a:t>
            </a:r>
            <a:r>
              <a:rPr lang="ru-RU" sz="2200" dirty="0" err="1"/>
              <a:t>впровадження</a:t>
            </a:r>
            <a:r>
              <a:rPr lang="ru-RU" sz="2200" dirty="0"/>
              <a:t> </a:t>
            </a:r>
            <a:r>
              <a:rPr lang="ru-RU" sz="2200" dirty="0" err="1"/>
              <a:t>системи</a:t>
            </a:r>
            <a:r>
              <a:rPr lang="ru-RU" sz="2200" dirty="0"/>
              <a:t> </a:t>
            </a:r>
            <a:r>
              <a:rPr lang="ru-RU" sz="2200" dirty="0" err="1"/>
              <a:t>попереджувальних</a:t>
            </a:r>
            <a:r>
              <a:rPr lang="ru-RU" sz="2200" dirty="0"/>
              <a:t> </a:t>
            </a:r>
            <a:r>
              <a:rPr lang="ru-RU" sz="2200" dirty="0" err="1"/>
              <a:t>заходів</a:t>
            </a:r>
            <a:r>
              <a:rPr lang="ru-RU" sz="2200" dirty="0"/>
              <a:t>;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 err="1"/>
              <a:t>по-друге</a:t>
            </a:r>
            <a:r>
              <a:rPr lang="ru-RU" sz="2200" dirty="0"/>
              <a:t>, - </a:t>
            </a:r>
            <a:r>
              <a:rPr lang="ru-RU" sz="2200" i="1" dirty="0" err="1"/>
              <a:t>це</a:t>
            </a:r>
            <a:r>
              <a:rPr lang="ru-RU" sz="2200" i="1" dirty="0"/>
              <a:t> система </a:t>
            </a:r>
            <a:r>
              <a:rPr lang="ru-RU" sz="2200" i="1" dirty="0" err="1"/>
              <a:t>управління</a:t>
            </a:r>
            <a:r>
              <a:rPr lang="ru-RU" sz="2200" i="1" dirty="0"/>
              <a:t> </a:t>
            </a:r>
            <a:r>
              <a:rPr lang="ru-RU" sz="2200" i="1" dirty="0" err="1"/>
              <a:t>фінансами</a:t>
            </a:r>
            <a:r>
              <a:rPr lang="ru-RU" sz="2200" i="1" dirty="0"/>
              <a:t>, </a:t>
            </a:r>
            <a:r>
              <a:rPr lang="ru-RU" sz="2200" i="1" dirty="0" err="1"/>
              <a:t>спрямована</a:t>
            </a:r>
            <a:r>
              <a:rPr lang="ru-RU" sz="2200" i="1" dirty="0"/>
              <a:t> на </a:t>
            </a:r>
            <a:r>
              <a:rPr lang="ru-RU" sz="2200" i="1" dirty="0" err="1"/>
              <a:t>виведення</a:t>
            </a:r>
            <a:r>
              <a:rPr lang="ru-RU" sz="2200" i="1" dirty="0"/>
              <a:t> </a:t>
            </a:r>
            <a:r>
              <a:rPr lang="ru-RU" sz="2200" i="1" dirty="0" err="1"/>
              <a:t>підприємства</a:t>
            </a:r>
            <a:r>
              <a:rPr lang="ru-RU" sz="2200" i="1" dirty="0"/>
              <a:t> </a:t>
            </a:r>
            <a:r>
              <a:rPr lang="ru-RU" sz="2200" i="1" dirty="0" err="1"/>
              <a:t>з</a:t>
            </a:r>
            <a:r>
              <a:rPr lang="ru-RU" sz="2200" i="1" dirty="0"/>
              <a:t> </a:t>
            </a:r>
            <a:r>
              <a:rPr lang="ru-RU" sz="2200" i="1" dirty="0" err="1"/>
              <a:t>кризи</a:t>
            </a:r>
            <a:r>
              <a:rPr lang="ru-RU" sz="2200" i="1" dirty="0"/>
              <a:t>, в тому </a:t>
            </a:r>
            <a:r>
              <a:rPr lang="ru-RU" sz="2200" i="1" dirty="0" err="1"/>
              <a:t>числі</a:t>
            </a:r>
            <a:r>
              <a:rPr lang="ru-RU" sz="2200" i="1" dirty="0"/>
              <a:t> шляхом </a:t>
            </a:r>
            <a:r>
              <a:rPr lang="ru-RU" sz="2200" i="1" dirty="0" err="1"/>
              <a:t>проведення</a:t>
            </a:r>
            <a:r>
              <a:rPr lang="ru-RU" sz="2200" i="1" dirty="0"/>
              <a:t> </a:t>
            </a:r>
            <a:r>
              <a:rPr lang="ru-RU" sz="2200" i="1" dirty="0" err="1"/>
              <a:t>санації</a:t>
            </a:r>
            <a:r>
              <a:rPr lang="ru-RU" sz="2200" i="1" dirty="0"/>
              <a:t> </a:t>
            </a:r>
            <a:r>
              <a:rPr lang="ru-RU" sz="2200" i="1" dirty="0" err="1"/>
              <a:t>чи</a:t>
            </a:r>
            <a:r>
              <a:rPr lang="ru-RU" sz="2200" i="1" dirty="0"/>
              <a:t> </a:t>
            </a:r>
            <a:r>
              <a:rPr lang="ru-RU" sz="2200" i="1" dirty="0" err="1"/>
              <a:t>реструктуризації</a:t>
            </a:r>
            <a:r>
              <a:rPr lang="ru-RU" sz="2200" i="1" dirty="0"/>
              <a:t> </a:t>
            </a:r>
            <a:r>
              <a:rPr lang="ru-RU" sz="2200" i="1" dirty="0" err="1"/>
              <a:t>суб'єкта</a:t>
            </a:r>
            <a:r>
              <a:rPr lang="ru-RU" sz="2200" i="1" dirty="0"/>
              <a:t> </a:t>
            </a:r>
            <a:r>
              <a:rPr lang="ru-RU" sz="2200" i="1" dirty="0" err="1"/>
              <a:t>господарювання</a:t>
            </a:r>
            <a:r>
              <a:rPr lang="ru-RU" sz="2200" dirty="0"/>
              <a:t>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785794"/>
            <a:ext cx="7500990" cy="4857784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Професійною діяльністю в галузі антикризового менеджменту займаються арбітражні керуючі при здійсненні ними функцій керуючого санацією.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b="1" dirty="0"/>
              <a:t>Керуючий санацією </a:t>
            </a:r>
            <a:r>
              <a:rPr lang="uk-UA" sz="2200" dirty="0"/>
              <a:t>- фізична особа </a:t>
            </a:r>
            <a:r>
              <a:rPr lang="ru-RU" sz="2200" dirty="0" err="1"/>
              <a:t>з</a:t>
            </a:r>
            <a:r>
              <a:rPr lang="ru-RU" sz="2200" dirty="0"/>
              <a:t> числа </a:t>
            </a:r>
            <a:r>
              <a:rPr lang="ru-RU" sz="2200" dirty="0" err="1"/>
              <a:t>арбітражних</a:t>
            </a:r>
            <a:r>
              <a:rPr lang="ru-RU" sz="2200" dirty="0"/>
              <a:t> </a:t>
            </a:r>
            <a:r>
              <a:rPr lang="ru-RU" sz="2200" dirty="0" err="1"/>
              <a:t>керуючих</a:t>
            </a:r>
            <a:r>
              <a:rPr lang="uk-UA" sz="2200" dirty="0"/>
              <a:t>, яка відповідно до рішення господарського суду організовує здійснення процедури санації боржника.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62465" name="Object 1"/>
          <p:cNvGraphicFramePr>
            <a:graphicFrameLocks noChangeAspect="1"/>
          </p:cNvGraphicFramePr>
          <p:nvPr/>
        </p:nvGraphicFramePr>
        <p:xfrm>
          <a:off x="2071670" y="142852"/>
          <a:ext cx="4929222" cy="64788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3182112" imgH="4181856" progId="Word.Picture.8">
                  <p:embed/>
                </p:oleObj>
              </mc:Choice>
              <mc:Fallback>
                <p:oleObj name="Picture" r:id="rId2" imgW="3182112" imgH="4181856" progId="Word.Picture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670" y="142852"/>
                        <a:ext cx="4929222" cy="64788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7715304" cy="6215106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З моменту винесення ухвали про введення процедури санації: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i="1" dirty="0"/>
              <a:t>керівник боржника звільняється з посади у порядку, визначеному законодавством;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i="1" dirty="0"/>
              <a:t>управління боржником переходить до керуючого санацією;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i="1" dirty="0"/>
              <a:t>зупиняються повноваження органів управління боржника - юридичної особи щодо управління та розпорядження майном боржника, повноваження органів управління передаються керуючому санацією, за винятком повноважень, передбачених планом санації.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uk-UA" sz="2200" i="1" dirty="0"/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1800" i="1" dirty="0"/>
              <a:t>Органи управління боржника протягом </a:t>
            </a:r>
            <a:r>
              <a:rPr lang="uk-UA" sz="1800" b="1" i="1" dirty="0"/>
              <a:t>трьох днів </a:t>
            </a:r>
            <a:r>
              <a:rPr lang="uk-UA" sz="1800" i="1" dirty="0"/>
              <a:t>з дня прийняття рішення про введення процедури санації та призначення керуючого санацією зобов’язані здійснити передачу керуючому санацією бухгалтерської та іншої документації боржника, його печаток, штампів, матеріальних та інших цінностей.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7715304" cy="6215106"/>
          </a:xfrm>
        </p:spPr>
        <p:txBody>
          <a:bodyPr>
            <a:noAutofit/>
          </a:bodyPr>
          <a:lstStyle/>
          <a:p>
            <a:pPr marL="0" indent="360000" algn="ctr">
              <a:spcBef>
                <a:spcPts val="0"/>
              </a:spcBef>
              <a:buNone/>
            </a:pPr>
            <a:r>
              <a:rPr lang="uk-UA" sz="2200" dirty="0"/>
              <a:t>Керуючий санацією </a:t>
            </a:r>
            <a:r>
              <a:rPr lang="uk-UA" sz="2200" b="1" dirty="0"/>
              <a:t>має право</a:t>
            </a:r>
            <a:r>
              <a:rPr lang="uk-UA" sz="2200" dirty="0"/>
              <a:t>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- звертатися до господарського суду в </a:t>
            </a:r>
            <a:r>
              <a:rPr lang="uk-UA" sz="2200"/>
              <a:t>передбачених законом </a:t>
            </a:r>
            <a:r>
              <a:rPr lang="uk-UA" sz="2200" dirty="0"/>
              <a:t>випадках;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- розпоряджатися майном боржника відповідно до плану санації та з урахуванням обмежень, передбачених законодавством;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- укладати від імені боржника мирову угоду, цивільно-правові, трудові та інші правочини (договори);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- подавати заяви про визнання правочинів (договорів), укладених боржником, недійсними.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uk-UA" sz="2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7715304" cy="6215106"/>
          </a:xfrm>
        </p:spPr>
        <p:txBody>
          <a:bodyPr>
            <a:noAutofit/>
          </a:bodyPr>
          <a:lstStyle/>
          <a:p>
            <a:pPr marL="0" indent="360000" algn="ctr">
              <a:spcBef>
                <a:spcPts val="0"/>
              </a:spcBef>
              <a:buNone/>
            </a:pPr>
            <a:r>
              <a:rPr lang="uk-UA" sz="2200" dirty="0"/>
              <a:t>Керуючий санацією </a:t>
            </a:r>
            <a:r>
              <a:rPr lang="uk-UA" sz="2200" b="1" dirty="0"/>
              <a:t>зобов’язаний</a:t>
            </a:r>
            <a:r>
              <a:rPr lang="uk-UA" sz="2200" dirty="0"/>
              <a:t>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- прийняти до господарського відання майно боржника та організувати проведення його інвентаризації;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- відкрити спеціальний рахунок для проведення санації та розрахунків з кредиторами;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- розробити та подати до суду у випадках,, план санації, погоджений з комітетом кредиторів;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- забезпечити ведення боржником бухгалтерського і статистичного звіту та фінансової звітності;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- здійснювати заходи щодо стягнення на користь боржника дебіторської заборгованості, а також стягнення заборгованості з осіб, які несуть з боржником відповідно до закону або договору субсидіарну чи солідарну відповідальність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7715304" cy="6215106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Керуючий санацією щоквартально звітує перед комітетом кредиторів та судом про виконання плану санації.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Керуючий санацією може бути звільнений господарським судом від виконання повноважень керуючого санацією, про що виноситься ухвала, у таких випадках: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- за заявою керуючого санацією;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- на підставі рішення комітету кредиторів або ініціативою господарського суду в разі невиконання чи неналежного виконання керуючим санацією своїх повноважень;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- анулювання отриманого ним свідоцтва про право на здійснення діяльності арбітражного керуючого;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в інших випадках, передбачених законом.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28992" y="1857364"/>
            <a:ext cx="5105400" cy="2868168"/>
          </a:xfrm>
        </p:spPr>
        <p:txBody>
          <a:bodyPr/>
          <a:lstStyle/>
          <a:p>
            <a:pPr algn="ctr"/>
            <a:r>
              <a:rPr lang="ru-RU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ОСНОВИ ФІНАНСОВОЇ САНАЦІЇ ПІДПРИЄМСТВА</a:t>
            </a:r>
            <a:r>
              <a:rPr lang="uk-UA" dirty="0"/>
              <a:t>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14678" y="1000108"/>
            <a:ext cx="5114778" cy="428628"/>
          </a:xfrm>
        </p:spPr>
        <p:txBody>
          <a:bodyPr>
            <a:normAutofit/>
          </a:bodyPr>
          <a:lstStyle/>
          <a:p>
            <a:r>
              <a:rPr lang="uk-UA" sz="2400" dirty="0"/>
              <a:t>ЛЕКЦІЯ № 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3429024"/>
          </a:xfrm>
        </p:spPr>
        <p:txBody>
          <a:bodyPr>
            <a:normAutofit/>
          </a:bodyPr>
          <a:lstStyle/>
          <a:p>
            <a:pPr marL="0" lvl="0" indent="360000">
              <a:buNone/>
            </a:pPr>
            <a:r>
              <a:rPr lang="uk-UA" u="sng" dirty="0"/>
              <a:t>Питання лекції</a:t>
            </a:r>
            <a:r>
              <a:rPr lang="uk-UA" dirty="0"/>
              <a:t>:</a:t>
            </a:r>
          </a:p>
          <a:p>
            <a:pPr marL="342900" lvl="0" indent="-342900" algn="just">
              <a:lnSpc>
                <a:spcPts val="1800"/>
              </a:lnSpc>
              <a:spcAft>
                <a:spcPts val="600"/>
              </a:spcAft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Кризовий стан підприємств та види фінансової кризи.</a:t>
            </a:r>
          </a:p>
          <a:p>
            <a:pPr marL="342900" lvl="0" indent="-342900" algn="just">
              <a:lnSpc>
                <a:spcPts val="1800"/>
              </a:lnSpc>
              <a:spcAft>
                <a:spcPts val="600"/>
              </a:spcAft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Аналіз ризику банкрутства за допомогою різних моделей (модель Альтмана, модель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Бівера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дискримінантна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модель)</a:t>
            </a:r>
          </a:p>
          <a:p>
            <a:pPr marL="342900" lvl="0" indent="-342900" algn="just">
              <a:lnSpc>
                <a:spcPts val="1800"/>
              </a:lnSpc>
              <a:spcAft>
                <a:spcPts val="600"/>
              </a:spcAft>
              <a:buFont typeface="+mj-lt"/>
              <a:buAutoNum type="arabicPeriod"/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Фінансова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санація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підприємств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її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зміст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шляхи та порядок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здійснення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проведення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Шляхи фінансового оздоровлення роботи підприємств.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3429024"/>
          </a:xfrm>
        </p:spPr>
        <p:txBody>
          <a:bodyPr>
            <a:normAutofit/>
          </a:bodyPr>
          <a:lstStyle/>
          <a:p>
            <a:pPr marL="0" indent="360000" algn="just">
              <a:buNone/>
            </a:pPr>
            <a:r>
              <a:rPr lang="uk-UA" b="1" dirty="0"/>
              <a:t>1. Фінансова криза на підприємстві: фази, види та фактори виникнення</a:t>
            </a:r>
            <a:endParaRPr lang="uk-UA" dirty="0"/>
          </a:p>
          <a:p>
            <a:pPr marL="0" indent="360000" algn="just">
              <a:buNone/>
            </a:pPr>
            <a:endParaRPr lang="uk-UA" b="1" dirty="0"/>
          </a:p>
          <a:p>
            <a:pPr marL="0" indent="360000" algn="just">
              <a:buNone/>
            </a:pPr>
            <a:r>
              <a:rPr lang="uk-UA" b="1" dirty="0"/>
              <a:t>Фінансова криза -</a:t>
            </a:r>
            <a:r>
              <a:rPr lang="uk-UA" dirty="0"/>
              <a:t> </a:t>
            </a:r>
            <a:r>
              <a:rPr lang="uk-UA" i="1" dirty="0"/>
              <a:t>це фаза розбалансованої діяльності підприємства та обмежених можливостей впливу його керівництва на фінансові відносини, що виникають на цьому підприємстві</a:t>
            </a:r>
            <a:r>
              <a:rPr lang="uk-UA" dirty="0"/>
              <a:t>.</a:t>
            </a:r>
          </a:p>
          <a:p>
            <a:pPr marL="0" lvl="0" indent="360000"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3429024"/>
          </a:xfrm>
        </p:spPr>
        <p:txBody>
          <a:bodyPr>
            <a:normAutofit lnSpcReduction="10000"/>
          </a:bodyPr>
          <a:lstStyle/>
          <a:p>
            <a:pPr marL="0" indent="360000" algn="just">
              <a:buNone/>
            </a:pPr>
            <a:endParaRPr lang="uk-UA" b="1" dirty="0"/>
          </a:p>
          <a:p>
            <a:pPr marL="0" indent="360000" algn="just">
              <a:buNone/>
            </a:pPr>
            <a:r>
              <a:rPr lang="uk-UA" dirty="0"/>
              <a:t>Фактори, які можуть призвести до фінансової кризи на підприємстві, поділяють на:</a:t>
            </a:r>
          </a:p>
          <a:p>
            <a:pPr marL="0" indent="360000" algn="just">
              <a:buNone/>
            </a:pPr>
            <a:r>
              <a:rPr lang="uk-UA" dirty="0"/>
              <a:t>- </a:t>
            </a:r>
            <a:r>
              <a:rPr lang="uk-UA" b="1" dirty="0"/>
              <a:t>зовнішні</a:t>
            </a:r>
            <a:r>
              <a:rPr lang="uk-UA" dirty="0"/>
              <a:t>, або </a:t>
            </a:r>
            <a:r>
              <a:rPr lang="uk-UA" b="1" dirty="0"/>
              <a:t>екзогенні</a:t>
            </a:r>
            <a:r>
              <a:rPr lang="uk-UA" dirty="0"/>
              <a:t> (які не залежать від діяльності підприємства); </a:t>
            </a:r>
          </a:p>
          <a:p>
            <a:pPr marL="0" indent="360000" algn="just">
              <a:buNone/>
            </a:pPr>
            <a:r>
              <a:rPr lang="uk-UA" dirty="0"/>
              <a:t>-</a:t>
            </a:r>
            <a:r>
              <a:rPr lang="uk-UA" b="1" dirty="0"/>
              <a:t> внутрішні</a:t>
            </a:r>
            <a:r>
              <a:rPr lang="uk-UA" dirty="0"/>
              <a:t>, або </a:t>
            </a:r>
            <a:r>
              <a:rPr lang="uk-UA" b="1" dirty="0"/>
              <a:t>ендогенні</a:t>
            </a:r>
            <a:r>
              <a:rPr lang="uk-UA" dirty="0"/>
              <a:t> (що залежать від підприємства).</a:t>
            </a:r>
          </a:p>
          <a:p>
            <a:pPr marL="0" lvl="0" indent="360000"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14356"/>
            <a:ext cx="7239000" cy="4500594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300"/>
              </a:spcBef>
              <a:buNone/>
            </a:pPr>
            <a:r>
              <a:rPr lang="uk-UA" sz="2200" b="1" dirty="0"/>
              <a:t>Екзогенні фактори </a:t>
            </a:r>
            <a:r>
              <a:rPr lang="uk-UA" sz="2200" dirty="0"/>
              <a:t>фінансової кризи на підприємстві: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dirty="0"/>
              <a:t>-	</a:t>
            </a:r>
            <a:r>
              <a:rPr lang="uk-UA" sz="2200" i="1" dirty="0"/>
              <a:t>спад кон'юнктури в економіці в цілому; 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-	зменшення купівельної спроможності населення; 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-	значний рівень інфляції; 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-	нестабільність господарського та податкового законодавства; 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-	нестабільність фінансового та валютного ринків; 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-	посилення конкуренції в галузі; 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-	криза окремої галузі; 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-	сезонні коливання; 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-	посилення монополізму на ринку.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14356"/>
            <a:ext cx="7239000" cy="4500594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300"/>
              </a:spcBef>
              <a:buNone/>
            </a:pPr>
            <a:r>
              <a:rPr lang="uk-UA" sz="2200" dirty="0"/>
              <a:t>До </a:t>
            </a:r>
            <a:r>
              <a:rPr lang="uk-UA" sz="2200" b="1" dirty="0"/>
              <a:t>ендогенних факторів </a:t>
            </a:r>
            <a:r>
              <a:rPr lang="uk-UA" sz="2200" dirty="0"/>
              <a:t>фінансової кризи можна віднести: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dirty="0"/>
              <a:t>- </a:t>
            </a:r>
            <a:r>
              <a:rPr lang="uk-UA" sz="2200" i="1" dirty="0"/>
              <a:t>низька якість менеджменту;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- недоліки у виробничій сфері;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- низький рівень кваліфікації персоналу;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- прорахунки в галузі постачання;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- низький рівень маркетингу та втрата ринків збуту продукції;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- прорахунки в інвестиційній політиці;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- брак інновацій та раціоналізаторства;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- дефіцити у фінансуванні;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- відсутність або незадовільна робота служб контролінгу;</a:t>
            </a:r>
          </a:p>
          <a:p>
            <a:pPr marL="0" indent="360000" algn="just">
              <a:spcBef>
                <a:spcPts val="300"/>
              </a:spcBef>
              <a:buNone/>
            </a:pPr>
            <a:endParaRPr lang="uk-UA" sz="2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14356"/>
            <a:ext cx="7239000" cy="4500594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300"/>
              </a:spcBef>
              <a:buNone/>
            </a:pPr>
            <a:r>
              <a:rPr lang="uk-UA" sz="2200" b="1" dirty="0"/>
              <a:t>Наслідки впливу </a:t>
            </a:r>
            <a:r>
              <a:rPr lang="uk-UA" sz="2200" dirty="0"/>
              <a:t>зазначених причин і факторів на фінансово-господарський стан підприємства :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dirty="0"/>
              <a:t>•	</a:t>
            </a:r>
            <a:r>
              <a:rPr lang="uk-UA" sz="2200" i="1" dirty="0"/>
              <a:t>втрата клієнтів і покупців готової продукції; 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•	зменшення кількості замовлень і контрактів з продажу продукції; 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•	неповне завантаження потужностей; 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•	підвищення собівартості та різке зниження продуктивності праці; 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•	збільшення розміру неліквідних оборотних засобів і наявність наднормативних запасів; 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•	виникнення внутрішньовиробничих конфліктів і підвищення плинності кадрів; 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•	істотне зменшення обсягів реалізації і, як наслідок, недоодержання виручки від реалізації продукції.</a:t>
            </a:r>
          </a:p>
          <a:p>
            <a:pPr marL="0" indent="360000" algn="just">
              <a:spcBef>
                <a:spcPts val="300"/>
              </a:spcBef>
              <a:buNone/>
            </a:pPr>
            <a:endParaRPr lang="uk-UA" sz="2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394</TotalTime>
  <Words>1161</Words>
  <Application>Microsoft Office PowerPoint</Application>
  <PresentationFormat>Экран (4:3)</PresentationFormat>
  <Paragraphs>111</Paragraphs>
  <Slides>23</Slides>
  <Notes>17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1" baseType="lpstr">
      <vt:lpstr>Arial</vt:lpstr>
      <vt:lpstr>Calibri</vt:lpstr>
      <vt:lpstr>Times New Roman</vt:lpstr>
      <vt:lpstr>Trebuchet MS</vt:lpstr>
      <vt:lpstr>Wingdings</vt:lpstr>
      <vt:lpstr>Wingdings 2</vt:lpstr>
      <vt:lpstr>Изящная</vt:lpstr>
      <vt:lpstr>Picture</vt:lpstr>
      <vt:lpstr>Тема 10. Фінансова санація і банкрутство підприємства</vt:lpstr>
      <vt:lpstr>Презентация PowerPoint</vt:lpstr>
      <vt:lpstr>ОСНОВИ ФІНАНСОВОЇ САНАЦІЇ ПІДПРИЄМСТВА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Користувач</cp:lastModifiedBy>
  <cp:revision>98</cp:revision>
  <dcterms:created xsi:type="dcterms:W3CDTF">2013-11-10T19:44:41Z</dcterms:created>
  <dcterms:modified xsi:type="dcterms:W3CDTF">2025-03-30T16:25:35Z</dcterms:modified>
</cp:coreProperties>
</file>