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59" r:id="rId15"/>
    <p:sldId id="26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1962A328-ED7B-4B1F-8445-18C96AAD5BB4}" type="datetimeFigureOut">
              <a:rPr lang="uk-UA" smtClean="0"/>
              <a:t>14.02.2021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1123789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421234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31586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4206233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39902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2000206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962A328-ED7B-4B1F-8445-18C96AAD5BB4}" type="datetimeFigureOut">
              <a:rPr lang="uk-UA" smtClean="0"/>
              <a:t>14.02.2021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25251660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962A328-ED7B-4B1F-8445-18C96AAD5BB4}" type="datetimeFigureOut">
              <a:rPr lang="uk-UA" smtClean="0"/>
              <a:t>14.02.2021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411679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962A328-ED7B-4B1F-8445-18C96AAD5BB4}" type="datetimeFigureOut">
              <a:rPr lang="uk-UA" smtClean="0"/>
              <a:t>14.02.2021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208875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962A328-ED7B-4B1F-8445-18C96AAD5BB4}" type="datetimeFigureOut">
              <a:rPr lang="uk-UA" smtClean="0"/>
              <a:t>14.02.2021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3655752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1962A328-ED7B-4B1F-8445-18C96AAD5BB4}" type="datetimeFigureOut">
              <a:rPr lang="uk-UA" smtClean="0"/>
              <a:t>14.02.2021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2578174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1962A328-ED7B-4B1F-8445-18C96AAD5BB4}" type="datetimeFigureOut">
              <a:rPr lang="uk-UA" smtClean="0"/>
              <a:t>14.02.2021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3869433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1962A328-ED7B-4B1F-8445-18C96AAD5BB4}" type="datetimeFigureOut">
              <a:rPr lang="uk-UA" smtClean="0"/>
              <a:t>14.02.2021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384923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2A328-ED7B-4B1F-8445-18C96AAD5BB4}" type="datetimeFigureOut">
              <a:rPr lang="uk-UA" smtClean="0"/>
              <a:t>14.02.2021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2924069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962A328-ED7B-4B1F-8445-18C96AAD5BB4}" type="datetimeFigureOut">
              <a:rPr lang="uk-UA" smtClean="0"/>
              <a:t>14.02.2021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648151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962A328-ED7B-4B1F-8445-18C96AAD5BB4}" type="datetimeFigureOut">
              <a:rPr lang="uk-UA" smtClean="0"/>
              <a:t>14.02.2021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8C486AB-4DE0-4981-8EC7-FCEAE3F26CC0}" type="slidenum">
              <a:rPr lang="uk-UA" smtClean="0"/>
              <a:t>‹№›</a:t>
            </a:fld>
            <a:endParaRPr lang="uk-UA"/>
          </a:p>
        </p:txBody>
      </p:sp>
    </p:spTree>
    <p:extLst>
      <p:ext uri="{BB962C8B-B14F-4D97-AF65-F5344CB8AC3E}">
        <p14:creationId xmlns:p14="http://schemas.microsoft.com/office/powerpoint/2010/main" val="3992174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62A328-ED7B-4B1F-8445-18C96AAD5BB4}" type="datetimeFigureOut">
              <a:rPr lang="uk-UA" smtClean="0"/>
              <a:t>14.02.2021</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8C486AB-4DE0-4981-8EC7-FCEAE3F26CC0}" type="slidenum">
              <a:rPr lang="uk-UA" smtClean="0"/>
              <a:t>‹№›</a:t>
            </a:fld>
            <a:endParaRPr lang="uk-UA"/>
          </a:p>
        </p:txBody>
      </p:sp>
    </p:spTree>
    <p:extLst>
      <p:ext uri="{BB962C8B-B14F-4D97-AF65-F5344CB8AC3E}">
        <p14:creationId xmlns:p14="http://schemas.microsoft.com/office/powerpoint/2010/main" val="1543302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A80EAB-0652-4926-B95D-CA0BB2670644}"/>
              </a:ext>
            </a:extLst>
          </p:cNvPr>
          <p:cNvSpPr>
            <a:spLocks noGrp="1"/>
          </p:cNvSpPr>
          <p:nvPr>
            <p:ph type="ctrTitle"/>
          </p:nvPr>
        </p:nvSpPr>
        <p:spPr>
          <a:xfrm>
            <a:off x="279918" y="1548879"/>
            <a:ext cx="9899780" cy="2501954"/>
          </a:xfrm>
        </p:spPr>
        <p:txBody>
          <a:bodyPr/>
          <a:lstStyle/>
          <a:p>
            <a:r>
              <a:rPr lang="uk-UA" dirty="0"/>
              <a:t>ПРАВОВІ ЗАСАДИ ЗДІЙСНЕННЯ</a:t>
            </a:r>
            <a:br>
              <a:rPr lang="uk-UA" dirty="0"/>
            </a:br>
            <a:r>
              <a:rPr lang="uk-UA" dirty="0"/>
              <a:t>ПІДПРИЄМНИЦЬКОЇ ДІЯЛЬНОСТІ В УКРАЇНІ</a:t>
            </a:r>
          </a:p>
        </p:txBody>
      </p:sp>
      <p:sp>
        <p:nvSpPr>
          <p:cNvPr id="3" name="Підзаголовок 2">
            <a:extLst>
              <a:ext uri="{FF2B5EF4-FFF2-40B4-BE49-F238E27FC236}">
                <a16:creationId xmlns:a16="http://schemas.microsoft.com/office/drawing/2014/main" id="{F7B2AFC3-EBD6-4967-863A-5EF8183E6F2C}"/>
              </a:ext>
            </a:extLst>
          </p:cNvPr>
          <p:cNvSpPr>
            <a:spLocks noGrp="1"/>
          </p:cNvSpPr>
          <p:nvPr>
            <p:ph type="subTitle" idx="1"/>
          </p:nvPr>
        </p:nvSpPr>
        <p:spPr/>
        <p:txBody>
          <a:bodyPr/>
          <a:lstStyle/>
          <a:p>
            <a:r>
              <a:rPr lang="uk-UA" dirty="0"/>
              <a:t>Лекція з навчальної дисципліни «Підприємництво та основи бізнесу»</a:t>
            </a:r>
          </a:p>
        </p:txBody>
      </p:sp>
    </p:spTree>
    <p:extLst>
      <p:ext uri="{BB962C8B-B14F-4D97-AF65-F5344CB8AC3E}">
        <p14:creationId xmlns:p14="http://schemas.microsoft.com/office/powerpoint/2010/main" val="2373874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34357D-05F3-4A92-BBF6-99ECDB4417D1}"/>
              </a:ext>
            </a:extLst>
          </p:cNvPr>
          <p:cNvSpPr txBox="1"/>
          <p:nvPr/>
        </p:nvSpPr>
        <p:spPr>
          <a:xfrm>
            <a:off x="1556657" y="1443841"/>
            <a:ext cx="9078685" cy="3970318"/>
          </a:xfrm>
          <a:prstGeom prst="rect">
            <a:avLst/>
          </a:prstGeom>
          <a:noFill/>
        </p:spPr>
        <p:txBody>
          <a:bodyPr wrap="square">
            <a:spAutoFit/>
          </a:bodyPr>
          <a:lstStyle/>
          <a:p>
            <a:r>
              <a:rPr lang="uk-UA" dirty="0"/>
              <a:t>Підприємництво в Україні здійснюється в будь-яких організаційних формах, передбачених законом, на вибір підприємця.</a:t>
            </a:r>
          </a:p>
          <a:p>
            <a:endParaRPr lang="uk-UA" dirty="0"/>
          </a:p>
          <a:p>
            <a:r>
              <a:rPr lang="uk-UA" dirty="0"/>
              <a:t>Разом з тим, в окремих випадках, що прямо передбачені законом, особа може бути обмежена у свободі підприємницької діяльності, наприклад, за </a:t>
            </a:r>
            <a:r>
              <a:rPr lang="uk-UA" dirty="0" err="1"/>
              <a:t>субʼєктним</a:t>
            </a:r>
            <a:r>
              <a:rPr lang="uk-UA" dirty="0"/>
              <a:t> складом (для посадових осіб органів державної влади), або ж характером підприємницької діяльності (встановлення монополії).</a:t>
            </a:r>
          </a:p>
          <a:p>
            <a:endParaRPr lang="uk-UA" dirty="0"/>
          </a:p>
          <a:p>
            <a:r>
              <a:rPr lang="uk-UA" dirty="0"/>
              <a:t>Зокрема, встановлено законом перелік видів господарської діяльності, що підлягають ліцензуванню, а також перелік видів діяльності, недержавне підприємництво в яких забороняється.</a:t>
            </a:r>
          </a:p>
          <a:p>
            <a:endParaRPr lang="uk-UA" dirty="0"/>
          </a:p>
          <a:p>
            <a:r>
              <a:rPr lang="uk-UA" dirty="0"/>
              <a:t>Законодавство визначає порядок створення, державної реєстрації, діяльності, реорганізації та ліквідації </a:t>
            </a:r>
            <a:r>
              <a:rPr lang="uk-UA" dirty="0" err="1"/>
              <a:t>субʼєктів</a:t>
            </a:r>
            <a:r>
              <a:rPr lang="uk-UA" dirty="0"/>
              <a:t> підприємництва окремих організаційних форм.</a:t>
            </a:r>
          </a:p>
        </p:txBody>
      </p:sp>
    </p:spTree>
    <p:extLst>
      <p:ext uri="{BB962C8B-B14F-4D97-AF65-F5344CB8AC3E}">
        <p14:creationId xmlns:p14="http://schemas.microsoft.com/office/powerpoint/2010/main" val="1913739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A103D7-342A-4AC7-9EF8-90F549432130}"/>
              </a:ext>
            </a:extLst>
          </p:cNvPr>
          <p:cNvSpPr txBox="1"/>
          <p:nvPr/>
        </p:nvSpPr>
        <p:spPr>
          <a:xfrm>
            <a:off x="722345" y="757725"/>
            <a:ext cx="9403702" cy="1754326"/>
          </a:xfrm>
          <a:prstGeom prst="rect">
            <a:avLst/>
          </a:prstGeom>
          <a:noFill/>
        </p:spPr>
        <p:txBody>
          <a:bodyPr wrap="square">
            <a:spAutoFit/>
          </a:bodyPr>
          <a:lstStyle/>
          <a:p>
            <a:r>
              <a:rPr lang="uk-UA" b="1" dirty="0"/>
              <a:t>2.2. </a:t>
            </a:r>
            <a:r>
              <a:rPr lang="uk-UA" b="1" dirty="0" err="1"/>
              <a:t>Субʼєкти</a:t>
            </a:r>
            <a:r>
              <a:rPr lang="uk-UA" b="1" dirty="0"/>
              <a:t> та об’єкти підприємницької діяльності</a:t>
            </a:r>
          </a:p>
          <a:p>
            <a:endParaRPr lang="uk-UA" dirty="0"/>
          </a:p>
          <a:p>
            <a:r>
              <a:rPr lang="uk-UA" dirty="0"/>
              <a:t>Підприємницька діяльність здійснюється певними суб'єктами від їхнього імені та під їхню майнову відповідальність.</a:t>
            </a:r>
          </a:p>
          <a:p>
            <a:endParaRPr lang="uk-UA" dirty="0"/>
          </a:p>
          <a:p>
            <a:endParaRPr lang="uk-UA" dirty="0"/>
          </a:p>
        </p:txBody>
      </p:sp>
      <p:pic>
        <p:nvPicPr>
          <p:cNvPr id="4" name="Рисунок 3">
            <a:extLst>
              <a:ext uri="{FF2B5EF4-FFF2-40B4-BE49-F238E27FC236}">
                <a16:creationId xmlns:a16="http://schemas.microsoft.com/office/drawing/2014/main" id="{EA323DD2-33D3-4731-8FCF-97A8C6530DFA}"/>
              </a:ext>
            </a:extLst>
          </p:cNvPr>
          <p:cNvPicPr>
            <a:picLocks noChangeAspect="1"/>
          </p:cNvPicPr>
          <p:nvPr/>
        </p:nvPicPr>
        <p:blipFill>
          <a:blip r:embed="rId2"/>
          <a:stretch>
            <a:fillRect/>
          </a:stretch>
        </p:blipFill>
        <p:spPr>
          <a:xfrm>
            <a:off x="1099456" y="2082467"/>
            <a:ext cx="8649479" cy="4346325"/>
          </a:xfrm>
          <a:prstGeom prst="rect">
            <a:avLst/>
          </a:prstGeom>
        </p:spPr>
      </p:pic>
    </p:spTree>
    <p:extLst>
      <p:ext uri="{BB962C8B-B14F-4D97-AF65-F5344CB8AC3E}">
        <p14:creationId xmlns:p14="http://schemas.microsoft.com/office/powerpoint/2010/main" val="780768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7BE4B8-C5D0-48EA-BFEF-F21268F8F316}"/>
              </a:ext>
            </a:extLst>
          </p:cNvPr>
          <p:cNvSpPr txBox="1"/>
          <p:nvPr/>
        </p:nvSpPr>
        <p:spPr>
          <a:xfrm>
            <a:off x="1827245" y="2690336"/>
            <a:ext cx="8537510" cy="1477328"/>
          </a:xfrm>
          <a:prstGeom prst="rect">
            <a:avLst/>
          </a:prstGeom>
          <a:noFill/>
        </p:spPr>
        <p:txBody>
          <a:bodyPr wrap="square">
            <a:spAutoFit/>
          </a:bodyPr>
          <a:lstStyle/>
          <a:p>
            <a:r>
              <a:rPr lang="uk-UA" b="1" dirty="0"/>
              <a:t>Юридична особа </a:t>
            </a:r>
            <a:r>
              <a:rPr lang="uk-UA" dirty="0"/>
              <a:t>– це носій майнових прав і обов’язків. Вона займається підприємницькою діяльністю; існує незалежно від осіб, які входять до її складу; несе самостійну майнову відповідальність за зобов’язанням, яке бере на себе. Майно юридичної особи відокремлюється від особистого майна її членів.</a:t>
            </a:r>
          </a:p>
        </p:txBody>
      </p:sp>
    </p:spTree>
    <p:extLst>
      <p:ext uri="{BB962C8B-B14F-4D97-AF65-F5344CB8AC3E}">
        <p14:creationId xmlns:p14="http://schemas.microsoft.com/office/powerpoint/2010/main" val="2170327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DD4F3E-2704-49B5-AEA1-411860424CC7}"/>
              </a:ext>
            </a:extLst>
          </p:cNvPr>
          <p:cNvSpPr txBox="1"/>
          <p:nvPr/>
        </p:nvSpPr>
        <p:spPr>
          <a:xfrm>
            <a:off x="1743269" y="2274838"/>
            <a:ext cx="8705461" cy="2308324"/>
          </a:xfrm>
          <a:prstGeom prst="rect">
            <a:avLst/>
          </a:prstGeom>
          <a:noFill/>
        </p:spPr>
        <p:txBody>
          <a:bodyPr wrap="square">
            <a:spAutoFit/>
          </a:bodyPr>
          <a:lstStyle/>
          <a:p>
            <a:r>
              <a:rPr lang="uk-UA" dirty="0"/>
              <a:t>Громадянин України визнається суб’єктом господарювання у разі здійснення ним підприємницької діяльності за умови державної реєстрації його як підприємця без статусу юридичної особи. </a:t>
            </a:r>
          </a:p>
          <a:p>
            <a:endParaRPr lang="uk-UA" dirty="0"/>
          </a:p>
          <a:p>
            <a:r>
              <a:rPr lang="uk-UA" dirty="0"/>
              <a:t>Фізичні особи - підприємці – це індивідуальні підприємці, правовий стан яких регулюється відповідними законами, за якими вони наділяються правоздатністю та дієздатністю: право здійснювати юридичні акти (укладання угод), брати на себе зобов’язання, нести майнову та іншу відповідальність. </a:t>
            </a:r>
          </a:p>
        </p:txBody>
      </p:sp>
    </p:spTree>
    <p:extLst>
      <p:ext uri="{BB962C8B-B14F-4D97-AF65-F5344CB8AC3E}">
        <p14:creationId xmlns:p14="http://schemas.microsoft.com/office/powerpoint/2010/main" val="1612879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48A71D1-EC42-4416-A834-2AB5981F8790}"/>
              </a:ext>
            </a:extLst>
          </p:cNvPr>
          <p:cNvSpPr txBox="1"/>
          <p:nvPr/>
        </p:nvSpPr>
        <p:spPr>
          <a:xfrm>
            <a:off x="802431" y="1233330"/>
            <a:ext cx="9825135" cy="4247317"/>
          </a:xfrm>
          <a:prstGeom prst="rect">
            <a:avLst/>
          </a:prstGeom>
          <a:noFill/>
        </p:spPr>
        <p:txBody>
          <a:bodyPr wrap="square">
            <a:spAutoFit/>
          </a:bodyPr>
          <a:lstStyle/>
          <a:p>
            <a:r>
              <a:rPr lang="uk-UA" dirty="0"/>
              <a:t>Суб’єкт підприємницької діяльності має такі права:</a:t>
            </a:r>
          </a:p>
          <a:p>
            <a:r>
              <a:rPr lang="uk-UA" dirty="0"/>
              <a:t>	без обмежень самостійно здійснювати будь-яку підприємницьку діяльність, яку не заборонено законом;</a:t>
            </a:r>
          </a:p>
          <a:p>
            <a:r>
              <a:rPr lang="uk-UA" dirty="0"/>
              <a:t>	укладати договори з іншими суб’єктами господарювання;</a:t>
            </a:r>
          </a:p>
          <a:p>
            <a:r>
              <a:rPr lang="uk-UA" dirty="0"/>
              <a:t>	відкривати банківський рахунок;</a:t>
            </a:r>
          </a:p>
          <a:p>
            <a:r>
              <a:rPr lang="uk-UA" dirty="0"/>
              <a:t>	створювати спілки, асоціації а інші громадські об’єднання;</a:t>
            </a:r>
          </a:p>
          <a:p>
            <a:r>
              <a:rPr lang="uk-UA" dirty="0"/>
              <a:t>	укладати з громадянами трудові договори (контракти, угоди) щодо використання їх праці;</a:t>
            </a:r>
          </a:p>
          <a:p>
            <a:r>
              <a:rPr lang="uk-UA" dirty="0"/>
              <a:t>	користуватись послугами системи соціального забезпечення та соціального страхування;</a:t>
            </a:r>
          </a:p>
          <a:p>
            <a:r>
              <a:rPr lang="uk-UA" dirty="0"/>
              <a:t>	відкривати свої філії, представництва, проводити реорганізацію і ліквідацію підприємства за рішенням власника;</a:t>
            </a:r>
          </a:p>
          <a:p>
            <a:r>
              <a:rPr lang="uk-UA" dirty="0"/>
              <a:t>	одержувати інформацію про результати інспектування і перевірок його діяльності;</a:t>
            </a:r>
          </a:p>
          <a:p>
            <a:r>
              <a:rPr lang="uk-UA" dirty="0"/>
              <a:t>	оскаржувати у суді неправомірні дії громадян, юридичних осіб та органів державної влади.</a:t>
            </a:r>
          </a:p>
        </p:txBody>
      </p:sp>
    </p:spTree>
    <p:extLst>
      <p:ext uri="{BB962C8B-B14F-4D97-AF65-F5344CB8AC3E}">
        <p14:creationId xmlns:p14="http://schemas.microsoft.com/office/powerpoint/2010/main" val="4053484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72A1A7-73FD-4B63-9CC5-264206A8BC40}"/>
              </a:ext>
            </a:extLst>
          </p:cNvPr>
          <p:cNvSpPr txBox="1"/>
          <p:nvPr/>
        </p:nvSpPr>
        <p:spPr>
          <a:xfrm>
            <a:off x="989045" y="2141004"/>
            <a:ext cx="8761445" cy="2031325"/>
          </a:xfrm>
          <a:prstGeom prst="rect">
            <a:avLst/>
          </a:prstGeom>
          <a:noFill/>
        </p:spPr>
        <p:txBody>
          <a:bodyPr wrap="square">
            <a:spAutoFit/>
          </a:bodyPr>
          <a:lstStyle/>
          <a:p>
            <a:r>
              <a:rPr lang="uk-UA" dirty="0"/>
              <a:t>При укладанні трудового договору (контракту, угоди) підприємець зобов’язаний забезпечити соціальні гарантії щодо найманих працівників:</a:t>
            </a:r>
          </a:p>
          <a:p>
            <a:r>
              <a:rPr lang="uk-UA" dirty="0"/>
              <a:t>	належні та безпечні умови праці;</a:t>
            </a:r>
          </a:p>
          <a:p>
            <a:r>
              <a:rPr lang="uk-UA" dirty="0"/>
              <a:t>	оплату праці не нижчу від визначеної законом та її своєчасне одержання працівниками;</a:t>
            </a:r>
          </a:p>
          <a:p>
            <a:r>
              <a:rPr lang="uk-UA" dirty="0"/>
              <a:t>	соціальне й </a:t>
            </a:r>
            <a:r>
              <a:rPr lang="uk-UA" b="1" dirty="0"/>
              <a:t>медичне</a:t>
            </a:r>
            <a:r>
              <a:rPr lang="uk-UA" dirty="0"/>
              <a:t> страхування та соціальне забезпечення відповідно до законодавства України та інші соціальні гарантії.</a:t>
            </a:r>
          </a:p>
        </p:txBody>
      </p:sp>
    </p:spTree>
    <p:extLst>
      <p:ext uri="{BB962C8B-B14F-4D97-AF65-F5344CB8AC3E}">
        <p14:creationId xmlns:p14="http://schemas.microsoft.com/office/powerpoint/2010/main" val="3593897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C5A08E-9A8A-4258-A669-D53DEA39A924}"/>
              </a:ext>
            </a:extLst>
          </p:cNvPr>
          <p:cNvSpPr txBox="1"/>
          <p:nvPr/>
        </p:nvSpPr>
        <p:spPr>
          <a:xfrm>
            <a:off x="1035697" y="2262302"/>
            <a:ext cx="9489233" cy="1754326"/>
          </a:xfrm>
          <a:prstGeom prst="rect">
            <a:avLst/>
          </a:prstGeom>
          <a:noFill/>
        </p:spPr>
        <p:txBody>
          <a:bodyPr wrap="square">
            <a:spAutoFit/>
          </a:bodyPr>
          <a:lstStyle/>
          <a:p>
            <a:r>
              <a:rPr lang="uk-UA" dirty="0"/>
              <a:t>Фізична особа-підприємець несе відповідно до чинного законодавства України наступні види відповідальності:</a:t>
            </a:r>
          </a:p>
          <a:p>
            <a:r>
              <a:rPr lang="uk-UA" dirty="0"/>
              <a:t>	цивільно-правову (матеріальну). Всім своїм майном на яке може бути накладене стягнення в судовому порядку;</a:t>
            </a:r>
          </a:p>
          <a:p>
            <a:r>
              <a:rPr lang="uk-UA" dirty="0"/>
              <a:t>	адміністративну (штраф);</a:t>
            </a:r>
          </a:p>
          <a:p>
            <a:r>
              <a:rPr lang="uk-UA" dirty="0"/>
              <a:t>	кримінальну (штраф, обмеження свободи, позбавлення волі).</a:t>
            </a:r>
          </a:p>
        </p:txBody>
      </p:sp>
    </p:spTree>
    <p:extLst>
      <p:ext uri="{BB962C8B-B14F-4D97-AF65-F5344CB8AC3E}">
        <p14:creationId xmlns:p14="http://schemas.microsoft.com/office/powerpoint/2010/main" val="234044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982CB7-9216-4FFF-A5B7-129ACFB4C645}"/>
              </a:ext>
            </a:extLst>
          </p:cNvPr>
          <p:cNvSpPr txBox="1"/>
          <p:nvPr/>
        </p:nvSpPr>
        <p:spPr>
          <a:xfrm>
            <a:off x="858415" y="1098007"/>
            <a:ext cx="8966719" cy="923330"/>
          </a:xfrm>
          <a:prstGeom prst="rect">
            <a:avLst/>
          </a:prstGeom>
          <a:noFill/>
        </p:spPr>
        <p:txBody>
          <a:bodyPr wrap="square">
            <a:spAutoFit/>
          </a:bodyPr>
          <a:lstStyle/>
          <a:p>
            <a:r>
              <a:rPr lang="uk-UA" dirty="0"/>
              <a:t>Об’єкти підприємницької діяльності – це все те, що виступає предметом купівлі-продажу на ринку. Підприємці при здійсненні бізнесу мають справу з різними об'єктами.</a:t>
            </a:r>
          </a:p>
        </p:txBody>
      </p:sp>
      <p:pic>
        <p:nvPicPr>
          <p:cNvPr id="4" name="Рисунок 3">
            <a:extLst>
              <a:ext uri="{FF2B5EF4-FFF2-40B4-BE49-F238E27FC236}">
                <a16:creationId xmlns:a16="http://schemas.microsoft.com/office/drawing/2014/main" id="{7F7847C5-F33C-4FDC-9337-3B27F7559DB4}"/>
              </a:ext>
            </a:extLst>
          </p:cNvPr>
          <p:cNvPicPr>
            <a:picLocks noChangeAspect="1"/>
          </p:cNvPicPr>
          <p:nvPr/>
        </p:nvPicPr>
        <p:blipFill>
          <a:blip r:embed="rId2"/>
          <a:stretch>
            <a:fillRect/>
          </a:stretch>
        </p:blipFill>
        <p:spPr>
          <a:xfrm>
            <a:off x="1156995" y="2121174"/>
            <a:ext cx="7884368" cy="4456907"/>
          </a:xfrm>
          <a:prstGeom prst="rect">
            <a:avLst/>
          </a:prstGeom>
        </p:spPr>
      </p:pic>
    </p:spTree>
    <p:extLst>
      <p:ext uri="{BB962C8B-B14F-4D97-AF65-F5344CB8AC3E}">
        <p14:creationId xmlns:p14="http://schemas.microsoft.com/office/powerpoint/2010/main" val="2099432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DF42B8-833E-43AE-B77C-61C91273635D}"/>
              </a:ext>
            </a:extLst>
          </p:cNvPr>
          <p:cNvSpPr txBox="1"/>
          <p:nvPr/>
        </p:nvSpPr>
        <p:spPr>
          <a:xfrm>
            <a:off x="1738604" y="1720840"/>
            <a:ext cx="8714792" cy="3416320"/>
          </a:xfrm>
          <a:prstGeom prst="rect">
            <a:avLst/>
          </a:prstGeom>
          <a:noFill/>
        </p:spPr>
        <p:txBody>
          <a:bodyPr wrap="square">
            <a:spAutoFit/>
          </a:bodyPr>
          <a:lstStyle/>
          <a:p>
            <a:r>
              <a:rPr lang="uk-UA" b="1" dirty="0"/>
              <a:t>2.3. Державна реєстрація підприємницької діяльності</a:t>
            </a:r>
          </a:p>
          <a:p>
            <a:endParaRPr lang="uk-UA" dirty="0"/>
          </a:p>
          <a:p>
            <a:r>
              <a:rPr lang="uk-UA" b="1" dirty="0"/>
              <a:t>Державна реєстрація підприємницької діяльності </a:t>
            </a:r>
            <a:r>
              <a:rPr lang="uk-UA" dirty="0"/>
              <a:t>– офіційне визнання шляхом засвідчення державою факту створення або припинення юридичної особи, громадського формування, що не має статусу юридичної особи, засвідчення факту наявності відповідного статусу громадського об’єднання, професійної спілки, її організації або об’єднання, політичної партії, організації роботодавців, об’єднань організацій роботодавців та їхньої символіки, засвідчення факту набуття або позбавлення статусу підприємця фізичною особою, зміни відомостей, що містяться в Єдиному державному реєстрі юридичних осіб, фізичних осіб - підприємців та громадських формувань, про юридичну особу та фізичну особу – підприємця</a:t>
            </a:r>
          </a:p>
        </p:txBody>
      </p:sp>
    </p:spTree>
    <p:extLst>
      <p:ext uri="{BB962C8B-B14F-4D97-AF65-F5344CB8AC3E}">
        <p14:creationId xmlns:p14="http://schemas.microsoft.com/office/powerpoint/2010/main" val="3357309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9467EA-B369-4E52-B200-CFB6F3E1FF8E}"/>
              </a:ext>
            </a:extLst>
          </p:cNvPr>
          <p:cNvSpPr txBox="1"/>
          <p:nvPr/>
        </p:nvSpPr>
        <p:spPr>
          <a:xfrm>
            <a:off x="1558211" y="2002504"/>
            <a:ext cx="8369559" cy="2031325"/>
          </a:xfrm>
          <a:prstGeom prst="rect">
            <a:avLst/>
          </a:prstGeom>
          <a:noFill/>
        </p:spPr>
        <p:txBody>
          <a:bodyPr wrap="square">
            <a:spAutoFit/>
          </a:bodyPr>
          <a:lstStyle/>
          <a:p>
            <a:r>
              <a:rPr lang="uk-UA" dirty="0"/>
              <a:t>Згідно нововведень у сфері державної реєстрації підприємницької діяльності, реєстрацію мають право проводити державні реєстратори:</a:t>
            </a:r>
          </a:p>
          <a:p>
            <a:r>
              <a:rPr lang="uk-UA" dirty="0"/>
              <a:t>	виконавчі органи сільських, селищних та міських рад;</a:t>
            </a:r>
          </a:p>
          <a:p>
            <a:r>
              <a:rPr lang="uk-UA" dirty="0"/>
              <a:t>	нотаріуси;</a:t>
            </a:r>
          </a:p>
          <a:p>
            <a:r>
              <a:rPr lang="uk-UA" dirty="0"/>
              <a:t>	або акредитовані суб’єкти.</a:t>
            </a:r>
          </a:p>
          <a:p>
            <a:r>
              <a:rPr lang="uk-UA" dirty="0"/>
              <a:t>Тобто, державний реєстратор – особа, яка перебуває у трудових відносинах з суб’єктом державної реєстрації, нотаріус.</a:t>
            </a:r>
          </a:p>
        </p:txBody>
      </p:sp>
    </p:spTree>
    <p:extLst>
      <p:ext uri="{BB962C8B-B14F-4D97-AF65-F5344CB8AC3E}">
        <p14:creationId xmlns:p14="http://schemas.microsoft.com/office/powerpoint/2010/main" val="65539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8091FC-685C-420F-8654-B9D6D474F2DE}"/>
              </a:ext>
            </a:extLst>
          </p:cNvPr>
          <p:cNvSpPr txBox="1"/>
          <p:nvPr/>
        </p:nvSpPr>
        <p:spPr>
          <a:xfrm>
            <a:off x="950166" y="1659285"/>
            <a:ext cx="10291667" cy="3539430"/>
          </a:xfrm>
          <a:prstGeom prst="rect">
            <a:avLst/>
          </a:prstGeom>
          <a:noFill/>
        </p:spPr>
        <p:txBody>
          <a:bodyPr wrap="square">
            <a:spAutoFit/>
          </a:bodyPr>
          <a:lstStyle/>
          <a:p>
            <a:pPr algn="ctr"/>
            <a:r>
              <a:rPr lang="uk-UA" sz="2800" dirty="0"/>
              <a:t>ПЛАН ЛЕКЦІЇ</a:t>
            </a:r>
          </a:p>
          <a:p>
            <a:endParaRPr lang="uk-UA" sz="2800" dirty="0"/>
          </a:p>
          <a:p>
            <a:r>
              <a:rPr lang="uk-UA" sz="2800" dirty="0"/>
              <a:t>2.1. Правове забезпечення розвитку підприємництва на сучасному етапі.</a:t>
            </a:r>
          </a:p>
          <a:p>
            <a:r>
              <a:rPr lang="uk-UA" sz="2800" dirty="0"/>
              <a:t>2.2. Суб’єкти та об’єкти підприємницької діяльності.</a:t>
            </a:r>
          </a:p>
          <a:p>
            <a:r>
              <a:rPr lang="uk-UA" sz="2800" dirty="0"/>
              <a:t>2.3. Державна реєстрація підприємницької діяльності.</a:t>
            </a:r>
          </a:p>
          <a:p>
            <a:r>
              <a:rPr lang="uk-UA" sz="2800" dirty="0"/>
              <a:t>2.4. Обмеження підприємницької діяльності. Ліцензування та патентування.</a:t>
            </a:r>
          </a:p>
        </p:txBody>
      </p:sp>
    </p:spTree>
    <p:extLst>
      <p:ext uri="{BB962C8B-B14F-4D97-AF65-F5344CB8AC3E}">
        <p14:creationId xmlns:p14="http://schemas.microsoft.com/office/powerpoint/2010/main" val="2061068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A429764D-9273-4AAD-AC9C-38AFFB1A090E}"/>
              </a:ext>
            </a:extLst>
          </p:cNvPr>
          <p:cNvPicPr>
            <a:picLocks noChangeAspect="1"/>
          </p:cNvPicPr>
          <p:nvPr/>
        </p:nvPicPr>
        <p:blipFill>
          <a:blip r:embed="rId2"/>
          <a:stretch>
            <a:fillRect/>
          </a:stretch>
        </p:blipFill>
        <p:spPr>
          <a:xfrm>
            <a:off x="2015412" y="93306"/>
            <a:ext cx="6848670" cy="7035282"/>
          </a:xfrm>
          <a:prstGeom prst="rect">
            <a:avLst/>
          </a:prstGeom>
        </p:spPr>
      </p:pic>
    </p:spTree>
    <p:extLst>
      <p:ext uri="{BB962C8B-B14F-4D97-AF65-F5344CB8AC3E}">
        <p14:creationId xmlns:p14="http://schemas.microsoft.com/office/powerpoint/2010/main" val="168497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1308D54D-BCBA-492E-BB11-E7C53C6FED29}"/>
              </a:ext>
            </a:extLst>
          </p:cNvPr>
          <p:cNvPicPr>
            <a:picLocks noChangeAspect="1"/>
          </p:cNvPicPr>
          <p:nvPr/>
        </p:nvPicPr>
        <p:blipFill>
          <a:blip r:embed="rId2"/>
          <a:stretch>
            <a:fillRect/>
          </a:stretch>
        </p:blipFill>
        <p:spPr>
          <a:xfrm>
            <a:off x="653143" y="485192"/>
            <a:ext cx="9797143" cy="6372808"/>
          </a:xfrm>
          <a:prstGeom prst="rect">
            <a:avLst/>
          </a:prstGeom>
        </p:spPr>
      </p:pic>
    </p:spTree>
    <p:extLst>
      <p:ext uri="{BB962C8B-B14F-4D97-AF65-F5344CB8AC3E}">
        <p14:creationId xmlns:p14="http://schemas.microsoft.com/office/powerpoint/2010/main" val="3372720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A6A6CA-BA40-442D-8573-15BE6594BF93}"/>
              </a:ext>
            </a:extLst>
          </p:cNvPr>
          <p:cNvSpPr txBox="1"/>
          <p:nvPr/>
        </p:nvSpPr>
        <p:spPr>
          <a:xfrm>
            <a:off x="933061" y="1859339"/>
            <a:ext cx="9386596" cy="3139321"/>
          </a:xfrm>
          <a:prstGeom prst="rect">
            <a:avLst/>
          </a:prstGeom>
          <a:noFill/>
        </p:spPr>
        <p:txBody>
          <a:bodyPr wrap="square">
            <a:spAutoFit/>
          </a:bodyPr>
          <a:lstStyle/>
          <a:p>
            <a:r>
              <a:rPr lang="uk-UA" b="1" dirty="0"/>
              <a:t>Єдиний державний реєстр юридичних осіб, фізичних осіб-підприємців та громадських формувань</a:t>
            </a:r>
            <a:r>
              <a:rPr lang="uk-UA" dirty="0"/>
              <a:t> - єдина державна інформаційна система, що забезпечує збирання, накопичення, обробку, захист, облік та надання інформації про юридичних осіб, фізичних осіб-підприємців та громадські формування, що не мають статусу юридичної особи.</a:t>
            </a:r>
          </a:p>
          <a:p>
            <a:endParaRPr lang="uk-UA" dirty="0"/>
          </a:p>
          <a:p>
            <a:r>
              <a:rPr lang="uk-UA" dirty="0"/>
              <a:t>Єдиний державний реєстр створюється з метою забезпечення державних органів та органів місцевого самоврядування, а також учасників цивільного обороту достовірною інформацією про юридичних осіб, громадські формування, що не мають статусу юридичної особи, та фізичних осіб - підприємців з Єдиного державного реєстру.</a:t>
            </a:r>
          </a:p>
        </p:txBody>
      </p:sp>
    </p:spTree>
    <p:extLst>
      <p:ext uri="{BB962C8B-B14F-4D97-AF65-F5344CB8AC3E}">
        <p14:creationId xmlns:p14="http://schemas.microsoft.com/office/powerpoint/2010/main" val="2292339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4B93C68D-7119-4243-8102-FD1FD9173F4B}"/>
              </a:ext>
            </a:extLst>
          </p:cNvPr>
          <p:cNvPicPr>
            <a:picLocks noChangeAspect="1"/>
          </p:cNvPicPr>
          <p:nvPr/>
        </p:nvPicPr>
        <p:blipFill>
          <a:blip r:embed="rId2"/>
          <a:stretch>
            <a:fillRect/>
          </a:stretch>
        </p:blipFill>
        <p:spPr>
          <a:xfrm>
            <a:off x="2687216" y="0"/>
            <a:ext cx="5462374" cy="6858000"/>
          </a:xfrm>
          <a:prstGeom prst="rect">
            <a:avLst/>
          </a:prstGeom>
        </p:spPr>
      </p:pic>
    </p:spTree>
    <p:extLst>
      <p:ext uri="{BB962C8B-B14F-4D97-AF65-F5344CB8AC3E}">
        <p14:creationId xmlns:p14="http://schemas.microsoft.com/office/powerpoint/2010/main" val="2822146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20E040-186C-4A3B-B2AC-EE6A76A6C68E}"/>
              </a:ext>
            </a:extLst>
          </p:cNvPr>
          <p:cNvSpPr txBox="1"/>
          <p:nvPr/>
        </p:nvSpPr>
        <p:spPr>
          <a:xfrm>
            <a:off x="1017037" y="2002504"/>
            <a:ext cx="8864081" cy="2308324"/>
          </a:xfrm>
          <a:prstGeom prst="rect">
            <a:avLst/>
          </a:prstGeom>
          <a:noFill/>
        </p:spPr>
        <p:txBody>
          <a:bodyPr wrap="square">
            <a:spAutoFit/>
          </a:bodyPr>
          <a:lstStyle/>
          <a:p>
            <a:r>
              <a:rPr lang="uk-UA" dirty="0"/>
              <a:t>Після реєстрації підприємцю видається виписка з Єдиного державного реєстру, довідка з реєстру.</a:t>
            </a:r>
          </a:p>
          <a:p>
            <a:r>
              <a:rPr lang="uk-UA" b="1" dirty="0"/>
              <a:t>Виписка з Єдиного державного реєстру</a:t>
            </a:r>
            <a:r>
              <a:rPr lang="uk-UA" dirty="0"/>
              <a:t> – документ в електронній формі, який формується та оновлюється за результатами проведення реєстраційних дій і містить відомості про юридичну особу або її відокремлений підрозділ, фізичну особу-підприємця (у тому числі про взяття на облік в органах державної статистики та державної фіскальної служби, видачу ліцензії та документів дозвільного характеру).</a:t>
            </a:r>
          </a:p>
        </p:txBody>
      </p:sp>
    </p:spTree>
    <p:extLst>
      <p:ext uri="{BB962C8B-B14F-4D97-AF65-F5344CB8AC3E}">
        <p14:creationId xmlns:p14="http://schemas.microsoft.com/office/powerpoint/2010/main" val="2754118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F8CCDB4-FBD1-4480-9ABF-DAE188B01CEC}"/>
              </a:ext>
            </a:extLst>
          </p:cNvPr>
          <p:cNvSpPr txBox="1"/>
          <p:nvPr/>
        </p:nvSpPr>
        <p:spPr>
          <a:xfrm>
            <a:off x="1324947" y="2279503"/>
            <a:ext cx="8500188" cy="1754326"/>
          </a:xfrm>
          <a:prstGeom prst="rect">
            <a:avLst/>
          </a:prstGeom>
          <a:noFill/>
        </p:spPr>
        <p:txBody>
          <a:bodyPr wrap="square">
            <a:spAutoFit/>
          </a:bodyPr>
          <a:lstStyle/>
          <a:p>
            <a:r>
              <a:rPr lang="ru-RU" b="1" dirty="0" err="1"/>
              <a:t>Витяг</a:t>
            </a:r>
            <a:r>
              <a:rPr lang="ru-RU" b="1" dirty="0"/>
              <a:t> з </a:t>
            </a:r>
            <a:r>
              <a:rPr lang="ru-RU" b="1" dirty="0" err="1"/>
              <a:t>Єдиного</a:t>
            </a:r>
            <a:r>
              <a:rPr lang="ru-RU" b="1" dirty="0"/>
              <a:t> державного </a:t>
            </a:r>
            <a:r>
              <a:rPr lang="ru-RU" b="1" dirty="0" err="1"/>
              <a:t>реєстру</a:t>
            </a:r>
            <a:r>
              <a:rPr lang="ru-RU" b="1" dirty="0"/>
              <a:t> </a:t>
            </a:r>
            <a:r>
              <a:rPr lang="ru-RU" dirty="0"/>
              <a:t>– документ у </a:t>
            </a:r>
            <a:r>
              <a:rPr lang="ru-RU" dirty="0" err="1"/>
              <a:t>паперовій</a:t>
            </a:r>
            <a:r>
              <a:rPr lang="ru-RU" dirty="0"/>
              <a:t> </a:t>
            </a:r>
            <a:r>
              <a:rPr lang="ru-RU" dirty="0" err="1"/>
              <a:t>або</a:t>
            </a:r>
            <a:r>
              <a:rPr lang="ru-RU" dirty="0"/>
              <a:t> </a:t>
            </a:r>
            <a:r>
              <a:rPr lang="ru-RU" dirty="0" err="1"/>
              <a:t>електронній</a:t>
            </a:r>
            <a:r>
              <a:rPr lang="ru-RU" dirty="0"/>
              <a:t> </a:t>
            </a:r>
            <a:r>
              <a:rPr lang="ru-RU" dirty="0" err="1"/>
              <a:t>формі</a:t>
            </a:r>
            <a:r>
              <a:rPr lang="ru-RU" dirty="0"/>
              <a:t>, </a:t>
            </a:r>
            <a:r>
              <a:rPr lang="ru-RU" dirty="0" err="1"/>
              <a:t>що</a:t>
            </a:r>
            <a:r>
              <a:rPr lang="ru-RU" dirty="0"/>
              <a:t> </a:t>
            </a:r>
            <a:r>
              <a:rPr lang="ru-RU" dirty="0" err="1"/>
              <a:t>сформований</a:t>
            </a:r>
            <a:r>
              <a:rPr lang="ru-RU" dirty="0"/>
              <a:t> </a:t>
            </a:r>
            <a:r>
              <a:rPr lang="ru-RU" dirty="0" err="1"/>
              <a:t>програмним</a:t>
            </a:r>
            <a:r>
              <a:rPr lang="ru-RU" dirty="0"/>
              <a:t> </a:t>
            </a:r>
            <a:r>
              <a:rPr lang="ru-RU" dirty="0" err="1"/>
              <a:t>забезпеченням</a:t>
            </a:r>
            <a:r>
              <a:rPr lang="ru-RU" dirty="0"/>
              <a:t> </a:t>
            </a:r>
            <a:r>
              <a:rPr lang="ru-RU" dirty="0" err="1"/>
              <a:t>Єдиного</a:t>
            </a:r>
            <a:r>
              <a:rPr lang="ru-RU" dirty="0"/>
              <a:t> державного </a:t>
            </a:r>
            <a:r>
              <a:rPr lang="ru-RU" dirty="0" err="1"/>
              <a:t>реєстру</a:t>
            </a:r>
            <a:r>
              <a:rPr lang="ru-RU" dirty="0"/>
              <a:t> за </a:t>
            </a:r>
            <a:r>
              <a:rPr lang="ru-RU" dirty="0" err="1"/>
              <a:t>зазначеним</a:t>
            </a:r>
            <a:r>
              <a:rPr lang="ru-RU" dirty="0"/>
              <a:t> </a:t>
            </a:r>
            <a:r>
              <a:rPr lang="ru-RU" dirty="0" err="1"/>
              <a:t>заявником</a:t>
            </a:r>
            <a:r>
              <a:rPr lang="ru-RU" dirty="0"/>
              <a:t> </a:t>
            </a:r>
            <a:r>
              <a:rPr lang="ru-RU" dirty="0" err="1"/>
              <a:t>критерієм</a:t>
            </a:r>
            <a:r>
              <a:rPr lang="ru-RU" dirty="0"/>
              <a:t> </a:t>
            </a:r>
            <a:r>
              <a:rPr lang="ru-RU" dirty="0" err="1"/>
              <a:t>пошуку</a:t>
            </a:r>
            <a:r>
              <a:rPr lang="ru-RU" dirty="0"/>
              <a:t> та </a:t>
            </a:r>
            <a:r>
              <a:rPr lang="ru-RU" dirty="0" err="1"/>
              <a:t>містить</a:t>
            </a:r>
            <a:r>
              <a:rPr lang="ru-RU" dirty="0"/>
              <a:t> </a:t>
            </a:r>
            <a:r>
              <a:rPr lang="ru-RU" dirty="0" err="1"/>
              <a:t>відомості</a:t>
            </a:r>
            <a:r>
              <a:rPr lang="ru-RU" dirty="0"/>
              <a:t>, </a:t>
            </a:r>
            <a:r>
              <a:rPr lang="ru-RU" dirty="0" err="1"/>
              <a:t>які</a:t>
            </a:r>
            <a:r>
              <a:rPr lang="ru-RU" dirty="0"/>
              <a:t> є </a:t>
            </a:r>
            <a:r>
              <a:rPr lang="ru-RU" dirty="0" err="1"/>
              <a:t>актуальними</a:t>
            </a:r>
            <a:r>
              <a:rPr lang="ru-RU" dirty="0"/>
              <a:t> на дату та час </a:t>
            </a:r>
            <a:r>
              <a:rPr lang="ru-RU" dirty="0" err="1"/>
              <a:t>формування</a:t>
            </a:r>
            <a:r>
              <a:rPr lang="ru-RU" dirty="0"/>
              <a:t> </a:t>
            </a:r>
            <a:r>
              <a:rPr lang="ru-RU" dirty="0" err="1"/>
              <a:t>витягу</a:t>
            </a:r>
            <a:r>
              <a:rPr lang="ru-RU" dirty="0"/>
              <a:t> </a:t>
            </a:r>
            <a:r>
              <a:rPr lang="ru-RU" dirty="0" err="1"/>
              <a:t>або</a:t>
            </a:r>
            <a:r>
              <a:rPr lang="ru-RU" dirty="0"/>
              <a:t> на дату та час, </a:t>
            </a:r>
            <a:r>
              <a:rPr lang="ru-RU" dirty="0" err="1"/>
              <a:t>визначені</a:t>
            </a:r>
            <a:r>
              <a:rPr lang="ru-RU" dirty="0"/>
              <a:t> у </a:t>
            </a:r>
            <a:r>
              <a:rPr lang="ru-RU" dirty="0" err="1"/>
              <a:t>запиті</a:t>
            </a:r>
            <a:r>
              <a:rPr lang="ru-RU" dirty="0"/>
              <a:t>, </a:t>
            </a:r>
            <a:r>
              <a:rPr lang="ru-RU" dirty="0" err="1"/>
              <a:t>або</a:t>
            </a:r>
            <a:r>
              <a:rPr lang="ru-RU" dirty="0"/>
              <a:t> </a:t>
            </a:r>
            <a:r>
              <a:rPr lang="ru-RU" dirty="0" err="1"/>
              <a:t>інформацію</a:t>
            </a:r>
            <a:r>
              <a:rPr lang="ru-RU" dirty="0"/>
              <a:t> про </a:t>
            </a:r>
            <a:r>
              <a:rPr lang="ru-RU" dirty="0" err="1"/>
              <a:t>відсутність</a:t>
            </a:r>
            <a:r>
              <a:rPr lang="ru-RU" dirty="0"/>
              <a:t> таких </a:t>
            </a:r>
            <a:r>
              <a:rPr lang="ru-RU" dirty="0" err="1"/>
              <a:t>відомостей</a:t>
            </a:r>
            <a:r>
              <a:rPr lang="ru-RU" dirty="0"/>
              <a:t> у </a:t>
            </a:r>
            <a:r>
              <a:rPr lang="ru-RU" dirty="0" err="1"/>
              <a:t>цьому</a:t>
            </a:r>
            <a:r>
              <a:rPr lang="ru-RU" dirty="0"/>
              <a:t> </a:t>
            </a:r>
            <a:r>
              <a:rPr lang="ru-RU" dirty="0" err="1"/>
              <a:t>реєстрі</a:t>
            </a:r>
            <a:r>
              <a:rPr lang="ru-RU" dirty="0"/>
              <a:t>.</a:t>
            </a:r>
            <a:endParaRPr lang="uk-UA" dirty="0"/>
          </a:p>
        </p:txBody>
      </p:sp>
    </p:spTree>
    <p:extLst>
      <p:ext uri="{BB962C8B-B14F-4D97-AF65-F5344CB8AC3E}">
        <p14:creationId xmlns:p14="http://schemas.microsoft.com/office/powerpoint/2010/main" val="1651325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959D79-709C-4024-AACA-97B901680191}"/>
              </a:ext>
            </a:extLst>
          </p:cNvPr>
          <p:cNvSpPr txBox="1"/>
          <p:nvPr/>
        </p:nvSpPr>
        <p:spPr>
          <a:xfrm>
            <a:off x="1464906" y="2141004"/>
            <a:ext cx="7688424" cy="2031325"/>
          </a:xfrm>
          <a:prstGeom prst="rect">
            <a:avLst/>
          </a:prstGeom>
          <a:noFill/>
        </p:spPr>
        <p:txBody>
          <a:bodyPr wrap="square">
            <a:spAutoFit/>
          </a:bodyPr>
          <a:lstStyle/>
          <a:p>
            <a:r>
              <a:rPr lang="uk-UA" dirty="0"/>
              <a:t>Немає нічого вічного у світі. Це стосується і підприємницької діяльності. Підприємницька діяльність припиняється:</a:t>
            </a:r>
          </a:p>
          <a:p>
            <a:r>
              <a:rPr lang="uk-UA" dirty="0"/>
              <a:t>	з власної ініціативи підприємця;</a:t>
            </a:r>
          </a:p>
          <a:p>
            <a:r>
              <a:rPr lang="uk-UA" dirty="0"/>
              <a:t>	у разі закінчення строку дії ліцензії;</a:t>
            </a:r>
          </a:p>
          <a:p>
            <a:r>
              <a:rPr lang="uk-UA" dirty="0"/>
              <a:t>	у разі припинення існування підприємця;</a:t>
            </a:r>
          </a:p>
          <a:p>
            <a:r>
              <a:rPr lang="uk-UA" dirty="0"/>
              <a:t>	на підставі рішення суду у випадках, передбачених Господарським Кодексом та іншими законами.</a:t>
            </a:r>
          </a:p>
        </p:txBody>
      </p:sp>
    </p:spTree>
    <p:extLst>
      <p:ext uri="{BB962C8B-B14F-4D97-AF65-F5344CB8AC3E}">
        <p14:creationId xmlns:p14="http://schemas.microsoft.com/office/powerpoint/2010/main" val="1360189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C3242727-88E3-45AD-9A1D-9D6CB96C2C77}"/>
              </a:ext>
            </a:extLst>
          </p:cNvPr>
          <p:cNvPicPr>
            <a:picLocks noChangeAspect="1"/>
          </p:cNvPicPr>
          <p:nvPr/>
        </p:nvPicPr>
        <p:blipFill>
          <a:blip r:embed="rId2"/>
          <a:stretch>
            <a:fillRect/>
          </a:stretch>
        </p:blipFill>
        <p:spPr>
          <a:xfrm>
            <a:off x="1782147" y="0"/>
            <a:ext cx="7632441" cy="6858000"/>
          </a:xfrm>
          <a:prstGeom prst="rect">
            <a:avLst/>
          </a:prstGeom>
        </p:spPr>
      </p:pic>
    </p:spTree>
    <p:extLst>
      <p:ext uri="{BB962C8B-B14F-4D97-AF65-F5344CB8AC3E}">
        <p14:creationId xmlns:p14="http://schemas.microsoft.com/office/powerpoint/2010/main" val="4187977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82670D-7491-44A5-B9B8-6530CFF41D39}"/>
              </a:ext>
            </a:extLst>
          </p:cNvPr>
          <p:cNvSpPr txBox="1"/>
          <p:nvPr/>
        </p:nvSpPr>
        <p:spPr>
          <a:xfrm>
            <a:off x="1474235" y="996830"/>
            <a:ext cx="9526555" cy="5078313"/>
          </a:xfrm>
          <a:prstGeom prst="rect">
            <a:avLst/>
          </a:prstGeom>
          <a:noFill/>
        </p:spPr>
        <p:txBody>
          <a:bodyPr wrap="square">
            <a:spAutoFit/>
          </a:bodyPr>
          <a:lstStyle/>
          <a:p>
            <a:r>
              <a:rPr lang="uk-UA" b="1" dirty="0"/>
              <a:t>2.4. Обмеження підприємницької діяльності. Ліцензування та патентування</a:t>
            </a:r>
          </a:p>
          <a:p>
            <a:endParaRPr lang="uk-UA" dirty="0"/>
          </a:p>
          <a:p>
            <a:r>
              <a:rPr lang="uk-UA" dirty="0"/>
              <a:t>Чинне законодавство має низку обмежень щодо здійснення підприємницької діяльності як за суб’єктами, так і за видами діяльності.</a:t>
            </a:r>
          </a:p>
          <a:p>
            <a:endParaRPr lang="uk-UA" dirty="0"/>
          </a:p>
          <a:p>
            <a:r>
              <a:rPr lang="uk-UA" b="1" dirty="0"/>
              <a:t>І. Обмеження права на підприємництво за суб’єктним складом</a:t>
            </a:r>
          </a:p>
          <a:p>
            <a:r>
              <a:rPr lang="uk-UA" dirty="0"/>
              <a:t>Згідно зі ст. 42 Конституції України підприємницька діяльність депутатів, посадових і службових осіб органів державної влади та органів місцевого самоврядування обмежується законом. </a:t>
            </a:r>
          </a:p>
          <a:p>
            <a:r>
              <a:rPr lang="uk-UA" dirty="0"/>
              <a:t>Не допускається заняття підприємницькою діяльністю таких категорій громадян: військовослужбовців, службових осіб органів прокуратури, суду, державної безпеки, внутрішніх справ, державного нотаріату, а також органів державної влади і управління, які покликані здійснювати контроль за діяльністю підприємств. </a:t>
            </a:r>
          </a:p>
          <a:p>
            <a:r>
              <a:rPr lang="uk-UA" dirty="0"/>
              <a:t>Особи, яким суд заборонив займатися певною діяльністю, не можуть бути зареєстровані як підприємці з правом здійснення відповідного виду діяльності до закінчення терміну, встановленого </a:t>
            </a:r>
            <a:r>
              <a:rPr lang="uk-UA" dirty="0" err="1"/>
              <a:t>вироком</a:t>
            </a:r>
            <a:r>
              <a:rPr lang="uk-UA" dirty="0"/>
              <a:t> суду.</a:t>
            </a:r>
          </a:p>
          <a:p>
            <a:endParaRPr lang="uk-UA" dirty="0"/>
          </a:p>
          <a:p>
            <a:endParaRPr lang="uk-UA" dirty="0"/>
          </a:p>
        </p:txBody>
      </p:sp>
    </p:spTree>
    <p:extLst>
      <p:ext uri="{BB962C8B-B14F-4D97-AF65-F5344CB8AC3E}">
        <p14:creationId xmlns:p14="http://schemas.microsoft.com/office/powerpoint/2010/main" val="2649210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BAA025-890B-4DDC-9C41-09DB70E1D79F}"/>
              </a:ext>
            </a:extLst>
          </p:cNvPr>
          <p:cNvSpPr txBox="1"/>
          <p:nvPr/>
        </p:nvSpPr>
        <p:spPr>
          <a:xfrm>
            <a:off x="1371599" y="1615885"/>
            <a:ext cx="8556171" cy="4247317"/>
          </a:xfrm>
          <a:prstGeom prst="rect">
            <a:avLst/>
          </a:prstGeom>
          <a:noFill/>
        </p:spPr>
        <p:txBody>
          <a:bodyPr wrap="square">
            <a:spAutoFit/>
          </a:bodyPr>
          <a:lstStyle/>
          <a:p>
            <a:r>
              <a:rPr lang="uk-UA" b="1" dirty="0"/>
              <a:t>ІІ. Обмеження права на підприємництво за видами діяльності й організаційно-правовими формами господарювання. </a:t>
            </a:r>
          </a:p>
          <a:p>
            <a:r>
              <a:rPr lang="uk-UA" dirty="0"/>
              <a:t>Здійснення певних видів підприємницької діяльності потребує отримання окремих дозволів:</a:t>
            </a:r>
          </a:p>
          <a:p>
            <a:r>
              <a:rPr lang="uk-UA" dirty="0"/>
              <a:t>	ліцензій, процедуру отримання яких передбачено Законом України «Про ліцензування певних видів господарської діяльності» та іншими нормативно-правовими актами. Ліцензія – запис у Єдиному державному реєстрі про рішення органу ліцензування щодо наявності у суб’єкта господарювання права на провадження визначеного ним виду господарської діяльності, що підлягає ліцензуванню;</a:t>
            </a:r>
          </a:p>
          <a:p>
            <a:r>
              <a:rPr lang="uk-UA" dirty="0"/>
              <a:t>	патенту, процедура отримання якого передбачена ст. 267 ПК України. Патент – документ, що засвідчує авторство на винахід та виключне право на використання його протягом певного строку;</a:t>
            </a:r>
          </a:p>
          <a:p>
            <a:r>
              <a:rPr lang="uk-UA" dirty="0"/>
              <a:t>	інших документів дозвільного характеру згідно з положеннями Закону України «Про дозвільну систему у сфері господарської діяльності».</a:t>
            </a:r>
          </a:p>
        </p:txBody>
      </p:sp>
    </p:spTree>
    <p:extLst>
      <p:ext uri="{BB962C8B-B14F-4D97-AF65-F5344CB8AC3E}">
        <p14:creationId xmlns:p14="http://schemas.microsoft.com/office/powerpoint/2010/main" val="931969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08B89D-8163-4CFB-B388-8A48DC7605B2}"/>
              </a:ext>
            </a:extLst>
          </p:cNvPr>
          <p:cNvSpPr txBox="1"/>
          <p:nvPr/>
        </p:nvSpPr>
        <p:spPr>
          <a:xfrm>
            <a:off x="606490" y="1953504"/>
            <a:ext cx="9218645" cy="2308324"/>
          </a:xfrm>
          <a:prstGeom prst="rect">
            <a:avLst/>
          </a:prstGeom>
          <a:noFill/>
        </p:spPr>
        <p:txBody>
          <a:bodyPr wrap="square">
            <a:spAutoFit/>
          </a:bodyPr>
          <a:lstStyle/>
          <a:p>
            <a:r>
              <a:rPr lang="ru-RU" dirty="0"/>
              <a:t>2.1. </a:t>
            </a:r>
            <a:r>
              <a:rPr lang="ru-RU" dirty="0" err="1"/>
              <a:t>Правове</a:t>
            </a:r>
            <a:r>
              <a:rPr lang="ru-RU" dirty="0"/>
              <a:t> </a:t>
            </a:r>
            <a:r>
              <a:rPr lang="ru-RU" dirty="0" err="1"/>
              <a:t>забезпечення</a:t>
            </a:r>
            <a:r>
              <a:rPr lang="ru-RU" dirty="0"/>
              <a:t> </a:t>
            </a:r>
            <a:r>
              <a:rPr lang="ru-RU" dirty="0" err="1"/>
              <a:t>розвитку</a:t>
            </a:r>
            <a:r>
              <a:rPr lang="ru-RU" dirty="0"/>
              <a:t> </a:t>
            </a:r>
            <a:r>
              <a:rPr lang="ru-RU" dirty="0" err="1"/>
              <a:t>підприємництва</a:t>
            </a:r>
            <a:r>
              <a:rPr lang="ru-RU" dirty="0"/>
              <a:t> на </a:t>
            </a:r>
            <a:r>
              <a:rPr lang="ru-RU" dirty="0" err="1"/>
              <a:t>сучасному</a:t>
            </a:r>
            <a:r>
              <a:rPr lang="ru-RU" dirty="0"/>
              <a:t> </a:t>
            </a:r>
            <a:r>
              <a:rPr lang="ru-RU" dirty="0" err="1"/>
              <a:t>етапі</a:t>
            </a:r>
            <a:endParaRPr lang="ru-RU" dirty="0"/>
          </a:p>
          <a:p>
            <a:endParaRPr lang="ru-RU" dirty="0"/>
          </a:p>
          <a:p>
            <a:pPr algn="just"/>
            <a:r>
              <a:rPr lang="uk-UA" dirty="0"/>
              <a:t>Під </a:t>
            </a:r>
            <a:r>
              <a:rPr lang="uk-UA" i="1" dirty="0"/>
              <a:t>правовим забезпеченням підприємницької діяльності (правовою базою) </a:t>
            </a:r>
            <a:r>
              <a:rPr lang="uk-UA" dirty="0"/>
              <a:t>розуміється комплекс юридичних норм, закріплених у Конституції України, законодавчих, нормативно-правових актах і актах індивідуального характеру, які встановлюють правила поведінки суб’єктів підприємництва при здійсненні ними господарської діяльності, а також визначають міру відповідальності за порушення цих правил.</a:t>
            </a:r>
          </a:p>
        </p:txBody>
      </p:sp>
    </p:spTree>
    <p:extLst>
      <p:ext uri="{BB962C8B-B14F-4D97-AF65-F5344CB8AC3E}">
        <p14:creationId xmlns:p14="http://schemas.microsoft.com/office/powerpoint/2010/main" val="7321105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1F5B9B-CD03-4525-BE5C-C9AC49C1F15A}"/>
              </a:ext>
            </a:extLst>
          </p:cNvPr>
          <p:cNvSpPr txBox="1"/>
          <p:nvPr/>
        </p:nvSpPr>
        <p:spPr>
          <a:xfrm>
            <a:off x="1595535" y="1171508"/>
            <a:ext cx="8061649" cy="3693319"/>
          </a:xfrm>
          <a:prstGeom prst="rect">
            <a:avLst/>
          </a:prstGeom>
          <a:noFill/>
        </p:spPr>
        <p:txBody>
          <a:bodyPr wrap="square">
            <a:spAutoFit/>
          </a:bodyPr>
          <a:lstStyle/>
          <a:p>
            <a:r>
              <a:rPr lang="uk-UA" dirty="0"/>
              <a:t>Згідно з чинним законодавством обмеження у здійсненні підприємницької діяльності стосуються її видів, пов'язаних з такими діями:</a:t>
            </a:r>
          </a:p>
          <a:p>
            <a:r>
              <a:rPr lang="uk-UA" dirty="0"/>
              <a:t>	виготовлення і розповсюдження наркотичних засобів, психотропних речовин (крім спеціально обумовлених);</a:t>
            </a:r>
          </a:p>
          <a:p>
            <a:r>
              <a:rPr lang="uk-UA" dirty="0"/>
              <a:t>	виготовлення і реалізація військової зброї та боєприпасів до неї, вибухових речовин;</a:t>
            </a:r>
          </a:p>
          <a:p>
            <a:r>
              <a:rPr lang="uk-UA" dirty="0"/>
              <a:t>	видобування бурштину;</a:t>
            </a:r>
          </a:p>
          <a:p>
            <a:r>
              <a:rPr lang="uk-UA" dirty="0"/>
              <a:t>	охорона окремих особливо важливих об'єктів державної власності (перелік яких дається Кабінетом Міністрів);</a:t>
            </a:r>
          </a:p>
          <a:p>
            <a:r>
              <a:rPr lang="uk-UA" dirty="0"/>
              <a:t>	розробка, випробування, виробництво та експлуатація ракетоносіїв.</a:t>
            </a:r>
          </a:p>
          <a:p>
            <a:r>
              <a:rPr lang="uk-UA" b="1" dirty="0"/>
              <a:t>Ці види діяльності можуть здійснюватися лише державними підприємствами та організаціями</a:t>
            </a:r>
          </a:p>
        </p:txBody>
      </p:sp>
    </p:spTree>
    <p:extLst>
      <p:ext uri="{BB962C8B-B14F-4D97-AF65-F5344CB8AC3E}">
        <p14:creationId xmlns:p14="http://schemas.microsoft.com/office/powerpoint/2010/main" val="1941051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92F338-9D07-45E9-A247-61FD0CD6FB2F}"/>
              </a:ext>
            </a:extLst>
          </p:cNvPr>
          <p:cNvSpPr txBox="1"/>
          <p:nvPr/>
        </p:nvSpPr>
        <p:spPr>
          <a:xfrm>
            <a:off x="1324947" y="894509"/>
            <a:ext cx="8360229" cy="5078313"/>
          </a:xfrm>
          <a:prstGeom prst="rect">
            <a:avLst/>
          </a:prstGeom>
          <a:noFill/>
        </p:spPr>
        <p:txBody>
          <a:bodyPr wrap="square">
            <a:spAutoFit/>
          </a:bodyPr>
          <a:lstStyle/>
          <a:p>
            <a:r>
              <a:rPr lang="uk-UA" dirty="0"/>
              <a:t>Водночас уряд встановлює перелік видів діяльності, якими можна займатися лише за ліцензіями.</a:t>
            </a:r>
          </a:p>
          <a:p>
            <a:endParaRPr lang="uk-UA" dirty="0"/>
          </a:p>
          <a:p>
            <a:r>
              <a:rPr lang="uk-UA" b="1" dirty="0"/>
              <a:t>Згідно з чинним законодавством ліцензуванню піддягають ті види підприємницької діяльності, які безпосередньо впливають на здоров'я людини, навколишнє середовище і безпеку держави.</a:t>
            </a:r>
          </a:p>
          <a:p>
            <a:endParaRPr lang="uk-UA" b="1" dirty="0"/>
          </a:p>
          <a:p>
            <a:r>
              <a:rPr lang="uk-UA" b="1" dirty="0"/>
              <a:t>Ліцензування</a:t>
            </a:r>
            <a:r>
              <a:rPr lang="uk-UA" dirty="0"/>
              <a:t> – засіб державного регулювання провадження видів господарської діяльності, що підлягають ліцензуванню, спрямований на забезпечення реалізації єдиної державної політики у сфері ліцензування, захист економічних і соціальних інтересів держави, суспільства та окремих споживачів.</a:t>
            </a:r>
          </a:p>
          <a:p>
            <a:endParaRPr lang="uk-UA" dirty="0"/>
          </a:p>
          <a:p>
            <a:r>
              <a:rPr lang="uk-UA" dirty="0"/>
              <a:t>Суб’єкт господарювання може здійснювати види господарської діяльності, що підлягають ліцензуванню, після внесення відомостей до Єдиного державного реєстру юридичних осіб, фізичних осіб - підприємців та громадських формувань щодо рішення органу ліцензування про видачу йому ліцензії.</a:t>
            </a:r>
          </a:p>
        </p:txBody>
      </p:sp>
    </p:spTree>
    <p:extLst>
      <p:ext uri="{BB962C8B-B14F-4D97-AF65-F5344CB8AC3E}">
        <p14:creationId xmlns:p14="http://schemas.microsoft.com/office/powerpoint/2010/main" val="180143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5BC85A-01D9-4668-B62F-498C8DE4C4B5}"/>
              </a:ext>
            </a:extLst>
          </p:cNvPr>
          <p:cNvSpPr txBox="1"/>
          <p:nvPr/>
        </p:nvSpPr>
        <p:spPr>
          <a:xfrm>
            <a:off x="1091682" y="1750577"/>
            <a:ext cx="8658808" cy="2308324"/>
          </a:xfrm>
          <a:prstGeom prst="rect">
            <a:avLst/>
          </a:prstGeom>
          <a:noFill/>
        </p:spPr>
        <p:txBody>
          <a:bodyPr wrap="square">
            <a:spAutoFit/>
          </a:bodyPr>
          <a:lstStyle/>
          <a:p>
            <a:r>
              <a:rPr lang="uk-UA" dirty="0"/>
              <a:t>Господарська діяльність здійснюється на підставі ліцензії, виданої органом ліцензування, яким є:</a:t>
            </a:r>
          </a:p>
          <a:p>
            <a:r>
              <a:rPr lang="uk-UA" dirty="0"/>
              <a:t>	центральний орган виконавчої влади, державний колегіальний орган, - провадиться на всій території України;</a:t>
            </a:r>
          </a:p>
          <a:p>
            <a:r>
              <a:rPr lang="uk-UA" dirty="0"/>
              <a:t>	Рада міністрів Автономної Республіці Крим, - провадиться на території Автономної Республіки Крим;</a:t>
            </a:r>
          </a:p>
          <a:p>
            <a:r>
              <a:rPr lang="uk-UA" dirty="0"/>
              <a:t>	місцевий орган виконавчої влади, - провадиться на території відповідної адміністративно-територіальної одиниці.</a:t>
            </a:r>
          </a:p>
        </p:txBody>
      </p:sp>
    </p:spTree>
    <p:extLst>
      <p:ext uri="{BB962C8B-B14F-4D97-AF65-F5344CB8AC3E}">
        <p14:creationId xmlns:p14="http://schemas.microsoft.com/office/powerpoint/2010/main" val="21325962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740C7E-B268-4042-96F2-D42CEE5C98BC}"/>
              </a:ext>
            </a:extLst>
          </p:cNvPr>
          <p:cNvSpPr txBox="1"/>
          <p:nvPr/>
        </p:nvSpPr>
        <p:spPr>
          <a:xfrm>
            <a:off x="2015412" y="2141004"/>
            <a:ext cx="7137918" cy="1754326"/>
          </a:xfrm>
          <a:prstGeom prst="rect">
            <a:avLst/>
          </a:prstGeom>
          <a:noFill/>
        </p:spPr>
        <p:txBody>
          <a:bodyPr wrap="square">
            <a:spAutoFit/>
          </a:bodyPr>
          <a:lstStyle/>
          <a:p>
            <a:r>
              <a:rPr lang="uk-UA" dirty="0"/>
              <a:t>Ліцензійними умовами встановлюються зміст та форма:</a:t>
            </a:r>
          </a:p>
          <a:p>
            <a:r>
              <a:rPr lang="uk-UA" dirty="0"/>
              <a:t>1) заяви про одержання ліцензії;</a:t>
            </a:r>
          </a:p>
          <a:p>
            <a:r>
              <a:rPr lang="uk-UA" dirty="0"/>
              <a:t>2) документів, що додаються до заяви про одержання ліцензії;</a:t>
            </a:r>
          </a:p>
          <a:p>
            <a:r>
              <a:rPr lang="uk-UA" dirty="0"/>
              <a:t>3) опису документів, що подаються для одержання ліцензії;</a:t>
            </a:r>
          </a:p>
          <a:p>
            <a:r>
              <a:rPr lang="uk-UA" dirty="0"/>
              <a:t>4) документів щодо кожного місця провадження господарської діяльності.</a:t>
            </a:r>
          </a:p>
        </p:txBody>
      </p:sp>
    </p:spTree>
    <p:extLst>
      <p:ext uri="{BB962C8B-B14F-4D97-AF65-F5344CB8AC3E}">
        <p14:creationId xmlns:p14="http://schemas.microsoft.com/office/powerpoint/2010/main" val="3915935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C86BB6-04D7-4ADD-89D0-1213CBED562B}"/>
              </a:ext>
            </a:extLst>
          </p:cNvPr>
          <p:cNvSpPr txBox="1"/>
          <p:nvPr/>
        </p:nvSpPr>
        <p:spPr>
          <a:xfrm>
            <a:off x="1999861" y="751344"/>
            <a:ext cx="8192277" cy="5355312"/>
          </a:xfrm>
          <a:prstGeom prst="rect">
            <a:avLst/>
          </a:prstGeom>
          <a:noFill/>
        </p:spPr>
        <p:txBody>
          <a:bodyPr wrap="square">
            <a:spAutoFit/>
          </a:bodyPr>
          <a:lstStyle/>
          <a:p>
            <a:r>
              <a:rPr lang="uk-UA" dirty="0"/>
              <a:t>Підставою для прийняття рішення про анулювання ліцензії є:</a:t>
            </a:r>
          </a:p>
          <a:p>
            <a:r>
              <a:rPr lang="uk-UA" dirty="0"/>
              <a:t>1) заява ліцензіата про анулювання власної ліцензії;</a:t>
            </a:r>
          </a:p>
          <a:p>
            <a:r>
              <a:rPr lang="uk-UA" dirty="0"/>
              <a:t>2) набрання чинності рішенням органу ліцензування про анулювання ліцензії або скасування такого рішення спеціально уповноваженим органом з питань ліцензування;</a:t>
            </a:r>
          </a:p>
          <a:p>
            <a:r>
              <a:rPr lang="uk-UA" dirty="0"/>
              <a:t>3) наявність у Єдиному державному реєстрі відомостей про державну реєстрацію припинення юридичної особи;</a:t>
            </a:r>
          </a:p>
          <a:p>
            <a:r>
              <a:rPr lang="uk-UA" dirty="0"/>
              <a:t>4) подання копії свідоцтва про смерть фізичної особи - підприємця (у разі відсутності правонаступника);</a:t>
            </a:r>
          </a:p>
          <a:p>
            <a:r>
              <a:rPr lang="uk-UA" dirty="0"/>
              <a:t>5) акт про невиконання розпорядження про усунення порушень ліцензійних умов, встановлених для виду господарської діяльності;</a:t>
            </a:r>
          </a:p>
          <a:p>
            <a:r>
              <a:rPr lang="uk-UA" dirty="0"/>
              <a:t>6) акт про повторне порушення ліцензіатом ліцензійних умов;</a:t>
            </a:r>
          </a:p>
          <a:p>
            <a:r>
              <a:rPr lang="uk-UA" dirty="0"/>
              <a:t>7) акт про виявлення недостовірності даних у документах, поданих суб’єктом господарювання разом із заявою про отримання ліцензії;</a:t>
            </a:r>
          </a:p>
          <a:p>
            <a:r>
              <a:rPr lang="uk-UA" dirty="0"/>
              <a:t>8) акт про відмову ліцензіата у проведенні перевірки органом ліцензування; </a:t>
            </a:r>
          </a:p>
          <a:p>
            <a:r>
              <a:rPr lang="uk-UA" dirty="0"/>
              <a:t>9) акт про документальне підтвердження встановлення факту контролю (вирішального впливу) за діяльністю ліцензіата осіб інших держав, що здійснюють збройну агресію проти України.</a:t>
            </a:r>
          </a:p>
        </p:txBody>
      </p:sp>
    </p:spTree>
    <p:extLst>
      <p:ext uri="{BB962C8B-B14F-4D97-AF65-F5344CB8AC3E}">
        <p14:creationId xmlns:p14="http://schemas.microsoft.com/office/powerpoint/2010/main" val="13946585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0BB438-C767-4036-B4BE-3B269C9E528F}"/>
              </a:ext>
            </a:extLst>
          </p:cNvPr>
          <p:cNvSpPr txBox="1"/>
          <p:nvPr/>
        </p:nvSpPr>
        <p:spPr>
          <a:xfrm>
            <a:off x="1306285" y="1328096"/>
            <a:ext cx="7977673" cy="4247317"/>
          </a:xfrm>
          <a:prstGeom prst="rect">
            <a:avLst/>
          </a:prstGeom>
          <a:noFill/>
        </p:spPr>
        <p:txBody>
          <a:bodyPr wrap="square">
            <a:spAutoFit/>
          </a:bodyPr>
          <a:lstStyle/>
          <a:p>
            <a:pPr algn="ctr"/>
            <a:r>
              <a:rPr lang="uk-UA" b="1" dirty="0"/>
              <a:t>Питання для обговорення</a:t>
            </a:r>
          </a:p>
          <a:p>
            <a:endParaRPr lang="uk-UA" dirty="0"/>
          </a:p>
          <a:p>
            <a:r>
              <a:rPr lang="uk-UA" dirty="0"/>
              <a:t>1.	Які закони регламентують підприємницьку діяльність в Україні?</a:t>
            </a:r>
          </a:p>
          <a:p>
            <a:r>
              <a:rPr lang="uk-UA" dirty="0"/>
              <a:t>2.	Які ознаки характерні підприємницькій діяльності?</a:t>
            </a:r>
          </a:p>
          <a:p>
            <a:r>
              <a:rPr lang="uk-UA" dirty="0"/>
              <a:t>3.	За якими принципами здійснюється підприємницька діяльність?</a:t>
            </a:r>
          </a:p>
          <a:p>
            <a:r>
              <a:rPr lang="uk-UA" dirty="0"/>
              <a:t>4.	Що являє собою державна реєстрація суб’єктів підприємницької діяльності – юридичних осіб?</a:t>
            </a:r>
          </a:p>
          <a:p>
            <a:r>
              <a:rPr lang="uk-UA" dirty="0"/>
              <a:t>5.	Що являє собою державна реєстрація суб’єктів підприємницької діяльності – фізичних осіб-підприємців?</a:t>
            </a:r>
          </a:p>
          <a:p>
            <a:r>
              <a:rPr lang="uk-UA" dirty="0"/>
              <a:t>6.	З якою метою і ким створюється Єдиний державний реєстр?</a:t>
            </a:r>
          </a:p>
          <a:p>
            <a:r>
              <a:rPr lang="uk-UA" dirty="0"/>
              <a:t>7.	Причини та процедура припинення підприємницької діяльності?</a:t>
            </a:r>
          </a:p>
          <a:p>
            <a:r>
              <a:rPr lang="uk-UA" dirty="0"/>
              <a:t>8.	Які існують обмеження  на ведення підприємницької діяльності?</a:t>
            </a:r>
          </a:p>
          <a:p>
            <a:r>
              <a:rPr lang="uk-UA" dirty="0"/>
              <a:t>9.	Які ви знаєте дозволи на ведення деяких видів підприємницької діяльності?</a:t>
            </a:r>
          </a:p>
          <a:p>
            <a:r>
              <a:rPr lang="uk-UA" dirty="0"/>
              <a:t>10.	Які види підприємницької діяльності підлягають ліцензуванню? </a:t>
            </a:r>
          </a:p>
        </p:txBody>
      </p:sp>
    </p:spTree>
    <p:extLst>
      <p:ext uri="{BB962C8B-B14F-4D97-AF65-F5344CB8AC3E}">
        <p14:creationId xmlns:p14="http://schemas.microsoft.com/office/powerpoint/2010/main" val="24411371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BDAC85-26B6-4077-8E83-58F30466F406}"/>
              </a:ext>
            </a:extLst>
          </p:cNvPr>
          <p:cNvSpPr txBox="1"/>
          <p:nvPr/>
        </p:nvSpPr>
        <p:spPr>
          <a:xfrm>
            <a:off x="1838131" y="1709448"/>
            <a:ext cx="7165910" cy="2308324"/>
          </a:xfrm>
          <a:prstGeom prst="rect">
            <a:avLst/>
          </a:prstGeom>
          <a:noFill/>
        </p:spPr>
        <p:txBody>
          <a:bodyPr wrap="square">
            <a:spAutoFit/>
          </a:bodyPr>
          <a:lstStyle/>
          <a:p>
            <a:pPr algn="ctr"/>
            <a:r>
              <a:rPr lang="ru-RU" dirty="0"/>
              <a:t>Теми </a:t>
            </a:r>
            <a:r>
              <a:rPr lang="ru-RU" dirty="0" err="1"/>
              <a:t>рефератів</a:t>
            </a:r>
            <a:endParaRPr lang="ru-RU" dirty="0"/>
          </a:p>
          <a:p>
            <a:pPr algn="just"/>
            <a:r>
              <a:rPr lang="ru-RU" dirty="0"/>
              <a:t>1. </a:t>
            </a:r>
            <a:r>
              <a:rPr lang="ru-RU" dirty="0" err="1"/>
              <a:t>Особливості</a:t>
            </a:r>
            <a:r>
              <a:rPr lang="ru-RU" dirty="0"/>
              <a:t> правового </a:t>
            </a:r>
            <a:r>
              <a:rPr lang="ru-RU" dirty="0" err="1"/>
              <a:t>регулювання</a:t>
            </a:r>
            <a:r>
              <a:rPr lang="ru-RU" dirty="0"/>
              <a:t> </a:t>
            </a:r>
            <a:r>
              <a:rPr lang="ru-RU" dirty="0" err="1"/>
              <a:t>підприємництва</a:t>
            </a:r>
            <a:r>
              <a:rPr lang="ru-RU" dirty="0"/>
              <a:t> в </a:t>
            </a:r>
            <a:r>
              <a:rPr lang="ru-RU" dirty="0" err="1"/>
              <a:t>різних</a:t>
            </a:r>
            <a:r>
              <a:rPr lang="ru-RU" dirty="0"/>
              <a:t> </a:t>
            </a:r>
            <a:r>
              <a:rPr lang="ru-RU" dirty="0" err="1"/>
              <a:t>країнах</a:t>
            </a:r>
            <a:r>
              <a:rPr lang="ru-RU" dirty="0"/>
              <a:t> </a:t>
            </a:r>
            <a:r>
              <a:rPr lang="ru-RU" dirty="0" err="1"/>
              <a:t>світу</a:t>
            </a:r>
            <a:r>
              <a:rPr lang="ru-RU" dirty="0"/>
              <a:t>.</a:t>
            </a:r>
          </a:p>
          <a:p>
            <a:r>
              <a:rPr lang="ru-RU" dirty="0"/>
              <a:t>2. </a:t>
            </a:r>
            <a:r>
              <a:rPr lang="ru-RU" dirty="0" err="1"/>
              <a:t>Проблеми</a:t>
            </a:r>
            <a:r>
              <a:rPr lang="ru-RU" dirty="0"/>
              <a:t> </a:t>
            </a:r>
            <a:r>
              <a:rPr lang="ru-RU" dirty="0" err="1"/>
              <a:t>розвитку</a:t>
            </a:r>
            <a:r>
              <a:rPr lang="ru-RU" dirty="0"/>
              <a:t> </a:t>
            </a:r>
            <a:r>
              <a:rPr lang="ru-RU" dirty="0" err="1"/>
              <a:t>підприємництва</a:t>
            </a:r>
            <a:r>
              <a:rPr lang="ru-RU" dirty="0"/>
              <a:t> а </a:t>
            </a:r>
            <a:r>
              <a:rPr lang="ru-RU" dirty="0" err="1"/>
              <a:t>Україні</a:t>
            </a:r>
            <a:r>
              <a:rPr lang="ru-RU" dirty="0"/>
              <a:t>.</a:t>
            </a:r>
          </a:p>
          <a:p>
            <a:endParaRPr lang="ru-RU" dirty="0"/>
          </a:p>
          <a:p>
            <a:r>
              <a:rPr lang="ru-RU" dirty="0" err="1"/>
              <a:t>Доповідь</a:t>
            </a:r>
            <a:r>
              <a:rPr lang="ru-RU" dirty="0"/>
              <a:t> </a:t>
            </a:r>
            <a:r>
              <a:rPr lang="ru-RU" dirty="0" err="1"/>
              <a:t>оформлюємо</a:t>
            </a:r>
            <a:r>
              <a:rPr lang="ru-RU" dirty="0"/>
              <a:t> у </a:t>
            </a:r>
            <a:r>
              <a:rPr lang="ru-RU" dirty="0" err="1"/>
              <a:t>паперовому</a:t>
            </a:r>
            <a:r>
              <a:rPr lang="ru-RU" dirty="0"/>
              <a:t> </a:t>
            </a:r>
            <a:r>
              <a:rPr lang="ru-RU" dirty="0" err="1"/>
              <a:t>вигляді</a:t>
            </a:r>
            <a:r>
              <a:rPr lang="ru-RU" dirty="0"/>
              <a:t> (4-5 </a:t>
            </a:r>
            <a:r>
              <a:rPr lang="ru-RU" dirty="0" err="1"/>
              <a:t>сторінок</a:t>
            </a:r>
            <a:r>
              <a:rPr lang="ru-RU" dirty="0"/>
              <a:t> </a:t>
            </a:r>
            <a:r>
              <a:rPr lang="ru-RU" dirty="0" err="1"/>
              <a:t>друкованого</a:t>
            </a:r>
            <a:r>
              <a:rPr lang="ru-RU" dirty="0"/>
              <a:t> тексту та </a:t>
            </a:r>
            <a:r>
              <a:rPr lang="ru-RU" dirty="0" err="1"/>
              <a:t>презентації</a:t>
            </a:r>
            <a:r>
              <a:rPr lang="ru-RU" dirty="0"/>
              <a:t> до 10 </a:t>
            </a:r>
            <a:r>
              <a:rPr lang="ru-RU" dirty="0" err="1"/>
              <a:t>слайдів</a:t>
            </a:r>
            <a:r>
              <a:rPr lang="ru-RU" dirty="0"/>
              <a:t>).</a:t>
            </a:r>
          </a:p>
          <a:p>
            <a:endParaRPr lang="uk-UA" dirty="0"/>
          </a:p>
        </p:txBody>
      </p:sp>
    </p:spTree>
    <p:extLst>
      <p:ext uri="{BB962C8B-B14F-4D97-AF65-F5344CB8AC3E}">
        <p14:creationId xmlns:p14="http://schemas.microsoft.com/office/powerpoint/2010/main" val="1029526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A7C0E4-C629-45DD-9106-A8395A5C22A8}"/>
              </a:ext>
            </a:extLst>
          </p:cNvPr>
          <p:cNvSpPr txBox="1"/>
          <p:nvPr/>
        </p:nvSpPr>
        <p:spPr>
          <a:xfrm>
            <a:off x="1079241" y="1582340"/>
            <a:ext cx="8876521" cy="3693319"/>
          </a:xfrm>
          <a:prstGeom prst="rect">
            <a:avLst/>
          </a:prstGeom>
          <a:noFill/>
        </p:spPr>
        <p:txBody>
          <a:bodyPr wrap="square">
            <a:spAutoFit/>
          </a:bodyPr>
          <a:lstStyle/>
          <a:p>
            <a:pPr algn="just"/>
            <a:r>
              <a:rPr lang="uk-UA" dirty="0"/>
              <a:t>В Україні необхідність прийняття спеціального закону з питань розвитку підприємництва була зумовлена двома причинам: </a:t>
            </a:r>
          </a:p>
          <a:p>
            <a:pPr algn="just"/>
            <a:r>
              <a:rPr lang="uk-UA" dirty="0"/>
              <a:t>	по-перше, необхідністю відмінити існуюче в законодавстві обмеження (до 1991 р. приватна підприємницька діяльність була заборонена, вона вважалася карним злочином); </a:t>
            </a:r>
          </a:p>
          <a:p>
            <a:pPr algn="just"/>
            <a:r>
              <a:rPr lang="uk-UA" dirty="0"/>
              <a:t>	по-друге, необхідністю сформування правового поля, яке стимулювало б розвиток підприємництва та його підтримку.</a:t>
            </a:r>
          </a:p>
          <a:p>
            <a:pPr algn="just"/>
            <a:endParaRPr lang="uk-UA" dirty="0"/>
          </a:p>
          <a:p>
            <a:pPr algn="just"/>
            <a:r>
              <a:rPr lang="uk-UA" dirty="0"/>
              <a:t>Тому 1991 р. Верховною Радою України було ухвалено Закон України «Про підприємництво». Цей Закон визначає основні правові, економічні та соціальні засади заняття підприємницькою діяльністю (підприємництва) громадянами та юридичними особами на території України, встановлює гарантії свободи підприємництва та його державної підтримки.</a:t>
            </a:r>
          </a:p>
        </p:txBody>
      </p:sp>
    </p:spTree>
    <p:extLst>
      <p:ext uri="{BB962C8B-B14F-4D97-AF65-F5344CB8AC3E}">
        <p14:creationId xmlns:p14="http://schemas.microsoft.com/office/powerpoint/2010/main" val="1620950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2065DB-4F4D-4E12-94FF-08D3CFBD21BD}"/>
              </a:ext>
            </a:extLst>
          </p:cNvPr>
          <p:cNvSpPr txBox="1"/>
          <p:nvPr/>
        </p:nvSpPr>
        <p:spPr>
          <a:xfrm>
            <a:off x="586273" y="1720840"/>
            <a:ext cx="11019454" cy="3416320"/>
          </a:xfrm>
          <a:prstGeom prst="rect">
            <a:avLst/>
          </a:prstGeom>
          <a:noFill/>
        </p:spPr>
        <p:txBody>
          <a:bodyPr wrap="square">
            <a:spAutoFit/>
          </a:bodyPr>
          <a:lstStyle/>
          <a:p>
            <a:r>
              <a:rPr lang="uk-UA" dirty="0"/>
              <a:t>Підприємницьку діяльність регламентують також Закони України</a:t>
            </a:r>
          </a:p>
          <a:p>
            <a:r>
              <a:rPr lang="uk-UA" dirty="0"/>
              <a:t>«Про господарські товариства»</a:t>
            </a:r>
          </a:p>
          <a:p>
            <a:r>
              <a:rPr lang="uk-UA" dirty="0"/>
              <a:t>«Про фермерське господарство»</a:t>
            </a:r>
          </a:p>
          <a:p>
            <a:r>
              <a:rPr lang="uk-UA" dirty="0"/>
              <a:t>«Про захист економічної конкуренції»</a:t>
            </a:r>
          </a:p>
          <a:p>
            <a:r>
              <a:rPr lang="uk-UA" dirty="0"/>
              <a:t>«Про ліцензування видів господарської діяльності»</a:t>
            </a:r>
          </a:p>
          <a:p>
            <a:r>
              <a:rPr lang="uk-UA" dirty="0"/>
              <a:t>«Про розвиток та державну підтримку малого і середнього підприємництва в Україні»</a:t>
            </a:r>
          </a:p>
          <a:p>
            <a:r>
              <a:rPr lang="uk-UA" dirty="0"/>
              <a:t>«Про ціни і ціноутворення»</a:t>
            </a:r>
          </a:p>
          <a:p>
            <a:r>
              <a:rPr lang="uk-UA" dirty="0"/>
              <a:t>«Про акціонерні товариства»</a:t>
            </a:r>
          </a:p>
          <a:p>
            <a:r>
              <a:rPr lang="uk-UA" dirty="0"/>
              <a:t>«Про державну реєстрацію юридичних осіб, фізичних осіб - підприємців та громадських формувань»</a:t>
            </a:r>
          </a:p>
          <a:p>
            <a:r>
              <a:rPr lang="uk-UA" dirty="0"/>
              <a:t>Господарський кодекс України</a:t>
            </a:r>
          </a:p>
          <a:p>
            <a:r>
              <a:rPr lang="uk-UA" dirty="0"/>
              <a:t>Цивільний кодекс України</a:t>
            </a:r>
          </a:p>
          <a:p>
            <a:r>
              <a:rPr lang="uk-UA" dirty="0"/>
              <a:t>Податковий кодекс України.</a:t>
            </a:r>
          </a:p>
        </p:txBody>
      </p:sp>
    </p:spTree>
    <p:extLst>
      <p:ext uri="{BB962C8B-B14F-4D97-AF65-F5344CB8AC3E}">
        <p14:creationId xmlns:p14="http://schemas.microsoft.com/office/powerpoint/2010/main" val="1684855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9F91E9-C96F-42EC-BF6F-66DA530CC9C2}"/>
              </a:ext>
            </a:extLst>
          </p:cNvPr>
          <p:cNvSpPr txBox="1"/>
          <p:nvPr/>
        </p:nvSpPr>
        <p:spPr>
          <a:xfrm>
            <a:off x="1766595" y="1859339"/>
            <a:ext cx="8658809" cy="3139321"/>
          </a:xfrm>
          <a:prstGeom prst="rect">
            <a:avLst/>
          </a:prstGeom>
          <a:noFill/>
        </p:spPr>
        <p:txBody>
          <a:bodyPr wrap="square">
            <a:spAutoFit/>
          </a:bodyPr>
          <a:lstStyle/>
          <a:p>
            <a:r>
              <a:rPr lang="uk-UA" dirty="0"/>
              <a:t>Головним нормативним актом, який закріплює основні засади державного регулювання підприємницької діяльності є Господарський кодекс України, який набув чинності з 1 січня 2004 року.</a:t>
            </a:r>
          </a:p>
          <a:p>
            <a:endParaRPr lang="uk-UA" dirty="0"/>
          </a:p>
          <a:p>
            <a:r>
              <a:rPr lang="uk-UA" dirty="0"/>
              <a:t>Господарський кодекс України є нормативною базою для здійснення підприємницької діяльності. Саме він регламентує ступінь свободи підприємницької діяльності, її основні принципи, організаційні форми підприємництва, права найму працівників і соціальні гарантії щодо використання їх праці, загальні гарантії для підприємців, державну підтримку підприємства, відповідальність суб’єктів підприємництва, діяльність іноземних підприємців в Україні, припинення підприємницької діяльності.</a:t>
            </a:r>
          </a:p>
        </p:txBody>
      </p:sp>
    </p:spTree>
    <p:extLst>
      <p:ext uri="{BB962C8B-B14F-4D97-AF65-F5344CB8AC3E}">
        <p14:creationId xmlns:p14="http://schemas.microsoft.com/office/powerpoint/2010/main" val="3635759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6C93C7-21FD-43E3-8DF5-5D23738F70AE}"/>
              </a:ext>
            </a:extLst>
          </p:cNvPr>
          <p:cNvSpPr txBox="1"/>
          <p:nvPr/>
        </p:nvSpPr>
        <p:spPr>
          <a:xfrm>
            <a:off x="1873898" y="1566952"/>
            <a:ext cx="8444204" cy="3724096"/>
          </a:xfrm>
          <a:prstGeom prst="rect">
            <a:avLst/>
          </a:prstGeom>
          <a:noFill/>
        </p:spPr>
        <p:txBody>
          <a:bodyPr wrap="square">
            <a:spAutoFit/>
          </a:bodyPr>
          <a:lstStyle/>
          <a:p>
            <a:r>
              <a:rPr lang="uk-UA" sz="2800" b="1" dirty="0"/>
              <a:t>У ст.42 Господарського кодексу </a:t>
            </a:r>
            <a:r>
              <a:rPr lang="uk-UA" sz="4000" b="1" dirty="0"/>
              <a:t>підприємництво</a:t>
            </a:r>
            <a:r>
              <a:rPr lang="uk-UA" sz="2800" b="1" dirty="0"/>
              <a:t> визначається як самостійна, ініціативна, систематична, на власний ризик господарська діяльність, що здійснюється суб’єктами господарювання (підприємцями) з метою досягнення економічних і соціальних результатів та одержання прибутку </a:t>
            </a:r>
          </a:p>
        </p:txBody>
      </p:sp>
    </p:spTree>
    <p:extLst>
      <p:ext uri="{BB962C8B-B14F-4D97-AF65-F5344CB8AC3E}">
        <p14:creationId xmlns:p14="http://schemas.microsoft.com/office/powerpoint/2010/main" val="2966297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76D1631A-5307-45E3-B327-61E2B65F00A0}"/>
              </a:ext>
            </a:extLst>
          </p:cNvPr>
          <p:cNvPicPr>
            <a:picLocks noChangeAspect="1"/>
          </p:cNvPicPr>
          <p:nvPr/>
        </p:nvPicPr>
        <p:blipFill>
          <a:blip r:embed="rId2"/>
          <a:stretch>
            <a:fillRect/>
          </a:stretch>
        </p:blipFill>
        <p:spPr>
          <a:xfrm>
            <a:off x="242597" y="737118"/>
            <a:ext cx="8798767" cy="5141167"/>
          </a:xfrm>
          <a:prstGeom prst="rect">
            <a:avLst/>
          </a:prstGeom>
        </p:spPr>
      </p:pic>
    </p:spTree>
    <p:extLst>
      <p:ext uri="{BB962C8B-B14F-4D97-AF65-F5344CB8AC3E}">
        <p14:creationId xmlns:p14="http://schemas.microsoft.com/office/powerpoint/2010/main" val="3597910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0920B2FF-2BDD-4974-84CC-16CA864CA21A}"/>
              </a:ext>
            </a:extLst>
          </p:cNvPr>
          <p:cNvPicPr>
            <a:picLocks noChangeAspect="1"/>
          </p:cNvPicPr>
          <p:nvPr/>
        </p:nvPicPr>
        <p:blipFill>
          <a:blip r:embed="rId2"/>
          <a:stretch>
            <a:fillRect/>
          </a:stretch>
        </p:blipFill>
        <p:spPr>
          <a:xfrm>
            <a:off x="1418253" y="480712"/>
            <a:ext cx="7800391" cy="6013394"/>
          </a:xfrm>
          <a:prstGeom prst="rect">
            <a:avLst/>
          </a:prstGeom>
        </p:spPr>
      </p:pic>
    </p:spTree>
    <p:extLst>
      <p:ext uri="{BB962C8B-B14F-4D97-AF65-F5344CB8AC3E}">
        <p14:creationId xmlns:p14="http://schemas.microsoft.com/office/powerpoint/2010/main" val="396594985"/>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88</TotalTime>
  <Words>2241</Words>
  <Application>Microsoft Office PowerPoint</Application>
  <PresentationFormat>Широкий екран</PresentationFormat>
  <Paragraphs>147</Paragraphs>
  <Slides>36</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36</vt:i4>
      </vt:variant>
    </vt:vector>
  </HeadingPairs>
  <TitlesOfParts>
    <vt:vector size="40" baseType="lpstr">
      <vt:lpstr>Arial</vt:lpstr>
      <vt:lpstr>Trebuchet MS</vt:lpstr>
      <vt:lpstr>Wingdings 3</vt:lpstr>
      <vt:lpstr>Грань</vt:lpstr>
      <vt:lpstr>ПРАВОВІ ЗАСАДИ ЗДІЙСНЕННЯ ПІДПРИЄМНИЦЬКОЇ ДІЯЛЬНОСТІ В УКРАЇНІ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ПРАВОВІ ЗАСАДИ ЗДІЙСНЕННЯ ПІДПРИЄМНИЦЬКОЇ ДІЯЛЬНОСТІ В УКРАЇНІ</dc:title>
  <dc:creator>Катерина Бужимська</dc:creator>
  <cp:lastModifiedBy>Катерина Бужимська</cp:lastModifiedBy>
  <cp:revision>34</cp:revision>
  <dcterms:created xsi:type="dcterms:W3CDTF">2021-02-13T13:40:16Z</dcterms:created>
  <dcterms:modified xsi:type="dcterms:W3CDTF">2021-02-14T09:14:04Z</dcterms:modified>
</cp:coreProperties>
</file>