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73" r:id="rId3"/>
    <p:sldId id="269" r:id="rId4"/>
    <p:sldId id="296" r:id="rId5"/>
    <p:sldId id="272" r:id="rId6"/>
    <p:sldId id="274" r:id="rId7"/>
    <p:sldId id="275" r:id="rId8"/>
    <p:sldId id="276" r:id="rId9"/>
    <p:sldId id="278" r:id="rId10"/>
    <p:sldId id="279" r:id="rId11"/>
    <p:sldId id="280" r:id="rId12"/>
    <p:sldId id="281" r:id="rId13"/>
    <p:sldId id="282" r:id="rId14"/>
    <p:sldId id="283" r:id="rId15"/>
    <p:sldId id="284" r:id="rId16"/>
    <p:sldId id="298" r:id="rId17"/>
    <p:sldId id="286" r:id="rId18"/>
    <p:sldId id="287" r:id="rId19"/>
    <p:sldId id="288" r:id="rId20"/>
    <p:sldId id="290" r:id="rId21"/>
    <p:sldId id="291" r:id="rId22"/>
    <p:sldId id="292" r:id="rId23"/>
    <p:sldId id="293" r:id="rId24"/>
    <p:sldId id="294" r:id="rId25"/>
    <p:sldId id="289" r:id="rId26"/>
    <p:sldId id="295" r:id="rId27"/>
    <p:sldId id="260" r:id="rId28"/>
    <p:sldId id="262" r:id="rId29"/>
    <p:sldId id="263" r:id="rId30"/>
    <p:sldId id="268" r:id="rId31"/>
    <p:sldId id="267" r:id="rId32"/>
    <p:sldId id="265" r:id="rId33"/>
    <p:sldId id="264" r:id="rId34"/>
    <p:sldId id="257" r:id="rId35"/>
    <p:sldId id="27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8" d="100"/>
          <a:sy n="98" d="100"/>
        </p:scale>
        <p:origin x="110" y="-4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29684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CEA88-7F31-4982-AD70-65CD80A78173}" type="datetimeFigureOut">
              <a:rPr lang="en-GB" smtClean="0"/>
              <a:t>14/03/2024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26825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65026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329754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12215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36398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39576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224120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381774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93985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CEA88-7F31-4982-AD70-65CD80A78173}" type="datetimeFigureOut">
              <a:rPr lang="en-GB" smtClean="0"/>
              <a:t>14/03/2024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5412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CEA88-7F31-4982-AD70-65CD80A78173}" type="datetimeFigureOut">
              <a:rPr lang="en-GB" smtClean="0"/>
              <a:t>14/03/2024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68961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CEA88-7F31-4982-AD70-65CD80A78173}" type="datetimeFigureOut">
              <a:rPr lang="en-GB" smtClean="0"/>
              <a:t>14/03/2024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169692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CEA88-7F31-4982-AD70-65CD80A78173}" type="datetimeFigureOut">
              <a:rPr lang="en-GB" smtClean="0"/>
              <a:t>14/03/2024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79566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CEA88-7F31-4982-AD70-65CD80A78173}" type="datetimeFigureOut">
              <a:rPr lang="en-GB" smtClean="0"/>
              <a:t>14/03/2024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48010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CEA88-7F31-4982-AD70-65CD80A78173}" type="datetimeFigureOut">
              <a:rPr lang="en-GB" smtClean="0"/>
              <a:t>14/03/2024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319963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CEA88-7F31-4982-AD70-65CD80A78173}" type="datetimeFigureOut">
              <a:rPr lang="en-GB" smtClean="0"/>
              <a:t>14/03/2024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8A37D3-2EAF-4C08-8424-BE435072BEDC}" type="slidenum">
              <a:rPr lang="en-GB" smtClean="0"/>
              <a:t>‹#›</a:t>
            </a:fld>
            <a:endParaRPr lang="en-GB"/>
          </a:p>
        </p:txBody>
      </p:sp>
    </p:spTree>
    <p:extLst>
      <p:ext uri="{BB962C8B-B14F-4D97-AF65-F5344CB8AC3E}">
        <p14:creationId xmlns:p14="http://schemas.microsoft.com/office/powerpoint/2010/main" val="294881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7CEA88-7F31-4982-AD70-65CD80A78173}" type="datetimeFigureOut">
              <a:rPr lang="en-GB" smtClean="0"/>
              <a:t>14/03/2024</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68A37D3-2EAF-4C08-8424-BE435072BEDC}" type="slidenum">
              <a:rPr lang="en-GB" smtClean="0"/>
              <a:t>‹#›</a:t>
            </a:fld>
            <a:endParaRPr lang="en-GB"/>
          </a:p>
        </p:txBody>
      </p:sp>
    </p:spTree>
    <p:extLst>
      <p:ext uri="{BB962C8B-B14F-4D97-AF65-F5344CB8AC3E}">
        <p14:creationId xmlns:p14="http://schemas.microsoft.com/office/powerpoint/2010/main" val="3795235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ruslanakolod2017@gmail.com"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66CD-D21D-2DC3-073D-0D324D75CF55}"/>
              </a:ext>
            </a:extLst>
          </p:cNvPr>
          <p:cNvSpPr>
            <a:spLocks noGrp="1"/>
          </p:cNvSpPr>
          <p:nvPr>
            <p:ph type="ctrTitle"/>
          </p:nvPr>
        </p:nvSpPr>
        <p:spPr>
          <a:xfrm>
            <a:off x="2528905" y="940539"/>
            <a:ext cx="8574622" cy="1312666"/>
          </a:xfrm>
        </p:spPr>
        <p:txBody>
          <a:bodyPr>
            <a:normAutofit/>
          </a:bodyPr>
          <a:lstStyle/>
          <a:p>
            <a:pPr algn="ctr"/>
            <a:r>
              <a:rPr lang="uk-UA" sz="4000" b="1" dirty="0"/>
              <a:t>Лекція 4. </a:t>
            </a:r>
            <a:br>
              <a:rPr lang="uk-UA" sz="4000" b="1" dirty="0"/>
            </a:br>
            <a:r>
              <a:rPr lang="ru-RU" sz="4000" b="1" dirty="0" err="1"/>
              <a:t>Управління</a:t>
            </a:r>
            <a:r>
              <a:rPr lang="ru-RU" sz="4000" b="1" dirty="0"/>
              <a:t> рухом </a:t>
            </a:r>
            <a:r>
              <a:rPr lang="ru-RU" sz="4000" b="1" dirty="0" err="1"/>
              <a:t>пішоходів</a:t>
            </a:r>
            <a:r>
              <a:rPr lang="ru-RU" sz="4000" b="1" dirty="0"/>
              <a:t> </a:t>
            </a:r>
            <a:endParaRPr lang="en-GB" sz="4000" b="1" dirty="0"/>
          </a:p>
        </p:txBody>
      </p:sp>
      <p:sp>
        <p:nvSpPr>
          <p:cNvPr id="3" name="Subtitle 2">
            <a:extLst>
              <a:ext uri="{FF2B5EF4-FFF2-40B4-BE49-F238E27FC236}">
                <a16:creationId xmlns:a16="http://schemas.microsoft.com/office/drawing/2014/main" id="{3AE586EC-C20C-C913-19AD-96304402EB9C}"/>
              </a:ext>
            </a:extLst>
          </p:cNvPr>
          <p:cNvSpPr>
            <a:spLocks noGrp="1"/>
          </p:cNvSpPr>
          <p:nvPr>
            <p:ph type="subTitle" idx="1"/>
          </p:nvPr>
        </p:nvSpPr>
        <p:spPr>
          <a:xfrm>
            <a:off x="4713226" y="2501091"/>
            <a:ext cx="6987645" cy="1921195"/>
          </a:xfrm>
        </p:spPr>
        <p:txBody>
          <a:bodyPr>
            <a:normAutofit fontScale="92500" lnSpcReduction="20000"/>
          </a:bodyPr>
          <a:lstStyle/>
          <a:p>
            <a:r>
              <a:rPr lang="uk-UA" dirty="0"/>
              <a:t>Руслана </a:t>
            </a:r>
            <a:r>
              <a:rPr lang="uk-UA" dirty="0" err="1"/>
              <a:t>Колодницька</a:t>
            </a:r>
            <a:r>
              <a:rPr lang="uk-UA" dirty="0"/>
              <a:t>, доцент, </a:t>
            </a:r>
            <a:r>
              <a:rPr lang="uk-UA" dirty="0" err="1"/>
              <a:t>к.т.н</a:t>
            </a:r>
            <a:r>
              <a:rPr lang="uk-UA" dirty="0"/>
              <a:t>.,</a:t>
            </a:r>
            <a:endParaRPr lang="en-GB" dirty="0"/>
          </a:p>
          <a:p>
            <a:r>
              <a:rPr lang="en-GB" dirty="0">
                <a:hlinkClick r:id="rId2"/>
              </a:rPr>
              <a:t>ruslanakolod2017@gmail.com</a:t>
            </a:r>
            <a:r>
              <a:rPr lang="en-GB" dirty="0"/>
              <a:t> </a:t>
            </a:r>
            <a:endParaRPr lang="uk-UA" dirty="0"/>
          </a:p>
          <a:p>
            <a:r>
              <a:rPr lang="uk-UA" dirty="0"/>
              <a:t>Кафедра « Автомобілі і транспортні технології»,</a:t>
            </a:r>
          </a:p>
          <a:p>
            <a:r>
              <a:rPr lang="uk-UA" dirty="0"/>
              <a:t>Факультет КІТ МР</a:t>
            </a:r>
          </a:p>
          <a:p>
            <a:r>
              <a:rPr lang="uk-UA" dirty="0"/>
              <a:t>«Житомирська політехніка» </a:t>
            </a:r>
            <a:endParaRPr lang="en-GB" dirty="0"/>
          </a:p>
        </p:txBody>
      </p:sp>
      <p:sp>
        <p:nvSpPr>
          <p:cNvPr id="4" name="TextBox 3">
            <a:extLst>
              <a:ext uri="{FF2B5EF4-FFF2-40B4-BE49-F238E27FC236}">
                <a16:creationId xmlns:a16="http://schemas.microsoft.com/office/drawing/2014/main" id="{408A5D2F-62F7-8E1A-52A4-6C9B766DFF9E}"/>
              </a:ext>
            </a:extLst>
          </p:cNvPr>
          <p:cNvSpPr txBox="1"/>
          <p:nvPr/>
        </p:nvSpPr>
        <p:spPr>
          <a:xfrm>
            <a:off x="5848966" y="218468"/>
            <a:ext cx="6187440" cy="369332"/>
          </a:xfrm>
          <a:prstGeom prst="rect">
            <a:avLst/>
          </a:prstGeom>
          <a:noFill/>
        </p:spPr>
        <p:txBody>
          <a:bodyPr wrap="square">
            <a:spAutoFit/>
          </a:bodyPr>
          <a:lstStyle/>
          <a:p>
            <a:r>
              <a:rPr lang="uk-UA" dirty="0">
                <a:latin typeface="Calibri" panose="020F0502020204030204" pitchFamily="34" charset="0"/>
                <a:cs typeface="Times New Roman" panose="02020603050405020304" pitchFamily="18" charset="0"/>
              </a:rPr>
              <a:t>Управління транспортними потоками в центрі міст </a:t>
            </a:r>
            <a:endParaRPr lang="en-GB" dirty="0"/>
          </a:p>
        </p:txBody>
      </p:sp>
      <p:pic>
        <p:nvPicPr>
          <p:cNvPr id="1026" name="Picture 2">
            <a:extLst>
              <a:ext uri="{FF2B5EF4-FFF2-40B4-BE49-F238E27FC236}">
                <a16:creationId xmlns:a16="http://schemas.microsoft.com/office/drawing/2014/main" id="{ECF107B4-F3F0-049D-A1E5-7C33C7DDD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905" y="2317364"/>
            <a:ext cx="1541461" cy="3430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6CD1F91-5ED9-FDBB-6594-69F11B5E6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821" y="4613509"/>
            <a:ext cx="2579115" cy="172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2E33-2973-84E4-2F79-132CB3509C42}"/>
              </a:ext>
            </a:extLst>
          </p:cNvPr>
          <p:cNvSpPr>
            <a:spLocks noGrp="1"/>
          </p:cNvSpPr>
          <p:nvPr>
            <p:ph type="title"/>
          </p:nvPr>
        </p:nvSpPr>
        <p:spPr>
          <a:xfrm>
            <a:off x="1484312" y="685800"/>
            <a:ext cx="6488114" cy="1752599"/>
          </a:xfrm>
        </p:spPr>
        <p:txBody>
          <a:bodyPr>
            <a:normAutofit/>
          </a:bodyPr>
          <a:lstStyle/>
          <a:p>
            <a:r>
              <a:rPr lang="uk-UA" sz="3200" b="1" i="1" u="none" strike="noStrike" baseline="0" dirty="0">
                <a:solidFill>
                  <a:srgbClr val="000000"/>
                </a:solidFill>
                <a:latin typeface="Times New Roman" panose="02020603050405020304" pitchFamily="18" charset="0"/>
              </a:rPr>
              <a:t>3. Облаштування тротуарів з урахуванням принципів сталої міської мобільності </a:t>
            </a:r>
            <a:endParaRPr lang="en-GB" sz="3200" b="1" dirty="0"/>
          </a:p>
        </p:txBody>
      </p:sp>
      <p:sp>
        <p:nvSpPr>
          <p:cNvPr id="3" name="Content Placeholder 2">
            <a:extLst>
              <a:ext uri="{FF2B5EF4-FFF2-40B4-BE49-F238E27FC236}">
                <a16:creationId xmlns:a16="http://schemas.microsoft.com/office/drawing/2014/main" id="{586EE239-F83B-B529-9683-7B3CACE42067}"/>
              </a:ext>
            </a:extLst>
          </p:cNvPr>
          <p:cNvSpPr>
            <a:spLocks noGrp="1"/>
          </p:cNvSpPr>
          <p:nvPr>
            <p:ph sz="half" idx="1"/>
          </p:nvPr>
        </p:nvSpPr>
        <p:spPr>
          <a:xfrm>
            <a:off x="4271226" y="2781299"/>
            <a:ext cx="3848690" cy="2438401"/>
          </a:xfrm>
        </p:spPr>
        <p:txBody>
          <a:bodyPr>
            <a:normAutofit/>
          </a:bodyPr>
          <a:lstStyle/>
          <a:p>
            <a:pPr marL="0" indent="0">
              <a:buNone/>
            </a:pPr>
            <a:r>
              <a:rPr lang="uk-UA" sz="2000" b="1" dirty="0">
                <a:solidFill>
                  <a:srgbClr val="000000"/>
                </a:solidFill>
                <a:latin typeface="Times New Roman" panose="02020603050405020304" pitchFamily="18" charset="0"/>
              </a:rPr>
              <a:t>Т</a:t>
            </a:r>
            <a:r>
              <a:rPr lang="uk-UA" sz="2000" b="1" i="0" u="none" strike="noStrike" baseline="0" dirty="0">
                <a:solidFill>
                  <a:srgbClr val="000000"/>
                </a:solidFill>
                <a:latin typeface="Times New Roman" panose="02020603050405020304" pitchFamily="18" charset="0"/>
              </a:rPr>
              <a:t>ротуари</a:t>
            </a:r>
            <a:r>
              <a:rPr lang="uk-UA" sz="2000" i="0" u="none" strike="noStrike" baseline="0" dirty="0">
                <a:solidFill>
                  <a:srgbClr val="000000"/>
                </a:solidFill>
                <a:latin typeface="Times New Roman" panose="02020603050405020304" pitchFamily="18" charset="0"/>
              </a:rPr>
              <a:t> є невід’ємною частиною міст і їм слід надавати пріоритет як центральній складовій орієнтованого на людину дизайну ВДМ будь-якого міста. </a:t>
            </a:r>
            <a:endParaRPr lang="en-GB" sz="2000" dirty="0"/>
          </a:p>
        </p:txBody>
      </p:sp>
      <p:pic>
        <p:nvPicPr>
          <p:cNvPr id="14338" name="Picture 2">
            <a:extLst>
              <a:ext uri="{FF2B5EF4-FFF2-40B4-BE49-F238E27FC236}">
                <a16:creationId xmlns:a16="http://schemas.microsoft.com/office/drawing/2014/main" id="{CBF52ED8-2116-A9D9-0D89-7BE85314B51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67407" y="0"/>
            <a:ext cx="2867318" cy="63806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B1A911D-3520-F689-F0FD-14E444EAC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698" y="2324098"/>
            <a:ext cx="2813547"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9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72A2-96C2-966A-58CE-0F0A69595FC3}"/>
              </a:ext>
            </a:extLst>
          </p:cNvPr>
          <p:cNvSpPr>
            <a:spLocks noGrp="1"/>
          </p:cNvSpPr>
          <p:nvPr>
            <p:ph type="title"/>
          </p:nvPr>
        </p:nvSpPr>
        <p:spPr/>
        <p:txBody>
          <a:bodyPr/>
          <a:lstStyle/>
          <a:p>
            <a:r>
              <a:rPr lang="uk-UA" dirty="0"/>
              <a:t>Принципи облаштування тротуарів</a:t>
            </a:r>
            <a:r>
              <a:rPr lang="en-GB" dirty="0"/>
              <a:t>- </a:t>
            </a:r>
            <a:r>
              <a:rPr lang="uk-UA" dirty="0"/>
              <a:t> </a:t>
            </a:r>
            <a:r>
              <a:rPr lang="en-GB" dirty="0"/>
              <a:t>I</a:t>
            </a:r>
          </a:p>
        </p:txBody>
      </p:sp>
      <p:sp>
        <p:nvSpPr>
          <p:cNvPr id="3" name="Content Placeholder 2">
            <a:extLst>
              <a:ext uri="{FF2B5EF4-FFF2-40B4-BE49-F238E27FC236}">
                <a16:creationId xmlns:a16="http://schemas.microsoft.com/office/drawing/2014/main" id="{1F805F22-9B2A-F6B6-71A8-5A145A01E58D}"/>
              </a:ext>
            </a:extLst>
          </p:cNvPr>
          <p:cNvSpPr>
            <a:spLocks noGrp="1"/>
          </p:cNvSpPr>
          <p:nvPr>
            <p:ph sz="half" idx="1"/>
          </p:nvPr>
        </p:nvSpPr>
        <p:spPr>
          <a:xfrm>
            <a:off x="1303337" y="2076449"/>
            <a:ext cx="4895055" cy="4266516"/>
          </a:xfrm>
        </p:spPr>
        <p:txBody>
          <a:bodyPr>
            <a:noAutofit/>
          </a:bodyPr>
          <a:lstStyle/>
          <a:p>
            <a:pPr marL="0" indent="0">
              <a:buNone/>
            </a:pPr>
            <a:r>
              <a:rPr lang="uk-UA" b="0" i="0" u="none" strike="noStrike" baseline="0" dirty="0">
                <a:solidFill>
                  <a:srgbClr val="000000"/>
                </a:solidFill>
                <a:latin typeface="Times New Roman" panose="02020603050405020304" pitchFamily="18" charset="0"/>
              </a:rPr>
              <a:t>Щоб зробити пішохідний рух в містах більш доступним та безпечним, фахівцями Центру сталого розвитку міста Інституту світових ресурсів (</a:t>
            </a:r>
            <a:r>
              <a:rPr lang="en-GB" b="0" i="0" u="none" strike="noStrike" baseline="0" dirty="0">
                <a:solidFill>
                  <a:srgbClr val="0462C1"/>
                </a:solidFill>
                <a:latin typeface="Times New Roman" panose="02020603050405020304" pitchFamily="18" charset="0"/>
              </a:rPr>
              <a:t>WRI Ross </a:t>
            </a:r>
            <a:r>
              <a:rPr lang="en-GB" b="0" i="0" u="none" strike="noStrike" baseline="0" dirty="0" err="1">
                <a:solidFill>
                  <a:srgbClr val="0462C1"/>
                </a:solidFill>
                <a:latin typeface="Times New Roman" panose="02020603050405020304" pitchFamily="18" charset="0"/>
              </a:rPr>
              <a:t>Center</a:t>
            </a:r>
            <a:r>
              <a:rPr lang="en-GB" b="0" i="0" u="none" strike="noStrike" baseline="0" dirty="0">
                <a:solidFill>
                  <a:srgbClr val="0462C1"/>
                </a:solidFill>
                <a:latin typeface="Times New Roman" panose="02020603050405020304" pitchFamily="18" charset="0"/>
              </a:rPr>
              <a:t> for Sustainable Cities</a:t>
            </a:r>
            <a:r>
              <a:rPr lang="en-GB" b="0" i="0" u="none" strike="noStrike" baseline="0" dirty="0">
                <a:solidFill>
                  <a:srgbClr val="000000"/>
                </a:solidFill>
                <a:latin typeface="Times New Roman" panose="02020603050405020304" pitchFamily="18" charset="0"/>
              </a:rPr>
              <a:t>, </a:t>
            </a:r>
            <a:r>
              <a:rPr lang="en-GB" b="0" i="0" u="none" strike="noStrike" baseline="0" dirty="0">
                <a:solidFill>
                  <a:srgbClr val="0462C1"/>
                </a:solidFill>
                <a:latin typeface="Times New Roman" panose="02020603050405020304" pitchFamily="18" charset="0"/>
              </a:rPr>
              <a:t>World Resources Institute</a:t>
            </a:r>
            <a:r>
              <a:rPr lang="en-GB" b="0" i="0" u="none" strike="noStrike" baseline="0" dirty="0">
                <a:solidFill>
                  <a:srgbClr val="000000"/>
                </a:solidFill>
                <a:latin typeface="Times New Roman" panose="02020603050405020304" pitchFamily="18" charset="0"/>
              </a:rPr>
              <a:t>) </a:t>
            </a:r>
            <a:r>
              <a:rPr lang="uk-UA" b="0" i="0" u="none" strike="noStrike" baseline="0" dirty="0">
                <a:solidFill>
                  <a:srgbClr val="000000"/>
                </a:solidFill>
                <a:latin typeface="Times New Roman" panose="02020603050405020304" pitchFamily="18" charset="0"/>
              </a:rPr>
              <a:t>пропонується будувати (реконструювати) та облаштовувати тротуари з урахуванням наступних принципів [</a:t>
            </a:r>
            <a:r>
              <a:rPr lang="en-GB" b="0" i="0" u="none" strike="noStrike" baseline="0" dirty="0">
                <a:solidFill>
                  <a:srgbClr val="000000"/>
                </a:solidFill>
                <a:latin typeface="Times New Roman" panose="02020603050405020304" pitchFamily="18" charset="0"/>
              </a:rPr>
              <a:t>1</a:t>
            </a:r>
            <a:r>
              <a:rPr lang="uk-UA" b="0" i="0" u="none" strike="noStrike" baseline="0" dirty="0">
                <a:solidFill>
                  <a:srgbClr val="000000"/>
                </a:solidFill>
                <a:latin typeface="Times New Roman" panose="02020603050405020304" pitchFamily="18" charset="0"/>
              </a:rPr>
              <a:t>]. </a:t>
            </a:r>
          </a:p>
          <a:p>
            <a:pPr marL="0" indent="0">
              <a:buNone/>
            </a:pPr>
            <a:r>
              <a:rPr lang="uk-UA" b="0" i="0" u="none" strike="noStrike" baseline="0" dirty="0">
                <a:solidFill>
                  <a:srgbClr val="000000"/>
                </a:solidFill>
                <a:latin typeface="Times New Roman" panose="02020603050405020304" pitchFamily="18" charset="0"/>
              </a:rPr>
              <a:t>1. </a:t>
            </a:r>
            <a:r>
              <a:rPr lang="uk-UA" b="1" i="0" u="none" strike="noStrike" baseline="0" dirty="0">
                <a:solidFill>
                  <a:srgbClr val="000000"/>
                </a:solidFill>
                <a:latin typeface="Times New Roman" panose="02020603050405020304" pitchFamily="18" charset="0"/>
              </a:rPr>
              <a:t>Правильні розміри</a:t>
            </a:r>
            <a:r>
              <a:rPr lang="uk-UA" b="0" i="0" u="none" strike="noStrike" baseline="0" dirty="0">
                <a:solidFill>
                  <a:srgbClr val="000000"/>
                </a:solidFill>
                <a:latin typeface="Times New Roman" panose="02020603050405020304" pitchFamily="18" charset="0"/>
              </a:rPr>
              <a:t>. Тротуари складаються з трьох функціональних зон: вільної, по якій люди насправді пересуваються; зони обслуговування, де розташовані </a:t>
            </a:r>
            <a:r>
              <a:rPr lang="uk-UA" b="0" i="0" u="none" strike="noStrike" baseline="0" dirty="0" err="1">
                <a:solidFill>
                  <a:srgbClr val="000000"/>
                </a:solidFill>
                <a:latin typeface="Times New Roman" panose="02020603050405020304" pitchFamily="18" charset="0"/>
              </a:rPr>
              <a:t>т.з</a:t>
            </a:r>
            <a:r>
              <a:rPr lang="uk-UA" b="0" i="0" u="none" strike="noStrike" baseline="0" dirty="0">
                <a:solidFill>
                  <a:srgbClr val="000000"/>
                </a:solidFill>
                <a:latin typeface="Times New Roman" panose="02020603050405020304" pitchFamily="18" charset="0"/>
              </a:rPr>
              <a:t>. вуличні меблі (лави, сміттєві баки); перехідної, яка дає доступ з тротуару до вуличної забудови (рисунок 4.1.14</a:t>
            </a:r>
            <a:r>
              <a:rPr lang="en-GB" b="0" i="0" u="none" strike="noStrike" baseline="0" dirty="0">
                <a:solidFill>
                  <a:srgbClr val="000000"/>
                </a:solidFill>
                <a:latin typeface="Times New Roman" panose="02020603050405020304" pitchFamily="18" charset="0"/>
              </a:rPr>
              <a:t> [1]</a:t>
            </a:r>
            <a:r>
              <a:rPr lang="uk-UA" b="0" i="0" u="none" strike="noStrike" baseline="0" dirty="0">
                <a:solidFill>
                  <a:srgbClr val="000000"/>
                </a:solidFill>
                <a:latin typeface="Times New Roman" panose="02020603050405020304" pitchFamily="18" charset="0"/>
              </a:rPr>
              <a:t>). </a:t>
            </a:r>
            <a:endParaRPr lang="en-GB" dirty="0"/>
          </a:p>
        </p:txBody>
      </p:sp>
      <p:pic>
        <p:nvPicPr>
          <p:cNvPr id="6" name="Content Placeholder 5">
            <a:extLst>
              <a:ext uri="{FF2B5EF4-FFF2-40B4-BE49-F238E27FC236}">
                <a16:creationId xmlns:a16="http://schemas.microsoft.com/office/drawing/2014/main" id="{B9978DAC-C7F0-C5CC-7334-13345DAF0344}"/>
              </a:ext>
            </a:extLst>
          </p:cNvPr>
          <p:cNvPicPr>
            <a:picLocks noGrp="1" noChangeAspect="1"/>
          </p:cNvPicPr>
          <p:nvPr>
            <p:ph sz="half" idx="2"/>
          </p:nvPr>
        </p:nvPicPr>
        <p:blipFill>
          <a:blip r:embed="rId2"/>
          <a:stretch>
            <a:fillRect/>
          </a:stretch>
        </p:blipFill>
        <p:spPr>
          <a:xfrm>
            <a:off x="6379365" y="2189712"/>
            <a:ext cx="5857829" cy="2668038"/>
          </a:xfrm>
        </p:spPr>
      </p:pic>
      <p:sp>
        <p:nvSpPr>
          <p:cNvPr id="7" name="TextBox 6">
            <a:extLst>
              <a:ext uri="{FF2B5EF4-FFF2-40B4-BE49-F238E27FC236}">
                <a16:creationId xmlns:a16="http://schemas.microsoft.com/office/drawing/2014/main" id="{7774B7AF-7304-32DE-B215-358838EC0A2D}"/>
              </a:ext>
            </a:extLst>
          </p:cNvPr>
          <p:cNvSpPr txBox="1"/>
          <p:nvPr/>
        </p:nvSpPr>
        <p:spPr>
          <a:xfrm>
            <a:off x="6260279" y="5239434"/>
            <a:ext cx="5242745"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Функціональні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зони</a:t>
            </a:r>
            <a:r>
              <a:rPr lang="ru-RU" sz="1800" b="0" i="0" u="none" strike="noStrike" baseline="0" dirty="0">
                <a:solidFill>
                  <a:srgbClr val="000000"/>
                </a:solidFill>
                <a:latin typeface="Times New Roman" panose="02020603050405020304" pitchFamily="18" charset="0"/>
              </a:rPr>
              <a:t> тротуару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https://thecityfix.com) </a:t>
            </a:r>
            <a:endParaRPr lang="en-GB" dirty="0"/>
          </a:p>
        </p:txBody>
      </p:sp>
      <p:sp>
        <p:nvSpPr>
          <p:cNvPr id="9" name="TextBox 8">
            <a:extLst>
              <a:ext uri="{FF2B5EF4-FFF2-40B4-BE49-F238E27FC236}">
                <a16:creationId xmlns:a16="http://schemas.microsoft.com/office/drawing/2014/main" id="{875321FC-545B-40D7-F362-FC807BB5CA73}"/>
              </a:ext>
            </a:extLst>
          </p:cNvPr>
          <p:cNvSpPr txBox="1"/>
          <p:nvPr/>
        </p:nvSpPr>
        <p:spPr>
          <a:xfrm>
            <a:off x="7084114" y="0"/>
            <a:ext cx="6097656" cy="646331"/>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3. Облаштування тротуарів з урахуванням принципів сталої міської мобільності </a:t>
            </a:r>
          </a:p>
        </p:txBody>
      </p:sp>
    </p:spTree>
    <p:extLst>
      <p:ext uri="{BB962C8B-B14F-4D97-AF65-F5344CB8AC3E}">
        <p14:creationId xmlns:p14="http://schemas.microsoft.com/office/powerpoint/2010/main" val="42507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0ADF-7DB4-7106-452D-47D67CCAB4DF}"/>
              </a:ext>
            </a:extLst>
          </p:cNvPr>
          <p:cNvSpPr>
            <a:spLocks noGrp="1"/>
          </p:cNvSpPr>
          <p:nvPr>
            <p:ph type="title"/>
          </p:nvPr>
        </p:nvSpPr>
        <p:spPr/>
        <p:txBody>
          <a:bodyPr/>
          <a:lstStyle/>
          <a:p>
            <a:r>
              <a:rPr lang="uk-UA" dirty="0"/>
              <a:t>Принципи облаштування тротуарів</a:t>
            </a:r>
            <a:r>
              <a:rPr lang="en-GB" dirty="0"/>
              <a:t>- </a:t>
            </a:r>
            <a:r>
              <a:rPr lang="uk-UA" dirty="0"/>
              <a:t> </a:t>
            </a:r>
            <a:r>
              <a:rPr lang="en-GB" dirty="0"/>
              <a:t>II</a:t>
            </a:r>
          </a:p>
        </p:txBody>
      </p:sp>
      <p:sp>
        <p:nvSpPr>
          <p:cNvPr id="3" name="Content Placeholder 2">
            <a:extLst>
              <a:ext uri="{FF2B5EF4-FFF2-40B4-BE49-F238E27FC236}">
                <a16:creationId xmlns:a16="http://schemas.microsoft.com/office/drawing/2014/main" id="{DA775275-ADDB-AE77-423A-AA8BBF61B2F9}"/>
              </a:ext>
            </a:extLst>
          </p:cNvPr>
          <p:cNvSpPr>
            <a:spLocks noGrp="1"/>
          </p:cNvSpPr>
          <p:nvPr>
            <p:ph sz="half" idx="1"/>
          </p:nvPr>
        </p:nvSpPr>
        <p:spPr/>
        <p:txBody>
          <a:bodyPr>
            <a:normAutofit fontScale="85000" lnSpcReduction="20000"/>
          </a:bodyPr>
          <a:lstStyle/>
          <a:p>
            <a:r>
              <a:rPr lang="ru-RU" sz="1800" b="0" i="0" u="none" strike="noStrike" baseline="0" dirty="0">
                <a:solidFill>
                  <a:srgbClr val="000000"/>
                </a:solidFill>
                <a:latin typeface="Times New Roman" panose="02020603050405020304" pitchFamily="18" charset="0"/>
              </a:rPr>
              <a:t>2. </a:t>
            </a:r>
            <a:r>
              <a:rPr lang="ru-RU" sz="1800" b="1" i="0" u="none" strike="noStrike" baseline="0" dirty="0" err="1">
                <a:solidFill>
                  <a:srgbClr val="000000"/>
                </a:solidFill>
                <a:latin typeface="Times New Roman" panose="02020603050405020304" pitchFamily="18" charset="0"/>
              </a:rPr>
              <a:t>Якісні</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покриття</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поверхні</a:t>
            </a:r>
            <a:r>
              <a:rPr lang="ru-RU" sz="1800" b="1"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Матеріали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які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використовується</a:t>
            </a:r>
            <a:r>
              <a:rPr lang="ru-RU" sz="1800" b="0" i="0" u="none" strike="noStrike" baseline="0" dirty="0">
                <a:solidFill>
                  <a:srgbClr val="000000"/>
                </a:solidFill>
                <a:latin typeface="Times New Roman" panose="02020603050405020304" pitchFamily="18" charset="0"/>
              </a:rPr>
              <a:t> для </a:t>
            </a:r>
            <a:r>
              <a:rPr lang="ru-RU" sz="1800" b="0" i="0" u="none" strike="noStrike" baseline="0" dirty="0" err="1">
                <a:solidFill>
                  <a:srgbClr val="000000"/>
                </a:solidFill>
                <a:latin typeface="Times New Roman" panose="02020603050405020304" pitchFamily="18" charset="0"/>
              </a:rPr>
              <a:t>будівництва</a:t>
            </a:r>
            <a:r>
              <a:rPr lang="ru-RU" sz="1800" b="0" i="0" u="none" strike="noStrike" baseline="0" dirty="0">
                <a:solidFill>
                  <a:srgbClr val="000000"/>
                </a:solidFill>
                <a:latin typeface="Times New Roman" panose="02020603050405020304" pitchFamily="18" charset="0"/>
              </a:rPr>
              <a:t> тротуару, </a:t>
            </a:r>
            <a:r>
              <a:rPr lang="ru-RU" sz="1800" b="0" i="0" u="none" strike="noStrike" baseline="0" dirty="0" err="1">
                <a:solidFill>
                  <a:srgbClr val="000000"/>
                </a:solidFill>
                <a:latin typeface="Times New Roman" panose="02020603050405020304" pitchFamily="18" charset="0"/>
              </a:rPr>
              <a:t>мають</a:t>
            </a:r>
            <a:r>
              <a:rPr lang="ru-RU" sz="1800" b="0" i="0" u="none" strike="noStrike" baseline="0" dirty="0">
                <a:solidFill>
                  <a:srgbClr val="000000"/>
                </a:solidFill>
                <a:latin typeface="Times New Roman" panose="02020603050405020304" pitchFamily="18" charset="0"/>
              </a:rPr>
              <a:t> бути </a:t>
            </a:r>
            <a:r>
              <a:rPr lang="ru-RU" sz="1800" b="0" i="0" u="none" strike="noStrike" baseline="0" dirty="0" err="1">
                <a:solidFill>
                  <a:srgbClr val="000000"/>
                </a:solidFill>
                <a:latin typeface="Times New Roman" panose="02020603050405020304" pitchFamily="18" charset="0"/>
              </a:rPr>
              <a:t>міцними</a:t>
            </a:r>
            <a:r>
              <a:rPr lang="ru-RU" sz="1800" b="0" i="0" u="none" strike="noStrike" baseline="0" dirty="0">
                <a:solidFill>
                  <a:srgbClr val="000000"/>
                </a:solidFill>
                <a:latin typeface="Times New Roman" panose="02020603050405020304" pitchFamily="18" charset="0"/>
              </a:rPr>
              <a:t> та </a:t>
            </a:r>
            <a:r>
              <a:rPr lang="ru-RU" sz="1800" b="0" i="0" u="none" strike="noStrike" baseline="0" dirty="0" err="1">
                <a:solidFill>
                  <a:srgbClr val="000000"/>
                </a:solidFill>
                <a:latin typeface="Times New Roman" panose="02020603050405020304" pitchFamily="18" charset="0"/>
              </a:rPr>
              <a:t>стійкими</a:t>
            </a:r>
            <a:r>
              <a:rPr lang="ru-RU" sz="1800" b="0" i="0" u="none" strike="noStrike" baseline="0" dirty="0">
                <a:solidFill>
                  <a:srgbClr val="000000"/>
                </a:solidFill>
                <a:latin typeface="Times New Roman" panose="02020603050405020304" pitchFamily="18" charset="0"/>
              </a:rPr>
              <a:t> до </a:t>
            </a:r>
            <a:r>
              <a:rPr lang="ru-RU" sz="1800" b="0" i="0" u="none" strike="noStrike" baseline="0" dirty="0" err="1">
                <a:solidFill>
                  <a:srgbClr val="000000"/>
                </a:solidFill>
                <a:latin typeface="Times New Roman" panose="02020603050405020304" pitchFamily="18" charset="0"/>
              </a:rPr>
              <a:t>ковзання</a:t>
            </a:r>
            <a:r>
              <a:rPr lang="ru-RU" sz="1800" b="0" i="0" u="none" strike="noStrike" baseline="0" dirty="0">
                <a:solidFill>
                  <a:srgbClr val="000000"/>
                </a:solidFill>
                <a:latin typeface="Times New Roman" panose="02020603050405020304" pitchFamily="18" charset="0"/>
              </a:rPr>
              <a:t>. </a:t>
            </a:r>
          </a:p>
          <a:p>
            <a:r>
              <a:rPr lang="ru-RU" sz="1800" b="0" i="0" u="none" strike="noStrike" baseline="0" dirty="0">
                <a:solidFill>
                  <a:srgbClr val="000000"/>
                </a:solidFill>
                <a:latin typeface="Times New Roman" panose="02020603050405020304" pitchFamily="18" charset="0"/>
              </a:rPr>
              <a:t>3. </a:t>
            </a:r>
            <a:r>
              <a:rPr lang="ru-RU" sz="1800" b="1" i="0" u="none" strike="noStrike" baseline="0" dirty="0" err="1">
                <a:solidFill>
                  <a:srgbClr val="000000"/>
                </a:solidFill>
                <a:latin typeface="Times New Roman" panose="02020603050405020304" pitchFamily="18" charset="0"/>
              </a:rPr>
              <a:t>Ефективне</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водовідведення</a:t>
            </a:r>
            <a:r>
              <a:rPr lang="ru-RU" sz="1800" b="1"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Поперечний</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ухил</a:t>
            </a:r>
            <a:r>
              <a:rPr lang="ru-RU" sz="1800" b="0" i="0" u="none" strike="noStrike" baseline="0" dirty="0">
                <a:solidFill>
                  <a:srgbClr val="000000"/>
                </a:solidFill>
                <a:latin typeface="Times New Roman" panose="02020603050405020304" pitchFamily="18" charset="0"/>
              </a:rPr>
              <a:t> тротуару повинен </a:t>
            </a:r>
            <a:r>
              <a:rPr lang="ru-RU" sz="1800" b="0" i="0" u="none" strike="noStrike" baseline="0" dirty="0" err="1">
                <a:solidFill>
                  <a:srgbClr val="000000"/>
                </a:solidFill>
                <a:latin typeface="Times New Roman" panose="02020603050405020304" pitchFamily="18" charset="0"/>
              </a:rPr>
              <a:t>забезпечувати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ефективне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водовідведення</a:t>
            </a:r>
            <a:r>
              <a:rPr lang="ru-RU" sz="1800" b="0" i="0" u="none" strike="noStrike" baseline="0" dirty="0">
                <a:solidFill>
                  <a:srgbClr val="000000"/>
                </a:solidFill>
                <a:latin typeface="Times New Roman" panose="02020603050405020304" pitchFamily="18" charset="0"/>
              </a:rPr>
              <a:t>, а </a:t>
            </a:r>
            <a:r>
              <a:rPr lang="ru-RU" sz="1800" b="0" i="0" u="none" strike="noStrike" baseline="0" dirty="0" err="1">
                <a:solidFill>
                  <a:srgbClr val="000000"/>
                </a:solidFill>
                <a:latin typeface="Times New Roman" panose="02020603050405020304" pitchFamily="18" charset="0"/>
              </a:rPr>
              <a:t>наявність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т.з</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зеленої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інфраструктури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має</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цьому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сприяти</a:t>
            </a:r>
            <a:r>
              <a:rPr lang="ru-RU" sz="1800" b="0" i="0" u="none" strike="noStrike" baseline="0" dirty="0">
                <a:solidFill>
                  <a:srgbClr val="000000"/>
                </a:solidFill>
                <a:latin typeface="Times New Roman" panose="02020603050405020304" pitchFamily="18" charset="0"/>
              </a:rPr>
              <a:t>. </a:t>
            </a:r>
          </a:p>
          <a:p>
            <a:r>
              <a:rPr lang="ru-RU" sz="1800" b="0" i="0" u="none" strike="noStrike" baseline="0" dirty="0">
                <a:solidFill>
                  <a:srgbClr val="000000"/>
                </a:solidFill>
                <a:latin typeface="Times New Roman" panose="02020603050405020304" pitchFamily="18" charset="0"/>
              </a:rPr>
              <a:t>4. </a:t>
            </a:r>
            <a:r>
              <a:rPr lang="ru-RU" sz="1800" b="1" i="0" u="none" strike="noStrike" baseline="0" dirty="0" err="1">
                <a:solidFill>
                  <a:srgbClr val="000000"/>
                </a:solidFill>
                <a:latin typeface="Times New Roman" panose="02020603050405020304" pitchFamily="18" charset="0"/>
              </a:rPr>
              <a:t>Універсальна</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доступність</a:t>
            </a:r>
            <a:r>
              <a:rPr lang="ru-RU" sz="1800" b="0" i="0" u="none" strike="noStrike" baseline="0" dirty="0">
                <a:solidFill>
                  <a:srgbClr val="000000"/>
                </a:solidFill>
                <a:latin typeface="Times New Roman" panose="02020603050405020304" pitchFamily="18" charset="0"/>
              </a:rPr>
              <a:t>. Тротуар є </a:t>
            </a:r>
            <a:r>
              <a:rPr lang="ru-RU" sz="1800" b="0" i="0" u="none" strike="noStrike" baseline="0" dirty="0" err="1">
                <a:solidFill>
                  <a:srgbClr val="000000"/>
                </a:solidFill>
                <a:latin typeface="Times New Roman" panose="02020603050405020304" pitchFamily="18" charset="0"/>
              </a:rPr>
              <a:t>публічним</a:t>
            </a:r>
            <a:r>
              <a:rPr lang="ru-RU" sz="1800" b="0" i="0" u="none" strike="noStrike" baseline="0" dirty="0">
                <a:solidFill>
                  <a:srgbClr val="000000"/>
                </a:solidFill>
                <a:latin typeface="Times New Roman" panose="02020603050405020304" pitchFamily="18" charset="0"/>
              </a:rPr>
              <a:t> простором, </a:t>
            </a:r>
            <a:r>
              <a:rPr lang="ru-RU" sz="1800" b="0" i="0" u="none" strike="noStrike" baseline="0" dirty="0" err="1">
                <a:solidFill>
                  <a:srgbClr val="000000"/>
                </a:solidFill>
                <a:latin typeface="Times New Roman" panose="02020603050405020304" pitchFamily="18" charset="0"/>
              </a:rPr>
              <a:t>що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має</a:t>
            </a:r>
            <a:r>
              <a:rPr lang="ru-RU" sz="1800" b="0" i="0" u="none" strike="noStrike" baseline="0" dirty="0">
                <a:solidFill>
                  <a:srgbClr val="000000"/>
                </a:solidFill>
                <a:latin typeface="Times New Roman" panose="02020603050405020304" pitchFamily="18" charset="0"/>
              </a:rPr>
              <a:t> бути </a:t>
            </a:r>
            <a:r>
              <a:rPr lang="ru-RU" sz="1800" b="0" i="0" u="none" strike="noStrike" baseline="0" dirty="0" err="1">
                <a:solidFill>
                  <a:srgbClr val="000000"/>
                </a:solidFill>
                <a:latin typeface="Times New Roman" panose="02020603050405020304" pitchFamily="18" charset="0"/>
              </a:rPr>
              <a:t>доступним</a:t>
            </a:r>
            <a:r>
              <a:rPr lang="ru-RU" sz="1800" b="0" i="0" u="none" strike="noStrike" baseline="0" dirty="0">
                <a:solidFill>
                  <a:srgbClr val="000000"/>
                </a:solidFill>
                <a:latin typeface="Times New Roman" panose="02020603050405020304" pitchFamily="18" charset="0"/>
              </a:rPr>
              <a:t> для широкого кола </a:t>
            </a:r>
            <a:r>
              <a:rPr lang="ru-RU" sz="1800" b="0" i="0" u="none" strike="noStrike" baseline="0" dirty="0" err="1">
                <a:solidFill>
                  <a:srgbClr val="000000"/>
                </a:solidFill>
                <a:latin typeface="Times New Roman" panose="02020603050405020304" pitchFamily="18" charset="0"/>
              </a:rPr>
              <a:t>користувачів</a:t>
            </a:r>
            <a:r>
              <a:rPr lang="ru-RU" sz="1800" b="0" i="0" u="none" strike="noStrike" baseline="0" dirty="0">
                <a:solidFill>
                  <a:srgbClr val="000000"/>
                </a:solidFill>
                <a:latin typeface="Times New Roman" panose="02020603050405020304" pitchFamily="18" charset="0"/>
              </a:rPr>
              <a:t> – у тому </a:t>
            </a:r>
            <a:r>
              <a:rPr lang="ru-RU" sz="1800" b="0" i="0" u="none" strike="noStrike" baseline="0" dirty="0" err="1">
                <a:solidFill>
                  <a:srgbClr val="000000"/>
                </a:solidFill>
                <a:latin typeface="Times New Roman" panose="02020603050405020304" pitchFamily="18" charset="0"/>
              </a:rPr>
              <a:t>числі</a:t>
            </a:r>
            <a:r>
              <a:rPr lang="ru-RU" sz="1800" b="0" i="0" u="none" strike="noStrike" baseline="0" dirty="0">
                <a:solidFill>
                  <a:srgbClr val="000000"/>
                </a:solidFill>
                <a:latin typeface="Times New Roman" panose="02020603050405020304" pitchFamily="18" charset="0"/>
              </a:rPr>
              <a:t> для </a:t>
            </a:r>
            <a:r>
              <a:rPr lang="ru-RU" sz="1800" b="0" i="0" u="none" strike="noStrike" baseline="0" dirty="0" err="1">
                <a:solidFill>
                  <a:srgbClr val="000000"/>
                </a:solidFill>
                <a:latin typeface="Times New Roman" panose="02020603050405020304" pitchFamily="18" charset="0"/>
              </a:rPr>
              <a:t>осіб</a:t>
            </a:r>
            <a:r>
              <a:rPr lang="ru-RU" sz="1800" b="0" i="0" u="none" strike="noStrike" baseline="0" dirty="0">
                <a:solidFill>
                  <a:srgbClr val="000000"/>
                </a:solidFill>
                <a:latin typeface="Times New Roman" panose="02020603050405020304" pitchFamily="18" charset="0"/>
              </a:rPr>
              <a:t> з </a:t>
            </a:r>
            <a:r>
              <a:rPr lang="ru-RU" sz="1800" b="0" i="0" u="none" strike="noStrike" baseline="0" dirty="0" err="1">
                <a:solidFill>
                  <a:srgbClr val="000000"/>
                </a:solidFill>
                <a:latin typeface="Times New Roman" panose="02020603050405020304" pitchFamily="18" charset="0"/>
              </a:rPr>
              <a:t>обмеженими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фізичними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можливостями</a:t>
            </a:r>
            <a:r>
              <a:rPr lang="ru-RU" sz="1800" b="0" i="0" u="none" strike="noStrike" baseline="0" dirty="0">
                <a:solidFill>
                  <a:srgbClr val="000000"/>
                </a:solidFill>
                <a:latin typeface="Times New Roman" panose="02020603050405020304" pitchFamily="18" charset="0"/>
              </a:rPr>
              <a:t> (людей на </a:t>
            </a:r>
            <a:r>
              <a:rPr lang="ru-RU" sz="1800" b="0" i="0" u="none" strike="noStrike" baseline="0" dirty="0" err="1">
                <a:solidFill>
                  <a:srgbClr val="000000"/>
                </a:solidFill>
                <a:latin typeface="Times New Roman" panose="02020603050405020304" pitchFamily="18" charset="0"/>
              </a:rPr>
              <a:t>візках</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милицях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вагітних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жінок</a:t>
            </a:r>
            <a:r>
              <a:rPr lang="ru-RU" sz="1800" b="0" i="0" u="none" strike="noStrike" baseline="0" dirty="0">
                <a:solidFill>
                  <a:srgbClr val="000000"/>
                </a:solidFill>
                <a:latin typeface="Times New Roman" panose="02020603050405020304" pitchFamily="18" charset="0"/>
              </a:rPr>
              <a:t>, людей </a:t>
            </a:r>
            <a:r>
              <a:rPr lang="ru-RU" sz="1800" b="0" i="0" u="none" strike="noStrike" baseline="0" dirty="0" err="1">
                <a:solidFill>
                  <a:srgbClr val="000000"/>
                </a:solidFill>
                <a:latin typeface="Times New Roman" panose="02020603050405020304" pitchFamily="18" charset="0"/>
              </a:rPr>
              <a:t>похилого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віку</a:t>
            </a:r>
            <a:r>
              <a:rPr lang="ru-RU" sz="1800" b="0" i="0" u="none" strike="noStrike" baseline="0" dirty="0">
                <a:solidFill>
                  <a:srgbClr val="000000"/>
                </a:solidFill>
                <a:latin typeface="Times New Roman" panose="02020603050405020304" pitchFamily="18" charset="0"/>
              </a:rPr>
              <a:t> та </a:t>
            </a:r>
            <a:r>
              <a:rPr lang="ru-RU" sz="1800" b="0" i="0" u="none" strike="noStrike" baseline="0" dirty="0" err="1">
                <a:solidFill>
                  <a:srgbClr val="000000"/>
                </a:solidFill>
                <a:latin typeface="Times New Roman" panose="02020603050405020304" pitchFamily="18" charset="0"/>
              </a:rPr>
              <a:t>інших</a:t>
            </a:r>
            <a:r>
              <a:rPr lang="ru-RU" sz="1800" b="0" i="0" u="none" strike="noStrike" baseline="0" dirty="0">
                <a:solidFill>
                  <a:srgbClr val="000000"/>
                </a:solidFill>
                <a:latin typeface="Times New Roman" panose="02020603050405020304" pitchFamily="18" charset="0"/>
              </a:rPr>
              <a:t> людей з </a:t>
            </a:r>
            <a:r>
              <a:rPr lang="ru-RU" sz="1800" b="0" i="0" u="none" strike="noStrike" baseline="0" dirty="0" err="1">
                <a:solidFill>
                  <a:srgbClr val="000000"/>
                </a:solidFill>
                <a:latin typeface="Times New Roman" panose="02020603050405020304" pitchFamily="18" charset="0"/>
              </a:rPr>
              <a:t>особливими</a:t>
            </a:r>
            <a:r>
              <a:rPr lang="ru-RU" sz="1800" b="0" i="0" u="none" strike="noStrike" baseline="0" dirty="0">
                <a:solidFill>
                  <a:srgbClr val="000000"/>
                </a:solidFill>
                <a:latin typeface="Times New Roman" panose="02020603050405020304" pitchFamily="18" charset="0"/>
              </a:rPr>
              <a:t> потребами в </a:t>
            </a:r>
            <a:r>
              <a:rPr lang="ru-RU" sz="1800" b="0" i="0" u="none" strike="noStrike" baseline="0" dirty="0" err="1">
                <a:solidFill>
                  <a:srgbClr val="000000"/>
                </a:solidFill>
                <a:latin typeface="Times New Roman" panose="02020603050405020304" pitchFamily="18" charset="0"/>
              </a:rPr>
              <a:t>мобільності</a:t>
            </a:r>
            <a:r>
              <a:rPr lang="ru-RU" sz="1800" b="0" i="0" u="none" strike="noStrike" baseline="0" dirty="0">
                <a:solidFill>
                  <a:srgbClr val="000000"/>
                </a:solidFill>
                <a:latin typeface="Times New Roman" panose="02020603050405020304" pitchFamily="18" charset="0"/>
              </a:rPr>
              <a:t>) (рисунок 4.1.15). </a:t>
            </a:r>
            <a:endParaRPr lang="en-GB" dirty="0"/>
          </a:p>
        </p:txBody>
      </p:sp>
      <p:pic>
        <p:nvPicPr>
          <p:cNvPr id="6" name="Content Placeholder 5">
            <a:extLst>
              <a:ext uri="{FF2B5EF4-FFF2-40B4-BE49-F238E27FC236}">
                <a16:creationId xmlns:a16="http://schemas.microsoft.com/office/drawing/2014/main" id="{95A3202B-2F46-0815-28B2-8F9B297E635C}"/>
              </a:ext>
            </a:extLst>
          </p:cNvPr>
          <p:cNvPicPr>
            <a:picLocks noGrp="1" noChangeAspect="1"/>
          </p:cNvPicPr>
          <p:nvPr>
            <p:ph sz="half" idx="2"/>
          </p:nvPr>
        </p:nvPicPr>
        <p:blipFill>
          <a:blip r:embed="rId2"/>
          <a:stretch>
            <a:fillRect/>
          </a:stretch>
        </p:blipFill>
        <p:spPr>
          <a:xfrm>
            <a:off x="6607175" y="3134595"/>
            <a:ext cx="4895850" cy="2189010"/>
          </a:xfrm>
        </p:spPr>
      </p:pic>
      <p:sp>
        <p:nvSpPr>
          <p:cNvPr id="8" name="TextBox 7">
            <a:extLst>
              <a:ext uri="{FF2B5EF4-FFF2-40B4-BE49-F238E27FC236}">
                <a16:creationId xmlns:a16="http://schemas.microsoft.com/office/drawing/2014/main" id="{183838B3-F266-513A-1836-89CB0542D68A}"/>
              </a:ext>
            </a:extLst>
          </p:cNvPr>
          <p:cNvSpPr txBox="1"/>
          <p:nvPr/>
        </p:nvSpPr>
        <p:spPr>
          <a:xfrm>
            <a:off x="5124450" y="5696634"/>
            <a:ext cx="6096000"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Елементи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що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формують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універсальну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доступність</a:t>
            </a:r>
            <a:r>
              <a:rPr lang="ru-RU" sz="1800" b="0" i="0" u="none" strike="noStrike" baseline="0" dirty="0">
                <a:solidFill>
                  <a:srgbClr val="000000"/>
                </a:solidFill>
                <a:latin typeface="Times New Roman" panose="02020603050405020304" pitchFamily="18" charset="0"/>
              </a:rPr>
              <a:t> тротуару </a:t>
            </a:r>
          </a:p>
          <a:p>
            <a:r>
              <a:rPr lang="uk-UA" sz="1800" b="0" i="0" u="none" strike="noStrike" baseline="0" dirty="0">
                <a:solidFill>
                  <a:srgbClr val="000000"/>
                </a:solidFill>
                <a:latin typeface="Times New Roman" panose="02020603050405020304" pitchFamily="18" charset="0"/>
              </a:rPr>
              <a:t>(Джерело: </a:t>
            </a:r>
            <a:r>
              <a:rPr lang="en-GB" sz="1800" b="0" i="0" u="none" strike="noStrike" baseline="0" dirty="0">
                <a:solidFill>
                  <a:srgbClr val="0462C1"/>
                </a:solidFill>
                <a:latin typeface="Times New Roman" panose="02020603050405020304" pitchFamily="18" charset="0"/>
              </a:rPr>
              <a:t>https://thecityfix.com</a:t>
            </a:r>
            <a:r>
              <a:rPr lang="en-GB" sz="1800" b="0" i="0" u="none" strike="noStrike" baseline="0" dirty="0">
                <a:solidFill>
                  <a:srgbClr val="000000"/>
                </a:solidFill>
                <a:latin typeface="Times New Roman" panose="02020603050405020304" pitchFamily="18" charset="0"/>
              </a:rPr>
              <a:t>) </a:t>
            </a:r>
            <a:endParaRPr lang="en-GB" dirty="0"/>
          </a:p>
        </p:txBody>
      </p:sp>
      <p:sp>
        <p:nvSpPr>
          <p:cNvPr id="9" name="TextBox 8">
            <a:extLst>
              <a:ext uri="{FF2B5EF4-FFF2-40B4-BE49-F238E27FC236}">
                <a16:creationId xmlns:a16="http://schemas.microsoft.com/office/drawing/2014/main" id="{CA8990EA-DD1D-B38B-2C2C-9A7F49CE81E0}"/>
              </a:ext>
            </a:extLst>
          </p:cNvPr>
          <p:cNvSpPr txBox="1"/>
          <p:nvPr/>
        </p:nvSpPr>
        <p:spPr>
          <a:xfrm>
            <a:off x="7084114" y="0"/>
            <a:ext cx="6097656" cy="646331"/>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3. Облаштування тротуарів з урахуванням принципів сталої міської мобільності </a:t>
            </a:r>
          </a:p>
        </p:txBody>
      </p:sp>
    </p:spTree>
    <p:extLst>
      <p:ext uri="{BB962C8B-B14F-4D97-AF65-F5344CB8AC3E}">
        <p14:creationId xmlns:p14="http://schemas.microsoft.com/office/powerpoint/2010/main" val="222568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CAAB-3618-18BB-EBFD-86F86D8125A5}"/>
              </a:ext>
            </a:extLst>
          </p:cNvPr>
          <p:cNvSpPr>
            <a:spLocks noGrp="1"/>
          </p:cNvSpPr>
          <p:nvPr>
            <p:ph type="title"/>
          </p:nvPr>
        </p:nvSpPr>
        <p:spPr/>
        <p:txBody>
          <a:bodyPr/>
          <a:lstStyle/>
          <a:p>
            <a:r>
              <a:rPr lang="uk-UA" dirty="0"/>
              <a:t>Принципи облаштування тротуарів</a:t>
            </a:r>
            <a:r>
              <a:rPr lang="en-GB" dirty="0"/>
              <a:t>- </a:t>
            </a:r>
            <a:r>
              <a:rPr lang="uk-UA" dirty="0"/>
              <a:t> </a:t>
            </a:r>
            <a:r>
              <a:rPr lang="en-GB" dirty="0"/>
              <a:t>III</a:t>
            </a:r>
          </a:p>
        </p:txBody>
      </p:sp>
      <p:sp>
        <p:nvSpPr>
          <p:cNvPr id="3" name="Content Placeholder 2">
            <a:extLst>
              <a:ext uri="{FF2B5EF4-FFF2-40B4-BE49-F238E27FC236}">
                <a16:creationId xmlns:a16="http://schemas.microsoft.com/office/drawing/2014/main" id="{556F572F-FB26-99D3-3D2F-3D3BD96D3139}"/>
              </a:ext>
            </a:extLst>
          </p:cNvPr>
          <p:cNvSpPr>
            <a:spLocks noGrp="1"/>
          </p:cNvSpPr>
          <p:nvPr>
            <p:ph sz="half" idx="1"/>
          </p:nvPr>
        </p:nvSpPr>
        <p:spPr>
          <a:xfrm>
            <a:off x="6582913" y="1947971"/>
            <a:ext cx="5421313" cy="4080004"/>
          </a:xfrm>
        </p:spPr>
        <p:txBody>
          <a:bodyPr anchor="t">
            <a:normAutofit fontScale="70000" lnSpcReduction="20000"/>
          </a:bodyPr>
          <a:lstStyle/>
          <a:p>
            <a:pPr marL="0" indent="0">
              <a:buNone/>
            </a:pPr>
            <a:r>
              <a:rPr lang="uk-UA" b="0" i="0" u="none" strike="noStrike" baseline="0" dirty="0">
                <a:solidFill>
                  <a:srgbClr val="000000"/>
                </a:solidFill>
                <a:latin typeface="Times New Roman" panose="02020603050405020304" pitchFamily="18" charset="0"/>
              </a:rPr>
              <a:t>5. </a:t>
            </a:r>
            <a:r>
              <a:rPr lang="uk-UA" b="1" i="0" u="none" strike="noStrike" baseline="0" dirty="0">
                <a:solidFill>
                  <a:srgbClr val="000000"/>
                </a:solidFill>
                <a:latin typeface="Times New Roman" panose="02020603050405020304" pitchFamily="18" charset="0"/>
              </a:rPr>
              <a:t>Безпечні зв’язки. </a:t>
            </a:r>
            <a:r>
              <a:rPr lang="uk-UA" b="0" i="0" u="none" strike="noStrike" baseline="0" dirty="0">
                <a:solidFill>
                  <a:srgbClr val="000000"/>
                </a:solidFill>
                <a:latin typeface="Times New Roman" panose="02020603050405020304" pitchFamily="18" charset="0"/>
              </a:rPr>
              <a:t>Пішоходи не лише пересуваються по тротуару, а і користуються різними видами МГТ. Тому пішохідна мережа міста повинна інтегрувати безпечні та доступні сполучення між різними міськими об’єктами (зупинками МГТ, перехрестями, алеями, сходами), що передбачає проектування коротших кварталів та пішохідних переходів, піднятих переходів, СФР з урахуванням середньої швидкості руху пішоходів тощо. </a:t>
            </a:r>
          </a:p>
          <a:p>
            <a:pPr marL="0" indent="0">
              <a:buNone/>
            </a:pPr>
            <a:endParaRPr lang="en-GB" b="0" i="0" u="none" strike="noStrike" baseline="0" dirty="0">
              <a:latin typeface="Times New Roman" panose="02020603050405020304" pitchFamily="18" charset="0"/>
            </a:endParaRPr>
          </a:p>
          <a:p>
            <a:pPr marL="0" indent="0">
              <a:buNone/>
            </a:pPr>
            <a:r>
              <a:rPr lang="uk-UA" b="0" i="0" u="none" strike="noStrike" baseline="0" dirty="0">
                <a:latin typeface="Times New Roman" panose="02020603050405020304" pitchFamily="18" charset="0"/>
              </a:rPr>
              <a:t>6. </a:t>
            </a:r>
            <a:r>
              <a:rPr lang="uk-UA" b="1" i="0" u="none" strike="noStrike" baseline="0" dirty="0">
                <a:latin typeface="Times New Roman" panose="02020603050405020304" pitchFamily="18" charset="0"/>
              </a:rPr>
              <a:t>Привабливість вуличного простору. </a:t>
            </a:r>
            <a:r>
              <a:rPr lang="uk-UA" b="0" i="0" u="none" strike="noStrike" baseline="0" dirty="0">
                <a:latin typeface="Times New Roman" panose="02020603050405020304" pitchFamily="18" charset="0"/>
              </a:rPr>
              <a:t>Вулиці є основною частиною міського середовища. Тротуари можуть зіграти важливу роль, щоб зробити його більш приємним. Цікаві та яскраві тротуари можуть захопити людей та зробити пішохідні пересування більш привабливими. </a:t>
            </a:r>
          </a:p>
          <a:p>
            <a:pPr marL="0" indent="0">
              <a:buNone/>
            </a:pPr>
            <a:r>
              <a:rPr lang="uk-UA" b="0" i="0" u="none" strike="noStrike" baseline="0" dirty="0">
                <a:latin typeface="Times New Roman" panose="02020603050405020304" pitchFamily="18" charset="0"/>
              </a:rPr>
              <a:t>7. </a:t>
            </a:r>
            <a:r>
              <a:rPr lang="uk-UA" b="1" i="0" u="none" strike="noStrike" baseline="0" dirty="0">
                <a:latin typeface="Times New Roman" panose="02020603050405020304" pitchFamily="18" charset="0"/>
              </a:rPr>
              <a:t>Постійне забезпечення. </a:t>
            </a:r>
            <a:r>
              <a:rPr lang="uk-UA" b="0" i="0" u="none" strike="noStrike" baseline="0" dirty="0">
                <a:latin typeface="Times New Roman" panose="02020603050405020304" pitchFamily="18" charset="0"/>
              </a:rPr>
              <a:t>Тротуари «працюють» цілодобово, проте у певні періоди доби та тижня кількість людей зменшується, що може призводити до потенційно небезпечних ситуацій. Зовнішнє електроосвітлення та прозорі фасади будівель на першому поверсі заохочують до більшої активності пішоходів у будь-який час доби. </a:t>
            </a:r>
          </a:p>
          <a:p>
            <a:pPr marL="0" indent="0">
              <a:buNone/>
            </a:pPr>
            <a:r>
              <a:rPr lang="uk-UA" b="0" i="0" u="none" strike="noStrike" baseline="0" dirty="0">
                <a:latin typeface="Times New Roman" panose="02020603050405020304" pitchFamily="18" charset="0"/>
              </a:rPr>
              <a:t>8. </a:t>
            </a:r>
            <a:r>
              <a:rPr lang="uk-UA" b="1" i="0" u="none" strike="noStrike" baseline="0" dirty="0">
                <a:latin typeface="Times New Roman" panose="02020603050405020304" pitchFamily="18" charset="0"/>
              </a:rPr>
              <a:t>Чітке інформування</a:t>
            </a:r>
            <a:r>
              <a:rPr lang="uk-UA" b="0" i="0" u="none" strike="noStrike" baseline="0" dirty="0">
                <a:latin typeface="Times New Roman" panose="02020603050405020304" pitchFamily="18" charset="0"/>
              </a:rPr>
              <a:t>. Подібно до водіїв, пішоходам теж потрібна чітка інформація, щоб вони могли зорієнтуватися в місті, а також зрозуміти правила та рекомендації щодо окремих вуличних об’єктів, що знаходяться неподалік (рисунок 4.1.16). </a:t>
            </a:r>
            <a:endParaRPr lang="en-GB" dirty="0"/>
          </a:p>
        </p:txBody>
      </p:sp>
      <p:pic>
        <p:nvPicPr>
          <p:cNvPr id="6" name="Content Placeholder 5">
            <a:extLst>
              <a:ext uri="{FF2B5EF4-FFF2-40B4-BE49-F238E27FC236}">
                <a16:creationId xmlns:a16="http://schemas.microsoft.com/office/drawing/2014/main" id="{61396039-B191-6F29-970D-E97417C9922F}"/>
              </a:ext>
            </a:extLst>
          </p:cNvPr>
          <p:cNvPicPr>
            <a:picLocks noGrp="1" noChangeAspect="1"/>
          </p:cNvPicPr>
          <p:nvPr>
            <p:ph sz="half" idx="2"/>
          </p:nvPr>
        </p:nvPicPr>
        <p:blipFill>
          <a:blip r:embed="rId2"/>
          <a:stretch>
            <a:fillRect/>
          </a:stretch>
        </p:blipFill>
        <p:spPr>
          <a:xfrm>
            <a:off x="1168374" y="2477868"/>
            <a:ext cx="5325293" cy="2147798"/>
          </a:xfrm>
        </p:spPr>
      </p:pic>
      <p:sp>
        <p:nvSpPr>
          <p:cNvPr id="8" name="TextBox 7">
            <a:extLst>
              <a:ext uri="{FF2B5EF4-FFF2-40B4-BE49-F238E27FC236}">
                <a16:creationId xmlns:a16="http://schemas.microsoft.com/office/drawing/2014/main" id="{F507D623-FF88-1F3A-4F42-B07BCD9AA7F5}"/>
              </a:ext>
            </a:extLst>
          </p:cNvPr>
          <p:cNvSpPr txBox="1"/>
          <p:nvPr/>
        </p:nvSpPr>
        <p:spPr>
          <a:xfrm>
            <a:off x="1256303" y="4924444"/>
            <a:ext cx="5009357" cy="646331"/>
          </a:xfrm>
          <a:prstGeom prst="rect">
            <a:avLst/>
          </a:prstGeom>
          <a:noFill/>
        </p:spPr>
        <p:txBody>
          <a:bodyPr wrap="square">
            <a:spAutoFit/>
          </a:bodyPr>
          <a:lstStyle/>
          <a:p>
            <a:r>
              <a:rPr lang="uk-UA" sz="1800" b="0" i="0" u="none" strike="noStrike" baseline="0" dirty="0">
                <a:solidFill>
                  <a:srgbClr val="000000"/>
                </a:solidFill>
                <a:latin typeface="Times New Roman" panose="02020603050405020304" pitchFamily="18" charset="0"/>
              </a:rPr>
              <a:t>Елементи інформаційного забезпечення пішоходів (Джерело: </a:t>
            </a:r>
            <a:r>
              <a:rPr lang="en-GB" sz="1800" b="0" i="0" u="none" strike="noStrike" baseline="0" dirty="0">
                <a:solidFill>
                  <a:srgbClr val="000000"/>
                </a:solidFill>
                <a:latin typeface="Times New Roman" panose="02020603050405020304" pitchFamily="18" charset="0"/>
              </a:rPr>
              <a:t>https://thecityfix.com) </a:t>
            </a:r>
            <a:endParaRPr lang="en-GB" dirty="0"/>
          </a:p>
        </p:txBody>
      </p:sp>
      <p:sp>
        <p:nvSpPr>
          <p:cNvPr id="9" name="TextBox 8">
            <a:extLst>
              <a:ext uri="{FF2B5EF4-FFF2-40B4-BE49-F238E27FC236}">
                <a16:creationId xmlns:a16="http://schemas.microsoft.com/office/drawing/2014/main" id="{E08A996C-DE2B-D085-E62A-51DEA4A60102}"/>
              </a:ext>
            </a:extLst>
          </p:cNvPr>
          <p:cNvSpPr txBox="1"/>
          <p:nvPr/>
        </p:nvSpPr>
        <p:spPr>
          <a:xfrm>
            <a:off x="7084114" y="0"/>
            <a:ext cx="6097656" cy="646331"/>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3. Облаштування тротуарів з урахуванням принципів сталої міської мобільності </a:t>
            </a:r>
          </a:p>
        </p:txBody>
      </p:sp>
    </p:spTree>
    <p:extLst>
      <p:ext uri="{BB962C8B-B14F-4D97-AF65-F5344CB8AC3E}">
        <p14:creationId xmlns:p14="http://schemas.microsoft.com/office/powerpoint/2010/main" val="16939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ACAF-5A81-A98D-3ADD-7A8F4C6D0696}"/>
              </a:ext>
            </a:extLst>
          </p:cNvPr>
          <p:cNvSpPr>
            <a:spLocks noGrp="1"/>
          </p:cNvSpPr>
          <p:nvPr>
            <p:ph type="title"/>
          </p:nvPr>
        </p:nvSpPr>
        <p:spPr>
          <a:xfrm>
            <a:off x="1484312" y="895350"/>
            <a:ext cx="10018713" cy="752475"/>
          </a:xfrm>
        </p:spPr>
        <p:txBody>
          <a:bodyPr anchor="t">
            <a:normAutofit fontScale="90000"/>
          </a:bodyPr>
          <a:lstStyle/>
          <a:p>
            <a:r>
              <a:rPr lang="uk-UA" sz="4000" b="1" i="1" u="none" strike="noStrike" baseline="0" dirty="0">
                <a:solidFill>
                  <a:srgbClr val="000000"/>
                </a:solidFill>
                <a:latin typeface="Times New Roman" panose="02020603050405020304" pitchFamily="18" charset="0"/>
              </a:rPr>
              <a:t>Пішохідні переходи </a:t>
            </a:r>
            <a:r>
              <a:rPr lang="en-GB" i="1" dirty="0">
                <a:solidFill>
                  <a:srgbClr val="000000"/>
                </a:solidFill>
                <a:latin typeface="Times New Roman" panose="02020603050405020304" pitchFamily="18" charset="0"/>
              </a:rPr>
              <a:t>I</a:t>
            </a:r>
            <a:r>
              <a:rPr lang="uk-UA" sz="4000" b="0" i="1" u="none" strike="noStrike" baseline="0" dirty="0">
                <a:solidFill>
                  <a:srgbClr val="000000"/>
                </a:solidFill>
                <a:latin typeface="Times New Roman" panose="02020603050405020304" pitchFamily="18" charset="0"/>
              </a:rPr>
              <a:t> </a:t>
            </a:r>
            <a:br>
              <a:rPr lang="uk-UA" sz="4000" b="0" i="0" u="none" strike="noStrike" baseline="0" dirty="0">
                <a:solidFill>
                  <a:srgbClr val="000000"/>
                </a:solidFill>
                <a:latin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7E022127-6390-73B4-47BA-A1FE24240A3F}"/>
              </a:ext>
            </a:extLst>
          </p:cNvPr>
          <p:cNvSpPr>
            <a:spLocks noGrp="1"/>
          </p:cNvSpPr>
          <p:nvPr>
            <p:ph sz="half" idx="1"/>
          </p:nvPr>
        </p:nvSpPr>
        <p:spPr>
          <a:xfrm>
            <a:off x="1484312" y="1647825"/>
            <a:ext cx="5522514" cy="4276725"/>
          </a:xfrm>
        </p:spPr>
        <p:txBody>
          <a:bodyPr anchor="t">
            <a:normAutofit fontScale="92500"/>
          </a:bodyPr>
          <a:lstStyle/>
          <a:p>
            <a:pPr marL="0" indent="0">
              <a:buNone/>
            </a:pPr>
            <a:r>
              <a:rPr lang="uk-UA" sz="1800" b="0" i="0" u="none" strike="noStrike" baseline="0" dirty="0">
                <a:solidFill>
                  <a:srgbClr val="000000"/>
                </a:solidFill>
                <a:latin typeface="Times New Roman" panose="02020603050405020304" pitchFamily="18" charset="0"/>
              </a:rPr>
              <a:t>Пішохідний рух в містах майже завжди пов'язаний з необхідністю перетину ПЧ вулиці, для чого доцільно використовувати спеціальні місця – </a:t>
            </a:r>
            <a:r>
              <a:rPr lang="uk-UA" sz="1800" b="1" i="0" u="none" strike="noStrike" baseline="0" dirty="0">
                <a:solidFill>
                  <a:srgbClr val="000000"/>
                </a:solidFill>
                <a:latin typeface="Times New Roman" panose="02020603050405020304" pitchFamily="18" charset="0"/>
              </a:rPr>
              <a:t>наземні (вуличні) пішохідні переходи</a:t>
            </a:r>
            <a:r>
              <a:rPr lang="uk-UA" sz="1800" b="0" i="0" u="none" strike="noStrike" baseline="0" dirty="0">
                <a:solidFill>
                  <a:srgbClr val="000000"/>
                </a:solidFill>
                <a:latin typeface="Times New Roman" panose="02020603050405020304" pitchFamily="18" charset="0"/>
              </a:rPr>
              <a:t>. Згідно вимог [7]: </a:t>
            </a:r>
          </a:p>
          <a:p>
            <a:pPr marL="0" indent="0">
              <a:buNone/>
            </a:pPr>
            <a:r>
              <a:rPr lang="ru-RU" sz="1800" b="0" i="0" u="none" strike="noStrike" baseline="0" dirty="0">
                <a:solidFill>
                  <a:srgbClr val="000000"/>
                </a:solidFill>
                <a:latin typeface="Times New Roman" panose="02020603050405020304" pitchFamily="18" charset="0"/>
              </a:rPr>
              <a:t>а). </a:t>
            </a:r>
            <a:r>
              <a:rPr lang="ru-RU" sz="1800" b="1" i="0" u="none" strike="noStrike" baseline="0" dirty="0" err="1">
                <a:solidFill>
                  <a:srgbClr val="000000"/>
                </a:solidFill>
                <a:latin typeface="Times New Roman" panose="02020603050405020304" pitchFamily="18" charset="0"/>
              </a:rPr>
              <a:t>Пішохідні</a:t>
            </a:r>
            <a:r>
              <a:rPr lang="ru-RU" sz="1800" b="1" i="0" u="none" strike="noStrike" baseline="0" dirty="0">
                <a:solidFill>
                  <a:srgbClr val="000000"/>
                </a:solidFill>
                <a:latin typeface="Times New Roman" panose="02020603050405020304" pitchFamily="18" charset="0"/>
              </a:rPr>
              <a:t> переходи в одному </a:t>
            </a:r>
            <a:r>
              <a:rPr lang="ru-RU" sz="1800" b="1" i="0" u="none" strike="noStrike" baseline="0" dirty="0" err="1">
                <a:solidFill>
                  <a:srgbClr val="000000"/>
                </a:solidFill>
                <a:latin typeface="Times New Roman" panose="02020603050405020304" pitchFamily="18" charset="0"/>
              </a:rPr>
              <a:t>рівні</a:t>
            </a:r>
            <a:r>
              <a:rPr lang="ru-RU" sz="1800" b="1" i="0" u="none" strike="noStrike" baseline="0" dirty="0">
                <a:solidFill>
                  <a:srgbClr val="000000"/>
                </a:solidFill>
                <a:latin typeface="Times New Roman" panose="02020603050405020304" pitchFamily="18" charset="0"/>
              </a:rPr>
              <a:t> з ПЧ</a:t>
            </a:r>
            <a:r>
              <a:rPr lang="ru-RU" sz="1800" b="0" i="0" u="none" strike="noStrike" baseline="0" dirty="0">
                <a:solidFill>
                  <a:srgbClr val="000000"/>
                </a:solidFill>
                <a:latin typeface="Times New Roman" panose="02020603050405020304" pitchFamily="18" charset="0"/>
              </a:rPr>
              <a:t>, як правило, </a:t>
            </a:r>
            <a:r>
              <a:rPr lang="ru-RU" sz="1800" b="0" i="0" u="none" strike="noStrike" baseline="0" dirty="0" err="1">
                <a:solidFill>
                  <a:srgbClr val="000000"/>
                </a:solidFill>
                <a:latin typeface="Times New Roman" panose="02020603050405020304" pitchFamily="18" charset="0"/>
              </a:rPr>
              <a:t>улаштовуються</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відстані</a:t>
            </a:r>
            <a:r>
              <a:rPr lang="ru-RU" sz="1800" b="0" i="0" u="none" strike="noStrike" baseline="0" dirty="0">
                <a:solidFill>
                  <a:srgbClr val="000000"/>
                </a:solidFill>
                <a:latin typeface="Times New Roman" panose="02020603050405020304" pitchFamily="18" charset="0"/>
              </a:rPr>
              <a:t> один </a:t>
            </a:r>
            <a:r>
              <a:rPr lang="ru-RU" sz="1800" b="0" i="0" u="none" strike="noStrike" baseline="0" dirty="0" err="1">
                <a:solidFill>
                  <a:srgbClr val="000000"/>
                </a:solidFill>
                <a:latin typeface="Times New Roman" panose="02020603050405020304" pitchFamily="18" charset="0"/>
              </a:rPr>
              <a:t>від</a:t>
            </a:r>
            <a:r>
              <a:rPr lang="ru-RU" sz="1800" b="0" i="0" u="none" strike="noStrike" baseline="0" dirty="0">
                <a:solidFill>
                  <a:srgbClr val="000000"/>
                </a:solidFill>
                <a:latin typeface="Times New Roman" panose="02020603050405020304" pitchFamily="18" charset="0"/>
              </a:rPr>
              <a:t> одного не </a:t>
            </a:r>
            <a:r>
              <a:rPr lang="ru-RU" sz="1800" b="0" i="0" u="none" strike="noStrike" baseline="0" dirty="0" err="1">
                <a:solidFill>
                  <a:srgbClr val="000000"/>
                </a:solidFill>
                <a:latin typeface="Times New Roman" panose="02020603050405020304" pitchFamily="18" charset="0"/>
              </a:rPr>
              <a:t>менше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ніж</a:t>
            </a:r>
            <a:r>
              <a:rPr lang="ru-RU" sz="1800" b="0" i="0" u="none" strike="noStrike" baseline="0" dirty="0">
                <a:solidFill>
                  <a:srgbClr val="000000"/>
                </a:solidFill>
                <a:latin typeface="Times New Roman" panose="02020603050405020304" pitchFamily="18" charset="0"/>
              </a:rPr>
              <a:t>: </a:t>
            </a:r>
          </a:p>
          <a:p>
            <a:pPr marL="0" indent="0">
              <a:buNone/>
            </a:pPr>
            <a:r>
              <a:rPr lang="ru-RU" sz="1800" b="0" i="0" u="none" strike="noStrike" baseline="0" dirty="0">
                <a:solidFill>
                  <a:srgbClr val="000000"/>
                </a:solidFill>
                <a:latin typeface="Courier New" panose="02070309020205020404" pitchFamily="49" charset="0"/>
              </a:rPr>
              <a:t>- </a:t>
            </a:r>
            <a:r>
              <a:rPr lang="ru-RU" sz="1800" b="0" i="0" u="none" strike="noStrike" baseline="0" dirty="0">
                <a:solidFill>
                  <a:srgbClr val="000000"/>
                </a:solidFill>
                <a:latin typeface="Times New Roman" panose="02020603050405020304" pitchFamily="18" charset="0"/>
              </a:rPr>
              <a:t>на </a:t>
            </a:r>
            <a:r>
              <a:rPr lang="ru-RU" sz="1800" b="0" i="0" u="none" strike="noStrike" baseline="0" dirty="0" err="1">
                <a:solidFill>
                  <a:srgbClr val="000000"/>
                </a:solidFill>
                <a:latin typeface="Times New Roman" panose="02020603050405020304" pitchFamily="18" charset="0"/>
              </a:rPr>
              <a:t>магістральних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вулицях</a:t>
            </a:r>
            <a:r>
              <a:rPr lang="ru-RU" sz="1800" b="0" i="0" u="none" strike="noStrike" baseline="0" dirty="0">
                <a:solidFill>
                  <a:srgbClr val="000000"/>
                </a:solidFill>
                <a:latin typeface="Times New Roman" panose="02020603050405020304" pitchFamily="18" charset="0"/>
              </a:rPr>
              <a:t> (дорогах) </a:t>
            </a:r>
            <a:r>
              <a:rPr lang="ru-RU" sz="1800" b="0" i="0" u="none" strike="noStrike" baseline="0" dirty="0" err="1">
                <a:solidFill>
                  <a:srgbClr val="000000"/>
                </a:solidFill>
                <a:latin typeface="Times New Roman" panose="02020603050405020304" pitchFamily="18" charset="0"/>
              </a:rPr>
              <a:t>загальноміського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значення</a:t>
            </a:r>
            <a:r>
              <a:rPr lang="ru-RU" sz="1800" b="0" i="0" u="none" strike="noStrike" baseline="0" dirty="0">
                <a:solidFill>
                  <a:srgbClr val="000000"/>
                </a:solidFill>
                <a:latin typeface="Times New Roman" panose="02020603050405020304" pitchFamily="18" charset="0"/>
              </a:rPr>
              <a:t> з </a:t>
            </a:r>
            <a:r>
              <a:rPr lang="ru-RU" sz="1800" b="0" i="0" u="none" strike="noStrike" baseline="0" dirty="0" err="1">
                <a:solidFill>
                  <a:srgbClr val="000000"/>
                </a:solidFill>
                <a:latin typeface="Times New Roman" panose="02020603050405020304" pitchFamily="18" charset="0"/>
              </a:rPr>
              <a:t>регульованим</a:t>
            </a:r>
            <a:r>
              <a:rPr lang="ru-RU" sz="1800" b="0" i="0" u="none" strike="noStrike" baseline="0" dirty="0">
                <a:solidFill>
                  <a:srgbClr val="000000"/>
                </a:solidFill>
                <a:latin typeface="Times New Roman" panose="02020603050405020304" pitchFamily="18" charset="0"/>
              </a:rPr>
              <a:t> рухом – 300 м; </a:t>
            </a:r>
          </a:p>
          <a:p>
            <a:pPr marL="0" indent="0">
              <a:buNone/>
            </a:pPr>
            <a:r>
              <a:rPr lang="ru-RU" sz="1800" b="0" i="0" u="none" strike="noStrike" baseline="0" dirty="0">
                <a:solidFill>
                  <a:srgbClr val="000000"/>
                </a:solidFill>
                <a:latin typeface="Courier New" panose="02070309020205020404" pitchFamily="49" charset="0"/>
              </a:rPr>
              <a:t>- </a:t>
            </a:r>
            <a:r>
              <a:rPr lang="ru-RU" sz="1800" b="0" i="0" u="none" strike="noStrike" baseline="0" dirty="0">
                <a:solidFill>
                  <a:srgbClr val="000000"/>
                </a:solidFill>
                <a:latin typeface="Times New Roman" panose="02020603050405020304" pitchFamily="18" charset="0"/>
              </a:rPr>
              <a:t>на </a:t>
            </a:r>
            <a:r>
              <a:rPr lang="ru-RU" sz="1800" b="0" i="0" u="none" strike="noStrike" baseline="0" dirty="0" err="1">
                <a:solidFill>
                  <a:srgbClr val="000000"/>
                </a:solidFill>
                <a:latin typeface="Times New Roman" panose="02020603050405020304" pitchFamily="18" charset="0"/>
              </a:rPr>
              <a:t>магістральних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вулицях</a:t>
            </a:r>
            <a:r>
              <a:rPr lang="ru-RU" sz="1800" b="0" i="0" u="none" strike="noStrike" baseline="0" dirty="0">
                <a:solidFill>
                  <a:srgbClr val="000000"/>
                </a:solidFill>
                <a:latin typeface="Times New Roman" panose="02020603050405020304" pitchFamily="18" charset="0"/>
              </a:rPr>
              <a:t> районного </a:t>
            </a:r>
            <a:r>
              <a:rPr lang="ru-RU" sz="1800" b="0" i="0" u="none" strike="noStrike" baseline="0" dirty="0" err="1">
                <a:solidFill>
                  <a:srgbClr val="000000"/>
                </a:solidFill>
                <a:latin typeface="Times New Roman" panose="02020603050405020304" pitchFamily="18" charset="0"/>
              </a:rPr>
              <a:t>значення</a:t>
            </a:r>
            <a:r>
              <a:rPr lang="ru-RU" sz="1800" b="0" i="0" u="none" strike="noStrike" baseline="0" dirty="0">
                <a:solidFill>
                  <a:srgbClr val="000000"/>
                </a:solidFill>
                <a:latin typeface="Times New Roman" panose="02020603050405020304" pitchFamily="18" charset="0"/>
              </a:rPr>
              <a:t> – 250 м; </a:t>
            </a:r>
          </a:p>
          <a:p>
            <a:pPr marL="0" indent="0">
              <a:buNone/>
            </a:pPr>
            <a:r>
              <a:rPr lang="ru-RU" sz="1800" b="0" i="0" u="none" strike="noStrike" baseline="0" dirty="0">
                <a:solidFill>
                  <a:srgbClr val="000000"/>
                </a:solidFill>
                <a:latin typeface="Courier New" panose="02070309020205020404" pitchFamily="49" charset="0"/>
              </a:rPr>
              <a:t>- </a:t>
            </a:r>
            <a:r>
              <a:rPr lang="ru-RU" sz="1800" b="0" i="0" u="none" strike="noStrike" baseline="0" dirty="0">
                <a:solidFill>
                  <a:srgbClr val="000000"/>
                </a:solidFill>
                <a:latin typeface="Times New Roman" panose="02020603050405020304" pitchFamily="18" charset="0"/>
              </a:rPr>
              <a:t>на </a:t>
            </a:r>
            <a:r>
              <a:rPr lang="ru-RU" sz="1800" b="0" i="0" u="none" strike="noStrike" baseline="0" dirty="0" err="1">
                <a:solidFill>
                  <a:srgbClr val="000000"/>
                </a:solidFill>
                <a:latin typeface="Times New Roman" panose="02020603050405020304" pitchFamily="18" charset="0"/>
              </a:rPr>
              <a:t>житлових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вулицях</a:t>
            </a:r>
            <a:r>
              <a:rPr lang="ru-RU" sz="1800" b="0" i="0" u="none" strike="noStrike" baseline="0" dirty="0">
                <a:solidFill>
                  <a:srgbClr val="000000"/>
                </a:solidFill>
                <a:latin typeface="Times New Roman" panose="02020603050405020304" pitchFamily="18" charset="0"/>
              </a:rPr>
              <a:t> – 150 м; </a:t>
            </a:r>
          </a:p>
          <a:p>
            <a:pPr marL="0" indent="0">
              <a:buNone/>
            </a:pPr>
            <a:r>
              <a:rPr lang="ru-RU" sz="1800" b="0" i="0" u="none" strike="noStrike" baseline="0" dirty="0">
                <a:solidFill>
                  <a:srgbClr val="000000"/>
                </a:solidFill>
                <a:latin typeface="Courier New" panose="02070309020205020404" pitchFamily="49" charset="0"/>
              </a:rPr>
              <a:t>- </a:t>
            </a:r>
            <a:r>
              <a:rPr lang="ru-RU" sz="1800" b="0" i="0" u="none" strike="noStrike" baseline="0" dirty="0">
                <a:solidFill>
                  <a:srgbClr val="000000"/>
                </a:solidFill>
                <a:latin typeface="Times New Roman" panose="02020603050405020304" pitchFamily="18" charset="0"/>
              </a:rPr>
              <a:t>на дорогах </a:t>
            </a:r>
            <a:r>
              <a:rPr lang="ru-RU" sz="1800" b="0" i="0" u="none" strike="noStrike" baseline="0" dirty="0" err="1">
                <a:solidFill>
                  <a:srgbClr val="000000"/>
                </a:solidFill>
                <a:latin typeface="Times New Roman" panose="02020603050405020304" pitchFamily="18" charset="0"/>
              </a:rPr>
              <a:t>промислових</a:t>
            </a:r>
            <a:r>
              <a:rPr lang="ru-RU" sz="1800" b="0" i="0" u="none" strike="noStrike" baseline="0" dirty="0">
                <a:solidFill>
                  <a:srgbClr val="000000"/>
                </a:solidFill>
                <a:latin typeface="Times New Roman" panose="02020603050405020304" pitchFamily="18" charset="0"/>
              </a:rPr>
              <a:t> і </a:t>
            </a:r>
            <a:r>
              <a:rPr lang="ru-RU" sz="1800" b="0" i="0" u="none" strike="noStrike" baseline="0" dirty="0" err="1">
                <a:solidFill>
                  <a:srgbClr val="000000"/>
                </a:solidFill>
                <a:latin typeface="Times New Roman" panose="02020603050405020304" pitchFamily="18" charset="0"/>
              </a:rPr>
              <a:t>комунально-складських</a:t>
            </a:r>
            <a:r>
              <a:rPr lang="ru-RU" sz="1800" b="0" i="0" u="none" strike="noStrike" baseline="0" dirty="0">
                <a:solidFill>
                  <a:srgbClr val="000000"/>
                </a:solidFill>
                <a:latin typeface="Times New Roman" panose="02020603050405020304" pitchFamily="18" charset="0"/>
              </a:rPr>
              <a:t> зон – 200 м. </a:t>
            </a:r>
          </a:p>
        </p:txBody>
      </p:sp>
      <p:sp>
        <p:nvSpPr>
          <p:cNvPr id="4" name="Content Placeholder 3">
            <a:extLst>
              <a:ext uri="{FF2B5EF4-FFF2-40B4-BE49-F238E27FC236}">
                <a16:creationId xmlns:a16="http://schemas.microsoft.com/office/drawing/2014/main" id="{DF3705D0-7597-8A4A-44DB-EA0268676998}"/>
              </a:ext>
            </a:extLst>
          </p:cNvPr>
          <p:cNvSpPr>
            <a:spLocks noGrp="1"/>
          </p:cNvSpPr>
          <p:nvPr>
            <p:ph sz="half" idx="2"/>
          </p:nvPr>
        </p:nvSpPr>
        <p:spPr>
          <a:xfrm>
            <a:off x="7391399" y="2047875"/>
            <a:ext cx="4445395" cy="3914775"/>
          </a:xfrm>
        </p:spPr>
        <p:txBody>
          <a:bodyPr anchor="t">
            <a:normAutofit fontScale="92500"/>
          </a:bodyPr>
          <a:lstStyle/>
          <a:p>
            <a:pPr marL="0" indent="0">
              <a:buNone/>
            </a:pPr>
            <a:r>
              <a:rPr lang="ru-RU" sz="1800" b="0" i="0" u="none" strike="noStrike" baseline="0" dirty="0">
                <a:solidFill>
                  <a:srgbClr val="000000"/>
                </a:solidFill>
                <a:latin typeface="Times New Roman" panose="02020603050405020304" pitchFamily="18" charset="0"/>
              </a:rPr>
              <a:t>б). На таких переходах, у </a:t>
            </a:r>
            <a:r>
              <a:rPr lang="ru-RU" sz="1800" b="0" i="0" u="none" strike="noStrike" baseline="0" dirty="0" err="1">
                <a:solidFill>
                  <a:srgbClr val="000000"/>
                </a:solidFill>
                <a:latin typeface="Times New Roman" panose="02020603050405020304" pitchFamily="18" charset="0"/>
              </a:rPr>
              <a:t>разі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відсутності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забудови</a:t>
            </a:r>
            <a:r>
              <a:rPr lang="ru-RU" sz="1800" b="0" i="0" u="none" strike="noStrike" baseline="0" dirty="0">
                <a:solidFill>
                  <a:srgbClr val="000000"/>
                </a:solidFill>
                <a:latin typeface="Times New Roman" panose="02020603050405020304" pitchFamily="18" charset="0"/>
              </a:rPr>
              <a:t>, повинен бути </a:t>
            </a:r>
            <a:r>
              <a:rPr lang="ru-RU" sz="1800" b="0" i="0" u="none" strike="noStrike" baseline="0" dirty="0" err="1">
                <a:solidFill>
                  <a:srgbClr val="000000"/>
                </a:solidFill>
                <a:latin typeface="Times New Roman" panose="02020603050405020304" pitchFamily="18" charset="0"/>
              </a:rPr>
              <a:t>забезпечений</a:t>
            </a:r>
            <a:r>
              <a:rPr lang="ru-RU" sz="1800" b="0"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трикутник</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видимості</a:t>
            </a:r>
            <a:r>
              <a:rPr lang="ru-RU" sz="1800" b="1"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не </a:t>
            </a:r>
            <a:r>
              <a:rPr lang="ru-RU" sz="1800" b="0" i="0" u="none" strike="noStrike" baseline="0" dirty="0" err="1">
                <a:solidFill>
                  <a:srgbClr val="000000"/>
                </a:solidFill>
                <a:latin typeface="Times New Roman" panose="02020603050405020304" pitchFamily="18" charset="0"/>
              </a:rPr>
              <a:t>менше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ніж</a:t>
            </a:r>
            <a:r>
              <a:rPr lang="ru-RU" sz="1800" b="0" i="0" u="none" strike="noStrike" baseline="0" dirty="0">
                <a:solidFill>
                  <a:srgbClr val="000000"/>
                </a:solidFill>
                <a:latin typeface="Times New Roman" panose="02020603050405020304" pitchFamily="18" charset="0"/>
              </a:rPr>
              <a:t> 50х10 м. У </a:t>
            </a:r>
            <a:r>
              <a:rPr lang="ru-RU" sz="1800" b="0" i="0" u="none" strike="noStrike" baseline="0" dirty="0" err="1">
                <a:solidFill>
                  <a:srgbClr val="000000"/>
                </a:solidFill>
                <a:latin typeface="Times New Roman" panose="02020603050405020304" pitchFamily="18" charset="0"/>
              </a:rPr>
              <a:t>зоні</a:t>
            </a:r>
            <a:r>
              <a:rPr lang="ru-RU" sz="1800" b="0" i="0" u="none" strike="noStrike" baseline="0" dirty="0">
                <a:solidFill>
                  <a:srgbClr val="000000"/>
                </a:solidFill>
                <a:latin typeface="Times New Roman" panose="02020603050405020304" pitchFamily="18" charset="0"/>
              </a:rPr>
              <a:t> такого </a:t>
            </a:r>
            <a:r>
              <a:rPr lang="ru-RU" sz="1800" b="0" i="0" u="none" strike="noStrike" baseline="0" dirty="0" err="1">
                <a:solidFill>
                  <a:srgbClr val="000000"/>
                </a:solidFill>
                <a:latin typeface="Times New Roman" panose="02020603050405020304" pitchFamily="18" charset="0"/>
              </a:rPr>
              <a:t>трикутника</a:t>
            </a:r>
            <a:r>
              <a:rPr lang="ru-RU" sz="1800" b="0" i="0" u="none" strike="noStrike" baseline="0" dirty="0">
                <a:solidFill>
                  <a:srgbClr val="000000"/>
                </a:solidFill>
                <a:latin typeface="Times New Roman" panose="02020603050405020304" pitchFamily="18" charset="0"/>
              </a:rPr>
              <a:t> не </a:t>
            </a:r>
            <a:r>
              <a:rPr lang="ru-RU" sz="1800" b="0" i="0" u="none" strike="noStrike" baseline="0" dirty="0" err="1">
                <a:solidFill>
                  <a:srgbClr val="000000"/>
                </a:solidFill>
                <a:latin typeface="Times New Roman" panose="02020603050405020304" pitchFamily="18" charset="0"/>
              </a:rPr>
              <a:t>допускається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розміщення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споруд</a:t>
            </a:r>
            <a:r>
              <a:rPr lang="ru-RU" sz="1800" b="0" i="0" u="none" strike="noStrike" baseline="0" dirty="0">
                <a:solidFill>
                  <a:srgbClr val="000000"/>
                </a:solidFill>
                <a:latin typeface="Times New Roman" panose="02020603050405020304" pitchFamily="18" charset="0"/>
              </a:rPr>
              <a:t> і </a:t>
            </a:r>
            <a:r>
              <a:rPr lang="ru-RU" sz="1800" b="0" i="0" u="none" strike="noStrike" baseline="0" dirty="0" err="1">
                <a:solidFill>
                  <a:srgbClr val="000000"/>
                </a:solidFill>
                <a:latin typeface="Times New Roman" panose="02020603050405020304" pitchFamily="18" charset="0"/>
              </a:rPr>
              <a:t>зелених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насаджень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заввишки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більше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ніж</a:t>
            </a:r>
            <a:r>
              <a:rPr lang="ru-RU" sz="1800" b="0" i="0" u="none" strike="noStrike" baseline="0" dirty="0">
                <a:solidFill>
                  <a:srgbClr val="000000"/>
                </a:solidFill>
                <a:latin typeface="Times New Roman" panose="02020603050405020304" pitchFamily="18" charset="0"/>
              </a:rPr>
              <a:t> 0,5 м. </a:t>
            </a:r>
          </a:p>
          <a:p>
            <a:pPr marL="0" indent="0">
              <a:buNone/>
            </a:pPr>
            <a:r>
              <a:rPr lang="uk-UA" sz="1800" b="0" i="0" u="none" strike="noStrike" baseline="0" dirty="0">
                <a:solidFill>
                  <a:srgbClr val="000000"/>
                </a:solidFill>
                <a:latin typeface="Times New Roman" panose="02020603050405020304" pitchFamily="18" charset="0"/>
              </a:rPr>
              <a:t>в). На вулицях, які мають 2 і більше смуги руху в одному напрямку, на нерегульованих пішохідних переходах обов’язково повинні бути влаштовані </a:t>
            </a:r>
            <a:r>
              <a:rPr lang="uk-UA" sz="1800" b="1" i="0" u="none" strike="noStrike" baseline="0" dirty="0">
                <a:solidFill>
                  <a:srgbClr val="000000"/>
                </a:solidFill>
                <a:latin typeface="Times New Roman" panose="02020603050405020304" pitchFamily="18" charset="0"/>
              </a:rPr>
              <a:t>центральні острівці безпеки</a:t>
            </a:r>
            <a:r>
              <a:rPr lang="uk-UA" sz="1800" b="0" i="0" u="none" strike="noStrike" baseline="0" dirty="0">
                <a:solidFill>
                  <a:srgbClr val="000000"/>
                </a:solidFill>
                <a:latin typeface="Times New Roman" panose="02020603050405020304" pitchFamily="18" charset="0"/>
              </a:rPr>
              <a:t>. За неможливості улаштування таких острівців безпеки пішохідний перехід має бути лише регульованим. </a:t>
            </a:r>
          </a:p>
        </p:txBody>
      </p:sp>
      <p:sp>
        <p:nvSpPr>
          <p:cNvPr id="6" name="TextBox 5">
            <a:extLst>
              <a:ext uri="{FF2B5EF4-FFF2-40B4-BE49-F238E27FC236}">
                <a16:creationId xmlns:a16="http://schemas.microsoft.com/office/drawing/2014/main" id="{F1237756-88BD-9469-4029-44DB81E564D4}"/>
              </a:ext>
            </a:extLst>
          </p:cNvPr>
          <p:cNvSpPr txBox="1"/>
          <p:nvPr/>
        </p:nvSpPr>
        <p:spPr>
          <a:xfrm>
            <a:off x="9217817" y="16431"/>
            <a:ext cx="403145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4. Пішохідні переходи </a:t>
            </a:r>
            <a:endParaRPr lang="en-GB" sz="1800"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33464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735BC2-3AC1-6170-D312-56CA9C58E7EF}"/>
              </a:ext>
            </a:extLst>
          </p:cNvPr>
          <p:cNvPicPr>
            <a:picLocks noGrp="1" noChangeAspect="1"/>
          </p:cNvPicPr>
          <p:nvPr>
            <p:ph sz="half" idx="2"/>
          </p:nvPr>
        </p:nvPicPr>
        <p:blipFill>
          <a:blip r:embed="rId2"/>
          <a:stretch>
            <a:fillRect/>
          </a:stretch>
        </p:blipFill>
        <p:spPr>
          <a:xfrm>
            <a:off x="7276334" y="2242277"/>
            <a:ext cx="4425171" cy="2072548"/>
          </a:xfrm>
        </p:spPr>
      </p:pic>
      <p:sp>
        <p:nvSpPr>
          <p:cNvPr id="8" name="TextBox 7">
            <a:extLst>
              <a:ext uri="{FF2B5EF4-FFF2-40B4-BE49-F238E27FC236}">
                <a16:creationId xmlns:a16="http://schemas.microsoft.com/office/drawing/2014/main" id="{8332FABD-D712-4D48-4DE7-5081A8F64540}"/>
              </a:ext>
            </a:extLst>
          </p:cNvPr>
          <p:cNvSpPr txBox="1"/>
          <p:nvPr/>
        </p:nvSpPr>
        <p:spPr>
          <a:xfrm>
            <a:off x="6492011" y="4987531"/>
            <a:ext cx="5318989"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Острівець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безпеки</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пішохідному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переході</a:t>
            </a:r>
            <a:r>
              <a:rPr lang="ru-RU" sz="1800" b="0" i="0" u="none" strike="noStrike" baseline="0" dirty="0">
                <a:solidFill>
                  <a:srgbClr val="000000"/>
                </a:solidFill>
                <a:latin typeface="Times New Roman" panose="02020603050405020304" pitchFamily="18" charset="0"/>
              </a:rPr>
              <a:t> </a:t>
            </a:r>
          </a:p>
          <a:p>
            <a:r>
              <a:rPr lang="uk-UA" sz="1800" b="0" i="0" u="none" strike="noStrike" baseline="0" dirty="0">
                <a:solidFill>
                  <a:srgbClr val="000000"/>
                </a:solidFill>
                <a:latin typeface="Times New Roman" panose="02020603050405020304" pitchFamily="18" charset="0"/>
              </a:rPr>
              <a:t>(Джерело: ДБН В.2.3-5:2018) </a:t>
            </a:r>
            <a:endParaRPr lang="en-GB" dirty="0"/>
          </a:p>
        </p:txBody>
      </p:sp>
      <p:sp>
        <p:nvSpPr>
          <p:cNvPr id="13" name="Content Placeholder 12">
            <a:extLst>
              <a:ext uri="{FF2B5EF4-FFF2-40B4-BE49-F238E27FC236}">
                <a16:creationId xmlns:a16="http://schemas.microsoft.com/office/drawing/2014/main" id="{48A5D960-A496-78FB-ACF5-3D547CE4074C}"/>
              </a:ext>
            </a:extLst>
          </p:cNvPr>
          <p:cNvSpPr>
            <a:spLocks noGrp="1"/>
          </p:cNvSpPr>
          <p:nvPr>
            <p:ph sz="half" idx="1"/>
          </p:nvPr>
        </p:nvSpPr>
        <p:spPr>
          <a:xfrm>
            <a:off x="1598612" y="1753284"/>
            <a:ext cx="4895055" cy="3124201"/>
          </a:xfrm>
        </p:spPr>
        <p:txBody>
          <a:bodyPr/>
          <a:lstStyle/>
          <a:p>
            <a:r>
              <a:rPr lang="uk-UA" sz="1800" b="0" i="0" u="none" strike="noStrike" baseline="0" dirty="0">
                <a:solidFill>
                  <a:srgbClr val="000000"/>
                </a:solidFill>
                <a:latin typeface="Times New Roman" panose="02020603050405020304" pitchFamily="18" charset="0"/>
              </a:rPr>
              <a:t>г). Мінімальна </a:t>
            </a:r>
            <a:r>
              <a:rPr lang="uk-UA" sz="1800" b="1" i="0" u="none" strike="noStrike" baseline="0" dirty="0">
                <a:solidFill>
                  <a:srgbClr val="000000"/>
                </a:solidFill>
                <a:latin typeface="Times New Roman" panose="02020603050405020304" pitchFamily="18" charset="0"/>
              </a:rPr>
              <a:t>ширина острівця безпеки </a:t>
            </a:r>
            <a:r>
              <a:rPr lang="uk-UA" sz="1800" b="0" i="0" u="none" strike="noStrike" baseline="0" dirty="0">
                <a:solidFill>
                  <a:srgbClr val="000000"/>
                </a:solidFill>
                <a:latin typeface="Times New Roman" panose="02020603050405020304" pitchFamily="18" charset="0"/>
              </a:rPr>
              <a:t>на вищевказаному переході становить 2,0 м, </a:t>
            </a:r>
            <a:r>
              <a:rPr lang="uk-UA" sz="1800" b="1" i="0" u="none" strike="noStrike" baseline="0" dirty="0">
                <a:solidFill>
                  <a:srgbClr val="000000"/>
                </a:solidFill>
                <a:latin typeface="Times New Roman" panose="02020603050405020304" pitchFamily="18" charset="0"/>
              </a:rPr>
              <a:t>мінімальна довжина </a:t>
            </a:r>
            <a:r>
              <a:rPr lang="uk-UA" sz="1800" b="0" i="0" u="none" strike="noStrike" baseline="0" dirty="0">
                <a:solidFill>
                  <a:srgbClr val="000000"/>
                </a:solidFill>
                <a:latin typeface="Times New Roman" panose="02020603050405020304" pitchFamily="18" charset="0"/>
              </a:rPr>
              <a:t>– 8,0 м. Острівець безпеки може влаштовуватись на розділювальній смузі або за рахунок звуження смуг ПЧ до 2,75 м та вигину осі смуги руху (рисунок 4.1.17). </a:t>
            </a:r>
          </a:p>
          <a:p>
            <a:endParaRPr lang="en-GB" dirty="0"/>
          </a:p>
        </p:txBody>
      </p:sp>
      <p:sp>
        <p:nvSpPr>
          <p:cNvPr id="14" name="Title 1">
            <a:extLst>
              <a:ext uri="{FF2B5EF4-FFF2-40B4-BE49-F238E27FC236}">
                <a16:creationId xmlns:a16="http://schemas.microsoft.com/office/drawing/2014/main" id="{23A14BE6-4192-371A-C9FE-BEF6820A5770}"/>
              </a:ext>
            </a:extLst>
          </p:cNvPr>
          <p:cNvSpPr>
            <a:spLocks noGrp="1"/>
          </p:cNvSpPr>
          <p:nvPr>
            <p:ph type="title"/>
          </p:nvPr>
        </p:nvSpPr>
        <p:spPr>
          <a:xfrm>
            <a:off x="1484313" y="685800"/>
            <a:ext cx="10018712" cy="800100"/>
          </a:xfrm>
        </p:spPr>
        <p:txBody>
          <a:bodyPr anchor="t">
            <a:normAutofit fontScale="90000"/>
          </a:bodyPr>
          <a:lstStyle/>
          <a:p>
            <a:r>
              <a:rPr lang="uk-UA" sz="4000" b="1" i="1" u="none" strike="noStrike" baseline="0" dirty="0">
                <a:solidFill>
                  <a:srgbClr val="000000"/>
                </a:solidFill>
                <a:latin typeface="Times New Roman" panose="02020603050405020304" pitchFamily="18" charset="0"/>
              </a:rPr>
              <a:t>Пішохідні переходи </a:t>
            </a:r>
            <a:r>
              <a:rPr lang="en-GB" i="1" dirty="0">
                <a:solidFill>
                  <a:srgbClr val="000000"/>
                </a:solidFill>
                <a:latin typeface="Times New Roman" panose="02020603050405020304" pitchFamily="18" charset="0"/>
              </a:rPr>
              <a:t>II</a:t>
            </a:r>
            <a:r>
              <a:rPr lang="uk-UA" sz="4000" b="0" i="1" u="none" strike="noStrike" baseline="0" dirty="0">
                <a:solidFill>
                  <a:srgbClr val="000000"/>
                </a:solidFill>
                <a:latin typeface="Times New Roman" panose="02020603050405020304" pitchFamily="18" charset="0"/>
              </a:rPr>
              <a:t> </a:t>
            </a:r>
            <a:br>
              <a:rPr lang="uk-UA" sz="4000" b="0" i="0" u="none" strike="noStrike" baseline="0" dirty="0">
                <a:solidFill>
                  <a:srgbClr val="000000"/>
                </a:solidFill>
                <a:latin typeface="Times New Roman" panose="02020603050405020304" pitchFamily="18" charset="0"/>
              </a:rPr>
            </a:br>
            <a:endParaRPr lang="en-GB" dirty="0"/>
          </a:p>
        </p:txBody>
      </p:sp>
      <p:sp>
        <p:nvSpPr>
          <p:cNvPr id="15" name="TextBox 14">
            <a:extLst>
              <a:ext uri="{FF2B5EF4-FFF2-40B4-BE49-F238E27FC236}">
                <a16:creationId xmlns:a16="http://schemas.microsoft.com/office/drawing/2014/main" id="{701A7B98-6876-568E-00D9-7139740DBF3F}"/>
              </a:ext>
            </a:extLst>
          </p:cNvPr>
          <p:cNvSpPr txBox="1"/>
          <p:nvPr/>
        </p:nvSpPr>
        <p:spPr>
          <a:xfrm>
            <a:off x="6607967" y="134033"/>
            <a:ext cx="403145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4. Пішохідні переходи </a:t>
            </a:r>
            <a:endParaRPr lang="en-GB" sz="1800"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4209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AE8F80-D3E5-D428-8AC5-12EDD183179B}"/>
              </a:ext>
            </a:extLst>
          </p:cNvPr>
          <p:cNvSpPr>
            <a:spLocks noGrp="1"/>
          </p:cNvSpPr>
          <p:nvPr>
            <p:ph sz="half" idx="1"/>
          </p:nvPr>
        </p:nvSpPr>
        <p:spPr>
          <a:xfrm>
            <a:off x="1275112" y="1562100"/>
            <a:ext cx="4973288" cy="3834858"/>
          </a:xfrm>
        </p:spPr>
        <p:txBody>
          <a:bodyPr>
            <a:normAutofit lnSpcReduction="10000"/>
          </a:bodyPr>
          <a:lstStyle/>
          <a:p>
            <a:r>
              <a:rPr lang="uk-UA" sz="1800" b="0" i="0" u="none" strike="noStrike" baseline="0" dirty="0">
                <a:solidFill>
                  <a:srgbClr val="000000"/>
                </a:solidFill>
                <a:latin typeface="Times New Roman" panose="02020603050405020304" pitchFamily="18" charset="0"/>
              </a:rPr>
              <a:t>д). </a:t>
            </a:r>
            <a:r>
              <a:rPr lang="uk-UA" sz="1800" b="1" i="1" u="none" strike="noStrike" baseline="0" dirty="0">
                <a:solidFill>
                  <a:srgbClr val="000000"/>
                </a:solidFill>
                <a:latin typeface="Times New Roman" panose="02020603050405020304" pitchFamily="18" charset="0"/>
              </a:rPr>
              <a:t>Центральні острівці безпеки </a:t>
            </a:r>
            <a:r>
              <a:rPr lang="uk-UA" sz="1800" b="0" i="0" u="none" strike="noStrike" baseline="0" dirty="0">
                <a:solidFill>
                  <a:srgbClr val="000000"/>
                </a:solidFill>
                <a:latin typeface="Times New Roman" panose="02020603050405020304" pitchFamily="18" charset="0"/>
              </a:rPr>
              <a:t>повинні відрізнятись за типом покриття, структурою чи кольором, переважно бути піднятими над ПЧ з можливістю безперешкодного руху пішоходів, виділеними розміткою або мати зигзагоподібний вид з огородженням дорожнім бар’єрного типу (рисунок 4.1.18</a:t>
            </a:r>
            <a:r>
              <a:rPr lang="uk-UA" sz="1800" b="0" i="1" u="none" strike="noStrike" baseline="0" dirty="0">
                <a:solidFill>
                  <a:srgbClr val="000000"/>
                </a:solidFill>
                <a:latin typeface="Times New Roman" panose="02020603050405020304" pitchFamily="18" charset="0"/>
              </a:rPr>
              <a:t>а</a:t>
            </a:r>
            <a:r>
              <a:rPr lang="uk-UA" sz="1800" b="0" i="0" u="none" strike="noStrike" baseline="0" dirty="0">
                <a:solidFill>
                  <a:srgbClr val="000000"/>
                </a:solidFill>
                <a:latin typeface="Times New Roman" panose="02020603050405020304" pitchFamily="18" charset="0"/>
              </a:rPr>
              <a:t>). </a:t>
            </a:r>
          </a:p>
          <a:p>
            <a:r>
              <a:rPr lang="uk-UA" sz="1800" b="0" i="0" u="none" strike="noStrike" baseline="0" dirty="0">
                <a:solidFill>
                  <a:srgbClr val="000000"/>
                </a:solidFill>
                <a:latin typeface="Times New Roman" panose="02020603050405020304" pitchFamily="18" charset="0"/>
              </a:rPr>
              <a:t>Для підвищених острівців безпеки необхідно передбачати </a:t>
            </a:r>
            <a:r>
              <a:rPr lang="uk-UA" sz="1800" b="1" i="0" u="none" strike="noStrike" baseline="0" dirty="0">
                <a:solidFill>
                  <a:srgbClr val="000000"/>
                </a:solidFill>
                <a:latin typeface="Times New Roman" panose="02020603050405020304" pitchFamily="18" charset="0"/>
              </a:rPr>
              <a:t>пониження бордюру до рівня ПЧ або відсутність центральної частини острівця </a:t>
            </a:r>
            <a:r>
              <a:rPr lang="uk-UA" sz="1800" b="0" i="0" u="none" strike="noStrike" baseline="0" dirty="0">
                <a:solidFill>
                  <a:srgbClr val="000000"/>
                </a:solidFill>
                <a:latin typeface="Times New Roman" panose="02020603050405020304" pitchFamily="18" charset="0"/>
              </a:rPr>
              <a:t>для забезпечення безперешкодного руху маломобільних груп населення та велосипедистів (рисунок 4.1.18 </a:t>
            </a:r>
            <a:r>
              <a:rPr lang="uk-UA" sz="1800" b="0" i="1" u="none" strike="noStrike" baseline="0" dirty="0">
                <a:solidFill>
                  <a:srgbClr val="000000"/>
                </a:solidFill>
                <a:latin typeface="Times New Roman" panose="02020603050405020304" pitchFamily="18" charset="0"/>
              </a:rPr>
              <a:t>б</a:t>
            </a:r>
            <a:r>
              <a:rPr lang="uk-UA" sz="1800" b="0" i="0" u="none" strike="noStrike" baseline="0" dirty="0">
                <a:solidFill>
                  <a:srgbClr val="000000"/>
                </a:solidFill>
                <a:latin typeface="Times New Roman" panose="02020603050405020304" pitchFamily="18" charset="0"/>
              </a:rPr>
              <a:t>). </a:t>
            </a:r>
            <a:endParaRPr lang="en-GB" dirty="0"/>
          </a:p>
          <a:p>
            <a:endParaRPr lang="en-GB" dirty="0"/>
          </a:p>
        </p:txBody>
      </p:sp>
      <p:pic>
        <p:nvPicPr>
          <p:cNvPr id="8" name="Content Placeholder 7">
            <a:extLst>
              <a:ext uri="{FF2B5EF4-FFF2-40B4-BE49-F238E27FC236}">
                <a16:creationId xmlns:a16="http://schemas.microsoft.com/office/drawing/2014/main" id="{81665017-3F6D-20D3-5FFB-72FF9DE28A11}"/>
              </a:ext>
            </a:extLst>
          </p:cNvPr>
          <p:cNvPicPr>
            <a:picLocks noGrp="1" noChangeAspect="1"/>
          </p:cNvPicPr>
          <p:nvPr>
            <p:ph sz="half" idx="2"/>
          </p:nvPr>
        </p:nvPicPr>
        <p:blipFill>
          <a:blip r:embed="rId2"/>
          <a:stretch>
            <a:fillRect/>
          </a:stretch>
        </p:blipFill>
        <p:spPr>
          <a:xfrm>
            <a:off x="6914772" y="1559095"/>
            <a:ext cx="4400927" cy="1826385"/>
          </a:xfrm>
        </p:spPr>
      </p:pic>
      <p:sp>
        <p:nvSpPr>
          <p:cNvPr id="6" name="TextBox 5">
            <a:extLst>
              <a:ext uri="{FF2B5EF4-FFF2-40B4-BE49-F238E27FC236}">
                <a16:creationId xmlns:a16="http://schemas.microsoft.com/office/drawing/2014/main" id="{4FC85881-C86F-F175-3E2A-509FAA85F606}"/>
              </a:ext>
            </a:extLst>
          </p:cNvPr>
          <p:cNvSpPr txBox="1"/>
          <p:nvPr/>
        </p:nvSpPr>
        <p:spPr>
          <a:xfrm>
            <a:off x="2957838" y="5579840"/>
            <a:ext cx="7417553" cy="923330"/>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Облаштування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острівця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безпеки</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пішохідному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переході</a:t>
            </a:r>
            <a:r>
              <a:rPr lang="ru-RU" sz="1800" b="0" i="0" u="none" strike="noStrike" baseline="0" dirty="0">
                <a:solidFill>
                  <a:srgbClr val="000000"/>
                </a:solidFill>
                <a:latin typeface="Times New Roman" panose="02020603050405020304" pitchFamily="18" charset="0"/>
              </a:rPr>
              <a:t> </a:t>
            </a:r>
            <a:r>
              <a:rPr lang="en-GB" sz="1800" b="0"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ДБН В.2.3-5:2018): а) </a:t>
            </a:r>
            <a:r>
              <a:rPr lang="ru-RU" sz="1800" b="0" i="0" u="none" strike="noStrike" baseline="0" dirty="0" err="1">
                <a:solidFill>
                  <a:srgbClr val="000000"/>
                </a:solidFill>
                <a:latin typeface="Times New Roman" panose="02020603050405020304" pitchFamily="18" charset="0"/>
              </a:rPr>
              <a:t>використання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огороджень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бар’єрного</a:t>
            </a:r>
            <a:r>
              <a:rPr lang="ru-RU" sz="1800" b="0" i="0" u="none" strike="noStrike" baseline="0" dirty="0">
                <a:solidFill>
                  <a:srgbClr val="000000"/>
                </a:solidFill>
                <a:latin typeface="Times New Roman" panose="02020603050405020304" pitchFamily="18" charset="0"/>
              </a:rPr>
              <a:t> типу; </a:t>
            </a:r>
            <a:r>
              <a:rPr lang="en-GB" sz="1800" b="0" i="0" u="none" strike="noStrike" baseline="0" dirty="0">
                <a:solidFill>
                  <a:srgbClr val="000000"/>
                </a:solidFill>
                <a:latin typeface="Times New Roman" panose="02020603050405020304" pitchFamily="18" charset="0"/>
              </a:rPr>
              <a:t> </a:t>
            </a:r>
            <a:endParaRPr lang="uk-UA" sz="1800" b="0" i="0" u="none" strike="noStrike" baseline="0" dirty="0">
              <a:solidFill>
                <a:srgbClr val="000000"/>
              </a:solidFill>
              <a:latin typeface="Times New Roman" panose="02020603050405020304" pitchFamily="18" charset="0"/>
            </a:endParaRPr>
          </a:p>
          <a:p>
            <a:r>
              <a:rPr lang="ru-RU" sz="1800" b="0" i="0" u="none" strike="noStrike" baseline="0" dirty="0">
                <a:solidFill>
                  <a:srgbClr val="000000"/>
                </a:solidFill>
                <a:latin typeface="Times New Roman" panose="02020603050405020304" pitchFamily="18" charset="0"/>
              </a:rPr>
              <a:t>б) </a:t>
            </a:r>
            <a:r>
              <a:rPr lang="ru-RU" sz="1800" b="0" i="0" u="none" strike="noStrike" baseline="0" dirty="0" err="1">
                <a:solidFill>
                  <a:srgbClr val="000000"/>
                </a:solidFill>
                <a:latin typeface="Times New Roman" panose="02020603050405020304" pitchFamily="18" charset="0"/>
              </a:rPr>
              <a:t>відсутність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центральної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частини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острівця</a:t>
            </a:r>
            <a:r>
              <a:rPr lang="ru-RU" sz="1800" b="0" i="0" u="none" strike="noStrike" baseline="0" dirty="0">
                <a:solidFill>
                  <a:srgbClr val="000000"/>
                </a:solidFill>
                <a:latin typeface="Times New Roman" panose="02020603050405020304" pitchFamily="18" charset="0"/>
              </a:rPr>
              <a:t> </a:t>
            </a:r>
            <a:endParaRPr lang="en-GB" dirty="0"/>
          </a:p>
        </p:txBody>
      </p:sp>
      <p:pic>
        <p:nvPicPr>
          <p:cNvPr id="10" name="Picture 9">
            <a:extLst>
              <a:ext uri="{FF2B5EF4-FFF2-40B4-BE49-F238E27FC236}">
                <a16:creationId xmlns:a16="http://schemas.microsoft.com/office/drawing/2014/main" id="{F0F4B5F7-9CB9-0695-63CE-571C9CC3E63F}"/>
              </a:ext>
            </a:extLst>
          </p:cNvPr>
          <p:cNvPicPr>
            <a:picLocks noChangeAspect="1"/>
          </p:cNvPicPr>
          <p:nvPr/>
        </p:nvPicPr>
        <p:blipFill>
          <a:blip r:embed="rId3"/>
          <a:stretch>
            <a:fillRect/>
          </a:stretch>
        </p:blipFill>
        <p:spPr>
          <a:xfrm>
            <a:off x="6493669" y="3987359"/>
            <a:ext cx="4728248" cy="990602"/>
          </a:xfrm>
          <a:prstGeom prst="rect">
            <a:avLst/>
          </a:prstGeom>
        </p:spPr>
      </p:pic>
      <p:sp>
        <p:nvSpPr>
          <p:cNvPr id="12" name="TextBox 11">
            <a:extLst>
              <a:ext uri="{FF2B5EF4-FFF2-40B4-BE49-F238E27FC236}">
                <a16:creationId xmlns:a16="http://schemas.microsoft.com/office/drawing/2014/main" id="{35998517-C737-662F-A1FC-838ACC9101EC}"/>
              </a:ext>
            </a:extLst>
          </p:cNvPr>
          <p:cNvSpPr txBox="1"/>
          <p:nvPr/>
        </p:nvSpPr>
        <p:spPr>
          <a:xfrm>
            <a:off x="8368812" y="3494131"/>
            <a:ext cx="75613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а) </a:t>
            </a:r>
            <a:endParaRPr lang="en-GB" dirty="0"/>
          </a:p>
        </p:txBody>
      </p:sp>
      <p:sp>
        <p:nvSpPr>
          <p:cNvPr id="13" name="TextBox 12">
            <a:extLst>
              <a:ext uri="{FF2B5EF4-FFF2-40B4-BE49-F238E27FC236}">
                <a16:creationId xmlns:a16="http://schemas.microsoft.com/office/drawing/2014/main" id="{05C5FBE5-B116-243A-5A9B-548D62950BBF}"/>
              </a:ext>
            </a:extLst>
          </p:cNvPr>
          <p:cNvSpPr txBox="1"/>
          <p:nvPr/>
        </p:nvSpPr>
        <p:spPr>
          <a:xfrm>
            <a:off x="8479724" y="5039373"/>
            <a:ext cx="75613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б) </a:t>
            </a:r>
            <a:endParaRPr lang="en-GB" dirty="0"/>
          </a:p>
        </p:txBody>
      </p:sp>
      <p:sp>
        <p:nvSpPr>
          <p:cNvPr id="16" name="Title 1">
            <a:extLst>
              <a:ext uri="{FF2B5EF4-FFF2-40B4-BE49-F238E27FC236}">
                <a16:creationId xmlns:a16="http://schemas.microsoft.com/office/drawing/2014/main" id="{A26DFE65-EB16-6FDF-FFB5-BB17A2D0ACAE}"/>
              </a:ext>
            </a:extLst>
          </p:cNvPr>
          <p:cNvSpPr>
            <a:spLocks noGrp="1"/>
          </p:cNvSpPr>
          <p:nvPr>
            <p:ph type="title"/>
          </p:nvPr>
        </p:nvSpPr>
        <p:spPr>
          <a:xfrm>
            <a:off x="1484313" y="685800"/>
            <a:ext cx="10018712" cy="1752600"/>
          </a:xfrm>
        </p:spPr>
        <p:txBody>
          <a:bodyPr anchor="t">
            <a:normAutofit/>
          </a:bodyPr>
          <a:lstStyle/>
          <a:p>
            <a:r>
              <a:rPr lang="uk-UA" sz="4000" b="1" i="1" u="none" strike="noStrike" baseline="0" dirty="0">
                <a:solidFill>
                  <a:srgbClr val="000000"/>
                </a:solidFill>
                <a:latin typeface="Times New Roman" panose="02020603050405020304" pitchFamily="18" charset="0"/>
              </a:rPr>
              <a:t>Пішохідні переходи </a:t>
            </a:r>
            <a:r>
              <a:rPr lang="en-GB" i="1" dirty="0">
                <a:solidFill>
                  <a:srgbClr val="000000"/>
                </a:solidFill>
                <a:latin typeface="Times New Roman" panose="02020603050405020304" pitchFamily="18" charset="0"/>
              </a:rPr>
              <a:t>III</a:t>
            </a:r>
            <a:r>
              <a:rPr lang="uk-UA" sz="4000" b="0" i="1" u="none" strike="noStrike" baseline="0" dirty="0">
                <a:solidFill>
                  <a:srgbClr val="000000"/>
                </a:solidFill>
                <a:latin typeface="Times New Roman" panose="02020603050405020304" pitchFamily="18" charset="0"/>
              </a:rPr>
              <a:t> </a:t>
            </a:r>
            <a:br>
              <a:rPr lang="uk-UA" sz="4000" b="0" i="0" u="none" strike="noStrike" baseline="0" dirty="0">
                <a:solidFill>
                  <a:srgbClr val="000000"/>
                </a:solidFill>
                <a:latin typeface="Times New Roman" panose="02020603050405020304" pitchFamily="18" charset="0"/>
              </a:rPr>
            </a:br>
            <a:endParaRPr lang="en-GB" dirty="0"/>
          </a:p>
        </p:txBody>
      </p:sp>
      <p:sp>
        <p:nvSpPr>
          <p:cNvPr id="17" name="TextBox 16">
            <a:extLst>
              <a:ext uri="{FF2B5EF4-FFF2-40B4-BE49-F238E27FC236}">
                <a16:creationId xmlns:a16="http://schemas.microsoft.com/office/drawing/2014/main" id="{5E15273E-5697-D9DE-F379-30D63738C592}"/>
              </a:ext>
            </a:extLst>
          </p:cNvPr>
          <p:cNvSpPr txBox="1"/>
          <p:nvPr/>
        </p:nvSpPr>
        <p:spPr>
          <a:xfrm>
            <a:off x="6607967" y="134033"/>
            <a:ext cx="403145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4. Пішохідні переходи </a:t>
            </a:r>
            <a:endParaRPr lang="en-GB" sz="1800"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56067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AC71FA-0056-34FC-9104-694DC302D255}"/>
              </a:ext>
            </a:extLst>
          </p:cNvPr>
          <p:cNvSpPr>
            <a:spLocks noGrp="1"/>
          </p:cNvSpPr>
          <p:nvPr>
            <p:ph sz="half" idx="1"/>
          </p:nvPr>
        </p:nvSpPr>
        <p:spPr>
          <a:xfrm>
            <a:off x="1200945" y="1724024"/>
            <a:ext cx="5180805" cy="3743326"/>
          </a:xfrm>
        </p:spPr>
        <p:txBody>
          <a:bodyPr anchor="t"/>
          <a:lstStyle/>
          <a:p>
            <a:r>
              <a:rPr lang="ru-RU" sz="1800" b="0" i="0" u="none" strike="noStrike" baseline="0" dirty="0">
                <a:solidFill>
                  <a:srgbClr val="000000"/>
                </a:solidFill>
                <a:latin typeface="Times New Roman" panose="02020603050405020304" pitchFamily="18" charset="0"/>
              </a:rPr>
              <a:t>е). </a:t>
            </a:r>
            <a:r>
              <a:rPr lang="ru-RU" sz="1800" b="1" i="0" u="none" strike="noStrike" baseline="0" dirty="0">
                <a:solidFill>
                  <a:srgbClr val="000000"/>
                </a:solidFill>
                <a:latin typeface="Times New Roman" panose="02020603050405020304" pitchFamily="18" charset="0"/>
              </a:rPr>
              <a:t>Ширина </a:t>
            </a:r>
            <a:r>
              <a:rPr lang="ru-RU" sz="1800" b="1" i="0" u="none" strike="noStrike" baseline="0" dirty="0" err="1">
                <a:solidFill>
                  <a:srgbClr val="000000"/>
                </a:solidFill>
                <a:latin typeface="Times New Roman" panose="02020603050405020304" pitchFamily="18" charset="0"/>
              </a:rPr>
              <a:t>ділянки</a:t>
            </a:r>
            <a:r>
              <a:rPr lang="ru-RU" sz="1800" b="1" i="0" u="none" strike="noStrike" baseline="0" dirty="0">
                <a:solidFill>
                  <a:srgbClr val="000000"/>
                </a:solidFill>
                <a:latin typeface="Times New Roman" panose="02020603050405020304" pitchFamily="18" charset="0"/>
              </a:rPr>
              <a:t> для руху </a:t>
            </a:r>
            <a:r>
              <a:rPr lang="ru-RU" sz="1800" b="1" i="0" u="none" strike="noStrike" baseline="0" dirty="0" err="1">
                <a:solidFill>
                  <a:srgbClr val="000000"/>
                </a:solidFill>
                <a:latin typeface="Times New Roman" panose="02020603050405020304" pitchFamily="18" charset="0"/>
              </a:rPr>
              <a:t>пішоходів</a:t>
            </a:r>
            <a:r>
              <a:rPr lang="ru-RU" sz="1800" b="1" i="0" u="none" strike="noStrike" baseline="0" dirty="0">
                <a:solidFill>
                  <a:srgbClr val="000000"/>
                </a:solidFill>
                <a:latin typeface="Times New Roman" panose="02020603050405020304" pitchFamily="18" charset="0"/>
              </a:rPr>
              <a:t> на </a:t>
            </a:r>
            <a:r>
              <a:rPr lang="ru-RU" sz="1800" b="1" i="0" u="none" strike="noStrike" baseline="0" dirty="0" err="1">
                <a:solidFill>
                  <a:srgbClr val="000000"/>
                </a:solidFill>
                <a:latin typeface="Times New Roman" panose="02020603050405020304" pitchFamily="18" charset="0"/>
              </a:rPr>
              <a:t>острівцях</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безпеки</a:t>
            </a:r>
            <a:r>
              <a:rPr lang="ru-RU" sz="1800" b="1"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повинна бути не </a:t>
            </a:r>
            <a:r>
              <a:rPr lang="ru-RU" sz="1800" b="0" i="0" u="none" strike="noStrike" baseline="0" dirty="0" err="1">
                <a:solidFill>
                  <a:srgbClr val="000000"/>
                </a:solidFill>
                <a:latin typeface="Times New Roman" panose="02020603050405020304" pitchFamily="18" charset="0"/>
              </a:rPr>
              <a:t>менша</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ніж</a:t>
            </a:r>
            <a:r>
              <a:rPr lang="ru-RU" sz="1800" b="0" i="0" u="none" strike="noStrike" baseline="0" dirty="0">
                <a:solidFill>
                  <a:srgbClr val="000000"/>
                </a:solidFill>
                <a:latin typeface="Times New Roman" panose="02020603050405020304" pitchFamily="18" charset="0"/>
              </a:rPr>
              <a:t> ширина </a:t>
            </a:r>
            <a:r>
              <a:rPr lang="ru-RU" sz="1800" b="0" i="0" u="none" strike="noStrike" baseline="0" dirty="0" err="1">
                <a:solidFill>
                  <a:srgbClr val="000000"/>
                </a:solidFill>
                <a:latin typeface="Times New Roman" panose="02020603050405020304" pitchFamily="18" charset="0"/>
              </a:rPr>
              <a:t>пішохідного</a:t>
            </a:r>
            <a:r>
              <a:rPr lang="ru-RU" sz="1800" b="0" i="0" u="none" strike="noStrike" baseline="0" dirty="0">
                <a:solidFill>
                  <a:srgbClr val="000000"/>
                </a:solidFill>
                <a:latin typeface="Times New Roman" panose="02020603050405020304" pitchFamily="18" charset="0"/>
              </a:rPr>
              <a:t> переходу. </a:t>
            </a:r>
          </a:p>
          <a:p>
            <a:r>
              <a:rPr lang="ru-RU" sz="1800" b="0" i="0" u="none" strike="noStrike" baseline="0" dirty="0">
                <a:solidFill>
                  <a:srgbClr val="000000"/>
                </a:solidFill>
                <a:latin typeface="Times New Roman" panose="02020603050405020304" pitchFamily="18" charset="0"/>
              </a:rPr>
              <a:t>На переходах </a:t>
            </a:r>
            <a:r>
              <a:rPr lang="ru-RU" sz="1800" b="0" i="0" u="none" strike="noStrike" baseline="0" dirty="0" err="1">
                <a:solidFill>
                  <a:srgbClr val="000000"/>
                </a:solidFill>
                <a:latin typeface="Times New Roman" panose="02020603050405020304" pitchFamily="18" charset="0"/>
              </a:rPr>
              <a:t>поблизу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навчальних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закладів</a:t>
            </a:r>
            <a:r>
              <a:rPr lang="ru-RU" sz="1800" b="0" i="0" u="none" strike="noStrike" baseline="0" dirty="0">
                <a:solidFill>
                  <a:srgbClr val="000000"/>
                </a:solidFill>
                <a:latin typeface="Times New Roman" panose="02020603050405020304" pitchFamily="18" charset="0"/>
              </a:rPr>
              <a:t>, а також в </a:t>
            </a:r>
            <a:r>
              <a:rPr lang="ru-RU" sz="1800" b="0" i="0" u="none" strike="noStrike" baseline="0" dirty="0" err="1">
                <a:solidFill>
                  <a:srgbClr val="000000"/>
                </a:solidFill>
                <a:latin typeface="Times New Roman" panose="02020603050405020304" pitchFamily="18" charset="0"/>
              </a:rPr>
              <a:t>інших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місцях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інтенсивного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пішохідного</a:t>
            </a:r>
            <a:r>
              <a:rPr lang="ru-RU" sz="1800" b="0" i="0" u="none" strike="noStrike" baseline="0" dirty="0">
                <a:solidFill>
                  <a:srgbClr val="000000"/>
                </a:solidFill>
                <a:latin typeface="Times New Roman" panose="02020603050405020304" pitchFamily="18" charset="0"/>
              </a:rPr>
              <a:t> руху, </a:t>
            </a:r>
            <a:r>
              <a:rPr lang="ru-RU" sz="1800" b="0" i="0" u="none" strike="noStrike" baseline="0" dirty="0" err="1">
                <a:solidFill>
                  <a:srgbClr val="000000"/>
                </a:solidFill>
                <a:latin typeface="Times New Roman" panose="02020603050405020304" pitchFamily="18" charset="0"/>
              </a:rPr>
              <a:t>можуть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улаштовуватися</a:t>
            </a:r>
            <a:r>
              <a:rPr lang="ru-RU" sz="1800" b="0"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підвищення</a:t>
            </a:r>
            <a:r>
              <a:rPr lang="ru-RU" sz="1800" b="1" i="0" u="none" strike="noStrike" baseline="0" dirty="0">
                <a:solidFill>
                  <a:srgbClr val="000000"/>
                </a:solidFill>
                <a:latin typeface="Times New Roman" panose="02020603050405020304" pitchFamily="18" charset="0"/>
              </a:rPr>
              <a:t> ПЧ до </a:t>
            </a:r>
            <a:r>
              <a:rPr lang="ru-RU" sz="1800" b="1" i="0" u="none" strike="noStrike" baseline="0" dirty="0" err="1">
                <a:solidFill>
                  <a:srgbClr val="000000"/>
                </a:solidFill>
                <a:latin typeface="Times New Roman" panose="02020603050405020304" pitchFamily="18" charset="0"/>
              </a:rPr>
              <a:t>рівня</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тротуарів</a:t>
            </a:r>
            <a:r>
              <a:rPr lang="ru-RU" sz="1800" b="0" i="0" u="none" strike="noStrike" baseline="0" dirty="0">
                <a:solidFill>
                  <a:srgbClr val="000000"/>
                </a:solidFill>
                <a:latin typeface="Times New Roman" panose="02020603050405020304" pitchFamily="18" charset="0"/>
              </a:rPr>
              <a:t>, у тому </a:t>
            </a:r>
            <a:r>
              <a:rPr lang="ru-RU" sz="1800" b="0" i="0" u="none" strike="noStrike" baseline="0" dirty="0" err="1">
                <a:solidFill>
                  <a:srgbClr val="000000"/>
                </a:solidFill>
                <a:latin typeface="Times New Roman" panose="02020603050405020304" pitchFamily="18" charset="0"/>
              </a:rPr>
              <a:t>числі</a:t>
            </a:r>
            <a:r>
              <a:rPr lang="ru-RU" sz="1800" b="0" i="0" u="none" strike="noStrike" baseline="0" dirty="0">
                <a:solidFill>
                  <a:srgbClr val="000000"/>
                </a:solidFill>
                <a:latin typeface="Times New Roman" panose="02020603050405020304" pitchFamily="18" charset="0"/>
              </a:rPr>
              <a:t> за </a:t>
            </a:r>
            <a:r>
              <a:rPr lang="ru-RU" sz="1800" b="0" i="0" u="none" strike="noStrike" baseline="0" dirty="0" err="1">
                <a:solidFill>
                  <a:srgbClr val="000000"/>
                </a:solidFill>
                <a:latin typeface="Times New Roman" panose="02020603050405020304" pitchFamily="18" charset="0"/>
              </a:rPr>
              <a:t>допомогою</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настилів</a:t>
            </a:r>
            <a:r>
              <a:rPr lang="ru-RU" sz="1800" b="0" i="0" u="none" strike="noStrike" baseline="0" dirty="0">
                <a:solidFill>
                  <a:srgbClr val="000000"/>
                </a:solidFill>
                <a:latin typeface="Times New Roman" panose="02020603050405020304" pitchFamily="18" charset="0"/>
              </a:rPr>
              <a:t>. </a:t>
            </a:r>
            <a:endParaRPr lang="en-GB" dirty="0"/>
          </a:p>
        </p:txBody>
      </p:sp>
      <p:pic>
        <p:nvPicPr>
          <p:cNvPr id="9" name="Content Placeholder 8">
            <a:extLst>
              <a:ext uri="{FF2B5EF4-FFF2-40B4-BE49-F238E27FC236}">
                <a16:creationId xmlns:a16="http://schemas.microsoft.com/office/drawing/2014/main" id="{C037889C-D285-FA0E-381C-7DA3BB47400E}"/>
              </a:ext>
            </a:extLst>
          </p:cNvPr>
          <p:cNvPicPr>
            <a:picLocks noGrp="1" noChangeAspect="1"/>
          </p:cNvPicPr>
          <p:nvPr>
            <p:ph sz="half" idx="2"/>
          </p:nvPr>
        </p:nvPicPr>
        <p:blipFill>
          <a:blip r:embed="rId2"/>
          <a:stretch>
            <a:fillRect/>
          </a:stretch>
        </p:blipFill>
        <p:spPr>
          <a:xfrm>
            <a:off x="6825456" y="1866900"/>
            <a:ext cx="4165599" cy="3124200"/>
          </a:xfrm>
        </p:spPr>
      </p:pic>
      <p:sp>
        <p:nvSpPr>
          <p:cNvPr id="6" name="Title 1">
            <a:extLst>
              <a:ext uri="{FF2B5EF4-FFF2-40B4-BE49-F238E27FC236}">
                <a16:creationId xmlns:a16="http://schemas.microsoft.com/office/drawing/2014/main" id="{1256C362-5964-7B28-B305-C4E5B970443D}"/>
              </a:ext>
            </a:extLst>
          </p:cNvPr>
          <p:cNvSpPr>
            <a:spLocks noGrp="1"/>
          </p:cNvSpPr>
          <p:nvPr>
            <p:ph type="title"/>
          </p:nvPr>
        </p:nvSpPr>
        <p:spPr>
          <a:xfrm>
            <a:off x="1484313" y="685800"/>
            <a:ext cx="10018712" cy="1752600"/>
          </a:xfrm>
        </p:spPr>
        <p:txBody>
          <a:bodyPr anchor="t">
            <a:normAutofit/>
          </a:bodyPr>
          <a:lstStyle/>
          <a:p>
            <a:r>
              <a:rPr lang="uk-UA" sz="4000" b="1" i="1" u="none" strike="noStrike" baseline="0" dirty="0">
                <a:solidFill>
                  <a:srgbClr val="000000"/>
                </a:solidFill>
                <a:latin typeface="Times New Roman" panose="02020603050405020304" pitchFamily="18" charset="0"/>
              </a:rPr>
              <a:t>Пішохідні переходи </a:t>
            </a:r>
            <a:r>
              <a:rPr lang="en-GB" i="1" dirty="0">
                <a:solidFill>
                  <a:srgbClr val="000000"/>
                </a:solidFill>
                <a:latin typeface="Times New Roman" panose="02020603050405020304" pitchFamily="18" charset="0"/>
              </a:rPr>
              <a:t>I</a:t>
            </a:r>
            <a:r>
              <a:rPr lang="en-GB" sz="4000" b="0" i="1" u="none" strike="noStrike" baseline="0" dirty="0">
                <a:solidFill>
                  <a:srgbClr val="000000"/>
                </a:solidFill>
                <a:latin typeface="Times New Roman" panose="02020603050405020304" pitchFamily="18" charset="0"/>
              </a:rPr>
              <a:t>V</a:t>
            </a:r>
            <a:br>
              <a:rPr lang="uk-UA" sz="4000" b="0" i="0" u="none" strike="noStrike" baseline="0" dirty="0">
                <a:solidFill>
                  <a:srgbClr val="000000"/>
                </a:solidFill>
                <a:latin typeface="Times New Roman" panose="02020603050405020304" pitchFamily="18" charset="0"/>
              </a:rPr>
            </a:br>
            <a:endParaRPr lang="en-GB" dirty="0"/>
          </a:p>
        </p:txBody>
      </p:sp>
      <p:sp>
        <p:nvSpPr>
          <p:cNvPr id="7" name="TextBox 6">
            <a:extLst>
              <a:ext uri="{FF2B5EF4-FFF2-40B4-BE49-F238E27FC236}">
                <a16:creationId xmlns:a16="http://schemas.microsoft.com/office/drawing/2014/main" id="{E33107E0-3BA3-3B0B-4DE1-0A3A90C0DFCC}"/>
              </a:ext>
            </a:extLst>
          </p:cNvPr>
          <p:cNvSpPr txBox="1"/>
          <p:nvPr/>
        </p:nvSpPr>
        <p:spPr>
          <a:xfrm>
            <a:off x="6607967" y="134033"/>
            <a:ext cx="403145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4. Пішохідні переходи </a:t>
            </a:r>
            <a:endParaRPr lang="en-GB" sz="1800" i="1" dirty="0">
              <a:solidFill>
                <a:srgbClr val="000000"/>
              </a:solidFill>
              <a:latin typeface="Times New Roman" panose="02020603050405020304" pitchFamily="18" charset="0"/>
            </a:endParaRPr>
          </a:p>
        </p:txBody>
      </p:sp>
      <p:sp>
        <p:nvSpPr>
          <p:cNvPr id="11" name="TextBox 10">
            <a:extLst>
              <a:ext uri="{FF2B5EF4-FFF2-40B4-BE49-F238E27FC236}">
                <a16:creationId xmlns:a16="http://schemas.microsoft.com/office/drawing/2014/main" id="{C84BB1B9-5611-547E-F94D-35B87907FCC2}"/>
              </a:ext>
            </a:extLst>
          </p:cNvPr>
          <p:cNvSpPr txBox="1"/>
          <p:nvPr/>
        </p:nvSpPr>
        <p:spPr>
          <a:xfrm>
            <a:off x="3559967" y="5835133"/>
            <a:ext cx="6096000" cy="646331"/>
          </a:xfrm>
          <a:prstGeom prst="rect">
            <a:avLst/>
          </a:prstGeom>
          <a:noFill/>
        </p:spPr>
        <p:txBody>
          <a:bodyPr wrap="square">
            <a:spAutoFit/>
          </a:bodyPr>
          <a:lstStyle/>
          <a:p>
            <a:r>
              <a:rPr lang="ru-RU" sz="1800" b="1" i="0" u="none" strike="noStrike" baseline="0" dirty="0" err="1">
                <a:solidFill>
                  <a:srgbClr val="000000"/>
                </a:solidFill>
                <a:latin typeface="Times New Roman" panose="02020603050405020304" pitchFamily="18" charset="0"/>
              </a:rPr>
              <a:t>Чи</a:t>
            </a:r>
            <a:r>
              <a:rPr lang="ru-RU" sz="1800" b="1" i="0" u="none" strike="noStrike" baseline="0" dirty="0">
                <a:solidFill>
                  <a:srgbClr val="000000"/>
                </a:solidFill>
                <a:latin typeface="Times New Roman" panose="02020603050405020304" pitchFamily="18" charset="0"/>
              </a:rPr>
              <a:t> у нас в </a:t>
            </a:r>
            <a:r>
              <a:rPr lang="ru-RU" sz="1800" b="1" i="0" u="none" strike="noStrike" baseline="0" dirty="0" err="1">
                <a:solidFill>
                  <a:srgbClr val="000000"/>
                </a:solidFill>
                <a:latin typeface="Times New Roman" panose="02020603050405020304" pitchFamily="18" charset="0"/>
              </a:rPr>
              <a:t>Житомирська</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політехніка</a:t>
            </a:r>
            <a:r>
              <a:rPr lang="ru-RU" sz="1800" b="1" i="0" u="none" strike="noStrike" baseline="0" dirty="0">
                <a:solidFill>
                  <a:srgbClr val="000000"/>
                </a:solidFill>
                <a:latin typeface="Times New Roman" panose="02020603050405020304" pitchFamily="18" charset="0"/>
              </a:rPr>
              <a:t> є </a:t>
            </a:r>
            <a:r>
              <a:rPr lang="ru-RU" sz="1800" b="1" i="0" u="none" strike="noStrike" baseline="0" dirty="0" err="1">
                <a:solidFill>
                  <a:srgbClr val="000000"/>
                </a:solidFill>
                <a:latin typeface="Times New Roman" panose="02020603050405020304" pitchFamily="18" charset="0"/>
              </a:rPr>
              <a:t>таке</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підвищення</a:t>
            </a:r>
            <a:r>
              <a:rPr lang="ru-RU" sz="1800" b="1" i="0" u="none" strike="noStrike" baseline="0" dirty="0">
                <a:solidFill>
                  <a:srgbClr val="000000"/>
                </a:solidFill>
                <a:latin typeface="Times New Roman" panose="02020603050405020304" pitchFamily="18" charset="0"/>
              </a:rPr>
              <a:t> ПЧ до </a:t>
            </a:r>
            <a:r>
              <a:rPr lang="ru-RU" sz="1800" b="1" i="0" u="none" strike="noStrike" baseline="0" dirty="0" err="1">
                <a:solidFill>
                  <a:srgbClr val="000000"/>
                </a:solidFill>
                <a:latin typeface="Times New Roman" panose="02020603050405020304" pitchFamily="18" charset="0"/>
              </a:rPr>
              <a:t>рівня</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тротуарів</a:t>
            </a:r>
            <a:r>
              <a:rPr lang="ru-RU" sz="1800" b="1" i="0" u="none" strike="noStrike" baseline="0" dirty="0">
                <a:solidFill>
                  <a:srgbClr val="000000"/>
                </a:solidFill>
                <a:latin typeface="Times New Roman" panose="02020603050405020304" pitchFamily="18" charset="0"/>
              </a:rPr>
              <a:t>?</a:t>
            </a:r>
            <a:endParaRPr lang="en-GB" dirty="0"/>
          </a:p>
        </p:txBody>
      </p:sp>
    </p:spTree>
    <p:extLst>
      <p:ext uri="{BB962C8B-B14F-4D97-AF65-F5344CB8AC3E}">
        <p14:creationId xmlns:p14="http://schemas.microsoft.com/office/powerpoint/2010/main" val="91044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AA8-6FE6-1CC5-6FC5-2543460DF556}"/>
              </a:ext>
            </a:extLst>
          </p:cNvPr>
          <p:cNvSpPr>
            <a:spLocks noGrp="1"/>
          </p:cNvSpPr>
          <p:nvPr>
            <p:ph type="title"/>
          </p:nvPr>
        </p:nvSpPr>
        <p:spPr>
          <a:xfrm>
            <a:off x="1484311" y="685800"/>
            <a:ext cx="6872595" cy="1752599"/>
          </a:xfrm>
        </p:spPr>
        <p:txBody>
          <a:bodyPr>
            <a:normAutofit/>
          </a:bodyPr>
          <a:lstStyle/>
          <a:p>
            <a:r>
              <a:rPr lang="ru-RU" sz="4000" b="1" i="0" u="none" strike="noStrike" baseline="0" dirty="0" err="1">
                <a:solidFill>
                  <a:srgbClr val="000000"/>
                </a:solidFill>
                <a:latin typeface="Times New Roman" panose="02020603050405020304" pitchFamily="18" charset="0"/>
              </a:rPr>
              <a:t>Групи</a:t>
            </a:r>
            <a:r>
              <a:rPr lang="ru-RU" sz="4000" b="1"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наземних</a:t>
            </a:r>
            <a:r>
              <a:rPr lang="ru-RU" sz="4000" b="1"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переходів</a:t>
            </a:r>
            <a:r>
              <a:rPr lang="ru-RU" sz="4000" b="1" i="0" u="none" strike="noStrike" baseline="0" dirty="0">
                <a:solidFill>
                  <a:srgbClr val="000000"/>
                </a:solidFill>
                <a:latin typeface="Times New Roman" panose="02020603050405020304" pitchFamily="18" charset="0"/>
              </a:rPr>
              <a:t> </a:t>
            </a:r>
            <a:r>
              <a:rPr lang="en-GB" b="1" dirty="0">
                <a:solidFill>
                  <a:srgbClr val="000000"/>
                </a:solidFill>
                <a:latin typeface="Times New Roman" panose="02020603050405020304" pitchFamily="18" charset="0"/>
              </a:rPr>
              <a:t>I</a:t>
            </a:r>
            <a:endParaRPr lang="en-GB" dirty="0"/>
          </a:p>
        </p:txBody>
      </p:sp>
      <p:sp>
        <p:nvSpPr>
          <p:cNvPr id="3" name="Content Placeholder 2">
            <a:extLst>
              <a:ext uri="{FF2B5EF4-FFF2-40B4-BE49-F238E27FC236}">
                <a16:creationId xmlns:a16="http://schemas.microsoft.com/office/drawing/2014/main" id="{C76165F4-3919-F056-EA74-B89C99DAEDCB}"/>
              </a:ext>
            </a:extLst>
          </p:cNvPr>
          <p:cNvSpPr>
            <a:spLocks noGrp="1"/>
          </p:cNvSpPr>
          <p:nvPr>
            <p:ph sz="half" idx="1"/>
          </p:nvPr>
        </p:nvSpPr>
        <p:spPr>
          <a:xfrm>
            <a:off x="1484312" y="2666999"/>
            <a:ext cx="4449763" cy="3124201"/>
          </a:xfrm>
        </p:spPr>
        <p:txBody>
          <a:bodyPr>
            <a:normAutofit fontScale="77500" lnSpcReduction="20000"/>
          </a:bodyPr>
          <a:lstStyle/>
          <a:p>
            <a:pPr marL="0" indent="0">
              <a:buNone/>
            </a:pPr>
            <a:r>
              <a:rPr lang="ru-RU" sz="1800" b="0" i="0" u="none" strike="noStrike" baseline="0" dirty="0">
                <a:solidFill>
                  <a:srgbClr val="000000"/>
                </a:solidFill>
                <a:latin typeface="Times New Roman" panose="02020603050405020304" pitchFamily="18" charset="0"/>
              </a:rPr>
              <a:t>За характером </a:t>
            </a:r>
            <a:r>
              <a:rPr lang="ru-RU" sz="1800" b="0" i="0" u="none" strike="noStrike" baseline="0" dirty="0" err="1">
                <a:solidFill>
                  <a:srgbClr val="000000"/>
                </a:solidFill>
                <a:latin typeface="Times New Roman" panose="02020603050405020304" pitchFamily="18" charset="0"/>
              </a:rPr>
              <a:t>управління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пішохідним</a:t>
            </a:r>
            <a:r>
              <a:rPr lang="ru-RU" sz="1800" b="0" i="0" u="none" strike="noStrike" baseline="0" dirty="0">
                <a:solidFill>
                  <a:srgbClr val="000000"/>
                </a:solidFill>
                <a:latin typeface="Times New Roman" panose="02020603050405020304" pitchFamily="18" charset="0"/>
              </a:rPr>
              <a:t> рухом </a:t>
            </a:r>
            <a:r>
              <a:rPr lang="ru-RU" sz="1800" b="1" i="0" u="none" strike="noStrike" baseline="0" dirty="0" err="1">
                <a:solidFill>
                  <a:srgbClr val="000000"/>
                </a:solidFill>
                <a:latin typeface="Times New Roman" panose="02020603050405020304" pitchFamily="18" charset="0"/>
              </a:rPr>
              <a:t>наземні</a:t>
            </a:r>
            <a:r>
              <a:rPr lang="ru-RU" sz="1800" b="1" i="0" u="none" strike="noStrike" baseline="0" dirty="0">
                <a:solidFill>
                  <a:srgbClr val="000000"/>
                </a:solidFill>
                <a:latin typeface="Times New Roman" panose="02020603050405020304" pitchFamily="18" charset="0"/>
              </a:rPr>
              <a:t> переходи </a:t>
            </a:r>
            <a:r>
              <a:rPr lang="ru-RU" sz="1800" b="0" i="0" u="none" strike="noStrike" baseline="0" dirty="0" err="1">
                <a:solidFill>
                  <a:srgbClr val="000000"/>
                </a:solidFill>
                <a:latin typeface="Times New Roman" panose="02020603050405020304" pitchFamily="18" charset="0"/>
              </a:rPr>
              <a:t>можуть</a:t>
            </a:r>
            <a:r>
              <a:rPr lang="ru-RU" sz="1800" b="0" i="0" u="none" strike="noStrike" baseline="0" dirty="0">
                <a:solidFill>
                  <a:srgbClr val="000000"/>
                </a:solidFill>
                <a:latin typeface="Times New Roman" panose="02020603050405020304" pitchFamily="18" charset="0"/>
              </a:rPr>
              <a:t> бути </a:t>
            </a:r>
            <a:r>
              <a:rPr lang="ru-RU" sz="1800" b="0" i="0" u="none" strike="noStrike" baseline="0" dirty="0" err="1">
                <a:solidFill>
                  <a:srgbClr val="000000"/>
                </a:solidFill>
                <a:latin typeface="Times New Roman" panose="02020603050405020304" pitchFamily="18" charset="0"/>
              </a:rPr>
              <a:t>розділені</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такі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групи</a:t>
            </a:r>
            <a:r>
              <a:rPr lang="ru-RU" sz="1800" b="0"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нерегульовані</a:t>
            </a:r>
            <a:r>
              <a:rPr lang="ru-RU" sz="1800" b="1" i="0" u="none" strike="noStrike" baseline="0" dirty="0">
                <a:solidFill>
                  <a:srgbClr val="000000"/>
                </a:solidFill>
                <a:latin typeface="Times New Roman" panose="02020603050405020304" pitchFamily="18" charset="0"/>
              </a:rPr>
              <a:t>; з </a:t>
            </a:r>
            <a:r>
              <a:rPr lang="ru-RU" sz="1800" b="1" i="0" u="none" strike="noStrike" baseline="0" dirty="0" err="1">
                <a:solidFill>
                  <a:srgbClr val="000000"/>
                </a:solidFill>
                <a:latin typeface="Times New Roman" panose="02020603050405020304" pitchFamily="18" charset="0"/>
              </a:rPr>
              <a:t>неповним</a:t>
            </a:r>
            <a:r>
              <a:rPr lang="ru-RU" sz="1800" b="1" i="0" u="none" strike="noStrike" baseline="0" dirty="0">
                <a:solidFill>
                  <a:srgbClr val="000000"/>
                </a:solidFill>
                <a:latin typeface="Times New Roman" panose="02020603050405020304" pitchFamily="18" charset="0"/>
              </a:rPr>
              <a:t> СФР; з </a:t>
            </a:r>
            <a:r>
              <a:rPr lang="ru-RU" sz="1800" b="1" i="0" u="none" strike="noStrike" baseline="0" dirty="0" err="1">
                <a:solidFill>
                  <a:srgbClr val="000000"/>
                </a:solidFill>
                <a:latin typeface="Times New Roman" panose="02020603050405020304" pitchFamily="18" charset="0"/>
              </a:rPr>
              <a:t>повним</a:t>
            </a:r>
            <a:r>
              <a:rPr lang="ru-RU" sz="1800" b="1" i="0" u="none" strike="noStrike" baseline="0" dirty="0">
                <a:solidFill>
                  <a:srgbClr val="000000"/>
                </a:solidFill>
                <a:latin typeface="Times New Roman" panose="02020603050405020304" pitchFamily="18" charset="0"/>
              </a:rPr>
              <a:t> СФР. </a:t>
            </a:r>
            <a:endParaRPr lang="ru-RU" sz="1800" b="0" i="0" u="none" strike="noStrike" baseline="0" dirty="0">
              <a:solidFill>
                <a:srgbClr val="000000"/>
              </a:solidFill>
              <a:latin typeface="Times New Roman" panose="02020603050405020304" pitchFamily="18" charset="0"/>
            </a:endParaRPr>
          </a:p>
          <a:p>
            <a:r>
              <a:rPr lang="uk-UA" sz="1800" b="1" i="0" u="none" strike="noStrike" baseline="0" dirty="0">
                <a:solidFill>
                  <a:srgbClr val="000000"/>
                </a:solidFill>
                <a:latin typeface="Times New Roman" panose="02020603050405020304" pitchFamily="18" charset="0"/>
              </a:rPr>
              <a:t>Нерегульовані переходи </a:t>
            </a:r>
            <a:r>
              <a:rPr lang="uk-UA" sz="1800" b="0" i="0" u="none" strike="noStrike" baseline="0" dirty="0">
                <a:solidFill>
                  <a:srgbClr val="000000"/>
                </a:solidFill>
                <a:latin typeface="Times New Roman" panose="02020603050405020304" pitchFamily="18" charset="0"/>
              </a:rPr>
              <a:t>є найбільш численними. Очевидна мета влаштування таких переходів полягає в тому, щоб </a:t>
            </a:r>
            <a:r>
              <a:rPr lang="uk-UA" sz="1800" b="1" i="0" u="none" strike="noStrike" baseline="0" dirty="0">
                <a:solidFill>
                  <a:srgbClr val="000000"/>
                </a:solidFill>
                <a:latin typeface="Times New Roman" panose="02020603050405020304" pitchFamily="18" charset="0"/>
              </a:rPr>
              <a:t>виключити хаотичний рух пішоходів через ПЧ </a:t>
            </a:r>
            <a:r>
              <a:rPr lang="uk-UA" sz="1800" b="0" i="0" u="none" strike="noStrike" baseline="0" dirty="0">
                <a:solidFill>
                  <a:srgbClr val="000000"/>
                </a:solidFill>
                <a:latin typeface="Times New Roman" panose="02020603050405020304" pitchFamily="18" charset="0"/>
              </a:rPr>
              <a:t>і направити їх на більш потенційно безпечні місця (насамперед - з точки зору умов видимості). </a:t>
            </a:r>
          </a:p>
          <a:p>
            <a:r>
              <a:rPr lang="uk-UA" sz="1800" b="0" i="0" u="none" strike="noStrike" baseline="0" dirty="0">
                <a:solidFill>
                  <a:srgbClr val="000000"/>
                </a:solidFill>
                <a:latin typeface="Times New Roman" panose="02020603050405020304" pitchFamily="18" charset="0"/>
              </a:rPr>
              <a:t>Тому </a:t>
            </a:r>
            <a:r>
              <a:rPr lang="uk-UA" sz="1800" b="1" i="0" u="none" strike="noStrike" baseline="0" dirty="0">
                <a:solidFill>
                  <a:srgbClr val="000000"/>
                </a:solidFill>
                <a:latin typeface="Times New Roman" panose="02020603050405020304" pitchFamily="18" charset="0"/>
              </a:rPr>
              <a:t>основною задачею управління на таких переходах </a:t>
            </a:r>
            <a:r>
              <a:rPr lang="uk-UA" sz="1800" b="0" i="0" u="none" strike="noStrike" baseline="0" dirty="0">
                <a:solidFill>
                  <a:srgbClr val="000000"/>
                </a:solidFill>
                <a:latin typeface="Times New Roman" panose="02020603050405020304" pitchFamily="18" charset="0"/>
              </a:rPr>
              <a:t>є максимально ефективне інформування пішоходів щодо точного розташування зони перетину ПЧ за допомогою їх позначення технічними засобами (ДЗ, дорожньою розміткою, напрямними пристроями тощо) (рисунок 4.1.19). </a:t>
            </a:r>
            <a:endParaRPr lang="en-GB" dirty="0"/>
          </a:p>
        </p:txBody>
      </p:sp>
      <p:pic>
        <p:nvPicPr>
          <p:cNvPr id="6" name="Content Placeholder 5">
            <a:extLst>
              <a:ext uri="{FF2B5EF4-FFF2-40B4-BE49-F238E27FC236}">
                <a16:creationId xmlns:a16="http://schemas.microsoft.com/office/drawing/2014/main" id="{6AEA9D85-B50E-CF8D-D95D-65C69C8D7217}"/>
              </a:ext>
            </a:extLst>
          </p:cNvPr>
          <p:cNvPicPr>
            <a:picLocks noGrp="1" noChangeAspect="1"/>
          </p:cNvPicPr>
          <p:nvPr>
            <p:ph sz="half" idx="2"/>
          </p:nvPr>
        </p:nvPicPr>
        <p:blipFill>
          <a:blip r:embed="rId2"/>
          <a:stretch>
            <a:fillRect/>
          </a:stretch>
        </p:blipFill>
        <p:spPr>
          <a:xfrm>
            <a:off x="8356906" y="769117"/>
            <a:ext cx="2996588" cy="2374135"/>
          </a:xfrm>
        </p:spPr>
      </p:pic>
      <p:pic>
        <p:nvPicPr>
          <p:cNvPr id="8" name="Picture 7">
            <a:extLst>
              <a:ext uri="{FF2B5EF4-FFF2-40B4-BE49-F238E27FC236}">
                <a16:creationId xmlns:a16="http://schemas.microsoft.com/office/drawing/2014/main" id="{7DBC1E4E-974A-E55A-5845-0735F4E472CB}"/>
              </a:ext>
            </a:extLst>
          </p:cNvPr>
          <p:cNvPicPr>
            <a:picLocks noChangeAspect="1"/>
          </p:cNvPicPr>
          <p:nvPr/>
        </p:nvPicPr>
        <p:blipFill>
          <a:blip r:embed="rId3"/>
          <a:stretch>
            <a:fillRect/>
          </a:stretch>
        </p:blipFill>
        <p:spPr>
          <a:xfrm>
            <a:off x="6493667" y="3232534"/>
            <a:ext cx="3701667" cy="2374135"/>
          </a:xfrm>
          <a:prstGeom prst="rect">
            <a:avLst/>
          </a:prstGeom>
        </p:spPr>
      </p:pic>
      <p:sp>
        <p:nvSpPr>
          <p:cNvPr id="10" name="TextBox 9">
            <a:extLst>
              <a:ext uri="{FF2B5EF4-FFF2-40B4-BE49-F238E27FC236}">
                <a16:creationId xmlns:a16="http://schemas.microsoft.com/office/drawing/2014/main" id="{FF0E54B6-8C30-5A9C-42DB-A07E99C0F989}"/>
              </a:ext>
            </a:extLst>
          </p:cNvPr>
          <p:cNvSpPr txBox="1"/>
          <p:nvPr/>
        </p:nvSpPr>
        <p:spPr>
          <a:xfrm>
            <a:off x="4486275" y="5939004"/>
            <a:ext cx="6096000"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Типове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облаштування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нерегульованих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пішохідних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переходів</a:t>
            </a:r>
            <a:r>
              <a:rPr lang="ru-RU" sz="1800" b="0" i="0" u="none" strike="noStrike" baseline="0" dirty="0">
                <a:solidFill>
                  <a:srgbClr val="000000"/>
                </a:solidFill>
                <a:latin typeface="Times New Roman" panose="02020603050405020304" pitchFamily="18" charset="0"/>
              </a:rPr>
              <a:t> </a:t>
            </a:r>
          </a:p>
          <a:p>
            <a:r>
              <a:rPr lang="ru-RU" sz="1800" b="0" i="0" u="none" strike="noStrike" baseline="0" dirty="0">
                <a:solidFill>
                  <a:srgbClr val="000000"/>
                </a:solidFill>
                <a:latin typeface="Times New Roman" panose="02020603050405020304" pitchFamily="18" charset="0"/>
              </a:rPr>
              <a:t>(</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a:solidFill>
                  <a:srgbClr val="0462C1"/>
                </a:solidFill>
                <a:latin typeface="Times New Roman" panose="02020603050405020304" pitchFamily="18" charset="0"/>
              </a:rPr>
              <a:t>https://green-way.com.ua</a:t>
            </a:r>
            <a:r>
              <a:rPr lang="ru-RU" sz="1800" b="0" i="0" u="none" strike="noStrike" baseline="0" dirty="0">
                <a:solidFill>
                  <a:srgbClr val="000000"/>
                </a:solidFill>
                <a:latin typeface="Times New Roman" panose="02020603050405020304" pitchFamily="18" charset="0"/>
              </a:rPr>
              <a:t>) </a:t>
            </a:r>
            <a:endParaRPr lang="en-GB" dirty="0"/>
          </a:p>
        </p:txBody>
      </p:sp>
      <p:sp>
        <p:nvSpPr>
          <p:cNvPr id="11" name="TextBox 10">
            <a:extLst>
              <a:ext uri="{FF2B5EF4-FFF2-40B4-BE49-F238E27FC236}">
                <a16:creationId xmlns:a16="http://schemas.microsoft.com/office/drawing/2014/main" id="{0EE207D8-F3D6-2E09-7042-D4E6E97D68FB}"/>
              </a:ext>
            </a:extLst>
          </p:cNvPr>
          <p:cNvSpPr txBox="1"/>
          <p:nvPr/>
        </p:nvSpPr>
        <p:spPr>
          <a:xfrm>
            <a:off x="6607967" y="134033"/>
            <a:ext cx="4031458" cy="369332"/>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4. Пішохідні переходи </a:t>
            </a:r>
            <a:endParaRPr lang="en-GB" sz="1800"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3876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4478-784D-F682-3809-8C6E046731D8}"/>
              </a:ext>
            </a:extLst>
          </p:cNvPr>
          <p:cNvSpPr>
            <a:spLocks noGrp="1"/>
          </p:cNvSpPr>
          <p:nvPr>
            <p:ph type="title"/>
          </p:nvPr>
        </p:nvSpPr>
        <p:spPr/>
        <p:txBody>
          <a:bodyPr/>
          <a:lstStyle/>
          <a:p>
            <a:r>
              <a:rPr lang="ru-RU" sz="4000" b="1" i="0" u="none" strike="noStrike" baseline="0" dirty="0" err="1">
                <a:solidFill>
                  <a:srgbClr val="000000"/>
                </a:solidFill>
                <a:latin typeface="Times New Roman" panose="02020603050405020304" pitchFamily="18" charset="0"/>
              </a:rPr>
              <a:t>Групи</a:t>
            </a:r>
            <a:r>
              <a:rPr lang="ru-RU" sz="4000" b="1"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наземних</a:t>
            </a:r>
            <a:r>
              <a:rPr lang="ru-RU" sz="4000" b="1"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переходів</a:t>
            </a:r>
            <a:r>
              <a:rPr lang="ru-RU" sz="4000" b="1" i="0" u="none" strike="noStrike" baseline="0" dirty="0">
                <a:solidFill>
                  <a:srgbClr val="000000"/>
                </a:solidFill>
                <a:latin typeface="Times New Roman" panose="02020603050405020304" pitchFamily="18" charset="0"/>
              </a:rPr>
              <a:t> </a:t>
            </a:r>
            <a:r>
              <a:rPr lang="en-GB" b="1" dirty="0">
                <a:solidFill>
                  <a:srgbClr val="000000"/>
                </a:solidFill>
                <a:latin typeface="Times New Roman" panose="02020603050405020304" pitchFamily="18" charset="0"/>
              </a:rPr>
              <a:t>II</a:t>
            </a:r>
            <a:endParaRPr lang="en-GB" dirty="0"/>
          </a:p>
        </p:txBody>
      </p:sp>
      <p:sp>
        <p:nvSpPr>
          <p:cNvPr id="3" name="Content Placeholder 2">
            <a:extLst>
              <a:ext uri="{FF2B5EF4-FFF2-40B4-BE49-F238E27FC236}">
                <a16:creationId xmlns:a16="http://schemas.microsoft.com/office/drawing/2014/main" id="{88269F94-6680-F44D-8E2C-D7149533D649}"/>
              </a:ext>
            </a:extLst>
          </p:cNvPr>
          <p:cNvSpPr>
            <a:spLocks noGrp="1"/>
          </p:cNvSpPr>
          <p:nvPr>
            <p:ph sz="half" idx="1"/>
          </p:nvPr>
        </p:nvSpPr>
        <p:spPr/>
        <p:txBody>
          <a:bodyPr>
            <a:normAutofit fontScale="77500" lnSpcReduction="20000"/>
          </a:bodyPr>
          <a:lstStyle/>
          <a:p>
            <a:r>
              <a:rPr lang="uk-UA" sz="1800" b="0" i="0" u="none" strike="noStrike" baseline="0" dirty="0">
                <a:solidFill>
                  <a:srgbClr val="000000"/>
                </a:solidFill>
                <a:latin typeface="Times New Roman" panose="02020603050405020304" pitchFamily="18" charset="0"/>
              </a:rPr>
              <a:t>До 2-ої групи відносять такі </a:t>
            </a:r>
            <a:r>
              <a:rPr lang="uk-UA" sz="1800" b="1" i="0" u="none" strike="noStrike" baseline="0" dirty="0">
                <a:solidFill>
                  <a:srgbClr val="000000"/>
                </a:solidFill>
                <a:latin typeface="Times New Roman" panose="02020603050405020304" pitchFamily="18" charset="0"/>
              </a:rPr>
              <a:t>переходи на регульованих перехрестях</a:t>
            </a:r>
            <a:r>
              <a:rPr lang="uk-UA" sz="1800" b="0" i="0" u="none" strike="noStrike" baseline="0" dirty="0">
                <a:solidFill>
                  <a:srgbClr val="000000"/>
                </a:solidFill>
                <a:latin typeface="Times New Roman" panose="02020603050405020304" pitchFamily="18" charset="0"/>
              </a:rPr>
              <a:t>, на яких при сигналі транспортного світлофора, що дозволяє рух пішоходів на відповідному підході до перехрестя, дозволяється також право- або лівоповоротне маневрування ТЗ, в процесі якого вони перетинають шлях пересування цих пішоходів. </a:t>
            </a:r>
          </a:p>
          <a:p>
            <a:r>
              <a:rPr lang="uk-UA" sz="1800" b="0" i="0" u="none" strike="noStrike" baseline="0" dirty="0">
                <a:solidFill>
                  <a:srgbClr val="000000"/>
                </a:solidFill>
                <a:latin typeface="Times New Roman" panose="02020603050405020304" pitchFamily="18" charset="0"/>
              </a:rPr>
              <a:t>На переходах 3-ї групи </a:t>
            </a:r>
            <a:r>
              <a:rPr lang="uk-UA" sz="1800" b="1" i="0" u="none" strike="noStrike" baseline="0" dirty="0">
                <a:solidFill>
                  <a:srgbClr val="000000"/>
                </a:solidFill>
                <a:latin typeface="Times New Roman" panose="02020603050405020304" pitchFamily="18" charset="0"/>
              </a:rPr>
              <a:t>для пішоходів </a:t>
            </a:r>
            <a:r>
              <a:rPr lang="uk-UA" sz="1800" b="0" i="0" u="none" strike="noStrike" baseline="0" dirty="0">
                <a:solidFill>
                  <a:srgbClr val="000000"/>
                </a:solidFill>
                <a:latin typeface="Times New Roman" panose="02020603050405020304" pitchFamily="18" charset="0"/>
              </a:rPr>
              <a:t>в циклі СФР </a:t>
            </a:r>
            <a:r>
              <a:rPr lang="uk-UA" sz="1800" b="1" i="0" u="none" strike="noStrike" baseline="0" dirty="0">
                <a:solidFill>
                  <a:srgbClr val="000000"/>
                </a:solidFill>
                <a:latin typeface="Times New Roman" panose="02020603050405020304" pitchFamily="18" charset="0"/>
              </a:rPr>
              <a:t>виділяється спеціальний час (фаза), протягом якого рух ТЗ через місце розташування переходу повністю припиняється</a:t>
            </a:r>
            <a:r>
              <a:rPr lang="uk-UA" sz="1800" b="0" i="0" u="none" strike="noStrike" baseline="0" dirty="0">
                <a:solidFill>
                  <a:srgbClr val="000000"/>
                </a:solidFill>
                <a:latin typeface="Times New Roman" panose="02020603050405020304" pitchFamily="18" charset="0"/>
              </a:rPr>
              <a:t>. У таких місцях також може бути реалізований </a:t>
            </a:r>
            <a:r>
              <a:rPr lang="uk-UA" sz="1800" b="1" i="0" u="none" strike="noStrike" baseline="0" dirty="0">
                <a:solidFill>
                  <a:srgbClr val="000000"/>
                </a:solidFill>
                <a:latin typeface="Times New Roman" panose="02020603050405020304" pitchFamily="18" charset="0"/>
              </a:rPr>
              <a:t>режим безконфліктного пішохідного переходу «на вимогу» </a:t>
            </a:r>
            <a:r>
              <a:rPr lang="uk-UA" sz="1800" b="0" i="0" u="none" strike="noStrike" baseline="0" dirty="0">
                <a:solidFill>
                  <a:srgbClr val="000000"/>
                </a:solidFill>
                <a:latin typeface="Times New Roman" panose="02020603050405020304" pitchFamily="18" charset="0"/>
              </a:rPr>
              <a:t>(тобто лише при реальній необхідності перетину ПЧ), коли ввімкнення на світлофорах потрібної комбінації сигналів здійснюється за командою пішохода (з пристрою ручного виклику) чи автоматичного засобу управління (контролера). </a:t>
            </a:r>
            <a:endParaRPr lang="en-GB" dirty="0"/>
          </a:p>
        </p:txBody>
      </p:sp>
      <p:sp>
        <p:nvSpPr>
          <p:cNvPr id="4" name="Content Placeholder 3">
            <a:extLst>
              <a:ext uri="{FF2B5EF4-FFF2-40B4-BE49-F238E27FC236}">
                <a16:creationId xmlns:a16="http://schemas.microsoft.com/office/drawing/2014/main" id="{54EC253A-5D51-7900-28B9-3077D01161A2}"/>
              </a:ext>
            </a:extLst>
          </p:cNvPr>
          <p:cNvSpPr>
            <a:spLocks noGrp="1"/>
          </p:cNvSpPr>
          <p:nvPr>
            <p:ph sz="half" idx="2"/>
          </p:nvPr>
        </p:nvSpPr>
        <p:spPr/>
        <p:txBody>
          <a:bodyPr>
            <a:normAutofit fontScale="77500" lnSpcReduction="20000"/>
          </a:bodyPr>
          <a:lstStyle/>
          <a:p>
            <a:pPr marL="0" indent="0">
              <a:buNone/>
            </a:pPr>
            <a:r>
              <a:rPr lang="ru-RU" sz="1800" b="1" i="0" u="none" strike="noStrike" baseline="0" dirty="0">
                <a:solidFill>
                  <a:srgbClr val="000000"/>
                </a:solidFill>
                <a:latin typeface="Times New Roman" panose="02020603050405020304" pitchFamily="18" charset="0"/>
              </a:rPr>
              <a:t>Переходи </a:t>
            </a:r>
            <a:r>
              <a:rPr lang="ru-RU" sz="1800" b="0" i="0" u="none" strike="noStrike" baseline="0" dirty="0" err="1">
                <a:solidFill>
                  <a:srgbClr val="000000"/>
                </a:solidFill>
                <a:latin typeface="Times New Roman" panose="02020603050405020304" pitchFamily="18" charset="0"/>
              </a:rPr>
              <a:t>можуть</a:t>
            </a:r>
            <a:r>
              <a:rPr lang="ru-RU" sz="1800" b="0" i="0" u="none" strike="noStrike" baseline="0" dirty="0">
                <a:solidFill>
                  <a:srgbClr val="000000"/>
                </a:solidFill>
                <a:latin typeface="Times New Roman" panose="02020603050405020304" pitchFamily="18" charset="0"/>
              </a:rPr>
              <a:t> бути </a:t>
            </a:r>
            <a:r>
              <a:rPr lang="ru-RU" sz="1800" b="0" i="0" u="none" strike="noStrike" baseline="0" dirty="0" err="1">
                <a:solidFill>
                  <a:srgbClr val="000000"/>
                </a:solidFill>
                <a:latin typeface="Times New Roman" panose="02020603050405020304" pitchFamily="18" charset="0"/>
              </a:rPr>
              <a:t>розділені</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такі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групи</a:t>
            </a:r>
            <a:r>
              <a:rPr lang="ru-RU" sz="1800" b="0" i="0" u="none" strike="noStrike" baseline="0" dirty="0">
                <a:solidFill>
                  <a:srgbClr val="000000"/>
                </a:solidFill>
                <a:latin typeface="Times New Roman" panose="02020603050405020304" pitchFamily="18" charset="0"/>
              </a:rPr>
              <a:t>:</a:t>
            </a:r>
            <a:endParaRPr lang="en-GB" sz="1800" b="0" i="0" u="none" strike="noStrike" baseline="0" dirty="0">
              <a:solidFill>
                <a:srgbClr val="000000"/>
              </a:solidFill>
              <a:latin typeface="Times New Roman" panose="02020603050405020304" pitchFamily="18" charset="0"/>
            </a:endParaRPr>
          </a:p>
          <a:p>
            <a:pPr marL="0" indent="0">
              <a:buNone/>
            </a:pPr>
            <a:r>
              <a:rPr lang="en-GB" sz="1800" b="1" i="0" u="none" strike="noStrike" baseline="0" dirty="0">
                <a:solidFill>
                  <a:srgbClr val="000000"/>
                </a:solidFill>
                <a:latin typeface="Times New Roman" panose="02020603050405020304" pitchFamily="18" charset="0"/>
              </a:rPr>
              <a:t>1</a:t>
            </a:r>
            <a:r>
              <a:rPr lang="uk-UA" sz="1800" b="1" i="0" u="none" strike="noStrike" baseline="0" dirty="0">
                <a:solidFill>
                  <a:srgbClr val="000000"/>
                </a:solidFill>
                <a:latin typeface="Times New Roman" panose="02020603050405020304" pitchFamily="18" charset="0"/>
              </a:rPr>
              <a:t>.</a:t>
            </a:r>
            <a:r>
              <a:rPr lang="en-GB" sz="1800" b="1" i="0" u="none" strike="noStrike" baseline="0" dirty="0">
                <a:solidFill>
                  <a:srgbClr val="000000"/>
                </a:solidFill>
                <a:latin typeface="Times New Roman" panose="02020603050405020304" pitchFamily="18" charset="0"/>
              </a:rPr>
              <a:t> </a:t>
            </a:r>
            <a:r>
              <a:rPr lang="uk-UA" sz="1800" b="1" i="0" u="none" strike="noStrike" baseline="0" dirty="0">
                <a:solidFill>
                  <a:srgbClr val="000000"/>
                </a:solidFill>
                <a:latin typeface="Times New Roman" panose="02020603050405020304" pitchFamily="18" charset="0"/>
              </a:rPr>
              <a:t>група </a:t>
            </a:r>
            <a:r>
              <a:rPr lang="ru-RU" sz="1800" b="1" i="0" u="none" strike="noStrike" baseline="0" dirty="0" err="1">
                <a:solidFill>
                  <a:srgbClr val="000000"/>
                </a:solidFill>
                <a:latin typeface="Times New Roman" panose="02020603050405020304" pitchFamily="18" charset="0"/>
              </a:rPr>
              <a:t>нерегульовані</a:t>
            </a:r>
            <a:r>
              <a:rPr lang="ru-RU" sz="1800" b="1" i="0" u="none" strike="noStrike" baseline="0" dirty="0">
                <a:solidFill>
                  <a:srgbClr val="000000"/>
                </a:solidFill>
                <a:latin typeface="Times New Roman" panose="02020603050405020304" pitchFamily="18" charset="0"/>
              </a:rPr>
              <a:t>; </a:t>
            </a:r>
            <a:endParaRPr lang="en-GB" b="1" dirty="0">
              <a:solidFill>
                <a:srgbClr val="000000"/>
              </a:solidFill>
              <a:latin typeface="Times New Roman" panose="02020603050405020304" pitchFamily="18" charset="0"/>
            </a:endParaRPr>
          </a:p>
          <a:p>
            <a:pPr marL="0" indent="0">
              <a:buNone/>
            </a:pPr>
            <a:r>
              <a:rPr lang="en-GB" sz="1800" b="1" i="0" u="none" strike="noStrike" baseline="0" dirty="0">
                <a:solidFill>
                  <a:srgbClr val="000000"/>
                </a:solidFill>
                <a:latin typeface="Times New Roman" panose="02020603050405020304" pitchFamily="18" charset="0"/>
              </a:rPr>
              <a:t>2</a:t>
            </a:r>
            <a:r>
              <a:rPr lang="uk-UA" sz="1800" b="1" i="0" u="none" strike="noStrike" baseline="0" dirty="0">
                <a:solidFill>
                  <a:srgbClr val="000000"/>
                </a:solidFill>
                <a:latin typeface="Times New Roman" panose="02020603050405020304" pitchFamily="18" charset="0"/>
              </a:rPr>
              <a:t>.</a:t>
            </a:r>
            <a:r>
              <a:rPr lang="en-GB" sz="1800" b="1" i="0" u="none" strike="noStrike" baseline="0" dirty="0">
                <a:solidFill>
                  <a:srgbClr val="000000"/>
                </a:solidFill>
                <a:latin typeface="Times New Roman" panose="02020603050405020304" pitchFamily="18" charset="0"/>
              </a:rPr>
              <a:t> </a:t>
            </a:r>
            <a:r>
              <a:rPr lang="uk-UA" sz="1800" b="1" i="0" u="none" strike="noStrike" baseline="0" dirty="0">
                <a:solidFill>
                  <a:srgbClr val="000000"/>
                </a:solidFill>
                <a:latin typeface="Times New Roman" panose="02020603050405020304" pitchFamily="18" charset="0"/>
              </a:rPr>
              <a:t> група </a:t>
            </a:r>
            <a:r>
              <a:rPr lang="uk-UA" b="1" dirty="0">
                <a:solidFill>
                  <a:srgbClr val="000000"/>
                </a:solidFill>
                <a:latin typeface="Times New Roman" panose="02020603050405020304" pitchFamily="18" charset="0"/>
              </a:rPr>
              <a:t>з</a:t>
            </a:r>
            <a:r>
              <a:rPr lang="en-GB" b="1" dirty="0">
                <a:solidFill>
                  <a:srgbClr val="000000"/>
                </a:solidFill>
                <a:latin typeface="Times New Roman" panose="02020603050405020304" pitchFamily="18" charset="0"/>
              </a:rPr>
              <a:t> </a:t>
            </a:r>
            <a:r>
              <a:rPr lang="en-GB" sz="1800" b="1" i="0" u="none" strike="noStrike" baseline="0" dirty="0">
                <a:solidFill>
                  <a:srgbClr val="000000"/>
                </a:solidFill>
                <a:latin typeface="Times New Roman" panose="02020603050405020304" pitchFamily="18" charset="0"/>
              </a:rPr>
              <a:t> </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неповним</a:t>
            </a:r>
            <a:r>
              <a:rPr lang="ru-RU" sz="1800" b="1" i="0" u="none" strike="noStrike" baseline="0" dirty="0">
                <a:solidFill>
                  <a:srgbClr val="000000"/>
                </a:solidFill>
                <a:latin typeface="Times New Roman" panose="02020603050405020304" pitchFamily="18" charset="0"/>
              </a:rPr>
              <a:t> СФР; </a:t>
            </a:r>
            <a:endParaRPr lang="en-GB" sz="1800" b="1" i="0" u="none" strike="noStrike" baseline="0" dirty="0">
              <a:solidFill>
                <a:srgbClr val="000000"/>
              </a:solidFill>
              <a:latin typeface="Times New Roman" panose="02020603050405020304" pitchFamily="18" charset="0"/>
            </a:endParaRPr>
          </a:p>
          <a:p>
            <a:pPr marL="0" indent="0">
              <a:buNone/>
            </a:pPr>
            <a:r>
              <a:rPr lang="ru-RU" sz="1800" b="1" i="0" u="none" strike="noStrike" baseline="0" dirty="0">
                <a:solidFill>
                  <a:srgbClr val="000000"/>
                </a:solidFill>
                <a:latin typeface="Times New Roman" panose="02020603050405020304" pitchFamily="18" charset="0"/>
              </a:rPr>
              <a:t>3. </a:t>
            </a:r>
            <a:r>
              <a:rPr lang="ru-RU" sz="1800" b="1" i="0" u="none" strike="noStrike" baseline="0" dirty="0" err="1">
                <a:solidFill>
                  <a:srgbClr val="000000"/>
                </a:solidFill>
                <a:latin typeface="Times New Roman" panose="02020603050405020304" pitchFamily="18" charset="0"/>
              </a:rPr>
              <a:t>група</a:t>
            </a:r>
            <a:r>
              <a:rPr lang="ru-RU" sz="1800" b="1" i="0" u="none" strike="noStrike" baseline="0" dirty="0">
                <a:solidFill>
                  <a:srgbClr val="000000"/>
                </a:solidFill>
                <a:latin typeface="Times New Roman" panose="02020603050405020304" pitchFamily="18" charset="0"/>
              </a:rPr>
              <a:t>     з </a:t>
            </a:r>
            <a:r>
              <a:rPr lang="ru-RU" sz="1800" b="1" i="0" u="none" strike="noStrike" baseline="0" dirty="0" err="1">
                <a:solidFill>
                  <a:srgbClr val="000000"/>
                </a:solidFill>
                <a:latin typeface="Times New Roman" panose="02020603050405020304" pitchFamily="18" charset="0"/>
              </a:rPr>
              <a:t>повним</a:t>
            </a:r>
            <a:r>
              <a:rPr lang="ru-RU" sz="1800" b="1" i="0" u="none" strike="noStrike" baseline="0" dirty="0">
                <a:solidFill>
                  <a:srgbClr val="000000"/>
                </a:solidFill>
                <a:latin typeface="Times New Roman" panose="02020603050405020304" pitchFamily="18" charset="0"/>
              </a:rPr>
              <a:t> СФР. </a:t>
            </a:r>
            <a:endParaRPr lang="ru-RU" sz="1800" b="0" i="0" u="none" strike="noStrike" baseline="0" dirty="0">
              <a:solidFill>
                <a:srgbClr val="000000"/>
              </a:solidFill>
              <a:latin typeface="Times New Roman" panose="02020603050405020304" pitchFamily="18" charset="0"/>
            </a:endParaRPr>
          </a:p>
          <a:p>
            <a:endParaRPr lang="en-GB" dirty="0"/>
          </a:p>
        </p:txBody>
      </p:sp>
    </p:spTree>
    <p:extLst>
      <p:ext uri="{BB962C8B-B14F-4D97-AF65-F5344CB8AC3E}">
        <p14:creationId xmlns:p14="http://schemas.microsoft.com/office/powerpoint/2010/main" val="169884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6F10-CE82-25E8-EBB8-F072F172E413}"/>
              </a:ext>
            </a:extLst>
          </p:cNvPr>
          <p:cNvSpPr>
            <a:spLocks noGrp="1"/>
          </p:cNvSpPr>
          <p:nvPr>
            <p:ph type="title"/>
          </p:nvPr>
        </p:nvSpPr>
        <p:spPr/>
        <p:txBody>
          <a:bodyPr/>
          <a:lstStyle/>
          <a:p>
            <a:r>
              <a:rPr lang="uk-UA" dirty="0"/>
              <a:t>Зміст </a:t>
            </a:r>
            <a:endParaRPr lang="en-GB" dirty="0"/>
          </a:p>
        </p:txBody>
      </p:sp>
      <p:sp>
        <p:nvSpPr>
          <p:cNvPr id="3" name="Content Placeholder 2">
            <a:extLst>
              <a:ext uri="{FF2B5EF4-FFF2-40B4-BE49-F238E27FC236}">
                <a16:creationId xmlns:a16="http://schemas.microsoft.com/office/drawing/2014/main" id="{53D52BDE-DC6F-C4A2-7928-FF301C70B82F}"/>
              </a:ext>
            </a:extLst>
          </p:cNvPr>
          <p:cNvSpPr>
            <a:spLocks noGrp="1"/>
          </p:cNvSpPr>
          <p:nvPr>
            <p:ph idx="1"/>
          </p:nvPr>
        </p:nvSpPr>
        <p:spPr>
          <a:xfrm>
            <a:off x="1560510" y="2219326"/>
            <a:ext cx="10018713" cy="3867150"/>
          </a:xfrm>
        </p:spPr>
        <p:txBody>
          <a:bodyPr anchor="t">
            <a:normAutofit/>
          </a:bodyPr>
          <a:lstStyle/>
          <a:p>
            <a:pPr marL="342900" indent="-342900">
              <a:buAutoNum type="arabicPeriod"/>
            </a:pP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Особливості</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пішохідного</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руху</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та його характеристики </a:t>
            </a:r>
            <a:endParaRPr lang="uk-UA"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r>
              <a:rPr lang="ru-RU" sz="1800" b="0" i="1" u="none" strike="noStrike" baseline="0" dirty="0" err="1">
                <a:solidFill>
                  <a:srgbClr val="000000"/>
                </a:solidFill>
                <a:latin typeface="Times New Roman" panose="02020603050405020304" pitchFamily="18" charset="0"/>
              </a:rPr>
              <a:t>Організація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пішохідного</a:t>
            </a:r>
            <a:r>
              <a:rPr lang="ru-RU" sz="1800" b="0" i="1" u="none" strike="noStrike" baseline="0" dirty="0">
                <a:solidFill>
                  <a:srgbClr val="000000"/>
                </a:solidFill>
                <a:latin typeface="Times New Roman" panose="02020603050405020304" pitchFamily="18" charset="0"/>
              </a:rPr>
              <a:t> руху в </a:t>
            </a:r>
            <a:r>
              <a:rPr lang="ru-RU" sz="1800" b="0" i="1" u="none" strike="noStrike" baseline="0" dirty="0" err="1">
                <a:solidFill>
                  <a:srgbClr val="000000"/>
                </a:solidFill>
                <a:latin typeface="Times New Roman" panose="02020603050405020304" pitchFamily="18" charset="0"/>
              </a:rPr>
              <a:t>міському</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центрі</a:t>
            </a:r>
            <a:r>
              <a:rPr lang="ru-RU" sz="1800" b="0" i="1" u="none" strike="noStrike" baseline="0" dirty="0">
                <a:solidFill>
                  <a:srgbClr val="000000"/>
                </a:solidFill>
                <a:latin typeface="Times New Roman" panose="02020603050405020304" pitchFamily="18" charset="0"/>
              </a:rPr>
              <a:t> </a:t>
            </a:r>
          </a:p>
          <a:p>
            <a:pPr marL="342900" indent="-342900">
              <a:buAutoNum type="arabicPeriod"/>
            </a:pPr>
            <a:r>
              <a:rPr lang="uk-UA" sz="1800" b="0" i="1" u="none" strike="noStrike" baseline="0" dirty="0">
                <a:solidFill>
                  <a:srgbClr val="000000"/>
                </a:solidFill>
                <a:latin typeface="Times New Roman" panose="02020603050405020304" pitchFamily="18" charset="0"/>
              </a:rPr>
              <a:t>Облаштування тротуарів з урахуванням принципів сталої міської мобільності</a:t>
            </a:r>
            <a:r>
              <a:rPr lang="en-GB" sz="1800" b="0" i="1" u="none" strike="noStrike" baseline="0" dirty="0">
                <a:solidFill>
                  <a:srgbClr val="000000"/>
                </a:solidFill>
                <a:latin typeface="Times New Roman" panose="02020603050405020304" pitchFamily="18" charset="0"/>
              </a:rPr>
              <a:t> </a:t>
            </a:r>
          </a:p>
          <a:p>
            <a:pPr marL="342900" indent="-342900">
              <a:buAutoNum type="arabicPeriod"/>
            </a:pPr>
            <a:r>
              <a:rPr lang="uk-UA" sz="1800" b="0" i="1" u="none" strike="noStrike" baseline="0" dirty="0">
                <a:solidFill>
                  <a:srgbClr val="000000"/>
                </a:solidFill>
                <a:latin typeface="Times New Roman" panose="02020603050405020304" pitchFamily="18" charset="0"/>
              </a:rPr>
              <a:t>Пішохідні переходи </a:t>
            </a:r>
            <a:endParaRPr lang="en-GB" sz="1800" i="1" dirty="0">
              <a:solidFill>
                <a:srgbClr val="000000"/>
              </a:solidFill>
              <a:latin typeface="Times New Roman" panose="02020603050405020304" pitchFamily="18" charset="0"/>
            </a:endParaRPr>
          </a:p>
          <a:p>
            <a:pPr marL="342900" indent="-342900">
              <a:buAutoNum type="arabicPeriod"/>
            </a:pPr>
            <a:r>
              <a:rPr lang="uk-UA" sz="1800" b="0" i="1" u="none" strike="noStrike" baseline="0" dirty="0">
                <a:solidFill>
                  <a:srgbClr val="000000"/>
                </a:solidFill>
                <a:latin typeface="Times New Roman" panose="02020603050405020304" pitchFamily="18" charset="0"/>
              </a:rPr>
              <a:t>Загальні вимоги та рекомендації </a:t>
            </a:r>
            <a:r>
              <a:rPr lang="en-GB"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щодо</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організації</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нерегульованих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переходів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Німеччині</a:t>
            </a:r>
            <a:r>
              <a:rPr lang="ru-RU" sz="1800" b="0" i="1" u="none" strike="noStrike" baseline="0" dirty="0">
                <a:solidFill>
                  <a:srgbClr val="000000"/>
                </a:solidFill>
                <a:latin typeface="Times New Roman" panose="02020603050405020304" pitchFamily="18" charset="0"/>
              </a:rPr>
              <a:t> </a:t>
            </a:r>
            <a:r>
              <a:rPr lang="uk-UA" sz="1800" b="0" i="1" u="none" strike="noStrike" baseline="0" dirty="0">
                <a:solidFill>
                  <a:srgbClr val="000000"/>
                </a:solidFill>
                <a:latin typeface="Times New Roman" panose="02020603050405020304" pitchFamily="18" charset="0"/>
              </a:rPr>
              <a:t> </a:t>
            </a:r>
          </a:p>
          <a:p>
            <a:pPr marL="342900" indent="-342900">
              <a:buAutoNum type="arabicPeriod"/>
            </a:pPr>
            <a:r>
              <a:rPr lang="ru-RU" sz="1800" b="0" i="1" u="none" strike="noStrike" baseline="0" dirty="0" err="1">
                <a:solidFill>
                  <a:srgbClr val="000000"/>
                </a:solidFill>
                <a:latin typeface="Times New Roman" panose="02020603050405020304" pitchFamily="18" charset="0"/>
              </a:rPr>
              <a:t>Практичні</a:t>
            </a:r>
            <a:r>
              <a:rPr lang="ru-RU" sz="1800" b="0" i="1" u="none" strike="noStrike" baseline="0" dirty="0">
                <a:solidFill>
                  <a:srgbClr val="000000"/>
                </a:solidFill>
                <a:latin typeface="Times New Roman" panose="02020603050405020304" pitchFamily="18" charset="0"/>
              </a:rPr>
              <a:t> заходи для </a:t>
            </a:r>
            <a:r>
              <a:rPr lang="ru-RU" sz="1800" b="0" i="1" u="none" strike="noStrike" baseline="0" dirty="0" err="1">
                <a:solidFill>
                  <a:srgbClr val="000000"/>
                </a:solidFill>
                <a:latin typeface="Times New Roman" panose="02020603050405020304" pitchFamily="18" charset="0"/>
              </a:rPr>
              <a:t>підвищення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безпеки</a:t>
            </a:r>
            <a:r>
              <a:rPr lang="ru-RU" sz="1800" b="0" i="1" u="none" strike="noStrike" baseline="0" dirty="0">
                <a:solidFill>
                  <a:srgbClr val="000000"/>
                </a:solidFill>
                <a:latin typeface="Times New Roman" panose="02020603050405020304" pitchFamily="18" charset="0"/>
              </a:rPr>
              <a:t> руху </a:t>
            </a:r>
            <a:r>
              <a:rPr lang="ru-RU" sz="1800" b="0" i="1" u="none" strike="noStrike" baseline="0" dirty="0" err="1">
                <a:solidFill>
                  <a:srgbClr val="000000"/>
                </a:solidFill>
                <a:latin typeface="Times New Roman" panose="02020603050405020304" pitchFamily="18" charset="0"/>
              </a:rPr>
              <a:t>пішоходів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містах</a:t>
            </a:r>
            <a:r>
              <a:rPr lang="ru-RU" sz="1800" b="0" i="1" u="none" strike="noStrike" baseline="0" dirty="0">
                <a:solidFill>
                  <a:srgbClr val="000000"/>
                </a:solidFill>
                <a:latin typeface="Times New Roman" panose="02020603050405020304" pitchFamily="18" charset="0"/>
              </a:rPr>
              <a:t> </a:t>
            </a:r>
          </a:p>
          <a:p>
            <a:pPr marL="342900" indent="-342900">
              <a:buAutoNum type="arabicPeriod"/>
            </a:pPr>
            <a:r>
              <a:rPr lang="ru-RU" sz="1800" i="1" dirty="0">
                <a:solidFill>
                  <a:srgbClr val="000000"/>
                </a:solidFill>
                <a:latin typeface="Times New Roman" panose="02020603050405020304" pitchFamily="18" charset="0"/>
              </a:rPr>
              <a:t>Диспут. </a:t>
            </a:r>
            <a:r>
              <a:rPr lang="ru-RU" sz="1800" i="1" dirty="0" err="1">
                <a:solidFill>
                  <a:srgbClr val="000000"/>
                </a:solidFill>
                <a:latin typeface="Times New Roman" panose="02020603050405020304" pitchFamily="18" charset="0"/>
              </a:rPr>
              <a:t>Пішохідниий</a:t>
            </a:r>
            <a:r>
              <a:rPr lang="ru-RU" sz="1800" i="1" dirty="0">
                <a:solidFill>
                  <a:srgbClr val="000000"/>
                </a:solidFill>
                <a:latin typeface="Times New Roman" panose="02020603050405020304" pitchFamily="18" charset="0"/>
              </a:rPr>
              <a:t> рух в </a:t>
            </a:r>
            <a:r>
              <a:rPr lang="ru-RU" sz="1800" i="1" dirty="0" err="1">
                <a:solidFill>
                  <a:srgbClr val="000000"/>
                </a:solidFill>
                <a:latin typeface="Times New Roman" panose="02020603050405020304" pitchFamily="18" charset="0"/>
              </a:rPr>
              <a:t>різних</a:t>
            </a:r>
            <a:r>
              <a:rPr lang="ru-RU" sz="1800" i="1" dirty="0">
                <a:solidFill>
                  <a:srgbClr val="000000"/>
                </a:solidFill>
                <a:latin typeface="Times New Roman" panose="02020603050405020304" pitchFamily="18" charset="0"/>
              </a:rPr>
              <a:t> </a:t>
            </a:r>
            <a:r>
              <a:rPr lang="ru-RU" sz="1800" i="1" dirty="0" err="1">
                <a:solidFill>
                  <a:srgbClr val="000000"/>
                </a:solidFill>
                <a:latin typeface="Times New Roman" panose="02020603050405020304" pitchFamily="18" charset="0"/>
              </a:rPr>
              <a:t>містах</a:t>
            </a:r>
            <a:r>
              <a:rPr lang="ru-RU" sz="1800" i="1" dirty="0">
                <a:solidFill>
                  <a:srgbClr val="000000"/>
                </a:solidFill>
                <a:latin typeface="Times New Roman" panose="02020603050405020304" pitchFamily="18" charset="0"/>
              </a:rPr>
              <a:t> </a:t>
            </a:r>
            <a:r>
              <a:rPr lang="ru-RU" sz="1800" i="1" dirty="0" err="1">
                <a:solidFill>
                  <a:srgbClr val="000000"/>
                </a:solidFill>
                <a:latin typeface="Times New Roman" panose="02020603050405020304" pitchFamily="18" charset="0"/>
              </a:rPr>
              <a:t>України</a:t>
            </a:r>
            <a:r>
              <a:rPr lang="ru-RU" sz="1800" i="1" dirty="0">
                <a:solidFill>
                  <a:srgbClr val="000000"/>
                </a:solidFill>
                <a:latin typeface="Times New Roman" panose="02020603050405020304" pitchFamily="18" charset="0"/>
              </a:rPr>
              <a:t> і </a:t>
            </a:r>
            <a:r>
              <a:rPr lang="ru-RU" sz="1800" i="1" dirty="0" err="1">
                <a:solidFill>
                  <a:srgbClr val="000000"/>
                </a:solidFill>
                <a:latin typeface="Times New Roman" panose="02020603050405020304" pitchFamily="18" charset="0"/>
              </a:rPr>
              <a:t>Європи</a:t>
            </a:r>
            <a:r>
              <a:rPr lang="ru-RU" sz="1800" i="1" dirty="0">
                <a:solidFill>
                  <a:srgbClr val="000000"/>
                </a:solidFill>
                <a:latin typeface="Times New Roman" panose="02020603050405020304" pitchFamily="18" charset="0"/>
              </a:rPr>
              <a:t>.  </a:t>
            </a:r>
            <a:endParaRPr lang="en-GB" sz="1800" b="0" i="1" u="none" strike="noStrike" baseline="0" dirty="0">
              <a:solidFill>
                <a:srgbClr val="000000"/>
              </a:solidFill>
              <a:latin typeface="Times New Roman" panose="02020603050405020304" pitchFamily="18" charset="0"/>
            </a:endParaRPr>
          </a:p>
          <a:p>
            <a:pPr marL="342900" indent="-342900">
              <a:buAutoNum type="arabicPeriod"/>
            </a:pPr>
            <a:endParaRPr lang="uk-U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401534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C310DD-A53F-DAA0-8D8F-D84AF46B0A4A}"/>
              </a:ext>
            </a:extLst>
          </p:cNvPr>
          <p:cNvSpPr>
            <a:spLocks noGrp="1"/>
          </p:cNvSpPr>
          <p:nvPr>
            <p:ph sz="half" idx="1"/>
          </p:nvPr>
        </p:nvSpPr>
        <p:spPr>
          <a:xfrm>
            <a:off x="1484312" y="2666999"/>
            <a:ext cx="5123655" cy="3971926"/>
          </a:xfrm>
        </p:spPr>
        <p:txBody>
          <a:bodyPr anchor="t">
            <a:normAutofit fontScale="32500" lnSpcReduction="20000"/>
          </a:bodyPr>
          <a:lstStyle/>
          <a:p>
            <a:r>
              <a:rPr lang="uk-UA" sz="3800" b="0" i="0" u="none" strike="noStrike" baseline="0" dirty="0">
                <a:solidFill>
                  <a:srgbClr val="000000"/>
                </a:solidFill>
                <a:latin typeface="Times New Roman" panose="02020603050405020304" pitchFamily="18" charset="0"/>
              </a:rPr>
              <a:t>У Німеччині існує окремий документ для проектування нерегульованих пішохідних переходів «</a:t>
            </a:r>
            <a:r>
              <a:rPr lang="en-GB" sz="3800" b="0" i="0" u="none" strike="noStrike" baseline="0" dirty="0" err="1">
                <a:solidFill>
                  <a:srgbClr val="000000"/>
                </a:solidFill>
                <a:latin typeface="Times New Roman" panose="02020603050405020304" pitchFamily="18" charset="0"/>
              </a:rPr>
              <a:t>Richtlinien</a:t>
            </a:r>
            <a:r>
              <a:rPr lang="en-GB" sz="3800" b="0" i="0" u="none" strike="noStrike" baseline="0" dirty="0">
                <a:solidFill>
                  <a:srgbClr val="000000"/>
                </a:solidFill>
                <a:latin typeface="Times New Roman" panose="02020603050405020304" pitchFamily="18" charset="0"/>
              </a:rPr>
              <a:t> für die Anlage und </a:t>
            </a:r>
            <a:r>
              <a:rPr lang="en-GB" sz="3800" b="0" i="0" u="none" strike="noStrike" baseline="0" dirty="0" err="1">
                <a:solidFill>
                  <a:srgbClr val="000000"/>
                </a:solidFill>
                <a:latin typeface="Times New Roman" panose="02020603050405020304" pitchFamily="18" charset="0"/>
              </a:rPr>
              <a:t>Ausstattung</a:t>
            </a:r>
            <a:r>
              <a:rPr lang="en-GB" sz="3800" b="0" i="0" u="none" strike="noStrike" baseline="0" dirty="0">
                <a:solidFill>
                  <a:srgbClr val="000000"/>
                </a:solidFill>
                <a:latin typeface="Times New Roman" panose="02020603050405020304" pitchFamily="18" charset="0"/>
              </a:rPr>
              <a:t> von </a:t>
            </a:r>
            <a:r>
              <a:rPr lang="en-GB" sz="3800" b="0" i="0" u="none" strike="noStrike" baseline="0" dirty="0" err="1">
                <a:solidFill>
                  <a:srgbClr val="000000"/>
                </a:solidFill>
                <a:latin typeface="Times New Roman" panose="02020603050405020304" pitchFamily="18" charset="0"/>
              </a:rPr>
              <a:t>Fußgängerüberwegen</a:t>
            </a:r>
            <a:r>
              <a:rPr lang="en-GB" sz="3800" b="0" i="0" u="none" strike="noStrike" baseline="0" dirty="0">
                <a:solidFill>
                  <a:srgbClr val="000000"/>
                </a:solidFill>
                <a:latin typeface="Times New Roman" panose="02020603050405020304" pitchFamily="18" charset="0"/>
              </a:rPr>
              <a:t>» (R-FGÜ 2001) [15], </a:t>
            </a:r>
            <a:r>
              <a:rPr lang="uk-UA" sz="3800" b="0" i="0" u="none" strike="noStrike" baseline="0" dirty="0">
                <a:solidFill>
                  <a:srgbClr val="000000"/>
                </a:solidFill>
                <a:latin typeface="Times New Roman" panose="02020603050405020304" pitchFamily="18" charset="0"/>
              </a:rPr>
              <a:t>згідно з вимогами якого </a:t>
            </a:r>
            <a:r>
              <a:rPr lang="uk-UA" sz="3800" b="1" i="0" u="none" strike="noStrike" baseline="0" dirty="0">
                <a:solidFill>
                  <a:srgbClr val="000000"/>
                </a:solidFill>
                <a:latin typeface="Times New Roman" panose="02020603050405020304" pitchFamily="18" charset="0"/>
              </a:rPr>
              <a:t>такі переходи можна організовувати виключно: </a:t>
            </a:r>
            <a:endParaRPr lang="uk-UA" sz="3800" b="0" i="0" u="none" strike="noStrike" baseline="0" dirty="0">
              <a:solidFill>
                <a:srgbClr val="000000"/>
              </a:solidFill>
              <a:latin typeface="Times New Roman" panose="02020603050405020304" pitchFamily="18" charset="0"/>
            </a:endParaRPr>
          </a:p>
          <a:p>
            <a:r>
              <a:rPr lang="ru-RU" sz="3800" b="0" i="0" u="none" strike="noStrike" baseline="0" dirty="0">
                <a:solidFill>
                  <a:srgbClr val="000000"/>
                </a:solidFill>
                <a:latin typeface="Times New Roman" panose="02020603050405020304" pitchFamily="18" charset="0"/>
              </a:rPr>
              <a:t> на </a:t>
            </a:r>
            <a:r>
              <a:rPr lang="ru-RU" sz="3800" b="0" i="0" u="none" strike="noStrike" baseline="0" dirty="0" err="1">
                <a:solidFill>
                  <a:srgbClr val="000000"/>
                </a:solidFill>
                <a:latin typeface="Times New Roman" panose="02020603050405020304" pitchFamily="18" charset="0"/>
              </a:rPr>
              <a:t>території</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міст</a:t>
            </a:r>
            <a:r>
              <a:rPr lang="ru-RU" sz="3800" b="0" i="0" u="none" strike="noStrike" baseline="0" dirty="0">
                <a:solidFill>
                  <a:srgbClr val="000000"/>
                </a:solidFill>
                <a:latin typeface="Times New Roman" panose="02020603050405020304" pitchFamily="18" charset="0"/>
              </a:rPr>
              <a:t> і </a:t>
            </a:r>
            <a:r>
              <a:rPr lang="ru-RU" sz="3800" b="0" i="0" u="none" strike="noStrike" baseline="0" dirty="0" err="1">
                <a:solidFill>
                  <a:srgbClr val="000000"/>
                </a:solidFill>
                <a:latin typeface="Times New Roman" panose="02020603050405020304" pitchFamily="18" charset="0"/>
              </a:rPr>
              <a:t>сільських</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поселень</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оскільки</a:t>
            </a:r>
            <a:r>
              <a:rPr lang="ru-RU" sz="3800" b="0" i="0" u="none" strike="noStrike" baseline="0" dirty="0">
                <a:solidFill>
                  <a:srgbClr val="000000"/>
                </a:solidFill>
                <a:latin typeface="Times New Roman" panose="02020603050405020304" pitchFamily="18" charset="0"/>
              </a:rPr>
              <a:t> за </a:t>
            </a:r>
            <a:r>
              <a:rPr lang="ru-RU" sz="3800" b="0" i="0" u="none" strike="noStrike" baseline="0" dirty="0" err="1">
                <a:solidFill>
                  <a:srgbClr val="000000"/>
                </a:solidFill>
                <a:latin typeface="Times New Roman" panose="02020603050405020304" pitchFamily="18" charset="0"/>
              </a:rPr>
              <a:t>містом</a:t>
            </a:r>
            <a:r>
              <a:rPr lang="ru-RU" sz="3800" b="0" i="0" u="none" strike="noStrike" baseline="0" dirty="0">
                <a:solidFill>
                  <a:srgbClr val="000000"/>
                </a:solidFill>
                <a:latin typeface="Times New Roman" panose="02020603050405020304" pitchFamily="18" charset="0"/>
              </a:rPr>
              <a:t> часто </a:t>
            </a:r>
            <a:r>
              <a:rPr lang="ru-RU" sz="3800" b="0" i="0" u="none" strike="noStrike" baseline="0" dirty="0" err="1">
                <a:solidFill>
                  <a:srgbClr val="000000"/>
                </a:solidFill>
                <a:latin typeface="Times New Roman" panose="02020603050405020304" pitchFamily="18" charset="0"/>
              </a:rPr>
              <a:t>спостерігаються</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досить</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високі</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швидкості</a:t>
            </a:r>
            <a:r>
              <a:rPr lang="ru-RU" sz="3800" b="0" i="0" u="none" strike="noStrike" baseline="0" dirty="0">
                <a:solidFill>
                  <a:srgbClr val="000000"/>
                </a:solidFill>
                <a:latin typeface="Times New Roman" panose="02020603050405020304" pitchFamily="18" charset="0"/>
              </a:rPr>
              <a:t> руху ТЗ, </a:t>
            </a:r>
            <a:r>
              <a:rPr lang="ru-RU" sz="3800" b="0" i="0" u="none" strike="noStrike" baseline="0" dirty="0" err="1">
                <a:solidFill>
                  <a:srgbClr val="000000"/>
                </a:solidFill>
                <a:latin typeface="Times New Roman" panose="02020603050405020304" pitchFamily="18" charset="0"/>
              </a:rPr>
              <a:t>які</a:t>
            </a:r>
            <a:r>
              <a:rPr lang="ru-RU" sz="3800" b="0" i="0" u="none" strike="noStrike" baseline="0" dirty="0">
                <a:solidFill>
                  <a:srgbClr val="000000"/>
                </a:solidFill>
                <a:latin typeface="Times New Roman" panose="02020603050405020304" pitchFamily="18" charset="0"/>
              </a:rPr>
              <a:t> не </a:t>
            </a:r>
            <a:r>
              <a:rPr lang="ru-RU" sz="3800" b="0" i="0" u="none" strike="noStrike" baseline="0" dirty="0" err="1">
                <a:solidFill>
                  <a:srgbClr val="000000"/>
                </a:solidFill>
                <a:latin typeface="Times New Roman" panose="02020603050405020304" pitchFamily="18" charset="0"/>
              </a:rPr>
              <a:t>дозволяють</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водіям</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вчасно</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зреагувати</a:t>
            </a:r>
            <a:r>
              <a:rPr lang="ru-RU" sz="3800" b="0" i="0" u="none" strike="noStrike" baseline="0" dirty="0">
                <a:solidFill>
                  <a:srgbClr val="000000"/>
                </a:solidFill>
                <a:latin typeface="Times New Roman" panose="02020603050405020304" pitchFamily="18" charset="0"/>
              </a:rPr>
              <a:t> на </a:t>
            </a:r>
            <a:r>
              <a:rPr lang="ru-RU" sz="3800" b="0" i="0" u="none" strike="noStrike" baseline="0" dirty="0" err="1">
                <a:solidFill>
                  <a:srgbClr val="000000"/>
                </a:solidFill>
                <a:latin typeface="Times New Roman" panose="02020603050405020304" pitchFamily="18" charset="0"/>
              </a:rPr>
              <a:t>появу</a:t>
            </a:r>
            <a:r>
              <a:rPr lang="ru-RU" sz="3800" b="0" i="0" u="none" strike="noStrike" baseline="0" dirty="0">
                <a:solidFill>
                  <a:srgbClr val="000000"/>
                </a:solidFill>
                <a:latin typeface="Times New Roman" panose="02020603050405020304" pitchFamily="18" charset="0"/>
              </a:rPr>
              <a:t> </a:t>
            </a:r>
            <a:r>
              <a:rPr lang="ru-RU" sz="3800" b="0" i="0" u="none" strike="noStrike" baseline="0" dirty="0" err="1">
                <a:solidFill>
                  <a:srgbClr val="000000"/>
                </a:solidFill>
                <a:latin typeface="Times New Roman" panose="02020603050405020304" pitchFamily="18" charset="0"/>
              </a:rPr>
              <a:t>пішохода</a:t>
            </a:r>
            <a:r>
              <a:rPr lang="ru-RU" sz="3800" b="0" i="0" u="none" strike="noStrike" baseline="0" dirty="0">
                <a:solidFill>
                  <a:srgbClr val="000000"/>
                </a:solidFill>
                <a:latin typeface="Times New Roman" panose="02020603050405020304" pitchFamily="18" charset="0"/>
              </a:rPr>
              <a:t> на ПЧ); </a:t>
            </a:r>
          </a:p>
          <a:p>
            <a:r>
              <a:rPr lang="ru-RU" sz="3800" b="0" i="0" u="none" strike="noStrike" baseline="0" dirty="0">
                <a:solidFill>
                  <a:srgbClr val="000000"/>
                </a:solidFill>
                <a:latin typeface="Times New Roman" panose="02020603050405020304" pitchFamily="18" charset="0"/>
              </a:rPr>
              <a:t> на </a:t>
            </a:r>
            <a:r>
              <a:rPr lang="ru-RU" sz="3800" b="0" i="0" u="none" strike="noStrike" baseline="0" dirty="0" err="1">
                <a:solidFill>
                  <a:srgbClr val="000000"/>
                </a:solidFill>
                <a:latin typeface="Times New Roman" panose="02020603050405020304" pitchFamily="18" charset="0"/>
              </a:rPr>
              <a:t>ділянках</a:t>
            </a:r>
            <a:r>
              <a:rPr lang="ru-RU" sz="3800" b="0" i="0" u="none" strike="noStrike" baseline="0" dirty="0">
                <a:solidFill>
                  <a:srgbClr val="000000"/>
                </a:solidFill>
                <a:latin typeface="Times New Roman" panose="02020603050405020304" pitchFamily="18" charset="0"/>
              </a:rPr>
              <a:t> з допустимою </a:t>
            </a:r>
            <a:r>
              <a:rPr lang="ru-RU" sz="3800" b="0" i="0" u="none" strike="noStrike" baseline="0" dirty="0" err="1">
                <a:solidFill>
                  <a:srgbClr val="000000"/>
                </a:solidFill>
                <a:latin typeface="Times New Roman" panose="02020603050405020304" pitchFamily="18" charset="0"/>
              </a:rPr>
              <a:t>швидкістю</a:t>
            </a:r>
            <a:r>
              <a:rPr lang="ru-RU" sz="3800" b="0" i="0" u="none" strike="noStrike" baseline="0" dirty="0">
                <a:solidFill>
                  <a:srgbClr val="000000"/>
                </a:solidFill>
                <a:latin typeface="Times New Roman" panose="02020603050405020304" pitchFamily="18" charset="0"/>
              </a:rPr>
              <a:t> ТЗ 50 км/год (максимальна рекомендована ВООЗ </a:t>
            </a:r>
            <a:r>
              <a:rPr lang="ru-RU" sz="3800" b="0" i="0" u="none" strike="noStrike" baseline="0" dirty="0" err="1">
                <a:solidFill>
                  <a:srgbClr val="000000"/>
                </a:solidFill>
                <a:latin typeface="Times New Roman" panose="02020603050405020304" pitchFamily="18" charset="0"/>
              </a:rPr>
              <a:t>швидкість</a:t>
            </a:r>
            <a:r>
              <a:rPr lang="ru-RU" sz="3800" b="0" i="0" u="none" strike="noStrike" baseline="0" dirty="0">
                <a:solidFill>
                  <a:srgbClr val="000000"/>
                </a:solidFill>
                <a:latin typeface="Times New Roman" panose="02020603050405020304" pitchFamily="18" charset="0"/>
              </a:rPr>
              <a:t> руху транспорту в </a:t>
            </a:r>
            <a:r>
              <a:rPr lang="ru-RU" sz="3800" b="0" i="0" u="none" strike="noStrike" baseline="0" dirty="0" err="1">
                <a:solidFill>
                  <a:srgbClr val="000000"/>
                </a:solidFill>
                <a:latin typeface="Times New Roman" panose="02020603050405020304" pitchFamily="18" charset="0"/>
              </a:rPr>
              <a:t>містах</a:t>
            </a:r>
            <a:r>
              <a:rPr lang="ru-RU" sz="3800" b="0" i="0" u="none" strike="noStrike" baseline="0" dirty="0">
                <a:solidFill>
                  <a:srgbClr val="000000"/>
                </a:solidFill>
                <a:latin typeface="Times New Roman" panose="02020603050405020304" pitchFamily="18" charset="0"/>
              </a:rPr>
              <a:t>); </a:t>
            </a:r>
          </a:p>
          <a:p>
            <a:r>
              <a:rPr lang="uk-UA" sz="3800" b="0" i="0" u="none" strike="noStrike" baseline="0" dirty="0">
                <a:solidFill>
                  <a:srgbClr val="000000"/>
                </a:solidFill>
                <a:latin typeface="Times New Roman" panose="02020603050405020304" pitchFamily="18" charset="0"/>
              </a:rPr>
              <a:t> у місцях, де пішохід повинен перетнути лише одну смугу руху транспорту в кожному напрямку (ця вимога пов'язана із забезпеченням взаємної видимості пішохода і ТЗ; припарковані автомобілі та автомобілі, що рухаються в сусідній смузі, обмежують видимість і, як наслідок, призводять до аварійних ситуацій); </a:t>
            </a:r>
          </a:p>
          <a:p>
            <a:r>
              <a:rPr lang="uk-UA" sz="3800" b="0" i="0" u="none" strike="noStrike" baseline="0" dirty="0">
                <a:solidFill>
                  <a:srgbClr val="000000"/>
                </a:solidFill>
                <a:latin typeface="Times New Roman" panose="02020603050405020304" pitchFamily="18" charset="0"/>
              </a:rPr>
              <a:t> у місцях, де з обох боків вулиці за ПЧ є тротуар або окрема пішохідна доріжка (вважається, що при відсутності таких спеціальних шляхів для поздовжнього руху пішоходів інтенсивність їх поперечного руху незначна). </a:t>
            </a:r>
          </a:p>
          <a:p>
            <a:endParaRPr lang="en-GB" dirty="0"/>
          </a:p>
        </p:txBody>
      </p:sp>
      <p:sp>
        <p:nvSpPr>
          <p:cNvPr id="4" name="Content Placeholder 3">
            <a:extLst>
              <a:ext uri="{FF2B5EF4-FFF2-40B4-BE49-F238E27FC236}">
                <a16:creationId xmlns:a16="http://schemas.microsoft.com/office/drawing/2014/main" id="{9B3AC933-4135-9713-7BA0-985D54944BB0}"/>
              </a:ext>
            </a:extLst>
          </p:cNvPr>
          <p:cNvSpPr>
            <a:spLocks noGrp="1"/>
          </p:cNvSpPr>
          <p:nvPr>
            <p:ph sz="half" idx="2"/>
          </p:nvPr>
        </p:nvSpPr>
        <p:spPr>
          <a:xfrm>
            <a:off x="6684167" y="2343838"/>
            <a:ext cx="5507833" cy="3619500"/>
          </a:xfrm>
        </p:spPr>
        <p:txBody>
          <a:bodyPr anchor="t">
            <a:noAutofit/>
          </a:bodyPr>
          <a:lstStyle/>
          <a:p>
            <a:pPr marL="0" indent="0">
              <a:buNone/>
            </a:pPr>
            <a:r>
              <a:rPr lang="ru-RU" b="0" i="0" u="none" strike="noStrike" baseline="0" dirty="0">
                <a:solidFill>
                  <a:srgbClr val="000000"/>
                </a:solidFill>
                <a:latin typeface="Times New Roman" panose="02020603050405020304" pitchFamily="18" charset="0"/>
              </a:rPr>
              <a:t>В свою </a:t>
            </a:r>
            <a:r>
              <a:rPr lang="ru-RU" b="0" i="0" u="none" strike="noStrike" baseline="0" dirty="0" err="1">
                <a:solidFill>
                  <a:srgbClr val="000000"/>
                </a:solidFill>
                <a:latin typeface="Times New Roman" panose="02020603050405020304" pitchFamily="18" charset="0"/>
              </a:rPr>
              <a:t>чергу</a:t>
            </a:r>
            <a:r>
              <a:rPr lang="ru-RU" b="0" i="0" u="none" strike="noStrike" baseline="0" dirty="0">
                <a:solidFill>
                  <a:srgbClr val="000000"/>
                </a:solidFill>
                <a:latin typeface="Times New Roman" panose="02020603050405020304" pitchFamily="18" charset="0"/>
              </a:rPr>
              <a:t>, </a:t>
            </a:r>
            <a:r>
              <a:rPr lang="ru-RU" b="1" i="0" u="none" strike="noStrike" baseline="0" dirty="0" err="1">
                <a:solidFill>
                  <a:srgbClr val="000000"/>
                </a:solidFill>
                <a:latin typeface="Times New Roman" panose="02020603050405020304" pitchFamily="18" charset="0"/>
              </a:rPr>
              <a:t>такі</a:t>
            </a:r>
            <a:r>
              <a:rPr lang="ru-RU" b="1" i="0" u="none" strike="noStrike" baseline="0" dirty="0">
                <a:solidFill>
                  <a:srgbClr val="000000"/>
                </a:solidFill>
                <a:latin typeface="Times New Roman" panose="02020603050405020304" pitchFamily="18" charset="0"/>
              </a:rPr>
              <a:t> переходи не </a:t>
            </a:r>
            <a:r>
              <a:rPr lang="ru-RU" b="1" i="0" u="none" strike="noStrike" baseline="0" dirty="0" err="1">
                <a:solidFill>
                  <a:srgbClr val="000000"/>
                </a:solidFill>
                <a:latin typeface="Times New Roman" panose="02020603050405020304" pitchFamily="18" charset="0"/>
              </a:rPr>
              <a:t>можна</a:t>
            </a:r>
            <a:r>
              <a:rPr lang="ru-RU" b="1" i="0" u="none" strike="noStrike" baseline="0" dirty="0">
                <a:solidFill>
                  <a:srgbClr val="000000"/>
                </a:solidFill>
                <a:latin typeface="Times New Roman" panose="02020603050405020304" pitchFamily="18" charset="0"/>
              </a:rPr>
              <a:t> </a:t>
            </a:r>
            <a:r>
              <a:rPr lang="ru-RU" b="1" i="0" u="none" strike="noStrike" baseline="0" dirty="0" err="1">
                <a:solidFill>
                  <a:srgbClr val="000000"/>
                </a:solidFill>
                <a:latin typeface="Times New Roman" panose="02020603050405020304" pitchFamily="18" charset="0"/>
              </a:rPr>
              <a:t>влаштовувати</a:t>
            </a:r>
            <a:r>
              <a:rPr lang="ru-RU" b="0" i="0" u="none" strike="noStrike" baseline="0" dirty="0">
                <a:solidFill>
                  <a:srgbClr val="000000"/>
                </a:solidFill>
                <a:latin typeface="Times New Roman" panose="02020603050405020304" pitchFamily="18" charset="0"/>
              </a:rPr>
              <a:t>: </a:t>
            </a:r>
          </a:p>
          <a:p>
            <a:pPr marL="0" indent="0">
              <a:buNone/>
            </a:pP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поблизу</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ділянок</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зі</a:t>
            </a:r>
            <a:r>
              <a:rPr lang="ru-RU" b="0" i="0" u="none" strike="noStrike" baseline="0" dirty="0">
                <a:solidFill>
                  <a:srgbClr val="000000"/>
                </a:solidFill>
                <a:latin typeface="Times New Roman" panose="02020603050405020304" pitchFamily="18" charset="0"/>
              </a:rPr>
              <a:t> СФР руху ТЗ; </a:t>
            </a:r>
          </a:p>
          <a:p>
            <a:pPr marL="0" indent="0">
              <a:buNone/>
            </a:pPr>
            <a:r>
              <a:rPr lang="ru-RU" b="0" i="0" u="none" strike="noStrike" baseline="0" dirty="0">
                <a:solidFill>
                  <a:srgbClr val="000000"/>
                </a:solidFill>
                <a:latin typeface="Times New Roman" panose="02020603050405020304" pitchFamily="18" charset="0"/>
              </a:rPr>
              <a:t>- на </a:t>
            </a:r>
            <a:r>
              <a:rPr lang="ru-RU" b="0" i="0" u="none" strike="noStrike" baseline="0" dirty="0" err="1">
                <a:solidFill>
                  <a:srgbClr val="000000"/>
                </a:solidFill>
                <a:latin typeface="Times New Roman" panose="02020603050405020304" pitchFamily="18" charset="0"/>
              </a:rPr>
              <a:t>ділянках</a:t>
            </a:r>
            <a:r>
              <a:rPr lang="ru-RU" b="0" i="0" u="none" strike="noStrike" baseline="0" dirty="0">
                <a:solidFill>
                  <a:srgbClr val="000000"/>
                </a:solidFill>
                <a:latin typeface="Times New Roman" panose="02020603050405020304" pitchFamily="18" charset="0"/>
              </a:rPr>
              <a:t> ВДМ з </a:t>
            </a:r>
            <a:r>
              <a:rPr lang="ru-RU" b="0" i="0" u="none" strike="noStrike" baseline="0" dirty="0" err="1">
                <a:solidFill>
                  <a:srgbClr val="000000"/>
                </a:solidFill>
                <a:latin typeface="Times New Roman" panose="02020603050405020304" pitchFamily="18" charset="0"/>
              </a:rPr>
              <a:t>координованим</a:t>
            </a:r>
            <a:r>
              <a:rPr lang="ru-RU" b="0" i="0" u="none" strike="noStrike" baseline="0" dirty="0">
                <a:solidFill>
                  <a:srgbClr val="000000"/>
                </a:solidFill>
                <a:latin typeface="Times New Roman" panose="02020603050405020304" pitchFamily="18" charset="0"/>
              </a:rPr>
              <a:t> СФР руху ТЗ; </a:t>
            </a:r>
          </a:p>
          <a:p>
            <a:pPr marL="0" indent="0">
              <a:buNone/>
            </a:pPr>
            <a:r>
              <a:rPr lang="ru-RU" b="0" i="0" u="none" strike="noStrike" baseline="0" dirty="0">
                <a:solidFill>
                  <a:srgbClr val="000000"/>
                </a:solidFill>
                <a:latin typeface="Times New Roman" panose="02020603050405020304" pitchFamily="18" charset="0"/>
              </a:rPr>
              <a:t>- на </a:t>
            </a:r>
            <a:r>
              <a:rPr lang="ru-RU" b="0" i="0" u="none" strike="noStrike" baseline="0" dirty="0" err="1">
                <a:solidFill>
                  <a:srgbClr val="000000"/>
                </a:solidFill>
                <a:latin typeface="Times New Roman" panose="02020603050405020304" pitchFamily="18" charset="0"/>
              </a:rPr>
              <a:t>відокремлених</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смугах</a:t>
            </a:r>
            <a:r>
              <a:rPr lang="ru-RU" b="0" i="0" u="none" strike="noStrike" baseline="0" dirty="0">
                <a:solidFill>
                  <a:srgbClr val="000000"/>
                </a:solidFill>
                <a:latin typeface="Times New Roman" panose="02020603050405020304" pitchFamily="18" charset="0"/>
              </a:rPr>
              <a:t> для руху МГТ; </a:t>
            </a:r>
          </a:p>
          <a:p>
            <a:pPr marL="0" indent="0">
              <a:buNone/>
            </a:pPr>
            <a:r>
              <a:rPr lang="ru-RU" b="0" i="0" u="none" strike="noStrike" baseline="0" dirty="0">
                <a:solidFill>
                  <a:srgbClr val="000000"/>
                </a:solidFill>
                <a:latin typeface="Times New Roman" panose="02020603050405020304" pitchFamily="18" charset="0"/>
              </a:rPr>
              <a:t>- на </a:t>
            </a:r>
            <a:r>
              <a:rPr lang="ru-RU" b="0" i="0" u="none" strike="noStrike" baseline="0" dirty="0" err="1">
                <a:solidFill>
                  <a:srgbClr val="000000"/>
                </a:solidFill>
                <a:latin typeface="Times New Roman" panose="02020603050405020304" pitchFamily="18" charset="0"/>
              </a:rPr>
              <a:t>вулицях</a:t>
            </a:r>
            <a:r>
              <a:rPr lang="ru-RU" b="0" i="0" u="none" strike="noStrike" baseline="0" dirty="0">
                <a:solidFill>
                  <a:srgbClr val="000000"/>
                </a:solidFill>
                <a:latin typeface="Times New Roman" panose="02020603050405020304" pitchFamily="18" charset="0"/>
              </a:rPr>
              <a:t> з рухом трамваю не по </a:t>
            </a:r>
            <a:r>
              <a:rPr lang="ru-RU" b="0" i="0" u="none" strike="noStrike" baseline="0" dirty="0" err="1">
                <a:solidFill>
                  <a:srgbClr val="000000"/>
                </a:solidFill>
                <a:latin typeface="Times New Roman" panose="02020603050405020304" pitchFamily="18" charset="0"/>
              </a:rPr>
              <a:t>відокремленій</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колії</a:t>
            </a:r>
            <a:r>
              <a:rPr lang="ru-RU" b="0" i="0" u="none" strike="noStrike" baseline="0" dirty="0">
                <a:solidFill>
                  <a:srgbClr val="000000"/>
                </a:solidFill>
                <a:latin typeface="Times New Roman" panose="02020603050405020304" pitchFamily="18" charset="0"/>
              </a:rPr>
              <a:t>; </a:t>
            </a:r>
          </a:p>
          <a:p>
            <a:pPr marL="0" indent="0">
              <a:buNone/>
            </a:pPr>
            <a:r>
              <a:rPr lang="ru-RU" b="0" i="0" u="none" strike="noStrike" baseline="0" dirty="0">
                <a:solidFill>
                  <a:srgbClr val="000000"/>
                </a:solidFill>
                <a:latin typeface="Times New Roman" panose="02020603050405020304" pitchFamily="18" charset="0"/>
              </a:rPr>
              <a:t>- на </a:t>
            </a:r>
            <a:r>
              <a:rPr lang="ru-RU" b="0" i="0" u="none" strike="noStrike" baseline="0" dirty="0" err="1">
                <a:solidFill>
                  <a:srgbClr val="000000"/>
                </a:solidFill>
                <a:latin typeface="Times New Roman" panose="02020603050405020304" pitchFamily="18" charset="0"/>
              </a:rPr>
              <a:t>перехрестях</a:t>
            </a:r>
            <a:r>
              <a:rPr lang="ru-RU" b="0" i="0" u="none" strike="noStrike" baseline="0" dirty="0">
                <a:solidFill>
                  <a:srgbClr val="000000"/>
                </a:solidFill>
                <a:latin typeface="Times New Roman" panose="02020603050405020304" pitchFamily="18" charset="0"/>
              </a:rPr>
              <a:t>, на </a:t>
            </a:r>
            <a:r>
              <a:rPr lang="ru-RU" b="0" i="0" u="none" strike="noStrike" baseline="0" dirty="0" err="1">
                <a:solidFill>
                  <a:srgbClr val="000000"/>
                </a:solidFill>
                <a:latin typeface="Times New Roman" panose="02020603050405020304" pitchFamily="18" charset="0"/>
              </a:rPr>
              <a:t>яких</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головна</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вулиця</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змінює</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свій</a:t>
            </a:r>
            <a:r>
              <a:rPr lang="ru-RU" b="0" i="0" u="none" strike="noStrike" baseline="0" dirty="0">
                <a:solidFill>
                  <a:srgbClr val="000000"/>
                </a:solidFill>
                <a:latin typeface="Times New Roman" panose="02020603050405020304" pitchFamily="18" charset="0"/>
              </a:rPr>
              <a:t> </a:t>
            </a:r>
            <a:r>
              <a:rPr lang="ru-RU" b="0" i="0" u="none" strike="noStrike" baseline="0" dirty="0" err="1">
                <a:solidFill>
                  <a:srgbClr val="000000"/>
                </a:solidFill>
                <a:latin typeface="Times New Roman" panose="02020603050405020304" pitchFamily="18" charset="0"/>
              </a:rPr>
              <a:t>напрямок</a:t>
            </a:r>
            <a:r>
              <a:rPr lang="ru-RU" b="0" i="0" u="none" strike="noStrike" baseline="0" dirty="0">
                <a:solidFill>
                  <a:srgbClr val="000000"/>
                </a:solidFill>
                <a:latin typeface="Times New Roman" panose="02020603050405020304" pitchFamily="18" charset="0"/>
              </a:rPr>
              <a:t>; </a:t>
            </a:r>
          </a:p>
          <a:p>
            <a:pPr marL="0" indent="0">
              <a:buNone/>
            </a:pPr>
            <a:r>
              <a:rPr lang="uk-UA" b="0" i="0" u="none" strike="noStrike" baseline="0" dirty="0">
                <a:solidFill>
                  <a:srgbClr val="000000"/>
                </a:solidFill>
                <a:latin typeface="Times New Roman" panose="02020603050405020304" pitchFamily="18" charset="0"/>
              </a:rPr>
              <a:t>- на спільній вело-пішохідній доріжці. </a:t>
            </a:r>
            <a:endParaRPr lang="en-GB" dirty="0"/>
          </a:p>
        </p:txBody>
      </p:sp>
      <p:sp>
        <p:nvSpPr>
          <p:cNvPr id="5" name="TextBox 4">
            <a:extLst>
              <a:ext uri="{FF2B5EF4-FFF2-40B4-BE49-F238E27FC236}">
                <a16:creationId xmlns:a16="http://schemas.microsoft.com/office/drawing/2014/main" id="{28EEF07F-B444-B792-B10E-9E8D62627B2F}"/>
              </a:ext>
            </a:extLst>
          </p:cNvPr>
          <p:cNvSpPr txBox="1"/>
          <p:nvPr/>
        </p:nvSpPr>
        <p:spPr>
          <a:xfrm>
            <a:off x="6607967" y="134033"/>
            <a:ext cx="6097656" cy="646331"/>
          </a:xfrm>
          <a:prstGeom prst="rect">
            <a:avLst/>
          </a:prstGeom>
          <a:noFill/>
        </p:spPr>
        <p:txBody>
          <a:bodyPr wrap="square">
            <a:spAutoFit/>
          </a:bodyPr>
          <a:lstStyle/>
          <a:p>
            <a:pPr marL="342900" indent="-342900">
              <a:buAutoNum type="arabicPeriod"/>
            </a:pPr>
            <a:r>
              <a:rPr lang="uk-UA" sz="1800" b="0" i="1" u="none" strike="noStrike" baseline="0" dirty="0">
                <a:solidFill>
                  <a:srgbClr val="000000"/>
                </a:solidFill>
                <a:latin typeface="Times New Roman" panose="02020603050405020304" pitchFamily="18" charset="0"/>
              </a:rPr>
              <a:t>Загальні вимоги та рекомендації </a:t>
            </a:r>
            <a:r>
              <a:rPr lang="en-GB"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щодо</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організації</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нерегульованих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переходів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Німеччині</a:t>
            </a:r>
            <a:r>
              <a:rPr lang="ru-RU" sz="1800" b="0" i="1" u="none" strike="noStrike" baseline="0" dirty="0">
                <a:solidFill>
                  <a:srgbClr val="000000"/>
                </a:solidFill>
                <a:latin typeface="Times New Roman" panose="02020603050405020304" pitchFamily="18" charset="0"/>
              </a:rPr>
              <a:t> </a:t>
            </a:r>
            <a:r>
              <a:rPr lang="uk-UA" sz="1800" b="0" i="1" u="none" strike="noStrike" baseline="0" dirty="0">
                <a:solidFill>
                  <a:srgbClr val="000000"/>
                </a:solidFill>
                <a:latin typeface="Times New Roman" panose="02020603050405020304" pitchFamily="18" charset="0"/>
              </a:rPr>
              <a:t> </a:t>
            </a:r>
          </a:p>
        </p:txBody>
      </p:sp>
      <p:sp>
        <p:nvSpPr>
          <p:cNvPr id="6" name="Title 5">
            <a:extLst>
              <a:ext uri="{FF2B5EF4-FFF2-40B4-BE49-F238E27FC236}">
                <a16:creationId xmlns:a16="http://schemas.microsoft.com/office/drawing/2014/main" id="{2BB40B06-04EE-64B3-D23F-7FF74F25ADD8}"/>
              </a:ext>
            </a:extLst>
          </p:cNvPr>
          <p:cNvSpPr txBox="1">
            <a:spLocks noGrp="1"/>
          </p:cNvSpPr>
          <p:nvPr>
            <p:ph type="title"/>
          </p:nvPr>
        </p:nvSpPr>
        <p:spPr>
          <a:xfrm>
            <a:off x="1484313" y="1023492"/>
            <a:ext cx="10018712" cy="1077218"/>
          </a:xfrm>
          <a:prstGeom prst="rect">
            <a:avLst/>
          </a:prstGeom>
          <a:noFill/>
        </p:spPr>
        <p:txBody>
          <a:bodyPr wrap="square">
            <a:spAutoFit/>
          </a:bodyPr>
          <a:lstStyle/>
          <a:p>
            <a:r>
              <a:rPr lang="uk-UA" sz="3200" b="1" i="1" u="none" strike="noStrike" baseline="0" dirty="0">
                <a:solidFill>
                  <a:srgbClr val="000000"/>
                </a:solidFill>
                <a:latin typeface="Times New Roman" panose="02020603050405020304" pitchFamily="18" charset="0"/>
              </a:rPr>
              <a:t>5. Загальні вимоги та рекомендації </a:t>
            </a:r>
            <a:r>
              <a:rPr lang="en-GB" sz="3200" b="1" i="1" u="none" strike="noStrike" baseline="0" dirty="0">
                <a:solidFill>
                  <a:srgbClr val="000000"/>
                </a:solidFill>
                <a:latin typeface="Times New Roman" panose="02020603050405020304" pitchFamily="18" charset="0"/>
              </a:rPr>
              <a:t> </a:t>
            </a:r>
            <a:r>
              <a:rPr lang="ru-RU" sz="3200" b="1" i="1" u="none" strike="noStrike" baseline="0" dirty="0" err="1">
                <a:solidFill>
                  <a:srgbClr val="000000"/>
                </a:solidFill>
                <a:latin typeface="Times New Roman" panose="02020603050405020304" pitchFamily="18" charset="0"/>
              </a:rPr>
              <a:t>щодо</a:t>
            </a:r>
            <a:r>
              <a:rPr lang="ru-RU" sz="3200" b="1" i="1" u="none" strike="noStrike" baseline="0" dirty="0">
                <a:solidFill>
                  <a:srgbClr val="000000"/>
                </a:solidFill>
                <a:latin typeface="Times New Roman" panose="02020603050405020304" pitchFamily="18" charset="0"/>
              </a:rPr>
              <a:t> </a:t>
            </a:r>
            <a:r>
              <a:rPr lang="ru-RU" sz="3200" b="1" i="1" u="none" strike="noStrike" baseline="0" dirty="0" err="1">
                <a:solidFill>
                  <a:srgbClr val="000000"/>
                </a:solidFill>
                <a:latin typeface="Times New Roman" panose="02020603050405020304" pitchFamily="18" charset="0"/>
              </a:rPr>
              <a:t>організації</a:t>
            </a:r>
            <a:r>
              <a:rPr lang="ru-RU" sz="3200" b="1" i="1" u="none" strike="noStrike" baseline="0" dirty="0">
                <a:solidFill>
                  <a:srgbClr val="000000"/>
                </a:solidFill>
                <a:latin typeface="Times New Roman" panose="02020603050405020304" pitchFamily="18" charset="0"/>
              </a:rPr>
              <a:t> </a:t>
            </a:r>
            <a:r>
              <a:rPr lang="ru-RU" sz="3200" b="1" i="1" u="none" strike="noStrike" baseline="0" dirty="0" err="1">
                <a:solidFill>
                  <a:srgbClr val="000000"/>
                </a:solidFill>
                <a:latin typeface="Times New Roman" panose="02020603050405020304" pitchFamily="18" charset="0"/>
              </a:rPr>
              <a:t>нерегульованих</a:t>
            </a:r>
            <a:r>
              <a:rPr lang="ru-RU" sz="3200" b="1" i="1" u="none" strike="noStrike" baseline="0" dirty="0">
                <a:solidFill>
                  <a:srgbClr val="000000"/>
                </a:solidFill>
                <a:latin typeface="Times New Roman" panose="02020603050405020304" pitchFamily="18" charset="0"/>
              </a:rPr>
              <a:t> </a:t>
            </a:r>
            <a:r>
              <a:rPr lang="ru-RU" sz="3200" b="1" i="1" u="none" strike="noStrike" baseline="0" dirty="0" err="1">
                <a:solidFill>
                  <a:srgbClr val="000000"/>
                </a:solidFill>
                <a:latin typeface="Times New Roman" panose="02020603050405020304" pitchFamily="18" charset="0"/>
              </a:rPr>
              <a:t>пішохідних</a:t>
            </a:r>
            <a:r>
              <a:rPr lang="ru-RU" sz="3200" b="1" i="1" u="none" strike="noStrike" baseline="0" dirty="0">
                <a:solidFill>
                  <a:srgbClr val="000000"/>
                </a:solidFill>
                <a:latin typeface="Times New Roman" panose="02020603050405020304" pitchFamily="18" charset="0"/>
              </a:rPr>
              <a:t> </a:t>
            </a:r>
            <a:r>
              <a:rPr lang="ru-RU" sz="3200" b="1" i="1" u="none" strike="noStrike" baseline="0" dirty="0" err="1">
                <a:solidFill>
                  <a:srgbClr val="000000"/>
                </a:solidFill>
                <a:latin typeface="Times New Roman" panose="02020603050405020304" pitchFamily="18" charset="0"/>
              </a:rPr>
              <a:t>переходів</a:t>
            </a:r>
            <a:r>
              <a:rPr lang="ru-RU" sz="3200" b="1" i="1" u="none" strike="noStrike" baseline="0" dirty="0">
                <a:solidFill>
                  <a:srgbClr val="000000"/>
                </a:solidFill>
                <a:latin typeface="Times New Roman" panose="02020603050405020304" pitchFamily="18" charset="0"/>
              </a:rPr>
              <a:t> в </a:t>
            </a:r>
            <a:r>
              <a:rPr lang="ru-RU" sz="3200" b="1" i="1" u="none" strike="noStrike" baseline="0" dirty="0" err="1">
                <a:solidFill>
                  <a:srgbClr val="000000"/>
                </a:solidFill>
                <a:latin typeface="Times New Roman" panose="02020603050405020304" pitchFamily="18" charset="0"/>
              </a:rPr>
              <a:t>Німеччині</a:t>
            </a:r>
            <a:r>
              <a:rPr lang="ru-RU" sz="3200" b="1" i="1" u="none" strike="noStrike" baseline="0" dirty="0">
                <a:solidFill>
                  <a:srgbClr val="000000"/>
                </a:solidFill>
                <a:latin typeface="Times New Roman" panose="02020603050405020304" pitchFamily="18" charset="0"/>
              </a:rPr>
              <a:t> </a:t>
            </a:r>
            <a:r>
              <a:rPr lang="uk-UA" sz="3200" b="1"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623929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9A92-3193-9E63-EC2E-2AE76ED36DA7}"/>
              </a:ext>
            </a:extLst>
          </p:cNvPr>
          <p:cNvSpPr>
            <a:spLocks noGrp="1"/>
          </p:cNvSpPr>
          <p:nvPr>
            <p:ph type="title"/>
          </p:nvPr>
        </p:nvSpPr>
        <p:spPr/>
        <p:txBody>
          <a:bodyPr/>
          <a:lstStyle/>
          <a:p>
            <a:r>
              <a:rPr lang="uk-UA" b="1" dirty="0">
                <a:solidFill>
                  <a:srgbClr val="000000"/>
                </a:solidFill>
                <a:latin typeface="Times New Roman" panose="02020603050405020304" pitchFamily="18" charset="0"/>
              </a:rPr>
              <a:t>Н</a:t>
            </a:r>
            <a:r>
              <a:rPr lang="uk-UA" sz="4000" b="1" i="0" u="none" strike="noStrike" baseline="0" dirty="0">
                <a:solidFill>
                  <a:srgbClr val="000000"/>
                </a:solidFill>
                <a:latin typeface="Times New Roman" panose="02020603050405020304" pitchFamily="18" charset="0"/>
              </a:rPr>
              <a:t>ерегульований пішохідний перехід</a:t>
            </a:r>
            <a:endParaRPr lang="en-GB" dirty="0"/>
          </a:p>
        </p:txBody>
      </p:sp>
      <p:sp>
        <p:nvSpPr>
          <p:cNvPr id="4" name="Content Placeholder 3">
            <a:extLst>
              <a:ext uri="{FF2B5EF4-FFF2-40B4-BE49-F238E27FC236}">
                <a16:creationId xmlns:a16="http://schemas.microsoft.com/office/drawing/2014/main" id="{BD9E9508-DD73-A2B3-7E01-59BED7312D0C}"/>
              </a:ext>
            </a:extLst>
          </p:cNvPr>
          <p:cNvSpPr>
            <a:spLocks noGrp="1"/>
          </p:cNvSpPr>
          <p:nvPr>
            <p:ph sz="half" idx="2"/>
          </p:nvPr>
        </p:nvSpPr>
        <p:spPr>
          <a:xfrm>
            <a:off x="7315200" y="2143125"/>
            <a:ext cx="4349748" cy="3124200"/>
          </a:xfrm>
        </p:spPr>
        <p:txBody>
          <a:bodyPr/>
          <a:lstStyle/>
          <a:p>
            <a:pPr marL="0" indent="0">
              <a:buNone/>
            </a:pPr>
            <a:r>
              <a:rPr lang="uk-UA" sz="1800" b="0" i="0" u="none" strike="noStrike" baseline="0" dirty="0">
                <a:solidFill>
                  <a:srgbClr val="000000"/>
                </a:solidFill>
                <a:latin typeface="Times New Roman" panose="02020603050405020304" pitchFamily="18" charset="0"/>
              </a:rPr>
              <a:t>Згідно з дослідженнями, </a:t>
            </a:r>
            <a:r>
              <a:rPr lang="uk-UA" sz="1800" b="1" i="0" u="none" strike="noStrike" baseline="0" dirty="0">
                <a:solidFill>
                  <a:srgbClr val="000000"/>
                </a:solidFill>
                <a:latin typeface="Times New Roman" panose="02020603050405020304" pitchFamily="18" charset="0"/>
              </a:rPr>
              <a:t>при дотриманні зазначених рекомендацій нерегульований пішохідний перехід буде більш безпечним, ніж перехід із СФР</a:t>
            </a:r>
            <a:r>
              <a:rPr lang="uk-UA" sz="1800" b="0" i="0" u="none" strike="noStrike" baseline="0" dirty="0">
                <a:solidFill>
                  <a:srgbClr val="000000"/>
                </a:solidFill>
                <a:latin typeface="Times New Roman" panose="02020603050405020304" pitchFamily="18" charset="0"/>
              </a:rPr>
              <a:t>. Це забезпечується взаємною видимістю пішохода і ТЗ, а також менш комфортними умовами для пересування автомобілів з високою швидкістю. </a:t>
            </a:r>
            <a:endParaRPr lang="en-GB" dirty="0"/>
          </a:p>
        </p:txBody>
      </p:sp>
      <p:pic>
        <p:nvPicPr>
          <p:cNvPr id="5" name="Content Placeholder 4">
            <a:extLst>
              <a:ext uri="{FF2B5EF4-FFF2-40B4-BE49-F238E27FC236}">
                <a16:creationId xmlns:a16="http://schemas.microsoft.com/office/drawing/2014/main" id="{CAAAEF6E-25A3-73D7-1F6D-9671078CF425}"/>
              </a:ext>
            </a:extLst>
          </p:cNvPr>
          <p:cNvPicPr>
            <a:picLocks noGrp="1" noChangeAspect="1"/>
          </p:cNvPicPr>
          <p:nvPr>
            <p:ph sz="half" idx="1"/>
          </p:nvPr>
        </p:nvPicPr>
        <p:blipFill rotWithShape="1">
          <a:blip r:embed="rId2"/>
          <a:srcRect l="31111" t="30018" r="14380" b="19165"/>
          <a:stretch/>
        </p:blipFill>
        <p:spPr bwMode="auto">
          <a:xfrm>
            <a:off x="1182006" y="2394853"/>
            <a:ext cx="5739695" cy="30099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9A449CD3-D778-A502-65D3-BD560EACD176}"/>
              </a:ext>
            </a:extLst>
          </p:cNvPr>
          <p:cNvSpPr txBox="1"/>
          <p:nvPr/>
        </p:nvSpPr>
        <p:spPr>
          <a:xfrm>
            <a:off x="6607967" y="134033"/>
            <a:ext cx="6097656" cy="646331"/>
          </a:xfrm>
          <a:prstGeom prst="rect">
            <a:avLst/>
          </a:prstGeom>
          <a:noFill/>
        </p:spPr>
        <p:txBody>
          <a:bodyPr wrap="square">
            <a:spAutoFit/>
          </a:bodyPr>
          <a:lstStyle/>
          <a:p>
            <a:r>
              <a:rPr lang="uk-UA" sz="1800" b="0" i="1" u="none" strike="noStrike" baseline="0" dirty="0">
                <a:solidFill>
                  <a:srgbClr val="000000"/>
                </a:solidFill>
                <a:latin typeface="Times New Roman" panose="02020603050405020304" pitchFamily="18" charset="0"/>
              </a:rPr>
              <a:t>5. Загальні вимоги та рекомендації </a:t>
            </a:r>
            <a:r>
              <a:rPr lang="en-GB"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щодо</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організації</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нерегульованих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пішохідних</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переходів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Німеччині</a:t>
            </a:r>
            <a:r>
              <a:rPr lang="ru-RU" sz="1800" b="0" i="1" u="none" strike="noStrike" baseline="0" dirty="0">
                <a:solidFill>
                  <a:srgbClr val="000000"/>
                </a:solidFill>
                <a:latin typeface="Times New Roman" panose="02020603050405020304" pitchFamily="18" charset="0"/>
              </a:rPr>
              <a:t> </a:t>
            </a:r>
            <a:r>
              <a:rPr lang="uk-UA" sz="1800" b="0"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4294319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9B28-7056-8574-4CB8-31C0C64FA621}"/>
              </a:ext>
            </a:extLst>
          </p:cNvPr>
          <p:cNvSpPr>
            <a:spLocks noGrp="1"/>
          </p:cNvSpPr>
          <p:nvPr>
            <p:ph type="title"/>
          </p:nvPr>
        </p:nvSpPr>
        <p:spPr/>
        <p:txBody>
          <a:bodyPr>
            <a:normAutofit/>
          </a:bodyPr>
          <a:lstStyle/>
          <a:p>
            <a:r>
              <a:rPr lang="ru-RU" sz="3600" b="0" i="1" u="none" strike="noStrike" baseline="0" dirty="0">
                <a:solidFill>
                  <a:srgbClr val="000000"/>
                </a:solidFill>
                <a:latin typeface="Times New Roman" panose="02020603050405020304" pitchFamily="18" charset="0"/>
              </a:rPr>
              <a:t>6. </a:t>
            </a:r>
            <a:r>
              <a:rPr lang="ru-RU" sz="3600" b="0" i="1" u="none" strike="noStrike" baseline="0" dirty="0" err="1">
                <a:solidFill>
                  <a:srgbClr val="000000"/>
                </a:solidFill>
                <a:latin typeface="Times New Roman" panose="02020603050405020304" pitchFamily="18" charset="0"/>
              </a:rPr>
              <a:t>Практичні</a:t>
            </a:r>
            <a:r>
              <a:rPr lang="ru-RU" sz="3600" b="0" i="1" u="none" strike="noStrike" baseline="0" dirty="0">
                <a:solidFill>
                  <a:srgbClr val="000000"/>
                </a:solidFill>
                <a:latin typeface="Times New Roman" panose="02020603050405020304" pitchFamily="18" charset="0"/>
              </a:rPr>
              <a:t> заходи для </a:t>
            </a:r>
            <a:r>
              <a:rPr lang="ru-RU" sz="3600" b="0" i="1" u="none" strike="noStrike" baseline="0" dirty="0" err="1">
                <a:solidFill>
                  <a:srgbClr val="000000"/>
                </a:solidFill>
                <a:latin typeface="Times New Roman" panose="02020603050405020304" pitchFamily="18" charset="0"/>
              </a:rPr>
              <a:t>підвищення</a:t>
            </a:r>
            <a:r>
              <a:rPr lang="ru-RU" sz="3600" b="0" i="1" u="none" strike="noStrike" baseline="0" dirty="0">
                <a:solidFill>
                  <a:srgbClr val="000000"/>
                </a:solidFill>
                <a:latin typeface="Times New Roman" panose="02020603050405020304" pitchFamily="18" charset="0"/>
              </a:rPr>
              <a:t> </a:t>
            </a:r>
            <a:r>
              <a:rPr lang="ru-RU" sz="3600" b="0" i="1" u="none" strike="noStrike" baseline="0" dirty="0" err="1">
                <a:solidFill>
                  <a:srgbClr val="000000"/>
                </a:solidFill>
                <a:latin typeface="Times New Roman" panose="02020603050405020304" pitchFamily="18" charset="0"/>
              </a:rPr>
              <a:t>безпеки</a:t>
            </a:r>
            <a:r>
              <a:rPr lang="ru-RU" sz="3600" b="0" i="1" u="none" strike="noStrike" baseline="0" dirty="0">
                <a:solidFill>
                  <a:srgbClr val="000000"/>
                </a:solidFill>
                <a:latin typeface="Times New Roman" panose="02020603050405020304" pitchFamily="18" charset="0"/>
              </a:rPr>
              <a:t> руху </a:t>
            </a:r>
            <a:r>
              <a:rPr lang="ru-RU" sz="3600" b="0" i="1" u="none" strike="noStrike" baseline="0" dirty="0" err="1">
                <a:solidFill>
                  <a:srgbClr val="000000"/>
                </a:solidFill>
                <a:latin typeface="Times New Roman" panose="02020603050405020304" pitchFamily="18" charset="0"/>
              </a:rPr>
              <a:t>пішоходів</a:t>
            </a:r>
            <a:r>
              <a:rPr lang="ru-RU" sz="3600" b="0" i="1" u="none" strike="noStrike" baseline="0" dirty="0">
                <a:solidFill>
                  <a:srgbClr val="000000"/>
                </a:solidFill>
                <a:latin typeface="Times New Roman" panose="02020603050405020304" pitchFamily="18" charset="0"/>
              </a:rPr>
              <a:t> в </a:t>
            </a:r>
            <a:r>
              <a:rPr lang="ru-RU" sz="3600" b="0" i="1" u="none" strike="noStrike" baseline="0" dirty="0" err="1">
                <a:solidFill>
                  <a:srgbClr val="000000"/>
                </a:solidFill>
                <a:latin typeface="Times New Roman" panose="02020603050405020304" pitchFamily="18" charset="0"/>
              </a:rPr>
              <a:t>містах</a:t>
            </a:r>
            <a:r>
              <a:rPr lang="ru-RU" sz="3600" b="0" i="1" u="none" strike="noStrike" baseline="0" dirty="0">
                <a:solidFill>
                  <a:srgbClr val="000000"/>
                </a:solidFill>
                <a:latin typeface="Times New Roman" panose="02020603050405020304" pitchFamily="18" charset="0"/>
              </a:rPr>
              <a:t> </a:t>
            </a:r>
            <a:br>
              <a:rPr lang="ru-RU" sz="3600" b="0" i="1" u="none" strike="noStrike" baseline="0" dirty="0">
                <a:solidFill>
                  <a:srgbClr val="000000"/>
                </a:solidFill>
                <a:latin typeface="Times New Roman" panose="02020603050405020304" pitchFamily="18" charset="0"/>
              </a:rPr>
            </a:br>
            <a:endParaRPr lang="en-GB" sz="3600" dirty="0"/>
          </a:p>
        </p:txBody>
      </p:sp>
      <p:sp>
        <p:nvSpPr>
          <p:cNvPr id="3" name="Content Placeholder 2">
            <a:extLst>
              <a:ext uri="{FF2B5EF4-FFF2-40B4-BE49-F238E27FC236}">
                <a16:creationId xmlns:a16="http://schemas.microsoft.com/office/drawing/2014/main" id="{684F9A3E-94D5-CE7A-472E-67B964B13D0A}"/>
              </a:ext>
            </a:extLst>
          </p:cNvPr>
          <p:cNvSpPr>
            <a:spLocks noGrp="1"/>
          </p:cNvSpPr>
          <p:nvPr>
            <p:ph sz="half" idx="1"/>
          </p:nvPr>
        </p:nvSpPr>
        <p:spPr/>
        <p:txBody>
          <a:bodyPr/>
          <a:lstStyle/>
          <a:p>
            <a:pPr marL="0" indent="0">
              <a:buNone/>
            </a:pPr>
            <a:r>
              <a:rPr lang="ru-RU" sz="1800" b="0" i="0" u="none" strike="noStrike" baseline="0" dirty="0" err="1">
                <a:solidFill>
                  <a:srgbClr val="000000"/>
                </a:solidFill>
                <a:latin typeface="Times New Roman" panose="02020603050405020304" pitchFamily="18" charset="0"/>
              </a:rPr>
              <a:t>Обмеження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максимальної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швидкості</a:t>
            </a:r>
            <a:r>
              <a:rPr lang="ru-RU" sz="1800" b="0" i="0" u="none" strike="noStrike" baseline="0" dirty="0">
                <a:solidFill>
                  <a:srgbClr val="000000"/>
                </a:solidFill>
                <a:latin typeface="Times New Roman" panose="02020603050405020304" pitchFamily="18" charset="0"/>
              </a:rPr>
              <a:t> в </a:t>
            </a:r>
            <a:r>
              <a:rPr lang="ru-RU" sz="1800" b="0" i="0" u="none" strike="noStrike" baseline="0" dirty="0" err="1">
                <a:solidFill>
                  <a:srgbClr val="000000"/>
                </a:solidFill>
                <a:latin typeface="Times New Roman" panose="02020603050405020304" pitchFamily="18" charset="0"/>
              </a:rPr>
              <a:t>центральній</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частині</a:t>
            </a:r>
            <a:r>
              <a:rPr lang="ru-RU" sz="1800" b="0" i="0" u="none" strike="noStrike" baseline="0" dirty="0">
                <a:solidFill>
                  <a:srgbClr val="000000"/>
                </a:solidFill>
                <a:latin typeface="Times New Roman" panose="02020603050405020304" pitchFamily="18" charset="0"/>
              </a:rPr>
              <a:t> м. </a:t>
            </a:r>
            <a:r>
              <a:rPr lang="ru-RU" sz="1800" b="0" i="0" u="none" strike="noStrike" baseline="0" dirty="0" err="1">
                <a:solidFill>
                  <a:srgbClr val="000000"/>
                </a:solidFill>
                <a:latin typeface="Times New Roman" panose="02020603050405020304" pitchFamily="18" charset="0"/>
              </a:rPr>
              <a:t>Відень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Австрія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a:solidFill>
                  <a:srgbClr val="0462C1"/>
                </a:solidFill>
                <a:latin typeface="Times New Roman" panose="02020603050405020304" pitchFamily="18" charset="0"/>
              </a:rPr>
              <a:t>https://proboknet.livejournal.com</a:t>
            </a:r>
            <a:r>
              <a:rPr lang="ru-RU" sz="1800" b="0" i="0" u="none" strike="noStrike" baseline="0" dirty="0">
                <a:solidFill>
                  <a:srgbClr val="000000"/>
                </a:solidFill>
                <a:latin typeface="Times New Roman" panose="02020603050405020304" pitchFamily="18" charset="0"/>
              </a:rPr>
              <a:t>) </a:t>
            </a:r>
            <a:endParaRPr lang="en-GB" dirty="0"/>
          </a:p>
          <a:p>
            <a:pPr marL="0" indent="0">
              <a:buNone/>
            </a:pPr>
            <a:endParaRPr lang="en-GB" dirty="0"/>
          </a:p>
        </p:txBody>
      </p:sp>
      <p:pic>
        <p:nvPicPr>
          <p:cNvPr id="6" name="Content Placeholder 5">
            <a:extLst>
              <a:ext uri="{FF2B5EF4-FFF2-40B4-BE49-F238E27FC236}">
                <a16:creationId xmlns:a16="http://schemas.microsoft.com/office/drawing/2014/main" id="{8F5B8372-201D-F046-2FA5-88EE9D474BCA}"/>
              </a:ext>
            </a:extLst>
          </p:cNvPr>
          <p:cNvPicPr>
            <a:picLocks noGrp="1" noChangeAspect="1"/>
          </p:cNvPicPr>
          <p:nvPr>
            <p:ph sz="half" idx="2"/>
          </p:nvPr>
        </p:nvPicPr>
        <p:blipFill>
          <a:blip r:embed="rId2"/>
          <a:stretch>
            <a:fillRect/>
          </a:stretch>
        </p:blipFill>
        <p:spPr>
          <a:xfrm>
            <a:off x="6607175" y="2899061"/>
            <a:ext cx="4895850" cy="2660078"/>
          </a:xfrm>
        </p:spPr>
      </p:pic>
    </p:spTree>
    <p:extLst>
      <p:ext uri="{BB962C8B-B14F-4D97-AF65-F5344CB8AC3E}">
        <p14:creationId xmlns:p14="http://schemas.microsoft.com/office/powerpoint/2010/main" val="185203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CA28-0EC9-C8AC-A51F-18A09A76ECDF}"/>
              </a:ext>
            </a:extLst>
          </p:cNvPr>
          <p:cNvSpPr>
            <a:spLocks noGrp="1"/>
          </p:cNvSpPr>
          <p:nvPr>
            <p:ph type="title"/>
          </p:nvPr>
        </p:nvSpPr>
        <p:spPr/>
        <p:txBody>
          <a:bodyPr/>
          <a:lstStyle/>
          <a:p>
            <a:r>
              <a:rPr lang="ru-RU" sz="4000" b="0" i="1" u="none" strike="noStrike" baseline="0" dirty="0">
                <a:solidFill>
                  <a:srgbClr val="000000"/>
                </a:solidFill>
                <a:latin typeface="Times New Roman" panose="02020603050405020304" pitchFamily="18" charset="0"/>
              </a:rPr>
              <a:t>6. </a:t>
            </a:r>
            <a:r>
              <a:rPr lang="ru-RU" sz="4000" b="0" i="1" u="none" strike="noStrike" baseline="0" dirty="0" err="1">
                <a:solidFill>
                  <a:srgbClr val="000000"/>
                </a:solidFill>
                <a:latin typeface="Times New Roman" panose="02020603050405020304" pitchFamily="18" charset="0"/>
              </a:rPr>
              <a:t>Практичні</a:t>
            </a:r>
            <a:r>
              <a:rPr lang="ru-RU" sz="4000" b="0" i="1" u="none" strike="noStrike" baseline="0" dirty="0">
                <a:solidFill>
                  <a:srgbClr val="000000"/>
                </a:solidFill>
                <a:latin typeface="Times New Roman" panose="02020603050405020304" pitchFamily="18" charset="0"/>
              </a:rPr>
              <a:t> заходи для </a:t>
            </a:r>
            <a:r>
              <a:rPr lang="ru-RU" sz="4000" b="0" i="1" u="none" strike="noStrike" baseline="0" dirty="0" err="1">
                <a:solidFill>
                  <a:srgbClr val="000000"/>
                </a:solidFill>
                <a:latin typeface="Times New Roman" panose="02020603050405020304" pitchFamily="18" charset="0"/>
              </a:rPr>
              <a:t>підвищення</a:t>
            </a:r>
            <a:r>
              <a:rPr lang="ru-RU" sz="4000" b="0" i="1" u="none" strike="noStrike" baseline="0" dirty="0">
                <a:solidFill>
                  <a:srgbClr val="000000"/>
                </a:solidFill>
                <a:latin typeface="Times New Roman" panose="02020603050405020304" pitchFamily="18" charset="0"/>
              </a:rPr>
              <a:t> </a:t>
            </a:r>
            <a:r>
              <a:rPr lang="ru-RU" sz="4000" b="0" i="1" u="none" strike="noStrike" baseline="0" dirty="0" err="1">
                <a:solidFill>
                  <a:srgbClr val="000000"/>
                </a:solidFill>
                <a:latin typeface="Times New Roman" panose="02020603050405020304" pitchFamily="18" charset="0"/>
              </a:rPr>
              <a:t>безпеки</a:t>
            </a:r>
            <a:r>
              <a:rPr lang="ru-RU" sz="4000" b="0" i="1" u="none" strike="noStrike" baseline="0" dirty="0">
                <a:solidFill>
                  <a:srgbClr val="000000"/>
                </a:solidFill>
                <a:latin typeface="Times New Roman" panose="02020603050405020304" pitchFamily="18" charset="0"/>
              </a:rPr>
              <a:t> руху </a:t>
            </a:r>
            <a:r>
              <a:rPr lang="ru-RU" sz="4000" b="0" i="1" u="none" strike="noStrike" baseline="0" dirty="0" err="1">
                <a:solidFill>
                  <a:srgbClr val="000000"/>
                </a:solidFill>
                <a:latin typeface="Times New Roman" panose="02020603050405020304" pitchFamily="18" charset="0"/>
              </a:rPr>
              <a:t>пішоходів</a:t>
            </a:r>
            <a:r>
              <a:rPr lang="ru-RU" sz="4000" b="0" i="1" u="none" strike="noStrike" baseline="0" dirty="0">
                <a:solidFill>
                  <a:srgbClr val="000000"/>
                </a:solidFill>
                <a:latin typeface="Times New Roman" panose="02020603050405020304" pitchFamily="18" charset="0"/>
              </a:rPr>
              <a:t> в </a:t>
            </a:r>
            <a:r>
              <a:rPr lang="ru-RU" sz="4000" b="0" i="1" u="none" strike="noStrike" baseline="0" dirty="0" err="1">
                <a:solidFill>
                  <a:srgbClr val="000000"/>
                </a:solidFill>
                <a:latin typeface="Times New Roman" panose="02020603050405020304" pitchFamily="18" charset="0"/>
              </a:rPr>
              <a:t>містах</a:t>
            </a:r>
            <a:endParaRPr lang="en-GB" dirty="0"/>
          </a:p>
        </p:txBody>
      </p:sp>
      <p:sp>
        <p:nvSpPr>
          <p:cNvPr id="3" name="Content Placeholder 2">
            <a:extLst>
              <a:ext uri="{FF2B5EF4-FFF2-40B4-BE49-F238E27FC236}">
                <a16:creationId xmlns:a16="http://schemas.microsoft.com/office/drawing/2014/main" id="{7DC4D4A9-A75D-11ED-E63B-784E61EF9C49}"/>
              </a:ext>
            </a:extLst>
          </p:cNvPr>
          <p:cNvSpPr>
            <a:spLocks noGrp="1"/>
          </p:cNvSpPr>
          <p:nvPr>
            <p:ph sz="half" idx="1"/>
          </p:nvPr>
        </p:nvSpPr>
        <p:spPr/>
        <p:txBody>
          <a:bodyPr/>
          <a:lstStyle/>
          <a:p>
            <a:r>
              <a:rPr lang="ru-RU" sz="1800" b="0" i="0" u="none" strike="noStrike" baseline="0" dirty="0" err="1">
                <a:solidFill>
                  <a:srgbClr val="000000"/>
                </a:solidFill>
                <a:latin typeface="Times New Roman" panose="02020603050405020304" pitchFamily="18" charset="0"/>
              </a:rPr>
              <a:t>Траєкторії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лівоповоротного</a:t>
            </a:r>
            <a:r>
              <a:rPr lang="ru-RU" sz="1800" b="0" i="0" u="none" strike="noStrike" baseline="0" dirty="0">
                <a:solidFill>
                  <a:srgbClr val="000000"/>
                </a:solidFill>
                <a:latin typeface="Times New Roman" panose="02020603050405020304" pitchFamily="18" charset="0"/>
              </a:rPr>
              <a:t> руху ТЗ на </a:t>
            </a:r>
            <a:r>
              <a:rPr lang="ru-RU" sz="1800" b="0" i="0" u="none" strike="noStrike" baseline="0" dirty="0" err="1">
                <a:solidFill>
                  <a:srgbClr val="000000"/>
                </a:solidFill>
                <a:latin typeface="Times New Roman" panose="02020603050405020304" pitchFamily="18" charset="0"/>
              </a:rPr>
              <a:t>перехрестях</a:t>
            </a:r>
            <a:r>
              <a:rPr lang="en-GB" sz="1800" b="0" i="0" u="none" strike="noStrike" baseline="0" dirty="0">
                <a:solidFill>
                  <a:srgbClr val="000000"/>
                </a:solidFill>
                <a:latin typeface="Times New Roman" panose="02020603050405020304" pitchFamily="18" charset="0"/>
              </a:rPr>
              <a:t> </a:t>
            </a:r>
            <a:r>
              <a:rPr lang="ru-RU" sz="1800" b="0" i="0" u="none" strike="noStrike" baseline="0" dirty="0">
                <a:solidFill>
                  <a:srgbClr val="000000"/>
                </a:solidFill>
                <a:latin typeface="Times New Roman" panose="02020603050405020304" pitchFamily="18" charset="0"/>
              </a:rPr>
              <a:t>за </a:t>
            </a:r>
            <a:r>
              <a:rPr lang="ru-RU" sz="1800" b="0" i="0" u="none" strike="noStrike" baseline="0" dirty="0" err="1">
                <a:solidFill>
                  <a:srgbClr val="000000"/>
                </a:solidFill>
                <a:latin typeface="Times New Roman" panose="02020603050405020304" pitchFamily="18" charset="0"/>
              </a:rPr>
              <a:t>відсутності</a:t>
            </a:r>
            <a:r>
              <a:rPr lang="ru-RU" sz="1800" b="0" i="0" u="none" strike="noStrike" baseline="0" dirty="0">
                <a:solidFill>
                  <a:srgbClr val="000000"/>
                </a:solidFill>
                <a:latin typeface="Times New Roman" panose="02020603050405020304" pitchFamily="18" charset="0"/>
              </a:rPr>
              <a:t> та при </a:t>
            </a:r>
            <a:r>
              <a:rPr lang="ru-RU" sz="1800" b="0" i="0" u="none" strike="noStrike" baseline="0" dirty="0" err="1">
                <a:solidFill>
                  <a:srgbClr val="000000"/>
                </a:solidFill>
                <a:latin typeface="Times New Roman" panose="02020603050405020304" pitchFamily="18" charset="0"/>
              </a:rPr>
              <a:t>наявності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центральних</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острівців</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безпеки</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пішохідних</a:t>
            </a:r>
            <a:r>
              <a:rPr lang="ru-RU" sz="1800" b="0" i="0" u="none" strike="noStrike" baseline="0" dirty="0">
                <a:solidFill>
                  <a:srgbClr val="000000"/>
                </a:solidFill>
                <a:latin typeface="Times New Roman" panose="02020603050405020304" pitchFamily="18" charset="0"/>
              </a:rPr>
              <a:t> переходах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https://proboknet.livejournal.com) </a:t>
            </a:r>
            <a:endParaRPr lang="en-GB" dirty="0"/>
          </a:p>
          <a:p>
            <a:endParaRPr lang="en-GB" dirty="0"/>
          </a:p>
        </p:txBody>
      </p:sp>
      <p:pic>
        <p:nvPicPr>
          <p:cNvPr id="6" name="Content Placeholder 5">
            <a:extLst>
              <a:ext uri="{FF2B5EF4-FFF2-40B4-BE49-F238E27FC236}">
                <a16:creationId xmlns:a16="http://schemas.microsoft.com/office/drawing/2014/main" id="{D9CF7CA1-8084-6554-606A-DBADADBB9056}"/>
              </a:ext>
            </a:extLst>
          </p:cNvPr>
          <p:cNvPicPr>
            <a:picLocks noGrp="1" noChangeAspect="1"/>
          </p:cNvPicPr>
          <p:nvPr>
            <p:ph sz="half" idx="2"/>
          </p:nvPr>
        </p:nvPicPr>
        <p:blipFill>
          <a:blip r:embed="rId2"/>
          <a:stretch>
            <a:fillRect/>
          </a:stretch>
        </p:blipFill>
        <p:spPr>
          <a:xfrm>
            <a:off x="6607175" y="3088471"/>
            <a:ext cx="4895850" cy="2281257"/>
          </a:xfrm>
        </p:spPr>
      </p:pic>
      <p:sp>
        <p:nvSpPr>
          <p:cNvPr id="12" name="TextBox 11">
            <a:extLst>
              <a:ext uri="{FF2B5EF4-FFF2-40B4-BE49-F238E27FC236}">
                <a16:creationId xmlns:a16="http://schemas.microsoft.com/office/drawing/2014/main" id="{048551AD-4507-0FF8-7289-962937BC40BA}"/>
              </a:ext>
            </a:extLst>
          </p:cNvPr>
          <p:cNvSpPr txBox="1"/>
          <p:nvPr/>
        </p:nvSpPr>
        <p:spPr>
          <a:xfrm>
            <a:off x="6181725" y="81538"/>
            <a:ext cx="6096000" cy="646331"/>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6 </a:t>
            </a:r>
            <a:r>
              <a:rPr lang="ru-RU" i="1"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Практичні</a:t>
            </a:r>
            <a:r>
              <a:rPr lang="ru-RU" sz="1800" b="0" i="1" u="none" strike="noStrike" baseline="0" dirty="0">
                <a:solidFill>
                  <a:srgbClr val="000000"/>
                </a:solidFill>
                <a:latin typeface="Times New Roman" panose="02020603050405020304" pitchFamily="18" charset="0"/>
              </a:rPr>
              <a:t> заходи для </a:t>
            </a:r>
            <a:r>
              <a:rPr lang="ru-RU" sz="1800" b="0" i="1" u="none" strike="noStrike" baseline="0" dirty="0" err="1">
                <a:solidFill>
                  <a:srgbClr val="000000"/>
                </a:solidFill>
                <a:latin typeface="Times New Roman" panose="02020603050405020304" pitchFamily="18" charset="0"/>
              </a:rPr>
              <a:t>підвищення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безпеки</a:t>
            </a:r>
            <a:r>
              <a:rPr lang="ru-RU" sz="1800" b="0" i="1" u="none" strike="noStrike" baseline="0" dirty="0">
                <a:solidFill>
                  <a:srgbClr val="000000"/>
                </a:solidFill>
                <a:latin typeface="Times New Roman" panose="02020603050405020304" pitchFamily="18" charset="0"/>
              </a:rPr>
              <a:t> руху </a:t>
            </a:r>
            <a:r>
              <a:rPr lang="ru-RU" sz="1800" b="0" i="1" u="none" strike="noStrike" baseline="0" dirty="0" err="1">
                <a:solidFill>
                  <a:srgbClr val="000000"/>
                </a:solidFill>
                <a:latin typeface="Times New Roman" panose="02020603050405020304" pitchFamily="18" charset="0"/>
              </a:rPr>
              <a:t>пішоходів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містах</a:t>
            </a:r>
            <a:r>
              <a:rPr lang="ru-RU" sz="1800" b="0"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490910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5FCD5-B53F-3E82-0BF5-41DAB04187BD}"/>
              </a:ext>
            </a:extLst>
          </p:cNvPr>
          <p:cNvSpPr>
            <a:spLocks noGrp="1"/>
          </p:cNvSpPr>
          <p:nvPr>
            <p:ph type="title"/>
          </p:nvPr>
        </p:nvSpPr>
        <p:spPr/>
        <p:txBody>
          <a:bodyPr/>
          <a:lstStyle/>
          <a:p>
            <a:r>
              <a:rPr lang="ru-RU" sz="4000" b="0" i="1" u="none" strike="noStrike" baseline="0" dirty="0">
                <a:solidFill>
                  <a:srgbClr val="000000"/>
                </a:solidFill>
                <a:latin typeface="Times New Roman" panose="02020603050405020304" pitchFamily="18" charset="0"/>
              </a:rPr>
              <a:t>6. </a:t>
            </a:r>
            <a:r>
              <a:rPr lang="ru-RU" sz="4000" b="0" i="1" u="none" strike="noStrike" baseline="0" dirty="0" err="1">
                <a:solidFill>
                  <a:srgbClr val="000000"/>
                </a:solidFill>
                <a:latin typeface="Times New Roman" panose="02020603050405020304" pitchFamily="18" charset="0"/>
              </a:rPr>
              <a:t>Практичні</a:t>
            </a:r>
            <a:r>
              <a:rPr lang="ru-RU" sz="4000" b="0" i="1" u="none" strike="noStrike" baseline="0" dirty="0">
                <a:solidFill>
                  <a:srgbClr val="000000"/>
                </a:solidFill>
                <a:latin typeface="Times New Roman" panose="02020603050405020304" pitchFamily="18" charset="0"/>
              </a:rPr>
              <a:t> заходи для </a:t>
            </a:r>
            <a:r>
              <a:rPr lang="ru-RU" sz="4000" b="0" i="1" u="none" strike="noStrike" baseline="0" dirty="0" err="1">
                <a:solidFill>
                  <a:srgbClr val="000000"/>
                </a:solidFill>
                <a:latin typeface="Times New Roman" panose="02020603050405020304" pitchFamily="18" charset="0"/>
              </a:rPr>
              <a:t>підвищення</a:t>
            </a:r>
            <a:r>
              <a:rPr lang="ru-RU" sz="4000" b="0" i="1" u="none" strike="noStrike" baseline="0" dirty="0">
                <a:solidFill>
                  <a:srgbClr val="000000"/>
                </a:solidFill>
                <a:latin typeface="Times New Roman" panose="02020603050405020304" pitchFamily="18" charset="0"/>
              </a:rPr>
              <a:t> </a:t>
            </a:r>
            <a:r>
              <a:rPr lang="ru-RU" sz="4000" b="0" i="1" u="none" strike="noStrike" baseline="0" dirty="0" err="1">
                <a:solidFill>
                  <a:srgbClr val="000000"/>
                </a:solidFill>
                <a:latin typeface="Times New Roman" panose="02020603050405020304" pitchFamily="18" charset="0"/>
              </a:rPr>
              <a:t>безпеки</a:t>
            </a:r>
            <a:r>
              <a:rPr lang="ru-RU" sz="4000" b="0" i="1" u="none" strike="noStrike" baseline="0" dirty="0">
                <a:solidFill>
                  <a:srgbClr val="000000"/>
                </a:solidFill>
                <a:latin typeface="Times New Roman" panose="02020603050405020304" pitchFamily="18" charset="0"/>
              </a:rPr>
              <a:t> руху </a:t>
            </a:r>
            <a:r>
              <a:rPr lang="ru-RU" sz="4000" b="0" i="1" u="none" strike="noStrike" baseline="0" dirty="0" err="1">
                <a:solidFill>
                  <a:srgbClr val="000000"/>
                </a:solidFill>
                <a:latin typeface="Times New Roman" panose="02020603050405020304" pitchFamily="18" charset="0"/>
              </a:rPr>
              <a:t>пішоходів</a:t>
            </a:r>
            <a:r>
              <a:rPr lang="ru-RU" sz="4000" b="0" i="1" u="none" strike="noStrike" baseline="0" dirty="0">
                <a:solidFill>
                  <a:srgbClr val="000000"/>
                </a:solidFill>
                <a:latin typeface="Times New Roman" panose="02020603050405020304" pitchFamily="18" charset="0"/>
              </a:rPr>
              <a:t> в </a:t>
            </a:r>
            <a:r>
              <a:rPr lang="ru-RU" sz="4000" b="0" i="1" u="none" strike="noStrike" baseline="0" dirty="0" err="1">
                <a:solidFill>
                  <a:srgbClr val="000000"/>
                </a:solidFill>
                <a:latin typeface="Times New Roman" panose="02020603050405020304" pitchFamily="18" charset="0"/>
              </a:rPr>
              <a:t>містах</a:t>
            </a:r>
            <a:endParaRPr lang="en-GB" dirty="0"/>
          </a:p>
        </p:txBody>
      </p:sp>
      <p:sp>
        <p:nvSpPr>
          <p:cNvPr id="3" name="Content Placeholder 2">
            <a:extLst>
              <a:ext uri="{FF2B5EF4-FFF2-40B4-BE49-F238E27FC236}">
                <a16:creationId xmlns:a16="http://schemas.microsoft.com/office/drawing/2014/main" id="{2F1016E5-D81C-93DF-91B7-25CA10FCA279}"/>
              </a:ext>
            </a:extLst>
          </p:cNvPr>
          <p:cNvSpPr>
            <a:spLocks noGrp="1"/>
          </p:cNvSpPr>
          <p:nvPr>
            <p:ph sz="half" idx="1"/>
          </p:nvPr>
        </p:nvSpPr>
        <p:spPr/>
        <p:txBody>
          <a:bodyPr/>
          <a:lstStyle/>
          <a:p>
            <a:pPr marL="0" indent="0">
              <a:buNone/>
            </a:pPr>
            <a:r>
              <a:rPr lang="ru-RU" sz="1800" b="0" i="0" u="none" strike="noStrike" baseline="0" dirty="0" err="1">
                <a:solidFill>
                  <a:srgbClr val="000000"/>
                </a:solidFill>
                <a:latin typeface="Times New Roman" panose="02020603050405020304" pitchFamily="18" charset="0"/>
              </a:rPr>
              <a:t>Сумісне</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виділення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артикуляція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нерегульованого</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пішохідного</a:t>
            </a:r>
            <a:r>
              <a:rPr lang="ru-RU" sz="1800" b="0" i="0" u="none" strike="noStrike" baseline="0" dirty="0">
                <a:solidFill>
                  <a:srgbClr val="000000"/>
                </a:solidFill>
                <a:latin typeface="Times New Roman" panose="02020603050405020304" pitchFamily="18" charset="0"/>
              </a:rPr>
              <a:t>  переходу та </a:t>
            </a:r>
            <a:r>
              <a:rPr lang="ru-RU" sz="1800" b="0" i="0" u="none" strike="noStrike" baseline="0" dirty="0" err="1">
                <a:solidFill>
                  <a:srgbClr val="000000"/>
                </a:solidFill>
                <a:latin typeface="Times New Roman" panose="02020603050405020304" pitchFamily="18" charset="0"/>
              </a:rPr>
              <a:t>зони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паркування</a:t>
            </a:r>
            <a:r>
              <a:rPr lang="ru-RU" sz="1800" b="0" i="0" u="none" strike="noStrike" baseline="0" dirty="0">
                <a:solidFill>
                  <a:srgbClr val="000000"/>
                </a:solidFill>
                <a:latin typeface="Times New Roman" panose="02020603050405020304" pitchFamily="18" charset="0"/>
              </a:rPr>
              <a:t> ТЗ на </a:t>
            </a:r>
            <a:r>
              <a:rPr lang="ru-RU" sz="1800" b="0" i="0" u="none" strike="noStrike" baseline="0" dirty="0" err="1">
                <a:solidFill>
                  <a:srgbClr val="000000"/>
                </a:solidFill>
                <a:latin typeface="Times New Roman" panose="02020603050405020304" pitchFamily="18" charset="0"/>
              </a:rPr>
              <a:t>міській</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вулиці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http://urbanua.org) </a:t>
            </a:r>
            <a:endParaRPr lang="en-GB" dirty="0"/>
          </a:p>
          <a:p>
            <a:endParaRPr lang="en-GB" dirty="0"/>
          </a:p>
        </p:txBody>
      </p:sp>
      <p:pic>
        <p:nvPicPr>
          <p:cNvPr id="6" name="Content Placeholder 5">
            <a:extLst>
              <a:ext uri="{FF2B5EF4-FFF2-40B4-BE49-F238E27FC236}">
                <a16:creationId xmlns:a16="http://schemas.microsoft.com/office/drawing/2014/main" id="{C1216072-C4C5-7F14-B8D1-FF738013C4E8}"/>
              </a:ext>
            </a:extLst>
          </p:cNvPr>
          <p:cNvPicPr>
            <a:picLocks noGrp="1" noChangeAspect="1"/>
          </p:cNvPicPr>
          <p:nvPr>
            <p:ph sz="half" idx="2"/>
          </p:nvPr>
        </p:nvPicPr>
        <p:blipFill>
          <a:blip r:embed="rId2"/>
          <a:stretch>
            <a:fillRect/>
          </a:stretch>
        </p:blipFill>
        <p:spPr>
          <a:xfrm>
            <a:off x="6493667" y="2628899"/>
            <a:ext cx="4522730" cy="2826707"/>
          </a:xfrm>
        </p:spPr>
      </p:pic>
      <p:sp>
        <p:nvSpPr>
          <p:cNvPr id="9" name="TextBox 8">
            <a:extLst>
              <a:ext uri="{FF2B5EF4-FFF2-40B4-BE49-F238E27FC236}">
                <a16:creationId xmlns:a16="http://schemas.microsoft.com/office/drawing/2014/main" id="{59A18587-16BC-AA18-50F0-BA04418A9207}"/>
              </a:ext>
            </a:extLst>
          </p:cNvPr>
          <p:cNvSpPr txBox="1"/>
          <p:nvPr/>
        </p:nvSpPr>
        <p:spPr>
          <a:xfrm>
            <a:off x="6181725" y="81538"/>
            <a:ext cx="6096000" cy="646331"/>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6 </a:t>
            </a:r>
            <a:r>
              <a:rPr lang="ru-RU" i="1"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Практичні</a:t>
            </a:r>
            <a:r>
              <a:rPr lang="ru-RU" sz="1800" b="0" i="1" u="none" strike="noStrike" baseline="0" dirty="0">
                <a:solidFill>
                  <a:srgbClr val="000000"/>
                </a:solidFill>
                <a:latin typeface="Times New Roman" panose="02020603050405020304" pitchFamily="18" charset="0"/>
              </a:rPr>
              <a:t> заходи для </a:t>
            </a:r>
            <a:r>
              <a:rPr lang="ru-RU" sz="1800" b="0" i="1" u="none" strike="noStrike" baseline="0" dirty="0" err="1">
                <a:solidFill>
                  <a:srgbClr val="000000"/>
                </a:solidFill>
                <a:latin typeface="Times New Roman" panose="02020603050405020304" pitchFamily="18" charset="0"/>
              </a:rPr>
              <a:t>підвищення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безпеки</a:t>
            </a:r>
            <a:r>
              <a:rPr lang="ru-RU" sz="1800" b="0" i="1" u="none" strike="noStrike" baseline="0" dirty="0">
                <a:solidFill>
                  <a:srgbClr val="000000"/>
                </a:solidFill>
                <a:latin typeface="Times New Roman" panose="02020603050405020304" pitchFamily="18" charset="0"/>
              </a:rPr>
              <a:t> руху </a:t>
            </a:r>
            <a:r>
              <a:rPr lang="ru-RU" sz="1800" b="0" i="1" u="none" strike="noStrike" baseline="0" dirty="0" err="1">
                <a:solidFill>
                  <a:srgbClr val="000000"/>
                </a:solidFill>
                <a:latin typeface="Times New Roman" panose="02020603050405020304" pitchFamily="18" charset="0"/>
              </a:rPr>
              <a:t>пішоходів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містах</a:t>
            </a:r>
            <a:r>
              <a:rPr lang="ru-RU" sz="1800" b="0"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91080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F8E8-2A6E-8BAE-4DC0-428B09A050ED}"/>
              </a:ext>
            </a:extLst>
          </p:cNvPr>
          <p:cNvSpPr>
            <a:spLocks noGrp="1"/>
          </p:cNvSpPr>
          <p:nvPr>
            <p:ph type="title"/>
          </p:nvPr>
        </p:nvSpPr>
        <p:spPr/>
        <p:txBody>
          <a:bodyPr/>
          <a:lstStyle/>
          <a:p>
            <a:r>
              <a:rPr lang="ru-RU" sz="4000" b="0" i="1" u="none" strike="noStrike" baseline="0" dirty="0">
                <a:solidFill>
                  <a:srgbClr val="000000"/>
                </a:solidFill>
                <a:latin typeface="Times New Roman" panose="02020603050405020304" pitchFamily="18" charset="0"/>
              </a:rPr>
              <a:t>6. </a:t>
            </a:r>
            <a:r>
              <a:rPr lang="ru-RU" sz="4000" b="0" i="1" u="none" strike="noStrike" baseline="0" dirty="0" err="1">
                <a:solidFill>
                  <a:srgbClr val="000000"/>
                </a:solidFill>
                <a:latin typeface="Times New Roman" panose="02020603050405020304" pitchFamily="18" charset="0"/>
              </a:rPr>
              <a:t>Практичні</a:t>
            </a:r>
            <a:r>
              <a:rPr lang="ru-RU" sz="4000" b="0" i="1" u="none" strike="noStrike" baseline="0" dirty="0">
                <a:solidFill>
                  <a:srgbClr val="000000"/>
                </a:solidFill>
                <a:latin typeface="Times New Roman" panose="02020603050405020304" pitchFamily="18" charset="0"/>
              </a:rPr>
              <a:t> заходи для </a:t>
            </a:r>
            <a:r>
              <a:rPr lang="ru-RU" sz="4000" b="0" i="1" u="none" strike="noStrike" baseline="0" dirty="0" err="1">
                <a:solidFill>
                  <a:srgbClr val="000000"/>
                </a:solidFill>
                <a:latin typeface="Times New Roman" panose="02020603050405020304" pitchFamily="18" charset="0"/>
              </a:rPr>
              <a:t>підвищення</a:t>
            </a:r>
            <a:r>
              <a:rPr lang="ru-RU" sz="4000" b="0" i="1" u="none" strike="noStrike" baseline="0" dirty="0">
                <a:solidFill>
                  <a:srgbClr val="000000"/>
                </a:solidFill>
                <a:latin typeface="Times New Roman" panose="02020603050405020304" pitchFamily="18" charset="0"/>
              </a:rPr>
              <a:t> </a:t>
            </a:r>
            <a:r>
              <a:rPr lang="ru-RU" sz="4000" b="0" i="1" u="none" strike="noStrike" baseline="0" dirty="0" err="1">
                <a:solidFill>
                  <a:srgbClr val="000000"/>
                </a:solidFill>
                <a:latin typeface="Times New Roman" panose="02020603050405020304" pitchFamily="18" charset="0"/>
              </a:rPr>
              <a:t>безпеки</a:t>
            </a:r>
            <a:r>
              <a:rPr lang="ru-RU" sz="4000" b="0" i="1" u="none" strike="noStrike" baseline="0" dirty="0">
                <a:solidFill>
                  <a:srgbClr val="000000"/>
                </a:solidFill>
                <a:latin typeface="Times New Roman" panose="02020603050405020304" pitchFamily="18" charset="0"/>
              </a:rPr>
              <a:t> руху </a:t>
            </a:r>
            <a:r>
              <a:rPr lang="ru-RU" sz="4000" b="0" i="1" u="none" strike="noStrike" baseline="0" dirty="0" err="1">
                <a:solidFill>
                  <a:srgbClr val="000000"/>
                </a:solidFill>
                <a:latin typeface="Times New Roman" panose="02020603050405020304" pitchFamily="18" charset="0"/>
              </a:rPr>
              <a:t>пішоходів</a:t>
            </a:r>
            <a:r>
              <a:rPr lang="ru-RU" sz="4000" b="0" i="1" u="none" strike="noStrike" baseline="0" dirty="0">
                <a:solidFill>
                  <a:srgbClr val="000000"/>
                </a:solidFill>
                <a:latin typeface="Times New Roman" panose="02020603050405020304" pitchFamily="18" charset="0"/>
              </a:rPr>
              <a:t> в </a:t>
            </a:r>
            <a:r>
              <a:rPr lang="ru-RU" sz="4000" b="0" i="1" u="none" strike="noStrike" baseline="0" dirty="0" err="1">
                <a:solidFill>
                  <a:srgbClr val="000000"/>
                </a:solidFill>
                <a:latin typeface="Times New Roman" panose="02020603050405020304" pitchFamily="18" charset="0"/>
              </a:rPr>
              <a:t>містах</a:t>
            </a:r>
            <a:endParaRPr lang="en-GB" dirty="0"/>
          </a:p>
        </p:txBody>
      </p:sp>
      <p:sp>
        <p:nvSpPr>
          <p:cNvPr id="3" name="Content Placeholder 2">
            <a:extLst>
              <a:ext uri="{FF2B5EF4-FFF2-40B4-BE49-F238E27FC236}">
                <a16:creationId xmlns:a16="http://schemas.microsoft.com/office/drawing/2014/main" id="{82B014EB-0B25-E60B-14F1-74039F03C2A8}"/>
              </a:ext>
            </a:extLst>
          </p:cNvPr>
          <p:cNvSpPr>
            <a:spLocks noGrp="1"/>
          </p:cNvSpPr>
          <p:nvPr>
            <p:ph sz="half" idx="1"/>
          </p:nvPr>
        </p:nvSpPr>
        <p:spPr>
          <a:xfrm>
            <a:off x="1484312" y="2666999"/>
            <a:ext cx="3573463" cy="3124201"/>
          </a:xfrm>
        </p:spPr>
        <p:txBody>
          <a:bodyPr/>
          <a:lstStyle/>
          <a:p>
            <a:pPr marL="0" indent="0">
              <a:buNone/>
            </a:pPr>
            <a:r>
              <a:rPr lang="ru-RU" sz="1800" b="0" i="0" u="none" strike="noStrike" baseline="0" dirty="0" err="1">
                <a:solidFill>
                  <a:srgbClr val="000000"/>
                </a:solidFill>
                <a:latin typeface="Times New Roman" panose="02020603050405020304" pitchFamily="18" charset="0"/>
              </a:rPr>
              <a:t>Штучні</a:t>
            </a:r>
            <a:r>
              <a:rPr lang="ru-RU" sz="1800" b="0" i="0" u="none" strike="noStrike" baseline="0" dirty="0">
                <a:solidFill>
                  <a:srgbClr val="000000"/>
                </a:solidFill>
                <a:latin typeface="Times New Roman" panose="02020603050405020304" pitchFamily="18" charset="0"/>
              </a:rPr>
              <a:t> повороти (шикани) (</a:t>
            </a:r>
            <a:r>
              <a:rPr lang="ru-RU" sz="1800" b="0" i="0" u="none" strike="noStrike" baseline="0" dirty="0" err="1">
                <a:solidFill>
                  <a:srgbClr val="000000"/>
                </a:solidFill>
                <a:latin typeface="Times New Roman" panose="02020603050405020304" pitchFamily="18" charset="0"/>
              </a:rPr>
              <a:t>Джерело</a:t>
            </a:r>
            <a:r>
              <a:rPr lang="ru-RU" sz="1800" b="0" i="0" u="none" strike="noStrike" baseline="0" dirty="0">
                <a:solidFill>
                  <a:srgbClr val="000000"/>
                </a:solidFill>
                <a:latin typeface="Times New Roman" panose="02020603050405020304" pitchFamily="18" charset="0"/>
              </a:rPr>
              <a:t>: ДСТУ 4123:2020) </a:t>
            </a:r>
            <a:endParaRPr lang="en-GB" dirty="0"/>
          </a:p>
          <a:p>
            <a:endParaRPr lang="en-GB" dirty="0"/>
          </a:p>
        </p:txBody>
      </p:sp>
      <p:pic>
        <p:nvPicPr>
          <p:cNvPr id="6" name="Content Placeholder 5">
            <a:extLst>
              <a:ext uri="{FF2B5EF4-FFF2-40B4-BE49-F238E27FC236}">
                <a16:creationId xmlns:a16="http://schemas.microsoft.com/office/drawing/2014/main" id="{C2C94121-4282-1042-BA66-B3EF306E9257}"/>
              </a:ext>
            </a:extLst>
          </p:cNvPr>
          <p:cNvPicPr>
            <a:picLocks noGrp="1" noChangeAspect="1"/>
          </p:cNvPicPr>
          <p:nvPr>
            <p:ph sz="half" idx="2"/>
          </p:nvPr>
        </p:nvPicPr>
        <p:blipFill>
          <a:blip r:embed="rId2"/>
          <a:stretch>
            <a:fillRect/>
          </a:stretch>
        </p:blipFill>
        <p:spPr>
          <a:xfrm>
            <a:off x="6096000" y="2589441"/>
            <a:ext cx="5722131" cy="3279315"/>
          </a:xfrm>
        </p:spPr>
      </p:pic>
      <p:sp>
        <p:nvSpPr>
          <p:cNvPr id="9" name="TextBox 8">
            <a:extLst>
              <a:ext uri="{FF2B5EF4-FFF2-40B4-BE49-F238E27FC236}">
                <a16:creationId xmlns:a16="http://schemas.microsoft.com/office/drawing/2014/main" id="{602CB3D6-3D83-D791-95C9-2662947CC1C1}"/>
              </a:ext>
            </a:extLst>
          </p:cNvPr>
          <p:cNvSpPr txBox="1"/>
          <p:nvPr/>
        </p:nvSpPr>
        <p:spPr>
          <a:xfrm>
            <a:off x="6181725" y="81538"/>
            <a:ext cx="6096000" cy="646331"/>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6 </a:t>
            </a:r>
            <a:r>
              <a:rPr lang="ru-RU" i="1"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Практичні</a:t>
            </a:r>
            <a:r>
              <a:rPr lang="ru-RU" sz="1800" b="0" i="1" u="none" strike="noStrike" baseline="0" dirty="0">
                <a:solidFill>
                  <a:srgbClr val="000000"/>
                </a:solidFill>
                <a:latin typeface="Times New Roman" panose="02020603050405020304" pitchFamily="18" charset="0"/>
              </a:rPr>
              <a:t> заходи для </a:t>
            </a:r>
            <a:r>
              <a:rPr lang="ru-RU" sz="1800" b="0" i="1" u="none" strike="noStrike" baseline="0" dirty="0" err="1">
                <a:solidFill>
                  <a:srgbClr val="000000"/>
                </a:solidFill>
                <a:latin typeface="Times New Roman" panose="02020603050405020304" pitchFamily="18" charset="0"/>
              </a:rPr>
              <a:t>підвищення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безпеки</a:t>
            </a:r>
            <a:r>
              <a:rPr lang="ru-RU" sz="1800" b="0" i="1" u="none" strike="noStrike" baseline="0" dirty="0">
                <a:solidFill>
                  <a:srgbClr val="000000"/>
                </a:solidFill>
                <a:latin typeface="Times New Roman" panose="02020603050405020304" pitchFamily="18" charset="0"/>
              </a:rPr>
              <a:t> руху </a:t>
            </a:r>
            <a:r>
              <a:rPr lang="ru-RU" sz="1800" b="0" i="1" u="none" strike="noStrike" baseline="0" dirty="0" err="1">
                <a:solidFill>
                  <a:srgbClr val="000000"/>
                </a:solidFill>
                <a:latin typeface="Times New Roman" panose="02020603050405020304" pitchFamily="18" charset="0"/>
              </a:rPr>
              <a:t>пішоходів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містах</a:t>
            </a:r>
            <a:r>
              <a:rPr lang="ru-RU" sz="1800" b="0"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95086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59E8-56BE-3773-0F64-6135F9A8086E}"/>
              </a:ext>
            </a:extLst>
          </p:cNvPr>
          <p:cNvSpPr>
            <a:spLocks noGrp="1"/>
          </p:cNvSpPr>
          <p:nvPr>
            <p:ph type="title"/>
          </p:nvPr>
        </p:nvSpPr>
        <p:spPr/>
        <p:txBody>
          <a:bodyPr/>
          <a:lstStyle/>
          <a:p>
            <a:r>
              <a:rPr lang="ru-RU" sz="4000" b="0" i="1" u="none" strike="noStrike" baseline="0" dirty="0">
                <a:solidFill>
                  <a:srgbClr val="000000"/>
                </a:solidFill>
                <a:latin typeface="Times New Roman" panose="02020603050405020304" pitchFamily="18" charset="0"/>
              </a:rPr>
              <a:t>6. </a:t>
            </a:r>
            <a:r>
              <a:rPr lang="ru-RU" sz="4000" b="0" i="1" u="none" strike="noStrike" baseline="0" dirty="0" err="1">
                <a:solidFill>
                  <a:srgbClr val="000000"/>
                </a:solidFill>
                <a:latin typeface="Times New Roman" panose="02020603050405020304" pitchFamily="18" charset="0"/>
              </a:rPr>
              <a:t>Практичні</a:t>
            </a:r>
            <a:r>
              <a:rPr lang="ru-RU" sz="4000" b="0" i="1" u="none" strike="noStrike" baseline="0" dirty="0">
                <a:solidFill>
                  <a:srgbClr val="000000"/>
                </a:solidFill>
                <a:latin typeface="Times New Roman" panose="02020603050405020304" pitchFamily="18" charset="0"/>
              </a:rPr>
              <a:t> заходи для </a:t>
            </a:r>
            <a:r>
              <a:rPr lang="ru-RU" sz="4000" b="0" i="1" u="none" strike="noStrike" baseline="0" dirty="0" err="1">
                <a:solidFill>
                  <a:srgbClr val="000000"/>
                </a:solidFill>
                <a:latin typeface="Times New Roman" panose="02020603050405020304" pitchFamily="18" charset="0"/>
              </a:rPr>
              <a:t>підвищення</a:t>
            </a:r>
            <a:r>
              <a:rPr lang="ru-RU" sz="4000" b="0" i="1" u="none" strike="noStrike" baseline="0" dirty="0">
                <a:solidFill>
                  <a:srgbClr val="000000"/>
                </a:solidFill>
                <a:latin typeface="Times New Roman" panose="02020603050405020304" pitchFamily="18" charset="0"/>
              </a:rPr>
              <a:t> </a:t>
            </a:r>
            <a:r>
              <a:rPr lang="ru-RU" sz="4000" b="0" i="1" u="none" strike="noStrike" baseline="0" dirty="0" err="1">
                <a:solidFill>
                  <a:srgbClr val="000000"/>
                </a:solidFill>
                <a:latin typeface="Times New Roman" panose="02020603050405020304" pitchFamily="18" charset="0"/>
              </a:rPr>
              <a:t>безпеки</a:t>
            </a:r>
            <a:r>
              <a:rPr lang="ru-RU" sz="4000" b="0" i="1" u="none" strike="noStrike" baseline="0" dirty="0">
                <a:solidFill>
                  <a:srgbClr val="000000"/>
                </a:solidFill>
                <a:latin typeface="Times New Roman" panose="02020603050405020304" pitchFamily="18" charset="0"/>
              </a:rPr>
              <a:t> руху </a:t>
            </a:r>
            <a:r>
              <a:rPr lang="ru-RU" sz="4000" b="0" i="1" u="none" strike="noStrike" baseline="0" dirty="0" err="1">
                <a:solidFill>
                  <a:srgbClr val="000000"/>
                </a:solidFill>
                <a:latin typeface="Times New Roman" panose="02020603050405020304" pitchFamily="18" charset="0"/>
              </a:rPr>
              <a:t>пішоходів</a:t>
            </a:r>
            <a:r>
              <a:rPr lang="ru-RU" sz="4000" b="0" i="1" u="none" strike="noStrike" baseline="0" dirty="0">
                <a:solidFill>
                  <a:srgbClr val="000000"/>
                </a:solidFill>
                <a:latin typeface="Times New Roman" panose="02020603050405020304" pitchFamily="18" charset="0"/>
              </a:rPr>
              <a:t> в </a:t>
            </a:r>
            <a:r>
              <a:rPr lang="ru-RU" sz="4000" b="0" i="1" u="none" strike="noStrike" baseline="0" dirty="0" err="1">
                <a:solidFill>
                  <a:srgbClr val="000000"/>
                </a:solidFill>
                <a:latin typeface="Times New Roman" panose="02020603050405020304" pitchFamily="18" charset="0"/>
              </a:rPr>
              <a:t>містах</a:t>
            </a:r>
            <a:endParaRPr lang="en-GB" dirty="0"/>
          </a:p>
        </p:txBody>
      </p:sp>
      <p:sp>
        <p:nvSpPr>
          <p:cNvPr id="3" name="Content Placeholder 2">
            <a:extLst>
              <a:ext uri="{FF2B5EF4-FFF2-40B4-BE49-F238E27FC236}">
                <a16:creationId xmlns:a16="http://schemas.microsoft.com/office/drawing/2014/main" id="{00274871-D8A8-B9BC-3C32-DAE0A1BA0E23}"/>
              </a:ext>
            </a:extLst>
          </p:cNvPr>
          <p:cNvSpPr>
            <a:spLocks noGrp="1"/>
          </p:cNvSpPr>
          <p:nvPr>
            <p:ph sz="half" idx="1"/>
          </p:nvPr>
        </p:nvSpPr>
        <p:spPr/>
        <p:txBody>
          <a:bodyPr/>
          <a:lstStyle/>
          <a:p>
            <a:r>
              <a:rPr lang="ru-RU" sz="1800" b="0" i="0" u="none" strike="noStrike" baseline="0" dirty="0" err="1">
                <a:solidFill>
                  <a:srgbClr val="000000"/>
                </a:solidFill>
                <a:latin typeface="Times New Roman" panose="02020603050405020304" pitchFamily="18" charset="0"/>
              </a:rPr>
              <a:t>Кільцева</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розв'язки</a:t>
            </a:r>
            <a:r>
              <a:rPr lang="ru-RU" sz="1800" b="0" i="0" u="none" strike="noStrike" baseline="0" dirty="0">
                <a:solidFill>
                  <a:srgbClr val="000000"/>
                </a:solidFill>
                <a:latin typeface="Times New Roman" panose="02020603050405020304" pitchFamily="18" charset="0"/>
              </a:rPr>
              <a:t> на </a:t>
            </a:r>
            <a:r>
              <a:rPr lang="ru-RU" sz="1800" b="0" i="0" u="none" strike="noStrike" baseline="0" dirty="0" err="1">
                <a:solidFill>
                  <a:srgbClr val="000000"/>
                </a:solidFill>
                <a:latin typeface="Times New Roman" panose="02020603050405020304" pitchFamily="18" charset="0"/>
              </a:rPr>
              <a:t>міському</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перехресті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міні-кільце</a:t>
            </a:r>
            <a:r>
              <a:rPr lang="ru-RU" sz="1800" b="0" i="0" u="none" strike="noStrike" baseline="0" dirty="0">
                <a:solidFill>
                  <a:srgbClr val="000000"/>
                </a:solidFill>
                <a:latin typeface="Times New Roman" panose="02020603050405020304" pitchFamily="18" charset="0"/>
              </a:rPr>
              <a:t>)  </a:t>
            </a:r>
            <a:r>
              <a:rPr lang="uk-UA" sz="1800" b="0" i="0" u="none" strike="noStrike" baseline="0" dirty="0">
                <a:solidFill>
                  <a:srgbClr val="000000"/>
                </a:solidFill>
                <a:latin typeface="Times New Roman" panose="02020603050405020304" pitchFamily="18" charset="0"/>
              </a:rPr>
              <a:t>(Джерело: ДСТУ 4123:2020) </a:t>
            </a:r>
            <a:endParaRPr lang="en-GB" dirty="0"/>
          </a:p>
          <a:p>
            <a:endParaRPr lang="en-GB" dirty="0"/>
          </a:p>
        </p:txBody>
      </p:sp>
      <p:pic>
        <p:nvPicPr>
          <p:cNvPr id="6" name="Content Placeholder 5">
            <a:extLst>
              <a:ext uri="{FF2B5EF4-FFF2-40B4-BE49-F238E27FC236}">
                <a16:creationId xmlns:a16="http://schemas.microsoft.com/office/drawing/2014/main" id="{66FDDC66-D80D-4AA9-DD9A-1E7DAACAB2BD}"/>
              </a:ext>
            </a:extLst>
          </p:cNvPr>
          <p:cNvPicPr>
            <a:picLocks noGrp="1" noChangeAspect="1"/>
          </p:cNvPicPr>
          <p:nvPr>
            <p:ph sz="half" idx="2"/>
          </p:nvPr>
        </p:nvPicPr>
        <p:blipFill>
          <a:blip r:embed="rId2"/>
          <a:stretch>
            <a:fillRect/>
          </a:stretch>
        </p:blipFill>
        <p:spPr>
          <a:xfrm>
            <a:off x="6607175" y="2854826"/>
            <a:ext cx="4895850" cy="2748547"/>
          </a:xfrm>
        </p:spPr>
      </p:pic>
      <p:sp>
        <p:nvSpPr>
          <p:cNvPr id="9" name="TextBox 8">
            <a:extLst>
              <a:ext uri="{FF2B5EF4-FFF2-40B4-BE49-F238E27FC236}">
                <a16:creationId xmlns:a16="http://schemas.microsoft.com/office/drawing/2014/main" id="{69E39516-9AE4-1DF3-4886-D148613E725D}"/>
              </a:ext>
            </a:extLst>
          </p:cNvPr>
          <p:cNvSpPr txBox="1"/>
          <p:nvPr/>
        </p:nvSpPr>
        <p:spPr>
          <a:xfrm>
            <a:off x="6181725" y="81538"/>
            <a:ext cx="6096000" cy="646331"/>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6 </a:t>
            </a:r>
            <a:r>
              <a:rPr lang="ru-RU" i="1"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Практичні</a:t>
            </a:r>
            <a:r>
              <a:rPr lang="ru-RU" sz="1800" b="0" i="1" u="none" strike="noStrike" baseline="0" dirty="0">
                <a:solidFill>
                  <a:srgbClr val="000000"/>
                </a:solidFill>
                <a:latin typeface="Times New Roman" panose="02020603050405020304" pitchFamily="18" charset="0"/>
              </a:rPr>
              <a:t> заходи для </a:t>
            </a:r>
            <a:r>
              <a:rPr lang="ru-RU" sz="1800" b="0" i="1" u="none" strike="noStrike" baseline="0" dirty="0" err="1">
                <a:solidFill>
                  <a:srgbClr val="000000"/>
                </a:solidFill>
                <a:latin typeface="Times New Roman" panose="02020603050405020304" pitchFamily="18" charset="0"/>
              </a:rPr>
              <a:t>підвищення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безпеки</a:t>
            </a:r>
            <a:r>
              <a:rPr lang="ru-RU" sz="1800" b="0" i="1" u="none" strike="noStrike" baseline="0" dirty="0">
                <a:solidFill>
                  <a:srgbClr val="000000"/>
                </a:solidFill>
                <a:latin typeface="Times New Roman" panose="02020603050405020304" pitchFamily="18" charset="0"/>
              </a:rPr>
              <a:t> руху </a:t>
            </a:r>
            <a:r>
              <a:rPr lang="ru-RU" sz="1800" b="0" i="1" u="none" strike="noStrike" baseline="0" dirty="0" err="1">
                <a:solidFill>
                  <a:srgbClr val="000000"/>
                </a:solidFill>
                <a:latin typeface="Times New Roman" panose="02020603050405020304" pitchFamily="18" charset="0"/>
              </a:rPr>
              <a:t>пішоходів</a:t>
            </a:r>
            <a:r>
              <a:rPr lang="ru-RU" sz="1800" b="0" i="1" u="none" strike="noStrike" baseline="0" dirty="0">
                <a:solidFill>
                  <a:srgbClr val="000000"/>
                </a:solidFill>
                <a:latin typeface="Times New Roman" panose="02020603050405020304" pitchFamily="18" charset="0"/>
              </a:rPr>
              <a:t> в </a:t>
            </a:r>
            <a:r>
              <a:rPr lang="ru-RU" sz="1800" b="0" i="1" u="none" strike="noStrike" baseline="0" dirty="0" err="1">
                <a:solidFill>
                  <a:srgbClr val="000000"/>
                </a:solidFill>
                <a:latin typeface="Times New Roman" panose="02020603050405020304" pitchFamily="18" charset="0"/>
              </a:rPr>
              <a:t>містах</a:t>
            </a:r>
            <a:r>
              <a:rPr lang="ru-RU" sz="1800" b="0" i="1" u="none" strike="noStrike" baseline="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759273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6F06-76FD-194A-97A8-2F2ED1CC3458}"/>
              </a:ext>
            </a:extLst>
          </p:cNvPr>
          <p:cNvSpPr>
            <a:spLocks noGrp="1"/>
          </p:cNvSpPr>
          <p:nvPr>
            <p:ph type="title"/>
          </p:nvPr>
        </p:nvSpPr>
        <p:spPr>
          <a:xfrm>
            <a:off x="4789208" y="2028825"/>
            <a:ext cx="2918383" cy="1752599"/>
          </a:xfrm>
        </p:spPr>
        <p:txBody>
          <a:bodyPr>
            <a:normAutofit fontScale="90000"/>
          </a:bodyPr>
          <a:lstStyle/>
          <a:p>
            <a:r>
              <a:rPr lang="uk-UA" dirty="0"/>
              <a:t>7. Диспут. </a:t>
            </a:r>
            <a:br>
              <a:rPr lang="uk-UA" dirty="0"/>
            </a:br>
            <a:r>
              <a:rPr lang="uk-UA" dirty="0"/>
              <a:t>Лондон.</a:t>
            </a:r>
            <a:br>
              <a:rPr lang="uk-UA" dirty="0"/>
            </a:br>
            <a:r>
              <a:rPr lang="uk-UA" dirty="0"/>
              <a:t>Оксфорд.  </a:t>
            </a:r>
            <a:endParaRPr lang="en-GB" dirty="0"/>
          </a:p>
        </p:txBody>
      </p:sp>
      <p:sp>
        <p:nvSpPr>
          <p:cNvPr id="8" name="AutoShape 2">
            <a:extLst>
              <a:ext uri="{FF2B5EF4-FFF2-40B4-BE49-F238E27FC236}">
                <a16:creationId xmlns:a16="http://schemas.microsoft.com/office/drawing/2014/main" id="{2E4CDC16-A06C-AAA6-947B-C5F4E67F7C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Content Placeholder 10">
            <a:extLst>
              <a:ext uri="{FF2B5EF4-FFF2-40B4-BE49-F238E27FC236}">
                <a16:creationId xmlns:a16="http://schemas.microsoft.com/office/drawing/2014/main" id="{CDFF9934-344B-FC4F-83C4-D779AC571B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21332" y="989119"/>
            <a:ext cx="2437899" cy="5425097"/>
          </a:xfrm>
          <a:prstGeom prst="rect">
            <a:avLst/>
          </a:prstGeom>
          <a:noFill/>
          <a:ln>
            <a:noFill/>
          </a:ln>
        </p:spPr>
      </p:pic>
      <p:pic>
        <p:nvPicPr>
          <p:cNvPr id="12" name="Picture 4">
            <a:extLst>
              <a:ext uri="{FF2B5EF4-FFF2-40B4-BE49-F238E27FC236}">
                <a16:creationId xmlns:a16="http://schemas.microsoft.com/office/drawing/2014/main" id="{91D9E186-17B4-39DE-D1A6-3BEE9DE6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032" y="435879"/>
            <a:ext cx="2690063" cy="598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46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FF1A-CCA7-18F1-9D32-E60F83D3939A}"/>
              </a:ext>
            </a:extLst>
          </p:cNvPr>
          <p:cNvSpPr>
            <a:spLocks noGrp="1"/>
          </p:cNvSpPr>
          <p:nvPr>
            <p:ph type="title"/>
          </p:nvPr>
        </p:nvSpPr>
        <p:spPr>
          <a:xfrm>
            <a:off x="5029199" y="1676401"/>
            <a:ext cx="3803005" cy="1752599"/>
          </a:xfrm>
        </p:spPr>
        <p:txBody>
          <a:bodyPr>
            <a:normAutofit fontScale="90000"/>
          </a:bodyPr>
          <a:lstStyle/>
          <a:p>
            <a:r>
              <a:rPr lang="uk-UA" dirty="0"/>
              <a:t>Диспут. Париж</a:t>
            </a:r>
            <a:br>
              <a:rPr lang="uk-UA" dirty="0"/>
            </a:br>
            <a:r>
              <a:rPr lang="uk-UA" dirty="0"/>
              <a:t>Булонь </a:t>
            </a:r>
            <a:r>
              <a:rPr lang="uk-UA" dirty="0" err="1"/>
              <a:t>Біланкур</a:t>
            </a:r>
            <a:r>
              <a:rPr lang="uk-UA" dirty="0"/>
              <a:t>, </a:t>
            </a:r>
            <a:br>
              <a:rPr lang="uk-UA" dirty="0"/>
            </a:br>
            <a:r>
              <a:rPr lang="uk-UA" dirty="0"/>
              <a:t>Париж </a:t>
            </a:r>
            <a:endParaRPr lang="en-GB" dirty="0"/>
          </a:p>
        </p:txBody>
      </p:sp>
      <p:pic>
        <p:nvPicPr>
          <p:cNvPr id="4098" name="Picture 2">
            <a:extLst>
              <a:ext uri="{FF2B5EF4-FFF2-40B4-BE49-F238E27FC236}">
                <a16:creationId xmlns:a16="http://schemas.microsoft.com/office/drawing/2014/main" id="{797BF112-BF81-4283-489E-EAB3B7B75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204" y="412893"/>
            <a:ext cx="2587688" cy="57593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AACEE32-1CC5-F3B4-8620-BB689BB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332" y="123825"/>
            <a:ext cx="3081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053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0E6E-AE01-072E-17AC-5D4435B5E17D}"/>
              </a:ext>
            </a:extLst>
          </p:cNvPr>
          <p:cNvSpPr>
            <a:spLocks noGrp="1"/>
          </p:cNvSpPr>
          <p:nvPr>
            <p:ph type="title"/>
          </p:nvPr>
        </p:nvSpPr>
        <p:spPr>
          <a:xfrm>
            <a:off x="6096000" y="2151673"/>
            <a:ext cx="3009900" cy="1752599"/>
          </a:xfrm>
        </p:spPr>
        <p:txBody>
          <a:bodyPr/>
          <a:lstStyle/>
          <a:p>
            <a:r>
              <a:rPr lang="uk-UA" dirty="0"/>
              <a:t>Диспут. </a:t>
            </a:r>
            <a:br>
              <a:rPr lang="uk-UA" dirty="0"/>
            </a:br>
            <a:r>
              <a:rPr lang="uk-UA" dirty="0"/>
              <a:t>Київ </a:t>
            </a:r>
            <a:endParaRPr lang="en-GB" dirty="0"/>
          </a:p>
        </p:txBody>
      </p:sp>
      <p:pic>
        <p:nvPicPr>
          <p:cNvPr id="4" name="Content Placeholder 3">
            <a:extLst>
              <a:ext uri="{FF2B5EF4-FFF2-40B4-BE49-F238E27FC236}">
                <a16:creationId xmlns:a16="http://schemas.microsoft.com/office/drawing/2014/main" id="{18771311-6844-7139-C086-BE52893A4B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88449" y="812175"/>
            <a:ext cx="2105025" cy="4684347"/>
          </a:xfrm>
          <a:prstGeom prst="rect">
            <a:avLst/>
          </a:prstGeom>
          <a:noFill/>
          <a:ln>
            <a:noFill/>
          </a:ln>
        </p:spPr>
      </p:pic>
      <p:pic>
        <p:nvPicPr>
          <p:cNvPr id="7172" name="Picture 4">
            <a:extLst>
              <a:ext uri="{FF2B5EF4-FFF2-40B4-BE49-F238E27FC236}">
                <a16:creationId xmlns:a16="http://schemas.microsoft.com/office/drawing/2014/main" id="{0E0B1ADA-E35A-C9BC-2481-396F74B8A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475" y="1361478"/>
            <a:ext cx="4135044" cy="413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08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4924-4B8B-D2A8-A725-3A0793AA5896}"/>
              </a:ext>
            </a:extLst>
          </p:cNvPr>
          <p:cNvSpPr>
            <a:spLocks noGrp="1"/>
          </p:cNvSpPr>
          <p:nvPr>
            <p:ph type="title"/>
          </p:nvPr>
        </p:nvSpPr>
        <p:spPr>
          <a:xfrm>
            <a:off x="1467643" y="111501"/>
            <a:ext cx="10018713" cy="1752599"/>
          </a:xfrm>
        </p:spPr>
        <p:txBody>
          <a:bodyPr/>
          <a:lstStyle/>
          <a:p>
            <a:r>
              <a:rPr lang="uk-UA" i="1" dirty="0">
                <a:effectLst>
                  <a:outerShdw blurRad="38100" dist="38100" dir="2700000" algn="tl">
                    <a:srgbClr val="000000">
                      <a:alpha val="43137"/>
                    </a:srgbClr>
                  </a:outerShdw>
                </a:effectLst>
                <a:latin typeface="Bahnschrift Condensed" panose="020B0502040204020203" pitchFamily="34" charset="0"/>
                <a:ea typeface="+mn-ea"/>
                <a:cs typeface="+mn-cs"/>
              </a:rPr>
              <a:t>Не хвилюйся про те, щоб знати все!</a:t>
            </a:r>
            <a:endParaRPr lang="en-GB" i="1" dirty="0">
              <a:effectLst>
                <a:outerShdw blurRad="38100" dist="38100" dir="2700000" algn="tl">
                  <a:srgbClr val="000000">
                    <a:alpha val="43137"/>
                  </a:srgbClr>
                </a:outerShdw>
              </a:effectLst>
              <a:latin typeface="Bahnschrift Condensed" panose="020B0502040204020203" pitchFamily="34" charset="0"/>
              <a:ea typeface="+mn-ea"/>
              <a:cs typeface="+mn-cs"/>
            </a:endParaRPr>
          </a:p>
        </p:txBody>
      </p:sp>
      <p:pic>
        <p:nvPicPr>
          <p:cNvPr id="10242" name="Picture 2">
            <a:extLst>
              <a:ext uri="{FF2B5EF4-FFF2-40B4-BE49-F238E27FC236}">
                <a16:creationId xmlns:a16="http://schemas.microsoft.com/office/drawing/2014/main" id="{1C456B09-B0EB-6B0E-30AE-A3ED68E21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35" y="1864100"/>
            <a:ext cx="4123765" cy="412376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B9920C49-84A4-1A15-43E3-0F043B91BDA2}"/>
              </a:ext>
            </a:extLst>
          </p:cNvPr>
          <p:cNvSpPr>
            <a:spLocks noGrp="1"/>
          </p:cNvSpPr>
          <p:nvPr>
            <p:ph idx="1"/>
          </p:nvPr>
        </p:nvSpPr>
        <p:spPr>
          <a:xfrm>
            <a:off x="6506369" y="2028824"/>
            <a:ext cx="5026023" cy="369333"/>
          </a:xfrm>
        </p:spPr>
        <p:txBody>
          <a:bodyPr>
            <a:noAutofit/>
          </a:bodyPr>
          <a:lstStyle/>
          <a:p>
            <a:pPr marL="0" indent="0" algn="ctr">
              <a:buNone/>
            </a:pPr>
            <a:r>
              <a:rPr lang="uk-UA" sz="4000" i="1" dirty="0">
                <a:solidFill>
                  <a:srgbClr val="FF0000"/>
                </a:solidFill>
                <a:effectLst>
                  <a:outerShdw blurRad="38100" dist="38100" dir="2700000" algn="tl">
                    <a:srgbClr val="000000">
                      <a:alpha val="43137"/>
                    </a:srgbClr>
                  </a:outerShdw>
                </a:effectLst>
                <a:latin typeface="Bahnschrift Condensed" panose="020B0502040204020203" pitchFamily="34" charset="0"/>
              </a:rPr>
              <a:t>Це не можливо! </a:t>
            </a:r>
            <a:endParaRPr lang="en-GB" sz="4000" i="1" dirty="0">
              <a:solidFill>
                <a:srgbClr val="FF0000"/>
              </a:solidFill>
              <a:effectLst>
                <a:outerShdw blurRad="38100" dist="38100" dir="2700000" algn="tl">
                  <a:srgbClr val="000000">
                    <a:alpha val="43137"/>
                  </a:srgbClr>
                </a:outerShdw>
              </a:effectLst>
              <a:latin typeface="Bahnschrift Condensed" panose="020B0502040204020203" pitchFamily="34" charset="0"/>
            </a:endParaRPr>
          </a:p>
        </p:txBody>
      </p:sp>
      <p:sp>
        <p:nvSpPr>
          <p:cNvPr id="8" name="TextBox 7">
            <a:extLst>
              <a:ext uri="{FF2B5EF4-FFF2-40B4-BE49-F238E27FC236}">
                <a16:creationId xmlns:a16="http://schemas.microsoft.com/office/drawing/2014/main" id="{4DE65CA2-2F8E-83B0-B5AE-12A31577137B}"/>
              </a:ext>
            </a:extLst>
          </p:cNvPr>
          <p:cNvSpPr txBox="1"/>
          <p:nvPr/>
        </p:nvSpPr>
        <p:spPr>
          <a:xfrm>
            <a:off x="2733676" y="6330765"/>
            <a:ext cx="2876550" cy="369332"/>
          </a:xfrm>
          <a:prstGeom prst="rect">
            <a:avLst/>
          </a:prstGeom>
          <a:noFill/>
        </p:spPr>
        <p:txBody>
          <a:bodyPr wrap="square">
            <a:spAutoFit/>
          </a:bodyPr>
          <a:lstStyle/>
          <a:p>
            <a:r>
              <a:rPr lang="en-GB" dirty="0"/>
              <a:t>Coventry, UK, 26 .03. 2023</a:t>
            </a:r>
            <a:r>
              <a:rPr lang="uk-UA" dirty="0"/>
              <a:t> .</a:t>
            </a:r>
            <a:endParaRPr lang="en-GB" dirty="0"/>
          </a:p>
        </p:txBody>
      </p:sp>
      <p:pic>
        <p:nvPicPr>
          <p:cNvPr id="9" name="Picture 2">
            <a:extLst>
              <a:ext uri="{FF2B5EF4-FFF2-40B4-BE49-F238E27FC236}">
                <a16:creationId xmlns:a16="http://schemas.microsoft.com/office/drawing/2014/main" id="{8DA417F1-221D-8894-3430-D50A76CFF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23" y="2981087"/>
            <a:ext cx="2957513"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9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374-FE96-8903-EB52-502782B33BB7}"/>
              </a:ext>
            </a:extLst>
          </p:cNvPr>
          <p:cNvSpPr>
            <a:spLocks noGrp="1"/>
          </p:cNvSpPr>
          <p:nvPr>
            <p:ph type="title"/>
          </p:nvPr>
        </p:nvSpPr>
        <p:spPr>
          <a:xfrm>
            <a:off x="1417636" y="2038350"/>
            <a:ext cx="4782377" cy="1752599"/>
          </a:xfrm>
        </p:spPr>
        <p:txBody>
          <a:bodyPr/>
          <a:lstStyle/>
          <a:p>
            <a:r>
              <a:rPr lang="uk-UA" dirty="0"/>
              <a:t>Взнаєте місто?</a:t>
            </a:r>
            <a:endParaRPr lang="en-GB" dirty="0"/>
          </a:p>
        </p:txBody>
      </p:sp>
      <p:pic>
        <p:nvPicPr>
          <p:cNvPr id="9218" name="Picture 2">
            <a:extLst>
              <a:ext uri="{FF2B5EF4-FFF2-40B4-BE49-F238E27FC236}">
                <a16:creationId xmlns:a16="http://schemas.microsoft.com/office/drawing/2014/main" id="{6F2B1B1A-D703-1F56-ED8E-CA6172B29B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8710" y="494452"/>
            <a:ext cx="5516975" cy="551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519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E995-D8EE-88E5-CFB5-EFF8DB5007A9}"/>
              </a:ext>
            </a:extLst>
          </p:cNvPr>
          <p:cNvSpPr>
            <a:spLocks noGrp="1"/>
          </p:cNvSpPr>
          <p:nvPr>
            <p:ph type="title"/>
          </p:nvPr>
        </p:nvSpPr>
        <p:spPr/>
        <p:txBody>
          <a:bodyPr/>
          <a:lstStyle/>
          <a:p>
            <a:r>
              <a:rPr lang="uk-UA" dirty="0"/>
              <a:t>7. Диспут. Кам</a:t>
            </a:r>
            <a:r>
              <a:rPr lang="en-GB" dirty="0"/>
              <a:t>’</a:t>
            </a:r>
            <a:r>
              <a:rPr lang="uk-UA" dirty="0" err="1"/>
              <a:t>янець</a:t>
            </a:r>
            <a:r>
              <a:rPr lang="uk-UA" dirty="0"/>
              <a:t>-Подільський </a:t>
            </a:r>
            <a:endParaRPr lang="en-GB" dirty="0"/>
          </a:p>
        </p:txBody>
      </p:sp>
      <p:pic>
        <p:nvPicPr>
          <p:cNvPr id="7170" name="Picture 2">
            <a:extLst>
              <a:ext uri="{FF2B5EF4-FFF2-40B4-BE49-F238E27FC236}">
                <a16:creationId xmlns:a16="http://schemas.microsoft.com/office/drawing/2014/main" id="{401710D0-410B-D17F-00A5-89FFBB565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364" y="2301240"/>
            <a:ext cx="3870960" cy="3870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F6A3BF36-1077-9332-8CB4-A9DB25AEE5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01190" y="2714451"/>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015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CC65-1956-1BFD-1DA2-BC5EB84E7FCB}"/>
              </a:ext>
            </a:extLst>
          </p:cNvPr>
          <p:cNvSpPr>
            <a:spLocks noGrp="1"/>
          </p:cNvSpPr>
          <p:nvPr>
            <p:ph type="title"/>
          </p:nvPr>
        </p:nvSpPr>
        <p:spPr/>
        <p:txBody>
          <a:bodyPr/>
          <a:lstStyle/>
          <a:p>
            <a:r>
              <a:rPr lang="uk-UA" dirty="0"/>
              <a:t>7. Диспут. Житомир </a:t>
            </a:r>
            <a:endParaRPr lang="en-GB" dirty="0"/>
          </a:p>
        </p:txBody>
      </p:sp>
      <p:pic>
        <p:nvPicPr>
          <p:cNvPr id="6146" name="Picture 2">
            <a:extLst>
              <a:ext uri="{FF2B5EF4-FFF2-40B4-BE49-F238E27FC236}">
                <a16:creationId xmlns:a16="http://schemas.microsoft.com/office/drawing/2014/main" id="{E5928167-33D3-A4B1-904B-D6B00EDB8D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43780" y="2313317"/>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8437204-4294-9723-EF86-E175A2F7D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1" y="2471332"/>
            <a:ext cx="4442411" cy="2966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E8D6BF-B497-3285-A001-03AABA811CE0}"/>
              </a:ext>
            </a:extLst>
          </p:cNvPr>
          <p:cNvSpPr txBox="1"/>
          <p:nvPr/>
        </p:nvSpPr>
        <p:spPr>
          <a:xfrm>
            <a:off x="8154442" y="5802868"/>
            <a:ext cx="2302875" cy="369332"/>
          </a:xfrm>
          <a:prstGeom prst="rect">
            <a:avLst/>
          </a:prstGeom>
          <a:noFill/>
        </p:spPr>
        <p:txBody>
          <a:bodyPr wrap="none" rtlCol="0">
            <a:spAutoFit/>
          </a:bodyPr>
          <a:lstStyle/>
          <a:p>
            <a:r>
              <a:rPr lang="uk-UA" dirty="0"/>
              <a:t>Фото Р. </a:t>
            </a:r>
            <a:r>
              <a:rPr lang="uk-UA" dirty="0" err="1"/>
              <a:t>Колодницька</a:t>
            </a:r>
            <a:endParaRPr lang="en-GB" dirty="0"/>
          </a:p>
        </p:txBody>
      </p:sp>
      <p:sp>
        <p:nvSpPr>
          <p:cNvPr id="7" name="TextBox 6">
            <a:extLst>
              <a:ext uri="{FF2B5EF4-FFF2-40B4-BE49-F238E27FC236}">
                <a16:creationId xmlns:a16="http://schemas.microsoft.com/office/drawing/2014/main" id="{5482CB4E-1DB3-D8B9-E7F3-2298DBF812D3}"/>
              </a:ext>
            </a:extLst>
          </p:cNvPr>
          <p:cNvSpPr txBox="1"/>
          <p:nvPr/>
        </p:nvSpPr>
        <p:spPr>
          <a:xfrm>
            <a:off x="1734683" y="5664368"/>
            <a:ext cx="5204356" cy="646331"/>
          </a:xfrm>
          <a:prstGeom prst="rect">
            <a:avLst/>
          </a:prstGeom>
          <a:noFill/>
        </p:spPr>
        <p:txBody>
          <a:bodyPr wrap="square">
            <a:spAutoFit/>
          </a:bodyPr>
          <a:lstStyle/>
          <a:p>
            <a:r>
              <a:rPr lang="en-GB" dirty="0"/>
              <a:t>https://via-regia.org.ua/sights/vulyczya-myhajlivska-pishohidna/#gallery-1</a:t>
            </a:r>
          </a:p>
        </p:txBody>
      </p:sp>
    </p:spTree>
    <p:extLst>
      <p:ext uri="{BB962C8B-B14F-4D97-AF65-F5344CB8AC3E}">
        <p14:creationId xmlns:p14="http://schemas.microsoft.com/office/powerpoint/2010/main" val="1272499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8CD0-61A3-AC75-54D2-43B4BB3AB810}"/>
              </a:ext>
            </a:extLst>
          </p:cNvPr>
          <p:cNvSpPr>
            <a:spLocks noGrp="1"/>
          </p:cNvSpPr>
          <p:nvPr>
            <p:ph type="title"/>
          </p:nvPr>
        </p:nvSpPr>
        <p:spPr>
          <a:xfrm>
            <a:off x="1484311" y="685801"/>
            <a:ext cx="10018713" cy="1021080"/>
          </a:xfrm>
        </p:spPr>
        <p:txBody>
          <a:bodyPr/>
          <a:lstStyle/>
          <a:p>
            <a:r>
              <a:rPr lang="uk-UA" dirty="0"/>
              <a:t>Дякую за увагу </a:t>
            </a:r>
            <a:endParaRPr lang="en-GB" dirty="0"/>
          </a:p>
        </p:txBody>
      </p:sp>
      <p:pic>
        <p:nvPicPr>
          <p:cNvPr id="5122" name="Picture 2">
            <a:extLst>
              <a:ext uri="{FF2B5EF4-FFF2-40B4-BE49-F238E27FC236}">
                <a16:creationId xmlns:a16="http://schemas.microsoft.com/office/drawing/2014/main" id="{CD77DEA1-B1DA-CFA6-2630-4840B999B2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83489" y="215804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43F7692-623B-7C75-E8AD-05C409E12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922" y="2158042"/>
            <a:ext cx="4167888"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2C795E-8E82-30E9-EE8F-F32C23186634}"/>
              </a:ext>
            </a:extLst>
          </p:cNvPr>
          <p:cNvSpPr txBox="1"/>
          <p:nvPr/>
        </p:nvSpPr>
        <p:spPr>
          <a:xfrm>
            <a:off x="1949569" y="5417390"/>
            <a:ext cx="4085093" cy="646331"/>
          </a:xfrm>
          <a:prstGeom prst="rect">
            <a:avLst/>
          </a:prstGeom>
          <a:noFill/>
        </p:spPr>
        <p:txBody>
          <a:bodyPr wrap="none" rtlCol="0">
            <a:spAutoFit/>
          </a:bodyPr>
          <a:lstStyle/>
          <a:p>
            <a:r>
              <a:rPr lang="uk-UA" dirty="0"/>
              <a:t>Житомир. Фото Андрій Морозов, </a:t>
            </a:r>
          </a:p>
          <a:p>
            <a:r>
              <a:rPr lang="uk-UA" dirty="0"/>
              <a:t>проректор «Житомирська політехніка»</a:t>
            </a:r>
            <a:endParaRPr lang="en-GB" dirty="0"/>
          </a:p>
        </p:txBody>
      </p:sp>
      <p:sp>
        <p:nvSpPr>
          <p:cNvPr id="5" name="TextBox 4">
            <a:extLst>
              <a:ext uri="{FF2B5EF4-FFF2-40B4-BE49-F238E27FC236}">
                <a16:creationId xmlns:a16="http://schemas.microsoft.com/office/drawing/2014/main" id="{8FD659AD-5B5E-233F-3F6B-6938E5C852D9}"/>
              </a:ext>
            </a:extLst>
          </p:cNvPr>
          <p:cNvSpPr txBox="1"/>
          <p:nvPr/>
        </p:nvSpPr>
        <p:spPr>
          <a:xfrm>
            <a:off x="8082951" y="5555889"/>
            <a:ext cx="3348609" cy="369332"/>
          </a:xfrm>
          <a:prstGeom prst="rect">
            <a:avLst/>
          </a:prstGeom>
          <a:noFill/>
        </p:spPr>
        <p:txBody>
          <a:bodyPr wrap="none" rtlCol="0">
            <a:spAutoFit/>
          </a:bodyPr>
          <a:lstStyle/>
          <a:p>
            <a:r>
              <a:rPr lang="uk-UA" dirty="0"/>
              <a:t>Житомир. Фото Р. </a:t>
            </a:r>
            <a:r>
              <a:rPr lang="uk-UA" dirty="0" err="1"/>
              <a:t>Колодницька</a:t>
            </a:r>
            <a:endParaRPr lang="en-GB" dirty="0"/>
          </a:p>
        </p:txBody>
      </p:sp>
    </p:spTree>
    <p:extLst>
      <p:ext uri="{BB962C8B-B14F-4D97-AF65-F5344CB8AC3E}">
        <p14:creationId xmlns:p14="http://schemas.microsoft.com/office/powerpoint/2010/main" val="1515516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C065-0C09-5470-5ABE-2CD51BB87356}"/>
              </a:ext>
            </a:extLst>
          </p:cNvPr>
          <p:cNvSpPr>
            <a:spLocks noGrp="1"/>
          </p:cNvSpPr>
          <p:nvPr>
            <p:ph type="title"/>
          </p:nvPr>
        </p:nvSpPr>
        <p:spPr/>
        <p:txBody>
          <a:bodyPr/>
          <a:lstStyle/>
          <a:p>
            <a:r>
              <a:rPr lang="uk-UA" dirty="0"/>
              <a:t>Додаток </a:t>
            </a:r>
            <a:r>
              <a:rPr lang="en-GB" dirty="0"/>
              <a:t>A. </a:t>
            </a:r>
          </a:p>
        </p:txBody>
      </p:sp>
      <p:pic>
        <p:nvPicPr>
          <p:cNvPr id="7" name="Picture 6">
            <a:extLst>
              <a:ext uri="{FF2B5EF4-FFF2-40B4-BE49-F238E27FC236}">
                <a16:creationId xmlns:a16="http://schemas.microsoft.com/office/drawing/2014/main" id="{E701B0D7-9918-2945-603A-080858B2BD2B}"/>
              </a:ext>
            </a:extLst>
          </p:cNvPr>
          <p:cNvPicPr>
            <a:picLocks noChangeAspect="1"/>
          </p:cNvPicPr>
          <p:nvPr/>
        </p:nvPicPr>
        <p:blipFill rotWithShape="1">
          <a:blip r:embed="rId2"/>
          <a:srcRect l="39333" t="26650" r="23931" b="11588"/>
          <a:stretch/>
        </p:blipFill>
        <p:spPr bwMode="auto">
          <a:xfrm>
            <a:off x="4617994" y="1914666"/>
            <a:ext cx="4411492" cy="4171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175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3028-7072-24D4-56D8-53770A83CF45}"/>
              </a:ext>
            </a:extLst>
          </p:cNvPr>
          <p:cNvSpPr>
            <a:spLocks noGrp="1"/>
          </p:cNvSpPr>
          <p:nvPr>
            <p:ph type="title"/>
          </p:nvPr>
        </p:nvSpPr>
        <p:spPr/>
        <p:txBody>
          <a:bodyPr/>
          <a:lstStyle/>
          <a:p>
            <a:r>
              <a:rPr lang="uk-UA" dirty="0"/>
              <a:t>Додаток </a:t>
            </a:r>
            <a:r>
              <a:rPr lang="en-GB" dirty="0"/>
              <a:t>B. </a:t>
            </a:r>
            <a:r>
              <a:rPr lang="uk-UA" dirty="0"/>
              <a:t> </a:t>
            </a:r>
            <a:endParaRPr lang="en-GB" dirty="0"/>
          </a:p>
        </p:txBody>
      </p:sp>
      <p:pic>
        <p:nvPicPr>
          <p:cNvPr id="11266" name="Picture 2">
            <a:extLst>
              <a:ext uri="{FF2B5EF4-FFF2-40B4-BE49-F238E27FC236}">
                <a16:creationId xmlns:a16="http://schemas.microsoft.com/office/drawing/2014/main" id="{D510BFCE-D134-CEC6-03A1-4B9B4BCA5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98193" y="1971674"/>
            <a:ext cx="4402931" cy="440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7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91B9-2C4A-7CF8-E3A5-9AAF8544F36C}"/>
              </a:ext>
            </a:extLst>
          </p:cNvPr>
          <p:cNvSpPr>
            <a:spLocks noGrp="1"/>
          </p:cNvSpPr>
          <p:nvPr>
            <p:ph type="title"/>
          </p:nvPr>
        </p:nvSpPr>
        <p:spPr/>
        <p:txBody>
          <a:bodyPr>
            <a:normAutofit fontScale="90000"/>
          </a:bodyPr>
          <a:lstStyle/>
          <a:p>
            <a:r>
              <a:rPr lang="uk-UA" sz="4000" i="1" dirty="0">
                <a:effectLst/>
                <a:latin typeface="Calibri" panose="020F0502020204030204" pitchFamily="34" charset="0"/>
                <a:ea typeface="Calibri" panose="020F0502020204030204" pitchFamily="34" charset="0"/>
                <a:cs typeface="Times New Roman" panose="02020603050405020304" pitchFamily="18" charset="0"/>
              </a:rPr>
              <a:t>1. </a:t>
            </a:r>
            <a:r>
              <a:rPr lang="en-GB" sz="4000" i="1" dirty="0" err="1">
                <a:effectLst/>
                <a:latin typeface="Calibri" panose="020F0502020204030204" pitchFamily="34" charset="0"/>
                <a:ea typeface="Calibri" panose="020F0502020204030204" pitchFamily="34" charset="0"/>
                <a:cs typeface="Times New Roman" panose="02020603050405020304" pitchFamily="18" charset="0"/>
              </a:rPr>
              <a:t>Особливості</a:t>
            </a:r>
            <a:r>
              <a:rPr lang="en-GB" sz="4000" i="1" dirty="0">
                <a:effectLst/>
                <a:latin typeface="Calibri" panose="020F0502020204030204" pitchFamily="34" charset="0"/>
                <a:ea typeface="Calibri" panose="020F0502020204030204" pitchFamily="34" charset="0"/>
                <a:cs typeface="Times New Roman" panose="02020603050405020304" pitchFamily="18" charset="0"/>
              </a:rPr>
              <a:t> </a:t>
            </a:r>
            <a:r>
              <a:rPr lang="en-GB" sz="4000" i="1" dirty="0" err="1">
                <a:effectLst/>
                <a:latin typeface="Calibri" panose="020F0502020204030204" pitchFamily="34" charset="0"/>
                <a:ea typeface="Calibri" panose="020F0502020204030204" pitchFamily="34" charset="0"/>
                <a:cs typeface="Times New Roman" panose="02020603050405020304" pitchFamily="18" charset="0"/>
              </a:rPr>
              <a:t>пішохідного</a:t>
            </a:r>
            <a:r>
              <a:rPr lang="en-GB" sz="4000" i="1" dirty="0">
                <a:effectLst/>
                <a:latin typeface="Calibri" panose="020F0502020204030204" pitchFamily="34" charset="0"/>
                <a:ea typeface="Calibri" panose="020F0502020204030204" pitchFamily="34" charset="0"/>
                <a:cs typeface="Times New Roman" panose="02020603050405020304" pitchFamily="18" charset="0"/>
              </a:rPr>
              <a:t> </a:t>
            </a:r>
            <a:r>
              <a:rPr lang="en-GB" sz="4000" i="1" dirty="0" err="1">
                <a:effectLst/>
                <a:latin typeface="Calibri" panose="020F0502020204030204" pitchFamily="34" charset="0"/>
                <a:ea typeface="Calibri" panose="020F0502020204030204" pitchFamily="34" charset="0"/>
                <a:cs typeface="Times New Roman" panose="02020603050405020304" pitchFamily="18" charset="0"/>
              </a:rPr>
              <a:t>руху</a:t>
            </a:r>
            <a:r>
              <a:rPr lang="en-GB" sz="4000" i="1" dirty="0">
                <a:effectLst/>
                <a:latin typeface="Calibri" panose="020F0502020204030204" pitchFamily="34" charset="0"/>
                <a:ea typeface="Calibri" panose="020F0502020204030204" pitchFamily="34" charset="0"/>
                <a:cs typeface="Times New Roman" panose="02020603050405020304" pitchFamily="18" charset="0"/>
              </a:rPr>
              <a:t> та його характеристики </a:t>
            </a:r>
            <a:br>
              <a:rPr lang="uk-UA" sz="4000" i="1"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5" name="Content Placeholder 4">
            <a:extLst>
              <a:ext uri="{FF2B5EF4-FFF2-40B4-BE49-F238E27FC236}">
                <a16:creationId xmlns:a16="http://schemas.microsoft.com/office/drawing/2014/main" id="{CE8BC782-AED4-387D-4CA8-0D3C9509BF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208044" y="260604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E9B1F89-3A9B-CAAF-76A8-6805C54ECD8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324100" y="253746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DFC8D4-AACA-419B-2AC2-2A652390114D}"/>
              </a:ext>
            </a:extLst>
          </p:cNvPr>
          <p:cNvSpPr txBox="1"/>
          <p:nvPr/>
        </p:nvSpPr>
        <p:spPr>
          <a:xfrm>
            <a:off x="5267624" y="6096000"/>
            <a:ext cx="2714326" cy="369332"/>
          </a:xfrm>
          <a:prstGeom prst="rect">
            <a:avLst/>
          </a:prstGeom>
          <a:noFill/>
        </p:spPr>
        <p:txBody>
          <a:bodyPr wrap="square" rtlCol="0">
            <a:spAutoFit/>
          </a:bodyPr>
          <a:lstStyle/>
          <a:p>
            <a:r>
              <a:rPr lang="uk-UA" dirty="0"/>
              <a:t>Чи взнаєте Ви місто ?</a:t>
            </a:r>
            <a:endParaRPr lang="en-GB" dirty="0"/>
          </a:p>
        </p:txBody>
      </p:sp>
    </p:spTree>
    <p:extLst>
      <p:ext uri="{BB962C8B-B14F-4D97-AF65-F5344CB8AC3E}">
        <p14:creationId xmlns:p14="http://schemas.microsoft.com/office/powerpoint/2010/main" val="312155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477F-BEA1-07FB-34E1-4E5BFA127AA7}"/>
              </a:ext>
            </a:extLst>
          </p:cNvPr>
          <p:cNvSpPr>
            <a:spLocks noGrp="1"/>
          </p:cNvSpPr>
          <p:nvPr>
            <p:ph type="title"/>
          </p:nvPr>
        </p:nvSpPr>
        <p:spPr/>
        <p:txBody>
          <a:bodyPr/>
          <a:lstStyle/>
          <a:p>
            <a:r>
              <a:rPr lang="uk-UA" dirty="0"/>
              <a:t>Основні характеристики пішохідного руху</a:t>
            </a:r>
            <a:endParaRPr lang="en-GB" dirty="0"/>
          </a:p>
        </p:txBody>
      </p:sp>
      <p:pic>
        <p:nvPicPr>
          <p:cNvPr id="5" name="Content Placeholder 4">
            <a:extLst>
              <a:ext uri="{FF2B5EF4-FFF2-40B4-BE49-F238E27FC236}">
                <a16:creationId xmlns:a16="http://schemas.microsoft.com/office/drawing/2014/main" id="{8876FCB5-26A2-276F-701C-2E839D360C4D}"/>
              </a:ext>
            </a:extLst>
          </p:cNvPr>
          <p:cNvPicPr>
            <a:picLocks noGrp="1" noChangeAspect="1"/>
          </p:cNvPicPr>
          <p:nvPr>
            <p:ph sz="half" idx="1"/>
          </p:nvPr>
        </p:nvPicPr>
        <p:blipFill rotWithShape="1">
          <a:blip r:embed="rId2"/>
          <a:srcRect l="32041" t="51053" r="17704" b="13729"/>
          <a:stretch/>
        </p:blipFill>
        <p:spPr bwMode="auto">
          <a:xfrm>
            <a:off x="1237668" y="2743107"/>
            <a:ext cx="6421292" cy="2531222"/>
          </a:xfrm>
          <a:prstGeom prst="rect">
            <a:avLst/>
          </a:prstGeom>
          <a:ln>
            <a:noFill/>
          </a:ln>
          <a:extLst>
            <a:ext uri="{53640926-AAD7-44D8-BBD7-CCE9431645EC}">
              <a14:shadowObscured xmlns:a14="http://schemas.microsoft.com/office/drawing/2010/main"/>
            </a:ext>
          </a:extLst>
        </p:spPr>
      </p:pic>
      <p:pic>
        <p:nvPicPr>
          <p:cNvPr id="10244" name="Picture 4">
            <a:extLst>
              <a:ext uri="{FF2B5EF4-FFF2-40B4-BE49-F238E27FC236}">
                <a16:creationId xmlns:a16="http://schemas.microsoft.com/office/drawing/2014/main" id="{60CAB7CA-09A6-AC4B-F98A-DB242A22E5C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27277" y="2256119"/>
            <a:ext cx="4326965" cy="43269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4B7E06-2C6B-FB11-EEF5-5BCA76A26A86}"/>
              </a:ext>
            </a:extLst>
          </p:cNvPr>
          <p:cNvSpPr txBox="1"/>
          <p:nvPr/>
        </p:nvSpPr>
        <p:spPr>
          <a:xfrm>
            <a:off x="6842760" y="210281"/>
            <a:ext cx="6096000" cy="646331"/>
          </a:xfrm>
          <a:prstGeom prst="rect">
            <a:avLst/>
          </a:prstGeom>
          <a:noFill/>
        </p:spPr>
        <p:txBody>
          <a:bodyPr wrap="square">
            <a:spAutoFit/>
          </a:bodyPr>
          <a:lstStyle/>
          <a:p>
            <a:pPr marL="342900" indent="-342900">
              <a:buAutoNum type="arabicPeriod"/>
            </a:pP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Особливості</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пішохідного</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руху</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та його характеристики </a:t>
            </a:r>
            <a:endParaRPr lang="uk-UA"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84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992B-7A60-65D6-26C9-7A3F68399E7D}"/>
              </a:ext>
            </a:extLst>
          </p:cNvPr>
          <p:cNvSpPr>
            <a:spLocks noGrp="1"/>
          </p:cNvSpPr>
          <p:nvPr>
            <p:ph type="title"/>
          </p:nvPr>
        </p:nvSpPr>
        <p:spPr/>
        <p:txBody>
          <a:bodyPr/>
          <a:lstStyle/>
          <a:p>
            <a:r>
              <a:rPr lang="uk-UA" dirty="0"/>
              <a:t>Максимальна щільність пішохідного руху </a:t>
            </a:r>
            <a:endParaRPr lang="en-GB" dirty="0"/>
          </a:p>
        </p:txBody>
      </p:sp>
      <p:sp>
        <p:nvSpPr>
          <p:cNvPr id="4" name="Content Placeholder 3">
            <a:extLst>
              <a:ext uri="{FF2B5EF4-FFF2-40B4-BE49-F238E27FC236}">
                <a16:creationId xmlns:a16="http://schemas.microsoft.com/office/drawing/2014/main" id="{1E46785F-4A70-DD63-E023-6797D65D8BA1}"/>
              </a:ext>
            </a:extLst>
          </p:cNvPr>
          <p:cNvSpPr>
            <a:spLocks noGrp="1"/>
          </p:cNvSpPr>
          <p:nvPr>
            <p:ph sz="half" idx="2"/>
          </p:nvPr>
        </p:nvSpPr>
        <p:spPr/>
        <p:txBody>
          <a:bodyPr>
            <a:normAutofit fontScale="92500" lnSpcReduction="10000"/>
          </a:bodyPr>
          <a:lstStyle/>
          <a:p>
            <a:r>
              <a:rPr lang="uk-UA" sz="1800" b="0" i="0" u="none" strike="noStrike" baseline="0" dirty="0">
                <a:solidFill>
                  <a:srgbClr val="000000"/>
                </a:solidFill>
                <a:latin typeface="Times New Roman" panose="02020603050405020304" pitchFamily="18" charset="0"/>
              </a:rPr>
              <a:t>Максимальна щільність ПП, при якій ще можливий рух людей з постійною швидкістю, не перевищує </a:t>
            </a:r>
            <a:r>
              <a:rPr lang="uk-UA" sz="1800" b="1" i="0" u="none" strike="noStrike" baseline="0" dirty="0">
                <a:solidFill>
                  <a:srgbClr val="000000"/>
                </a:solidFill>
                <a:latin typeface="Times New Roman" panose="02020603050405020304" pitchFamily="18" charset="0"/>
              </a:rPr>
              <a:t>2 </a:t>
            </a:r>
            <a:r>
              <a:rPr lang="uk-UA" sz="1800" b="1" i="0" u="none" strike="noStrike" baseline="0" dirty="0" err="1">
                <a:solidFill>
                  <a:srgbClr val="000000"/>
                </a:solidFill>
                <a:latin typeface="Times New Roman" panose="02020603050405020304" pitchFamily="18" charset="0"/>
              </a:rPr>
              <a:t>піш</a:t>
            </a:r>
            <a:r>
              <a:rPr lang="uk-UA" sz="1800" b="1" i="0" u="none" strike="noStrike" baseline="0" dirty="0">
                <a:solidFill>
                  <a:srgbClr val="000000"/>
                </a:solidFill>
                <a:latin typeface="Times New Roman" panose="02020603050405020304" pitchFamily="18" charset="0"/>
              </a:rPr>
              <a:t>./м2</a:t>
            </a:r>
            <a:r>
              <a:rPr lang="uk-UA" sz="1800" b="0" i="0" u="none" strike="noStrike" baseline="0" dirty="0">
                <a:solidFill>
                  <a:srgbClr val="000000"/>
                </a:solidFill>
                <a:latin typeface="Times New Roman" panose="02020603050405020304" pitchFamily="18" charset="0"/>
              </a:rPr>
              <a:t>. </a:t>
            </a:r>
            <a:r>
              <a:rPr lang="uk-UA" sz="1800" b="1" i="0" u="none" strike="noStrike" baseline="0" dirty="0">
                <a:solidFill>
                  <a:srgbClr val="000000"/>
                </a:solidFill>
                <a:latin typeface="Times New Roman" panose="02020603050405020304" pitchFamily="18" charset="0"/>
              </a:rPr>
              <a:t>Розрахункові швидкості</a:t>
            </a:r>
            <a:r>
              <a:rPr lang="uk-UA" sz="1800" b="0" i="0" u="none" strike="noStrike" baseline="0" dirty="0">
                <a:solidFill>
                  <a:srgbClr val="000000"/>
                </a:solidFill>
                <a:latin typeface="Times New Roman" panose="02020603050405020304" pitchFamily="18" charset="0"/>
              </a:rPr>
              <a:t>: жінки з дітьми - 0,7 м/с; діти - 1,0 м/с; чоловіки - 1,5-1,7 м/с; молодь - 1,8 м/с. </a:t>
            </a:r>
          </a:p>
          <a:p>
            <a:r>
              <a:rPr lang="ru-RU" sz="1800" b="0" i="0" u="none" strike="noStrike" baseline="0" dirty="0">
                <a:solidFill>
                  <a:srgbClr val="000000"/>
                </a:solidFill>
                <a:latin typeface="Times New Roman" panose="02020603050405020304" pitchFamily="18" charset="0"/>
              </a:rPr>
              <a:t>Для практичного </a:t>
            </a:r>
            <a:r>
              <a:rPr lang="ru-RU" sz="1800" b="0" i="0" u="none" strike="noStrike" baseline="0" dirty="0" err="1">
                <a:solidFill>
                  <a:srgbClr val="000000"/>
                </a:solidFill>
                <a:latin typeface="Times New Roman" panose="02020603050405020304" pitchFamily="18" charset="0"/>
              </a:rPr>
              <a:t>використання</a:t>
            </a:r>
            <a:r>
              <a:rPr lang="ru-RU" sz="1800" b="0" i="0" u="none" strike="noStrike" baseline="0" dirty="0">
                <a:solidFill>
                  <a:srgbClr val="000000"/>
                </a:solidFill>
                <a:latin typeface="Times New Roman" panose="02020603050405020304" pitchFamily="18" charset="0"/>
              </a:rPr>
              <a:t> в </a:t>
            </a:r>
            <a:r>
              <a:rPr lang="ru-RU" sz="1800" b="0" i="0" u="none" strike="noStrike" baseline="0" dirty="0" err="1">
                <a:solidFill>
                  <a:srgbClr val="000000"/>
                </a:solidFill>
                <a:latin typeface="Times New Roman" panose="02020603050405020304" pitchFamily="18" charset="0"/>
              </a:rPr>
              <a:t>сфері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управління</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пішохідним</a:t>
            </a:r>
            <a:r>
              <a:rPr lang="ru-RU" sz="1800" b="0" i="0" u="none" strike="noStrike" baseline="0" dirty="0">
                <a:solidFill>
                  <a:srgbClr val="000000"/>
                </a:solidFill>
                <a:latin typeface="Times New Roman" panose="02020603050405020304" pitchFamily="18" charset="0"/>
              </a:rPr>
              <a:t> рухом </a:t>
            </a:r>
            <a:r>
              <a:rPr lang="ru-RU" sz="1800" b="0" i="0" u="none" strike="noStrike" baseline="0" dirty="0" err="1">
                <a:solidFill>
                  <a:srgbClr val="000000"/>
                </a:solidFill>
                <a:latin typeface="Times New Roman" panose="02020603050405020304" pitchFamily="18" charset="0"/>
              </a:rPr>
              <a:t>важливою</a:t>
            </a:r>
            <a:r>
              <a:rPr lang="ru-RU" sz="1800" b="0" i="0" u="none" strike="noStrike" baseline="0" dirty="0">
                <a:solidFill>
                  <a:srgbClr val="000000"/>
                </a:solidFill>
                <a:latin typeface="Times New Roman" panose="02020603050405020304" pitchFamily="18" charset="0"/>
              </a:rPr>
              <a:t> є </a:t>
            </a:r>
            <a:r>
              <a:rPr lang="ru-RU" sz="1800" b="0" i="0" u="none" strike="noStrike" baseline="0" dirty="0" err="1">
                <a:solidFill>
                  <a:srgbClr val="000000"/>
                </a:solidFill>
                <a:latin typeface="Times New Roman" panose="02020603050405020304" pitchFamily="18" charset="0"/>
              </a:rPr>
              <a:t>залежність</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величини</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середньої</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швидкості</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пішоходів</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від</a:t>
            </a:r>
            <a:r>
              <a:rPr lang="ru-RU" sz="1800" b="0" i="0" u="none" strike="noStrike" baseline="0" dirty="0">
                <a:solidFill>
                  <a:srgbClr val="000000"/>
                </a:solidFill>
                <a:latin typeface="Times New Roman" panose="02020603050405020304" pitchFamily="18" charset="0"/>
              </a:rPr>
              <a:t> </a:t>
            </a:r>
            <a:r>
              <a:rPr lang="ru-RU" sz="1800" b="1" i="0" u="none" strike="noStrike" baseline="0" dirty="0">
                <a:solidFill>
                  <a:srgbClr val="000000"/>
                </a:solidFill>
                <a:latin typeface="Times New Roman" panose="02020603050405020304" pitchFamily="18" charset="0"/>
              </a:rPr>
              <a:t>умов (</a:t>
            </a:r>
            <a:r>
              <a:rPr lang="ru-RU" sz="1800" b="1" i="0" u="none" strike="noStrike" baseline="0" dirty="0" err="1">
                <a:solidFill>
                  <a:srgbClr val="000000"/>
                </a:solidFill>
                <a:latin typeface="Times New Roman" panose="02020603050405020304" pitchFamily="18" charset="0"/>
              </a:rPr>
              <a:t>місця</a:t>
            </a:r>
            <a:r>
              <a:rPr lang="ru-RU" sz="1800" b="1" i="0" u="none" strike="noStrike" baseline="0" dirty="0">
                <a:solidFill>
                  <a:srgbClr val="000000"/>
                </a:solidFill>
                <a:latin typeface="Times New Roman" panose="02020603050405020304" pitchFamily="18" charset="0"/>
              </a:rPr>
              <a:t>) </a:t>
            </a:r>
            <a:r>
              <a:rPr lang="ru-RU" sz="1800" b="1" i="0" u="none" strike="noStrike" baseline="0" dirty="0" err="1">
                <a:solidFill>
                  <a:srgbClr val="000000"/>
                </a:solidFill>
                <a:latin typeface="Times New Roman" panose="02020603050405020304" pitchFamily="18" charset="0"/>
              </a:rPr>
              <a:t>пересування</a:t>
            </a:r>
            <a:r>
              <a:rPr lang="ru-RU" sz="1800" b="0" i="0" u="none" strike="noStrike" baseline="0" dirty="0">
                <a:solidFill>
                  <a:srgbClr val="000000"/>
                </a:solidFill>
                <a:latin typeface="Times New Roman" panose="02020603050405020304" pitchFamily="18" charset="0"/>
              </a:rPr>
              <a:t>: рух по тротуару – 1,25 м/с; по </a:t>
            </a:r>
            <a:r>
              <a:rPr lang="ru-RU" sz="1800" b="0" i="0" u="none" strike="noStrike" baseline="0" dirty="0" err="1">
                <a:solidFill>
                  <a:srgbClr val="000000"/>
                </a:solidFill>
                <a:latin typeface="Times New Roman" panose="02020603050405020304" pitchFamily="18" charset="0"/>
              </a:rPr>
              <a:t>позавуличному</a:t>
            </a:r>
            <a:r>
              <a:rPr lang="ru-RU" sz="1800" b="0" i="0" u="none" strike="noStrike" baseline="0" dirty="0">
                <a:solidFill>
                  <a:srgbClr val="000000"/>
                </a:solidFill>
                <a:latin typeface="Times New Roman" panose="02020603050405020304" pitchFamily="18" charset="0"/>
              </a:rPr>
              <a:t> переходу – 1,3 м/с; по наземному переходу – 1,4 м/с; по </a:t>
            </a:r>
            <a:r>
              <a:rPr lang="ru-RU" sz="1800" b="0" i="0" u="none" strike="noStrike" baseline="0" dirty="0" err="1">
                <a:solidFill>
                  <a:srgbClr val="000000"/>
                </a:solidFill>
                <a:latin typeface="Times New Roman" panose="02020603050405020304" pitchFamily="18" charset="0"/>
              </a:rPr>
              <a:t>сходових</a:t>
            </a:r>
            <a:r>
              <a:rPr lang="ru-RU" sz="1800" b="0" i="0" u="none" strike="noStrike" baseline="0" dirty="0">
                <a:solidFill>
                  <a:srgbClr val="000000"/>
                </a:solidFill>
                <a:latin typeface="Times New Roman" panose="02020603050405020304" pitchFamily="18" charset="0"/>
              </a:rPr>
              <a:t> переходах – 1,0÷1,1 м/с </a:t>
            </a:r>
            <a:endParaRPr lang="en-GB" dirty="0"/>
          </a:p>
        </p:txBody>
      </p:sp>
      <p:pic>
        <p:nvPicPr>
          <p:cNvPr id="5" name="Content Placeholder 4">
            <a:extLst>
              <a:ext uri="{FF2B5EF4-FFF2-40B4-BE49-F238E27FC236}">
                <a16:creationId xmlns:a16="http://schemas.microsoft.com/office/drawing/2014/main" id="{AA02B7FD-1D40-10A5-BA16-6B6BC3FF68FA}"/>
              </a:ext>
            </a:extLst>
          </p:cNvPr>
          <p:cNvPicPr>
            <a:picLocks noGrp="1" noChangeAspect="1"/>
          </p:cNvPicPr>
          <p:nvPr>
            <p:ph sz="half" idx="1"/>
          </p:nvPr>
        </p:nvPicPr>
        <p:blipFill rotWithShape="1">
          <a:blip r:embed="rId2"/>
          <a:srcRect l="28850" r="17571" b="11838"/>
          <a:stretch/>
        </p:blipFill>
        <p:spPr bwMode="auto">
          <a:xfrm>
            <a:off x="1757952" y="2526624"/>
            <a:ext cx="4090397" cy="378595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F11E654-0966-CF32-DD11-0F613B3CB720}"/>
              </a:ext>
            </a:extLst>
          </p:cNvPr>
          <p:cNvSpPr txBox="1"/>
          <p:nvPr/>
        </p:nvSpPr>
        <p:spPr>
          <a:xfrm>
            <a:off x="7551420" y="39469"/>
            <a:ext cx="6096000" cy="646331"/>
          </a:xfrm>
          <a:prstGeom prst="rect">
            <a:avLst/>
          </a:prstGeom>
          <a:noFill/>
        </p:spPr>
        <p:txBody>
          <a:bodyPr wrap="square">
            <a:spAutoFit/>
          </a:bodyPr>
          <a:lstStyle/>
          <a:p>
            <a:pPr marL="342900" indent="-342900">
              <a:buAutoNum type="arabicPeriod"/>
            </a:pP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Особливості</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пішохідного</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руху</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та його характеристики </a:t>
            </a:r>
            <a:endParaRPr lang="uk-UA"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990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5D84-1988-2B27-7E44-1ED1EF20AA17}"/>
              </a:ext>
            </a:extLst>
          </p:cNvPr>
          <p:cNvSpPr>
            <a:spLocks noGrp="1"/>
          </p:cNvSpPr>
          <p:nvPr>
            <p:ph type="title"/>
          </p:nvPr>
        </p:nvSpPr>
        <p:spPr>
          <a:xfrm>
            <a:off x="1484311" y="685801"/>
            <a:ext cx="10018713" cy="538450"/>
          </a:xfrm>
        </p:spPr>
        <p:txBody>
          <a:bodyPr anchor="t">
            <a:noAutofit/>
          </a:bodyPr>
          <a:lstStyle/>
          <a:p>
            <a:r>
              <a:rPr lang="ru-RU" sz="3600" b="1" i="1" u="none" strike="noStrike" baseline="0" dirty="0">
                <a:solidFill>
                  <a:srgbClr val="000000"/>
                </a:solidFill>
                <a:latin typeface="Times New Roman" panose="02020603050405020304" pitchFamily="18" charset="0"/>
              </a:rPr>
              <a:t>2. </a:t>
            </a:r>
            <a:r>
              <a:rPr lang="ru-RU" sz="3600" b="1" i="1" u="none" strike="noStrike" baseline="0" dirty="0" err="1">
                <a:solidFill>
                  <a:srgbClr val="000000"/>
                </a:solidFill>
                <a:latin typeface="Times New Roman" panose="02020603050405020304" pitchFamily="18" charset="0"/>
              </a:rPr>
              <a:t>Організація</a:t>
            </a:r>
            <a:r>
              <a:rPr lang="ru-RU" sz="3600" b="1" i="1" u="none" strike="noStrike" baseline="0" dirty="0">
                <a:solidFill>
                  <a:srgbClr val="000000"/>
                </a:solidFill>
                <a:latin typeface="Times New Roman" panose="02020603050405020304" pitchFamily="18" charset="0"/>
              </a:rPr>
              <a:t> </a:t>
            </a:r>
            <a:r>
              <a:rPr lang="ru-RU" sz="3600" b="1" i="1" u="none" strike="noStrike" baseline="0" dirty="0" err="1">
                <a:solidFill>
                  <a:srgbClr val="000000"/>
                </a:solidFill>
                <a:latin typeface="Times New Roman" panose="02020603050405020304" pitchFamily="18" charset="0"/>
              </a:rPr>
              <a:t>пішохідного</a:t>
            </a:r>
            <a:r>
              <a:rPr lang="ru-RU" sz="3600" b="1" i="1" u="none" strike="noStrike" baseline="0" dirty="0">
                <a:solidFill>
                  <a:srgbClr val="000000"/>
                </a:solidFill>
                <a:latin typeface="Times New Roman" panose="02020603050405020304" pitchFamily="18" charset="0"/>
              </a:rPr>
              <a:t> руху </a:t>
            </a:r>
            <a:br>
              <a:rPr lang="ru-RU" sz="3600" b="1" i="1" u="none" strike="noStrike" baseline="0" dirty="0">
                <a:solidFill>
                  <a:srgbClr val="000000"/>
                </a:solidFill>
                <a:latin typeface="Times New Roman" panose="02020603050405020304" pitchFamily="18" charset="0"/>
              </a:rPr>
            </a:br>
            <a:r>
              <a:rPr lang="ru-RU" sz="3600" b="1" i="1" u="none" strike="noStrike" baseline="0" dirty="0">
                <a:solidFill>
                  <a:srgbClr val="000000"/>
                </a:solidFill>
                <a:latin typeface="Times New Roman" panose="02020603050405020304" pitchFamily="18" charset="0"/>
              </a:rPr>
              <a:t>в </a:t>
            </a:r>
            <a:r>
              <a:rPr lang="ru-RU" sz="3600" b="1" i="1" u="none" strike="noStrike" baseline="0" dirty="0" err="1">
                <a:solidFill>
                  <a:srgbClr val="000000"/>
                </a:solidFill>
                <a:latin typeface="Times New Roman" panose="02020603050405020304" pitchFamily="18" charset="0"/>
              </a:rPr>
              <a:t>міському</a:t>
            </a:r>
            <a:r>
              <a:rPr lang="ru-RU" sz="3600" b="1" i="1" u="none" strike="noStrike" baseline="0" dirty="0">
                <a:solidFill>
                  <a:srgbClr val="000000"/>
                </a:solidFill>
                <a:latin typeface="Times New Roman" panose="02020603050405020304" pitchFamily="18" charset="0"/>
              </a:rPr>
              <a:t> </a:t>
            </a:r>
            <a:r>
              <a:rPr lang="ru-RU" sz="3600" b="1" i="1" u="none" strike="noStrike" baseline="0" dirty="0" err="1">
                <a:solidFill>
                  <a:srgbClr val="000000"/>
                </a:solidFill>
                <a:latin typeface="Times New Roman" panose="02020603050405020304" pitchFamily="18" charset="0"/>
              </a:rPr>
              <a:t>центрі</a:t>
            </a:r>
            <a:r>
              <a:rPr lang="ru-RU" sz="3600" b="1" i="1" u="none" strike="noStrike" baseline="0" dirty="0">
                <a:solidFill>
                  <a:srgbClr val="000000"/>
                </a:solidFill>
                <a:latin typeface="Times New Roman" panose="02020603050405020304" pitchFamily="18" charset="0"/>
              </a:rPr>
              <a:t> </a:t>
            </a:r>
            <a:endParaRPr lang="en-GB" sz="3600" b="1" dirty="0"/>
          </a:p>
        </p:txBody>
      </p:sp>
      <p:sp>
        <p:nvSpPr>
          <p:cNvPr id="3" name="Content Placeholder 2">
            <a:extLst>
              <a:ext uri="{FF2B5EF4-FFF2-40B4-BE49-F238E27FC236}">
                <a16:creationId xmlns:a16="http://schemas.microsoft.com/office/drawing/2014/main" id="{EB0340B9-5B3E-ABDE-952B-C8FA6B67E522}"/>
              </a:ext>
            </a:extLst>
          </p:cNvPr>
          <p:cNvSpPr>
            <a:spLocks noGrp="1"/>
          </p:cNvSpPr>
          <p:nvPr>
            <p:ph sz="half" idx="1"/>
          </p:nvPr>
        </p:nvSpPr>
        <p:spPr>
          <a:xfrm>
            <a:off x="1429067" y="1942295"/>
            <a:ext cx="4895055" cy="3826183"/>
          </a:xfrm>
        </p:spPr>
        <p:txBody>
          <a:bodyPr anchor="t">
            <a:normAutofit fontScale="85000" lnSpcReduction="20000"/>
          </a:bodyPr>
          <a:lstStyle/>
          <a:p>
            <a:r>
              <a:rPr lang="uk-UA" sz="1800" b="0" i="0" u="none" strike="noStrike" baseline="0" dirty="0">
                <a:solidFill>
                  <a:srgbClr val="000000"/>
                </a:solidFill>
                <a:latin typeface="Times New Roman" panose="02020603050405020304" pitchFamily="18" charset="0"/>
              </a:rPr>
              <a:t>сучасні концепції мобільності в містах намагаються зробити пішохідний рух більш рівноправним з точки зору планування території. </a:t>
            </a:r>
            <a:endParaRPr lang="en-GB" sz="1800" b="0" i="0" u="none" strike="noStrike" baseline="0" dirty="0">
              <a:solidFill>
                <a:srgbClr val="000000"/>
              </a:solidFill>
              <a:latin typeface="Times New Roman" panose="02020603050405020304" pitchFamily="18" charset="0"/>
            </a:endParaRPr>
          </a:p>
          <a:p>
            <a:r>
              <a:rPr lang="uk-UA" sz="1800" b="0" i="0" u="none" strike="noStrike" baseline="0" dirty="0">
                <a:solidFill>
                  <a:srgbClr val="000000"/>
                </a:solidFill>
                <a:latin typeface="Times New Roman" panose="02020603050405020304" pitchFamily="18" charset="0"/>
              </a:rPr>
              <a:t>Основна вимога до планування центру сучасного міста полягає в </a:t>
            </a:r>
            <a:r>
              <a:rPr lang="uk-UA" sz="1800" b="1" i="0" u="none" strike="noStrike" baseline="0" dirty="0">
                <a:solidFill>
                  <a:srgbClr val="000000"/>
                </a:solidFill>
                <a:latin typeface="Times New Roman" panose="02020603050405020304" pitchFamily="18" charset="0"/>
              </a:rPr>
              <a:t>відділенні (розділенні) автомобільного та пішохідного руху </a:t>
            </a:r>
            <a:r>
              <a:rPr lang="uk-UA" sz="1800" b="0" i="0" u="none" strike="noStrike" baseline="0" dirty="0">
                <a:solidFill>
                  <a:srgbClr val="000000"/>
                </a:solidFill>
                <a:latin typeface="Times New Roman" panose="02020603050405020304" pitchFamily="18" charset="0"/>
              </a:rPr>
              <a:t>шляхом </a:t>
            </a:r>
            <a:r>
              <a:rPr lang="uk-UA" sz="1800" b="1" i="0" u="none" strike="noStrike" baseline="0" dirty="0">
                <a:solidFill>
                  <a:srgbClr val="000000"/>
                </a:solidFill>
                <a:latin typeface="Times New Roman" panose="02020603050405020304" pitchFamily="18" charset="0"/>
              </a:rPr>
              <a:t>концентрації забудови центру, максимального використання МГТ і обмеження руху індивідуальних автомобілів</a:t>
            </a:r>
            <a:r>
              <a:rPr lang="uk-UA" sz="1800" b="0" i="0" u="none" strike="noStrike" baseline="0" dirty="0">
                <a:solidFill>
                  <a:srgbClr val="000000"/>
                </a:solidFill>
                <a:latin typeface="Times New Roman" panose="02020603050405020304" pitchFamily="18" charset="0"/>
              </a:rPr>
              <a:t>. </a:t>
            </a:r>
            <a:endParaRPr lang="en-GB" dirty="0">
              <a:solidFill>
                <a:srgbClr val="000000"/>
              </a:solidFill>
              <a:latin typeface="Times New Roman" panose="02020603050405020304" pitchFamily="18" charset="0"/>
            </a:endParaRPr>
          </a:p>
          <a:p>
            <a:r>
              <a:rPr lang="uk-UA" sz="1800" b="0" i="0" u="none" strike="noStrike" baseline="0" dirty="0">
                <a:solidFill>
                  <a:srgbClr val="000000"/>
                </a:solidFill>
                <a:latin typeface="Times New Roman" panose="02020603050405020304" pitchFamily="18" charset="0"/>
              </a:rPr>
              <a:t>Пішохідний рух в міському центрі викликаний, насамперед, пересуванням двох основних груп населення – </a:t>
            </a:r>
            <a:r>
              <a:rPr lang="uk-UA" sz="1800" b="1" i="0" u="none" strike="noStrike" baseline="0" dirty="0">
                <a:solidFill>
                  <a:srgbClr val="000000"/>
                </a:solidFill>
                <a:latin typeface="Times New Roman" panose="02020603050405020304" pitchFamily="18" charset="0"/>
              </a:rPr>
              <a:t>людей, що там працюють, та відвідувачів центру </a:t>
            </a:r>
            <a:r>
              <a:rPr lang="uk-UA" sz="1800" b="0" i="0" u="none" strike="noStrike" baseline="0" dirty="0">
                <a:solidFill>
                  <a:srgbClr val="000000"/>
                </a:solidFill>
                <a:latin typeface="Times New Roman" panose="02020603050405020304" pitchFamily="18" charset="0"/>
              </a:rPr>
              <a:t>з різних районів міста чи інших населених пунктів. Крім цього, в центрі можна спостерігати і </a:t>
            </a:r>
            <a:r>
              <a:rPr lang="uk-UA" sz="1800" b="1" i="0" u="none" strike="noStrike" baseline="0" dirty="0">
                <a:solidFill>
                  <a:srgbClr val="000000"/>
                </a:solidFill>
                <a:latin typeface="Times New Roman" panose="02020603050405020304" pitchFamily="18" charset="0"/>
              </a:rPr>
              <a:t>вільний пішохідний рух</a:t>
            </a:r>
            <a:r>
              <a:rPr lang="uk-UA" sz="1800" b="0" i="0" u="none" strike="noStrike" baseline="0" dirty="0">
                <a:solidFill>
                  <a:srgbClr val="000000"/>
                </a:solidFill>
                <a:latin typeface="Times New Roman" panose="02020603050405020304" pitchFamily="18" charset="0"/>
              </a:rPr>
              <a:t>, що представляє собою специфічну форму рекреації, пов'язану з потребою людей в таких прогулянках. </a:t>
            </a:r>
            <a:endParaRPr lang="en-GB" dirty="0"/>
          </a:p>
        </p:txBody>
      </p:sp>
      <p:pic>
        <p:nvPicPr>
          <p:cNvPr id="8" name="Content Placeholder 7">
            <a:extLst>
              <a:ext uri="{FF2B5EF4-FFF2-40B4-BE49-F238E27FC236}">
                <a16:creationId xmlns:a16="http://schemas.microsoft.com/office/drawing/2014/main" id="{CE742A11-A739-8392-AD10-B5FF251670D1}"/>
              </a:ext>
            </a:extLst>
          </p:cNvPr>
          <p:cNvPicPr>
            <a:picLocks noGrp="1" noChangeAspect="1"/>
          </p:cNvPicPr>
          <p:nvPr>
            <p:ph sz="half" idx="2"/>
          </p:nvPr>
        </p:nvPicPr>
        <p:blipFill>
          <a:blip r:embed="rId2"/>
          <a:stretch>
            <a:fillRect/>
          </a:stretch>
        </p:blipFill>
        <p:spPr>
          <a:xfrm>
            <a:off x="6913856" y="2100549"/>
            <a:ext cx="5202579" cy="3509676"/>
          </a:xfrm>
        </p:spPr>
      </p:pic>
      <p:sp>
        <p:nvSpPr>
          <p:cNvPr id="10" name="TextBox 9">
            <a:extLst>
              <a:ext uri="{FF2B5EF4-FFF2-40B4-BE49-F238E27FC236}">
                <a16:creationId xmlns:a16="http://schemas.microsoft.com/office/drawing/2014/main" id="{8AE2A517-D4DD-5670-7AA2-6F28E52840B7}"/>
              </a:ext>
            </a:extLst>
          </p:cNvPr>
          <p:cNvSpPr txBox="1"/>
          <p:nvPr/>
        </p:nvSpPr>
        <p:spPr>
          <a:xfrm>
            <a:off x="6210755" y="5768478"/>
            <a:ext cx="5533570" cy="646331"/>
          </a:xfrm>
          <a:prstGeom prst="rect">
            <a:avLst/>
          </a:prstGeom>
          <a:noFill/>
        </p:spPr>
        <p:txBody>
          <a:bodyPr wrap="square">
            <a:spAutoFit/>
          </a:bodyPr>
          <a:lstStyle/>
          <a:p>
            <a:r>
              <a:rPr lang="ru-RU" sz="1800" b="0" i="0" u="none" strike="noStrike" baseline="0" dirty="0" err="1">
                <a:solidFill>
                  <a:srgbClr val="000000"/>
                </a:solidFill>
                <a:latin typeface="Times New Roman" panose="02020603050405020304" pitchFamily="18" charset="0"/>
              </a:rPr>
              <a:t>Розподіл</a:t>
            </a:r>
            <a:r>
              <a:rPr lang="ru-RU" sz="1800" b="0" i="0" u="none" strike="noStrike" baseline="0" dirty="0">
                <a:solidFill>
                  <a:srgbClr val="000000"/>
                </a:solidFill>
                <a:latin typeface="Times New Roman" panose="02020603050405020304" pitchFamily="18" charset="0"/>
              </a:rPr>
              <a:t> </a:t>
            </a:r>
            <a:r>
              <a:rPr lang="ru-RU" sz="1800" b="0" i="0" u="none" strike="noStrike" baseline="0" dirty="0" err="1">
                <a:solidFill>
                  <a:srgbClr val="000000"/>
                </a:solidFill>
                <a:latin typeface="Times New Roman" panose="02020603050405020304" pitchFamily="18" charset="0"/>
              </a:rPr>
              <a:t>мобільності</a:t>
            </a:r>
            <a:r>
              <a:rPr lang="ru-RU" sz="1800" b="0" i="0" u="none" strike="noStrike" baseline="0" dirty="0">
                <a:solidFill>
                  <a:srgbClr val="000000"/>
                </a:solidFill>
                <a:latin typeface="Times New Roman" panose="02020603050405020304" pitchFamily="18" charset="0"/>
              </a:rPr>
              <a:t> в </a:t>
            </a:r>
            <a:r>
              <a:rPr lang="ru-RU" sz="1800" b="0" i="0" u="none" strike="noStrike" baseline="0" dirty="0" err="1">
                <a:solidFill>
                  <a:srgbClr val="000000"/>
                </a:solidFill>
                <a:latin typeface="Times New Roman" panose="02020603050405020304" pitchFamily="18" charset="0"/>
              </a:rPr>
              <a:t>Німеччині</a:t>
            </a:r>
            <a:r>
              <a:rPr lang="ru-RU" sz="1800" b="0" i="0" u="none" strike="noStrike" baseline="0" dirty="0">
                <a:solidFill>
                  <a:srgbClr val="000000"/>
                </a:solidFill>
                <a:latin typeface="Times New Roman" panose="02020603050405020304" pitchFamily="18" charset="0"/>
              </a:rPr>
              <a:t> за видами </a:t>
            </a:r>
            <a:r>
              <a:rPr lang="ru-RU" sz="1800" b="0" i="0" u="none" strike="noStrike" baseline="0" dirty="0" err="1">
                <a:solidFill>
                  <a:srgbClr val="000000"/>
                </a:solidFill>
                <a:latin typeface="Times New Roman" panose="02020603050405020304" pitchFamily="18" charset="0"/>
              </a:rPr>
              <a:t>пересувань</a:t>
            </a:r>
            <a:r>
              <a:rPr lang="ru-RU" sz="1800" b="0" i="0" u="none" strike="noStrike" baseline="0" dirty="0">
                <a:solidFill>
                  <a:srgbClr val="000000"/>
                </a:solidFill>
                <a:latin typeface="Times New Roman" panose="02020603050405020304" pitchFamily="18" charset="0"/>
              </a:rPr>
              <a:t> </a:t>
            </a:r>
            <a:r>
              <a:rPr lang="uk-UA" sz="1800" b="0" i="0" u="none" strike="noStrike" baseline="0" dirty="0">
                <a:solidFill>
                  <a:srgbClr val="000000"/>
                </a:solidFill>
                <a:latin typeface="Times New Roman" panose="02020603050405020304" pitchFamily="18" charset="0"/>
              </a:rPr>
              <a:t>(Джерело: </a:t>
            </a:r>
            <a:r>
              <a:rPr lang="en-GB" sz="1800" b="0" i="0" u="none" strike="noStrike" baseline="0" dirty="0">
                <a:solidFill>
                  <a:srgbClr val="0462C1"/>
                </a:solidFill>
                <a:latin typeface="Times New Roman" panose="02020603050405020304" pitchFamily="18" charset="0"/>
              </a:rPr>
              <a:t>https://bmvi.de</a:t>
            </a:r>
            <a:r>
              <a:rPr lang="en-GB" sz="1800" b="0" i="0" u="none" strike="noStrike" baseline="0" dirty="0">
                <a:solidFill>
                  <a:srgbClr val="000000"/>
                </a:solidFill>
                <a:latin typeface="Times New Roman" panose="02020603050405020304" pitchFamily="18" charset="0"/>
              </a:rPr>
              <a:t>) [1]</a:t>
            </a:r>
            <a:endParaRPr lang="en-GB" dirty="0"/>
          </a:p>
        </p:txBody>
      </p:sp>
    </p:spTree>
    <p:extLst>
      <p:ext uri="{BB962C8B-B14F-4D97-AF65-F5344CB8AC3E}">
        <p14:creationId xmlns:p14="http://schemas.microsoft.com/office/powerpoint/2010/main" val="192174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5884-6D5A-BD3C-FC65-0A46FB93F89D}"/>
              </a:ext>
            </a:extLst>
          </p:cNvPr>
          <p:cNvSpPr>
            <a:spLocks noGrp="1"/>
          </p:cNvSpPr>
          <p:nvPr>
            <p:ph type="title"/>
          </p:nvPr>
        </p:nvSpPr>
        <p:spPr>
          <a:xfrm>
            <a:off x="1484311" y="685800"/>
            <a:ext cx="7069139" cy="1752599"/>
          </a:xfrm>
        </p:spPr>
        <p:txBody>
          <a:bodyPr>
            <a:normAutofit fontScale="90000"/>
          </a:bodyPr>
          <a:lstStyle/>
          <a:p>
            <a:r>
              <a:rPr lang="uk-UA" sz="4000" b="1" i="0" u="none" strike="noStrike" baseline="0" dirty="0">
                <a:solidFill>
                  <a:srgbClr val="000000"/>
                </a:solidFill>
                <a:latin typeface="Times New Roman" panose="02020603050405020304" pitchFamily="18" charset="0"/>
              </a:rPr>
              <a:t>Обмеження або повна заборона транспортного руху в історичному центрі </a:t>
            </a:r>
            <a:endParaRPr lang="en-GB" dirty="0"/>
          </a:p>
        </p:txBody>
      </p:sp>
      <p:sp>
        <p:nvSpPr>
          <p:cNvPr id="3" name="Content Placeholder 2">
            <a:extLst>
              <a:ext uri="{FF2B5EF4-FFF2-40B4-BE49-F238E27FC236}">
                <a16:creationId xmlns:a16="http://schemas.microsoft.com/office/drawing/2014/main" id="{4EF8867C-A6E5-657E-DC94-10750B640C72}"/>
              </a:ext>
            </a:extLst>
          </p:cNvPr>
          <p:cNvSpPr>
            <a:spLocks noGrp="1"/>
          </p:cNvSpPr>
          <p:nvPr>
            <p:ph sz="half" idx="1"/>
          </p:nvPr>
        </p:nvSpPr>
        <p:spPr/>
        <p:txBody>
          <a:bodyPr>
            <a:normAutofit fontScale="92500" lnSpcReduction="20000"/>
          </a:bodyPr>
          <a:lstStyle/>
          <a:p>
            <a:r>
              <a:rPr lang="uk-UA" sz="1800" b="0" i="0" u="none" strike="noStrike" baseline="0" dirty="0">
                <a:solidFill>
                  <a:srgbClr val="000000"/>
                </a:solidFill>
                <a:latin typeface="Times New Roman" panose="02020603050405020304" pitchFamily="18" charset="0"/>
              </a:rPr>
              <a:t>Вивчення зарубіжного і вітчизняного досвіду показує, що </a:t>
            </a:r>
            <a:r>
              <a:rPr lang="uk-UA" sz="1800" b="1" i="0" u="none" strike="noStrike" baseline="0" dirty="0">
                <a:solidFill>
                  <a:srgbClr val="000000"/>
                </a:solidFill>
                <a:latin typeface="Times New Roman" panose="02020603050405020304" pitchFamily="18" charset="0"/>
              </a:rPr>
              <a:t>центральні частини історичних міст </a:t>
            </a:r>
            <a:r>
              <a:rPr lang="uk-UA" sz="1800" b="0" i="0" u="none" strike="noStrike" baseline="0" dirty="0">
                <a:solidFill>
                  <a:srgbClr val="000000"/>
                </a:solidFill>
                <a:latin typeface="Times New Roman" panose="02020603050405020304" pitchFamily="18" charset="0"/>
              </a:rPr>
              <a:t>зі значними труднощами можуть бути пристосовані до автомобільного руху. Тому необхідною умовою перетворення цих територій в сучасний міський центр є </a:t>
            </a:r>
            <a:r>
              <a:rPr lang="uk-UA" sz="1800" b="1" i="0" u="none" strike="noStrike" baseline="0" dirty="0">
                <a:solidFill>
                  <a:srgbClr val="000000"/>
                </a:solidFill>
                <a:latin typeface="Times New Roman" panose="02020603050405020304" pitchFamily="18" charset="0"/>
              </a:rPr>
              <a:t>обмеження або повна заборона транспортного руху </a:t>
            </a:r>
            <a:r>
              <a:rPr lang="uk-UA" sz="1800" b="0" i="0" u="none" strike="noStrike" baseline="0" dirty="0">
                <a:solidFill>
                  <a:srgbClr val="000000"/>
                </a:solidFill>
                <a:latin typeface="Times New Roman" panose="02020603050405020304" pitchFamily="18" charset="0"/>
              </a:rPr>
              <a:t>(переважно індивідуальних ТЗ). З іншого боку, такі території мають порівняно обмежені розмір та збережену історичну забудову, створюючи привабливе міське середовище, що обумовлює організацію в межах таких центрів </a:t>
            </a:r>
            <a:r>
              <a:rPr lang="uk-UA" sz="1800" b="1" i="0" u="none" strike="noStrike" baseline="0" dirty="0">
                <a:solidFill>
                  <a:srgbClr val="000000"/>
                </a:solidFill>
                <a:latin typeface="Times New Roman" panose="02020603050405020304" pitchFamily="18" charset="0"/>
              </a:rPr>
              <a:t>виключно пішохідного руху</a:t>
            </a:r>
            <a:r>
              <a:rPr lang="uk-UA" sz="1800" b="0" i="0" u="none" strike="noStrike" baseline="0" dirty="0">
                <a:solidFill>
                  <a:srgbClr val="000000"/>
                </a:solidFill>
                <a:latin typeface="Times New Roman" panose="02020603050405020304" pitchFamily="18" charset="0"/>
              </a:rPr>
              <a:t>. </a:t>
            </a:r>
            <a:endParaRPr lang="en-GB" dirty="0"/>
          </a:p>
        </p:txBody>
      </p:sp>
      <p:pic>
        <p:nvPicPr>
          <p:cNvPr id="12290" name="Picture 2">
            <a:extLst>
              <a:ext uri="{FF2B5EF4-FFF2-40B4-BE49-F238E27FC236}">
                <a16:creationId xmlns:a16="http://schemas.microsoft.com/office/drawing/2014/main" id="{C3AC91BF-6188-82D3-82E7-F05F972F4D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30597" y="2214827"/>
            <a:ext cx="1723819" cy="383604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DAE7A143-399B-607D-8384-8AE978407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674" y="971197"/>
            <a:ext cx="2465387" cy="54871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159B3D-EE34-65AF-254A-B79F75F41A4A}"/>
              </a:ext>
            </a:extLst>
          </p:cNvPr>
          <p:cNvSpPr txBox="1"/>
          <p:nvPr/>
        </p:nvSpPr>
        <p:spPr>
          <a:xfrm>
            <a:off x="5345943" y="6041346"/>
            <a:ext cx="1712713" cy="369332"/>
          </a:xfrm>
          <a:prstGeom prst="rect">
            <a:avLst/>
          </a:prstGeom>
          <a:noFill/>
        </p:spPr>
        <p:txBody>
          <a:bodyPr wrap="none" rtlCol="0">
            <a:spAutoFit/>
          </a:bodyPr>
          <a:lstStyle/>
          <a:p>
            <a:r>
              <a:rPr lang="en-GB" dirty="0"/>
              <a:t>O</a:t>
            </a:r>
            <a:r>
              <a:rPr lang="uk-UA" dirty="0" err="1"/>
              <a:t>ксфорд</a:t>
            </a:r>
            <a:r>
              <a:rPr lang="uk-UA" dirty="0"/>
              <a:t>, 2024 </a:t>
            </a:r>
            <a:endParaRPr lang="en-GB" dirty="0"/>
          </a:p>
        </p:txBody>
      </p:sp>
      <p:sp>
        <p:nvSpPr>
          <p:cNvPr id="7" name="TextBox 6">
            <a:extLst>
              <a:ext uri="{FF2B5EF4-FFF2-40B4-BE49-F238E27FC236}">
                <a16:creationId xmlns:a16="http://schemas.microsoft.com/office/drawing/2014/main" id="{13D88BD7-4D86-9C26-A1E0-7D8A66E2B097}"/>
              </a:ext>
            </a:extLst>
          </p:cNvPr>
          <p:cNvSpPr txBox="1"/>
          <p:nvPr/>
        </p:nvSpPr>
        <p:spPr>
          <a:xfrm>
            <a:off x="6606540" y="77990"/>
            <a:ext cx="6096000" cy="369332"/>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2. </a:t>
            </a:r>
            <a:r>
              <a:rPr lang="ru-RU" sz="1800" b="0" i="1" u="none" strike="noStrike" baseline="0" dirty="0" err="1">
                <a:solidFill>
                  <a:srgbClr val="000000"/>
                </a:solidFill>
                <a:latin typeface="Times New Roman" panose="02020603050405020304" pitchFamily="18" charset="0"/>
              </a:rPr>
              <a:t>Організація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пішохідного</a:t>
            </a:r>
            <a:r>
              <a:rPr lang="ru-RU" sz="1800" b="0" i="1" u="none" strike="noStrike" baseline="0" dirty="0">
                <a:solidFill>
                  <a:srgbClr val="000000"/>
                </a:solidFill>
                <a:latin typeface="Times New Roman" panose="02020603050405020304" pitchFamily="18" charset="0"/>
              </a:rPr>
              <a:t> руху в </a:t>
            </a:r>
            <a:r>
              <a:rPr lang="ru-RU" sz="1800" b="0" i="1" u="none" strike="noStrike" baseline="0" dirty="0" err="1">
                <a:solidFill>
                  <a:srgbClr val="000000"/>
                </a:solidFill>
                <a:latin typeface="Times New Roman" panose="02020603050405020304" pitchFamily="18" charset="0"/>
              </a:rPr>
              <a:t>міському</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центрі</a:t>
            </a:r>
            <a:endParaRPr lang="en-GB" dirty="0"/>
          </a:p>
        </p:txBody>
      </p:sp>
    </p:spTree>
    <p:extLst>
      <p:ext uri="{BB962C8B-B14F-4D97-AF65-F5344CB8AC3E}">
        <p14:creationId xmlns:p14="http://schemas.microsoft.com/office/powerpoint/2010/main" val="99748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F302-F180-CCF7-619F-40A6951CC884}"/>
              </a:ext>
            </a:extLst>
          </p:cNvPr>
          <p:cNvSpPr>
            <a:spLocks noGrp="1"/>
          </p:cNvSpPr>
          <p:nvPr>
            <p:ph type="title"/>
          </p:nvPr>
        </p:nvSpPr>
        <p:spPr>
          <a:xfrm>
            <a:off x="1484310" y="495653"/>
            <a:ext cx="10018713" cy="1051560"/>
          </a:xfrm>
        </p:spPr>
        <p:txBody>
          <a:bodyPr/>
          <a:lstStyle/>
          <a:p>
            <a:r>
              <a:rPr lang="ru-RU" b="1" dirty="0" err="1">
                <a:solidFill>
                  <a:srgbClr val="000000"/>
                </a:solidFill>
                <a:latin typeface="Times New Roman" panose="02020603050405020304" pitchFamily="18" charset="0"/>
              </a:rPr>
              <a:t>В</a:t>
            </a:r>
            <a:r>
              <a:rPr lang="ru-RU" sz="4000" b="1" i="0" u="none" strike="noStrike" baseline="0" dirty="0" err="1">
                <a:solidFill>
                  <a:srgbClr val="000000"/>
                </a:solidFill>
                <a:latin typeface="Times New Roman" panose="02020603050405020304" pitchFamily="18" charset="0"/>
              </a:rPr>
              <a:t>иди</a:t>
            </a:r>
            <a:r>
              <a:rPr lang="ru-RU" sz="4000" b="0"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організації</a:t>
            </a:r>
            <a:r>
              <a:rPr lang="ru-RU" sz="4000" b="1" i="0" u="none" strike="noStrike" baseline="0" dirty="0">
                <a:solidFill>
                  <a:srgbClr val="000000"/>
                </a:solidFill>
                <a:latin typeface="Times New Roman" panose="02020603050405020304" pitchFamily="18" charset="0"/>
              </a:rPr>
              <a:t> </a:t>
            </a:r>
            <a:r>
              <a:rPr lang="ru-RU" sz="4000" b="1" i="0" u="none" strike="noStrike" baseline="0" dirty="0" err="1">
                <a:solidFill>
                  <a:srgbClr val="000000"/>
                </a:solidFill>
                <a:latin typeface="Times New Roman" panose="02020603050405020304" pitchFamily="18" charset="0"/>
              </a:rPr>
              <a:t>пішохідного</a:t>
            </a:r>
            <a:r>
              <a:rPr lang="ru-RU" sz="4000" b="1" i="0" u="none" strike="noStrike" baseline="0" dirty="0">
                <a:solidFill>
                  <a:srgbClr val="000000"/>
                </a:solidFill>
                <a:latin typeface="Times New Roman" panose="02020603050405020304" pitchFamily="18" charset="0"/>
              </a:rPr>
              <a:t> руху</a:t>
            </a:r>
            <a:endParaRPr lang="en-GB" dirty="0"/>
          </a:p>
        </p:txBody>
      </p:sp>
      <p:sp>
        <p:nvSpPr>
          <p:cNvPr id="3" name="Content Placeholder 2">
            <a:extLst>
              <a:ext uri="{FF2B5EF4-FFF2-40B4-BE49-F238E27FC236}">
                <a16:creationId xmlns:a16="http://schemas.microsoft.com/office/drawing/2014/main" id="{0CAF3607-10BE-72F5-DB22-38CDBEFEB3D0}"/>
              </a:ext>
            </a:extLst>
          </p:cNvPr>
          <p:cNvSpPr>
            <a:spLocks noGrp="1"/>
          </p:cNvSpPr>
          <p:nvPr>
            <p:ph sz="half" idx="1"/>
          </p:nvPr>
        </p:nvSpPr>
        <p:spPr>
          <a:xfrm>
            <a:off x="1200945" y="1547213"/>
            <a:ext cx="5292722" cy="4482111"/>
          </a:xfrm>
        </p:spPr>
        <p:txBody>
          <a:bodyPr anchor="t">
            <a:noAutofit/>
          </a:bodyPr>
          <a:lstStyle/>
          <a:p>
            <a:pPr marL="0" indent="0">
              <a:buNone/>
            </a:pPr>
            <a:r>
              <a:rPr lang="ru-RU" sz="1600" b="1" i="0" u="none" strike="noStrike" baseline="0" dirty="0" err="1">
                <a:solidFill>
                  <a:srgbClr val="000000"/>
                </a:solidFill>
                <a:latin typeface="Times New Roman" panose="02020603050405020304" pitchFamily="18" charset="0"/>
              </a:rPr>
              <a:t>Види</a:t>
            </a:r>
            <a:r>
              <a:rPr lang="ru-RU" sz="1600" b="0" i="0" u="none" strike="noStrike" baseline="0" dirty="0">
                <a:solidFill>
                  <a:srgbClr val="000000"/>
                </a:solidFill>
                <a:latin typeface="Times New Roman" panose="02020603050405020304" pitchFamily="18" charset="0"/>
              </a:rPr>
              <a:t> </a:t>
            </a:r>
            <a:r>
              <a:rPr lang="ru-RU" sz="1600" b="1" i="0" u="none" strike="noStrike" baseline="0" dirty="0" err="1">
                <a:solidFill>
                  <a:srgbClr val="000000"/>
                </a:solidFill>
                <a:latin typeface="Times New Roman" panose="02020603050405020304" pitchFamily="18" charset="0"/>
              </a:rPr>
              <a:t>організації</a:t>
            </a:r>
            <a:r>
              <a:rPr lang="ru-RU" sz="1600" b="1" i="0" u="none" strike="noStrike" baseline="0" dirty="0">
                <a:solidFill>
                  <a:srgbClr val="000000"/>
                </a:solidFill>
                <a:latin typeface="Times New Roman" panose="02020603050405020304" pitchFamily="18" charset="0"/>
              </a:rPr>
              <a:t> </a:t>
            </a:r>
            <a:r>
              <a:rPr lang="ru-RU" sz="1600" b="1" i="0" u="none" strike="noStrike" baseline="0" dirty="0" err="1">
                <a:solidFill>
                  <a:srgbClr val="000000"/>
                </a:solidFill>
                <a:latin typeface="Times New Roman" panose="02020603050405020304" pitchFamily="18" charset="0"/>
              </a:rPr>
              <a:t>пішохідного</a:t>
            </a:r>
            <a:r>
              <a:rPr lang="ru-RU" sz="1600" b="1" i="0" u="none" strike="noStrike" baseline="0" dirty="0">
                <a:solidFill>
                  <a:srgbClr val="000000"/>
                </a:solidFill>
                <a:latin typeface="Times New Roman" panose="02020603050405020304" pitchFamily="18" charset="0"/>
              </a:rPr>
              <a:t> руху </a:t>
            </a:r>
            <a:r>
              <a:rPr lang="ru-RU" sz="1600" b="0" i="0" u="none" strike="noStrike" baseline="0" dirty="0">
                <a:solidFill>
                  <a:srgbClr val="000000"/>
                </a:solidFill>
                <a:latin typeface="Times New Roman" panose="02020603050405020304" pitchFamily="18" charset="0"/>
              </a:rPr>
              <a:t>[1]: </a:t>
            </a:r>
          </a:p>
          <a:p>
            <a:pPr marL="0" indent="0">
              <a:buNone/>
            </a:pPr>
            <a:r>
              <a:rPr lang="uk-UA" sz="1600" b="0" i="0" u="none" strike="noStrike" baseline="0" dirty="0">
                <a:solidFill>
                  <a:srgbClr val="000000"/>
                </a:solidFill>
                <a:latin typeface="Times New Roman" panose="02020603050405020304" pitchFamily="18" charset="0"/>
              </a:rPr>
              <a:t>а) </a:t>
            </a:r>
            <a:r>
              <a:rPr lang="uk-UA" sz="1600" b="1" i="0" u="none" strike="noStrike" baseline="0" dirty="0">
                <a:solidFill>
                  <a:srgbClr val="000000"/>
                </a:solidFill>
                <a:latin typeface="Times New Roman" panose="02020603050405020304" pitchFamily="18" charset="0"/>
              </a:rPr>
              <a:t>повне відділення пішохідного руху від інших видів в часі і в просторі </a:t>
            </a:r>
            <a:r>
              <a:rPr lang="uk-UA" sz="1600" b="0" i="0" u="none" strike="noStrike" baseline="0" dirty="0">
                <a:solidFill>
                  <a:srgbClr val="000000"/>
                </a:solidFill>
                <a:latin typeface="Times New Roman" panose="02020603050405020304" pitchFamily="18" charset="0"/>
              </a:rPr>
              <a:t>(передбачає надання поверхні (рівня) землі саме пішохідному руху, а тому може вважатися оптимальним для великих міст); </a:t>
            </a:r>
          </a:p>
          <a:p>
            <a:pPr marL="0" indent="0">
              <a:buNone/>
            </a:pPr>
            <a:r>
              <a:rPr lang="uk-UA" sz="1600" b="0" i="0" u="none" strike="noStrike" baseline="0" dirty="0">
                <a:latin typeface="Times New Roman" panose="02020603050405020304" pitchFamily="18" charset="0"/>
              </a:rPr>
              <a:t>б) </a:t>
            </a:r>
            <a:r>
              <a:rPr lang="uk-UA" sz="1600" b="1" i="0" u="none" strike="noStrike" baseline="0" dirty="0">
                <a:latin typeface="Times New Roman" panose="02020603050405020304" pitchFamily="18" charset="0"/>
              </a:rPr>
              <a:t>пішохідний рух допускає наявність ТЗ на спільній з пішоходами площі </a:t>
            </a:r>
            <a:r>
              <a:rPr lang="uk-UA" sz="1600" b="0" i="0" u="none" strike="noStrike" baseline="0" dirty="0">
                <a:latin typeface="Times New Roman" panose="02020603050405020304" pitchFamily="18" charset="0"/>
              </a:rPr>
              <a:t>(застосовується в старих, історичних центральних частинах міст; основною вимогою є ліквідація руху індивідуального автотранспорту в межах цих частин; обслуговуючий транспорт (насамперед – ТЗ спеціальних служб) допускається без обмежень); </a:t>
            </a:r>
          </a:p>
          <a:p>
            <a:pPr marL="0" indent="0">
              <a:buNone/>
            </a:pPr>
            <a:r>
              <a:rPr lang="uk-UA" sz="1600" b="0" i="0" u="none" strike="noStrike" baseline="0" dirty="0">
                <a:latin typeface="Times New Roman" panose="02020603050405020304" pitchFamily="18" charset="0"/>
              </a:rPr>
              <a:t>в) </a:t>
            </a:r>
            <a:r>
              <a:rPr lang="uk-UA" sz="1600" b="1" i="0" u="none" strike="noStrike" baseline="0" dirty="0">
                <a:latin typeface="Times New Roman" panose="02020603050405020304" pitchFamily="18" charset="0"/>
              </a:rPr>
              <a:t>пішохідний рух дозволяє використовувати ТЗ на спільній з пішоходами площі, але з обмеженням в певний час </a:t>
            </a:r>
            <a:r>
              <a:rPr lang="uk-UA" sz="1600" b="0" i="0" u="none" strike="noStrike" baseline="0" dirty="0">
                <a:latin typeface="Times New Roman" panose="02020603050405020304" pitchFamily="18" charset="0"/>
              </a:rPr>
              <a:t>(рух ТП обмежується або забороняється в певні години, проте підвищена концентрація ТЗ в години пік є серйозною проблемою для пішохідного руху); </a:t>
            </a:r>
          </a:p>
        </p:txBody>
      </p:sp>
      <p:sp>
        <p:nvSpPr>
          <p:cNvPr id="4" name="Content Placeholder 3">
            <a:extLst>
              <a:ext uri="{FF2B5EF4-FFF2-40B4-BE49-F238E27FC236}">
                <a16:creationId xmlns:a16="http://schemas.microsoft.com/office/drawing/2014/main" id="{C121EDF7-AF7C-E3D3-F2F0-2E4651FC151E}"/>
              </a:ext>
            </a:extLst>
          </p:cNvPr>
          <p:cNvSpPr>
            <a:spLocks noGrp="1"/>
          </p:cNvSpPr>
          <p:nvPr>
            <p:ph sz="half" idx="2"/>
          </p:nvPr>
        </p:nvSpPr>
        <p:spPr>
          <a:xfrm>
            <a:off x="6493667" y="1800224"/>
            <a:ext cx="5593558" cy="4229100"/>
          </a:xfrm>
        </p:spPr>
        <p:txBody>
          <a:bodyPr anchor="t">
            <a:noAutofit/>
          </a:bodyPr>
          <a:lstStyle/>
          <a:p>
            <a:pPr marL="0" indent="0">
              <a:buNone/>
            </a:pPr>
            <a:r>
              <a:rPr lang="uk-UA" sz="1600" b="0" i="0" u="none" strike="noStrike" baseline="0" dirty="0">
                <a:latin typeface="Times New Roman" panose="02020603050405020304" pitchFamily="18" charset="0"/>
              </a:rPr>
              <a:t>г) </a:t>
            </a:r>
            <a:r>
              <a:rPr lang="uk-UA" sz="1600" b="1" i="0" u="none" strike="noStrike" baseline="0" dirty="0">
                <a:latin typeface="Times New Roman" panose="02020603050405020304" pitchFamily="18" charset="0"/>
              </a:rPr>
              <a:t>пішохідний рух допускає застосування засобів МГТ на окремо виділеній площі </a:t>
            </a:r>
            <a:r>
              <a:rPr lang="uk-UA" sz="1600" b="0" i="0" u="none" strike="noStrike" baseline="0" dirty="0">
                <a:latin typeface="Times New Roman" panose="02020603050405020304" pitchFamily="18" charset="0"/>
              </a:rPr>
              <a:t>(реалізується переважно при реконструкції міського центру; обмеження руху індивідуальних АТЗ дає можливість розширити мережу МГТ, за рахунок чого поліпшити доступ пішоходів до зупинок та місць паркування, що розташовані на периферії центру). </a:t>
            </a:r>
          </a:p>
          <a:p>
            <a:pPr marL="0" indent="0">
              <a:buNone/>
            </a:pPr>
            <a:r>
              <a:rPr lang="uk-UA" sz="1600" b="0" i="0" u="none" strike="noStrike" baseline="0" dirty="0">
                <a:latin typeface="Times New Roman" panose="02020603050405020304" pitchFamily="18" charset="0"/>
              </a:rPr>
              <a:t>д) </a:t>
            </a:r>
            <a:r>
              <a:rPr lang="uk-UA" sz="1600" b="1" i="0" u="none" strike="noStrike" baseline="0" dirty="0">
                <a:latin typeface="Times New Roman" panose="02020603050405020304" pitchFamily="18" charset="0"/>
              </a:rPr>
              <a:t>пішохідний і транспортний рух повністю розділено в різних рівнях </a:t>
            </a:r>
            <a:r>
              <a:rPr lang="uk-UA" sz="1600" b="0" i="0" u="none" strike="noStrike" baseline="0" dirty="0">
                <a:latin typeface="Times New Roman" panose="02020603050405020304" pitchFamily="18" charset="0"/>
              </a:rPr>
              <a:t>(зв'язок між ними передбачає використання додаткових транспортних пристроїв (рухомих тротуарів, ескалаторів), що зв'язують місця паркування або інші місця в центрі з пішохідним простором)</a:t>
            </a:r>
            <a:endParaRPr lang="en-GB" sz="1600" dirty="0"/>
          </a:p>
          <a:p>
            <a:pPr marL="0" indent="0">
              <a:buNone/>
            </a:pPr>
            <a:r>
              <a:rPr lang="uk-UA" sz="1600" b="0" i="0" u="none" strike="noStrike" baseline="0" dirty="0">
                <a:solidFill>
                  <a:srgbClr val="000000"/>
                </a:solidFill>
                <a:latin typeface="Times New Roman" panose="02020603050405020304" pitchFamily="18" charset="0"/>
              </a:rPr>
              <a:t>е) </a:t>
            </a:r>
            <a:r>
              <a:rPr lang="uk-UA" sz="1600" b="1" i="0" u="none" strike="noStrike" baseline="0" dirty="0">
                <a:solidFill>
                  <a:srgbClr val="000000"/>
                </a:solidFill>
                <a:latin typeface="Times New Roman" panose="02020603050405020304" pitchFamily="18" charset="0"/>
              </a:rPr>
              <a:t>організація пішохідного руху в різних комбінаціях з іншими учасниками руху </a:t>
            </a:r>
            <a:r>
              <a:rPr lang="uk-UA" sz="1600" b="0" i="0" u="none" strike="noStrike" baseline="0" dirty="0">
                <a:solidFill>
                  <a:srgbClr val="000000"/>
                </a:solidFill>
                <a:latin typeface="Times New Roman" panose="02020603050405020304" pitchFamily="18" charset="0"/>
              </a:rPr>
              <a:t>(є комбінацією попередніх варіантів; наприклад, поєднання варіантів «в» і «г» передбачає введення обмежень за часом для індивідуальних автомобілів і необмежений рух МГТ). </a:t>
            </a:r>
            <a:endParaRPr lang="en-GB" sz="1600" dirty="0"/>
          </a:p>
        </p:txBody>
      </p:sp>
      <p:sp>
        <p:nvSpPr>
          <p:cNvPr id="5" name="TextBox 4">
            <a:extLst>
              <a:ext uri="{FF2B5EF4-FFF2-40B4-BE49-F238E27FC236}">
                <a16:creationId xmlns:a16="http://schemas.microsoft.com/office/drawing/2014/main" id="{BAC6731B-86C3-9DB5-0D7C-5C05E616D606}"/>
              </a:ext>
            </a:extLst>
          </p:cNvPr>
          <p:cNvSpPr txBox="1"/>
          <p:nvPr/>
        </p:nvSpPr>
        <p:spPr>
          <a:xfrm>
            <a:off x="6606540" y="77990"/>
            <a:ext cx="6096000" cy="369332"/>
          </a:xfrm>
          <a:prstGeom prst="rect">
            <a:avLst/>
          </a:prstGeom>
          <a:noFill/>
        </p:spPr>
        <p:txBody>
          <a:bodyPr wrap="square">
            <a:spAutoFit/>
          </a:bodyPr>
          <a:lstStyle/>
          <a:p>
            <a:r>
              <a:rPr lang="ru-RU" sz="1800" b="0" i="1" u="none" strike="noStrike" baseline="0" dirty="0">
                <a:solidFill>
                  <a:srgbClr val="000000"/>
                </a:solidFill>
                <a:latin typeface="Times New Roman" panose="02020603050405020304" pitchFamily="18" charset="0"/>
              </a:rPr>
              <a:t>2. </a:t>
            </a:r>
            <a:r>
              <a:rPr lang="ru-RU" sz="1800" b="0" i="1" u="none" strike="noStrike" baseline="0" dirty="0" err="1">
                <a:solidFill>
                  <a:srgbClr val="000000"/>
                </a:solidFill>
                <a:latin typeface="Times New Roman" panose="02020603050405020304" pitchFamily="18" charset="0"/>
              </a:rPr>
              <a:t>Організація</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пішохідного</a:t>
            </a:r>
            <a:r>
              <a:rPr lang="ru-RU" sz="1800" b="0" i="1" u="none" strike="noStrike" baseline="0" dirty="0">
                <a:solidFill>
                  <a:srgbClr val="000000"/>
                </a:solidFill>
                <a:latin typeface="Times New Roman" panose="02020603050405020304" pitchFamily="18" charset="0"/>
              </a:rPr>
              <a:t> руху в </a:t>
            </a:r>
            <a:r>
              <a:rPr lang="ru-RU" sz="1800" b="0" i="1" u="none" strike="noStrike" baseline="0" dirty="0" err="1">
                <a:solidFill>
                  <a:srgbClr val="000000"/>
                </a:solidFill>
                <a:latin typeface="Times New Roman" panose="02020603050405020304" pitchFamily="18" charset="0"/>
              </a:rPr>
              <a:t>міському</a:t>
            </a:r>
            <a:r>
              <a:rPr lang="ru-RU" sz="1800" b="0" i="1" u="none" strike="noStrike" baseline="0" dirty="0">
                <a:solidFill>
                  <a:srgbClr val="000000"/>
                </a:solidFill>
                <a:latin typeface="Times New Roman" panose="02020603050405020304" pitchFamily="18" charset="0"/>
              </a:rPr>
              <a:t> </a:t>
            </a:r>
            <a:r>
              <a:rPr lang="ru-RU" sz="1800" b="0" i="1" u="none" strike="noStrike" baseline="0" dirty="0" err="1">
                <a:solidFill>
                  <a:srgbClr val="000000"/>
                </a:solidFill>
                <a:latin typeface="Times New Roman" panose="02020603050405020304" pitchFamily="18" charset="0"/>
              </a:rPr>
              <a:t>центрі</a:t>
            </a:r>
            <a:endParaRPr lang="en-GB" dirty="0"/>
          </a:p>
        </p:txBody>
      </p:sp>
    </p:spTree>
    <p:extLst>
      <p:ext uri="{BB962C8B-B14F-4D97-AF65-F5344CB8AC3E}">
        <p14:creationId xmlns:p14="http://schemas.microsoft.com/office/powerpoint/2010/main" val="38584632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578</TotalTime>
  <Words>2593</Words>
  <Application>Microsoft Office PowerPoint</Application>
  <PresentationFormat>Widescreen</PresentationFormat>
  <Paragraphs>153</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Bahnschrift Condensed</vt:lpstr>
      <vt:lpstr>Calibri</vt:lpstr>
      <vt:lpstr>Corbel</vt:lpstr>
      <vt:lpstr>Courier New</vt:lpstr>
      <vt:lpstr>Times New Roman</vt:lpstr>
      <vt:lpstr>Parallax</vt:lpstr>
      <vt:lpstr>Лекція 4.  Управління рухом пішоходів </vt:lpstr>
      <vt:lpstr>Зміст </vt:lpstr>
      <vt:lpstr>Не хвилюйся про те, щоб знати все!</vt:lpstr>
      <vt:lpstr>1. Особливості пішохідного руху та його характеристики  </vt:lpstr>
      <vt:lpstr>Основні характеристики пішохідного руху</vt:lpstr>
      <vt:lpstr>Максимальна щільність пішохідного руху </vt:lpstr>
      <vt:lpstr>2. Організація пішохідного руху  в міському центрі </vt:lpstr>
      <vt:lpstr>Обмеження або повна заборона транспортного руху в історичному центрі </vt:lpstr>
      <vt:lpstr>Види організації пішохідного руху</vt:lpstr>
      <vt:lpstr>3. Облаштування тротуарів з урахуванням принципів сталої міської мобільності </vt:lpstr>
      <vt:lpstr>Принципи облаштування тротуарів-  I</vt:lpstr>
      <vt:lpstr>Принципи облаштування тротуарів-  II</vt:lpstr>
      <vt:lpstr>Принципи облаштування тротуарів-  III</vt:lpstr>
      <vt:lpstr>Пішохідні переходи I  </vt:lpstr>
      <vt:lpstr>Пішохідні переходи II  </vt:lpstr>
      <vt:lpstr>Пішохідні переходи III  </vt:lpstr>
      <vt:lpstr>Пішохідні переходи IV </vt:lpstr>
      <vt:lpstr>Групи наземних  переходів I</vt:lpstr>
      <vt:lpstr>Групи наземних  переходів II</vt:lpstr>
      <vt:lpstr>5. Загальні вимоги та рекомендації  щодо організації нерегульованих пішохідних переходів в Німеччині  </vt:lpstr>
      <vt:lpstr>Нерегульований пішохідний перехід</vt:lpstr>
      <vt:lpstr>6. Практичні заходи для підвищення безпеки руху пішоходів в містах  </vt:lpstr>
      <vt:lpstr>6. Практичні заходи для підвищення безпеки руху пішоходів в містах</vt:lpstr>
      <vt:lpstr>6. Практичні заходи для підвищення безпеки руху пішоходів в містах</vt:lpstr>
      <vt:lpstr>6. Практичні заходи для підвищення безпеки руху пішоходів в містах</vt:lpstr>
      <vt:lpstr>6. Практичні заходи для підвищення безпеки руху пішоходів в містах</vt:lpstr>
      <vt:lpstr>7. Диспут.  Лондон. Оксфорд.  </vt:lpstr>
      <vt:lpstr>Диспут. Париж Булонь Біланкур,  Париж </vt:lpstr>
      <vt:lpstr>Диспут.  Київ </vt:lpstr>
      <vt:lpstr>Взнаєте місто?</vt:lpstr>
      <vt:lpstr>7. Диспут. Кам’янець-Подільський </vt:lpstr>
      <vt:lpstr>7. Диспут. Житомир </vt:lpstr>
      <vt:lpstr>Дякую за увагу </vt:lpstr>
      <vt:lpstr>Додаток A. </vt:lpstr>
      <vt:lpstr>Додаток 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Ruslana Kolodnytska</dc:creator>
  <cp:lastModifiedBy>Ruslana Kolodnytska</cp:lastModifiedBy>
  <cp:revision>40</cp:revision>
  <dcterms:created xsi:type="dcterms:W3CDTF">2024-03-12T14:17:13Z</dcterms:created>
  <dcterms:modified xsi:type="dcterms:W3CDTF">2024-03-14T10:42:09Z</dcterms:modified>
</cp:coreProperties>
</file>