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44" r:id="rId3"/>
    <p:sldId id="367" r:id="rId4"/>
    <p:sldId id="340" r:id="rId5"/>
    <p:sldId id="339" r:id="rId6"/>
    <p:sldId id="328" r:id="rId7"/>
    <p:sldId id="329" r:id="rId8"/>
    <p:sldId id="330" r:id="rId9"/>
    <p:sldId id="323" r:id="rId10"/>
    <p:sldId id="341" r:id="rId11"/>
    <p:sldId id="343" r:id="rId12"/>
    <p:sldId id="331" r:id="rId13"/>
    <p:sldId id="262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06.03.2025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7196" y="1938390"/>
            <a:ext cx="10609007" cy="195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bg1"/>
                </a:solidFill>
              </a:rPr>
              <a:t>Тема 2. </a:t>
            </a:r>
            <a:r>
              <a:rPr lang="ru-RU" sz="3200" b="1" dirty="0" err="1" smtClean="0">
                <a:solidFill>
                  <a:schemeClr val="bg1"/>
                </a:solidFill>
              </a:rPr>
              <a:t>Складові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наукових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досліджень</a:t>
            </a:r>
            <a:r>
              <a:rPr lang="ru-RU" sz="3200" b="1" dirty="0">
                <a:solidFill>
                  <a:schemeClr val="bg1"/>
                </a:solidFill>
              </a:rPr>
              <a:t> у </a:t>
            </a:r>
            <a:r>
              <a:rPr lang="ru-RU" sz="3200" b="1" dirty="0" err="1">
                <a:solidFill>
                  <a:schemeClr val="bg1"/>
                </a:solidFill>
              </a:rPr>
              <a:t>сфері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національної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безпеки</a:t>
            </a:r>
            <a:r>
              <a:rPr lang="ru-RU" sz="3200" b="1" dirty="0">
                <a:solidFill>
                  <a:schemeClr val="bg1"/>
                </a:solidFill>
              </a:rPr>
              <a:t> та </a:t>
            </a:r>
            <a:r>
              <a:rPr lang="ru-RU" sz="3200" b="1" dirty="0" err="1">
                <a:solidFill>
                  <a:schemeClr val="bg1"/>
                </a:solidFill>
              </a:rPr>
              <a:t>їх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змістовна</a:t>
            </a:r>
            <a:r>
              <a:rPr lang="ru-RU" sz="3200" b="1" dirty="0">
                <a:solidFill>
                  <a:schemeClr val="bg1"/>
                </a:solidFill>
              </a:rPr>
              <a:t> характеристика</a:t>
            </a:r>
            <a:endParaRPr lang="uk-UA" sz="3000" b="1" dirty="0" smtClean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20872"/>
              </p:ext>
            </p:extLst>
          </p:nvPr>
        </p:nvGraphicFramePr>
        <p:xfrm>
          <a:off x="1005348" y="1606894"/>
          <a:ext cx="10515600" cy="1996440"/>
        </p:xfrm>
        <a:graphic>
          <a:graphicData uri="http://schemas.openxmlformats.org/drawingml/2006/table">
            <a:tbl>
              <a:tblPr/>
              <a:tblGrid>
                <a:gridCol w="1261872">
                  <a:extLst>
                    <a:ext uri="{9D8B030D-6E8A-4147-A177-3AD203B41FA5}">
                      <a16:colId xmlns:a16="http://schemas.microsoft.com/office/drawing/2014/main" val="961574528"/>
                    </a:ext>
                  </a:extLst>
                </a:gridCol>
                <a:gridCol w="6099048">
                  <a:extLst>
                    <a:ext uri="{9D8B030D-6E8A-4147-A177-3AD203B41FA5}">
                      <a16:colId xmlns:a16="http://schemas.microsoft.com/office/drawing/2014/main" val="1630332532"/>
                    </a:ext>
                  </a:extLst>
                </a:gridCol>
                <a:gridCol w="3154680">
                  <a:extLst>
                    <a:ext uri="{9D8B030D-6E8A-4147-A177-3AD203B41FA5}">
                      <a16:colId xmlns:a16="http://schemas.microsoft.com/office/drawing/2014/main" val="41037825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 НАУКИ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14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23.00.01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Теорія та історія політичної науки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політичні, історичні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74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23.00.02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 інститути та процеси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політичні, соціологічні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108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23.00.03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Політична культура та ідеологія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55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23.00.04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 проблеми міжнародних систем та глобального розвитку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091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23.00.05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Етнополітологія та етнодержавознавство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795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17289" y="588778"/>
            <a:ext cx="8318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ПЕРЕЛІК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наукових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спеціальностей (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для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політичних наук)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95943"/>
              </p:ext>
            </p:extLst>
          </p:nvPr>
        </p:nvGraphicFramePr>
        <p:xfrm>
          <a:off x="1522311" y="1058709"/>
          <a:ext cx="9501340" cy="4351337"/>
        </p:xfrm>
        <a:graphic>
          <a:graphicData uri="http://schemas.openxmlformats.org/drawingml/2006/table">
            <a:tbl>
              <a:tblPr/>
              <a:tblGrid>
                <a:gridCol w="1140161">
                  <a:extLst>
                    <a:ext uri="{9D8B030D-6E8A-4147-A177-3AD203B41FA5}">
                      <a16:colId xmlns:a16="http://schemas.microsoft.com/office/drawing/2014/main" val="693411676"/>
                    </a:ext>
                  </a:extLst>
                </a:gridCol>
                <a:gridCol w="5510777">
                  <a:extLst>
                    <a:ext uri="{9D8B030D-6E8A-4147-A177-3AD203B41FA5}">
                      <a16:colId xmlns:a16="http://schemas.microsoft.com/office/drawing/2014/main" val="2112901057"/>
                    </a:ext>
                  </a:extLst>
                </a:gridCol>
                <a:gridCol w="2850402">
                  <a:extLst>
                    <a:ext uri="{9D8B030D-6E8A-4147-A177-3AD203B41FA5}">
                      <a16:colId xmlns:a16="http://schemas.microsoft.com/office/drawing/2014/main" val="234449281"/>
                    </a:ext>
                  </a:extLst>
                </a:gridCol>
              </a:tblGrid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 НАУКИ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609256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08.00.01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 теорія та історія економічної думки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170570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08.00.02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Світове господарство і міжнародні економічні відносини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86389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08.00.03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Економіка та управління національним господарством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0255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08.00.04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Економіка та управління підприємствами (за видами економічної діяльності)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728920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08.00.05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 продуктивних сил і регіональна економіка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280958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08.00.06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Економіка природокористування та охорони навколишнього середовища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542618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08.00.07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Демографія, економіка праці, соціальна економіка і політика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722801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08.00.08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Гроші, фінанси і кредит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818214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08.00.09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Бухгалтерський облік, аналіз та аудит (за видами економічної діяльності)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892091"/>
                  </a:ext>
                </a:extLst>
              </a:tr>
              <a:tr h="259336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08.00.10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639144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08.00.11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Математичні методи, моделі та інформаційні технології в економіці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5738" marR="5738" marT="5738" marB="57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2269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99073" y="336607"/>
            <a:ext cx="8032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Перелік наукових спеціальностей (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для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економічних наук)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058695"/>
            <a:ext cx="8637073" cy="55104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29265" y="174126"/>
            <a:ext cx="10736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/>
              <a:t>Таблиця відповідності Переліку наукових спеціальностей (Перелік 2011) та Переліку галузей знань і спеціальностей, за якими здійснюється підготовка здобувачів вищої освіти (Перелік 2015)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606" y="820457"/>
            <a:ext cx="98912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Наказ </a:t>
            </a:r>
            <a:r>
              <a:rPr lang="ru-RU" sz="1600" dirty="0" err="1"/>
              <a:t>Міністерства</a:t>
            </a:r>
            <a:r>
              <a:rPr lang="ru-RU" sz="1600" dirty="0"/>
              <a:t> </a:t>
            </a:r>
            <a:r>
              <a:rPr lang="ru-RU" sz="1600" dirty="0" err="1"/>
              <a:t>освіти</a:t>
            </a:r>
            <a:r>
              <a:rPr lang="ru-RU" sz="1600" dirty="0"/>
              <a:t> і науки </a:t>
            </a:r>
            <a:r>
              <a:rPr lang="ru-RU" sz="1600" dirty="0" err="1"/>
              <a:t>України</a:t>
            </a:r>
            <a:r>
              <a:rPr lang="ru-RU" sz="1600" dirty="0"/>
              <a:t> 06 листопада 2015 року N 1151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8788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5795" y="842260"/>
            <a:ext cx="366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ФІЗИКО-МАТЕМАТИЧНІ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482" y="1234604"/>
            <a:ext cx="1959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ХІМІЧНІ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3675" y="1635130"/>
            <a:ext cx="233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БІОЛОГІЧНІ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8122" y="2050487"/>
            <a:ext cx="2397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ГЕОЛОГІЧНІ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8122" y="2398451"/>
            <a:ext cx="2126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ТЕХНІЧНІ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56298" y="2847658"/>
            <a:ext cx="3901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СІЛЬСЬКОГОСПОДАРСЬКІ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03675" y="3297021"/>
            <a:ext cx="2264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ІСТОРИЧНІ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2491" y="3746384"/>
            <a:ext cx="2505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ЕКОНОМІЧНІ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56298" y="4151516"/>
            <a:ext cx="2649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ФІЛОСОФСЬКІ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8122" y="4581347"/>
            <a:ext cx="2539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ФІЛОЛОГІЧНІ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8122" y="4950679"/>
            <a:ext cx="2518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ГЕОГРАФІЧНІ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56298" y="5320011"/>
            <a:ext cx="2289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ЮРИДИЧНІ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58615" y="881871"/>
            <a:ext cx="2569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ПЕДАГОГІЧНІ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91621" y="1188899"/>
            <a:ext cx="2104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МЕДИЧНІ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91621" y="1490117"/>
            <a:ext cx="3035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ФАРМАЦЕВТИЧНІ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93753" y="1793979"/>
            <a:ext cx="2616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ВЕТЕРИНАРНІ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91621" y="2143277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МИСТЕЦТВОЗНАВСТВО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32314" y="2483876"/>
            <a:ext cx="1712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АРХІТЕКТУРА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91621" y="2833962"/>
            <a:ext cx="276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ПСИХОЛОГІЧНІ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91621" y="3222854"/>
            <a:ext cx="2269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ВІЙСЬКОВІ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91621" y="3612896"/>
            <a:ext cx="2963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НАЦІОНАЛЬНА БЕЗПЕКА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58615" y="3932785"/>
            <a:ext cx="268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СОЦІОЛОГІЧНІ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991621" y="4313271"/>
            <a:ext cx="2297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ПОЛІТИЧНІ НАУКИ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958615" y="4655523"/>
            <a:ext cx="3849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ФІЗИЧНЕ ВИХОВАННЯ ТА СПОРТ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37199" y="4950679"/>
            <a:ext cx="2022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КУЛЬТУРОЛОГІЯ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951545" y="5280889"/>
            <a:ext cx="3075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СОЦІАЛЬНІ КОМУНІКАЦІЇ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87341" y="-192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спеціальностей </a:t>
            </a:r>
            <a:endParaRPr lang="uk-UA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56188" y="559506"/>
            <a:ext cx="10862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Наказ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Міністерства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і науки,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молоді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та спорту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від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14.09.2011  № 1057.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https://zakon.rada.gov.ua/laws/show/z1133-11#Text</a:t>
            </a:r>
            <a:endParaRPr lang="uk-UA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313473" y="509294"/>
          <a:ext cx="8701548" cy="6352797"/>
        </p:xfrm>
        <a:graphic>
          <a:graphicData uri="http://schemas.openxmlformats.org/drawingml/2006/table">
            <a:tbl>
              <a:tblPr/>
              <a:tblGrid>
                <a:gridCol w="1044186">
                  <a:extLst>
                    <a:ext uri="{9D8B030D-6E8A-4147-A177-3AD203B41FA5}">
                      <a16:colId xmlns:a16="http://schemas.microsoft.com/office/drawing/2014/main" val="2754260026"/>
                    </a:ext>
                  </a:extLst>
                </a:gridCol>
                <a:gridCol w="5046898">
                  <a:extLst>
                    <a:ext uri="{9D8B030D-6E8A-4147-A177-3AD203B41FA5}">
                      <a16:colId xmlns:a16="http://schemas.microsoft.com/office/drawing/2014/main" val="3565947683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2476080265"/>
                    </a:ext>
                  </a:extLst>
                </a:gridCol>
              </a:tblGrid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623044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21.01.00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національної безпеки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228329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21.01.01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національної безпеки держави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соціологічні, політичні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014148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21.02.00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Воєнна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286055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Воєнна безпека держави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військові, технічні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40003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21.02.02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Охорона державного кордону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військові, технічні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207342"/>
                  </a:ext>
                </a:extLst>
              </a:tr>
              <a:tr h="486811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21.02.03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Цивільний захист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хімічні, біологічні, технічні, медичні, військові, ветеринарні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40786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21.03.00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Гуманітарна і політична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58404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21.03.01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Гуманітарна і політична безпека держави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філософські, політичні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865247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21.03.02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Регіональна безпека держави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957848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21.03.03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Геополітика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історичні, політичні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7825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21.04.00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268691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21.04.01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 безпека держави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економічні, політичні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14264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21.04.02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 безпека суб'єктів господарської діяльності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472241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21.05.00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901169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21.05.01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Інформаційна безпека держави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233618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21.06.00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Техногенна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923800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21.06.01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технічні, хімічні, геологічні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91930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21.06.02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Пожежна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489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21.07.00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Державна безпека України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81647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21.07.01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державної безпеки України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технічні, юридичні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970613"/>
                  </a:ext>
                </a:extLst>
              </a:tr>
              <a:tr h="646653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21.07.02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Розвідувальна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органів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безпеки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фізико-математичні, технічні, юридичні, психологічні, військові, соціологічні, політичні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77645"/>
                  </a:ext>
                </a:extLst>
              </a:tr>
              <a:tr h="326970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21.07.03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Кадри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органів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військ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безпеки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педагогічні, юридичні, психологічні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975948"/>
                  </a:ext>
                </a:extLst>
              </a:tr>
              <a:tr h="192529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21.07.04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Оперативно-розшукова діяльність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1466"/>
                  </a:ext>
                </a:extLst>
              </a:tr>
              <a:tr h="326970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21.07.05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Службово-бойова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сил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охорони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правопорядку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військові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118478"/>
                  </a:ext>
                </a:extLst>
              </a:tr>
              <a:tr h="167128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21.08.00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Міжнародна безпека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228267"/>
                  </a:ext>
                </a:extLst>
              </a:tr>
              <a:tr h="326970"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21.08.01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Іноземні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держави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їхні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потенціали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технічні, економічні, географічні, військові</a:t>
                      </a:r>
                    </a:p>
                  </a:txBody>
                  <a:tcPr marL="2779" marR="2779" marT="2779" marB="277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35563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13473" y="139962"/>
            <a:ext cx="8032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Перелік наукових спеціальностей (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для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національної безпеки)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8329" y="2326652"/>
            <a:ext cx="104926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</a:t>
            </a:r>
            <a:r>
              <a:rPr lang="uk-U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галузь науки – охоплює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та прикладні </a:t>
            </a:r>
            <a:r>
              <a:rPr lang="uk-UA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проблем організації, становлення й розвитку державного управління, зокрема побудови й оптимального функціонування системи органів публічної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адміністрації.</a:t>
            </a:r>
            <a:endParaRPr lang="uk-UA" sz="2200" b="0" i="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0683" y="1365200"/>
            <a:ext cx="51675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 управління як галузь науки </a:t>
            </a:r>
            <a:endParaRPr lang="uk-UA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47766" y="527319"/>
            <a:ext cx="53204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Суміжні галузі до національної безпеки</a:t>
            </a:r>
            <a:endParaRPr lang="uk-UA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7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692737"/>
              </p:ext>
            </p:extLst>
          </p:nvPr>
        </p:nvGraphicFramePr>
        <p:xfrm>
          <a:off x="1011493" y="1842868"/>
          <a:ext cx="10515600" cy="1996440"/>
        </p:xfrm>
        <a:graphic>
          <a:graphicData uri="http://schemas.openxmlformats.org/drawingml/2006/table">
            <a:tbl>
              <a:tblPr/>
              <a:tblGrid>
                <a:gridCol w="1261872">
                  <a:extLst>
                    <a:ext uri="{9D8B030D-6E8A-4147-A177-3AD203B41FA5}">
                      <a16:colId xmlns:a16="http://schemas.microsoft.com/office/drawing/2014/main" val="1495136458"/>
                    </a:ext>
                  </a:extLst>
                </a:gridCol>
                <a:gridCol w="6099048">
                  <a:extLst>
                    <a:ext uri="{9D8B030D-6E8A-4147-A177-3AD203B41FA5}">
                      <a16:colId xmlns:a16="http://schemas.microsoft.com/office/drawing/2014/main" val="1609243902"/>
                    </a:ext>
                  </a:extLst>
                </a:gridCol>
                <a:gridCol w="3154680">
                  <a:extLst>
                    <a:ext uri="{9D8B030D-6E8A-4147-A177-3AD203B41FA5}">
                      <a16:colId xmlns:a16="http://schemas.microsoft.com/office/drawing/2014/main" val="40872416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 УПРАВЛІННЯ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63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25.00.01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Теорія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державного 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 управління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828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25.00.02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Механізми державного управління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 управління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659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25.00.03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Державна служба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 управління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300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25.00.04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Місцеве </a:t>
                      </a:r>
                      <a:r>
                        <a:rPr lang="uk-UA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самоврядуванняс</a:t>
                      </a:r>
                      <a:endParaRPr lang="uk-UA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 управління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53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25.00.05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сфері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державної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безпеки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охорони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порядку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державне управління</a:t>
                      </a:r>
                    </a:p>
                  </a:txBody>
                  <a:tcPr marL="6350" marR="6350" marT="6350" marB="63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27009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35276" y="567023"/>
            <a:ext cx="7777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спеціальностей (фрагмент для державного управління)</a:t>
            </a:r>
            <a:endParaRPr lang="uk-UA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4452006"/>
            <a:ext cx="10862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Наказ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Міністерства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і науки,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молоді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та спорту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від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14.09.2011  № 1057.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https://zakon.rada.gov.ua/laws/show/z1133-11#Text</a:t>
            </a:r>
            <a:endParaRPr lang="uk-UA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639" y="644038"/>
            <a:ext cx="1151357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Юридична наука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відноситься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до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суспільних наук.</a:t>
            </a:r>
          </a:p>
          <a:p>
            <a:pPr algn="just">
              <a:lnSpc>
                <a:spcPct val="150000"/>
              </a:lnSpc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Існують різноманітні підходи до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класифікації юридичних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дисциплін, що становлять юридичну науку.</a:t>
            </a:r>
          </a:p>
          <a:p>
            <a:pPr algn="just">
              <a:lnSpc>
                <a:spcPct val="150000"/>
              </a:lnSpc>
            </a:pPr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Будучи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елементом існуючої системи наук, правознавство, у свою чергу, також може бути розглянута як система, до складу якої входять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а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) теорії права і держави (загальна теорія права і загальна теорія держави);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б) історико-юридичні науки (історія права і держави, історія політичних і правових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вчень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в) науки, що вивчають окремі галузі права (науки цивільного права, адміністративного, кримінального тощо);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г) науки, що вивчають міжнародне право (міжнародне публічне і міжнародне приватне право);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д) прикладні юридичні науки, що мають комплексний характер (криміналістика, судова статистика, судова медицина, судова психіатрія і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ін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).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3336" y="291809"/>
            <a:ext cx="31781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як </a:t>
            </a:r>
            <a:r>
              <a:rPr lang="uk-UA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галузь науки </a:t>
            </a:r>
            <a:endParaRPr lang="uk-UA" sz="2200" b="1" dirty="0"/>
          </a:p>
        </p:txBody>
      </p:sp>
    </p:spTree>
    <p:extLst>
      <p:ext uri="{BB962C8B-B14F-4D97-AF65-F5344CB8AC3E}">
        <p14:creationId xmlns:p14="http://schemas.microsoft.com/office/powerpoint/2010/main" val="30798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3393" y="567075"/>
            <a:ext cx="1061883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Іншою може бути класифікація юридичних дисциплін за критерієм єдності і відмінностей внутрішнього-зовнішнього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uk-UA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• юридичні дисципліни внутрішнього або національного права (історія держави і права України, конституційне право України, кримінальне право України і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т.д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.);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• юридичні дисципліни іноземного права (історія держави і права закордонних країн, конституційне право закордонних країн, адміністративне право закордонних країн і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т.д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.);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• юридичні дисципліни порівняльного права (порівняльне конституційне право, порівняльне адміністративне право, порівняльне трудове право і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т.д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.);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• юридичні дисципліни міжнародного права, міждержавних об´єднань (міжнародне публічне право, міжнародне приватне право, право Європейської Союзу, право СНД і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т.д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.).</a:t>
            </a:r>
            <a:endParaRPr lang="uk-UA" b="0" i="0" dirty="0">
              <a:solidFill>
                <a:srgbClr val="00206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4903" y="734224"/>
            <a:ext cx="107958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Крім того, існує наступна класифікація юридичних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наукових дисциплін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uk-UA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• юридичні науки теоретичного й історичного профілю (теорія права і держави, історія політичних і правових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вчень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, загальна історія права і держави, історія права і держави України, філософія права, соціологія права й ін.);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• галузеві або нормативні юридичні науки (конституційне право, адміністративне право, цивільне право, цивільно-процесуальне право, кримінальне право, кримінально-процесуальне право, трудове право, сімейне право, підприємницьке право, екологічне право, міжнародне право й ін.);</a:t>
            </a:r>
          </a:p>
          <a:p>
            <a:pPr algn="just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• спеціальні або прикладні юридичні науки (правова статистика, криміналістика, кримінологія, судова медицина, судова психіатрія,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оперативно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-пошукова діяльність і ін.).</a:t>
            </a:r>
            <a:endParaRPr lang="uk-UA" b="0" i="0" dirty="0">
              <a:solidFill>
                <a:srgbClr val="00206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859633"/>
              </p:ext>
            </p:extLst>
          </p:nvPr>
        </p:nvGraphicFramePr>
        <p:xfrm>
          <a:off x="2096906" y="802912"/>
          <a:ext cx="8509466" cy="4766574"/>
        </p:xfrm>
        <a:graphic>
          <a:graphicData uri="http://schemas.openxmlformats.org/drawingml/2006/table">
            <a:tbl>
              <a:tblPr/>
              <a:tblGrid>
                <a:gridCol w="1021136">
                  <a:extLst>
                    <a:ext uri="{9D8B030D-6E8A-4147-A177-3AD203B41FA5}">
                      <a16:colId xmlns:a16="http://schemas.microsoft.com/office/drawing/2014/main" val="7007204"/>
                    </a:ext>
                  </a:extLst>
                </a:gridCol>
                <a:gridCol w="4935490">
                  <a:extLst>
                    <a:ext uri="{9D8B030D-6E8A-4147-A177-3AD203B41FA5}">
                      <a16:colId xmlns:a16="http://schemas.microsoft.com/office/drawing/2014/main" val="108872459"/>
                    </a:ext>
                  </a:extLst>
                </a:gridCol>
                <a:gridCol w="2552840">
                  <a:extLst>
                    <a:ext uri="{9D8B030D-6E8A-4147-A177-3AD203B41FA5}">
                      <a16:colId xmlns:a16="http://schemas.microsoft.com/office/drawing/2014/main" val="444810640"/>
                    </a:ext>
                  </a:extLst>
                </a:gridCol>
              </a:tblGrid>
              <a:tr h="232263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 НАУКИ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797271"/>
                  </a:ext>
                </a:extLst>
              </a:tr>
              <a:tr h="454249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12.00.01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Теорія та історія держави і права; історія політичних і правових учень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26735"/>
                  </a:ext>
                </a:extLst>
              </a:tr>
              <a:tr h="232263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12.00.02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Конституційне право; муніципальне право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58950"/>
                  </a:ext>
                </a:extLst>
              </a:tr>
              <a:tr h="454249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12.00.03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Цивільне право і цивільний процес; сімейне право; міжнародне приватне право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544102"/>
                  </a:ext>
                </a:extLst>
              </a:tr>
              <a:tr h="232263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12.00.04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Господарське право, господарсько-процесуальне право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5001"/>
                  </a:ext>
                </a:extLst>
              </a:tr>
              <a:tr h="232263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12.00.05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право; право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251278"/>
                  </a:ext>
                </a:extLst>
              </a:tr>
              <a:tr h="454249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12.00.06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Земельне право; аграрне право; екологічне право; природоресурсне право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78935"/>
                  </a:ext>
                </a:extLst>
              </a:tr>
              <a:tr h="454249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12.00.07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Адміністративне право і процес; фінансове право; інформаційне право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721705"/>
                  </a:ext>
                </a:extLst>
              </a:tr>
              <a:tr h="454249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12.00.08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Кримінальне право та кримінологія; кримінально-виконавче право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14517"/>
                  </a:ext>
                </a:extLst>
              </a:tr>
              <a:tr h="454249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12.00.09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Кримінальний процес та криміналістика; судова експертиза; оперативно-розшукова діяльність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02560"/>
                  </a:ext>
                </a:extLst>
              </a:tr>
              <a:tr h="232263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12.00.10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Судоустрій; прокуратура та адвокатура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857032"/>
                  </a:ext>
                </a:extLst>
              </a:tr>
              <a:tr h="232263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12.00.11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Міжнародне право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17371"/>
                  </a:ext>
                </a:extLst>
              </a:tr>
              <a:tr h="232263"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12.00.12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Філософія права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юридичні, філософські</a:t>
                      </a:r>
                    </a:p>
                  </a:txBody>
                  <a:tcPr marL="5139" marR="5139" marT="5139" marB="51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94093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96906" y="77499"/>
            <a:ext cx="8239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ПЕРЕЛІК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наукових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спеціальностей (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для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юридичних наук)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31226" y="5833441"/>
            <a:ext cx="7590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Наказ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Міністерства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освіти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і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науки,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молоді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 та спорту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від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14.09.2011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  №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1057.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https://zakon.rada.gov.ua/laws/show/z1133-11#Text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1114</Words>
  <Application>Microsoft Office PowerPoint</Application>
  <PresentationFormat>Широкоэкранный</PresentationFormat>
  <Paragraphs>254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Aptos</vt:lpstr>
      <vt:lpstr>Arial</vt:lpstr>
      <vt:lpstr>Arial Black</vt:lpstr>
      <vt:lpstr>Montserrat</vt:lpstr>
      <vt:lpstr>Montserrat ExtraBold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127</cp:revision>
  <dcterms:created xsi:type="dcterms:W3CDTF">2023-01-12T09:20:21Z</dcterms:created>
  <dcterms:modified xsi:type="dcterms:W3CDTF">2025-03-06T04:38:57Z</dcterms:modified>
</cp:coreProperties>
</file>