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5"/>
  </p:notesMasterIdLst>
  <p:sldIdLst>
    <p:sldId id="619" r:id="rId2"/>
    <p:sldId id="666" r:id="rId3"/>
    <p:sldId id="618" r:id="rId4"/>
    <p:sldId id="667" r:id="rId5"/>
    <p:sldId id="684" r:id="rId6"/>
    <p:sldId id="685" r:id="rId7"/>
    <p:sldId id="686" r:id="rId8"/>
    <p:sldId id="688" r:id="rId9"/>
    <p:sldId id="690" r:id="rId10"/>
    <p:sldId id="677" r:id="rId11"/>
    <p:sldId id="678" r:id="rId12"/>
    <p:sldId id="679" r:id="rId13"/>
    <p:sldId id="629" r:id="rId14"/>
    <p:sldId id="681" r:id="rId15"/>
    <p:sldId id="682" r:id="rId16"/>
    <p:sldId id="683" r:id="rId17"/>
    <p:sldId id="680" r:id="rId18"/>
    <p:sldId id="661" r:id="rId19"/>
    <p:sldId id="668" r:id="rId20"/>
    <p:sldId id="676" r:id="rId21"/>
    <p:sldId id="632" r:id="rId22"/>
    <p:sldId id="689" r:id="rId23"/>
    <p:sldId id="669" r:id="rId24"/>
    <p:sldId id="670" r:id="rId25"/>
    <p:sldId id="646" r:id="rId26"/>
    <p:sldId id="639" r:id="rId27"/>
    <p:sldId id="641" r:id="rId28"/>
    <p:sldId id="671" r:id="rId29"/>
    <p:sldId id="672" r:id="rId30"/>
    <p:sldId id="673" r:id="rId31"/>
    <p:sldId id="674" r:id="rId32"/>
    <p:sldId id="675" r:id="rId33"/>
    <p:sldId id="655" r:id="rId3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3979" autoAdjust="0"/>
  </p:normalViewPr>
  <p:slideViewPr>
    <p:cSldViewPr snapToGrid="0">
      <p:cViewPr varScale="1">
        <p:scale>
          <a:sx n="69" d="100"/>
          <a:sy n="69" d="100"/>
        </p:scale>
        <p:origin x="8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23.02.2025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905912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202629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16</a:t>
            </a:fld>
            <a:endParaRPr lang="uk-UA"/>
          </a:p>
        </p:txBody>
      </p:sp>
    </p:spTree>
    <p:extLst>
      <p:ext uri="{BB962C8B-B14F-4D97-AF65-F5344CB8AC3E}">
        <p14:creationId xmlns:p14="http://schemas.microsoft.com/office/powerpoint/2010/main" val="1274571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17</a:t>
            </a:fld>
            <a:endParaRPr lang="uk-UA"/>
          </a:p>
        </p:txBody>
      </p:sp>
    </p:spTree>
    <p:extLst>
      <p:ext uri="{BB962C8B-B14F-4D97-AF65-F5344CB8AC3E}">
        <p14:creationId xmlns:p14="http://schemas.microsoft.com/office/powerpoint/2010/main" val="2271575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18</a:t>
            </a:fld>
            <a:endParaRPr lang="uk-UA"/>
          </a:p>
        </p:txBody>
      </p:sp>
    </p:spTree>
    <p:extLst>
      <p:ext uri="{BB962C8B-B14F-4D97-AF65-F5344CB8AC3E}">
        <p14:creationId xmlns:p14="http://schemas.microsoft.com/office/powerpoint/2010/main" val="1907389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smtClean="0">
                <a:solidFill>
                  <a:schemeClr val="tx1"/>
                </a:solidFill>
                <a:effectLst/>
                <a:latin typeface="+mn-lt"/>
                <a:ea typeface="+mn-ea"/>
                <a:cs typeface="+mn-cs"/>
              </a:rPr>
              <a:t>15-29 years (referred to as youth);</a:t>
            </a:r>
          </a:p>
          <a:p>
            <a:r>
              <a:rPr lang="en-US" sz="1200" b="0" i="0" kern="1200" dirty="0" smtClean="0">
                <a:solidFill>
                  <a:schemeClr val="tx1"/>
                </a:solidFill>
                <a:effectLst/>
                <a:latin typeface="+mn-lt"/>
                <a:ea typeface="+mn-ea"/>
                <a:cs typeface="+mn-cs"/>
              </a:rPr>
              <a:t>30-54 years;</a:t>
            </a:r>
          </a:p>
          <a:p>
            <a:r>
              <a:rPr lang="en-US" sz="1200" b="0" i="0" kern="1200" dirty="0" smtClean="0">
                <a:solidFill>
                  <a:schemeClr val="tx1"/>
                </a:solidFill>
                <a:effectLst/>
                <a:latin typeface="+mn-lt"/>
                <a:ea typeface="+mn-ea"/>
                <a:cs typeface="+mn-cs"/>
              </a:rPr>
              <a:t>55-74 years.</a:t>
            </a:r>
          </a:p>
          <a:p>
            <a:r>
              <a:rPr lang="en-US" sz="1200" b="0" i="0" kern="1200" dirty="0" smtClean="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smtClean="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smtClean="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smtClean="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smtClean="0">
                <a:solidFill>
                  <a:schemeClr val="tx1"/>
                </a:solidFill>
                <a:effectLst/>
                <a:latin typeface="+mn-lt"/>
                <a:ea typeface="+mn-ea"/>
                <a:cs typeface="+mn-cs"/>
              </a:rPr>
              <a:t>3.8% in Latvia to 90.7% in Cyprus for those aged 15-29 years;</a:t>
            </a:r>
          </a:p>
          <a:p>
            <a:r>
              <a:rPr lang="en-US" sz="1200" b="0" i="0" kern="1200" dirty="0" smtClean="0">
                <a:solidFill>
                  <a:schemeClr val="tx1"/>
                </a:solidFill>
                <a:effectLst/>
                <a:latin typeface="+mn-lt"/>
                <a:ea typeface="+mn-ea"/>
                <a:cs typeface="+mn-cs"/>
              </a:rPr>
              <a:t>7.0% in Italy to 64.1% in Slovenia for those aged 30-54 years;</a:t>
            </a:r>
          </a:p>
          <a:p>
            <a:r>
              <a:rPr lang="en-US" sz="1200" b="0" i="0" kern="1200" dirty="0" smtClean="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20</a:t>
            </a:fld>
            <a:endParaRPr lang="uk-UA"/>
          </a:p>
        </p:txBody>
      </p:sp>
    </p:spTree>
    <p:extLst>
      <p:ext uri="{BB962C8B-B14F-4D97-AF65-F5344CB8AC3E}">
        <p14:creationId xmlns:p14="http://schemas.microsoft.com/office/powerpoint/2010/main" val="2190731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smtClean="0"/>
          </a:p>
        </p:txBody>
      </p:sp>
      <p:sp>
        <p:nvSpPr>
          <p:cNvPr id="4" name="Номер слайда 3"/>
          <p:cNvSpPr>
            <a:spLocks noGrp="1"/>
          </p:cNvSpPr>
          <p:nvPr>
            <p:ph type="sldNum" sz="quarter" idx="10"/>
          </p:nvPr>
        </p:nvSpPr>
        <p:spPr/>
        <p:txBody>
          <a:bodyPr/>
          <a:lstStyle/>
          <a:p>
            <a:fld id="{EF85A392-6E94-4F57-9F74-0323B6B46DC5}" type="slidenum">
              <a:rPr lang="uk-UA" smtClean="0"/>
              <a:t>21</a:t>
            </a:fld>
            <a:endParaRPr lang="uk-UA"/>
          </a:p>
        </p:txBody>
      </p:sp>
    </p:spTree>
    <p:extLst>
      <p:ext uri="{BB962C8B-B14F-4D97-AF65-F5344CB8AC3E}">
        <p14:creationId xmlns:p14="http://schemas.microsoft.com/office/powerpoint/2010/main" val="905021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22</a:t>
            </a:fld>
            <a:endParaRPr lang="uk-UA"/>
          </a:p>
        </p:txBody>
      </p:sp>
    </p:spTree>
    <p:extLst>
      <p:ext uri="{BB962C8B-B14F-4D97-AF65-F5344CB8AC3E}">
        <p14:creationId xmlns:p14="http://schemas.microsoft.com/office/powerpoint/2010/main" val="152557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28</a:t>
            </a:fld>
            <a:endParaRPr lang="uk-UA"/>
          </a:p>
        </p:txBody>
      </p:sp>
    </p:spTree>
    <p:extLst>
      <p:ext uri="{BB962C8B-B14F-4D97-AF65-F5344CB8AC3E}">
        <p14:creationId xmlns:p14="http://schemas.microsoft.com/office/powerpoint/2010/main" val="1198140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2023, over one quarter (27.4%) of foreign-born persons aged 15-74 years living in the EU had been born in another EU country compared with a much larger share of 72.6% who had been born in a non-EU country.</a:t>
            </a:r>
          </a:p>
          <a:p>
            <a:r>
              <a:rPr lang="en-US" sz="1200" b="0" i="0" kern="1200" dirty="0" smtClean="0">
                <a:solidFill>
                  <a:schemeClr val="tx1"/>
                </a:solidFill>
                <a:effectLst/>
                <a:latin typeface="+mn-lt"/>
                <a:ea typeface="+mn-ea"/>
                <a:cs typeface="+mn-cs"/>
              </a:rPr>
              <a:t>Among the EU countries for which complete data are available, there were 23 where most foreign-born persons aged 15-74 years had been born in a non-EU country. Luxembourg, Slovakia, and Hungary were the 3 exceptions, where most foreign-born persons had been born in another EU country. The 3 Baltic countries - Latvia, Lithuania, and Estonia - along with Poland, had the highest shares of foreign-born persons from a non-EU country.</a:t>
            </a:r>
          </a:p>
          <a:p>
            <a:r>
              <a:rPr lang="en-US" dirty="0" smtClean="0"/>
              <a:t/>
            </a:r>
            <a:br>
              <a:rPr lang="en-US" dirty="0" smtClean="0"/>
            </a:b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31</a:t>
            </a:fld>
            <a:endParaRPr lang="uk-UA"/>
          </a:p>
        </p:txBody>
      </p:sp>
    </p:spTree>
    <p:extLst>
      <p:ext uri="{BB962C8B-B14F-4D97-AF65-F5344CB8AC3E}">
        <p14:creationId xmlns:p14="http://schemas.microsoft.com/office/powerpoint/2010/main" val="552038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32</a:t>
            </a:fld>
            <a:endParaRPr lang="uk-UA"/>
          </a:p>
        </p:txBody>
      </p:sp>
    </p:spTree>
    <p:extLst>
      <p:ext uri="{BB962C8B-B14F-4D97-AF65-F5344CB8AC3E}">
        <p14:creationId xmlns:p14="http://schemas.microsoft.com/office/powerpoint/2010/main" val="3515982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474667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5</a:t>
            </a:fld>
            <a:endParaRPr lang="uk-UA"/>
          </a:p>
        </p:txBody>
      </p:sp>
    </p:spTree>
    <p:extLst>
      <p:ext uri="{BB962C8B-B14F-4D97-AF65-F5344CB8AC3E}">
        <p14:creationId xmlns:p14="http://schemas.microsoft.com/office/powerpoint/2010/main" val="109299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2594531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28673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9</a:t>
            </a:fld>
            <a:endParaRPr lang="uk-UA"/>
          </a:p>
        </p:txBody>
      </p:sp>
    </p:spTree>
    <p:extLst>
      <p:ext uri="{BB962C8B-B14F-4D97-AF65-F5344CB8AC3E}">
        <p14:creationId xmlns:p14="http://schemas.microsoft.com/office/powerpoint/2010/main" val="2933768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287535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23.02.2025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23.02.2025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23.02.2025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23.02.2025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23.02.2025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23.02.2025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23.02.2025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23.02.2025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23.02.2025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23.02.2025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23.02.2025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23.02.2025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88515" y="1320134"/>
            <a:ext cx="11037454" cy="1466748"/>
          </a:xfrm>
          <a:prstGeom prst="rect">
            <a:avLst/>
          </a:prstGeom>
        </p:spPr>
        <p:txBody>
          <a:bodyPr wrap="square">
            <a:spAutoFit/>
          </a:bodyPr>
          <a:lstStyle/>
          <a:p>
            <a:pPr algn="ctr">
              <a:lnSpc>
                <a:spcPct val="150000"/>
              </a:lnSpc>
            </a:pPr>
            <a:r>
              <a:rPr lang="en-GB" sz="2800" b="1" dirty="0" smtClean="0">
                <a:solidFill>
                  <a:srgbClr val="224A98"/>
                </a:solidFill>
                <a:latin typeface="Arial" panose="020B0604020202020204" pitchFamily="34" charset="0"/>
                <a:cs typeface="Arial" panose="020B0604020202020204" pitchFamily="34" charset="0"/>
              </a:rPr>
              <a:t>SWOT-</a:t>
            </a:r>
            <a:r>
              <a:rPr lang="uk-UA" sz="2800" b="1" dirty="0" smtClean="0">
                <a:solidFill>
                  <a:srgbClr val="224A98"/>
                </a:solidFill>
                <a:latin typeface="Arial" panose="020B0604020202020204" pitchFamily="34" charset="0"/>
                <a:cs typeface="Arial" panose="020B0604020202020204" pitchFamily="34" charset="0"/>
              </a:rPr>
              <a:t>аналіз </a:t>
            </a:r>
            <a:r>
              <a:rPr lang="uk-UA" sz="2800" b="1" dirty="0" err="1" smtClean="0">
                <a:solidFill>
                  <a:srgbClr val="224A98"/>
                </a:solidFill>
                <a:latin typeface="Arial" panose="020B0604020202020204" pitchFamily="34" charset="0"/>
                <a:cs typeface="Arial" panose="020B0604020202020204" pitchFamily="34" charset="0"/>
              </a:rPr>
              <a:t>безпекової</a:t>
            </a:r>
            <a:r>
              <a:rPr lang="uk-UA" sz="2800" b="1" dirty="0" smtClean="0">
                <a:solidFill>
                  <a:srgbClr val="224A98"/>
                </a:solidFill>
                <a:latin typeface="Arial" panose="020B0604020202020204" pitchFamily="34" charset="0"/>
                <a:cs typeface="Arial" panose="020B0604020202020204" pitchFamily="34" charset="0"/>
              </a:rPr>
              <a:t> сфери</a:t>
            </a:r>
            <a:endParaRPr lang="uk-UA" sz="2800" b="1" dirty="0">
              <a:solidFill>
                <a:srgbClr val="224A98"/>
              </a:solidFill>
              <a:latin typeface="Arial" panose="020B0604020202020204" pitchFamily="34" charset="0"/>
              <a:cs typeface="Arial" panose="020B0604020202020204" pitchFamily="34" charset="0"/>
            </a:endParaRPr>
          </a:p>
          <a:p>
            <a:pPr algn="ctr">
              <a:lnSpc>
                <a:spcPct val="200000"/>
              </a:lnSpc>
            </a:pPr>
            <a:endParaRPr lang="uk-UA" sz="2800" b="1" dirty="0" smtClean="0">
              <a:solidFill>
                <a:srgbClr val="224A98"/>
              </a:solidFill>
              <a:latin typeface="Arial" panose="020B0604020202020204" pitchFamily="34" charset="0"/>
              <a:cs typeface="Arial" panose="020B0604020202020204" pitchFamily="34" charset="0"/>
            </a:endParaRPr>
          </a:p>
        </p:txBody>
      </p:sp>
      <p:pic>
        <p:nvPicPr>
          <p:cNvPr id="9218" name="Picture 2" descr="https://api.getblog.app/customer/resource/e962f9a4e23af5c2681594ea640d410d?w=7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8469" y="3048718"/>
            <a:ext cx="6667500" cy="3638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60218" y="788553"/>
            <a:ext cx="11610109" cy="5078313"/>
          </a:xfrm>
          <a:prstGeom prst="rect">
            <a:avLst/>
          </a:prstGeom>
        </p:spPr>
        <p:txBody>
          <a:bodyPr wrap="square">
            <a:spAutoFit/>
          </a:bodyPr>
          <a:lstStyle/>
          <a:p>
            <a:pPr algn="ctr">
              <a:lnSpc>
                <a:spcPct val="150000"/>
              </a:lnSpc>
            </a:pPr>
            <a:r>
              <a:rPr lang="uk-UA" b="1" dirty="0">
                <a:solidFill>
                  <a:srgbClr val="224A98"/>
                </a:solidFill>
                <a:latin typeface="Arial" panose="020B0604020202020204" pitchFamily="34" charset="0"/>
                <a:cs typeface="Arial" panose="020B0604020202020204" pitchFamily="34" charset="0"/>
              </a:rPr>
              <a:t>Основні переваги </a:t>
            </a:r>
            <a:r>
              <a:rPr lang="en-GB" b="1" dirty="0">
                <a:solidFill>
                  <a:srgbClr val="224A98"/>
                </a:solidFill>
                <a:latin typeface="Arial" panose="020B0604020202020204" pitchFamily="34" charset="0"/>
                <a:cs typeface="Arial" panose="020B0604020202020204" pitchFamily="34" charset="0"/>
              </a:rPr>
              <a:t>SWOT-</a:t>
            </a:r>
            <a:r>
              <a:rPr lang="uk-UA" b="1" dirty="0" smtClean="0">
                <a:solidFill>
                  <a:srgbClr val="224A98"/>
                </a:solidFill>
                <a:latin typeface="Arial" panose="020B0604020202020204" pitchFamily="34" charset="0"/>
                <a:cs typeface="Arial" panose="020B0604020202020204" pitchFamily="34" charset="0"/>
              </a:rPr>
              <a:t>аналізу</a:t>
            </a:r>
          </a:p>
          <a:p>
            <a:pPr algn="ctr">
              <a:lnSpc>
                <a:spcPct val="150000"/>
              </a:lnSpc>
            </a:pPr>
            <a:r>
              <a:rPr lang="uk-UA" b="1" dirty="0">
                <a:solidFill>
                  <a:srgbClr val="224A98"/>
                </a:solidFill>
                <a:latin typeface="Arial" panose="020B0604020202020204" pitchFamily="34" charset="0"/>
                <a:cs typeface="Arial" panose="020B0604020202020204" pitchFamily="34" charset="0"/>
              </a:rPr>
              <a:t>д</a:t>
            </a:r>
            <a:r>
              <a:rPr lang="uk-UA" b="1" dirty="0" smtClean="0">
                <a:solidFill>
                  <a:srgbClr val="224A98"/>
                </a:solidFill>
                <a:latin typeface="Arial" panose="020B0604020202020204" pitchFamily="34" charset="0"/>
                <a:cs typeface="Arial" panose="020B0604020202020204" pitchFamily="34" charset="0"/>
              </a:rPr>
              <a:t>ля сфери національної безпеки</a:t>
            </a:r>
          </a:p>
          <a:p>
            <a:pPr algn="just">
              <a:lnSpc>
                <a:spcPct val="150000"/>
              </a:lnSpc>
              <a:buFont typeface="Arial" panose="020B0604020202020204" pitchFamily="34" charset="0"/>
              <a:buChar char="•"/>
            </a:pPr>
            <a:endParaRPr lang="uk-UA" dirty="0" smtClean="0">
              <a:solidFill>
                <a:srgbClr val="224A98"/>
              </a:solidFill>
              <a:latin typeface="Arial" panose="020B0604020202020204" pitchFamily="34" charset="0"/>
              <a:cs typeface="Arial" panose="020B0604020202020204" pitchFamily="34" charset="0"/>
            </a:endParaRPr>
          </a:p>
          <a:p>
            <a:pPr algn="just">
              <a:lnSpc>
                <a:spcPct val="150000"/>
              </a:lnSpc>
              <a:buFont typeface="Arial" panose="020B0604020202020204" pitchFamily="34" charset="0"/>
              <a:buChar char="•"/>
            </a:pPr>
            <a:r>
              <a:rPr lang="uk-UA" b="1" i="1" dirty="0">
                <a:solidFill>
                  <a:srgbClr val="224A98"/>
                </a:solidFill>
                <a:latin typeface="Arial" panose="020B0604020202020204" pitchFamily="34" charset="0"/>
                <a:cs typeface="Arial" panose="020B0604020202020204" pitchFamily="34" charset="0"/>
              </a:rPr>
              <a:t>п</a:t>
            </a:r>
            <a:r>
              <a:rPr lang="uk-UA" b="1" i="1" dirty="0" smtClean="0">
                <a:solidFill>
                  <a:srgbClr val="224A98"/>
                </a:solidFill>
                <a:latin typeface="Arial" panose="020B0604020202020204" pitchFamily="34" charset="0"/>
                <a:cs typeface="Arial" panose="020B0604020202020204" pitchFamily="34" charset="0"/>
              </a:rPr>
              <a:t>ростота, зручність та швидкість </a:t>
            </a:r>
            <a:r>
              <a:rPr lang="uk-UA" dirty="0" smtClean="0">
                <a:solidFill>
                  <a:srgbClr val="224A98"/>
                </a:solidFill>
                <a:latin typeface="Arial" panose="020B0604020202020204" pitchFamily="34" charset="0"/>
                <a:cs typeface="Arial" panose="020B0604020202020204" pitchFamily="34" charset="0"/>
              </a:rPr>
              <a:t>використання;</a:t>
            </a:r>
            <a:endParaRPr lang="uk-UA" dirty="0">
              <a:solidFill>
                <a:srgbClr val="224A98"/>
              </a:solidFill>
              <a:latin typeface="Arial" panose="020B0604020202020204" pitchFamily="34" charset="0"/>
              <a:cs typeface="Arial" panose="020B0604020202020204" pitchFamily="34" charset="0"/>
            </a:endParaRPr>
          </a:p>
          <a:p>
            <a:pPr algn="just">
              <a:lnSpc>
                <a:spcPct val="150000"/>
              </a:lnSpc>
              <a:buFont typeface="Arial" panose="020B0604020202020204" pitchFamily="34" charset="0"/>
              <a:buChar char="•"/>
            </a:pPr>
            <a:r>
              <a:rPr lang="uk-UA" b="1" i="1" dirty="0" smtClean="0">
                <a:solidFill>
                  <a:srgbClr val="224A98"/>
                </a:solidFill>
                <a:latin typeface="Arial" panose="020B0604020202020204" pitchFamily="34" charset="0"/>
                <a:cs typeface="Arial" panose="020B0604020202020204" pitchFamily="34" charset="0"/>
              </a:rPr>
              <a:t>не </a:t>
            </a:r>
            <a:r>
              <a:rPr lang="uk-UA" b="1" i="1" dirty="0">
                <a:solidFill>
                  <a:srgbClr val="224A98"/>
                </a:solidFill>
                <a:latin typeface="Arial" panose="020B0604020202020204" pitchFamily="34" charset="0"/>
                <a:cs typeface="Arial" panose="020B0604020202020204" pitchFamily="34" charset="0"/>
              </a:rPr>
              <a:t>вимагає спеціального </a:t>
            </a:r>
            <a:r>
              <a:rPr lang="uk-UA" b="1" i="1" dirty="0" smtClean="0">
                <a:solidFill>
                  <a:srgbClr val="224A98"/>
                </a:solidFill>
                <a:latin typeface="Arial" panose="020B0604020202020204" pitchFamily="34" charset="0"/>
                <a:cs typeface="Arial" panose="020B0604020202020204" pitchFamily="34" charset="0"/>
              </a:rPr>
              <a:t>програмного забезпечення,</a:t>
            </a:r>
            <a:r>
              <a:rPr lang="uk-UA" dirty="0">
                <a:solidFill>
                  <a:srgbClr val="224A98"/>
                </a:solidFill>
                <a:latin typeface="Arial" panose="020B0604020202020204" pitchFamily="34" charset="0"/>
                <a:cs typeface="Arial" panose="020B0604020202020204" pitchFamily="34" charset="0"/>
              </a:rPr>
              <a:t> хоча існує ряд допоміжних </a:t>
            </a:r>
            <a:r>
              <a:rPr lang="uk-UA" dirty="0" smtClean="0">
                <a:solidFill>
                  <a:srgbClr val="224A98"/>
                </a:solidFill>
                <a:latin typeface="Arial" panose="020B0604020202020204" pitchFamily="34" charset="0"/>
                <a:cs typeface="Arial" panose="020B0604020202020204" pitchFamily="34" charset="0"/>
              </a:rPr>
              <a:t>інструментів;</a:t>
            </a:r>
            <a:endParaRPr lang="uk-UA" dirty="0">
              <a:solidFill>
                <a:srgbClr val="224A98"/>
              </a:solidFill>
              <a:latin typeface="Arial" panose="020B0604020202020204" pitchFamily="34" charset="0"/>
              <a:cs typeface="Arial" panose="020B0604020202020204" pitchFamily="34" charset="0"/>
            </a:endParaRPr>
          </a:p>
          <a:p>
            <a:pPr algn="just">
              <a:lnSpc>
                <a:spcPct val="150000"/>
              </a:lnSpc>
              <a:buFont typeface="Arial" panose="020B0604020202020204" pitchFamily="34" charset="0"/>
              <a:buChar char="•"/>
            </a:pPr>
            <a:r>
              <a:rPr lang="uk-UA" b="1" i="1" dirty="0" smtClean="0">
                <a:solidFill>
                  <a:srgbClr val="224A98"/>
                </a:solidFill>
                <a:latin typeface="Arial" panose="020B0604020202020204" pitchFamily="34" charset="0"/>
                <a:cs typeface="Arial" panose="020B0604020202020204" pitchFamily="34" charset="0"/>
              </a:rPr>
              <a:t>універсальність – </a:t>
            </a:r>
            <a:r>
              <a:rPr lang="uk-UA" dirty="0" smtClean="0">
                <a:solidFill>
                  <a:srgbClr val="224A98"/>
                </a:solidFill>
                <a:latin typeface="Arial" panose="020B0604020202020204" pitchFamily="34" charset="0"/>
                <a:cs typeface="Arial" panose="020B0604020202020204" pitchFamily="34" charset="0"/>
              </a:rPr>
              <a:t>підходить для різних сфер національної безпеки;</a:t>
            </a:r>
          </a:p>
          <a:p>
            <a:pPr algn="just">
              <a:lnSpc>
                <a:spcPct val="150000"/>
              </a:lnSpc>
              <a:buFont typeface="Arial" panose="020B0604020202020204" pitchFamily="34" charset="0"/>
              <a:buChar char="•"/>
            </a:pPr>
            <a:r>
              <a:rPr lang="uk-UA" b="1" i="1" dirty="0">
                <a:solidFill>
                  <a:srgbClr val="224A98"/>
                </a:solidFill>
                <a:latin typeface="Arial" panose="020B0604020202020204" pitchFamily="34" charset="0"/>
                <a:cs typeface="Arial" panose="020B0604020202020204" pitchFamily="34" charset="0"/>
              </a:rPr>
              <a:t>к</a:t>
            </a:r>
            <a:r>
              <a:rPr lang="uk-UA" b="1" i="1" dirty="0" smtClean="0">
                <a:solidFill>
                  <a:srgbClr val="224A98"/>
                </a:solidFill>
                <a:latin typeface="Arial" panose="020B0604020202020204" pitchFamily="34" charset="0"/>
                <a:cs typeface="Arial" panose="020B0604020202020204" pitchFamily="34" charset="0"/>
              </a:rPr>
              <a:t>омплексність</a:t>
            </a:r>
            <a:r>
              <a:rPr lang="uk-UA" b="1" dirty="0" smtClean="0">
                <a:solidFill>
                  <a:srgbClr val="224A98"/>
                </a:solidFill>
                <a:latin typeface="Arial" panose="020B0604020202020204" pitchFamily="34" charset="0"/>
                <a:cs typeface="Arial" panose="020B0604020202020204" pitchFamily="34" charset="0"/>
              </a:rPr>
              <a:t> - </a:t>
            </a:r>
            <a:r>
              <a:rPr lang="uk-UA" dirty="0" smtClean="0">
                <a:solidFill>
                  <a:srgbClr val="224A98"/>
                </a:solidFill>
                <a:latin typeface="Arial" panose="020B0604020202020204" pitchFamily="34" charset="0"/>
                <a:cs typeface="Arial" panose="020B0604020202020204" pitchFamily="34" charset="0"/>
              </a:rPr>
              <a:t>розглядає </a:t>
            </a:r>
            <a:r>
              <a:rPr lang="uk-UA" dirty="0" err="1" smtClean="0">
                <a:solidFill>
                  <a:srgbClr val="224A98"/>
                </a:solidFill>
                <a:latin typeface="Arial" panose="020B0604020202020204" pitchFamily="34" charset="0"/>
                <a:cs typeface="Arial" panose="020B0604020202020204" pitchFamily="34" charset="0"/>
              </a:rPr>
              <a:t>безпекову</a:t>
            </a:r>
            <a:r>
              <a:rPr lang="uk-UA" dirty="0" smtClean="0">
                <a:solidFill>
                  <a:srgbClr val="224A98"/>
                </a:solidFill>
                <a:latin typeface="Arial" panose="020B0604020202020204" pitchFamily="34" charset="0"/>
                <a:cs typeface="Arial" panose="020B0604020202020204" pitchFamily="34" charset="0"/>
              </a:rPr>
              <a:t> ситуацію (сферу) </a:t>
            </a:r>
            <a:r>
              <a:rPr lang="uk-UA" dirty="0">
                <a:solidFill>
                  <a:srgbClr val="224A98"/>
                </a:solidFill>
                <a:latin typeface="Arial" panose="020B0604020202020204" pitchFamily="34" charset="0"/>
                <a:cs typeface="Arial" panose="020B0604020202020204" pitchFamily="34" charset="0"/>
              </a:rPr>
              <a:t>з різних боків, враховуючи її внутрішні характеристики та зовнішнє оточення, що дає змогу виявити взаємозв’язки між різними факторами та визначити комплексні стратегії </a:t>
            </a:r>
            <a:r>
              <a:rPr lang="uk-UA" dirty="0" smtClean="0">
                <a:solidFill>
                  <a:srgbClr val="224A98"/>
                </a:solidFill>
                <a:latin typeface="Arial" panose="020B0604020202020204" pitchFamily="34" charset="0"/>
                <a:cs typeface="Arial" panose="020B0604020202020204" pitchFamily="34" charset="0"/>
              </a:rPr>
              <a:t>розвитку;</a:t>
            </a:r>
            <a:r>
              <a:rPr lang="uk-UA" dirty="0">
                <a:solidFill>
                  <a:srgbClr val="224A98"/>
                </a:solidFill>
                <a:latin typeface="Arial" panose="020B0604020202020204" pitchFamily="34" charset="0"/>
                <a:cs typeface="Arial" panose="020B0604020202020204" pitchFamily="34" charset="0"/>
              </a:rPr>
              <a:t> </a:t>
            </a:r>
            <a:endParaRPr lang="uk-UA" dirty="0" smtClean="0">
              <a:solidFill>
                <a:srgbClr val="224A98"/>
              </a:solidFill>
              <a:latin typeface="Arial" panose="020B0604020202020204" pitchFamily="34" charset="0"/>
              <a:cs typeface="Arial" panose="020B0604020202020204" pitchFamily="34" charset="0"/>
            </a:endParaRPr>
          </a:p>
          <a:p>
            <a:pPr algn="just">
              <a:lnSpc>
                <a:spcPct val="150000"/>
              </a:lnSpc>
              <a:buFont typeface="Arial" panose="020B0604020202020204" pitchFamily="34" charset="0"/>
              <a:buChar char="•"/>
            </a:pPr>
            <a:r>
              <a:rPr lang="uk-UA" b="1" i="1" dirty="0" smtClean="0">
                <a:solidFill>
                  <a:srgbClr val="224A98"/>
                </a:solidFill>
                <a:latin typeface="Arial" panose="020B0604020202020204" pitchFamily="34" charset="0"/>
                <a:cs typeface="Arial" panose="020B0604020202020204" pitchFamily="34" charset="0"/>
              </a:rPr>
              <a:t>гнучкість -</a:t>
            </a:r>
            <a:r>
              <a:rPr lang="uk-UA" dirty="0" smtClean="0">
                <a:solidFill>
                  <a:srgbClr val="224A98"/>
                </a:solidFill>
                <a:latin typeface="Arial" panose="020B0604020202020204" pitchFamily="34" charset="0"/>
                <a:cs typeface="Arial" panose="020B0604020202020204" pitchFamily="34" charset="0"/>
              </a:rPr>
              <a:t> легко адаптується </a:t>
            </a:r>
            <a:r>
              <a:rPr lang="uk-UA" dirty="0">
                <a:solidFill>
                  <a:srgbClr val="224A98"/>
                </a:solidFill>
                <a:latin typeface="Arial" panose="020B0604020202020204" pitchFamily="34" charset="0"/>
                <a:cs typeface="Arial" panose="020B0604020202020204" pitchFamily="34" charset="0"/>
              </a:rPr>
              <a:t>до конкретної цілі;</a:t>
            </a:r>
          </a:p>
          <a:p>
            <a:pPr algn="just">
              <a:lnSpc>
                <a:spcPct val="150000"/>
              </a:lnSpc>
              <a:buFont typeface="Arial" panose="020B0604020202020204" pitchFamily="34" charset="0"/>
              <a:buChar char="•"/>
            </a:pPr>
            <a:r>
              <a:rPr lang="uk-UA" dirty="0" smtClean="0">
                <a:solidFill>
                  <a:srgbClr val="224A98"/>
                </a:solidFill>
                <a:latin typeface="Arial" panose="020B0604020202020204" pitchFamily="34" charset="0"/>
                <a:cs typeface="Arial" panose="020B0604020202020204" pitchFamily="34" charset="0"/>
              </a:rPr>
              <a:t>використання </a:t>
            </a:r>
            <a:r>
              <a:rPr lang="uk-UA" dirty="0">
                <a:solidFill>
                  <a:srgbClr val="224A98"/>
                </a:solidFill>
                <a:latin typeface="Arial" panose="020B0604020202020204" pitchFamily="34" charset="0"/>
                <a:cs typeface="Arial" panose="020B0604020202020204" pitchFamily="34" charset="0"/>
              </a:rPr>
              <a:t>як для </a:t>
            </a:r>
            <a:r>
              <a:rPr lang="uk-UA" b="1" i="1" dirty="0">
                <a:solidFill>
                  <a:srgbClr val="224A98"/>
                </a:solidFill>
                <a:latin typeface="Arial" panose="020B0604020202020204" pitchFamily="34" charset="0"/>
                <a:cs typeface="Arial" panose="020B0604020202020204" pitchFamily="34" charset="0"/>
              </a:rPr>
              <a:t>експрес-оцінки</a:t>
            </a:r>
            <a:r>
              <a:rPr lang="uk-UA" dirty="0">
                <a:solidFill>
                  <a:srgbClr val="224A98"/>
                </a:solidFill>
                <a:latin typeface="Arial" panose="020B0604020202020204" pitchFamily="34" charset="0"/>
                <a:cs typeface="Arial" panose="020B0604020202020204" pitchFamily="34" charset="0"/>
              </a:rPr>
              <a:t> ситуації, так і для довгострокового </a:t>
            </a:r>
            <a:r>
              <a:rPr lang="uk-UA" b="1" dirty="0">
                <a:solidFill>
                  <a:srgbClr val="224A98"/>
                </a:solidFill>
                <a:latin typeface="Arial" panose="020B0604020202020204" pitchFamily="34" charset="0"/>
                <a:cs typeface="Arial" panose="020B0604020202020204" pitchFamily="34" charset="0"/>
              </a:rPr>
              <a:t>стратегічного </a:t>
            </a:r>
            <a:r>
              <a:rPr lang="uk-UA" b="1" dirty="0" smtClean="0">
                <a:solidFill>
                  <a:srgbClr val="224A98"/>
                </a:solidFill>
                <a:latin typeface="Arial" panose="020B0604020202020204" pitchFamily="34" charset="0"/>
                <a:cs typeface="Arial" panose="020B0604020202020204" pitchFamily="34" charset="0"/>
              </a:rPr>
              <a:t>планування</a:t>
            </a:r>
            <a:r>
              <a:rPr lang="uk-UA" dirty="0" smtClean="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a:p>
            <a:pPr algn="just">
              <a:lnSpc>
                <a:spcPct val="150000"/>
              </a:lnSpc>
              <a:buFont typeface="Arial" panose="020B0604020202020204" pitchFamily="34" charset="0"/>
              <a:buChar char="•"/>
            </a:pPr>
            <a:r>
              <a:rPr lang="uk-UA" dirty="0">
                <a:solidFill>
                  <a:srgbClr val="224A98"/>
                </a:solidFill>
                <a:latin typeface="Arial" panose="020B0604020202020204" pitchFamily="34" charset="0"/>
                <a:cs typeface="Arial" panose="020B0604020202020204" pitchFamily="34" charset="0"/>
              </a:rPr>
              <a:t> </a:t>
            </a:r>
            <a:r>
              <a:rPr lang="uk-UA" b="1" i="1" dirty="0" smtClean="0">
                <a:solidFill>
                  <a:srgbClr val="224A98"/>
                </a:solidFill>
                <a:latin typeface="Arial" panose="020B0604020202020204" pitchFamily="34" charset="0"/>
                <a:cs typeface="Arial" panose="020B0604020202020204" pitchFamily="34" charset="0"/>
              </a:rPr>
              <a:t>вчасність виявлення </a:t>
            </a:r>
            <a:r>
              <a:rPr lang="uk-UA" i="1" dirty="0" smtClean="0">
                <a:solidFill>
                  <a:srgbClr val="224A98"/>
                </a:solidFill>
                <a:latin typeface="Arial" panose="020B0604020202020204" pitchFamily="34" charset="0"/>
                <a:cs typeface="Arial" panose="020B0604020202020204" pitchFamily="34" charset="0"/>
              </a:rPr>
              <a:t>вразливих місць в </a:t>
            </a:r>
            <a:r>
              <a:rPr lang="uk-UA" i="1" dirty="0" err="1" smtClean="0">
                <a:solidFill>
                  <a:srgbClr val="224A98"/>
                </a:solidFill>
                <a:latin typeface="Arial" panose="020B0604020202020204" pitchFamily="34" charset="0"/>
                <a:cs typeface="Arial" panose="020B0604020202020204" pitchFamily="34" charset="0"/>
              </a:rPr>
              <a:t>безпековому</a:t>
            </a:r>
            <a:r>
              <a:rPr lang="uk-UA" i="1" dirty="0" smtClean="0">
                <a:solidFill>
                  <a:srgbClr val="224A98"/>
                </a:solidFill>
                <a:latin typeface="Arial" panose="020B0604020202020204" pitchFamily="34" charset="0"/>
                <a:cs typeface="Arial" panose="020B0604020202020204" pitchFamily="34" charset="0"/>
              </a:rPr>
              <a:t> секторі</a:t>
            </a:r>
            <a:r>
              <a:rPr lang="uk-UA" b="1" i="1" dirty="0" smtClean="0">
                <a:solidFill>
                  <a:srgbClr val="224A98"/>
                </a:solidFill>
                <a:latin typeface="Arial" panose="020B0604020202020204" pitchFamily="34" charset="0"/>
                <a:cs typeface="Arial" panose="020B0604020202020204" pitchFamily="34" charset="0"/>
              </a:rPr>
              <a:t>.</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348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40145" y="995318"/>
            <a:ext cx="11614473" cy="4247317"/>
          </a:xfrm>
          <a:prstGeom prst="rect">
            <a:avLst/>
          </a:prstGeom>
        </p:spPr>
        <p:txBody>
          <a:bodyPr wrap="square">
            <a:spAutoFit/>
          </a:bodyPr>
          <a:lstStyle/>
          <a:p>
            <a:pPr algn="ctr">
              <a:lnSpc>
                <a:spcPct val="150000"/>
              </a:lnSpc>
            </a:pPr>
            <a:r>
              <a:rPr lang="uk-UA" b="1" dirty="0">
                <a:solidFill>
                  <a:srgbClr val="224A98"/>
                </a:solidFill>
                <a:latin typeface="Arial" panose="020B0604020202020204" pitchFamily="34" charset="0"/>
                <a:cs typeface="Arial" panose="020B0604020202020204" pitchFamily="34" charset="0"/>
              </a:rPr>
              <a:t>Основні </a:t>
            </a:r>
            <a:r>
              <a:rPr lang="uk-UA" b="1" dirty="0" smtClean="0">
                <a:solidFill>
                  <a:srgbClr val="224A98"/>
                </a:solidFill>
                <a:latin typeface="Arial" panose="020B0604020202020204" pitchFamily="34" charset="0"/>
                <a:cs typeface="Arial" panose="020B0604020202020204" pitchFamily="34" charset="0"/>
              </a:rPr>
              <a:t>недоліки (особливості) </a:t>
            </a:r>
            <a:r>
              <a:rPr lang="en-GB" b="1" dirty="0">
                <a:solidFill>
                  <a:srgbClr val="224A98"/>
                </a:solidFill>
                <a:latin typeface="Arial" panose="020B0604020202020204" pitchFamily="34" charset="0"/>
                <a:cs typeface="Arial" panose="020B0604020202020204" pitchFamily="34" charset="0"/>
              </a:rPr>
              <a:t>SWOT-</a:t>
            </a:r>
            <a:r>
              <a:rPr lang="uk-UA" b="1" dirty="0">
                <a:solidFill>
                  <a:srgbClr val="224A98"/>
                </a:solidFill>
                <a:latin typeface="Arial" panose="020B0604020202020204" pitchFamily="34" charset="0"/>
                <a:cs typeface="Arial" panose="020B0604020202020204" pitchFamily="34" charset="0"/>
              </a:rPr>
              <a:t>аналізу</a:t>
            </a:r>
          </a:p>
          <a:p>
            <a:pPr algn="ctr">
              <a:lnSpc>
                <a:spcPct val="150000"/>
              </a:lnSpc>
            </a:pPr>
            <a:r>
              <a:rPr lang="uk-UA" b="1" dirty="0">
                <a:solidFill>
                  <a:srgbClr val="224A98"/>
                </a:solidFill>
                <a:latin typeface="Arial" panose="020B0604020202020204" pitchFamily="34" charset="0"/>
                <a:cs typeface="Arial" panose="020B0604020202020204" pitchFamily="34" charset="0"/>
              </a:rPr>
              <a:t>для сфери національної </a:t>
            </a:r>
            <a:r>
              <a:rPr lang="uk-UA" b="1" dirty="0" smtClean="0">
                <a:solidFill>
                  <a:srgbClr val="224A98"/>
                </a:solidFill>
                <a:latin typeface="Arial" panose="020B0604020202020204" pitchFamily="34" charset="0"/>
                <a:cs typeface="Arial" panose="020B0604020202020204" pitchFamily="34" charset="0"/>
              </a:rPr>
              <a:t>безпеки</a:t>
            </a:r>
          </a:p>
          <a:p>
            <a:pPr algn="ctr">
              <a:lnSpc>
                <a:spcPct val="150000"/>
              </a:lnSpc>
            </a:pPr>
            <a:endParaRPr lang="uk-UA" dirty="0">
              <a:solidFill>
                <a:srgbClr val="224A98"/>
              </a:solidFill>
              <a:latin typeface="Arial" panose="020B0604020202020204" pitchFamily="34" charset="0"/>
              <a:cs typeface="Arial" panose="020B0604020202020204" pitchFamily="34" charset="0"/>
            </a:endParaRPr>
          </a:p>
          <a:p>
            <a:pPr>
              <a:lnSpc>
                <a:spcPct val="150000"/>
              </a:lnSpc>
              <a:buFont typeface="Arial" panose="020B0604020202020204" pitchFamily="34" charset="0"/>
              <a:buChar char="•"/>
            </a:pPr>
            <a:r>
              <a:rPr lang="uk-UA" b="1" i="1" dirty="0">
                <a:solidFill>
                  <a:srgbClr val="224A98"/>
                </a:solidFill>
                <a:latin typeface="Arial" panose="020B0604020202020204" pitchFamily="34" charset="0"/>
                <a:cs typeface="Arial" panose="020B0604020202020204" pitchFamily="34" charset="0"/>
              </a:rPr>
              <a:t>в</a:t>
            </a:r>
            <a:r>
              <a:rPr lang="uk-UA" b="1" i="1" dirty="0" smtClean="0">
                <a:solidFill>
                  <a:srgbClr val="224A98"/>
                </a:solidFill>
                <a:latin typeface="Arial" panose="020B0604020202020204" pitchFamily="34" charset="0"/>
                <a:cs typeface="Arial" panose="020B0604020202020204" pitchFamily="34" charset="0"/>
              </a:rPr>
              <a:t>ідсутність </a:t>
            </a:r>
            <a:r>
              <a:rPr lang="uk-UA" b="1" i="1" dirty="0">
                <a:solidFill>
                  <a:srgbClr val="224A98"/>
                </a:solidFill>
                <a:latin typeface="Arial" panose="020B0604020202020204" pitchFamily="34" charset="0"/>
                <a:cs typeface="Arial" panose="020B0604020202020204" pitchFamily="34" charset="0"/>
              </a:rPr>
              <a:t>кількісної оцінки</a:t>
            </a:r>
            <a:r>
              <a:rPr lang="uk-UA" b="1" i="1" dirty="0" smtClean="0">
                <a:solidFill>
                  <a:srgbClr val="224A98"/>
                </a:solidFill>
                <a:latin typeface="Arial" panose="020B0604020202020204" pitchFamily="34" charset="0"/>
                <a:cs typeface="Arial" panose="020B0604020202020204" pitchFamily="34" charset="0"/>
              </a:rPr>
              <a:t>;</a:t>
            </a:r>
          </a:p>
          <a:p>
            <a:pPr>
              <a:lnSpc>
                <a:spcPct val="150000"/>
              </a:lnSpc>
              <a:buFont typeface="Arial" panose="020B0604020202020204" pitchFamily="34" charset="0"/>
              <a:buChar char="•"/>
            </a:pPr>
            <a:r>
              <a:rPr lang="uk-UA" b="1" i="1" dirty="0">
                <a:solidFill>
                  <a:srgbClr val="224A98"/>
                </a:solidFill>
                <a:latin typeface="Arial" panose="020B0604020202020204" pitchFamily="34" charset="0"/>
                <a:cs typeface="Arial" panose="020B0604020202020204" pitchFamily="34" charset="0"/>
              </a:rPr>
              <a:t>н</a:t>
            </a:r>
            <a:r>
              <a:rPr lang="uk-UA" b="1" i="1" dirty="0" smtClean="0">
                <a:solidFill>
                  <a:srgbClr val="224A98"/>
                </a:solidFill>
                <a:latin typeface="Arial" panose="020B0604020202020204" pitchFamily="34" charset="0"/>
                <a:cs typeface="Arial" panose="020B0604020202020204" pitchFamily="34" charset="0"/>
              </a:rPr>
              <a:t>едолік деталізації інформації;</a:t>
            </a:r>
          </a:p>
          <a:p>
            <a:pPr>
              <a:lnSpc>
                <a:spcPct val="150000"/>
              </a:lnSpc>
              <a:buFont typeface="Arial" panose="020B0604020202020204" pitchFamily="34" charset="0"/>
              <a:buChar char="•"/>
            </a:pPr>
            <a:r>
              <a:rPr lang="uk-UA" b="1" i="1" dirty="0" smtClean="0">
                <a:solidFill>
                  <a:srgbClr val="224A98"/>
                </a:solidFill>
                <a:latin typeface="Arial" panose="020B0604020202020204" pitchFamily="34" charset="0"/>
                <a:cs typeface="Arial" panose="020B0604020202020204" pitchFamily="34" charset="0"/>
              </a:rPr>
              <a:t>суб’єктивність;</a:t>
            </a:r>
            <a:endParaRPr lang="uk-UA" b="1" i="1" dirty="0">
              <a:solidFill>
                <a:srgbClr val="224A98"/>
              </a:solidFill>
              <a:latin typeface="Arial" panose="020B0604020202020204" pitchFamily="34" charset="0"/>
              <a:cs typeface="Arial" panose="020B0604020202020204" pitchFamily="34" charset="0"/>
            </a:endParaRPr>
          </a:p>
          <a:p>
            <a:pPr>
              <a:lnSpc>
                <a:spcPct val="150000"/>
              </a:lnSpc>
              <a:buFont typeface="Arial" panose="020B0604020202020204" pitchFamily="34" charset="0"/>
              <a:buChar char="•"/>
            </a:pPr>
            <a:r>
              <a:rPr lang="uk-UA" dirty="0" smtClean="0">
                <a:solidFill>
                  <a:srgbClr val="224A98"/>
                </a:solidFill>
                <a:latin typeface="Arial" panose="020B0604020202020204" pitchFamily="34" charset="0"/>
                <a:cs typeface="Arial" panose="020B0604020202020204" pitchFamily="34" charset="0"/>
              </a:rPr>
              <a:t>часто </a:t>
            </a:r>
            <a:r>
              <a:rPr lang="uk-UA" b="1" i="1" dirty="0" smtClean="0">
                <a:solidFill>
                  <a:srgbClr val="224A98"/>
                </a:solidFill>
                <a:latin typeface="Arial" panose="020B0604020202020204" pitchFamily="34" charset="0"/>
                <a:cs typeface="Arial" panose="020B0604020202020204" pitchFamily="34" charset="0"/>
              </a:rPr>
              <a:t>відсутність</a:t>
            </a:r>
            <a:r>
              <a:rPr lang="uk-UA" dirty="0" smtClean="0">
                <a:solidFill>
                  <a:srgbClr val="224A98"/>
                </a:solidFill>
                <a:latin typeface="Arial" panose="020B0604020202020204" pitchFamily="34" charset="0"/>
                <a:cs typeface="Arial" panose="020B0604020202020204" pitchFamily="34" charset="0"/>
              </a:rPr>
              <a:t> відображення </a:t>
            </a:r>
            <a:r>
              <a:rPr lang="uk-UA" b="1" i="1" dirty="0">
                <a:solidFill>
                  <a:srgbClr val="224A98"/>
                </a:solidFill>
                <a:latin typeface="Arial" panose="020B0604020202020204" pitchFamily="34" charset="0"/>
                <a:cs typeface="Arial" panose="020B0604020202020204" pitchFamily="34" charset="0"/>
              </a:rPr>
              <a:t>взаємозв’язку </a:t>
            </a:r>
            <a:r>
              <a:rPr lang="uk-UA" b="1" i="1" dirty="0" smtClean="0">
                <a:solidFill>
                  <a:srgbClr val="224A98"/>
                </a:solidFill>
                <a:latin typeface="Arial" panose="020B0604020202020204" pitchFamily="34" charset="0"/>
                <a:cs typeface="Arial" panose="020B0604020202020204" pitchFamily="34" charset="0"/>
              </a:rPr>
              <a:t>між факторами</a:t>
            </a:r>
            <a:r>
              <a:rPr lang="uk-UA" dirty="0" smtClean="0">
                <a:solidFill>
                  <a:srgbClr val="224A98"/>
                </a:solidFill>
                <a:latin typeface="Arial" panose="020B0604020202020204" pitchFamily="34" charset="0"/>
                <a:cs typeface="Arial" panose="020B0604020202020204" pitchFamily="34" charset="0"/>
              </a:rPr>
              <a:t>;</a:t>
            </a:r>
          </a:p>
          <a:p>
            <a:pPr>
              <a:lnSpc>
                <a:spcPct val="150000"/>
              </a:lnSpc>
              <a:buFont typeface="Arial" panose="020B0604020202020204" pitchFamily="34" charset="0"/>
              <a:buChar char="•"/>
            </a:pPr>
            <a:r>
              <a:rPr lang="uk-UA" dirty="0" smtClean="0">
                <a:solidFill>
                  <a:srgbClr val="224A98"/>
                </a:solidFill>
                <a:latin typeface="Arial" panose="020B0604020202020204" pitchFamily="34" charset="0"/>
                <a:cs typeface="Arial" panose="020B0604020202020204" pitchFamily="34" charset="0"/>
              </a:rPr>
              <a:t>регулярність </a:t>
            </a:r>
            <a:r>
              <a:rPr lang="uk-UA" dirty="0">
                <a:solidFill>
                  <a:srgbClr val="224A98"/>
                </a:solidFill>
                <a:latin typeface="Arial" panose="020B0604020202020204" pitchFamily="34" charset="0"/>
                <a:cs typeface="Arial" panose="020B0604020202020204" pitchFamily="34" charset="0"/>
              </a:rPr>
              <a:t>повторного </a:t>
            </a:r>
            <a:r>
              <a:rPr lang="uk-UA" dirty="0" smtClean="0">
                <a:solidFill>
                  <a:srgbClr val="224A98"/>
                </a:solidFill>
                <a:latin typeface="Arial" panose="020B0604020202020204" pitchFamily="34" charset="0"/>
                <a:cs typeface="Arial" panose="020B0604020202020204" pitchFamily="34" charset="0"/>
              </a:rPr>
              <a:t>проведення через </a:t>
            </a:r>
            <a:r>
              <a:rPr lang="uk-UA" b="1" i="1" dirty="0" smtClean="0">
                <a:solidFill>
                  <a:srgbClr val="224A98"/>
                </a:solidFill>
                <a:latin typeface="Arial" panose="020B0604020202020204" pitchFamily="34" charset="0"/>
                <a:cs typeface="Arial" panose="020B0604020202020204" pitchFamily="34" charset="0"/>
              </a:rPr>
              <a:t>швидку зміну середовища та факторів впливу</a:t>
            </a:r>
            <a:r>
              <a:rPr lang="uk-UA" dirty="0" smtClean="0">
                <a:solidFill>
                  <a:srgbClr val="224A98"/>
                </a:solidFill>
                <a:latin typeface="Arial" panose="020B0604020202020204" pitchFamily="34" charset="0"/>
                <a:cs typeface="Arial" panose="020B0604020202020204" pitchFamily="34" charset="0"/>
              </a:rPr>
              <a:t>;</a:t>
            </a:r>
          </a:p>
          <a:p>
            <a:pPr>
              <a:lnSpc>
                <a:spcPct val="150000"/>
              </a:lnSpc>
              <a:buFont typeface="Arial" panose="020B0604020202020204" pitchFamily="34" charset="0"/>
              <a:buChar char="•"/>
            </a:pPr>
            <a:r>
              <a:rPr lang="uk-UA" b="1" i="1" dirty="0" smtClean="0">
                <a:solidFill>
                  <a:srgbClr val="224A98"/>
                </a:solidFill>
                <a:latin typeface="Arial" panose="020B0604020202020204" pitchFamily="34" charset="0"/>
                <a:cs typeface="Arial" panose="020B0604020202020204" pitchFamily="34" charset="0"/>
              </a:rPr>
              <a:t>залучення великої кількості ресурсів</a:t>
            </a:r>
            <a:r>
              <a:rPr lang="uk-UA" dirty="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 кваліфіковані фахівці, інформація, </a:t>
            </a:r>
            <a:r>
              <a:rPr lang="uk-UA" dirty="0">
                <a:solidFill>
                  <a:srgbClr val="224A98"/>
                </a:solidFill>
                <a:latin typeface="Arial" panose="020B0604020202020204" pitchFamily="34" charset="0"/>
                <a:cs typeface="Arial" panose="020B0604020202020204" pitchFamily="34" charset="0"/>
              </a:rPr>
              <a:t>статистичні </a:t>
            </a:r>
            <a:r>
              <a:rPr lang="uk-UA" dirty="0" smtClean="0">
                <a:solidFill>
                  <a:srgbClr val="224A98"/>
                </a:solidFill>
                <a:latin typeface="Arial" panose="020B0604020202020204" pitchFamily="34" charset="0"/>
                <a:cs typeface="Arial" panose="020B0604020202020204" pitchFamily="34" charset="0"/>
              </a:rPr>
              <a:t>дані. </a:t>
            </a:r>
          </a:p>
          <a:p>
            <a:pPr>
              <a:lnSpc>
                <a:spcPct val="150000"/>
              </a:lnSpc>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4301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955964" y="1572782"/>
            <a:ext cx="10280072" cy="3000821"/>
          </a:xfrm>
          <a:prstGeom prst="rect">
            <a:avLst/>
          </a:prstGeom>
        </p:spPr>
        <p:txBody>
          <a:bodyPr wrap="square">
            <a:spAutoFit/>
          </a:bodyPr>
          <a:lstStyle/>
          <a:p>
            <a:pPr algn="ctr">
              <a:lnSpc>
                <a:spcPct val="150000"/>
              </a:lnSpc>
            </a:pPr>
            <a:r>
              <a:rPr lang="uk-UA" b="1" dirty="0">
                <a:solidFill>
                  <a:srgbClr val="224A98"/>
                </a:solidFill>
                <a:latin typeface="Montserrat"/>
              </a:rPr>
              <a:t>Види </a:t>
            </a:r>
            <a:r>
              <a:rPr lang="en-GB" b="1" dirty="0">
                <a:solidFill>
                  <a:srgbClr val="224A98"/>
                </a:solidFill>
                <a:latin typeface="Montserrat"/>
              </a:rPr>
              <a:t>SWOT-</a:t>
            </a:r>
            <a:r>
              <a:rPr lang="uk-UA" b="1" dirty="0" smtClean="0">
                <a:solidFill>
                  <a:srgbClr val="224A98"/>
                </a:solidFill>
                <a:latin typeface="Montserrat"/>
              </a:rPr>
              <a:t>аналізу</a:t>
            </a:r>
          </a:p>
          <a:p>
            <a:pPr algn="ctr">
              <a:lnSpc>
                <a:spcPct val="150000"/>
              </a:lnSpc>
            </a:pPr>
            <a:endParaRPr lang="uk-UA" b="1" dirty="0">
              <a:solidFill>
                <a:srgbClr val="224A98"/>
              </a:solidFill>
              <a:latin typeface="Montserrat"/>
            </a:endParaRPr>
          </a:p>
          <a:p>
            <a:pPr>
              <a:lnSpc>
                <a:spcPct val="150000"/>
              </a:lnSpc>
            </a:pPr>
            <a:r>
              <a:rPr lang="uk-UA" dirty="0">
                <a:solidFill>
                  <a:srgbClr val="224A98"/>
                </a:solidFill>
                <a:latin typeface="Montserrat"/>
              </a:rPr>
              <a:t>Умовно можна виділити </a:t>
            </a:r>
            <a:r>
              <a:rPr lang="uk-UA" b="1" dirty="0">
                <a:solidFill>
                  <a:srgbClr val="224A98"/>
                </a:solidFill>
                <a:latin typeface="Montserrat"/>
              </a:rPr>
              <a:t>3 види </a:t>
            </a:r>
            <a:r>
              <a:rPr lang="en-GB" dirty="0">
                <a:solidFill>
                  <a:srgbClr val="224A98"/>
                </a:solidFill>
                <a:latin typeface="Montserrat"/>
              </a:rPr>
              <a:t>SWOT-</a:t>
            </a:r>
            <a:r>
              <a:rPr lang="uk-UA" dirty="0" smtClean="0">
                <a:solidFill>
                  <a:srgbClr val="224A98"/>
                </a:solidFill>
                <a:latin typeface="Montserrat"/>
              </a:rPr>
              <a:t>аналізу:</a:t>
            </a:r>
          </a:p>
          <a:p>
            <a:pPr marL="285750" indent="-285750">
              <a:lnSpc>
                <a:spcPct val="150000"/>
              </a:lnSpc>
              <a:buFont typeface="Wingdings" panose="05000000000000000000" pitchFamily="2" charset="2"/>
              <a:buChar char="ü"/>
            </a:pPr>
            <a:r>
              <a:rPr lang="uk-UA" b="1" dirty="0" smtClean="0">
                <a:solidFill>
                  <a:srgbClr val="224A98"/>
                </a:solidFill>
                <a:latin typeface="Montserrat"/>
              </a:rPr>
              <a:t>простий</a:t>
            </a:r>
          </a:p>
          <a:p>
            <a:pPr marL="285750" indent="-285750">
              <a:lnSpc>
                <a:spcPct val="150000"/>
              </a:lnSpc>
              <a:buFont typeface="Wingdings" panose="05000000000000000000" pitchFamily="2" charset="2"/>
              <a:buChar char="ü"/>
            </a:pPr>
            <a:r>
              <a:rPr lang="uk-UA" b="1" dirty="0" smtClean="0">
                <a:solidFill>
                  <a:srgbClr val="224A98"/>
                </a:solidFill>
                <a:latin typeface="Montserrat"/>
              </a:rPr>
              <a:t>складний </a:t>
            </a:r>
          </a:p>
          <a:p>
            <a:pPr marL="285750" indent="-285750">
              <a:lnSpc>
                <a:spcPct val="150000"/>
              </a:lnSpc>
              <a:buFont typeface="Wingdings" panose="05000000000000000000" pitchFamily="2" charset="2"/>
              <a:buChar char="ü"/>
            </a:pPr>
            <a:r>
              <a:rPr lang="uk-UA" b="1" dirty="0" smtClean="0">
                <a:solidFill>
                  <a:srgbClr val="224A98"/>
                </a:solidFill>
                <a:latin typeface="Montserrat"/>
              </a:rPr>
              <a:t>ускладнений</a:t>
            </a:r>
            <a:r>
              <a:rPr lang="uk-UA" dirty="0">
                <a:solidFill>
                  <a:srgbClr val="224A98"/>
                </a:solidFill>
                <a:latin typeface="Montserrat"/>
              </a:rPr>
              <a:t>.</a:t>
            </a:r>
          </a:p>
          <a:p>
            <a:pPr>
              <a:lnSpc>
                <a:spcPct val="150000"/>
              </a:lnSpc>
            </a:pPr>
            <a:endParaRPr lang="uk-UA" dirty="0" smtClean="0">
              <a:solidFill>
                <a:srgbClr val="224A98"/>
              </a:solidFill>
              <a:latin typeface="Montserrat"/>
            </a:endParaRPr>
          </a:p>
        </p:txBody>
      </p:sp>
    </p:spTree>
    <p:extLst>
      <p:ext uri="{BB962C8B-B14F-4D97-AF65-F5344CB8AC3E}">
        <p14:creationId xmlns:p14="http://schemas.microsoft.com/office/powerpoint/2010/main" val="3997082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6"/>
          <a:stretch>
            <a:fillRect/>
          </a:stretch>
        </p:blipFill>
        <p:spPr>
          <a:xfrm>
            <a:off x="2401454" y="1906705"/>
            <a:ext cx="6719615" cy="4951295"/>
          </a:xfrm>
          <a:prstGeom prst="rect">
            <a:avLst/>
          </a:prstGeom>
        </p:spPr>
      </p:pic>
      <p:sp>
        <p:nvSpPr>
          <p:cNvPr id="6" name="Прямоугольник 5"/>
          <p:cNvSpPr/>
          <p:nvPr/>
        </p:nvSpPr>
        <p:spPr>
          <a:xfrm>
            <a:off x="461817" y="808415"/>
            <a:ext cx="11208073" cy="872034"/>
          </a:xfrm>
          <a:prstGeom prst="rect">
            <a:avLst/>
          </a:prstGeom>
        </p:spPr>
        <p:txBody>
          <a:bodyPr wrap="square">
            <a:spAutoFit/>
          </a:bodyPr>
          <a:lstStyle/>
          <a:p>
            <a:pPr algn="just">
              <a:lnSpc>
                <a:spcPct val="150000"/>
              </a:lnSpc>
            </a:pPr>
            <a:r>
              <a:rPr lang="uk-UA" b="1" dirty="0">
                <a:solidFill>
                  <a:srgbClr val="224A98"/>
                </a:solidFill>
                <a:latin typeface="Arial" panose="020B0604020202020204" pitchFamily="34" charset="0"/>
                <a:cs typeface="Arial" panose="020B0604020202020204" pitchFamily="34" charset="0"/>
              </a:rPr>
              <a:t>Простий </a:t>
            </a:r>
            <a:r>
              <a:rPr lang="en-GB" b="1" dirty="0">
                <a:solidFill>
                  <a:srgbClr val="224A98"/>
                </a:solidFill>
                <a:latin typeface="Arial" panose="020B0604020202020204" pitchFamily="34" charset="0"/>
                <a:cs typeface="Arial" panose="020B0604020202020204" pitchFamily="34" charset="0"/>
              </a:rPr>
              <a:t>SWOT-</a:t>
            </a:r>
            <a:r>
              <a:rPr lang="uk-UA" b="1" dirty="0">
                <a:solidFill>
                  <a:srgbClr val="224A98"/>
                </a:solidFill>
                <a:latin typeface="Arial" panose="020B0604020202020204" pitchFamily="34" charset="0"/>
                <a:cs typeface="Arial" panose="020B0604020202020204" pitchFamily="34" charset="0"/>
              </a:rPr>
              <a:t>аналіз </a:t>
            </a:r>
            <a:r>
              <a:rPr lang="uk-UA" b="1" dirty="0" smtClean="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являє </a:t>
            </a:r>
            <a:r>
              <a:rPr lang="uk-UA" dirty="0">
                <a:solidFill>
                  <a:srgbClr val="224A98"/>
                </a:solidFill>
                <a:latin typeface="Arial" panose="020B0604020202020204" pitchFamily="34" charset="0"/>
                <a:cs typeface="Arial" panose="020B0604020202020204" pitchFamily="34" charset="0"/>
              </a:rPr>
              <a:t>собою таблицю із чотирьох секторів, у кожному з яких прописані відповідні фактори розвитку чи недоліки і ризики.</a:t>
            </a:r>
          </a:p>
        </p:txBody>
      </p:sp>
    </p:spTree>
    <p:extLst>
      <p:ext uri="{BB962C8B-B14F-4D97-AF65-F5344CB8AC3E}">
        <p14:creationId xmlns:p14="http://schemas.microsoft.com/office/powerpoint/2010/main" val="14302840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16372" y="703405"/>
            <a:ext cx="11638246"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Складний</a:t>
            </a:r>
            <a:r>
              <a:rPr lang="ru-RU" sz="2000" b="1" dirty="0">
                <a:solidFill>
                  <a:srgbClr val="224A98"/>
                </a:solidFill>
                <a:latin typeface="Arial" panose="020B0604020202020204" pitchFamily="34" charset="0"/>
                <a:cs typeface="Arial" panose="020B0604020202020204" pitchFamily="34" charset="0"/>
              </a:rPr>
              <a:t> </a:t>
            </a:r>
            <a:r>
              <a:rPr lang="en-GB" sz="2000" b="1" dirty="0">
                <a:solidFill>
                  <a:srgbClr val="224A98"/>
                </a:solidFill>
                <a:latin typeface="Arial" panose="020B0604020202020204" pitchFamily="34" charset="0"/>
                <a:cs typeface="Arial" panose="020B0604020202020204" pitchFamily="34" charset="0"/>
              </a:rPr>
              <a:t>SWOT-</a:t>
            </a:r>
            <a:r>
              <a:rPr lang="uk-UA" sz="2000" b="1" dirty="0">
                <a:solidFill>
                  <a:srgbClr val="224A98"/>
                </a:solidFill>
                <a:latin typeface="Arial" panose="020B0604020202020204" pitchFamily="34" charset="0"/>
                <a:cs typeface="Arial" panose="020B0604020202020204" pitchFamily="34" charset="0"/>
              </a:rPr>
              <a:t>аналіз </a:t>
            </a:r>
            <a:r>
              <a:rPr lang="ru-RU" sz="2000" dirty="0" smtClean="0">
                <a:solidFill>
                  <a:srgbClr val="224A98"/>
                </a:solidFill>
                <a:latin typeface="Arial" panose="020B0604020202020204" pitchFamily="34" charset="0"/>
                <a:cs typeface="Arial" panose="020B0604020202020204" pitchFamily="34" charset="0"/>
              </a:rPr>
              <a:t>— </a:t>
            </a:r>
            <a:r>
              <a:rPr lang="ru-RU" sz="2000" dirty="0">
                <a:solidFill>
                  <a:srgbClr val="224A98"/>
                </a:solidFill>
                <a:latin typeface="Arial" panose="020B0604020202020204" pitchFamily="34" charset="0"/>
                <a:cs typeface="Arial" panose="020B0604020202020204" pitchFamily="34" charset="0"/>
              </a:rPr>
              <a:t>та ж </a:t>
            </a:r>
            <a:r>
              <a:rPr lang="ru-RU" sz="2000" dirty="0" err="1">
                <a:solidFill>
                  <a:srgbClr val="224A98"/>
                </a:solidFill>
                <a:latin typeface="Arial" panose="020B0604020202020204" pitchFamily="34" charset="0"/>
                <a:cs typeface="Arial" panose="020B0604020202020204" pitchFamily="34" charset="0"/>
              </a:rPr>
              <a:t>таблиця</a:t>
            </a:r>
            <a:r>
              <a:rPr lang="ru-RU" sz="2000" dirty="0">
                <a:solidFill>
                  <a:srgbClr val="224A98"/>
                </a:solidFill>
                <a:latin typeface="Arial" panose="020B0604020202020204" pitchFamily="34" charset="0"/>
                <a:cs typeface="Arial" panose="020B0604020202020204" pitchFamily="34" charset="0"/>
              </a:rPr>
              <a:t>, але з </a:t>
            </a:r>
            <a:r>
              <a:rPr lang="ru-RU" sz="2000" dirty="0" err="1">
                <a:solidFill>
                  <a:srgbClr val="224A98"/>
                </a:solidFill>
                <a:latin typeface="Arial" panose="020B0604020202020204" pitchFamily="34" charset="0"/>
                <a:cs typeface="Arial" panose="020B0604020202020204" pitchFamily="34" charset="0"/>
              </a:rPr>
              <a:t>оцінкою</a:t>
            </a:r>
            <a:r>
              <a:rPr lang="ru-RU" sz="2000" dirty="0">
                <a:solidFill>
                  <a:srgbClr val="224A98"/>
                </a:solidFill>
                <a:latin typeface="Arial" panose="020B0604020202020204" pitchFamily="34" charset="0"/>
                <a:cs typeface="Arial" panose="020B0604020202020204" pitchFamily="34" charset="0"/>
              </a:rPr>
              <a:t> кожного </a:t>
            </a:r>
            <a:r>
              <a:rPr lang="ru-RU" sz="2000" dirty="0" err="1">
                <a:solidFill>
                  <a:srgbClr val="224A98"/>
                </a:solidFill>
                <a:latin typeface="Arial" panose="020B0604020202020204" pitchFamily="34" charset="0"/>
                <a:cs typeface="Arial" panose="020B0604020202020204" pitchFamily="34" charset="0"/>
              </a:rPr>
              <a:t>чинника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наприклад</a:t>
            </a:r>
            <a:r>
              <a:rPr lang="ru-RU" sz="2000" dirty="0">
                <a:solidFill>
                  <a:srgbClr val="224A98"/>
                </a:solidFill>
                <a:latin typeface="Arial" panose="020B0604020202020204" pitchFamily="34" charset="0"/>
                <a:cs typeface="Arial" panose="020B0604020202020204" pitchFamily="34" charset="0"/>
              </a:rPr>
              <a:t>, за 5-бальною шкалою. </a:t>
            </a:r>
            <a:endParaRPr lang="uk-UA" sz="2000" dirty="0">
              <a:solidFill>
                <a:srgbClr val="224A98"/>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6"/>
          <a:stretch>
            <a:fillRect/>
          </a:stretch>
        </p:blipFill>
        <p:spPr>
          <a:xfrm>
            <a:off x="2954987" y="1583337"/>
            <a:ext cx="5837316" cy="5145354"/>
          </a:xfrm>
          <a:prstGeom prst="rect">
            <a:avLst/>
          </a:prstGeom>
        </p:spPr>
      </p:pic>
    </p:spTree>
    <p:extLst>
      <p:ext uri="{BB962C8B-B14F-4D97-AF65-F5344CB8AC3E}">
        <p14:creationId xmlns:p14="http://schemas.microsoft.com/office/powerpoint/2010/main" val="16952090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4871" y="808415"/>
            <a:ext cx="11665528" cy="878574"/>
          </a:xfrm>
          <a:prstGeom prst="rect">
            <a:avLst/>
          </a:prstGeom>
        </p:spPr>
        <p:txBody>
          <a:bodyPr wrap="square">
            <a:spAutoFit/>
          </a:bodyPr>
          <a:lstStyle/>
          <a:p>
            <a:pPr algn="just">
              <a:lnSpc>
                <a:spcPct val="150000"/>
              </a:lnSpc>
            </a:pPr>
            <a:r>
              <a:rPr lang="ru-RU" b="1" dirty="0" err="1" smtClean="0">
                <a:solidFill>
                  <a:srgbClr val="224A98"/>
                </a:solidFill>
                <a:latin typeface="Montserrat"/>
              </a:rPr>
              <a:t>Ускладнена</a:t>
            </a:r>
            <a:r>
              <a:rPr lang="ru-RU" b="1" dirty="0" smtClean="0">
                <a:solidFill>
                  <a:srgbClr val="224A98"/>
                </a:solidFill>
                <a:latin typeface="Montserrat"/>
              </a:rPr>
              <a:t> модель </a:t>
            </a:r>
            <a:r>
              <a:rPr lang="en-GB" b="1" dirty="0">
                <a:solidFill>
                  <a:srgbClr val="224A98"/>
                </a:solidFill>
                <a:latin typeface="Arial" panose="020B0604020202020204" pitchFamily="34" charset="0"/>
                <a:cs typeface="Arial" panose="020B0604020202020204" pitchFamily="34" charset="0"/>
              </a:rPr>
              <a:t>SWOT-</a:t>
            </a:r>
            <a:r>
              <a:rPr lang="uk-UA" b="1" dirty="0" smtClean="0">
                <a:solidFill>
                  <a:srgbClr val="224A98"/>
                </a:solidFill>
                <a:latin typeface="Arial" panose="020B0604020202020204" pitchFamily="34" charset="0"/>
                <a:cs typeface="Arial" panose="020B0604020202020204" pitchFamily="34" charset="0"/>
              </a:rPr>
              <a:t>аналізу - </a:t>
            </a:r>
            <a:r>
              <a:rPr lang="ru-RU" dirty="0" err="1" smtClean="0">
                <a:solidFill>
                  <a:srgbClr val="224A98"/>
                </a:solidFill>
                <a:latin typeface="Montserrat"/>
              </a:rPr>
              <a:t>передбачає</a:t>
            </a:r>
            <a:r>
              <a:rPr lang="ru-RU" dirty="0" smtClean="0">
                <a:solidFill>
                  <a:srgbClr val="224A98"/>
                </a:solidFill>
                <a:latin typeface="Montserrat"/>
              </a:rPr>
              <a:t> </a:t>
            </a:r>
            <a:r>
              <a:rPr lang="ru-RU" dirty="0">
                <a:solidFill>
                  <a:srgbClr val="224A98"/>
                </a:solidFill>
                <a:latin typeface="Montserrat"/>
              </a:rPr>
              <a:t>не </a:t>
            </a:r>
            <a:r>
              <a:rPr lang="ru-RU" dirty="0" err="1">
                <a:solidFill>
                  <a:srgbClr val="224A98"/>
                </a:solidFill>
                <a:latin typeface="Montserrat"/>
              </a:rPr>
              <a:t>лише</a:t>
            </a:r>
            <a:r>
              <a:rPr lang="ru-RU" dirty="0">
                <a:solidFill>
                  <a:srgbClr val="224A98"/>
                </a:solidFill>
                <a:latin typeface="Montserrat"/>
              </a:rPr>
              <a:t> </a:t>
            </a:r>
            <a:r>
              <a:rPr lang="ru-RU" dirty="0" err="1">
                <a:solidFill>
                  <a:srgbClr val="224A98"/>
                </a:solidFill>
                <a:latin typeface="Montserrat"/>
              </a:rPr>
              <a:t>оцінювання</a:t>
            </a:r>
            <a:r>
              <a:rPr lang="ru-RU" dirty="0">
                <a:solidFill>
                  <a:srgbClr val="224A98"/>
                </a:solidFill>
                <a:latin typeface="Montserrat"/>
              </a:rPr>
              <a:t> кожного пункту </a:t>
            </a:r>
            <a:r>
              <a:rPr lang="ru-RU" dirty="0" err="1">
                <a:solidFill>
                  <a:srgbClr val="224A98"/>
                </a:solidFill>
                <a:latin typeface="Montserrat"/>
              </a:rPr>
              <a:t>таблиці</a:t>
            </a:r>
            <a:r>
              <a:rPr lang="ru-RU" dirty="0">
                <a:solidFill>
                  <a:srgbClr val="224A98"/>
                </a:solidFill>
                <a:latin typeface="Montserrat"/>
              </a:rPr>
              <a:t>, але й </a:t>
            </a:r>
            <a:r>
              <a:rPr lang="ru-RU" dirty="0" err="1">
                <a:solidFill>
                  <a:srgbClr val="224A98"/>
                </a:solidFill>
                <a:latin typeface="Montserrat"/>
              </a:rPr>
              <a:t>формулювання</a:t>
            </a:r>
            <a:r>
              <a:rPr lang="ru-RU" dirty="0">
                <a:solidFill>
                  <a:srgbClr val="224A98"/>
                </a:solidFill>
                <a:latin typeface="Montserrat"/>
              </a:rPr>
              <a:t> </a:t>
            </a:r>
            <a:r>
              <a:rPr lang="ru-RU" dirty="0" err="1">
                <a:solidFill>
                  <a:srgbClr val="224A98"/>
                </a:solidFill>
                <a:latin typeface="Montserrat"/>
              </a:rPr>
              <a:t>переліку</a:t>
            </a:r>
            <a:r>
              <a:rPr lang="ru-RU" dirty="0">
                <a:solidFill>
                  <a:srgbClr val="224A98"/>
                </a:solidFill>
                <a:latin typeface="Montserrat"/>
              </a:rPr>
              <a:t> </a:t>
            </a:r>
            <a:r>
              <a:rPr lang="ru-RU" dirty="0" err="1">
                <a:solidFill>
                  <a:srgbClr val="224A98"/>
                </a:solidFill>
                <a:latin typeface="Montserrat"/>
              </a:rPr>
              <a:t>заходів</a:t>
            </a:r>
            <a:r>
              <a:rPr lang="ru-RU" dirty="0">
                <a:solidFill>
                  <a:srgbClr val="224A98"/>
                </a:solidFill>
                <a:latin typeface="Montserrat"/>
              </a:rPr>
              <a:t> для </a:t>
            </a:r>
            <a:r>
              <a:rPr lang="ru-RU" dirty="0" err="1">
                <a:solidFill>
                  <a:srgbClr val="224A98"/>
                </a:solidFill>
                <a:latin typeface="Montserrat"/>
              </a:rPr>
              <a:t>вирішення</a:t>
            </a:r>
            <a:r>
              <a:rPr lang="ru-RU" dirty="0">
                <a:solidFill>
                  <a:srgbClr val="224A98"/>
                </a:solidFill>
                <a:latin typeface="Montserrat"/>
              </a:rPr>
              <a:t> проблем.</a:t>
            </a:r>
            <a:endParaRPr lang="uk-UA" dirty="0">
              <a:solidFill>
                <a:srgbClr val="224A98"/>
              </a:solidFill>
            </a:endParaRPr>
          </a:p>
        </p:txBody>
      </p:sp>
      <p:pic>
        <p:nvPicPr>
          <p:cNvPr id="3074" name="Picture 2" descr="Як зробити SWOT-аналіз"/>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932" y="2740089"/>
            <a:ext cx="11809406" cy="27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4944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Як зробити SWOT-аналіз"/>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021" y="1500516"/>
            <a:ext cx="11378542" cy="3477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416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299687" y="899918"/>
            <a:ext cx="10010304" cy="430887"/>
          </a:xfrm>
          <a:prstGeom prst="rect">
            <a:avLst/>
          </a:prstGeom>
        </p:spPr>
        <p:txBody>
          <a:bodyPr wrap="none">
            <a:spAutoFit/>
          </a:bodyPr>
          <a:lstStyle/>
          <a:p>
            <a:r>
              <a:rPr lang="ru-RU" sz="2200" b="1" dirty="0" err="1" smtClean="0">
                <a:solidFill>
                  <a:srgbClr val="224A98"/>
                </a:solidFill>
                <a:latin typeface="Arial" panose="020B0604020202020204" pitchFamily="34" charset="0"/>
                <a:cs typeface="Arial" panose="020B0604020202020204" pitchFamily="34" charset="0"/>
              </a:rPr>
              <a:t>Етапи</a:t>
            </a:r>
            <a:r>
              <a:rPr lang="ru-RU" sz="2200" b="1" dirty="0" smtClean="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виконання</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аналізу</a:t>
            </a:r>
            <a:r>
              <a:rPr lang="ru-RU" sz="2200" b="1" dirty="0">
                <a:solidFill>
                  <a:srgbClr val="224A98"/>
                </a:solidFill>
                <a:latin typeface="Arial" panose="020B0604020202020204" pitchFamily="34" charset="0"/>
                <a:cs typeface="Arial" panose="020B0604020202020204" pitchFamily="34" charset="0"/>
              </a:rPr>
              <a:t> </a:t>
            </a:r>
            <a:r>
              <a:rPr lang="ru-RU" sz="2200" b="1" dirty="0" err="1" smtClean="0">
                <a:solidFill>
                  <a:srgbClr val="224A98"/>
                </a:solidFill>
                <a:latin typeface="Arial" panose="020B0604020202020204" pitchFamily="34" charset="0"/>
                <a:cs typeface="Arial" panose="020B0604020202020204" pitchFamily="34" charset="0"/>
              </a:rPr>
              <a:t>безпекового</a:t>
            </a:r>
            <a:r>
              <a:rPr lang="ru-RU" sz="2200" b="1" dirty="0" smtClean="0">
                <a:solidFill>
                  <a:srgbClr val="224A98"/>
                </a:solidFill>
                <a:latin typeface="Arial" panose="020B0604020202020204" pitchFamily="34" charset="0"/>
                <a:cs typeface="Arial" panose="020B0604020202020204" pitchFamily="34" charset="0"/>
              </a:rPr>
              <a:t> </a:t>
            </a:r>
            <a:r>
              <a:rPr lang="ru-RU" sz="2200" b="1" dirty="0" err="1" smtClean="0">
                <a:solidFill>
                  <a:srgbClr val="224A98"/>
                </a:solidFill>
                <a:latin typeface="Arial" panose="020B0604020202020204" pitchFamily="34" charset="0"/>
                <a:cs typeface="Arial" panose="020B0604020202020204" pitchFamily="34" charset="0"/>
              </a:rPr>
              <a:t>середовища</a:t>
            </a:r>
            <a:r>
              <a:rPr lang="ru-RU" sz="2200" b="1" dirty="0" smtClean="0">
                <a:solidFill>
                  <a:srgbClr val="224A98"/>
                </a:solidFill>
                <a:latin typeface="Arial" panose="020B0604020202020204" pitchFamily="34" charset="0"/>
                <a:cs typeface="Arial" panose="020B0604020202020204" pitchFamily="34" charset="0"/>
              </a:rPr>
              <a:t> </a:t>
            </a:r>
            <a:r>
              <a:rPr lang="ru-RU" sz="2200" b="1" dirty="0">
                <a:solidFill>
                  <a:srgbClr val="224A98"/>
                </a:solidFill>
                <a:latin typeface="Arial" panose="020B0604020202020204" pitchFamily="34" charset="0"/>
                <a:cs typeface="Arial" panose="020B0604020202020204" pitchFamily="34" charset="0"/>
              </a:rPr>
              <a:t>за </a:t>
            </a:r>
            <a:r>
              <a:rPr lang="ru-RU" sz="2200" b="1" dirty="0" err="1">
                <a:solidFill>
                  <a:srgbClr val="224A98"/>
                </a:solidFill>
                <a:latin typeface="Arial" panose="020B0604020202020204" pitchFamily="34" charset="0"/>
                <a:cs typeface="Arial" panose="020B0604020202020204" pitchFamily="34" charset="0"/>
              </a:rPr>
              <a:t>моделлю</a:t>
            </a:r>
            <a:r>
              <a:rPr lang="ru-RU" sz="2200" b="1" dirty="0">
                <a:solidFill>
                  <a:srgbClr val="224A98"/>
                </a:solidFill>
                <a:latin typeface="Arial" panose="020B0604020202020204" pitchFamily="34" charset="0"/>
                <a:cs typeface="Arial" panose="020B0604020202020204" pitchFamily="34" charset="0"/>
              </a:rPr>
              <a:t> </a:t>
            </a:r>
            <a:r>
              <a:rPr lang="ru-RU" sz="2200" b="1" dirty="0" smtClean="0">
                <a:solidFill>
                  <a:srgbClr val="224A98"/>
                </a:solidFill>
                <a:latin typeface="Arial" panose="020B0604020202020204" pitchFamily="34" charset="0"/>
                <a:cs typeface="Arial" panose="020B0604020202020204" pitchFamily="34" charset="0"/>
              </a:rPr>
              <a:t>SWOT</a:t>
            </a:r>
            <a:endParaRPr lang="uk-UA" sz="2200" b="1"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996282" y="1750709"/>
            <a:ext cx="10858336" cy="4708981"/>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1. </a:t>
            </a:r>
            <a:r>
              <a:rPr lang="uk-UA" sz="2000" b="1" dirty="0" smtClean="0">
                <a:solidFill>
                  <a:srgbClr val="224A98"/>
                </a:solidFill>
                <a:latin typeface="Arial" panose="020B0604020202020204" pitchFamily="34" charset="0"/>
                <a:cs typeface="Arial" panose="020B0604020202020204" pitchFamily="34" charset="0"/>
              </a:rPr>
              <a:t>Визначення цілей </a:t>
            </a:r>
            <a:r>
              <a:rPr lang="uk-UA" sz="2000" b="1" dirty="0">
                <a:solidFill>
                  <a:srgbClr val="224A98"/>
                </a:solidFill>
                <a:latin typeface="Arial" panose="020B0604020202020204" pitchFamily="34" charset="0"/>
                <a:cs typeface="Arial" panose="020B0604020202020204" pitchFamily="34" charset="0"/>
              </a:rPr>
              <a:t>аналізу</a:t>
            </a:r>
          </a:p>
          <a:p>
            <a:endParaRPr lang="uk-UA" sz="2000" b="1" dirty="0" smtClean="0">
              <a:solidFill>
                <a:srgbClr val="224A98"/>
              </a:solidFill>
              <a:latin typeface="Arial" panose="020B0604020202020204" pitchFamily="34" charset="0"/>
              <a:cs typeface="Arial" panose="020B0604020202020204" pitchFamily="34" charset="0"/>
            </a:endParaRPr>
          </a:p>
          <a:p>
            <a:r>
              <a:rPr lang="uk-UA" sz="2000" b="1" dirty="0" smtClean="0">
                <a:solidFill>
                  <a:srgbClr val="224A98"/>
                </a:solidFill>
                <a:latin typeface="Arial" panose="020B0604020202020204" pitchFamily="34" charset="0"/>
                <a:cs typeface="Arial" panose="020B0604020202020204" pitchFamily="34" charset="0"/>
              </a:rPr>
              <a:t>2</a:t>
            </a:r>
            <a:r>
              <a:rPr lang="uk-UA" sz="2000" b="1" dirty="0">
                <a:solidFill>
                  <a:srgbClr val="224A98"/>
                </a:solidFill>
                <a:latin typeface="Arial" panose="020B0604020202020204" pitchFamily="34" charset="0"/>
                <a:cs typeface="Arial" panose="020B0604020202020204" pitchFamily="34" charset="0"/>
              </a:rPr>
              <a:t>. </a:t>
            </a:r>
            <a:r>
              <a:rPr lang="uk-UA" sz="2000" b="1" dirty="0" smtClean="0">
                <a:solidFill>
                  <a:srgbClr val="224A98"/>
                </a:solidFill>
                <a:latin typeface="Arial" panose="020B0604020202020204" pitchFamily="34" charset="0"/>
                <a:cs typeface="Arial" panose="020B0604020202020204" pitchFamily="34" charset="0"/>
              </a:rPr>
              <a:t>Оцінка сильних сторін</a:t>
            </a:r>
            <a:endParaRPr lang="uk-UA" sz="2000" b="1" dirty="0">
              <a:solidFill>
                <a:srgbClr val="224A98"/>
              </a:solidFill>
              <a:latin typeface="Arial" panose="020B0604020202020204" pitchFamily="34" charset="0"/>
              <a:cs typeface="Arial" panose="020B0604020202020204" pitchFamily="34" charset="0"/>
            </a:endParaRPr>
          </a:p>
          <a:p>
            <a:endParaRPr lang="uk-UA" sz="2000" b="1" dirty="0" smtClean="0">
              <a:solidFill>
                <a:srgbClr val="224A98"/>
              </a:solidFill>
              <a:latin typeface="Arial" panose="020B0604020202020204" pitchFamily="34" charset="0"/>
              <a:cs typeface="Arial" panose="020B0604020202020204" pitchFamily="34" charset="0"/>
            </a:endParaRPr>
          </a:p>
          <a:p>
            <a:r>
              <a:rPr lang="uk-UA" sz="2000" b="1" dirty="0" smtClean="0">
                <a:solidFill>
                  <a:srgbClr val="224A98"/>
                </a:solidFill>
                <a:latin typeface="Arial" panose="020B0604020202020204" pitchFamily="34" charset="0"/>
                <a:cs typeface="Arial" panose="020B0604020202020204" pitchFamily="34" charset="0"/>
              </a:rPr>
              <a:t>3</a:t>
            </a:r>
            <a:r>
              <a:rPr lang="uk-UA" sz="2000" b="1" dirty="0">
                <a:solidFill>
                  <a:srgbClr val="224A98"/>
                </a:solidFill>
                <a:latin typeface="Arial" panose="020B0604020202020204" pitchFamily="34" charset="0"/>
                <a:cs typeface="Arial" panose="020B0604020202020204" pitchFamily="34" charset="0"/>
              </a:rPr>
              <a:t>. </a:t>
            </a:r>
            <a:r>
              <a:rPr lang="uk-UA" sz="2000" b="1" dirty="0" smtClean="0">
                <a:solidFill>
                  <a:srgbClr val="224A98"/>
                </a:solidFill>
                <a:latin typeface="Arial" panose="020B0604020202020204" pitchFamily="34" charset="0"/>
                <a:cs typeface="Arial" panose="020B0604020202020204" pitchFamily="34" charset="0"/>
              </a:rPr>
              <a:t>Виявлення слабких місць</a:t>
            </a:r>
          </a:p>
          <a:p>
            <a:endParaRPr lang="uk-UA" sz="2000" b="1" i="0" dirty="0">
              <a:solidFill>
                <a:srgbClr val="224A98"/>
              </a:solidFill>
              <a:effectLst/>
              <a:latin typeface="Arial" panose="020B0604020202020204" pitchFamily="34" charset="0"/>
              <a:cs typeface="Arial" panose="020B0604020202020204" pitchFamily="34" charset="0"/>
            </a:endParaRPr>
          </a:p>
          <a:p>
            <a:r>
              <a:rPr lang="uk-UA" sz="2000" b="1" dirty="0">
                <a:solidFill>
                  <a:srgbClr val="224A98"/>
                </a:solidFill>
                <a:latin typeface="Arial" panose="020B0604020202020204" pitchFamily="34" charset="0"/>
                <a:cs typeface="Arial" panose="020B0604020202020204" pitchFamily="34" charset="0"/>
              </a:rPr>
              <a:t>4. </a:t>
            </a:r>
            <a:r>
              <a:rPr lang="uk-UA" sz="2000" b="1" dirty="0" smtClean="0">
                <a:solidFill>
                  <a:srgbClr val="224A98"/>
                </a:solidFill>
                <a:latin typeface="Arial" panose="020B0604020202020204" pitchFamily="34" charset="0"/>
                <a:cs typeface="Arial" panose="020B0604020202020204" pitchFamily="34" charset="0"/>
              </a:rPr>
              <a:t>Розгляд можливостей</a:t>
            </a:r>
            <a:endParaRPr lang="uk-UA" sz="2000" b="1" dirty="0">
              <a:solidFill>
                <a:srgbClr val="224A98"/>
              </a:solidFill>
              <a:latin typeface="Arial" panose="020B0604020202020204" pitchFamily="34" charset="0"/>
              <a:cs typeface="Arial" panose="020B0604020202020204" pitchFamily="34" charset="0"/>
            </a:endParaRPr>
          </a:p>
          <a:p>
            <a:endParaRPr lang="uk-UA" sz="2000" b="1" i="0" dirty="0" smtClean="0">
              <a:solidFill>
                <a:srgbClr val="224A98"/>
              </a:solidFill>
              <a:effectLst/>
              <a:latin typeface="Arial" panose="020B0604020202020204" pitchFamily="34" charset="0"/>
              <a:cs typeface="Arial" panose="020B0604020202020204" pitchFamily="34" charset="0"/>
            </a:endParaRPr>
          </a:p>
          <a:p>
            <a:r>
              <a:rPr lang="uk-UA" sz="2000" b="1" dirty="0">
                <a:solidFill>
                  <a:srgbClr val="224A98"/>
                </a:solidFill>
                <a:latin typeface="Arial" panose="020B0604020202020204" pitchFamily="34" charset="0"/>
                <a:cs typeface="Arial" panose="020B0604020202020204" pitchFamily="34" charset="0"/>
              </a:rPr>
              <a:t>5. </a:t>
            </a:r>
            <a:r>
              <a:rPr lang="uk-UA" sz="2000" b="1" dirty="0" smtClean="0">
                <a:solidFill>
                  <a:srgbClr val="224A98"/>
                </a:solidFill>
                <a:latin typeface="Arial" panose="020B0604020202020204" pitchFamily="34" charset="0"/>
                <a:cs typeface="Arial" panose="020B0604020202020204" pitchFamily="34" charset="0"/>
              </a:rPr>
              <a:t>Визначення загроз</a:t>
            </a:r>
            <a:endParaRPr lang="uk-UA" sz="2000" b="1" dirty="0">
              <a:solidFill>
                <a:srgbClr val="224A98"/>
              </a:solidFill>
              <a:latin typeface="Arial" panose="020B0604020202020204" pitchFamily="34" charset="0"/>
              <a:cs typeface="Arial" panose="020B0604020202020204" pitchFamily="34" charset="0"/>
            </a:endParaRPr>
          </a:p>
          <a:p>
            <a:endParaRPr lang="uk-UA" sz="2000" b="1" i="0" dirty="0" smtClean="0">
              <a:solidFill>
                <a:srgbClr val="224A98"/>
              </a:solidFill>
              <a:effectLst/>
              <a:latin typeface="Arial" panose="020B0604020202020204" pitchFamily="34" charset="0"/>
              <a:cs typeface="Arial" panose="020B0604020202020204" pitchFamily="34" charset="0"/>
            </a:endParaRPr>
          </a:p>
          <a:p>
            <a:r>
              <a:rPr lang="uk-UA" sz="2000" b="1" dirty="0" smtClean="0">
                <a:solidFill>
                  <a:srgbClr val="224A98"/>
                </a:solidFill>
                <a:latin typeface="Arial" panose="020B0604020202020204" pitchFamily="34" charset="0"/>
                <a:cs typeface="Arial" panose="020B0604020202020204" pitchFamily="34" charset="0"/>
              </a:rPr>
              <a:t>6. </a:t>
            </a:r>
            <a:r>
              <a:rPr lang="uk-UA" sz="2000" b="1" dirty="0">
                <a:solidFill>
                  <a:srgbClr val="224A98"/>
                </a:solidFill>
                <a:latin typeface="Arial" panose="020B0604020202020204" pitchFamily="34" charset="0"/>
                <a:cs typeface="Arial" panose="020B0604020202020204" pitchFamily="34" charset="0"/>
              </a:rPr>
              <a:t>Обробка даних</a:t>
            </a:r>
          </a:p>
          <a:p>
            <a:endParaRPr lang="uk-UA" sz="2000" b="1" dirty="0" smtClean="0">
              <a:solidFill>
                <a:srgbClr val="224A98"/>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uk-UA" sz="2000" b="1" dirty="0" smtClean="0">
                <a:solidFill>
                  <a:srgbClr val="224A98"/>
                </a:solidFill>
                <a:latin typeface="Arial" panose="020B0604020202020204" pitchFamily="34" charset="0"/>
                <a:cs typeface="Arial" panose="020B0604020202020204" pitchFamily="34" charset="0"/>
              </a:rPr>
              <a:t>Аналіз результатів</a:t>
            </a:r>
          </a:p>
          <a:p>
            <a:pPr marL="285750" indent="-285750">
              <a:buFont typeface="Wingdings" panose="05000000000000000000" pitchFamily="2" charset="2"/>
              <a:buChar char="Ø"/>
            </a:pPr>
            <a:r>
              <a:rPr lang="uk-UA" sz="2000" b="1" dirty="0">
                <a:solidFill>
                  <a:srgbClr val="224A98"/>
                </a:solidFill>
                <a:latin typeface="Arial" panose="020B0604020202020204" pitchFamily="34" charset="0"/>
                <a:cs typeface="Arial" panose="020B0604020202020204" pitchFamily="34" charset="0"/>
              </a:rPr>
              <a:t>Розробка </a:t>
            </a:r>
            <a:r>
              <a:rPr lang="uk-UA" sz="2000" b="1" dirty="0" smtClean="0">
                <a:solidFill>
                  <a:srgbClr val="224A98"/>
                </a:solidFill>
                <a:latin typeface="Arial" panose="020B0604020202020204" pitchFamily="34" charset="0"/>
                <a:cs typeface="Arial" panose="020B0604020202020204" pitchFamily="34" charset="0"/>
              </a:rPr>
              <a:t>стратегій</a:t>
            </a:r>
          </a:p>
          <a:p>
            <a:pPr marL="285750" indent="-285750">
              <a:buFont typeface="Wingdings" panose="05000000000000000000" pitchFamily="2" charset="2"/>
              <a:buChar char="Ø"/>
            </a:pPr>
            <a:r>
              <a:rPr lang="uk-UA" sz="2000" b="1" dirty="0" smtClean="0">
                <a:solidFill>
                  <a:srgbClr val="224A98"/>
                </a:solidFill>
                <a:latin typeface="Arial" panose="020B0604020202020204" pitchFamily="34" charset="0"/>
                <a:cs typeface="Arial" panose="020B0604020202020204" pitchFamily="34" charset="0"/>
              </a:rPr>
              <a:t>Моніторинг</a:t>
            </a:r>
            <a:endParaRPr lang="uk-UA" sz="2000" dirty="0">
              <a:solidFill>
                <a:srgbClr val="224A98"/>
              </a:solidFill>
              <a:latin typeface="Arial" panose="020B0604020202020204" pitchFamily="34" charset="0"/>
              <a:cs typeface="Arial" panose="020B0604020202020204" pitchFamily="34" charset="0"/>
            </a:endParaRPr>
          </a:p>
        </p:txBody>
      </p:sp>
      <p:sp>
        <p:nvSpPr>
          <p:cNvPr id="5" name="Правая фигурная скобка 4"/>
          <p:cNvSpPr/>
          <p:nvPr/>
        </p:nvSpPr>
        <p:spPr>
          <a:xfrm>
            <a:off x="4966637" y="2492943"/>
            <a:ext cx="385010" cy="2175310"/>
          </a:xfrm>
          <a:prstGeom prst="rightBrace">
            <a:avLst>
              <a:gd name="adj1" fmla="val 161109"/>
              <a:gd name="adj2" fmla="val 50000"/>
            </a:avLst>
          </a:pr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p:sp>
        <p:nvSpPr>
          <p:cNvPr id="6" name="Прямоугольник 5"/>
          <p:cNvSpPr/>
          <p:nvPr/>
        </p:nvSpPr>
        <p:spPr>
          <a:xfrm>
            <a:off x="7608656" y="3380543"/>
            <a:ext cx="3426691" cy="400110"/>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мозковий </a:t>
            </a:r>
            <a:r>
              <a:rPr lang="uk-UA" sz="2000" b="1" dirty="0" smtClean="0">
                <a:solidFill>
                  <a:srgbClr val="224A98"/>
                </a:solidFill>
                <a:latin typeface="Arial" panose="020B0604020202020204" pitchFamily="34" charset="0"/>
                <a:cs typeface="Arial" panose="020B0604020202020204" pitchFamily="34" charset="0"/>
              </a:rPr>
              <a:t>штурм</a:t>
            </a:r>
            <a:endParaRPr lang="uk-UA" sz="2000" b="1" dirty="0">
              <a:solidFill>
                <a:srgbClr val="224A98"/>
              </a:solidFill>
              <a:latin typeface="Arial" panose="020B0604020202020204" pitchFamily="34" charset="0"/>
              <a:cs typeface="Arial" panose="020B0604020202020204" pitchFamily="34" charset="0"/>
            </a:endParaRPr>
          </a:p>
        </p:txBody>
      </p:sp>
      <p:sp>
        <p:nvSpPr>
          <p:cNvPr id="7" name="Стрелка влево 6"/>
          <p:cNvSpPr/>
          <p:nvPr/>
        </p:nvSpPr>
        <p:spPr>
          <a:xfrm>
            <a:off x="5745309" y="3503627"/>
            <a:ext cx="1607128" cy="20005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193582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6"/>
          <a:stretch>
            <a:fillRect/>
          </a:stretch>
        </p:blipFill>
        <p:spPr>
          <a:xfrm>
            <a:off x="2087418" y="1320134"/>
            <a:ext cx="7391136" cy="5367956"/>
          </a:xfrm>
          <a:prstGeom prst="rect">
            <a:avLst/>
          </a:prstGeom>
        </p:spPr>
      </p:pic>
    </p:spTree>
    <p:extLst>
      <p:ext uri="{BB962C8B-B14F-4D97-AF65-F5344CB8AC3E}">
        <p14:creationId xmlns:p14="http://schemas.microsoft.com/office/powerpoint/2010/main" val="1679500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2444998" y="1694246"/>
            <a:ext cx="2377830" cy="430887"/>
          </a:xfrm>
          <a:prstGeom prst="rect">
            <a:avLst/>
          </a:prstGeom>
        </p:spPr>
        <p:txBody>
          <a:bodyPr wrap="none">
            <a:spAutoFit/>
          </a:bodyPr>
          <a:lstStyle/>
          <a:p>
            <a:r>
              <a:rPr lang="ru-RU" sz="2200" b="1" dirty="0" smtClean="0">
                <a:solidFill>
                  <a:srgbClr val="224A98"/>
                </a:solidFill>
                <a:latin typeface="Arial" panose="020B0604020202020204" pitchFamily="34" charset="0"/>
                <a:cs typeface="Arial" panose="020B0604020202020204" pitchFamily="34" charset="0"/>
              </a:rPr>
              <a:t>АНАЛІЗ КЕЙСІВ</a:t>
            </a:r>
            <a:endParaRPr lang="uk-UA" sz="2200" b="1" dirty="0">
              <a:solidFill>
                <a:srgbClr val="224A98"/>
              </a:solidFill>
              <a:latin typeface="Arial" panose="020B0604020202020204" pitchFamily="34" charset="0"/>
              <a:cs typeface="Arial" panose="020B0604020202020204" pitchFamily="34" charset="0"/>
            </a:endParaRPr>
          </a:p>
        </p:txBody>
      </p:sp>
      <p:pic>
        <p:nvPicPr>
          <p:cNvPr id="11266" name="Picture 2" descr="Business Case Study oder Marktforschung analysieren Produktprototypen oder  Wettbewerberlernen oder -suche | Premium Vek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7022" y="2380673"/>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67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052579" y="1891155"/>
            <a:ext cx="6096000" cy="3831818"/>
          </a:xfrm>
          <a:prstGeom prst="rect">
            <a:avLst/>
          </a:prstGeom>
        </p:spPr>
        <p:txBody>
          <a:bodyPr>
            <a:spAutoFit/>
          </a:bodyPr>
          <a:lstStyle/>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Times New Roman" panose="02020603050405020304" pitchFamily="18" charset="0"/>
                <a:cs typeface="Arial" panose="020B0604020202020204" pitchFamily="34" charset="0"/>
              </a:rPr>
              <a:t>SWOT-аналіз</a:t>
            </a: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Times New Roman" panose="02020603050405020304" pitchFamily="18" charset="0"/>
                <a:cs typeface="Arial" panose="020B0604020202020204" pitchFamily="34" charset="0"/>
              </a:rPr>
              <a:t>PESTEL-аналіз</a:t>
            </a:r>
          </a:p>
          <a:p>
            <a:pPr marL="285750" indent="-285750" algn="just">
              <a:lnSpc>
                <a:spcPct val="150000"/>
              </a:lnSpc>
              <a:buFont typeface="Wingdings" panose="05000000000000000000" pitchFamily="2" charset="2"/>
              <a:buChar char="ü"/>
            </a:pPr>
            <a:r>
              <a:rPr lang="en-GB" dirty="0" smtClean="0">
                <a:solidFill>
                  <a:srgbClr val="224A98"/>
                </a:solidFill>
                <a:latin typeface="Arial" panose="020B0604020202020204" pitchFamily="34" charset="0"/>
                <a:cs typeface="Arial" panose="020B0604020202020204" pitchFamily="34" charset="0"/>
              </a:rPr>
              <a:t>GAP-</a:t>
            </a:r>
            <a:r>
              <a:rPr lang="uk-UA" dirty="0" smtClean="0">
                <a:solidFill>
                  <a:srgbClr val="224A98"/>
                </a:solidFill>
                <a:latin typeface="Arial" panose="020B0604020202020204" pitchFamily="34" charset="0"/>
                <a:cs typeface="Arial" panose="020B0604020202020204" pitchFamily="34" charset="0"/>
              </a:rPr>
              <a:t>аналіз</a:t>
            </a:r>
            <a:endParaRPr lang="uk-UA" dirty="0" smtClean="0">
              <a:solidFill>
                <a:srgbClr val="224A98"/>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Порівняльний </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аналіз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Comparative</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 </a:t>
            </a:r>
            <a:r>
              <a:rPr lang="uk-UA" dirty="0" err="1" smtClean="0">
                <a:solidFill>
                  <a:srgbClr val="224A98"/>
                </a:solidFill>
                <a:latin typeface="Arial" panose="020B0604020202020204" pitchFamily="34" charset="0"/>
                <a:ea typeface="Calibri" panose="020F0502020204030204" pitchFamily="34" charset="0"/>
                <a:cs typeface="Arial" panose="020B0604020202020204" pitchFamily="34" charset="0"/>
              </a:rPr>
              <a:t>Analysis</a:t>
            </a: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 </a:t>
            </a: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Аналіз </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ризиків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Risk</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Analysis</a:t>
            </a: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a:t>
            </a: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Контент-аналіз </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Content</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Analysis</a:t>
            </a: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a:t>
            </a: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Аналіз </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політики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Policy</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Analysis</a:t>
            </a: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a:t>
            </a: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Експертний </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аналіз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Expert</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Analysis</a:t>
            </a: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a:t>
            </a:r>
            <a:endParaRPr lang="uk-UA" dirty="0" smtClean="0">
              <a:solidFill>
                <a:srgbClr val="224A98"/>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ü"/>
            </a:pP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Сценарний </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аналіз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Scenario</a:t>
            </a:r>
            <a:r>
              <a:rPr lang="uk-UA" dirty="0">
                <a:solidFill>
                  <a:srgbClr val="224A98"/>
                </a:solidFill>
                <a:latin typeface="Arial" panose="020B0604020202020204" pitchFamily="34" charset="0"/>
                <a:ea typeface="Calibri" panose="020F0502020204030204" pitchFamily="34" charset="0"/>
                <a:cs typeface="Arial" panose="020B0604020202020204" pitchFamily="34" charset="0"/>
              </a:rPr>
              <a:t> </a:t>
            </a:r>
            <a:r>
              <a:rPr lang="uk-UA" dirty="0" err="1">
                <a:solidFill>
                  <a:srgbClr val="224A98"/>
                </a:solidFill>
                <a:latin typeface="Arial" panose="020B0604020202020204" pitchFamily="34" charset="0"/>
                <a:ea typeface="Calibri" panose="020F0502020204030204" pitchFamily="34" charset="0"/>
                <a:cs typeface="Arial" panose="020B0604020202020204" pitchFamily="34" charset="0"/>
              </a:rPr>
              <a:t>Analysis</a:t>
            </a:r>
            <a:r>
              <a:rPr lang="uk-UA" dirty="0" smtClean="0">
                <a:solidFill>
                  <a:srgbClr val="224A98"/>
                </a:solidFill>
                <a:latin typeface="Arial" panose="020B0604020202020204" pitchFamily="34" charset="0"/>
                <a:ea typeface="Calibri" panose="020F0502020204030204" pitchFamily="34" charset="0"/>
                <a:cs typeface="Arial" panose="020B0604020202020204" pitchFamily="34" charset="0"/>
              </a:rPr>
              <a:t>)</a:t>
            </a:r>
            <a:endParaRPr lang="uk-UA" dirty="0">
              <a:solidFill>
                <a:srgbClr val="224A98"/>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2633230" y="962121"/>
            <a:ext cx="6149697" cy="458074"/>
          </a:xfrm>
          <a:prstGeom prst="rect">
            <a:avLst/>
          </a:prstGeom>
        </p:spPr>
        <p:txBody>
          <a:bodyPr wrap="none">
            <a:spAutoFit/>
          </a:bodyPr>
          <a:lstStyle/>
          <a:p>
            <a:pPr algn="just">
              <a:lnSpc>
                <a:spcPct val="150000"/>
              </a:lnSpc>
              <a:spcAft>
                <a:spcPts val="0"/>
              </a:spcAft>
            </a:pPr>
            <a:r>
              <a:rPr lang="uk-UA" b="1" dirty="0" smtClean="0">
                <a:solidFill>
                  <a:srgbClr val="224A98"/>
                </a:solidFill>
                <a:latin typeface="Arial" panose="020B0604020202020204" pitchFamily="34" charset="0"/>
                <a:ea typeface="Times New Roman" panose="02020603050405020304" pitchFamily="18" charset="0"/>
                <a:cs typeface="Arial" panose="020B0604020202020204" pitchFamily="34" charset="0"/>
              </a:rPr>
              <a:t>ВИДИ АНАЛІЗУ У СФЕРІ НАЦІОНАЛЬНОЇ БЕЗПЕКИ</a:t>
            </a:r>
            <a:endParaRPr lang="uk-UA" b="1" dirty="0">
              <a:solidFill>
                <a:srgbClr val="224A98"/>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89331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stretch>
            <a:fillRect/>
          </a:stretch>
        </p:blipFill>
        <p:spPr>
          <a:xfrm>
            <a:off x="1451914" y="1671888"/>
            <a:ext cx="9288171" cy="4696480"/>
          </a:xfrm>
          <a:prstGeom prst="rect">
            <a:avLst/>
          </a:prstGeom>
        </p:spPr>
      </p:pic>
      <p:sp>
        <p:nvSpPr>
          <p:cNvPr id="7" name="Прямоугольник 6"/>
          <p:cNvSpPr/>
          <p:nvPr/>
        </p:nvSpPr>
        <p:spPr>
          <a:xfrm>
            <a:off x="4034120" y="1135468"/>
            <a:ext cx="4899611" cy="369332"/>
          </a:xfrm>
          <a:prstGeom prst="rect">
            <a:avLst/>
          </a:prstGeom>
        </p:spPr>
        <p:txBody>
          <a:bodyPr wrap="none">
            <a:spAutoFit/>
          </a:bodyPr>
          <a:lstStyle/>
          <a:p>
            <a:r>
              <a:rPr lang="en-GB" dirty="0"/>
              <a:t>SWOT-</a:t>
            </a:r>
            <a:r>
              <a:rPr lang="uk-UA" dirty="0"/>
              <a:t>аналіз </a:t>
            </a:r>
            <a:r>
              <a:rPr lang="uk-UA" dirty="0" err="1"/>
              <a:t>безпекового</a:t>
            </a:r>
            <a:r>
              <a:rPr lang="uk-UA" dirty="0"/>
              <a:t> середовища держави</a:t>
            </a:r>
          </a:p>
        </p:txBody>
      </p:sp>
    </p:spTree>
    <p:extLst>
      <p:ext uri="{BB962C8B-B14F-4D97-AF65-F5344CB8AC3E}">
        <p14:creationId xmlns:p14="http://schemas.microsoft.com/office/powerpoint/2010/main" val="2863307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6"/>
          <a:stretch>
            <a:fillRect/>
          </a:stretch>
        </p:blipFill>
        <p:spPr>
          <a:xfrm>
            <a:off x="2364508" y="1109151"/>
            <a:ext cx="6798188" cy="5444049"/>
          </a:xfrm>
          <a:prstGeom prst="rect">
            <a:avLst/>
          </a:prstGeom>
        </p:spPr>
      </p:pic>
    </p:spTree>
    <p:extLst>
      <p:ext uri="{BB962C8B-B14F-4D97-AF65-F5344CB8AC3E}">
        <p14:creationId xmlns:p14="http://schemas.microsoft.com/office/powerpoint/2010/main" val="1491871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Фото без опису"/>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36943" y="1035246"/>
            <a:ext cx="8517081" cy="602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0013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47718"/>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1255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8266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2" descr="Кібератаки: що важливо знати і як захиститися | Kyivstar Business Hu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1508560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9822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5127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1" name="Прямая соединительная линия 10"/>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2"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7975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12405" y="848949"/>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147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48616" y="884774"/>
            <a:ext cx="11606002" cy="1785104"/>
          </a:xfrm>
          <a:prstGeom prst="rect">
            <a:avLst/>
          </a:prstGeom>
        </p:spPr>
        <p:txBody>
          <a:bodyPr wrap="square">
            <a:spAutoFit/>
          </a:bodyPr>
          <a:lstStyle/>
          <a:p>
            <a:pPr algn="just"/>
            <a:r>
              <a:rPr lang="uk-UA" sz="2200" dirty="0">
                <a:solidFill>
                  <a:srgbClr val="224A98"/>
                </a:solidFill>
              </a:rPr>
              <a:t>Для визначення стану </a:t>
            </a:r>
            <a:r>
              <a:rPr lang="uk-UA" sz="2200" dirty="0" err="1">
                <a:solidFill>
                  <a:srgbClr val="224A98"/>
                </a:solidFill>
              </a:rPr>
              <a:t>безпекового</a:t>
            </a:r>
            <a:r>
              <a:rPr lang="uk-UA" sz="2200" dirty="0">
                <a:solidFill>
                  <a:srgbClr val="224A98"/>
                </a:solidFill>
              </a:rPr>
              <a:t> середовища та подальшої розробки стратегічних планів найчастіше використовуються методи стратегічного аналізу. </a:t>
            </a:r>
            <a:endParaRPr lang="uk-UA" sz="2200" dirty="0" smtClean="0">
              <a:solidFill>
                <a:srgbClr val="224A98"/>
              </a:solidFill>
            </a:endParaRPr>
          </a:p>
          <a:p>
            <a:pPr algn="just"/>
            <a:endParaRPr lang="uk-UA" sz="2200" dirty="0" smtClean="0">
              <a:solidFill>
                <a:srgbClr val="224A98"/>
              </a:solidFill>
            </a:endParaRPr>
          </a:p>
          <a:p>
            <a:pPr algn="just"/>
            <a:r>
              <a:rPr lang="uk-UA" sz="2200" dirty="0" smtClean="0">
                <a:solidFill>
                  <a:srgbClr val="224A98"/>
                </a:solidFill>
              </a:rPr>
              <a:t>Одним </a:t>
            </a:r>
            <a:r>
              <a:rPr lang="uk-UA" sz="2200" dirty="0">
                <a:solidFill>
                  <a:srgbClr val="224A98"/>
                </a:solidFill>
              </a:rPr>
              <a:t>з найпоширеніших та якісних інструментів стратегічного планування є методика </a:t>
            </a:r>
            <a:r>
              <a:rPr lang="en-GB" sz="2200" dirty="0">
                <a:solidFill>
                  <a:srgbClr val="224A98"/>
                </a:solidFill>
              </a:rPr>
              <a:t>SWOT-</a:t>
            </a:r>
            <a:r>
              <a:rPr lang="uk-UA" sz="2200" dirty="0">
                <a:solidFill>
                  <a:srgbClr val="224A98"/>
                </a:solidFill>
              </a:rPr>
              <a:t>аналізу</a:t>
            </a:r>
            <a:r>
              <a:rPr lang="uk-UA" sz="2200" dirty="0" smtClean="0">
                <a:solidFill>
                  <a:srgbClr val="224A98"/>
                </a:solidFill>
              </a:rPr>
              <a:t>.</a:t>
            </a:r>
          </a:p>
        </p:txBody>
      </p:sp>
      <p:pic>
        <p:nvPicPr>
          <p:cNvPr id="1026" name="Picture 2" descr="SWOT-АНАЛИЗ: СУЩНОСТЬ, ЦЕЛЬ, СОДЕРЖАНИЕ, PR-планирование и маркетинговая  стратегия - Управление общественными связями в бизнесе"/>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616" y="3206918"/>
            <a:ext cx="2143544" cy="311788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694835" y="3206918"/>
            <a:ext cx="9079345" cy="1446550"/>
          </a:xfrm>
          <a:prstGeom prst="rect">
            <a:avLst/>
          </a:prstGeom>
        </p:spPr>
        <p:txBody>
          <a:bodyPr wrap="square">
            <a:spAutoFit/>
          </a:bodyPr>
          <a:lstStyle/>
          <a:p>
            <a:pPr algn="just"/>
            <a:r>
              <a:rPr lang="uk-UA" sz="2200" dirty="0">
                <a:solidFill>
                  <a:srgbClr val="224A98"/>
                </a:solidFill>
              </a:rPr>
              <a:t>Абревіатура</a:t>
            </a:r>
            <a:r>
              <a:rPr lang="uk-UA" sz="2200" b="1" dirty="0">
                <a:solidFill>
                  <a:srgbClr val="224A98"/>
                </a:solidFill>
              </a:rPr>
              <a:t> </a:t>
            </a:r>
            <a:r>
              <a:rPr lang="en-GB" sz="2200" b="1" dirty="0">
                <a:solidFill>
                  <a:srgbClr val="224A98"/>
                </a:solidFill>
              </a:rPr>
              <a:t>SWOT </a:t>
            </a:r>
            <a:r>
              <a:rPr lang="uk-UA" sz="2200" dirty="0">
                <a:solidFill>
                  <a:srgbClr val="224A98"/>
                </a:solidFill>
              </a:rPr>
              <a:t>була запропонована </a:t>
            </a:r>
            <a:r>
              <a:rPr lang="uk-UA" sz="2200" dirty="0">
                <a:solidFill>
                  <a:srgbClr val="224A98"/>
                </a:solidFill>
                <a:ea typeface="Times New Roman" panose="02020603050405020304" pitchFamily="18" charset="0"/>
                <a:cs typeface="Arial" panose="020B0604020202020204" pitchFamily="34" charset="0"/>
              </a:rPr>
              <a:t>професором бізнес-адміністрування  </a:t>
            </a:r>
            <a:r>
              <a:rPr lang="uk-UA" sz="2200" b="1" dirty="0" err="1">
                <a:solidFill>
                  <a:srgbClr val="224A98"/>
                </a:solidFill>
                <a:ea typeface="Times New Roman" panose="02020603050405020304" pitchFamily="18" charset="0"/>
                <a:cs typeface="Arial" panose="020B0604020202020204" pitchFamily="34" charset="0"/>
              </a:rPr>
              <a:t>Кеннетом</a:t>
            </a:r>
            <a:r>
              <a:rPr lang="uk-UA" sz="2200" b="1" dirty="0">
                <a:solidFill>
                  <a:srgbClr val="224A98"/>
                </a:solidFill>
                <a:ea typeface="Times New Roman" panose="02020603050405020304" pitchFamily="18" charset="0"/>
                <a:cs typeface="Arial" panose="020B0604020202020204" pitchFamily="34" charset="0"/>
              </a:rPr>
              <a:t> Р. </a:t>
            </a:r>
            <a:r>
              <a:rPr lang="uk-UA" sz="2200" b="1" dirty="0" err="1">
                <a:solidFill>
                  <a:srgbClr val="224A98"/>
                </a:solidFill>
                <a:ea typeface="Times New Roman" panose="02020603050405020304" pitchFamily="18" charset="0"/>
                <a:cs typeface="Arial" panose="020B0604020202020204" pitchFamily="34" charset="0"/>
              </a:rPr>
              <a:t>Ендрюсом</a:t>
            </a:r>
            <a:r>
              <a:rPr lang="uk-UA" sz="2200" b="1" dirty="0">
                <a:solidFill>
                  <a:srgbClr val="224A98"/>
                </a:solidFill>
                <a:ea typeface="Times New Roman" panose="02020603050405020304" pitchFamily="18" charset="0"/>
                <a:cs typeface="Arial" panose="020B0604020202020204" pitchFamily="34" charset="0"/>
              </a:rPr>
              <a:t> з Гарвардської школи бізнесу </a:t>
            </a:r>
            <a:r>
              <a:rPr lang="uk-UA" sz="2200" b="1" dirty="0">
                <a:solidFill>
                  <a:srgbClr val="224A98"/>
                </a:solidFill>
              </a:rPr>
              <a:t>у 1963 році </a:t>
            </a:r>
            <a:r>
              <a:rPr lang="uk-UA" sz="2200" dirty="0">
                <a:solidFill>
                  <a:srgbClr val="224A98"/>
                </a:solidFill>
              </a:rPr>
              <a:t>на конференції в Гарварді, присвяченій проблемам бізнес-політики. </a:t>
            </a:r>
          </a:p>
        </p:txBody>
      </p:sp>
      <p:sp>
        <p:nvSpPr>
          <p:cNvPr id="7" name="Прямоугольник 6"/>
          <p:cNvSpPr/>
          <p:nvPr/>
        </p:nvSpPr>
        <p:spPr>
          <a:xfrm>
            <a:off x="2694835" y="4859742"/>
            <a:ext cx="9046764" cy="1446550"/>
          </a:xfrm>
          <a:prstGeom prst="rect">
            <a:avLst/>
          </a:prstGeom>
        </p:spPr>
        <p:txBody>
          <a:bodyPr wrap="square">
            <a:spAutoFit/>
          </a:bodyPr>
          <a:lstStyle/>
          <a:p>
            <a:pPr algn="just"/>
            <a:r>
              <a:rPr lang="en-GB" sz="2200" dirty="0">
                <a:solidFill>
                  <a:srgbClr val="224A98"/>
                </a:solidFill>
              </a:rPr>
              <a:t>SWOT</a:t>
            </a:r>
            <a:r>
              <a:rPr lang="uk-UA" sz="2200" dirty="0">
                <a:solidFill>
                  <a:srgbClr val="224A98"/>
                </a:solidFill>
              </a:rPr>
              <a:t>аналіз не містить в собі економічних категорій, тому на сьогоднішній він зарекомендував себе як універсальну методологію, що використовується для формування стратегій у різних сферах життєдіяльності.</a:t>
            </a:r>
            <a:endParaRPr lang="uk-UA" sz="2200" dirty="0">
              <a:solidFill>
                <a:srgbClr val="224A98"/>
              </a:solidFill>
            </a:endParaRPr>
          </a:p>
        </p:txBody>
      </p:sp>
    </p:spTree>
    <p:extLst>
      <p:ext uri="{BB962C8B-B14F-4D97-AF65-F5344CB8AC3E}">
        <p14:creationId xmlns:p14="http://schemas.microsoft.com/office/powerpoint/2010/main" val="38274324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5526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2306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0398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84909" y="792351"/>
            <a:ext cx="11222182" cy="1107996"/>
          </a:xfrm>
          <a:prstGeom prst="rect">
            <a:avLst/>
          </a:prstGeom>
        </p:spPr>
        <p:txBody>
          <a:bodyPr wrap="square">
            <a:spAutoFit/>
          </a:bodyPr>
          <a:lstStyle/>
          <a:p>
            <a:pPr algn="just">
              <a:lnSpc>
                <a:spcPct val="150000"/>
              </a:lnSpc>
            </a:pPr>
            <a:r>
              <a:rPr lang="ru-RU" sz="2200" b="1" dirty="0">
                <a:solidFill>
                  <a:srgbClr val="224A98"/>
                </a:solidFill>
              </a:rPr>
              <a:t>SWOT-</a:t>
            </a:r>
            <a:r>
              <a:rPr lang="ru-RU" sz="2200" b="1" dirty="0" err="1">
                <a:solidFill>
                  <a:srgbClr val="224A98"/>
                </a:solidFill>
              </a:rPr>
              <a:t>аналіз</a:t>
            </a:r>
            <a:r>
              <a:rPr lang="ru-RU" sz="2200" b="1" dirty="0">
                <a:solidFill>
                  <a:srgbClr val="224A98"/>
                </a:solidFill>
              </a:rPr>
              <a:t> </a:t>
            </a:r>
            <a:r>
              <a:rPr lang="ru-RU" sz="2200" dirty="0" err="1">
                <a:solidFill>
                  <a:srgbClr val="224A98"/>
                </a:solidFill>
              </a:rPr>
              <a:t>дає</a:t>
            </a:r>
            <a:r>
              <a:rPr lang="ru-RU" sz="2200" dirty="0">
                <a:solidFill>
                  <a:srgbClr val="224A98"/>
                </a:solidFill>
              </a:rPr>
              <a:t> </a:t>
            </a:r>
            <a:r>
              <a:rPr lang="ru-RU" sz="2200" dirty="0" err="1">
                <a:solidFill>
                  <a:srgbClr val="224A98"/>
                </a:solidFill>
              </a:rPr>
              <a:t>змогу</a:t>
            </a:r>
            <a:r>
              <a:rPr lang="ru-RU" sz="2200" dirty="0">
                <a:solidFill>
                  <a:srgbClr val="224A98"/>
                </a:solidFill>
              </a:rPr>
              <a:t> </a:t>
            </a:r>
            <a:r>
              <a:rPr lang="ru-RU" sz="2200" dirty="0" err="1">
                <a:solidFill>
                  <a:srgbClr val="224A98"/>
                </a:solidFill>
              </a:rPr>
              <a:t>розробити</a:t>
            </a:r>
            <a:r>
              <a:rPr lang="ru-RU" sz="2200" dirty="0">
                <a:solidFill>
                  <a:srgbClr val="224A98"/>
                </a:solidFill>
              </a:rPr>
              <a:t> </a:t>
            </a:r>
            <a:r>
              <a:rPr lang="ru-RU" sz="2200" dirty="0" err="1">
                <a:solidFill>
                  <a:srgbClr val="224A98"/>
                </a:solidFill>
              </a:rPr>
              <a:t>стратегію</a:t>
            </a:r>
            <a:r>
              <a:rPr lang="ru-RU" sz="2200" dirty="0">
                <a:solidFill>
                  <a:srgbClr val="224A98"/>
                </a:solidFill>
              </a:rPr>
              <a:t> </a:t>
            </a:r>
            <a:r>
              <a:rPr lang="ru-RU" sz="2200" dirty="0" err="1">
                <a:solidFill>
                  <a:srgbClr val="224A98"/>
                </a:solidFill>
              </a:rPr>
              <a:t>дій</a:t>
            </a:r>
            <a:r>
              <a:rPr lang="ru-RU" sz="2200" dirty="0">
                <a:solidFill>
                  <a:srgbClr val="224A98"/>
                </a:solidFill>
              </a:rPr>
              <a:t>, </a:t>
            </a:r>
            <a:r>
              <a:rPr lang="ru-RU" sz="2200" dirty="0" err="1">
                <a:solidFill>
                  <a:srgbClr val="224A98"/>
                </a:solidFill>
              </a:rPr>
              <a:t>засновану</a:t>
            </a:r>
            <a:r>
              <a:rPr lang="ru-RU" sz="2200" dirty="0">
                <a:solidFill>
                  <a:srgbClr val="224A98"/>
                </a:solidFill>
              </a:rPr>
              <a:t> на </a:t>
            </a:r>
            <a:r>
              <a:rPr lang="ru-RU" sz="2200" dirty="0" err="1">
                <a:solidFill>
                  <a:srgbClr val="224A98"/>
                </a:solidFill>
              </a:rPr>
              <a:t>сильних</a:t>
            </a:r>
            <a:r>
              <a:rPr lang="ru-RU" sz="2200" dirty="0">
                <a:solidFill>
                  <a:srgbClr val="224A98"/>
                </a:solidFill>
              </a:rPr>
              <a:t> і </a:t>
            </a:r>
            <a:r>
              <a:rPr lang="ru-RU" sz="2200" dirty="0" err="1">
                <a:solidFill>
                  <a:srgbClr val="224A98"/>
                </a:solidFill>
              </a:rPr>
              <a:t>слабких</a:t>
            </a:r>
            <a:r>
              <a:rPr lang="ru-RU" sz="2200" dirty="0">
                <a:solidFill>
                  <a:srgbClr val="224A98"/>
                </a:solidFill>
              </a:rPr>
              <a:t> сторонах </a:t>
            </a:r>
            <a:r>
              <a:rPr lang="ru-RU" sz="2200" dirty="0" err="1" smtClean="0">
                <a:solidFill>
                  <a:srgbClr val="224A98"/>
                </a:solidFill>
              </a:rPr>
              <a:t>обєкту</a:t>
            </a:r>
            <a:r>
              <a:rPr lang="ru-RU" sz="2200" dirty="0" smtClean="0">
                <a:solidFill>
                  <a:srgbClr val="224A98"/>
                </a:solidFill>
              </a:rPr>
              <a:t>, </a:t>
            </a:r>
            <a:r>
              <a:rPr lang="ru-RU" sz="2200" dirty="0">
                <a:solidFill>
                  <a:srgbClr val="224A98"/>
                </a:solidFill>
              </a:rPr>
              <a:t>а </a:t>
            </a:r>
            <a:r>
              <a:rPr lang="ru-RU" sz="2200" dirty="0" err="1">
                <a:solidFill>
                  <a:srgbClr val="224A98"/>
                </a:solidFill>
              </a:rPr>
              <a:t>також</a:t>
            </a:r>
            <a:r>
              <a:rPr lang="ru-RU" sz="2200" dirty="0">
                <a:solidFill>
                  <a:srgbClr val="224A98"/>
                </a:solidFill>
              </a:rPr>
              <a:t> </a:t>
            </a:r>
            <a:r>
              <a:rPr lang="ru-RU" sz="2200" dirty="0" err="1">
                <a:solidFill>
                  <a:srgbClr val="224A98"/>
                </a:solidFill>
              </a:rPr>
              <a:t>використовувати</a:t>
            </a:r>
            <a:r>
              <a:rPr lang="ru-RU" sz="2200" dirty="0">
                <a:solidFill>
                  <a:srgbClr val="224A98"/>
                </a:solidFill>
              </a:rPr>
              <a:t> </a:t>
            </a:r>
            <a:r>
              <a:rPr lang="ru-RU" sz="2200" dirty="0" err="1">
                <a:solidFill>
                  <a:srgbClr val="224A98"/>
                </a:solidFill>
              </a:rPr>
              <a:t>можливості</a:t>
            </a:r>
            <a:r>
              <a:rPr lang="ru-RU" sz="2200" dirty="0">
                <a:solidFill>
                  <a:srgbClr val="224A98"/>
                </a:solidFill>
              </a:rPr>
              <a:t>, </a:t>
            </a:r>
            <a:r>
              <a:rPr lang="ru-RU" sz="2200" dirty="0" err="1">
                <a:solidFill>
                  <a:srgbClr val="224A98"/>
                </a:solidFill>
              </a:rPr>
              <a:t>усуваючи</a:t>
            </a:r>
            <a:r>
              <a:rPr lang="ru-RU" sz="2200" dirty="0">
                <a:solidFill>
                  <a:srgbClr val="224A98"/>
                </a:solidFill>
              </a:rPr>
              <a:t> </a:t>
            </a:r>
            <a:r>
              <a:rPr lang="ru-RU" sz="2200" dirty="0" err="1">
                <a:solidFill>
                  <a:srgbClr val="224A98"/>
                </a:solidFill>
              </a:rPr>
              <a:t>загрози</a:t>
            </a:r>
            <a:r>
              <a:rPr lang="ru-RU" sz="2200" dirty="0">
                <a:solidFill>
                  <a:srgbClr val="224A98"/>
                </a:solidFill>
              </a:rPr>
              <a:t>.</a:t>
            </a:r>
            <a:endParaRPr lang="uk-UA" sz="2200" dirty="0">
              <a:solidFill>
                <a:srgbClr val="224A98"/>
              </a:solidFill>
            </a:endParaRPr>
          </a:p>
        </p:txBody>
      </p:sp>
      <p:pic>
        <p:nvPicPr>
          <p:cNvPr id="10" name="Рисунок 9"/>
          <p:cNvPicPr>
            <a:picLocks noChangeAspect="1"/>
          </p:cNvPicPr>
          <p:nvPr/>
        </p:nvPicPr>
        <p:blipFill>
          <a:blip r:embed="rId6"/>
          <a:stretch>
            <a:fillRect/>
          </a:stretch>
        </p:blipFill>
        <p:spPr>
          <a:xfrm>
            <a:off x="1581727" y="1900347"/>
            <a:ext cx="9028546" cy="4587976"/>
          </a:xfrm>
          <a:prstGeom prst="rect">
            <a:avLst/>
          </a:prstGeom>
        </p:spPr>
      </p:pic>
    </p:spTree>
    <p:extLst>
      <p:ext uri="{BB962C8B-B14F-4D97-AF65-F5344CB8AC3E}">
        <p14:creationId xmlns:p14="http://schemas.microsoft.com/office/powerpoint/2010/main" val="3043409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403927" y="1563547"/>
            <a:ext cx="9642764" cy="3416320"/>
          </a:xfrm>
          <a:prstGeom prst="rect">
            <a:avLst/>
          </a:prstGeom>
        </p:spPr>
        <p:txBody>
          <a:bodyPr wrap="square">
            <a:spAutoFit/>
          </a:bodyPr>
          <a:lstStyle/>
          <a:p>
            <a:pPr algn="ctr">
              <a:lnSpc>
                <a:spcPct val="150000"/>
              </a:lnSpc>
            </a:pPr>
            <a:r>
              <a:rPr lang="en-GB" b="1" dirty="0">
                <a:solidFill>
                  <a:srgbClr val="224A98"/>
                </a:solidFill>
                <a:latin typeface="Arial" panose="020B0604020202020204" pitchFamily="34" charset="0"/>
                <a:cs typeface="Arial" panose="020B0604020202020204" pitchFamily="34" charset="0"/>
              </a:rPr>
              <a:t>SWOT-</a:t>
            </a:r>
            <a:r>
              <a:rPr lang="uk-UA" b="1" dirty="0">
                <a:solidFill>
                  <a:srgbClr val="224A98"/>
                </a:solidFill>
                <a:latin typeface="Arial" panose="020B0604020202020204" pitchFamily="34" charset="0"/>
                <a:cs typeface="Arial" panose="020B0604020202020204" pitchFamily="34" charset="0"/>
              </a:rPr>
              <a:t>аналіз і його основні </a:t>
            </a:r>
            <a:r>
              <a:rPr lang="uk-UA" b="1" dirty="0" smtClean="0">
                <a:solidFill>
                  <a:srgbClr val="224A98"/>
                </a:solidFill>
                <a:latin typeface="Arial" panose="020B0604020202020204" pitchFamily="34" charset="0"/>
                <a:cs typeface="Arial" panose="020B0604020202020204" pitchFamily="34" charset="0"/>
              </a:rPr>
              <a:t>елементи</a:t>
            </a:r>
          </a:p>
          <a:p>
            <a:pPr algn="ctr">
              <a:lnSpc>
                <a:spcPct val="150000"/>
              </a:lnSpc>
            </a:pPr>
            <a:endParaRPr lang="uk-UA" b="1" dirty="0">
              <a:solidFill>
                <a:srgbClr val="224A98"/>
              </a:solidFill>
              <a:latin typeface="Arial" panose="020B0604020202020204" pitchFamily="34" charset="0"/>
              <a:cs typeface="Arial" panose="020B0604020202020204" pitchFamily="34" charset="0"/>
            </a:endParaRPr>
          </a:p>
          <a:p>
            <a:pPr>
              <a:lnSpc>
                <a:spcPct val="150000"/>
              </a:lnSpc>
            </a:pPr>
            <a:r>
              <a:rPr lang="en-GB" dirty="0">
                <a:solidFill>
                  <a:srgbClr val="224A98"/>
                </a:solidFill>
                <a:latin typeface="Arial" panose="020B0604020202020204" pitchFamily="34" charset="0"/>
                <a:cs typeface="Arial" panose="020B0604020202020204" pitchFamily="34" charset="0"/>
              </a:rPr>
              <a:t>SWOT-</a:t>
            </a:r>
            <a:r>
              <a:rPr lang="uk-UA" dirty="0">
                <a:solidFill>
                  <a:srgbClr val="224A98"/>
                </a:solidFill>
                <a:latin typeface="Arial" panose="020B0604020202020204" pitchFamily="34" charset="0"/>
                <a:cs typeface="Arial" panose="020B0604020202020204" pitchFamily="34" charset="0"/>
              </a:rPr>
              <a:t>аналіз базується на чотирьох аспектах</a:t>
            </a:r>
            <a:r>
              <a:rPr lang="uk-UA" dirty="0" smtClean="0">
                <a:solidFill>
                  <a:srgbClr val="224A98"/>
                </a:solidFill>
                <a:latin typeface="Arial" panose="020B0604020202020204" pitchFamily="34" charset="0"/>
                <a:cs typeface="Arial" panose="020B0604020202020204" pitchFamily="34" charset="0"/>
              </a:rPr>
              <a:t>.</a:t>
            </a:r>
          </a:p>
          <a:p>
            <a:pPr>
              <a:lnSpc>
                <a:spcPct val="150000"/>
              </a:lnSpc>
            </a:pPr>
            <a:endParaRPr lang="uk-UA" dirty="0">
              <a:solidFill>
                <a:srgbClr val="224A98"/>
              </a:solidFill>
              <a:latin typeface="Arial" panose="020B0604020202020204" pitchFamily="34" charset="0"/>
              <a:cs typeface="Arial" panose="020B0604020202020204" pitchFamily="34" charset="0"/>
            </a:endParaRPr>
          </a:p>
          <a:p>
            <a:pPr>
              <a:lnSpc>
                <a:spcPct val="150000"/>
              </a:lnSpc>
              <a:buFont typeface="+mj-lt"/>
              <a:buAutoNum type="arabicPeriod"/>
            </a:pPr>
            <a:r>
              <a:rPr lang="en-GB" b="1" dirty="0">
                <a:solidFill>
                  <a:srgbClr val="224A98"/>
                </a:solidFill>
                <a:latin typeface="Arial" panose="020B0604020202020204" pitchFamily="34" charset="0"/>
                <a:cs typeface="Arial" panose="020B0604020202020204" pitchFamily="34" charset="0"/>
              </a:rPr>
              <a:t>Strengths </a:t>
            </a:r>
            <a:r>
              <a:rPr lang="en-GB" dirty="0">
                <a:solidFill>
                  <a:srgbClr val="224A98"/>
                </a:solidFill>
                <a:latin typeface="Arial" panose="020B0604020202020204" pitchFamily="34" charset="0"/>
                <a:cs typeface="Arial" panose="020B0604020202020204" pitchFamily="34" charset="0"/>
              </a:rPr>
              <a:t>(</a:t>
            </a:r>
            <a:r>
              <a:rPr lang="uk-UA" dirty="0">
                <a:solidFill>
                  <a:srgbClr val="224A98"/>
                </a:solidFill>
                <a:latin typeface="Arial" panose="020B0604020202020204" pitchFamily="34" charset="0"/>
                <a:cs typeface="Arial" panose="020B0604020202020204" pitchFamily="34" charset="0"/>
              </a:rPr>
              <a:t>сильні сторони).</a:t>
            </a:r>
          </a:p>
          <a:p>
            <a:pPr>
              <a:lnSpc>
                <a:spcPct val="150000"/>
              </a:lnSpc>
              <a:buFont typeface="+mj-lt"/>
              <a:buAutoNum type="arabicPeriod"/>
            </a:pPr>
            <a:r>
              <a:rPr lang="en-GB" b="1" dirty="0">
                <a:solidFill>
                  <a:srgbClr val="224A98"/>
                </a:solidFill>
                <a:latin typeface="Arial" panose="020B0604020202020204" pitchFamily="34" charset="0"/>
                <a:cs typeface="Arial" panose="020B0604020202020204" pitchFamily="34" charset="0"/>
              </a:rPr>
              <a:t>Weaknesses </a:t>
            </a:r>
            <a:r>
              <a:rPr lang="en-GB" dirty="0">
                <a:solidFill>
                  <a:srgbClr val="224A98"/>
                </a:solidFill>
                <a:latin typeface="Arial" panose="020B0604020202020204" pitchFamily="34" charset="0"/>
                <a:cs typeface="Arial" panose="020B0604020202020204" pitchFamily="34" charset="0"/>
              </a:rPr>
              <a:t>(</a:t>
            </a:r>
            <a:r>
              <a:rPr lang="uk-UA" dirty="0">
                <a:solidFill>
                  <a:srgbClr val="224A98"/>
                </a:solidFill>
                <a:latin typeface="Arial" panose="020B0604020202020204" pitchFamily="34" charset="0"/>
                <a:cs typeface="Arial" panose="020B0604020202020204" pitchFamily="34" charset="0"/>
              </a:rPr>
              <a:t>слабкі місця).</a:t>
            </a:r>
          </a:p>
          <a:p>
            <a:pPr>
              <a:lnSpc>
                <a:spcPct val="150000"/>
              </a:lnSpc>
              <a:buFont typeface="+mj-lt"/>
              <a:buAutoNum type="arabicPeriod"/>
            </a:pPr>
            <a:r>
              <a:rPr lang="en-GB" b="1" dirty="0">
                <a:solidFill>
                  <a:srgbClr val="224A98"/>
                </a:solidFill>
                <a:latin typeface="Arial" panose="020B0604020202020204" pitchFamily="34" charset="0"/>
                <a:cs typeface="Arial" panose="020B0604020202020204" pitchFamily="34" charset="0"/>
              </a:rPr>
              <a:t>Opportunities </a:t>
            </a:r>
            <a:r>
              <a:rPr lang="en-GB" dirty="0">
                <a:solidFill>
                  <a:srgbClr val="224A98"/>
                </a:solidFill>
                <a:latin typeface="Arial" panose="020B0604020202020204" pitchFamily="34" charset="0"/>
                <a:cs typeface="Arial" panose="020B0604020202020204" pitchFamily="34" charset="0"/>
              </a:rPr>
              <a:t>(</a:t>
            </a:r>
            <a:r>
              <a:rPr lang="uk-UA" dirty="0">
                <a:solidFill>
                  <a:srgbClr val="224A98"/>
                </a:solidFill>
                <a:latin typeface="Arial" panose="020B0604020202020204" pitchFamily="34" charset="0"/>
                <a:cs typeface="Arial" panose="020B0604020202020204" pitchFamily="34" charset="0"/>
              </a:rPr>
              <a:t>можливості).</a:t>
            </a:r>
          </a:p>
          <a:p>
            <a:pPr>
              <a:lnSpc>
                <a:spcPct val="150000"/>
              </a:lnSpc>
              <a:buFont typeface="+mj-lt"/>
              <a:buAutoNum type="arabicPeriod"/>
            </a:pPr>
            <a:r>
              <a:rPr lang="en-GB" b="1" dirty="0">
                <a:solidFill>
                  <a:srgbClr val="224A98"/>
                </a:solidFill>
                <a:latin typeface="Arial" panose="020B0604020202020204" pitchFamily="34" charset="0"/>
                <a:cs typeface="Arial" panose="020B0604020202020204" pitchFamily="34" charset="0"/>
              </a:rPr>
              <a:t>Threats </a:t>
            </a:r>
            <a:r>
              <a:rPr lang="en-GB" dirty="0">
                <a:solidFill>
                  <a:srgbClr val="224A98"/>
                </a:solidFill>
                <a:latin typeface="Arial" panose="020B0604020202020204" pitchFamily="34" charset="0"/>
                <a:cs typeface="Arial" panose="020B0604020202020204" pitchFamily="34" charset="0"/>
              </a:rPr>
              <a:t>(</a:t>
            </a:r>
            <a:r>
              <a:rPr lang="uk-UA" dirty="0">
                <a:solidFill>
                  <a:srgbClr val="224A98"/>
                </a:solidFill>
                <a:latin typeface="Arial" panose="020B0604020202020204" pitchFamily="34" charset="0"/>
                <a:cs typeface="Arial" panose="020B0604020202020204" pitchFamily="34" charset="0"/>
              </a:rPr>
              <a:t>загрози, ризики).</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051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6"/>
          <a:stretch>
            <a:fillRect/>
          </a:stretch>
        </p:blipFill>
        <p:spPr>
          <a:xfrm>
            <a:off x="3504838" y="1399892"/>
            <a:ext cx="5182323" cy="4058216"/>
          </a:xfrm>
          <a:prstGeom prst="rect">
            <a:avLst/>
          </a:prstGeom>
        </p:spPr>
      </p:pic>
    </p:spTree>
    <p:extLst>
      <p:ext uri="{BB962C8B-B14F-4D97-AF65-F5344CB8AC3E}">
        <p14:creationId xmlns:p14="http://schemas.microsoft.com/office/powerpoint/2010/main" val="4079028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5"/>
          <a:stretch>
            <a:fillRect/>
          </a:stretch>
        </p:blipFill>
        <p:spPr>
          <a:xfrm>
            <a:off x="2242599" y="2452551"/>
            <a:ext cx="7706801" cy="1952898"/>
          </a:xfrm>
          <a:prstGeom prst="rect">
            <a:avLst/>
          </a:prstGeom>
        </p:spPr>
      </p:pic>
    </p:spTree>
    <p:extLst>
      <p:ext uri="{BB962C8B-B14F-4D97-AF65-F5344CB8AC3E}">
        <p14:creationId xmlns:p14="http://schemas.microsoft.com/office/powerpoint/2010/main" val="4149497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Основи менеджменту. Домашнє завдання - презентация онлайн"/>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307" y="1002379"/>
            <a:ext cx="9753600" cy="5467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608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https://api.getblog.app/customer/resource/0dc2cc99ca142c79a1bf22c97c4ec1ed?w=7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6943" y="1488065"/>
            <a:ext cx="8071502" cy="4404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814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53792</TotalTime>
  <Words>2920</Words>
  <Application>Microsoft Office PowerPoint</Application>
  <PresentationFormat>Широкоэкранный</PresentationFormat>
  <Paragraphs>152</Paragraphs>
  <Slides>33</Slides>
  <Notes>20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33</vt:i4>
      </vt:variant>
    </vt:vector>
  </HeadingPairs>
  <TitlesOfParts>
    <vt:vector size="40" baseType="lpstr">
      <vt:lpstr>Arial</vt:lpstr>
      <vt:lpstr>Calibri</vt:lpstr>
      <vt:lpstr>Calibri Light</vt:lpstr>
      <vt:lpstr>Montserrat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692</cp:revision>
  <dcterms:created xsi:type="dcterms:W3CDTF">2024-08-16T15:30:07Z</dcterms:created>
  <dcterms:modified xsi:type="dcterms:W3CDTF">2025-02-23T21:38:09Z</dcterms:modified>
</cp:coreProperties>
</file>