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85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709-15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276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Склад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70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Момент 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встановлюється</a:t>
            </a:r>
            <a:r>
              <a:rPr lang="ru-RU" sz="2000" dirty="0"/>
              <a:t> на </a:t>
            </a:r>
            <a:r>
              <a:rPr lang="ru-RU" sz="2000" dirty="0" err="1"/>
              <a:t>підставі</a:t>
            </a:r>
            <a:r>
              <a:rPr lang="ru-RU" sz="2000" dirty="0"/>
              <a:t> </a:t>
            </a:r>
            <a:r>
              <a:rPr lang="ru-RU" sz="2000" dirty="0" err="1"/>
              <a:t>певної</a:t>
            </a:r>
            <a:r>
              <a:rPr lang="ru-RU" sz="2000" dirty="0"/>
              <a:t> </a:t>
            </a:r>
            <a:r>
              <a:rPr lang="ru-RU" sz="2000" dirty="0" err="1"/>
              <a:t>сукупності</a:t>
            </a:r>
            <a:r>
              <a:rPr lang="ru-RU" sz="2000" dirty="0"/>
              <a:t> </a:t>
            </a:r>
            <a:r>
              <a:rPr lang="ru-RU" sz="2000" dirty="0" err="1"/>
              <a:t>біологічних</a:t>
            </a:r>
            <a:r>
              <a:rPr lang="ru-RU" sz="2000" dirty="0"/>
              <a:t> </a:t>
            </a:r>
            <a:r>
              <a:rPr lang="ru-RU" sz="2000" dirty="0" err="1"/>
              <a:t>показників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свідчать</a:t>
            </a:r>
            <a:r>
              <a:rPr lang="ru-RU" sz="2000" dirty="0"/>
              <a:t> про </a:t>
            </a:r>
            <a:r>
              <a:rPr lang="ru-RU" sz="2000" dirty="0" err="1"/>
              <a:t>наявність</a:t>
            </a:r>
            <a:r>
              <a:rPr lang="ru-RU" sz="2000" dirty="0"/>
              <a:t> </a:t>
            </a:r>
            <a:r>
              <a:rPr lang="ru-RU" sz="2000" dirty="0" err="1"/>
              <a:t>незворотних</a:t>
            </a:r>
            <a:r>
              <a:rPr lang="ru-RU" sz="2000" dirty="0"/>
              <a:t> </a:t>
            </a:r>
            <a:r>
              <a:rPr lang="ru-RU" sz="2000" dirty="0" err="1"/>
              <a:t>змін</a:t>
            </a:r>
            <a:r>
              <a:rPr lang="ru-RU" sz="2000" dirty="0"/>
              <a:t> в </a:t>
            </a:r>
            <a:r>
              <a:rPr lang="ru-RU" sz="2000" dirty="0" err="1"/>
              <a:t>організмі</a:t>
            </a:r>
            <a:r>
              <a:rPr lang="ru-RU" sz="2000" dirty="0"/>
              <a:t> </a:t>
            </a:r>
            <a:r>
              <a:rPr lang="ru-RU" sz="2000" dirty="0" err="1"/>
              <a:t>людини</a:t>
            </a:r>
            <a:r>
              <a:rPr lang="ru-RU" sz="2000" dirty="0"/>
              <a:t>. Людина </a:t>
            </a:r>
            <a:r>
              <a:rPr lang="ru-RU" sz="2000" dirty="0" err="1"/>
              <a:t>вважається</a:t>
            </a:r>
            <a:r>
              <a:rPr lang="ru-RU" sz="2000" dirty="0"/>
              <a:t> </a:t>
            </a:r>
            <a:r>
              <a:rPr lang="ru-RU" sz="2000" dirty="0" err="1"/>
              <a:t>померлою</a:t>
            </a:r>
            <a:r>
              <a:rPr lang="ru-RU" sz="2000" dirty="0"/>
              <a:t> з моменту, коли </a:t>
            </a:r>
            <a:r>
              <a:rPr lang="ru-RU" sz="2000" dirty="0" err="1"/>
              <a:t>встановлена</a:t>
            </a:r>
            <a:r>
              <a:rPr lang="ru-RU" sz="2000" dirty="0"/>
              <a:t> смерть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мозку</a:t>
            </a:r>
            <a:r>
              <a:rPr lang="ru-RU" sz="2000" dirty="0"/>
              <a:t>. Смерть </a:t>
            </a:r>
            <a:r>
              <a:rPr lang="ru-RU" sz="2000" dirty="0" err="1"/>
              <a:t>мозку</a:t>
            </a:r>
            <a:r>
              <a:rPr lang="ru-RU" sz="2000" dirty="0"/>
              <a:t> </a:t>
            </a:r>
            <a:r>
              <a:rPr lang="ru-RU" sz="2000" dirty="0" err="1"/>
              <a:t>означає</a:t>
            </a:r>
            <a:r>
              <a:rPr lang="ru-RU" sz="2000" dirty="0"/>
              <a:t> </a:t>
            </a:r>
            <a:r>
              <a:rPr lang="ru-RU" sz="2000" dirty="0" err="1"/>
              <a:t>повну</a:t>
            </a:r>
            <a:r>
              <a:rPr lang="ru-RU" sz="2000" dirty="0"/>
              <a:t> і </a:t>
            </a:r>
            <a:r>
              <a:rPr lang="ru-RU" sz="2000" dirty="0" err="1"/>
              <a:t>незворотну</a:t>
            </a:r>
            <a:r>
              <a:rPr lang="ru-RU" sz="2000" dirty="0"/>
              <a:t> </a:t>
            </a:r>
            <a:r>
              <a:rPr lang="ru-RU" sz="2000" dirty="0" err="1"/>
              <a:t>втрату</a:t>
            </a:r>
            <a:r>
              <a:rPr lang="ru-RU" sz="2000" dirty="0"/>
              <a:t> </a:t>
            </a:r>
            <a:r>
              <a:rPr lang="ru-RU" sz="2000" dirty="0" err="1"/>
              <a:t>всіх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функцій</a:t>
            </a:r>
            <a:r>
              <a:rPr lang="ru-RU" sz="2000" dirty="0"/>
              <a:t>. </a:t>
            </a:r>
            <a:r>
              <a:rPr lang="ru-RU" sz="2000" dirty="0" err="1"/>
              <a:t>Кожен</a:t>
            </a:r>
            <a:r>
              <a:rPr lang="ru-RU" sz="2000" dirty="0"/>
              <a:t> факт 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людини</a:t>
            </a:r>
            <a:r>
              <a:rPr lang="ru-RU" sz="2000" dirty="0"/>
              <a:t> </a:t>
            </a:r>
            <a:r>
              <a:rPr lang="ru-RU" sz="2000" dirty="0" err="1"/>
              <a:t>встановлюється</a:t>
            </a:r>
            <a:r>
              <a:rPr lang="ru-RU" sz="2000" dirty="0"/>
              <a:t> </a:t>
            </a:r>
            <a:r>
              <a:rPr lang="ru-RU" sz="2000" dirty="0" err="1"/>
              <a:t>консиліумом</a:t>
            </a:r>
            <a:r>
              <a:rPr lang="ru-RU" sz="2000" dirty="0"/>
              <a:t> </a:t>
            </a:r>
            <a:r>
              <a:rPr lang="ru-RU" sz="2000" dirty="0" err="1"/>
              <a:t>лікарів</a:t>
            </a:r>
            <a:r>
              <a:rPr lang="ru-RU" sz="2000" dirty="0"/>
              <a:t> закладу </a:t>
            </a:r>
            <a:r>
              <a:rPr lang="ru-RU" sz="2000" dirty="0" err="1"/>
              <a:t>охорони</a:t>
            </a:r>
            <a:r>
              <a:rPr lang="ru-RU" sz="2000" dirty="0"/>
              <a:t> </a:t>
            </a:r>
            <a:r>
              <a:rPr lang="ru-RU" sz="2000" dirty="0" err="1"/>
              <a:t>здоров’я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наукової</a:t>
            </a:r>
            <a:r>
              <a:rPr lang="ru-RU" sz="2000" dirty="0"/>
              <a:t> установи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завершення</a:t>
            </a:r>
            <a:r>
              <a:rPr lang="ru-RU" sz="2000" dirty="0"/>
              <a:t> </a:t>
            </a:r>
            <a:r>
              <a:rPr lang="ru-RU" sz="2000" dirty="0" err="1"/>
              <a:t>процедури</a:t>
            </a:r>
            <a:r>
              <a:rPr lang="ru-RU" sz="2000" dirty="0"/>
              <a:t> </a:t>
            </a:r>
            <a:r>
              <a:rPr lang="ru-RU" sz="2000" dirty="0" err="1"/>
              <a:t>встановлення</a:t>
            </a:r>
            <a:r>
              <a:rPr lang="ru-RU" sz="2000" dirty="0"/>
              <a:t> моменту 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людини</a:t>
            </a:r>
            <a:r>
              <a:rPr lang="ru-RU" sz="2000" dirty="0"/>
              <a:t> (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мозку</a:t>
            </a:r>
            <a:r>
              <a:rPr lang="ru-RU" sz="2000" dirty="0"/>
              <a:t>), та </a:t>
            </a:r>
            <a:r>
              <a:rPr lang="ru-RU" sz="2000" dirty="0" err="1"/>
              <a:t>оформлюється</a:t>
            </a:r>
            <a:r>
              <a:rPr lang="ru-RU" sz="2000" dirty="0"/>
              <a:t> акт </a:t>
            </a:r>
            <a:r>
              <a:rPr lang="ru-RU" sz="2000" dirty="0" err="1"/>
              <a:t>констатації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людини</a:t>
            </a:r>
            <a:r>
              <a:rPr lang="ru-RU" sz="2000" dirty="0"/>
              <a:t> на </a:t>
            </a:r>
            <a:r>
              <a:rPr lang="ru-RU" sz="2000" dirty="0" err="1"/>
              <a:t>підставі</a:t>
            </a:r>
            <a:r>
              <a:rPr lang="ru-RU" sz="2000" dirty="0"/>
              <a:t> </a:t>
            </a:r>
            <a:r>
              <a:rPr lang="ru-RU" sz="2000" dirty="0" err="1"/>
              <a:t>діагностичних</a:t>
            </a:r>
            <a:r>
              <a:rPr lang="ru-RU" sz="2000" dirty="0"/>
              <a:t> </a:t>
            </a:r>
            <a:r>
              <a:rPr lang="ru-RU" sz="2000" dirty="0" err="1"/>
              <a:t>критеріїв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мозку</a:t>
            </a:r>
            <a:r>
              <a:rPr lang="ru-RU" sz="2000" dirty="0"/>
              <a:t> за формою </a:t>
            </a:r>
            <a:r>
              <a:rPr lang="ru-RU" sz="2000" dirty="0" err="1"/>
              <a:t>первинної</a:t>
            </a:r>
            <a:r>
              <a:rPr lang="ru-RU" sz="2000" dirty="0"/>
              <a:t> </a:t>
            </a:r>
            <a:r>
              <a:rPr lang="ru-RU" sz="2000" dirty="0" err="1"/>
              <a:t>облікової</a:t>
            </a:r>
            <a:r>
              <a:rPr lang="ru-RU" sz="2000" dirty="0"/>
              <a:t> </a:t>
            </a:r>
            <a:r>
              <a:rPr lang="ru-RU" sz="2000" dirty="0" err="1"/>
              <a:t>документації</a:t>
            </a:r>
            <a:r>
              <a:rPr lang="ru-RU" sz="2000" dirty="0"/>
              <a:t> № 012/о, </a:t>
            </a:r>
            <a:r>
              <a:rPr lang="ru-RU" sz="2000" dirty="0" err="1"/>
              <a:t>затвердженою</a:t>
            </a:r>
            <a:r>
              <a:rPr lang="ru-RU" sz="2000" dirty="0"/>
              <a:t> наказом </a:t>
            </a:r>
            <a:r>
              <a:rPr lang="ru-RU" sz="2000" dirty="0" err="1"/>
              <a:t>Міністерства</a:t>
            </a:r>
            <a:r>
              <a:rPr lang="ru-RU" sz="2000" dirty="0"/>
              <a:t> </a:t>
            </a:r>
            <a:r>
              <a:rPr lang="ru-RU" sz="2000" dirty="0" err="1"/>
              <a:t>охорони</a:t>
            </a:r>
            <a:r>
              <a:rPr lang="ru-RU" sz="2000" dirty="0"/>
              <a:t> </a:t>
            </a:r>
            <a:r>
              <a:rPr lang="ru-RU" sz="2000" dirty="0" err="1"/>
              <a:t>здоров’я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23 </a:t>
            </a:r>
            <a:r>
              <a:rPr lang="ru-RU" sz="2000" dirty="0" err="1"/>
              <a:t>вересня</a:t>
            </a:r>
            <a:r>
              <a:rPr lang="ru-RU" sz="2000" dirty="0"/>
              <a:t> 2013 року № 821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28031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Інструкції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заповнення</a:t>
            </a:r>
            <a:r>
              <a:rPr lang="ru-RU" dirty="0"/>
              <a:t> та </a:t>
            </a:r>
            <a:r>
              <a:rPr lang="ru-RU" dirty="0" err="1"/>
              <a:t>видачі</a:t>
            </a:r>
            <a:r>
              <a:rPr lang="ru-RU" dirty="0"/>
              <a:t> </a:t>
            </a:r>
            <a:r>
              <a:rPr lang="ru-RU" dirty="0" err="1"/>
              <a:t>лікарського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 про смерть (форма № 106/о), </a:t>
            </a:r>
            <a:r>
              <a:rPr lang="ru-RU" dirty="0" err="1"/>
              <a:t>затвердженої</a:t>
            </a:r>
            <a:r>
              <a:rPr lang="ru-RU" dirty="0"/>
              <a:t> наказом </a:t>
            </a:r>
            <a:r>
              <a:rPr lang="ru-RU" dirty="0" err="1"/>
              <a:t>Міністерства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08.08.2006 № 545останнє </a:t>
            </a:r>
            <a:r>
              <a:rPr lang="ru-RU" dirty="0" err="1">
                <a:solidFill>
                  <a:srgbClr val="00B0F0"/>
                </a:solidFill>
              </a:rPr>
              <a:t>видається</a:t>
            </a:r>
            <a:r>
              <a:rPr lang="ru-RU" dirty="0">
                <a:solidFill>
                  <a:srgbClr val="00B0F0"/>
                </a:solidFill>
              </a:rPr>
              <a:t> такими закладами </a:t>
            </a:r>
            <a:r>
              <a:rPr lang="ru-RU" dirty="0" err="1">
                <a:solidFill>
                  <a:srgbClr val="00B0F0"/>
                </a:solidFill>
              </a:rPr>
              <a:t>охорони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здоров'я</a:t>
            </a:r>
            <a:r>
              <a:rPr lang="ru-RU" dirty="0">
                <a:solidFill>
                  <a:srgbClr val="00B0F0"/>
                </a:solidFill>
              </a:rPr>
              <a:t>: </a:t>
            </a:r>
            <a:r>
              <a:rPr lang="ru-RU" dirty="0" err="1">
                <a:solidFill>
                  <a:srgbClr val="00B0F0"/>
                </a:solidFill>
              </a:rPr>
              <a:t>лікарнями</a:t>
            </a:r>
            <a:r>
              <a:rPr lang="ru-RU" dirty="0">
                <a:solidFill>
                  <a:srgbClr val="00B0F0"/>
                </a:solidFill>
              </a:rPr>
              <a:t>, амбулаторно-</a:t>
            </a:r>
            <a:r>
              <a:rPr lang="ru-RU" dirty="0" err="1">
                <a:solidFill>
                  <a:srgbClr val="00B0F0"/>
                </a:solidFill>
              </a:rPr>
              <a:t>поліклінічними</a:t>
            </a:r>
            <a:r>
              <a:rPr lang="ru-RU" dirty="0">
                <a:solidFill>
                  <a:srgbClr val="00B0F0"/>
                </a:solidFill>
              </a:rPr>
              <a:t> закладами, диспансерами, </a:t>
            </a:r>
            <a:r>
              <a:rPr lang="ru-RU" dirty="0" err="1">
                <a:solidFill>
                  <a:srgbClr val="00B0F0"/>
                </a:solidFill>
              </a:rPr>
              <a:t>пологовими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будинками,санаторіями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патологоанатомічними</a:t>
            </a:r>
            <a:r>
              <a:rPr lang="ru-RU" dirty="0">
                <a:solidFill>
                  <a:srgbClr val="00B0F0"/>
                </a:solidFill>
              </a:rPr>
              <a:t> бюро, бюро </a:t>
            </a:r>
            <a:r>
              <a:rPr lang="ru-RU" dirty="0" err="1">
                <a:solidFill>
                  <a:srgbClr val="00B0F0"/>
                </a:solidFill>
              </a:rPr>
              <a:t>судово-медичної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експертизи</a:t>
            </a:r>
            <a:r>
              <a:rPr lang="ru-RU" dirty="0">
                <a:solidFill>
                  <a:srgbClr val="00B0F0"/>
                </a:solidFill>
              </a:rPr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err="1" smtClean="0"/>
              <a:t>Лікарське</a:t>
            </a:r>
            <a:r>
              <a:rPr lang="ru-RU" dirty="0" smtClean="0"/>
              <a:t> </a:t>
            </a:r>
            <a:r>
              <a:rPr lang="ru-RU" dirty="0" err="1"/>
              <a:t>свідоцтво</a:t>
            </a:r>
            <a:r>
              <a:rPr lang="ru-RU" dirty="0"/>
              <a:t> про смерть </a:t>
            </a:r>
            <a:r>
              <a:rPr lang="ru-RU" dirty="0" err="1"/>
              <a:t>видається</a:t>
            </a:r>
            <a:r>
              <a:rPr lang="ru-RU" dirty="0"/>
              <a:t> </a:t>
            </a:r>
            <a:r>
              <a:rPr lang="ru-RU" dirty="0" err="1"/>
              <a:t>лікарем</a:t>
            </a:r>
            <a:r>
              <a:rPr lang="ru-RU" dirty="0"/>
              <a:t> </a:t>
            </a:r>
            <a:r>
              <a:rPr lang="ru-RU" dirty="0" err="1"/>
              <a:t>медичного</a:t>
            </a:r>
            <a:r>
              <a:rPr lang="ru-RU" dirty="0"/>
              <a:t> </a:t>
            </a:r>
            <a:r>
              <a:rPr lang="ru-RU" dirty="0" err="1"/>
              <a:t>закладу,що</a:t>
            </a:r>
            <a:r>
              <a:rPr lang="ru-RU" dirty="0"/>
              <a:t> </a:t>
            </a:r>
            <a:r>
              <a:rPr lang="ru-RU" dirty="0" err="1"/>
              <a:t>лікував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,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спостережень</a:t>
            </a:r>
            <a:r>
              <a:rPr lang="ru-RU" dirty="0"/>
              <a:t> за </a:t>
            </a:r>
            <a:r>
              <a:rPr lang="ru-RU" dirty="0" err="1"/>
              <a:t>хворим</a:t>
            </a:r>
            <a:r>
              <a:rPr lang="ru-RU" dirty="0"/>
              <a:t> і </a:t>
            </a:r>
            <a:r>
              <a:rPr lang="ru-RU" dirty="0" err="1"/>
              <a:t>записів</a:t>
            </a:r>
            <a:r>
              <a:rPr lang="ru-RU" dirty="0"/>
              <a:t> у </a:t>
            </a:r>
            <a:r>
              <a:rPr lang="ru-RU" dirty="0" err="1"/>
              <a:t>медичній</a:t>
            </a:r>
            <a:r>
              <a:rPr lang="ru-RU" dirty="0"/>
              <a:t> </a:t>
            </a:r>
            <a:r>
              <a:rPr lang="ru-RU" dirty="0" err="1"/>
              <a:t>документації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відображали</a:t>
            </a:r>
            <a:r>
              <a:rPr lang="ru-RU" dirty="0"/>
              <a:t> стан хворого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смерті,або</a:t>
            </a:r>
            <a:r>
              <a:rPr lang="ru-RU" dirty="0"/>
              <a:t> патологоанатомом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документації</a:t>
            </a:r>
            <a:r>
              <a:rPr lang="ru-RU" dirty="0"/>
              <a:t> і результату </a:t>
            </a:r>
            <a:r>
              <a:rPr lang="ru-RU" dirty="0" err="1"/>
              <a:t>розтину</a:t>
            </a:r>
            <a:r>
              <a:rPr lang="ru-RU" dirty="0"/>
              <a:t>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6057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У </a:t>
            </a:r>
            <a:r>
              <a:rPr lang="ru-RU" dirty="0" err="1"/>
              <a:t>разі,якщо</a:t>
            </a:r>
            <a:r>
              <a:rPr lang="ru-RU" dirty="0"/>
              <a:t> смерть настала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зовнішніх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(</a:t>
            </a:r>
            <a:r>
              <a:rPr lang="ru-RU" dirty="0" err="1"/>
              <a:t>травми</a:t>
            </a:r>
            <a:r>
              <a:rPr lang="ru-RU" dirty="0"/>
              <a:t>, </a:t>
            </a:r>
            <a:r>
              <a:rPr lang="ru-RU" dirty="0" err="1"/>
              <a:t>асфіксії</a:t>
            </a:r>
            <a:r>
              <a:rPr lang="ru-RU" dirty="0"/>
              <a:t>,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крайніх</a:t>
            </a:r>
            <a:r>
              <a:rPr lang="ru-RU" dirty="0"/>
              <a:t> температур, </a:t>
            </a:r>
            <a:r>
              <a:rPr lang="ru-RU" dirty="0" err="1"/>
              <a:t>електричного</a:t>
            </a:r>
            <a:r>
              <a:rPr lang="ru-RU" dirty="0"/>
              <a:t> </a:t>
            </a:r>
            <a:r>
              <a:rPr lang="ru-RU" dirty="0" err="1"/>
              <a:t>струму,отруєнь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),</a:t>
            </a:r>
            <a:r>
              <a:rPr lang="ru-RU" dirty="0" err="1"/>
              <a:t>після</a:t>
            </a:r>
            <a:r>
              <a:rPr lang="ru-RU" dirty="0"/>
              <a:t> штучного </a:t>
            </a:r>
            <a:r>
              <a:rPr lang="ru-RU" dirty="0" err="1"/>
              <a:t>аборту,проведеного</a:t>
            </a:r>
            <a:r>
              <a:rPr lang="ru-RU" dirty="0"/>
              <a:t> поза межами </a:t>
            </a:r>
            <a:r>
              <a:rPr lang="ru-RU" dirty="0" err="1"/>
              <a:t>медичного</a:t>
            </a:r>
            <a:r>
              <a:rPr lang="ru-RU" dirty="0"/>
              <a:t> закладу, </a:t>
            </a:r>
            <a:r>
              <a:rPr lang="ru-RU" dirty="0" err="1"/>
              <a:t>смерті</a:t>
            </a:r>
            <a:r>
              <a:rPr lang="ru-RU" dirty="0"/>
              <a:t> на </a:t>
            </a:r>
            <a:r>
              <a:rPr lang="ru-RU" dirty="0" err="1"/>
              <a:t>виробництві</a:t>
            </a:r>
            <a:r>
              <a:rPr lang="ru-RU" dirty="0"/>
              <a:t>, при </a:t>
            </a:r>
            <a:r>
              <a:rPr lang="ru-RU" dirty="0" err="1"/>
              <a:t>раптовій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</a:t>
            </a:r>
            <a:r>
              <a:rPr lang="ru-RU" dirty="0" err="1"/>
              <a:t>першого</a:t>
            </a:r>
            <a:r>
              <a:rPr lang="ru-RU" dirty="0"/>
              <a:t> року </a:t>
            </a:r>
            <a:r>
              <a:rPr lang="ru-RU" dirty="0" err="1"/>
              <a:t>життя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перебували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медичним</a:t>
            </a:r>
            <a:r>
              <a:rPr lang="ru-RU" dirty="0"/>
              <a:t> </a:t>
            </a:r>
            <a:r>
              <a:rPr lang="ru-RU" dirty="0" err="1"/>
              <a:t>наглядом</a:t>
            </a:r>
            <a:r>
              <a:rPr lang="ru-RU" dirty="0"/>
              <a:t>, </a:t>
            </a:r>
            <a:r>
              <a:rPr lang="ru-RU" dirty="0" err="1"/>
              <a:t>померлих,особа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не </a:t>
            </a:r>
            <a:r>
              <a:rPr lang="ru-RU" dirty="0" err="1"/>
              <a:t>встановлена,а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у тих </a:t>
            </a:r>
            <a:r>
              <a:rPr lang="ru-RU" dirty="0" err="1"/>
              <a:t>випадках,коли</a:t>
            </a:r>
            <a:r>
              <a:rPr lang="ru-RU" dirty="0"/>
              <a:t> є </a:t>
            </a:r>
            <a:r>
              <a:rPr lang="ru-RU" dirty="0" err="1"/>
              <a:t>підозра</a:t>
            </a:r>
            <a:r>
              <a:rPr lang="ru-RU" dirty="0"/>
              <a:t> на </a:t>
            </a:r>
            <a:r>
              <a:rPr lang="ru-RU" dirty="0" err="1"/>
              <a:t>насильницьку</a:t>
            </a:r>
            <a:r>
              <a:rPr lang="ru-RU" dirty="0"/>
              <a:t> смерть, </a:t>
            </a:r>
            <a:r>
              <a:rPr lang="ru-RU" dirty="0" err="1"/>
              <a:t>лікарське</a:t>
            </a:r>
            <a:r>
              <a:rPr lang="ru-RU" dirty="0"/>
              <a:t> </a:t>
            </a:r>
            <a:r>
              <a:rPr lang="ru-RU" dirty="0" err="1"/>
              <a:t>свідоцтво</a:t>
            </a:r>
            <a:r>
              <a:rPr lang="ru-RU" dirty="0"/>
              <a:t> про смерть </a:t>
            </a:r>
            <a:r>
              <a:rPr lang="ru-RU" dirty="0" err="1"/>
              <a:t>видається</a:t>
            </a:r>
            <a:r>
              <a:rPr lang="ru-RU" dirty="0"/>
              <a:t> </a:t>
            </a:r>
            <a:r>
              <a:rPr lang="ru-RU" dirty="0" err="1"/>
              <a:t>судовомедичним</a:t>
            </a:r>
            <a:r>
              <a:rPr lang="ru-RU" dirty="0"/>
              <a:t> </a:t>
            </a:r>
            <a:r>
              <a:rPr lang="ru-RU" dirty="0" err="1"/>
              <a:t>експертом</a:t>
            </a:r>
            <a:r>
              <a:rPr lang="ru-RU" dirty="0"/>
              <a:t> 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розтину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98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У </a:t>
            </a:r>
            <a:r>
              <a:rPr lang="ru-RU" dirty="0" err="1"/>
              <a:t>виняткових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лікарське</a:t>
            </a:r>
            <a:r>
              <a:rPr lang="ru-RU" dirty="0"/>
              <a:t> </a:t>
            </a:r>
            <a:r>
              <a:rPr lang="ru-RU" dirty="0" err="1"/>
              <a:t>свідоцтво</a:t>
            </a:r>
            <a:r>
              <a:rPr lang="ru-RU" dirty="0"/>
              <a:t> про смерть </a:t>
            </a:r>
            <a:r>
              <a:rPr lang="ru-RU" dirty="0" err="1"/>
              <a:t>може</a:t>
            </a:r>
            <a:r>
              <a:rPr lang="ru-RU" dirty="0"/>
              <a:t> бути видано </a:t>
            </a:r>
            <a:r>
              <a:rPr lang="ru-RU" dirty="0" err="1"/>
              <a:t>лікарем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встановив</a:t>
            </a:r>
            <a:r>
              <a:rPr lang="ru-RU" dirty="0"/>
              <a:t> смерть </a:t>
            </a:r>
            <a:r>
              <a:rPr lang="ru-RU" dirty="0" err="1"/>
              <a:t>тільки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огляду</a:t>
            </a:r>
            <a:r>
              <a:rPr lang="ru-RU" dirty="0"/>
              <a:t> трупа (при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підозри</a:t>
            </a:r>
            <a:r>
              <a:rPr lang="ru-RU" dirty="0"/>
              <a:t> на </a:t>
            </a:r>
            <a:r>
              <a:rPr lang="ru-RU" dirty="0" err="1"/>
              <a:t>насильницьку</a:t>
            </a:r>
            <a:r>
              <a:rPr lang="ru-RU" dirty="0"/>
              <a:t> смерть) та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документації</a:t>
            </a:r>
            <a:r>
              <a:rPr lang="ru-RU" dirty="0"/>
              <a:t> про </a:t>
            </a:r>
            <a:r>
              <a:rPr lang="ru-RU" dirty="0" err="1"/>
              <a:t>наявність</a:t>
            </a:r>
            <a:r>
              <a:rPr lang="ru-RU" dirty="0"/>
              <a:t> у </a:t>
            </a:r>
            <a:r>
              <a:rPr lang="ru-RU" dirty="0" err="1"/>
              <a:t>померлого</a:t>
            </a:r>
            <a:r>
              <a:rPr lang="ru-RU" dirty="0"/>
              <a:t> при </a:t>
            </a:r>
            <a:r>
              <a:rPr lang="ru-RU" dirty="0" err="1"/>
              <a:t>житті</a:t>
            </a:r>
            <a:r>
              <a:rPr lang="ru-RU" dirty="0"/>
              <a:t> хвороб, </a:t>
            </a:r>
            <a:r>
              <a:rPr lang="ru-RU" dirty="0" err="1"/>
              <a:t>які</a:t>
            </a:r>
            <a:r>
              <a:rPr lang="ru-RU" dirty="0"/>
              <a:t> в </a:t>
            </a:r>
            <a:r>
              <a:rPr lang="ru-RU" dirty="0" err="1"/>
              <a:t>своєму</a:t>
            </a:r>
            <a:r>
              <a:rPr lang="ru-RU" dirty="0"/>
              <a:t> </a:t>
            </a:r>
            <a:r>
              <a:rPr lang="ru-RU" dirty="0" err="1"/>
              <a:t>перебігу</a:t>
            </a:r>
            <a:r>
              <a:rPr lang="ru-RU" dirty="0"/>
              <a:t> могли </a:t>
            </a:r>
            <a:r>
              <a:rPr lang="ru-RU" dirty="0" err="1"/>
              <a:t>призвести</a:t>
            </a:r>
            <a:r>
              <a:rPr lang="ru-RU" dirty="0"/>
              <a:t> до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 </a:t>
            </a:r>
            <a:r>
              <a:rPr lang="ru-RU" dirty="0" err="1"/>
              <a:t>Отримавши</a:t>
            </a:r>
            <a:r>
              <a:rPr lang="ru-RU" dirty="0"/>
              <a:t> </a:t>
            </a:r>
            <a:r>
              <a:rPr lang="ru-RU" dirty="0" err="1"/>
              <a:t>лікарське</a:t>
            </a:r>
            <a:r>
              <a:rPr lang="ru-RU" dirty="0"/>
              <a:t> </a:t>
            </a:r>
            <a:r>
              <a:rPr lang="ru-RU" dirty="0" err="1"/>
              <a:t>свідоцтво</a:t>
            </a:r>
            <a:r>
              <a:rPr lang="ru-RU" dirty="0"/>
              <a:t> про смерть, </a:t>
            </a:r>
            <a:r>
              <a:rPr lang="ru-RU" dirty="0" err="1"/>
              <a:t>родичі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Правил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Міністерством</a:t>
            </a:r>
            <a:r>
              <a:rPr lang="ru-RU" dirty="0"/>
              <a:t> </a:t>
            </a:r>
            <a:r>
              <a:rPr lang="ru-RU" dirty="0" err="1"/>
              <a:t>юстиції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18.10.2000 № 52/5</a:t>
            </a:r>
            <a:r>
              <a:rPr lang="ru-RU" baseline="30000" dirty="0"/>
              <a:t>24</a:t>
            </a:r>
            <a:r>
              <a:rPr lang="ru-RU" dirty="0"/>
              <a:t> подати </a:t>
            </a:r>
            <a:r>
              <a:rPr lang="ru-RU" dirty="0" err="1"/>
              <a:t>заяву</a:t>
            </a:r>
            <a:r>
              <a:rPr lang="ru-RU" dirty="0"/>
              <a:t> про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реєстрацію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не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з дня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виявлення</a:t>
            </a:r>
            <a:r>
              <a:rPr lang="ru-RU" dirty="0"/>
              <a:t> трупа до органу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стану за </a:t>
            </a:r>
            <a:r>
              <a:rPr lang="ru-RU" dirty="0" err="1"/>
              <a:t>останнім</a:t>
            </a:r>
            <a:r>
              <a:rPr lang="ru-RU" dirty="0"/>
              <a:t>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,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виявлення</a:t>
            </a:r>
            <a:r>
              <a:rPr lang="ru-RU" dirty="0"/>
              <a:t> трупа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поховання</a:t>
            </a:r>
            <a:r>
              <a:rPr lang="ru-RU" dirty="0" smtClean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306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Складений</a:t>
            </a:r>
            <a:r>
              <a:rPr lang="ru-RU" dirty="0" smtClean="0"/>
              <a:t> </a:t>
            </a:r>
            <a:r>
              <a:rPr lang="ru-RU" dirty="0" err="1"/>
              <a:t>актовий</a:t>
            </a:r>
            <a:r>
              <a:rPr lang="ru-RU" dirty="0"/>
              <a:t> </a:t>
            </a:r>
            <a:r>
              <a:rPr lang="ru-RU" dirty="0" err="1"/>
              <a:t>запис</a:t>
            </a:r>
            <a:r>
              <a:rPr lang="ru-RU" dirty="0"/>
              <a:t> про смерть </a:t>
            </a:r>
            <a:r>
              <a:rPr lang="ru-RU" dirty="0" err="1"/>
              <a:t>включається</a:t>
            </a:r>
            <a:r>
              <a:rPr lang="ru-RU" dirty="0"/>
              <a:t> до книги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за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рік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з часу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не минуло одного року, </a:t>
            </a:r>
            <a:r>
              <a:rPr lang="ru-RU" dirty="0" err="1"/>
              <a:t>або</a:t>
            </a:r>
            <a:r>
              <a:rPr lang="ru-RU" dirty="0"/>
              <a:t> до книги </a:t>
            </a:r>
            <a:r>
              <a:rPr lang="ru-RU" dirty="0" err="1"/>
              <a:t>поновлених</a:t>
            </a:r>
            <a:r>
              <a:rPr lang="ru-RU" dirty="0"/>
              <a:t> </a:t>
            </a:r>
            <a:r>
              <a:rPr lang="ru-RU" dirty="0" err="1"/>
              <a:t>актових</a:t>
            </a:r>
            <a:r>
              <a:rPr lang="ru-RU" dirty="0"/>
              <a:t> </a:t>
            </a:r>
            <a:r>
              <a:rPr lang="ru-RU" dirty="0" err="1"/>
              <a:t>записів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стану за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рік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минуло </a:t>
            </a:r>
            <a:r>
              <a:rPr lang="ru-RU" dirty="0" err="1"/>
              <a:t>більше</a:t>
            </a:r>
            <a:r>
              <a:rPr lang="ru-RU" dirty="0"/>
              <a:t> року.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відділ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стану </a:t>
            </a:r>
            <a:r>
              <a:rPr lang="ru-RU" dirty="0" err="1"/>
              <a:t>видає</a:t>
            </a:r>
            <a:r>
              <a:rPr lang="ru-RU" dirty="0"/>
              <a:t> </a:t>
            </a:r>
            <a:r>
              <a:rPr lang="ru-RU" dirty="0" err="1"/>
              <a:t>витяг</a:t>
            </a:r>
            <a:r>
              <a:rPr lang="ru-RU" dirty="0"/>
              <a:t> з Державного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стану </a:t>
            </a:r>
            <a:r>
              <a:rPr lang="ru-RU" dirty="0" err="1"/>
              <a:t>громадян</a:t>
            </a:r>
            <a:r>
              <a:rPr lang="ru-RU" dirty="0"/>
              <a:t> про смерть для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на </a:t>
            </a:r>
            <a:r>
              <a:rPr lang="ru-RU" dirty="0" err="1"/>
              <a:t>поховання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650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роцедура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Відповідно</a:t>
            </a:r>
            <a:r>
              <a:rPr lang="ru-RU" dirty="0"/>
              <a:t> ст</a:t>
            </a:r>
            <a:r>
              <a:rPr lang="ru-RU" dirty="0" smtClean="0"/>
              <a:t>. </a:t>
            </a:r>
            <a:r>
              <a:rPr lang="ru-RU" dirty="0"/>
              <a:t>46 </a:t>
            </a:r>
            <a:r>
              <a:rPr lang="ru-RU" dirty="0" err="1"/>
              <a:t>Цивільного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оголошена</a:t>
            </a:r>
            <a:r>
              <a:rPr lang="ru-RU" dirty="0"/>
              <a:t> судом </a:t>
            </a:r>
            <a:r>
              <a:rPr lang="ru-RU" dirty="0" err="1"/>
              <a:t>померлою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постійного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відомостей</a:t>
            </a:r>
            <a:r>
              <a:rPr lang="ru-RU" dirty="0"/>
              <a:t> про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, а </a:t>
            </a:r>
            <a:r>
              <a:rPr lang="ru-RU" dirty="0" err="1"/>
              <a:t>якщо</a:t>
            </a:r>
            <a:r>
              <a:rPr lang="ru-RU" dirty="0"/>
              <a:t> вона пропала </a:t>
            </a:r>
            <a:r>
              <a:rPr lang="ru-RU" dirty="0" err="1"/>
              <a:t>безвісти</a:t>
            </a:r>
            <a:r>
              <a:rPr lang="ru-RU" dirty="0"/>
              <a:t> за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загрожували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смертю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підставу</a:t>
            </a:r>
            <a:r>
              <a:rPr lang="ru-RU" dirty="0"/>
              <a:t> </a:t>
            </a:r>
            <a:r>
              <a:rPr lang="ru-RU" dirty="0" err="1"/>
              <a:t>припускати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загибель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нещасного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, - </a:t>
            </a:r>
            <a:r>
              <a:rPr lang="ru-RU" dirty="0" err="1"/>
              <a:t>протягом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, а за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 </a:t>
            </a:r>
            <a:r>
              <a:rPr lang="ru-RU" dirty="0" err="1"/>
              <a:t>фізичну</a:t>
            </a:r>
            <a:r>
              <a:rPr lang="ru-RU" dirty="0"/>
              <a:t> особу </a:t>
            </a:r>
            <a:r>
              <a:rPr lang="ru-RU" dirty="0" err="1"/>
              <a:t>загиблою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нещасного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надзвичайних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 техногенного та природного характеру - </a:t>
            </a:r>
            <a:r>
              <a:rPr lang="ru-RU" dirty="0" err="1"/>
              <a:t>протягом</a:t>
            </a:r>
            <a:r>
              <a:rPr lang="ru-RU" dirty="0"/>
              <a:t> одного </a:t>
            </a:r>
            <a:r>
              <a:rPr lang="ru-RU" dirty="0" err="1"/>
              <a:t>місяця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завершення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спеціальної</a:t>
            </a:r>
            <a:r>
              <a:rPr lang="ru-RU" dirty="0"/>
              <a:t> </a:t>
            </a:r>
            <a:r>
              <a:rPr lang="ru-RU" dirty="0" err="1"/>
              <a:t>комісії</a:t>
            </a:r>
            <a:r>
              <a:rPr lang="ru-RU" dirty="0"/>
              <a:t>, </a:t>
            </a:r>
            <a:r>
              <a:rPr lang="ru-RU" dirty="0" err="1"/>
              <a:t>утвореної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надзвичайних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 техногенного та природного характеру. </a:t>
            </a:r>
            <a:r>
              <a:rPr lang="ru-RU" dirty="0" err="1"/>
              <a:t>Фізична</a:t>
            </a:r>
            <a:r>
              <a:rPr lang="ru-RU" dirty="0"/>
              <a:t> особа, яка пропала </a:t>
            </a:r>
            <a:r>
              <a:rPr lang="ru-RU" dirty="0" err="1"/>
              <a:t>безвісти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воєнними</a:t>
            </a:r>
            <a:r>
              <a:rPr lang="ru-RU" dirty="0"/>
              <a:t> </a:t>
            </a:r>
            <a:r>
              <a:rPr lang="ru-RU" dirty="0" err="1"/>
              <a:t>діями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оголошена</a:t>
            </a:r>
            <a:r>
              <a:rPr lang="ru-RU" dirty="0"/>
              <a:t> судом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спливу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дня </a:t>
            </a:r>
            <a:r>
              <a:rPr lang="ru-RU" dirty="0" err="1"/>
              <a:t>закінчення</a:t>
            </a:r>
            <a:r>
              <a:rPr lang="ru-RU" dirty="0"/>
              <a:t> </a:t>
            </a:r>
            <a:r>
              <a:rPr lang="ru-RU" dirty="0" err="1"/>
              <a:t>воєнних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1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у судовому порядку.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днем </a:t>
            </a:r>
            <a:r>
              <a:rPr lang="ru-RU" dirty="0" err="1"/>
              <a:t>смерті</a:t>
            </a:r>
            <a:r>
              <a:rPr lang="ru-RU" dirty="0"/>
              <a:t> особи буде </a:t>
            </a:r>
            <a:r>
              <a:rPr lang="ru-RU" dirty="0" err="1"/>
              <a:t>вважатися</a:t>
            </a:r>
            <a:r>
              <a:rPr lang="ru-RU" dirty="0"/>
              <a:t> день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законної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суду, але </a:t>
            </a:r>
            <a:r>
              <a:rPr lang="ru-RU" dirty="0" err="1"/>
              <a:t>якщо</a:t>
            </a:r>
            <a:r>
              <a:rPr lang="ru-RU" dirty="0"/>
              <a:t> особа пропала </a:t>
            </a:r>
            <a:r>
              <a:rPr lang="ru-RU" dirty="0" err="1"/>
              <a:t>безвісти</a:t>
            </a:r>
            <a:r>
              <a:rPr lang="ru-RU" dirty="0"/>
              <a:t> за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загрожували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смертю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підстави</a:t>
            </a:r>
            <a:r>
              <a:rPr lang="ru-RU" dirty="0"/>
              <a:t> </a:t>
            </a:r>
            <a:r>
              <a:rPr lang="ru-RU" dirty="0" err="1"/>
              <a:t>припустити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загибель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нещасного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воєнними</a:t>
            </a:r>
            <a:r>
              <a:rPr lang="ru-RU" dirty="0"/>
              <a:t> </a:t>
            </a:r>
            <a:r>
              <a:rPr lang="ru-RU" dirty="0" err="1"/>
              <a:t>діями</a:t>
            </a:r>
            <a:r>
              <a:rPr lang="ru-RU" dirty="0"/>
              <a:t>, то </a:t>
            </a:r>
            <a:r>
              <a:rPr lang="ru-RU" dirty="0" err="1"/>
              <a:t>ця</a:t>
            </a:r>
            <a:r>
              <a:rPr lang="ru-RU" dirty="0"/>
              <a:t> особа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оголошена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дня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вірогідної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 Порядок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процесуальним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 (</a:t>
            </a:r>
            <a:r>
              <a:rPr lang="ru-RU" dirty="0" err="1"/>
              <a:t>далі</a:t>
            </a:r>
            <a:r>
              <a:rPr lang="ru-RU" dirty="0"/>
              <a:t> ЦПК) в межах </a:t>
            </a:r>
            <a:r>
              <a:rPr lang="ru-RU" dirty="0" err="1"/>
              <a:t>окремого</a:t>
            </a:r>
            <a:r>
              <a:rPr lang="ru-RU" dirty="0"/>
              <a:t> </a:t>
            </a:r>
            <a:r>
              <a:rPr lang="ru-RU" dirty="0" err="1"/>
              <a:t>провадження</a:t>
            </a:r>
            <a:r>
              <a:rPr lang="ru-RU" dirty="0"/>
              <a:t>.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Цивільний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процесуальний</a:t>
            </a:r>
            <a:r>
              <a:rPr lang="ru-RU" dirty="0">
                <a:solidFill>
                  <a:srgbClr val="00B0F0"/>
                </a:solidFill>
              </a:rPr>
              <a:t> кодекс </a:t>
            </a:r>
            <a:r>
              <a:rPr lang="ru-RU" dirty="0" err="1">
                <a:solidFill>
                  <a:srgbClr val="00B0F0"/>
                </a:solidFill>
              </a:rPr>
              <a:t>України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від</a:t>
            </a:r>
            <a:r>
              <a:rPr lang="ru-RU" dirty="0">
                <a:solidFill>
                  <a:srgbClr val="00B0F0"/>
                </a:solidFill>
              </a:rPr>
              <a:t> 18.03.2004 № 1618-</a:t>
            </a:r>
            <a:r>
              <a:rPr lang="en-US" dirty="0">
                <a:solidFill>
                  <a:srgbClr val="00B0F0"/>
                </a:solidFill>
              </a:rPr>
              <a:t>IV</a:t>
            </a:r>
            <a:r>
              <a:rPr lang="ru-RU" dirty="0">
                <a:solidFill>
                  <a:srgbClr val="00B0F0"/>
                </a:solidFill>
              </a:rPr>
              <a:t>  [</a:t>
            </a:r>
            <a:r>
              <a:rPr lang="ru-RU" dirty="0" err="1">
                <a:solidFill>
                  <a:srgbClr val="00B0F0"/>
                </a:solidFill>
              </a:rPr>
              <a:t>Електронний</a:t>
            </a:r>
            <a:r>
              <a:rPr lang="ru-RU" dirty="0">
                <a:solidFill>
                  <a:srgbClr val="00B0F0"/>
                </a:solidFill>
              </a:rPr>
              <a:t> ресурс]. – Режим доступу: </a:t>
            </a:r>
            <a:r>
              <a:rPr lang="en-US" dirty="0">
                <a:solidFill>
                  <a:srgbClr val="00B0F0"/>
                </a:solidFill>
              </a:rPr>
              <a:t>http</a:t>
            </a:r>
            <a:r>
              <a:rPr lang="ru-RU" dirty="0">
                <a:solidFill>
                  <a:srgbClr val="00B0F0"/>
                </a:solidFill>
              </a:rPr>
              <a:t>://</a:t>
            </a:r>
            <a:r>
              <a:rPr lang="en-US" dirty="0" err="1">
                <a:solidFill>
                  <a:srgbClr val="00B0F0"/>
                </a:solidFill>
              </a:rPr>
              <a:t>zakon</a:t>
            </a:r>
            <a:r>
              <a:rPr lang="ru-RU" dirty="0">
                <a:solidFill>
                  <a:srgbClr val="00B0F0"/>
                </a:solidFill>
              </a:rPr>
              <a:t>3.</a:t>
            </a:r>
            <a:r>
              <a:rPr lang="en-US" dirty="0" err="1">
                <a:solidFill>
                  <a:srgbClr val="00B0F0"/>
                </a:solidFill>
              </a:rPr>
              <a:t>rada</a:t>
            </a:r>
            <a:r>
              <a:rPr lang="ru-RU" dirty="0">
                <a:solidFill>
                  <a:srgbClr val="00B0F0"/>
                </a:solidFill>
              </a:rPr>
              <a:t>.</a:t>
            </a:r>
            <a:r>
              <a:rPr lang="en-US" dirty="0" err="1">
                <a:solidFill>
                  <a:srgbClr val="00B0F0"/>
                </a:solidFill>
              </a:rPr>
              <a:t>gov</a:t>
            </a:r>
            <a:r>
              <a:rPr lang="ru-RU" dirty="0">
                <a:solidFill>
                  <a:srgbClr val="00B0F0"/>
                </a:solidFill>
              </a:rPr>
              <a:t>.</a:t>
            </a:r>
            <a:r>
              <a:rPr lang="en-US" dirty="0" err="1">
                <a:solidFill>
                  <a:srgbClr val="00B0F0"/>
                </a:solidFill>
              </a:rPr>
              <a:t>ua</a:t>
            </a:r>
            <a:r>
              <a:rPr lang="ru-RU" dirty="0">
                <a:solidFill>
                  <a:srgbClr val="00B0F0"/>
                </a:solidFill>
              </a:rPr>
              <a:t>/</a:t>
            </a:r>
            <a:r>
              <a:rPr lang="en-US" dirty="0">
                <a:solidFill>
                  <a:srgbClr val="00B0F0"/>
                </a:solidFill>
              </a:rPr>
              <a:t>laws</a:t>
            </a:r>
            <a:r>
              <a:rPr lang="ru-RU" dirty="0">
                <a:solidFill>
                  <a:srgbClr val="00B0F0"/>
                </a:solidFill>
              </a:rPr>
              <a:t>/</a:t>
            </a:r>
            <a:r>
              <a:rPr lang="en-US" dirty="0">
                <a:solidFill>
                  <a:srgbClr val="00B0F0"/>
                </a:solidFill>
              </a:rPr>
              <a:t>show</a:t>
            </a:r>
            <a:r>
              <a:rPr lang="ru-RU" dirty="0">
                <a:solidFill>
                  <a:srgbClr val="00B0F0"/>
                </a:solidFill>
              </a:rPr>
              <a:t>/1618-15</a:t>
            </a:r>
            <a:r>
              <a:rPr lang="ru-RU" dirty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415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 Так </a:t>
            </a:r>
            <a:r>
              <a:rPr lang="ru-RU" sz="2000" dirty="0" err="1"/>
              <a:t>відповідно</a:t>
            </a:r>
            <a:r>
              <a:rPr lang="ru-RU" sz="2000" dirty="0"/>
              <a:t> до </a:t>
            </a:r>
            <a:r>
              <a:rPr lang="ru-RU" sz="2000" dirty="0" err="1"/>
              <a:t>глави</a:t>
            </a:r>
            <a:r>
              <a:rPr lang="ru-RU" sz="2000" dirty="0"/>
              <a:t> 4 </a:t>
            </a:r>
            <a:r>
              <a:rPr lang="ru-RU" sz="2000" dirty="0" err="1"/>
              <a:t>розділу</a:t>
            </a:r>
            <a:r>
              <a:rPr lang="ru-RU" sz="2000" dirty="0"/>
              <a:t> І</a:t>
            </a:r>
            <a:r>
              <a:rPr lang="en-US" sz="2000" dirty="0"/>
              <a:t>V</a:t>
            </a:r>
            <a:r>
              <a:rPr lang="ru-RU" sz="2000" dirty="0"/>
              <a:t> ЦПК </a:t>
            </a:r>
            <a:r>
              <a:rPr lang="ru-RU" sz="2000" dirty="0" err="1"/>
              <a:t>заява</a:t>
            </a:r>
            <a:r>
              <a:rPr lang="ru-RU" sz="2000" dirty="0"/>
              <a:t> про </a:t>
            </a:r>
            <a:r>
              <a:rPr lang="ru-RU" sz="2000" dirty="0" err="1"/>
              <a:t>оголошення</a:t>
            </a:r>
            <a:r>
              <a:rPr lang="ru-RU" sz="2000" dirty="0"/>
              <a:t> </a:t>
            </a:r>
            <a:r>
              <a:rPr lang="ru-RU" sz="2000" dirty="0" err="1"/>
              <a:t>фізичної</a:t>
            </a:r>
            <a:r>
              <a:rPr lang="ru-RU" sz="2000" dirty="0"/>
              <a:t> особи </a:t>
            </a:r>
            <a:r>
              <a:rPr lang="ru-RU" sz="2000" dirty="0" err="1"/>
              <a:t>померлою</a:t>
            </a:r>
            <a:r>
              <a:rPr lang="ru-RU" sz="2000" dirty="0"/>
              <a:t> </a:t>
            </a:r>
            <a:r>
              <a:rPr lang="ru-RU" sz="2000" dirty="0" err="1"/>
              <a:t>подається</a:t>
            </a:r>
            <a:r>
              <a:rPr lang="ru-RU" sz="2000" dirty="0"/>
              <a:t> до суду за </a:t>
            </a:r>
            <a:r>
              <a:rPr lang="ru-RU" sz="2000" dirty="0" err="1"/>
              <a:t>місцем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</a:t>
            </a:r>
            <a:r>
              <a:rPr lang="ru-RU" sz="2000" dirty="0" err="1"/>
              <a:t>заявника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за </a:t>
            </a:r>
            <a:r>
              <a:rPr lang="ru-RU" sz="2000" dirty="0" err="1"/>
              <a:t>останнім</a:t>
            </a:r>
            <a:r>
              <a:rPr lang="ru-RU" sz="2000" dirty="0"/>
              <a:t> </a:t>
            </a:r>
            <a:r>
              <a:rPr lang="ru-RU" sz="2000" dirty="0" err="1"/>
              <a:t>відомим</a:t>
            </a:r>
            <a:r>
              <a:rPr lang="ru-RU" sz="2000" dirty="0"/>
              <a:t> </a:t>
            </a:r>
            <a:r>
              <a:rPr lang="ru-RU" sz="2000" dirty="0" err="1"/>
              <a:t>місцем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(</a:t>
            </a:r>
            <a:r>
              <a:rPr lang="ru-RU" sz="2000" dirty="0" err="1"/>
              <a:t>перебування</a:t>
            </a:r>
            <a:r>
              <a:rPr lang="ru-RU" sz="2000" dirty="0"/>
              <a:t>) </a:t>
            </a:r>
            <a:r>
              <a:rPr lang="ru-RU" sz="2000" dirty="0" err="1"/>
              <a:t>фізичної</a:t>
            </a:r>
            <a:r>
              <a:rPr lang="ru-RU" sz="2000" dirty="0"/>
              <a:t> особи, </a:t>
            </a:r>
            <a:r>
              <a:rPr lang="ru-RU" sz="2000" dirty="0" err="1"/>
              <a:t>місцеперебування</a:t>
            </a:r>
            <a:r>
              <a:rPr lang="ru-RU" sz="2000" dirty="0"/>
              <a:t> </a:t>
            </a:r>
            <a:r>
              <a:rPr lang="ru-RU" sz="2000" dirty="0" err="1"/>
              <a:t>якої</a:t>
            </a:r>
            <a:r>
              <a:rPr lang="ru-RU" sz="2000" dirty="0"/>
              <a:t> </a:t>
            </a:r>
            <a:r>
              <a:rPr lang="ru-RU" sz="2000" dirty="0" err="1"/>
              <a:t>невідоме</a:t>
            </a:r>
            <a:r>
              <a:rPr lang="ru-RU" sz="2000" dirty="0"/>
              <a:t>, </a:t>
            </a:r>
            <a:r>
              <a:rPr lang="ru-RU" sz="2000" dirty="0" err="1"/>
              <a:t>або</a:t>
            </a:r>
            <a:r>
              <a:rPr lang="ru-RU" sz="2000" dirty="0"/>
              <a:t> за </a:t>
            </a:r>
            <a:r>
              <a:rPr lang="ru-RU" sz="2000" dirty="0" err="1"/>
              <a:t>місцезнаходженням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майна. Для </a:t>
            </a:r>
            <a:r>
              <a:rPr lang="ru-RU" sz="2000" dirty="0" err="1"/>
              <a:t>розгляду</a:t>
            </a:r>
            <a:r>
              <a:rPr lang="ru-RU" sz="2000" dirty="0"/>
              <a:t> </a:t>
            </a:r>
            <a:r>
              <a:rPr lang="ru-RU" sz="2000" dirty="0" err="1"/>
              <a:t>справи</a:t>
            </a:r>
            <a:r>
              <a:rPr lang="ru-RU" sz="2000" dirty="0"/>
              <a:t> про </a:t>
            </a:r>
            <a:r>
              <a:rPr lang="ru-RU" sz="2000" dirty="0" err="1"/>
              <a:t>встановлення</a:t>
            </a:r>
            <a:r>
              <a:rPr lang="ru-RU" sz="2000" dirty="0"/>
              <a:t> факту </a:t>
            </a:r>
            <a:r>
              <a:rPr lang="ru-RU" sz="2000" dirty="0" err="1"/>
              <a:t>смерті</a:t>
            </a:r>
            <a:r>
              <a:rPr lang="ru-RU" sz="2000" dirty="0"/>
              <a:t> у </a:t>
            </a:r>
            <a:r>
              <a:rPr lang="ru-RU" sz="2000" dirty="0" err="1"/>
              <a:t>суді</a:t>
            </a:r>
            <a:r>
              <a:rPr lang="ru-RU" sz="2000" dirty="0"/>
              <a:t> </a:t>
            </a:r>
            <a:r>
              <a:rPr lang="ru-RU" sz="2000" dirty="0" err="1"/>
              <a:t>відділ</a:t>
            </a:r>
            <a:r>
              <a:rPr lang="ru-RU" sz="2000" dirty="0"/>
              <a:t> </a:t>
            </a:r>
            <a:r>
              <a:rPr lang="ru-RU" sz="2000" dirty="0" err="1"/>
              <a:t>державної</a:t>
            </a:r>
            <a:r>
              <a:rPr lang="ru-RU" sz="2000" dirty="0"/>
              <a:t> </a:t>
            </a:r>
            <a:r>
              <a:rPr lang="ru-RU" sz="2000" dirty="0" err="1"/>
              <a:t>реєстрації</a:t>
            </a:r>
            <a:r>
              <a:rPr lang="ru-RU" sz="2000" dirty="0"/>
              <a:t> </a:t>
            </a:r>
            <a:r>
              <a:rPr lang="ru-RU" sz="2000" dirty="0" err="1"/>
              <a:t>актів</a:t>
            </a:r>
            <a:r>
              <a:rPr lang="ru-RU" sz="2000" dirty="0"/>
              <a:t> </a:t>
            </a:r>
            <a:r>
              <a:rPr lang="ru-RU" sz="2000" dirty="0" err="1"/>
              <a:t>цивільного</a:t>
            </a:r>
            <a:r>
              <a:rPr lang="ru-RU" sz="2000" dirty="0"/>
              <a:t> стану на </a:t>
            </a:r>
            <a:r>
              <a:rPr lang="ru-RU" sz="2000" dirty="0" err="1"/>
              <a:t>прохання</a:t>
            </a:r>
            <a:r>
              <a:rPr lang="ru-RU" sz="2000" dirty="0"/>
              <a:t> </a:t>
            </a:r>
            <a:r>
              <a:rPr lang="ru-RU" sz="2000" dirty="0" err="1"/>
              <a:t>заявника</a:t>
            </a:r>
            <a:r>
              <a:rPr lang="ru-RU" sz="2000" dirty="0"/>
              <a:t> </a:t>
            </a:r>
            <a:r>
              <a:rPr lang="ru-RU" sz="2000" dirty="0" err="1"/>
              <a:t>складає</a:t>
            </a:r>
            <a:r>
              <a:rPr lang="ru-RU" sz="2000" dirty="0"/>
              <a:t> </a:t>
            </a:r>
            <a:r>
              <a:rPr lang="ru-RU" sz="2000" dirty="0" err="1"/>
              <a:t>письмову</a:t>
            </a:r>
            <a:r>
              <a:rPr lang="ru-RU" sz="2000" dirty="0"/>
              <a:t> </a:t>
            </a:r>
            <a:r>
              <a:rPr lang="ru-RU" sz="2000" dirty="0" err="1"/>
              <a:t>відмову</a:t>
            </a:r>
            <a:r>
              <a:rPr lang="ru-RU" sz="2000" dirty="0"/>
              <a:t> у </a:t>
            </a:r>
            <a:r>
              <a:rPr lang="ru-RU" sz="2000" dirty="0" err="1"/>
              <a:t>проведенні</a:t>
            </a:r>
            <a:r>
              <a:rPr lang="ru-RU" sz="2000" dirty="0"/>
              <a:t> </a:t>
            </a:r>
            <a:r>
              <a:rPr lang="ru-RU" sz="2000" dirty="0" err="1"/>
              <a:t>державної</a:t>
            </a:r>
            <a:r>
              <a:rPr lang="ru-RU" sz="2000" dirty="0"/>
              <a:t> </a:t>
            </a:r>
            <a:r>
              <a:rPr lang="ru-RU" sz="2000" dirty="0" err="1"/>
              <a:t>реєстрації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, у </a:t>
            </a:r>
            <a:r>
              <a:rPr lang="ru-RU" sz="2000" dirty="0" err="1"/>
              <a:t>якій</a:t>
            </a:r>
            <a:r>
              <a:rPr lang="ru-RU" sz="2000" dirty="0"/>
              <a:t> </a:t>
            </a:r>
            <a:r>
              <a:rPr lang="ru-RU" sz="2000" dirty="0" err="1"/>
              <a:t>викладає</a:t>
            </a:r>
            <a:r>
              <a:rPr lang="ru-RU" sz="2000" dirty="0"/>
              <a:t> причини </a:t>
            </a:r>
            <a:r>
              <a:rPr lang="ru-RU" sz="2000" dirty="0" err="1"/>
              <a:t>неможливості</a:t>
            </a:r>
            <a:r>
              <a:rPr lang="ru-RU" sz="2000" dirty="0"/>
              <a:t> </a:t>
            </a:r>
            <a:r>
              <a:rPr lang="ru-RU" sz="2000" dirty="0" err="1"/>
              <a:t>проведення</a:t>
            </a:r>
            <a:r>
              <a:rPr lang="ru-RU" sz="2000" dirty="0"/>
              <a:t> </a:t>
            </a:r>
            <a:r>
              <a:rPr lang="ru-RU" sz="2000" dirty="0" err="1"/>
              <a:t>такої</a:t>
            </a:r>
            <a:r>
              <a:rPr lang="ru-RU" sz="2000" dirty="0"/>
              <a:t> </a:t>
            </a:r>
            <a:r>
              <a:rPr lang="ru-RU" sz="2000" dirty="0" err="1"/>
              <a:t>реєстрації</a:t>
            </a:r>
            <a:r>
              <a:rPr lang="ru-RU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62567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Суд </a:t>
            </a:r>
            <a:r>
              <a:rPr lang="ru-RU" sz="2000" dirty="0" err="1"/>
              <a:t>встановлює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 (</a:t>
            </a:r>
            <a:r>
              <a:rPr lang="ru-RU" sz="2000" dirty="0" err="1"/>
              <a:t>родичів</a:t>
            </a:r>
            <a:r>
              <a:rPr lang="ru-RU" sz="2000" dirty="0"/>
              <a:t>, </a:t>
            </a:r>
            <a:r>
              <a:rPr lang="ru-RU" sz="2000" dirty="0" err="1"/>
              <a:t>співробітників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),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дати</a:t>
            </a:r>
            <a:r>
              <a:rPr lang="ru-RU" sz="2000" dirty="0"/>
              <a:t> </a:t>
            </a:r>
            <a:r>
              <a:rPr lang="ru-RU" sz="2000" dirty="0" err="1"/>
              <a:t>свідчення</a:t>
            </a:r>
            <a:r>
              <a:rPr lang="ru-RU" sz="2000" dirty="0"/>
              <a:t> про </a:t>
            </a:r>
            <a:r>
              <a:rPr lang="ru-RU" sz="2000" dirty="0" err="1"/>
              <a:t>фізичну</a:t>
            </a:r>
            <a:r>
              <a:rPr lang="ru-RU" sz="2000" dirty="0"/>
              <a:t> особу, </a:t>
            </a:r>
            <a:r>
              <a:rPr lang="ru-RU" sz="2000" dirty="0" err="1"/>
              <a:t>місцеперебування</a:t>
            </a:r>
            <a:r>
              <a:rPr lang="ru-RU" sz="2000" dirty="0"/>
              <a:t> </a:t>
            </a:r>
            <a:r>
              <a:rPr lang="ru-RU" sz="2000" dirty="0" err="1"/>
              <a:t>якої</a:t>
            </a:r>
            <a:r>
              <a:rPr lang="ru-RU" sz="2000" dirty="0"/>
              <a:t> </a:t>
            </a:r>
            <a:r>
              <a:rPr lang="ru-RU" sz="2000" dirty="0" err="1"/>
              <a:t>невідоме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запитує</a:t>
            </a:r>
            <a:r>
              <a:rPr lang="ru-RU" sz="2000" dirty="0"/>
              <a:t> </a:t>
            </a:r>
            <a:r>
              <a:rPr lang="ru-RU" sz="2000" dirty="0" err="1"/>
              <a:t>відповідні</a:t>
            </a:r>
            <a:r>
              <a:rPr lang="ru-RU" sz="2000" dirty="0"/>
              <a:t> </a:t>
            </a:r>
            <a:r>
              <a:rPr lang="ru-RU" sz="2000" dirty="0" err="1"/>
              <a:t>організації</a:t>
            </a:r>
            <a:r>
              <a:rPr lang="ru-RU" sz="2000" dirty="0"/>
              <a:t> за </a:t>
            </a:r>
            <a:r>
              <a:rPr lang="ru-RU" sz="2000" dirty="0" err="1"/>
              <a:t>останнім</a:t>
            </a:r>
            <a:r>
              <a:rPr lang="ru-RU" sz="2000" dirty="0"/>
              <a:t> </a:t>
            </a:r>
            <a:r>
              <a:rPr lang="ru-RU" sz="2000" dirty="0" err="1"/>
              <a:t>місцем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</a:t>
            </a:r>
            <a:r>
              <a:rPr lang="ru-RU" sz="2000" dirty="0" err="1"/>
              <a:t>відсутнього</a:t>
            </a:r>
            <a:r>
              <a:rPr lang="ru-RU" sz="2000" dirty="0"/>
              <a:t> (</a:t>
            </a:r>
            <a:r>
              <a:rPr lang="ru-RU" sz="2000" dirty="0" err="1"/>
              <a:t>житлово-експлуатаційні</a:t>
            </a:r>
            <a:r>
              <a:rPr lang="ru-RU" sz="2000" dirty="0"/>
              <a:t> </a:t>
            </a:r>
            <a:r>
              <a:rPr lang="ru-RU" sz="2000" dirty="0" err="1"/>
              <a:t>організації</a:t>
            </a:r>
            <a:r>
              <a:rPr lang="ru-RU" sz="2000" dirty="0"/>
              <a:t>, </a:t>
            </a:r>
            <a:r>
              <a:rPr lang="ru-RU" sz="2000" dirty="0" err="1"/>
              <a:t>органи</a:t>
            </a:r>
            <a:r>
              <a:rPr lang="ru-RU" sz="2000" dirty="0"/>
              <a:t> </a:t>
            </a:r>
            <a:r>
              <a:rPr lang="ru-RU" sz="2000" dirty="0" err="1"/>
              <a:t>реєстрації</a:t>
            </a:r>
            <a:r>
              <a:rPr lang="ru-RU" sz="2000" dirty="0"/>
              <a:t>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органи</a:t>
            </a:r>
            <a:r>
              <a:rPr lang="ru-RU" sz="2000" dirty="0"/>
              <a:t> </a:t>
            </a:r>
            <a:r>
              <a:rPr lang="ru-RU" sz="2000" dirty="0" err="1"/>
              <a:t>місцевого</a:t>
            </a:r>
            <a:r>
              <a:rPr lang="ru-RU" sz="2000" dirty="0"/>
              <a:t> </a:t>
            </a:r>
            <a:r>
              <a:rPr lang="ru-RU" sz="2000" dirty="0" err="1"/>
              <a:t>самоврядування</a:t>
            </a:r>
            <a:r>
              <a:rPr lang="ru-RU" sz="2000" dirty="0"/>
              <a:t>) і за </a:t>
            </a:r>
            <a:r>
              <a:rPr lang="ru-RU" sz="2000" dirty="0" err="1"/>
              <a:t>останнім</a:t>
            </a:r>
            <a:r>
              <a:rPr lang="ru-RU" sz="2000" dirty="0"/>
              <a:t> </a:t>
            </a:r>
            <a:r>
              <a:rPr lang="ru-RU" sz="2000" dirty="0" err="1"/>
              <a:t>місцем</a:t>
            </a:r>
            <a:r>
              <a:rPr lang="ru-RU" sz="2000" dirty="0"/>
              <a:t> </a:t>
            </a:r>
            <a:r>
              <a:rPr lang="ru-RU" sz="2000" dirty="0" err="1"/>
              <a:t>роботи</a:t>
            </a:r>
            <a:r>
              <a:rPr lang="ru-RU" sz="2000" dirty="0"/>
              <a:t> про </a:t>
            </a:r>
            <a:r>
              <a:rPr lang="ru-RU" sz="2000" dirty="0" err="1"/>
              <a:t>наявність</a:t>
            </a:r>
            <a:r>
              <a:rPr lang="ru-RU" sz="2000" dirty="0"/>
              <a:t> </a:t>
            </a:r>
            <a:r>
              <a:rPr lang="ru-RU" sz="2000" dirty="0" err="1"/>
              <a:t>відомостей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фізичної</a:t>
            </a:r>
            <a:r>
              <a:rPr lang="ru-RU" sz="2000" dirty="0"/>
              <a:t> особи, </a:t>
            </a:r>
            <a:r>
              <a:rPr lang="ru-RU" sz="2000" dirty="0" err="1"/>
              <a:t>місцеперебування</a:t>
            </a:r>
            <a:r>
              <a:rPr lang="ru-RU" sz="2000" dirty="0"/>
              <a:t> </a:t>
            </a:r>
            <a:r>
              <a:rPr lang="ru-RU" sz="2000" dirty="0" err="1"/>
              <a:t>якої</a:t>
            </a:r>
            <a:r>
              <a:rPr lang="ru-RU" sz="2000" dirty="0"/>
              <a:t> </a:t>
            </a:r>
            <a:r>
              <a:rPr lang="ru-RU" sz="2000" dirty="0" err="1"/>
              <a:t>невідоме</a:t>
            </a:r>
            <a:r>
              <a:rPr lang="ru-RU" sz="2000" dirty="0"/>
              <a:t>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98142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Суд </a:t>
            </a:r>
            <a:r>
              <a:rPr lang="ru-RU" sz="2400" dirty="0" err="1"/>
              <a:t>розглядає</a:t>
            </a:r>
            <a:r>
              <a:rPr lang="ru-RU" sz="2400" dirty="0"/>
              <a:t> справу про </a:t>
            </a:r>
            <a:r>
              <a:rPr lang="ru-RU" sz="2400" dirty="0" err="1"/>
              <a:t>оголошення</a:t>
            </a:r>
            <a:r>
              <a:rPr lang="ru-RU" sz="2400" dirty="0"/>
              <a:t> </a:t>
            </a:r>
            <a:r>
              <a:rPr lang="ru-RU" sz="2400" dirty="0" err="1"/>
              <a:t>фізичної</a:t>
            </a:r>
            <a:r>
              <a:rPr lang="ru-RU" sz="2400" dirty="0"/>
              <a:t> особи </a:t>
            </a:r>
            <a:r>
              <a:rPr lang="ru-RU" sz="2400" dirty="0" err="1"/>
              <a:t>померлою</a:t>
            </a:r>
            <a:r>
              <a:rPr lang="ru-RU" sz="2400" dirty="0"/>
              <a:t> за </a:t>
            </a:r>
            <a:r>
              <a:rPr lang="ru-RU" sz="2400" dirty="0" err="1"/>
              <a:t>участю</a:t>
            </a:r>
            <a:r>
              <a:rPr lang="ru-RU" sz="2400" dirty="0"/>
              <a:t> </a:t>
            </a:r>
            <a:r>
              <a:rPr lang="ru-RU" sz="2400" dirty="0" err="1"/>
              <a:t>заявника</a:t>
            </a:r>
            <a:r>
              <a:rPr lang="ru-RU" sz="2400" dirty="0"/>
              <a:t>, </a:t>
            </a:r>
            <a:r>
              <a:rPr lang="ru-RU" sz="2400" dirty="0" err="1"/>
              <a:t>свідків</a:t>
            </a:r>
            <a:r>
              <a:rPr lang="ru-RU" sz="2400" dirty="0"/>
              <a:t>, </a:t>
            </a:r>
            <a:r>
              <a:rPr lang="ru-RU" sz="2400" dirty="0" err="1"/>
              <a:t>зазначених</a:t>
            </a:r>
            <a:r>
              <a:rPr lang="ru-RU" sz="2400" dirty="0"/>
              <a:t> у </a:t>
            </a:r>
            <a:r>
              <a:rPr lang="ru-RU" sz="2400" dirty="0" err="1"/>
              <a:t>заяві</a:t>
            </a:r>
            <a:r>
              <a:rPr lang="ru-RU" sz="2400" dirty="0"/>
              <a:t>, та </a:t>
            </a:r>
            <a:r>
              <a:rPr lang="ru-RU" sz="2400" dirty="0" err="1"/>
              <a:t>осіб</a:t>
            </a:r>
            <a:r>
              <a:rPr lang="ru-RU" sz="2400" dirty="0"/>
              <a:t>, </a:t>
            </a:r>
            <a:r>
              <a:rPr lang="ru-RU" sz="2400" dirty="0" err="1"/>
              <a:t>яких</a:t>
            </a:r>
            <a:r>
              <a:rPr lang="ru-RU" sz="2400" dirty="0"/>
              <a:t> сам суд </a:t>
            </a:r>
            <a:r>
              <a:rPr lang="ru-RU" sz="2400" dirty="0" err="1"/>
              <a:t>визнає</a:t>
            </a:r>
            <a:r>
              <a:rPr lang="ru-RU" sz="2400" dirty="0"/>
              <a:t> за </a:t>
            </a:r>
            <a:r>
              <a:rPr lang="ru-RU" sz="2400" dirty="0" err="1"/>
              <a:t>потрібне</a:t>
            </a:r>
            <a:r>
              <a:rPr lang="ru-RU" sz="2400" dirty="0"/>
              <a:t> </a:t>
            </a:r>
            <a:r>
              <a:rPr lang="ru-RU" sz="2400" dirty="0" err="1"/>
              <a:t>допитати</a:t>
            </a:r>
            <a:r>
              <a:rPr lang="ru-RU" sz="2400" dirty="0"/>
              <a:t>, і </a:t>
            </a:r>
            <a:r>
              <a:rPr lang="ru-RU" sz="2400" dirty="0" err="1"/>
              <a:t>ухвалює</a:t>
            </a:r>
            <a:r>
              <a:rPr lang="ru-RU" sz="2400" dirty="0"/>
              <a:t> </a:t>
            </a:r>
            <a:r>
              <a:rPr lang="ru-RU" sz="2400" dirty="0" err="1"/>
              <a:t>рішення</a:t>
            </a:r>
            <a:r>
              <a:rPr lang="ru-RU" sz="2400" dirty="0"/>
              <a:t>. </a:t>
            </a:r>
            <a:r>
              <a:rPr lang="ru-RU" sz="2400" dirty="0" err="1"/>
              <a:t>Після</a:t>
            </a:r>
            <a:r>
              <a:rPr lang="ru-RU" sz="2400" dirty="0"/>
              <a:t> </a:t>
            </a:r>
            <a:r>
              <a:rPr lang="ru-RU" sz="2400" dirty="0" err="1"/>
              <a:t>набрання</a:t>
            </a:r>
            <a:r>
              <a:rPr lang="ru-RU" sz="2400" dirty="0"/>
              <a:t> </a:t>
            </a:r>
            <a:r>
              <a:rPr lang="ru-RU" sz="2400" dirty="0" err="1"/>
              <a:t>законної</a:t>
            </a:r>
            <a:r>
              <a:rPr lang="ru-RU" sz="2400" dirty="0"/>
              <a:t> </a:t>
            </a:r>
            <a:r>
              <a:rPr lang="ru-RU" sz="2400" dirty="0" err="1"/>
              <a:t>сили</a:t>
            </a:r>
            <a:r>
              <a:rPr lang="ru-RU" sz="2400" dirty="0"/>
              <a:t> </a:t>
            </a:r>
            <a:r>
              <a:rPr lang="ru-RU" sz="2400" dirty="0" err="1"/>
              <a:t>рішенням</a:t>
            </a:r>
            <a:r>
              <a:rPr lang="ru-RU" sz="2400" dirty="0"/>
              <a:t> про </a:t>
            </a:r>
            <a:r>
              <a:rPr lang="ru-RU" sz="2400" dirty="0" err="1"/>
              <a:t>оголошення</a:t>
            </a:r>
            <a:r>
              <a:rPr lang="ru-RU" sz="2400" dirty="0"/>
              <a:t> </a:t>
            </a:r>
            <a:r>
              <a:rPr lang="ru-RU" sz="2400" dirty="0" err="1"/>
              <a:t>фізичної</a:t>
            </a:r>
            <a:r>
              <a:rPr lang="ru-RU" sz="2400" dirty="0"/>
              <a:t> особи </a:t>
            </a:r>
            <a:r>
              <a:rPr lang="ru-RU" sz="2400" dirty="0" err="1"/>
              <a:t>померлою</a:t>
            </a:r>
            <a:r>
              <a:rPr lang="ru-RU" sz="2400" dirty="0"/>
              <a:t> суд </a:t>
            </a:r>
            <a:r>
              <a:rPr lang="ru-RU" sz="2400" dirty="0" err="1"/>
              <a:t>надсилає</a:t>
            </a:r>
            <a:r>
              <a:rPr lang="ru-RU" sz="2400" dirty="0"/>
              <a:t> </a:t>
            </a:r>
            <a:r>
              <a:rPr lang="ru-RU" sz="2400" dirty="0" err="1"/>
              <a:t>рішення</a:t>
            </a:r>
            <a:r>
              <a:rPr lang="ru-RU" sz="2400" dirty="0"/>
              <a:t> </a:t>
            </a:r>
            <a:r>
              <a:rPr lang="ru-RU" sz="2400" dirty="0" err="1"/>
              <a:t>відповідному</a:t>
            </a:r>
            <a:r>
              <a:rPr lang="ru-RU" sz="2400" dirty="0"/>
              <a:t> органу </a:t>
            </a:r>
            <a:r>
              <a:rPr lang="ru-RU" sz="2400" dirty="0" err="1"/>
              <a:t>державної</a:t>
            </a:r>
            <a:r>
              <a:rPr lang="ru-RU" sz="2400" dirty="0"/>
              <a:t> </a:t>
            </a:r>
            <a:r>
              <a:rPr lang="ru-RU" sz="2400" dirty="0" err="1"/>
              <a:t>реєстрації</a:t>
            </a:r>
            <a:r>
              <a:rPr lang="ru-RU" sz="2400" dirty="0"/>
              <a:t> </a:t>
            </a:r>
            <a:r>
              <a:rPr lang="ru-RU" sz="2400" dirty="0" err="1"/>
              <a:t>актів</a:t>
            </a:r>
            <a:r>
              <a:rPr lang="ru-RU" sz="2400" dirty="0"/>
              <a:t> </a:t>
            </a:r>
            <a:r>
              <a:rPr lang="ru-RU" sz="2400" dirty="0" err="1"/>
              <a:t>цивільного</a:t>
            </a:r>
            <a:r>
              <a:rPr lang="ru-RU" sz="2400" dirty="0"/>
              <a:t> стану для </a:t>
            </a:r>
            <a:r>
              <a:rPr lang="ru-RU" sz="2400" dirty="0" err="1"/>
              <a:t>реєстрації</a:t>
            </a:r>
            <a:r>
              <a:rPr lang="ru-RU" sz="2400" dirty="0"/>
              <a:t> </a:t>
            </a:r>
            <a:r>
              <a:rPr lang="ru-RU" sz="2400" dirty="0" err="1"/>
              <a:t>смерті</a:t>
            </a:r>
            <a:r>
              <a:rPr lang="ru-RU" sz="2400" dirty="0"/>
              <a:t> </a:t>
            </a:r>
            <a:r>
              <a:rPr lang="ru-RU" sz="2400" dirty="0" err="1"/>
              <a:t>фізичної</a:t>
            </a:r>
            <a:r>
              <a:rPr lang="ru-RU" sz="2400" dirty="0"/>
              <a:t> особи.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12446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1.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та </a:t>
            </a:r>
            <a:r>
              <a:rPr lang="ru-RU" dirty="0" err="1"/>
              <a:t>правове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sz="2900" dirty="0" smtClean="0"/>
          </a:p>
          <a:p>
            <a:r>
              <a:rPr lang="ru-RU" sz="4300" dirty="0" err="1" smtClean="0"/>
              <a:t>Під</a:t>
            </a:r>
            <a:r>
              <a:rPr lang="ru-RU" sz="4300" dirty="0" smtClean="0"/>
              <a:t> </a:t>
            </a:r>
            <a:r>
              <a:rPr lang="ru-RU" sz="4300" dirty="0" err="1"/>
              <a:t>відкриттям</a:t>
            </a:r>
            <a:r>
              <a:rPr lang="ru-RU" sz="4300" dirty="0"/>
              <a:t> </a:t>
            </a:r>
            <a:r>
              <a:rPr lang="ru-RU" sz="4300" dirty="0" err="1"/>
              <a:t>спадщини</a:t>
            </a:r>
            <a:r>
              <a:rPr lang="ru-RU" sz="4300" dirty="0"/>
              <a:t> </a:t>
            </a:r>
            <a:r>
              <a:rPr lang="ru-RU" sz="4300" dirty="0" err="1"/>
              <a:t>слід</a:t>
            </a:r>
            <a:r>
              <a:rPr lang="ru-RU" sz="4300" dirty="0"/>
              <a:t> </a:t>
            </a:r>
            <a:r>
              <a:rPr lang="ru-RU" sz="4300" dirty="0" err="1"/>
              <a:t>розуміти</a:t>
            </a:r>
            <a:r>
              <a:rPr lang="ru-RU" sz="4300" dirty="0"/>
              <a:t> </a:t>
            </a:r>
            <a:r>
              <a:rPr lang="ru-RU" sz="4300" dirty="0" err="1"/>
              <a:t>настання</a:t>
            </a:r>
            <a:r>
              <a:rPr lang="ru-RU" sz="4300" dirty="0"/>
              <a:t> таких </a:t>
            </a:r>
            <a:r>
              <a:rPr lang="ru-RU" sz="4300" dirty="0" err="1"/>
              <a:t>юридичних</a:t>
            </a:r>
            <a:r>
              <a:rPr lang="ru-RU" sz="4300" dirty="0"/>
              <a:t> </a:t>
            </a:r>
            <a:r>
              <a:rPr lang="ru-RU" sz="4300" dirty="0" err="1"/>
              <a:t>фактів</a:t>
            </a:r>
            <a:r>
              <a:rPr lang="ru-RU" sz="4300" dirty="0"/>
              <a:t>, з </a:t>
            </a:r>
            <a:r>
              <a:rPr lang="ru-RU" sz="4300" dirty="0" err="1"/>
              <a:t>якими</a:t>
            </a:r>
            <a:r>
              <a:rPr lang="ru-RU" sz="4300" dirty="0"/>
              <a:t> закон </a:t>
            </a:r>
            <a:r>
              <a:rPr lang="ru-RU" sz="4300" dirty="0" err="1"/>
              <a:t>пов'язує</a:t>
            </a:r>
            <a:r>
              <a:rPr lang="ru-RU" sz="4300" dirty="0"/>
              <a:t> </a:t>
            </a:r>
            <a:r>
              <a:rPr lang="ru-RU" sz="4300" dirty="0" err="1"/>
              <a:t>припинення</a:t>
            </a:r>
            <a:r>
              <a:rPr lang="ru-RU" sz="4300" dirty="0"/>
              <a:t> для </a:t>
            </a:r>
            <a:r>
              <a:rPr lang="ru-RU" sz="4300" dirty="0" err="1"/>
              <a:t>спадкодавців</a:t>
            </a:r>
            <a:r>
              <a:rPr lang="ru-RU" sz="4300" dirty="0"/>
              <a:t> та </a:t>
            </a:r>
            <a:r>
              <a:rPr lang="ru-RU" sz="4300" dirty="0" err="1"/>
              <a:t>виникнення</a:t>
            </a:r>
            <a:r>
              <a:rPr lang="ru-RU" sz="4300" dirty="0"/>
              <a:t> для </a:t>
            </a:r>
            <a:r>
              <a:rPr lang="ru-RU" sz="4300" dirty="0" err="1"/>
              <a:t>спадкоємців</a:t>
            </a:r>
            <a:r>
              <a:rPr lang="ru-RU" sz="4300" dirty="0"/>
              <a:t> </a:t>
            </a:r>
            <a:r>
              <a:rPr lang="ru-RU" sz="4300" dirty="0" err="1"/>
              <a:t>спадкових</a:t>
            </a:r>
            <a:r>
              <a:rPr lang="ru-RU" sz="4300" dirty="0"/>
              <a:t> </a:t>
            </a:r>
            <a:r>
              <a:rPr lang="ru-RU" sz="4300" dirty="0" err="1"/>
              <a:t>правовідносин</a:t>
            </a:r>
            <a:r>
              <a:rPr lang="ru-RU" sz="4300" dirty="0" smtClean="0"/>
              <a:t>.</a:t>
            </a:r>
            <a:r>
              <a:rPr lang="ru-RU" sz="4300" b="1" dirty="0"/>
              <a:t> </a:t>
            </a:r>
            <a:endParaRPr lang="ru-RU" sz="4300" b="1" dirty="0" smtClean="0"/>
          </a:p>
          <a:p>
            <a:endParaRPr lang="ru-RU" sz="4300" b="1" dirty="0" smtClean="0">
              <a:solidFill>
                <a:srgbClr val="00B0F0"/>
              </a:solidFill>
            </a:endParaRPr>
          </a:p>
          <a:p>
            <a:r>
              <a:rPr lang="ru-RU" sz="4300" b="1" dirty="0" err="1" smtClean="0">
                <a:solidFill>
                  <a:srgbClr val="00B0F0"/>
                </a:solidFill>
              </a:rPr>
              <a:t>Стаття</a:t>
            </a:r>
            <a:r>
              <a:rPr lang="ru-RU" sz="4300" b="1" dirty="0" smtClean="0">
                <a:solidFill>
                  <a:srgbClr val="00B0F0"/>
                </a:solidFill>
              </a:rPr>
              <a:t> </a:t>
            </a:r>
            <a:r>
              <a:rPr lang="ru-RU" sz="4300" b="1" dirty="0">
                <a:solidFill>
                  <a:srgbClr val="00B0F0"/>
                </a:solidFill>
              </a:rPr>
              <a:t>1220.</a:t>
            </a:r>
            <a:r>
              <a:rPr lang="ru-RU" sz="4300" dirty="0">
                <a:solidFill>
                  <a:srgbClr val="00B0F0"/>
                </a:solidFill>
              </a:rPr>
              <a:t> </a:t>
            </a:r>
            <a:r>
              <a:rPr lang="ru-RU" sz="4300" dirty="0" err="1">
                <a:solidFill>
                  <a:srgbClr val="00B0F0"/>
                </a:solidFill>
              </a:rPr>
              <a:t>Відкриття</a:t>
            </a:r>
            <a:r>
              <a:rPr lang="ru-RU" sz="4300" dirty="0">
                <a:solidFill>
                  <a:srgbClr val="00B0F0"/>
                </a:solidFill>
              </a:rPr>
              <a:t> </a:t>
            </a:r>
            <a:r>
              <a:rPr lang="ru-RU" sz="4300" dirty="0" err="1">
                <a:solidFill>
                  <a:srgbClr val="00B0F0"/>
                </a:solidFill>
              </a:rPr>
              <a:t>спадщини</a:t>
            </a:r>
            <a:endParaRPr lang="ru-RU" sz="4300" dirty="0">
              <a:solidFill>
                <a:srgbClr val="00B0F0"/>
              </a:solidFill>
            </a:endParaRPr>
          </a:p>
          <a:p>
            <a:r>
              <a:rPr lang="ru-RU" sz="4300" dirty="0">
                <a:solidFill>
                  <a:srgbClr val="00B0F0"/>
                </a:solidFill>
              </a:rPr>
              <a:t>1. </a:t>
            </a:r>
            <a:r>
              <a:rPr lang="ru-RU" sz="4300" dirty="0" err="1">
                <a:solidFill>
                  <a:srgbClr val="00B0F0"/>
                </a:solidFill>
              </a:rPr>
              <a:t>Спадщина</a:t>
            </a:r>
            <a:r>
              <a:rPr lang="ru-RU" sz="4300" dirty="0">
                <a:solidFill>
                  <a:srgbClr val="00B0F0"/>
                </a:solidFill>
              </a:rPr>
              <a:t> </a:t>
            </a:r>
            <a:r>
              <a:rPr lang="ru-RU" sz="4300" dirty="0" err="1">
                <a:solidFill>
                  <a:srgbClr val="00B0F0"/>
                </a:solidFill>
              </a:rPr>
              <a:t>відкривається</a:t>
            </a:r>
            <a:r>
              <a:rPr lang="ru-RU" sz="4300" dirty="0">
                <a:solidFill>
                  <a:srgbClr val="00B0F0"/>
                </a:solidFill>
              </a:rPr>
              <a:t> </a:t>
            </a:r>
            <a:r>
              <a:rPr lang="ru-RU" sz="4300" dirty="0" err="1">
                <a:solidFill>
                  <a:srgbClr val="00B0F0"/>
                </a:solidFill>
              </a:rPr>
              <a:t>внаслідок</a:t>
            </a:r>
            <a:r>
              <a:rPr lang="ru-RU" sz="4300" dirty="0">
                <a:solidFill>
                  <a:srgbClr val="00B0F0"/>
                </a:solidFill>
              </a:rPr>
              <a:t> </a:t>
            </a:r>
            <a:r>
              <a:rPr lang="ru-RU" sz="4300" dirty="0" err="1">
                <a:solidFill>
                  <a:srgbClr val="00B0F0"/>
                </a:solidFill>
              </a:rPr>
              <a:t>смерті</a:t>
            </a:r>
            <a:r>
              <a:rPr lang="ru-RU" sz="4300" dirty="0">
                <a:solidFill>
                  <a:srgbClr val="00B0F0"/>
                </a:solidFill>
              </a:rPr>
              <a:t> особи </a:t>
            </a:r>
            <a:r>
              <a:rPr lang="ru-RU" sz="4300" dirty="0" err="1">
                <a:solidFill>
                  <a:srgbClr val="00B0F0"/>
                </a:solidFill>
              </a:rPr>
              <a:t>або</a:t>
            </a:r>
            <a:r>
              <a:rPr lang="ru-RU" sz="4300" dirty="0">
                <a:solidFill>
                  <a:srgbClr val="00B0F0"/>
                </a:solidFill>
              </a:rPr>
              <a:t> </a:t>
            </a:r>
            <a:r>
              <a:rPr lang="ru-RU" sz="4300" dirty="0" err="1">
                <a:solidFill>
                  <a:srgbClr val="00B0F0"/>
                </a:solidFill>
              </a:rPr>
              <a:t>оголошення</a:t>
            </a:r>
            <a:r>
              <a:rPr lang="ru-RU" sz="4300" dirty="0">
                <a:solidFill>
                  <a:srgbClr val="00B0F0"/>
                </a:solidFill>
              </a:rPr>
              <a:t> </a:t>
            </a:r>
            <a:r>
              <a:rPr lang="ru-RU" sz="4300" dirty="0" err="1">
                <a:solidFill>
                  <a:srgbClr val="00B0F0"/>
                </a:solidFill>
              </a:rPr>
              <a:t>її</a:t>
            </a:r>
            <a:r>
              <a:rPr lang="ru-RU" sz="4300" dirty="0">
                <a:solidFill>
                  <a:srgbClr val="00B0F0"/>
                </a:solidFill>
              </a:rPr>
              <a:t> </a:t>
            </a:r>
            <a:r>
              <a:rPr lang="ru-RU" sz="4300" dirty="0" err="1">
                <a:solidFill>
                  <a:srgbClr val="00B0F0"/>
                </a:solidFill>
              </a:rPr>
              <a:t>померлою</a:t>
            </a:r>
            <a:r>
              <a:rPr lang="ru-RU" sz="4300" dirty="0">
                <a:solidFill>
                  <a:srgbClr val="00B0F0"/>
                </a:solidFill>
              </a:rPr>
              <a:t>.</a:t>
            </a:r>
          </a:p>
          <a:p>
            <a:r>
              <a:rPr lang="ru-RU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210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У </a:t>
            </a:r>
            <a:r>
              <a:rPr lang="ru-RU" sz="2000" dirty="0" err="1"/>
              <a:t>разі</a:t>
            </a:r>
            <a:r>
              <a:rPr lang="ru-RU" sz="2000" dirty="0"/>
              <a:t> </a:t>
            </a:r>
            <a:r>
              <a:rPr lang="ru-RU" sz="2000" dirty="0" err="1"/>
              <a:t>наявності</a:t>
            </a:r>
            <a:r>
              <a:rPr lang="ru-RU" sz="2000" dirty="0"/>
              <a:t> в </a:t>
            </a:r>
            <a:r>
              <a:rPr lang="ru-RU" sz="2000" dirty="0" err="1"/>
              <a:t>населеному</a:t>
            </a:r>
            <a:r>
              <a:rPr lang="ru-RU" sz="2000" dirty="0"/>
              <a:t> </a:t>
            </a:r>
            <a:r>
              <a:rPr lang="ru-RU" sz="2000" dirty="0" err="1"/>
              <a:t>пункті</a:t>
            </a:r>
            <a:r>
              <a:rPr lang="ru-RU" sz="2000" dirty="0"/>
              <a:t> </a:t>
            </a:r>
            <a:r>
              <a:rPr lang="ru-RU" sz="2000" dirty="0" err="1"/>
              <a:t>кількох</a:t>
            </a:r>
            <a:r>
              <a:rPr lang="ru-RU" sz="2000" dirty="0"/>
              <a:t> </a:t>
            </a:r>
            <a:r>
              <a:rPr lang="ru-RU" sz="2000" dirty="0" err="1"/>
              <a:t>нотаріусів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у </a:t>
            </a:r>
            <a:r>
              <a:rPr lang="ru-RU" sz="2000" dirty="0" err="1"/>
              <a:t>випадках</a:t>
            </a:r>
            <a:r>
              <a:rPr lang="ru-RU" sz="2000" dirty="0"/>
              <a:t>, коли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 </a:t>
            </a:r>
            <a:r>
              <a:rPr lang="ru-RU" sz="2000" dirty="0" err="1"/>
              <a:t>невідоме</a:t>
            </a:r>
            <a:r>
              <a:rPr lang="ru-RU" sz="2000" dirty="0"/>
              <a:t>, </a:t>
            </a:r>
            <a:r>
              <a:rPr lang="ru-RU" sz="2000" dirty="0" err="1"/>
              <a:t>рішення</a:t>
            </a:r>
            <a:r>
              <a:rPr lang="ru-RU" sz="2000" dirty="0"/>
              <a:t> </a:t>
            </a:r>
            <a:r>
              <a:rPr lang="ru-RU" sz="2000" dirty="0" err="1"/>
              <a:t>надсилається</a:t>
            </a:r>
            <a:r>
              <a:rPr lang="ru-RU" sz="2000" dirty="0"/>
              <a:t> до державного </a:t>
            </a:r>
            <a:r>
              <a:rPr lang="ru-RU" sz="2000" dirty="0" err="1"/>
              <a:t>нотаріального</a:t>
            </a:r>
            <a:r>
              <a:rPr lang="ru-RU" sz="2000" dirty="0"/>
              <a:t> </a:t>
            </a:r>
            <a:r>
              <a:rPr lang="ru-RU" sz="2000" dirty="0" err="1"/>
              <a:t>архіву</a:t>
            </a:r>
            <a:r>
              <a:rPr lang="ru-RU" sz="2000" dirty="0"/>
              <a:t> з метою </a:t>
            </a:r>
            <a:r>
              <a:rPr lang="ru-RU" sz="2000" dirty="0" err="1"/>
              <a:t>передачі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за </a:t>
            </a:r>
            <a:r>
              <a:rPr lang="ru-RU" sz="2000" dirty="0" err="1"/>
              <a:t>належністю</a:t>
            </a:r>
            <a:r>
              <a:rPr lang="ru-RU" sz="2000" dirty="0"/>
              <a:t> </a:t>
            </a:r>
            <a:r>
              <a:rPr lang="ru-RU" sz="2000" dirty="0" err="1"/>
              <a:t>уповноваженому</a:t>
            </a:r>
            <a:r>
              <a:rPr lang="ru-RU" sz="2000" dirty="0"/>
              <a:t> </a:t>
            </a:r>
            <a:r>
              <a:rPr lang="ru-RU" sz="2000" dirty="0" err="1"/>
              <a:t>нотаріусу</a:t>
            </a:r>
            <a:r>
              <a:rPr lang="ru-RU" sz="2000" dirty="0"/>
              <a:t> для </a:t>
            </a:r>
            <a:r>
              <a:rPr lang="ru-RU" sz="2000" dirty="0" err="1"/>
              <a:t>вжиття</a:t>
            </a:r>
            <a:r>
              <a:rPr lang="ru-RU" sz="2000" dirty="0"/>
              <a:t> </a:t>
            </a:r>
            <a:r>
              <a:rPr lang="ru-RU" sz="2000" dirty="0" err="1"/>
              <a:t>заходів</a:t>
            </a:r>
            <a:r>
              <a:rPr lang="ru-RU" sz="2000" dirty="0"/>
              <a:t> з </a:t>
            </a:r>
            <a:r>
              <a:rPr lang="ru-RU" sz="2000" dirty="0" err="1"/>
              <a:t>охорони</a:t>
            </a:r>
            <a:r>
              <a:rPr lang="ru-RU" sz="2000" dirty="0"/>
              <a:t> </a:t>
            </a:r>
            <a:r>
              <a:rPr lang="ru-RU" sz="2000" dirty="0" err="1"/>
              <a:t>спадкового</a:t>
            </a:r>
            <a:r>
              <a:rPr lang="ru-RU" sz="2000" dirty="0"/>
              <a:t> майна. Орган </a:t>
            </a:r>
            <a:r>
              <a:rPr lang="ru-RU" sz="2000" dirty="0" err="1"/>
              <a:t>державної</a:t>
            </a:r>
            <a:r>
              <a:rPr lang="ru-RU" sz="2000" dirty="0"/>
              <a:t> </a:t>
            </a:r>
            <a:r>
              <a:rPr lang="ru-RU" sz="2000" dirty="0" err="1"/>
              <a:t>реєстрації</a:t>
            </a:r>
            <a:r>
              <a:rPr lang="ru-RU" sz="2000" dirty="0"/>
              <a:t> </a:t>
            </a:r>
            <a:r>
              <a:rPr lang="ru-RU" sz="2000" dirty="0" err="1"/>
              <a:t>актів</a:t>
            </a:r>
            <a:r>
              <a:rPr lang="ru-RU" sz="2000" dirty="0"/>
              <a:t> </a:t>
            </a:r>
            <a:r>
              <a:rPr lang="ru-RU" sz="2000" dirty="0" err="1"/>
              <a:t>цивільного</a:t>
            </a:r>
            <a:r>
              <a:rPr lang="ru-RU" sz="2000" dirty="0"/>
              <a:t> стану на </a:t>
            </a:r>
            <a:r>
              <a:rPr lang="ru-RU" sz="2000" dirty="0" err="1"/>
              <a:t>підставі</a:t>
            </a:r>
            <a:r>
              <a:rPr lang="ru-RU" sz="2000" dirty="0"/>
              <a:t> </a:t>
            </a:r>
            <a:r>
              <a:rPr lang="ru-RU" sz="2000" dirty="0" err="1"/>
              <a:t>рішення</a:t>
            </a:r>
            <a:r>
              <a:rPr lang="ru-RU" sz="2000" dirty="0"/>
              <a:t> суду проводить </a:t>
            </a:r>
            <a:r>
              <a:rPr lang="ru-RU" sz="2000" dirty="0" err="1"/>
              <a:t>державну</a:t>
            </a:r>
            <a:r>
              <a:rPr lang="ru-RU" sz="2000" dirty="0"/>
              <a:t> </a:t>
            </a:r>
            <a:r>
              <a:rPr lang="ru-RU" sz="2000" dirty="0" err="1"/>
              <a:t>реєстрацію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, а </a:t>
            </a:r>
            <a:r>
              <a:rPr lang="ru-RU" sz="2000" dirty="0" err="1"/>
              <a:t>свідоцтво</a:t>
            </a:r>
            <a:r>
              <a:rPr lang="ru-RU" sz="2000" dirty="0"/>
              <a:t> про смерть </a:t>
            </a:r>
            <a:r>
              <a:rPr lang="ru-RU" sz="2000" dirty="0" err="1"/>
              <a:t>оформлюється</a:t>
            </a:r>
            <a:r>
              <a:rPr lang="ru-RU" sz="2000" dirty="0"/>
              <a:t> та </a:t>
            </a:r>
            <a:r>
              <a:rPr lang="ru-RU" sz="2000" dirty="0" err="1"/>
              <a:t>видається</a:t>
            </a:r>
            <a:r>
              <a:rPr lang="ru-RU" sz="2000" dirty="0"/>
              <a:t> </a:t>
            </a:r>
            <a:r>
              <a:rPr lang="ru-RU" sz="2000" dirty="0" err="1"/>
              <a:t>заявнику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час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звернення</a:t>
            </a:r>
            <a:r>
              <a:rPr lang="ru-RU" sz="2000" dirty="0"/>
              <a:t> до органу </a:t>
            </a:r>
            <a:r>
              <a:rPr lang="ru-RU" sz="2000" dirty="0" err="1"/>
              <a:t>державної</a:t>
            </a:r>
            <a:r>
              <a:rPr lang="ru-RU" sz="2000" dirty="0"/>
              <a:t> </a:t>
            </a:r>
            <a:r>
              <a:rPr lang="ru-RU" sz="2000" dirty="0" err="1"/>
              <a:t>реєстрації</a:t>
            </a:r>
            <a:r>
              <a:rPr lang="ru-RU" sz="2000" dirty="0"/>
              <a:t> </a:t>
            </a:r>
            <a:r>
              <a:rPr lang="ru-RU" sz="2000" dirty="0" err="1"/>
              <a:t>актів</a:t>
            </a:r>
            <a:r>
              <a:rPr lang="ru-RU" sz="2000" dirty="0"/>
              <a:t> </a:t>
            </a:r>
            <a:r>
              <a:rPr lang="ru-RU" sz="2000" dirty="0" err="1"/>
              <a:t>цивільного</a:t>
            </a:r>
            <a:r>
              <a:rPr lang="ru-RU" sz="2000" dirty="0"/>
              <a:t> стану.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46264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 той же час не </a:t>
            </a:r>
            <a:r>
              <a:rPr lang="ru-RU" sz="2000" dirty="0" err="1"/>
              <a:t>слід</a:t>
            </a:r>
            <a:r>
              <a:rPr lang="ru-RU" sz="2000" dirty="0"/>
              <a:t> </a:t>
            </a:r>
            <a:r>
              <a:rPr lang="ru-RU" sz="2000" dirty="0" err="1"/>
              <a:t>забувати</a:t>
            </a:r>
            <a:r>
              <a:rPr lang="ru-RU" sz="2000" dirty="0"/>
              <a:t> про </a:t>
            </a:r>
            <a:r>
              <a:rPr lang="ru-RU" sz="2000" dirty="0" err="1"/>
              <a:t>деякі</a:t>
            </a:r>
            <a:r>
              <a:rPr lang="ru-RU" sz="2000" dirty="0"/>
              <a:t> </a:t>
            </a:r>
            <a:r>
              <a:rPr lang="ru-RU" sz="2000" dirty="0" err="1"/>
              <a:t>обмеження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накладає</a:t>
            </a:r>
            <a:r>
              <a:rPr lang="ru-RU" sz="2000" dirty="0"/>
              <a:t> на </a:t>
            </a:r>
            <a:r>
              <a:rPr lang="ru-RU" sz="2000" dirty="0" err="1"/>
              <a:t>спадкоємців</a:t>
            </a:r>
            <a:r>
              <a:rPr lang="ru-RU" sz="2000" dirty="0"/>
              <a:t> </a:t>
            </a:r>
            <a:r>
              <a:rPr lang="ru-RU" sz="2000" dirty="0" err="1"/>
              <a:t>Цивільний</a:t>
            </a:r>
            <a:r>
              <a:rPr lang="ru-RU" sz="2000" dirty="0"/>
              <a:t> кодекс </a:t>
            </a:r>
            <a:r>
              <a:rPr lang="ru-RU" sz="2000" dirty="0" err="1"/>
              <a:t>України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розпорядження</a:t>
            </a:r>
            <a:r>
              <a:rPr lang="ru-RU" sz="2000" dirty="0"/>
              <a:t> </a:t>
            </a:r>
            <a:r>
              <a:rPr lang="ru-RU" sz="2000" dirty="0" err="1"/>
              <a:t>спадковим</a:t>
            </a:r>
            <a:r>
              <a:rPr lang="ru-RU" sz="2000" dirty="0"/>
              <a:t> </a:t>
            </a:r>
            <a:r>
              <a:rPr lang="ru-RU" sz="2000" dirty="0" err="1"/>
              <a:t>майном</a:t>
            </a:r>
            <a:r>
              <a:rPr lang="ru-RU" sz="2000" dirty="0"/>
              <a:t> особи, </a:t>
            </a:r>
            <a:r>
              <a:rPr lang="ru-RU" sz="2000" dirty="0" err="1"/>
              <a:t>оголошеної</a:t>
            </a:r>
            <a:r>
              <a:rPr lang="ru-RU" sz="2000" dirty="0"/>
              <a:t> </a:t>
            </a:r>
            <a:r>
              <a:rPr lang="ru-RU" sz="2000" dirty="0" err="1"/>
              <a:t>померлою</a:t>
            </a:r>
            <a:r>
              <a:rPr lang="ru-RU" sz="2000" dirty="0"/>
              <a:t>. Так </a:t>
            </a:r>
            <a:r>
              <a:rPr lang="ru-RU" sz="2000" dirty="0" err="1"/>
              <a:t>відповідно</a:t>
            </a:r>
            <a:r>
              <a:rPr lang="ru-RU" sz="2000" dirty="0"/>
              <a:t> до ст. 47 кодексу </a:t>
            </a:r>
            <a:r>
              <a:rPr lang="ru-RU" sz="2000" dirty="0" err="1"/>
              <a:t>спадкоємці</a:t>
            </a:r>
            <a:r>
              <a:rPr lang="ru-RU" sz="2000" dirty="0"/>
              <a:t> </a:t>
            </a:r>
            <a:r>
              <a:rPr lang="ru-RU" sz="2000" dirty="0" err="1"/>
              <a:t>фізичної</a:t>
            </a:r>
            <a:r>
              <a:rPr lang="ru-RU" sz="2000" dirty="0"/>
              <a:t> особи, яка </a:t>
            </a:r>
            <a:r>
              <a:rPr lang="ru-RU" sz="2000" dirty="0" err="1"/>
              <a:t>оголошена</a:t>
            </a:r>
            <a:r>
              <a:rPr lang="ru-RU" sz="2000" dirty="0"/>
              <a:t> </a:t>
            </a:r>
            <a:r>
              <a:rPr lang="ru-RU" sz="2000" dirty="0" err="1"/>
              <a:t>померлою</a:t>
            </a:r>
            <a:r>
              <a:rPr lang="ru-RU" sz="2000" dirty="0"/>
              <a:t>, не </a:t>
            </a:r>
            <a:r>
              <a:rPr lang="ru-RU" sz="2000" dirty="0" err="1"/>
              <a:t>мають</a:t>
            </a:r>
            <a:r>
              <a:rPr lang="ru-RU" sz="2000" dirty="0"/>
              <a:t> права </a:t>
            </a:r>
            <a:r>
              <a:rPr lang="ru-RU" sz="2000" dirty="0" err="1"/>
              <a:t>відчужувати</a:t>
            </a:r>
            <a:r>
              <a:rPr lang="ru-RU" sz="2000" dirty="0"/>
              <a:t> </a:t>
            </a:r>
            <a:r>
              <a:rPr lang="ru-RU" sz="2000" dirty="0" err="1"/>
              <a:t>протягом</a:t>
            </a:r>
            <a:r>
              <a:rPr lang="ru-RU" sz="2000" dirty="0"/>
              <a:t> </a:t>
            </a:r>
            <a:r>
              <a:rPr lang="ru-RU" sz="2000" dirty="0" err="1"/>
              <a:t>п'яти</a:t>
            </a:r>
            <a:r>
              <a:rPr lang="ru-RU" sz="2000" dirty="0"/>
              <a:t> </a:t>
            </a:r>
            <a:r>
              <a:rPr lang="ru-RU" sz="2000" dirty="0" err="1"/>
              <a:t>років</a:t>
            </a:r>
            <a:r>
              <a:rPr lang="ru-RU" sz="2000" dirty="0"/>
              <a:t> </a:t>
            </a:r>
            <a:r>
              <a:rPr lang="ru-RU" sz="2000" dirty="0" err="1"/>
              <a:t>нерухоме</a:t>
            </a:r>
            <a:r>
              <a:rPr lang="ru-RU" sz="2000" dirty="0"/>
              <a:t> </a:t>
            </a:r>
            <a:r>
              <a:rPr lang="ru-RU" sz="2000" dirty="0" err="1"/>
              <a:t>майно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перейшло</a:t>
            </a:r>
            <a:r>
              <a:rPr lang="ru-RU" sz="2000" dirty="0"/>
              <a:t> до них у </a:t>
            </a:r>
            <a:r>
              <a:rPr lang="ru-RU" sz="2000" dirty="0" err="1"/>
              <a:t>зв'язку</a:t>
            </a:r>
            <a:r>
              <a:rPr lang="ru-RU" sz="2000" dirty="0"/>
              <a:t> з </a:t>
            </a:r>
            <a:r>
              <a:rPr lang="ru-RU" sz="2000" dirty="0" err="1"/>
              <a:t>відкриттям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, а </a:t>
            </a:r>
            <a:r>
              <a:rPr lang="ru-RU" sz="2000" dirty="0" err="1"/>
              <a:t>нотаріус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видав</a:t>
            </a:r>
            <a:r>
              <a:rPr lang="ru-RU" sz="2000" dirty="0"/>
              <a:t> </a:t>
            </a:r>
            <a:r>
              <a:rPr lang="ru-RU" sz="2000" dirty="0" err="1"/>
              <a:t>спадкоємцеві</a:t>
            </a:r>
            <a:r>
              <a:rPr lang="ru-RU" sz="2000" dirty="0"/>
              <a:t> </a:t>
            </a:r>
            <a:r>
              <a:rPr lang="ru-RU" sz="2000" dirty="0" err="1"/>
              <a:t>свідоцтво</a:t>
            </a:r>
            <a:r>
              <a:rPr lang="ru-RU" sz="2000" dirty="0"/>
              <a:t> про право на </a:t>
            </a:r>
            <a:r>
              <a:rPr lang="ru-RU" sz="2000" dirty="0" err="1"/>
              <a:t>спадщину</a:t>
            </a:r>
            <a:r>
              <a:rPr lang="ru-RU" sz="2000" dirty="0"/>
              <a:t> на </a:t>
            </a:r>
            <a:r>
              <a:rPr lang="ru-RU" sz="2000" dirty="0" err="1"/>
              <a:t>нерухоме</a:t>
            </a:r>
            <a:r>
              <a:rPr lang="ru-RU" sz="2000" dirty="0"/>
              <a:t> </a:t>
            </a:r>
            <a:r>
              <a:rPr lang="ru-RU" sz="2000" dirty="0" err="1"/>
              <a:t>майно</a:t>
            </a:r>
            <a:r>
              <a:rPr lang="ru-RU" sz="2000" dirty="0"/>
              <a:t>, </a:t>
            </a:r>
            <a:r>
              <a:rPr lang="ru-RU" sz="2000" dirty="0" err="1"/>
              <a:t>накладає</a:t>
            </a:r>
            <a:r>
              <a:rPr lang="ru-RU" sz="2000" dirty="0"/>
              <a:t> на </a:t>
            </a:r>
            <a:r>
              <a:rPr lang="ru-RU" sz="2000" dirty="0" err="1"/>
              <a:t>нього</a:t>
            </a:r>
            <a:r>
              <a:rPr lang="ru-RU" sz="2000" dirty="0"/>
              <a:t> </a:t>
            </a:r>
            <a:r>
              <a:rPr lang="ru-RU" sz="2000" dirty="0" err="1"/>
              <a:t>заборону</a:t>
            </a:r>
            <a:r>
              <a:rPr lang="ru-RU" sz="2000" dirty="0"/>
              <a:t> </a:t>
            </a:r>
            <a:r>
              <a:rPr lang="ru-RU" sz="2000" dirty="0" err="1"/>
              <a:t>відчуження</a:t>
            </a:r>
            <a:r>
              <a:rPr lang="ru-RU" sz="2000" dirty="0"/>
              <a:t>. Таким чином, законом </a:t>
            </a:r>
            <a:r>
              <a:rPr lang="ru-RU" sz="2000" dirty="0" err="1"/>
              <a:t>здійснюється</a:t>
            </a:r>
            <a:r>
              <a:rPr lang="ru-RU" sz="2000" dirty="0"/>
              <a:t> </a:t>
            </a:r>
            <a:r>
              <a:rPr lang="ru-RU" sz="2000" dirty="0" err="1"/>
              <a:t>захист</a:t>
            </a:r>
            <a:r>
              <a:rPr lang="ru-RU" sz="2000" dirty="0"/>
              <a:t> </a:t>
            </a:r>
            <a:r>
              <a:rPr lang="ru-RU" sz="2000" dirty="0" err="1"/>
              <a:t>майнових</a:t>
            </a:r>
            <a:r>
              <a:rPr lang="ru-RU" sz="2000" dirty="0"/>
              <a:t> прав </a:t>
            </a:r>
            <a:r>
              <a:rPr lang="ru-RU" sz="2000" dirty="0" err="1"/>
              <a:t>фізичної</a:t>
            </a:r>
            <a:r>
              <a:rPr lang="ru-RU" sz="2000" dirty="0"/>
              <a:t> особи, </a:t>
            </a:r>
            <a:r>
              <a:rPr lang="ru-RU" sz="2000" dirty="0" err="1"/>
              <a:t>оголошеної</a:t>
            </a:r>
            <a:r>
              <a:rPr lang="ru-RU" sz="2000" dirty="0"/>
              <a:t> </a:t>
            </a:r>
            <a:r>
              <a:rPr lang="ru-RU" sz="2000" dirty="0" err="1"/>
              <a:t>померлою</a:t>
            </a:r>
            <a:r>
              <a:rPr lang="ru-RU" sz="2000" dirty="0"/>
              <a:t>, на </a:t>
            </a:r>
            <a:r>
              <a:rPr lang="ru-RU" sz="2000" dirty="0" err="1"/>
              <a:t>випадок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появи</a:t>
            </a:r>
            <a:r>
              <a:rPr lang="ru-RU" sz="2000" dirty="0"/>
              <a:t> і </a:t>
            </a:r>
            <a:r>
              <a:rPr lang="ru-RU" sz="2000" dirty="0" err="1"/>
              <a:t>скасування</a:t>
            </a:r>
            <a:r>
              <a:rPr lang="ru-RU" sz="2000" dirty="0"/>
              <a:t> </a:t>
            </a:r>
            <a:r>
              <a:rPr lang="ru-RU" sz="2000" dirty="0" err="1"/>
              <a:t>рішення</a:t>
            </a:r>
            <a:r>
              <a:rPr lang="ru-RU" sz="2000" dirty="0"/>
              <a:t> суду.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41003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Цікаво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«час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»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відомо</a:t>
            </a:r>
            <a:r>
              <a:rPr lang="ru-RU" dirty="0"/>
              <a:t>, </a:t>
            </a:r>
            <a:r>
              <a:rPr lang="ru-RU" dirty="0" err="1"/>
              <a:t>ще</a:t>
            </a:r>
            <a:r>
              <a:rPr lang="ru-RU" dirty="0"/>
              <a:t> за </a:t>
            </a:r>
            <a:r>
              <a:rPr lang="ru-RU" dirty="0" err="1"/>
              <a:t>часів</a:t>
            </a:r>
            <a:r>
              <a:rPr lang="ru-RU" dirty="0"/>
              <a:t> </a:t>
            </a:r>
            <a:r>
              <a:rPr lang="ru-RU" dirty="0" err="1"/>
              <a:t>римського</a:t>
            </a:r>
            <a:r>
              <a:rPr lang="ru-RU" dirty="0"/>
              <a:t> права, і ним так само </a:t>
            </a:r>
            <a:r>
              <a:rPr lang="ru-RU" dirty="0" err="1"/>
              <a:t>вважався</a:t>
            </a:r>
            <a:r>
              <a:rPr lang="ru-RU" dirty="0"/>
              <a:t> день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.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поділялися</a:t>
            </a:r>
            <a:r>
              <a:rPr lang="ru-RU" dirty="0"/>
              <a:t> на два </a:t>
            </a:r>
            <a:r>
              <a:rPr lang="ru-RU" dirty="0" err="1"/>
              <a:t>види</a:t>
            </a:r>
            <a:r>
              <a:rPr lang="ru-RU" dirty="0"/>
              <a:t>: </a:t>
            </a:r>
            <a:r>
              <a:rPr lang="ru-RU" dirty="0" err="1"/>
              <a:t>домашні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входили до складу </a:t>
            </a:r>
            <a:r>
              <a:rPr lang="ru-RU" dirty="0" err="1"/>
              <a:t>сім'ї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дому, </a:t>
            </a:r>
            <a:r>
              <a:rPr lang="ru-RU" dirty="0" err="1"/>
              <a:t>постійно</a:t>
            </a:r>
            <a:r>
              <a:rPr lang="ru-RU" dirty="0"/>
              <a:t> проживали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 на день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та </a:t>
            </a:r>
            <a:r>
              <a:rPr lang="ru-RU" dirty="0" err="1"/>
              <a:t>зовнішні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належали до </a:t>
            </a:r>
            <a:r>
              <a:rPr lang="ru-RU" dirty="0" err="1"/>
              <a:t>сім'ї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. </a:t>
            </a:r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набували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відразу</a:t>
            </a:r>
            <a:r>
              <a:rPr lang="ru-RU" dirty="0"/>
              <a:t> в момент </a:t>
            </a:r>
            <a:r>
              <a:rPr lang="ru-RU" dirty="0" err="1"/>
              <a:t>смерті</a:t>
            </a:r>
            <a:r>
              <a:rPr lang="ru-RU" dirty="0"/>
              <a:t> без будь-</a:t>
            </a:r>
            <a:r>
              <a:rPr lang="ru-RU" dirty="0" err="1"/>
              <a:t>якого</a:t>
            </a:r>
            <a:r>
              <a:rPr lang="ru-RU" dirty="0"/>
              <a:t> акту з </a:t>
            </a:r>
            <a:r>
              <a:rPr lang="ru-RU" dirty="0" err="1"/>
              <a:t>їх</a:t>
            </a:r>
            <a:r>
              <a:rPr lang="ru-RU" dirty="0"/>
              <a:t> боку. </a:t>
            </a:r>
            <a:r>
              <a:rPr lang="ru-RU" dirty="0" err="1"/>
              <a:t>Спадщина</a:t>
            </a:r>
            <a:r>
              <a:rPr lang="ru-RU" dirty="0"/>
              <a:t> переходила до них </a:t>
            </a:r>
            <a:r>
              <a:rPr lang="ru-RU" dirty="0" err="1"/>
              <a:t>навіть</a:t>
            </a:r>
            <a:r>
              <a:rPr lang="ru-RU" dirty="0"/>
              <a:t> без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відома</a:t>
            </a:r>
            <a:r>
              <a:rPr lang="ru-RU" dirty="0"/>
              <a:t>.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називали</a:t>
            </a:r>
            <a:r>
              <a:rPr lang="ru-RU" dirty="0"/>
              <a:t> в </a:t>
            </a:r>
            <a:r>
              <a:rPr lang="ru-RU" dirty="0" err="1"/>
              <a:t>Римі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, але й </a:t>
            </a:r>
            <a:r>
              <a:rPr lang="ru-RU" dirty="0" err="1"/>
              <a:t>обов'язковими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. </a:t>
            </a:r>
            <a:r>
              <a:rPr lang="ru-RU" dirty="0" err="1"/>
              <a:t>Зовнішнім</a:t>
            </a:r>
            <a:r>
              <a:rPr lang="ru-RU" dirty="0"/>
              <a:t> </a:t>
            </a:r>
            <a:r>
              <a:rPr lang="ru-RU" dirty="0" err="1"/>
              <a:t>спадкоємцям</a:t>
            </a:r>
            <a:r>
              <a:rPr lang="ru-RU" dirty="0"/>
              <a:t> для 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навпаки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здійснити</a:t>
            </a:r>
            <a:r>
              <a:rPr lang="ru-RU" dirty="0"/>
              <a:t> </a:t>
            </a:r>
            <a:r>
              <a:rPr lang="ru-RU" dirty="0" err="1"/>
              <a:t>певний</a:t>
            </a:r>
            <a:r>
              <a:rPr lang="ru-RU" dirty="0"/>
              <a:t> акт, </a:t>
            </a:r>
            <a:r>
              <a:rPr lang="ru-RU" dirty="0" err="1"/>
              <a:t>певним</a:t>
            </a:r>
            <a:r>
              <a:rPr lang="ru-RU" dirty="0"/>
              <a:t> чином </a:t>
            </a:r>
            <a:r>
              <a:rPr lang="ru-RU" dirty="0" err="1"/>
              <a:t>виразити</a:t>
            </a:r>
            <a:r>
              <a:rPr lang="ru-RU" dirty="0"/>
              <a:t> волю на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вони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визнані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добровільними</a:t>
            </a:r>
            <a:r>
              <a:rPr lang="ru-RU" dirty="0"/>
              <a:t>. У </a:t>
            </a:r>
            <a:r>
              <a:rPr lang="ru-RU" dirty="0" err="1"/>
              <a:t>стародавні</a:t>
            </a:r>
            <a:r>
              <a:rPr lang="ru-RU" dirty="0"/>
              <a:t> </a:t>
            </a:r>
            <a:r>
              <a:rPr lang="ru-RU" dirty="0" err="1"/>
              <a:t>часи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здійснювалося</a:t>
            </a:r>
            <a:r>
              <a:rPr lang="ru-RU" dirty="0"/>
              <a:t> у </a:t>
            </a:r>
            <a:r>
              <a:rPr lang="ru-RU" dirty="0" err="1"/>
              <a:t>формі</a:t>
            </a:r>
            <a:r>
              <a:rPr lang="ru-RU" dirty="0"/>
              <a:t> особливого </a:t>
            </a:r>
            <a:r>
              <a:rPr lang="ru-RU" dirty="0" err="1"/>
              <a:t>урочистого</a:t>
            </a:r>
            <a:r>
              <a:rPr lang="ru-RU" dirty="0"/>
              <a:t> акту. </a:t>
            </a:r>
            <a:r>
              <a:rPr lang="ru-RU" dirty="0" err="1"/>
              <a:t>Спадкоємець</a:t>
            </a:r>
            <a:r>
              <a:rPr lang="ru-RU" dirty="0"/>
              <a:t> у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 у </a:t>
            </a:r>
            <a:r>
              <a:rPr lang="ru-RU" dirty="0" err="1"/>
              <a:t>будинку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урочисто</a:t>
            </a:r>
            <a:r>
              <a:rPr lang="ru-RU" dirty="0"/>
              <a:t> заявляв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3370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наш час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не так </a:t>
            </a:r>
            <a:r>
              <a:rPr lang="ru-RU" dirty="0" err="1"/>
              <a:t>урочисто</a:t>
            </a:r>
            <a:r>
              <a:rPr lang="ru-RU" dirty="0"/>
              <a:t>, а шляхом </a:t>
            </a:r>
            <a:r>
              <a:rPr lang="ru-RU" dirty="0" err="1"/>
              <a:t>звернення</a:t>
            </a:r>
            <a:r>
              <a:rPr lang="ru-RU" dirty="0"/>
              <a:t> до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, але з </a:t>
            </a:r>
            <a:r>
              <a:rPr lang="ru-RU" dirty="0" err="1"/>
              <a:t>обов’язковим</a:t>
            </a:r>
            <a:r>
              <a:rPr lang="ru-RU" dirty="0"/>
              <a:t> </a:t>
            </a:r>
            <a:r>
              <a:rPr lang="ru-RU" dirty="0" err="1"/>
              <a:t>дотриманням</a:t>
            </a:r>
            <a:r>
              <a:rPr lang="ru-RU" dirty="0"/>
              <a:t> </a:t>
            </a:r>
            <a:r>
              <a:rPr lang="ru-RU" dirty="0" err="1"/>
              <a:t>строків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 ст. 1270 </a:t>
            </a:r>
            <a:r>
              <a:rPr lang="ru-RU" dirty="0" err="1"/>
              <a:t>Цивільного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. Строк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починається</a:t>
            </a:r>
            <a:r>
              <a:rPr lang="ru-RU" dirty="0"/>
              <a:t> з часу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а тому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є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важливим</a:t>
            </a:r>
            <a:r>
              <a:rPr lang="ru-RU" dirty="0"/>
              <a:t> для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кредиторів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/>
              <a:t>Таким чином, з часу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у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.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день </a:t>
            </a:r>
            <a:r>
              <a:rPr lang="ru-RU" dirty="0" err="1"/>
              <a:t>смерті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день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. Порядок </a:t>
            </a:r>
            <a:r>
              <a:rPr lang="ru-RU" dirty="0" err="1"/>
              <a:t>оголошення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Цивільним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процесуальним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040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3. </a:t>
            </a:r>
            <a:r>
              <a:rPr lang="ru-RU" dirty="0" err="1"/>
              <a:t>Поняття</a:t>
            </a:r>
            <a:r>
              <a:rPr lang="ru-RU" dirty="0"/>
              <a:t> та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err="1">
                <a:solidFill>
                  <a:srgbClr val="00B0F0"/>
                </a:solidFill>
              </a:rPr>
              <a:t>Стаття</a:t>
            </a:r>
            <a:r>
              <a:rPr lang="ru-RU" sz="2000" b="1" dirty="0">
                <a:solidFill>
                  <a:srgbClr val="00B0F0"/>
                </a:solidFill>
              </a:rPr>
              <a:t> 1221.</a:t>
            </a:r>
            <a:r>
              <a:rPr lang="ru-RU" sz="2000" dirty="0">
                <a:solidFill>
                  <a:srgbClr val="00B0F0"/>
                </a:solidFill>
              </a:rPr>
              <a:t> </a:t>
            </a:r>
            <a:r>
              <a:rPr lang="ru-RU" sz="2000" dirty="0" err="1">
                <a:solidFill>
                  <a:srgbClr val="00B0F0"/>
                </a:solidFill>
              </a:rPr>
              <a:t>Місце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відкриття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спадщини</a:t>
            </a:r>
            <a:endParaRPr lang="ru-RU" sz="2000" dirty="0">
              <a:solidFill>
                <a:srgbClr val="00B0F0"/>
              </a:solidFill>
            </a:endParaRPr>
          </a:p>
          <a:p>
            <a:r>
              <a:rPr lang="ru-RU" sz="2000" dirty="0">
                <a:solidFill>
                  <a:srgbClr val="00B0F0"/>
                </a:solidFill>
              </a:rPr>
              <a:t>1. </a:t>
            </a:r>
            <a:r>
              <a:rPr lang="ru-RU" sz="2000" dirty="0" err="1">
                <a:solidFill>
                  <a:srgbClr val="00B0F0"/>
                </a:solidFill>
              </a:rPr>
              <a:t>Місцем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відкриття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спадщини</a:t>
            </a:r>
            <a:r>
              <a:rPr lang="ru-RU" sz="2000" dirty="0">
                <a:solidFill>
                  <a:srgbClr val="00B0F0"/>
                </a:solidFill>
              </a:rPr>
              <a:t> є </a:t>
            </a:r>
            <a:r>
              <a:rPr lang="ru-RU" sz="2000" dirty="0" err="1">
                <a:solidFill>
                  <a:srgbClr val="00B0F0"/>
                </a:solidFill>
              </a:rPr>
              <a:t>останнє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місце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проживання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спадкодавця</a:t>
            </a:r>
            <a:r>
              <a:rPr lang="ru-RU" sz="2000" dirty="0">
                <a:solidFill>
                  <a:srgbClr val="00B0F0"/>
                </a:solidFill>
              </a:rPr>
              <a:t>.</a:t>
            </a:r>
          </a:p>
          <a:p>
            <a:r>
              <a:rPr lang="ru-RU" sz="2000" dirty="0">
                <a:solidFill>
                  <a:srgbClr val="00B0F0"/>
                </a:solidFill>
              </a:rPr>
              <a:t>2. </a:t>
            </a:r>
            <a:r>
              <a:rPr lang="ru-RU" sz="2000" dirty="0" err="1">
                <a:solidFill>
                  <a:srgbClr val="00B0F0"/>
                </a:solidFill>
              </a:rPr>
              <a:t>Якщо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місце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проживання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спадкодавця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невідоме</a:t>
            </a:r>
            <a:r>
              <a:rPr lang="ru-RU" sz="2000" dirty="0">
                <a:solidFill>
                  <a:srgbClr val="00B0F0"/>
                </a:solidFill>
              </a:rPr>
              <a:t>, </a:t>
            </a:r>
            <a:r>
              <a:rPr lang="ru-RU" sz="2000" dirty="0" err="1">
                <a:solidFill>
                  <a:srgbClr val="00B0F0"/>
                </a:solidFill>
              </a:rPr>
              <a:t>місцем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відкриття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спадщини</a:t>
            </a:r>
            <a:r>
              <a:rPr lang="ru-RU" sz="2000" dirty="0">
                <a:solidFill>
                  <a:srgbClr val="00B0F0"/>
                </a:solidFill>
              </a:rPr>
              <a:t> є </a:t>
            </a:r>
            <a:r>
              <a:rPr lang="ru-RU" sz="2000" dirty="0" err="1">
                <a:solidFill>
                  <a:srgbClr val="00B0F0"/>
                </a:solidFill>
              </a:rPr>
              <a:t>місцезнаходження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нерухомого</a:t>
            </a:r>
            <a:r>
              <a:rPr lang="ru-RU" sz="2000" dirty="0">
                <a:solidFill>
                  <a:srgbClr val="00B0F0"/>
                </a:solidFill>
              </a:rPr>
              <a:t> майна </a:t>
            </a:r>
            <a:r>
              <a:rPr lang="ru-RU" sz="2000" dirty="0" err="1">
                <a:solidFill>
                  <a:srgbClr val="00B0F0"/>
                </a:solidFill>
              </a:rPr>
              <a:t>або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основної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його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частини</a:t>
            </a:r>
            <a:r>
              <a:rPr lang="ru-RU" sz="2000" dirty="0">
                <a:solidFill>
                  <a:srgbClr val="00B0F0"/>
                </a:solidFill>
              </a:rPr>
              <a:t>, а за </a:t>
            </a:r>
            <a:r>
              <a:rPr lang="ru-RU" sz="2000" dirty="0" err="1">
                <a:solidFill>
                  <a:srgbClr val="00B0F0"/>
                </a:solidFill>
              </a:rPr>
              <a:t>відсутності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нерухомого</a:t>
            </a:r>
            <a:r>
              <a:rPr lang="ru-RU" sz="2000" dirty="0">
                <a:solidFill>
                  <a:srgbClr val="00B0F0"/>
                </a:solidFill>
              </a:rPr>
              <a:t> майна - </a:t>
            </a:r>
            <a:r>
              <a:rPr lang="ru-RU" sz="2000" dirty="0" err="1">
                <a:solidFill>
                  <a:srgbClr val="00B0F0"/>
                </a:solidFill>
              </a:rPr>
              <a:t>місцезнаходження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основної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частини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рухомого</a:t>
            </a:r>
            <a:r>
              <a:rPr lang="ru-RU" sz="2000" dirty="0">
                <a:solidFill>
                  <a:srgbClr val="00B0F0"/>
                </a:solidFill>
              </a:rPr>
              <a:t> майна.</a:t>
            </a:r>
          </a:p>
          <a:p>
            <a:r>
              <a:rPr lang="ru-RU" sz="2000" dirty="0">
                <a:solidFill>
                  <a:srgbClr val="00B0F0"/>
                </a:solidFill>
              </a:rPr>
              <a:t>3. </a:t>
            </a:r>
            <a:r>
              <a:rPr lang="ru-RU" sz="2000" dirty="0" err="1">
                <a:solidFill>
                  <a:srgbClr val="00B0F0"/>
                </a:solidFill>
              </a:rPr>
              <a:t>Якщо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спадкодавець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мав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останнє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місце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проживання</a:t>
            </a:r>
            <a:r>
              <a:rPr lang="ru-RU" sz="2000" dirty="0">
                <a:solidFill>
                  <a:srgbClr val="00B0F0"/>
                </a:solidFill>
              </a:rPr>
              <a:t> на </a:t>
            </a:r>
            <a:r>
              <a:rPr lang="ru-RU" sz="2000" dirty="0" err="1">
                <a:solidFill>
                  <a:srgbClr val="00B0F0"/>
                </a:solidFill>
              </a:rPr>
              <a:t>території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іноземної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держави</a:t>
            </a:r>
            <a:r>
              <a:rPr lang="ru-RU" sz="2000" dirty="0">
                <a:solidFill>
                  <a:srgbClr val="00B0F0"/>
                </a:solidFill>
              </a:rPr>
              <a:t>, </a:t>
            </a:r>
            <a:r>
              <a:rPr lang="ru-RU" sz="2000" dirty="0" err="1">
                <a:solidFill>
                  <a:srgbClr val="00B0F0"/>
                </a:solidFill>
              </a:rPr>
              <a:t>місце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відкриття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спадщини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визначається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відповідно</a:t>
            </a:r>
            <a:r>
              <a:rPr lang="ru-RU" sz="2000" dirty="0">
                <a:solidFill>
                  <a:srgbClr val="00B0F0"/>
                </a:solidFill>
              </a:rPr>
              <a:t> до </a:t>
            </a:r>
            <a:r>
              <a:rPr lang="ru-RU" sz="2000" u="sng" dirty="0">
                <a:solidFill>
                  <a:srgbClr val="00B0F0"/>
                </a:solidFill>
                <a:hlinkClick r:id="rId2"/>
              </a:rPr>
              <a:t>Закону </a:t>
            </a:r>
            <a:r>
              <a:rPr lang="ru-RU" sz="2000" u="sng" dirty="0" err="1">
                <a:solidFill>
                  <a:srgbClr val="00B0F0"/>
                </a:solidFill>
                <a:hlinkClick r:id="rId2"/>
              </a:rPr>
              <a:t>України</a:t>
            </a:r>
            <a:r>
              <a:rPr lang="ru-RU" sz="2000" dirty="0">
                <a:solidFill>
                  <a:srgbClr val="00B0F0"/>
                </a:solidFill>
              </a:rPr>
              <a:t> "Про </a:t>
            </a:r>
            <a:r>
              <a:rPr lang="ru-RU" sz="2000" dirty="0" err="1">
                <a:solidFill>
                  <a:srgbClr val="00B0F0"/>
                </a:solidFill>
              </a:rPr>
              <a:t>міжнародне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приватне</a:t>
            </a:r>
            <a:r>
              <a:rPr lang="ru-RU" sz="2000" dirty="0">
                <a:solidFill>
                  <a:srgbClr val="00B0F0"/>
                </a:solidFill>
              </a:rPr>
              <a:t> право".</a:t>
            </a:r>
          </a:p>
          <a:p>
            <a:endParaRPr lang="en-US" sz="2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497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Зазначена</a:t>
            </a:r>
            <a:r>
              <a:rPr lang="ru-RU" dirty="0"/>
              <a:t> </a:t>
            </a:r>
            <a:r>
              <a:rPr lang="ru-RU" dirty="0" err="1"/>
              <a:t>стаття</a:t>
            </a:r>
            <a:r>
              <a:rPr lang="ru-RU" dirty="0"/>
              <a:t> при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виходить</a:t>
            </a:r>
            <a:r>
              <a:rPr lang="ru-RU" dirty="0"/>
              <a:t> з </a:t>
            </a:r>
            <a:r>
              <a:rPr lang="ru-RU" dirty="0" err="1"/>
              <a:t>положень</a:t>
            </a:r>
            <a:r>
              <a:rPr lang="ru-RU" dirty="0"/>
              <a:t> ст. 29 ЦК </a:t>
            </a:r>
            <a:r>
              <a:rPr lang="ru-RU" dirty="0" err="1"/>
              <a:t>України</a:t>
            </a:r>
            <a:r>
              <a:rPr lang="ru-RU" dirty="0"/>
              <a:t>, у </a:t>
            </a:r>
            <a:r>
              <a:rPr lang="ru-RU" dirty="0" err="1"/>
              <a:t>відповідності</a:t>
            </a:r>
            <a:r>
              <a:rPr lang="ru-RU" dirty="0"/>
              <a:t> з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є </a:t>
            </a:r>
            <a:r>
              <a:rPr lang="ru-RU" dirty="0" err="1"/>
              <a:t>житловий</a:t>
            </a:r>
            <a:r>
              <a:rPr lang="ru-RU" dirty="0"/>
              <a:t> </a:t>
            </a:r>
            <a:r>
              <a:rPr lang="ru-RU" dirty="0" err="1"/>
              <a:t>будинок</a:t>
            </a:r>
            <a:r>
              <a:rPr lang="ru-RU" dirty="0"/>
              <a:t>, квартира,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приміщення</a:t>
            </a:r>
            <a:r>
              <a:rPr lang="ru-RU" dirty="0"/>
              <a:t>, </a:t>
            </a:r>
            <a:r>
              <a:rPr lang="ru-RU" dirty="0" err="1"/>
              <a:t>придатне</a:t>
            </a:r>
            <a:r>
              <a:rPr lang="ru-RU" dirty="0"/>
              <a:t> для </a:t>
            </a:r>
            <a:r>
              <a:rPr lang="ru-RU" dirty="0" err="1"/>
              <a:t>проживання</a:t>
            </a:r>
            <a:r>
              <a:rPr lang="ru-RU" dirty="0"/>
              <a:t> у </a:t>
            </a:r>
            <a:r>
              <a:rPr lang="ru-RU" dirty="0" err="1"/>
              <a:t>ньому</a:t>
            </a:r>
            <a:r>
              <a:rPr lang="ru-RU" dirty="0"/>
              <a:t> (</a:t>
            </a:r>
            <a:r>
              <a:rPr lang="ru-RU" dirty="0" err="1"/>
              <a:t>гуртожиток</a:t>
            </a:r>
            <a:r>
              <a:rPr lang="ru-RU" dirty="0"/>
              <a:t>, </a:t>
            </a:r>
            <a:r>
              <a:rPr lang="ru-RU" dirty="0" err="1"/>
              <a:t>готель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), у </a:t>
            </a:r>
            <a:r>
              <a:rPr lang="ru-RU" dirty="0" err="1"/>
              <a:t>відповідному</a:t>
            </a:r>
            <a:r>
              <a:rPr lang="ru-RU" dirty="0"/>
              <a:t> </a:t>
            </a:r>
            <a:r>
              <a:rPr lang="ru-RU" dirty="0" err="1"/>
              <a:t>населеному</a:t>
            </a:r>
            <a:r>
              <a:rPr lang="ru-RU" dirty="0"/>
              <a:t> </a:t>
            </a:r>
            <a:r>
              <a:rPr lang="ru-RU" dirty="0" err="1"/>
              <a:t>пункті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проживає</a:t>
            </a:r>
            <a:r>
              <a:rPr lang="ru-RU" dirty="0"/>
              <a:t> </a:t>
            </a:r>
            <a:r>
              <a:rPr lang="ru-RU" dirty="0" err="1"/>
              <a:t>постійно</a:t>
            </a:r>
            <a:r>
              <a:rPr lang="ru-RU" dirty="0"/>
              <a:t>,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тимчасово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При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насамперед</a:t>
            </a:r>
            <a:r>
              <a:rPr lang="ru-RU" dirty="0"/>
              <a:t> </a:t>
            </a:r>
            <a:r>
              <a:rPr lang="ru-RU" dirty="0" err="1"/>
              <a:t>перевіряти</a:t>
            </a:r>
            <a:r>
              <a:rPr lang="ru-RU" dirty="0"/>
              <a:t>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постійного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(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реєстрацію</a:t>
            </a:r>
            <a:r>
              <a:rPr lang="ru-RU" dirty="0"/>
              <a:t>),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постійного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– </a:t>
            </a:r>
            <a:r>
              <a:rPr lang="ru-RU" dirty="0" err="1"/>
              <a:t>переважне</a:t>
            </a:r>
            <a:r>
              <a:rPr lang="ru-RU" dirty="0"/>
              <a:t>, а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переважного</a:t>
            </a:r>
            <a:r>
              <a:rPr lang="ru-RU" dirty="0"/>
              <a:t> – </a:t>
            </a:r>
            <a:r>
              <a:rPr lang="ru-RU" dirty="0" err="1"/>
              <a:t>тимчасове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2226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err="1"/>
              <a:t>Окрему</a:t>
            </a:r>
            <a:r>
              <a:rPr lang="ru-RU" sz="2000" dirty="0"/>
              <a:t> </a:t>
            </a:r>
            <a:r>
              <a:rPr lang="ru-RU" sz="2000" dirty="0" err="1"/>
              <a:t>увагу</a:t>
            </a:r>
            <a:r>
              <a:rPr lang="ru-RU" sz="2000" dirty="0"/>
              <a:t> </a:t>
            </a:r>
            <a:r>
              <a:rPr lang="ru-RU" sz="2000" dirty="0" err="1"/>
              <a:t>необхідно</a:t>
            </a:r>
            <a:r>
              <a:rPr lang="ru-RU" sz="2000" dirty="0"/>
              <a:t> </a:t>
            </a:r>
            <a:r>
              <a:rPr lang="ru-RU" sz="2000" dirty="0" err="1"/>
              <a:t>звернути</a:t>
            </a:r>
            <a:r>
              <a:rPr lang="ru-RU" sz="2000" dirty="0"/>
              <a:t> на </a:t>
            </a:r>
            <a:r>
              <a:rPr lang="ru-RU" sz="2000" dirty="0" err="1"/>
              <a:t>визначення</a:t>
            </a:r>
            <a:r>
              <a:rPr lang="ru-RU" sz="2000" dirty="0"/>
              <a:t>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</a:t>
            </a:r>
            <a:r>
              <a:rPr lang="ru-RU" sz="2000" dirty="0" err="1">
                <a:solidFill>
                  <a:srgbClr val="00B0F0"/>
                </a:solidFill>
              </a:rPr>
              <a:t>фізичної</a:t>
            </a:r>
            <a:r>
              <a:rPr lang="ru-RU" sz="2000" dirty="0">
                <a:solidFill>
                  <a:srgbClr val="00B0F0"/>
                </a:solidFill>
              </a:rPr>
              <a:t> особи у </a:t>
            </a:r>
            <a:r>
              <a:rPr lang="ru-RU" sz="2000" dirty="0" err="1">
                <a:solidFill>
                  <a:srgbClr val="00B0F0"/>
                </a:solidFill>
              </a:rPr>
              <a:t>віці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від</a:t>
            </a:r>
            <a:r>
              <a:rPr lang="ru-RU" sz="2000" dirty="0">
                <a:solidFill>
                  <a:srgbClr val="00B0F0"/>
                </a:solidFill>
              </a:rPr>
              <a:t> десяти до </a:t>
            </a:r>
            <a:r>
              <a:rPr lang="ru-RU" sz="2000" dirty="0" err="1">
                <a:solidFill>
                  <a:srgbClr val="00B0F0"/>
                </a:solidFill>
              </a:rPr>
              <a:t>чотирнадцяти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років</a:t>
            </a:r>
            <a:r>
              <a:rPr lang="ru-RU" sz="2000" dirty="0"/>
              <a:t>. Таким є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батьків</a:t>
            </a:r>
            <a:r>
              <a:rPr lang="ru-RU" sz="2000" dirty="0"/>
              <a:t> (</a:t>
            </a:r>
            <a:r>
              <a:rPr lang="ru-RU" sz="2000" dirty="0" err="1"/>
              <a:t>усиновлювачів</a:t>
            </a:r>
            <a:r>
              <a:rPr lang="ru-RU" sz="2000" dirty="0"/>
              <a:t>) </a:t>
            </a:r>
            <a:r>
              <a:rPr lang="ru-RU" sz="2000" dirty="0" err="1"/>
              <a:t>або</a:t>
            </a:r>
            <a:r>
              <a:rPr lang="ru-RU" sz="2000" dirty="0"/>
              <a:t> одного з них, з ким вона </a:t>
            </a:r>
            <a:r>
              <a:rPr lang="ru-RU" sz="2000" dirty="0" err="1"/>
              <a:t>проживає</a:t>
            </a:r>
            <a:r>
              <a:rPr lang="ru-RU" sz="2000" dirty="0"/>
              <a:t>, </a:t>
            </a:r>
            <a:r>
              <a:rPr lang="ru-RU" sz="2000" dirty="0" err="1"/>
              <a:t>опікуна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місцезнаходження</a:t>
            </a:r>
            <a:r>
              <a:rPr lang="ru-RU" sz="2000" dirty="0"/>
              <a:t> </a:t>
            </a:r>
            <a:r>
              <a:rPr lang="ru-RU" sz="2000" dirty="0" err="1"/>
              <a:t>навчального</a:t>
            </a:r>
            <a:r>
              <a:rPr lang="ru-RU" sz="2000" dirty="0"/>
              <a:t> закладу </a:t>
            </a:r>
            <a:r>
              <a:rPr lang="ru-RU" sz="2000" dirty="0" err="1"/>
              <a:t>чи</a:t>
            </a:r>
            <a:r>
              <a:rPr lang="ru-RU" sz="2000" dirty="0"/>
              <a:t> закладу </a:t>
            </a:r>
            <a:r>
              <a:rPr lang="ru-RU" sz="2000" dirty="0" err="1"/>
              <a:t>охорони</a:t>
            </a:r>
            <a:r>
              <a:rPr lang="ru-RU" sz="2000" dirty="0"/>
              <a:t> </a:t>
            </a:r>
            <a:r>
              <a:rPr lang="ru-RU" sz="2000" dirty="0" err="1"/>
              <a:t>здоров’я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, в </a:t>
            </a:r>
            <a:r>
              <a:rPr lang="ru-RU" sz="2000" dirty="0" err="1"/>
              <a:t>якому</a:t>
            </a:r>
            <a:r>
              <a:rPr lang="ru-RU" sz="2000" dirty="0"/>
              <a:t> вона </a:t>
            </a:r>
            <a:r>
              <a:rPr lang="ru-RU" sz="2000" dirty="0" err="1"/>
              <a:t>проживає</a:t>
            </a:r>
            <a:r>
              <a:rPr lang="ru-RU" sz="2000" dirty="0"/>
              <a:t>,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ru-RU" sz="2000" dirty="0" err="1"/>
              <a:t>інше</a:t>
            </a:r>
            <a:r>
              <a:rPr lang="ru-RU" sz="2000" dirty="0"/>
              <a:t> 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не </a:t>
            </a:r>
            <a:r>
              <a:rPr lang="ru-RU" sz="2000" dirty="0" err="1"/>
              <a:t>встановлено</a:t>
            </a:r>
            <a:r>
              <a:rPr lang="ru-RU" sz="2000" dirty="0"/>
              <a:t> за </a:t>
            </a:r>
            <a:r>
              <a:rPr lang="ru-RU" sz="2000" dirty="0" err="1"/>
              <a:t>згодою</a:t>
            </a:r>
            <a:r>
              <a:rPr lang="ru-RU" sz="2000" dirty="0"/>
              <a:t> </a:t>
            </a:r>
            <a:r>
              <a:rPr lang="ru-RU" sz="2000" dirty="0" err="1"/>
              <a:t>між</a:t>
            </a:r>
            <a:r>
              <a:rPr lang="ru-RU" sz="2000" dirty="0"/>
              <a:t> </a:t>
            </a:r>
            <a:r>
              <a:rPr lang="ru-RU" sz="2000" dirty="0" err="1"/>
              <a:t>дитиною</a:t>
            </a:r>
            <a:r>
              <a:rPr lang="ru-RU" sz="2000" dirty="0"/>
              <a:t> та батьками (</a:t>
            </a:r>
            <a:r>
              <a:rPr lang="ru-RU" sz="2000" dirty="0" err="1"/>
              <a:t>усиновлювачами</a:t>
            </a:r>
            <a:r>
              <a:rPr lang="ru-RU" sz="2000" dirty="0"/>
              <a:t>, </a:t>
            </a:r>
            <a:r>
              <a:rPr lang="ru-RU" sz="2000" dirty="0" err="1"/>
              <a:t>опікуном</a:t>
            </a:r>
            <a:r>
              <a:rPr lang="ru-RU" sz="2000" dirty="0"/>
              <a:t>)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організацією</a:t>
            </a:r>
            <a:r>
              <a:rPr lang="ru-RU" sz="2000" dirty="0"/>
              <a:t>, яка </a:t>
            </a:r>
            <a:r>
              <a:rPr lang="ru-RU" sz="2000" dirty="0" err="1"/>
              <a:t>виконує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неї</a:t>
            </a:r>
            <a:r>
              <a:rPr lang="ru-RU" sz="2000" dirty="0"/>
              <a:t> </a:t>
            </a:r>
            <a:r>
              <a:rPr lang="ru-RU" sz="2000" dirty="0" err="1"/>
              <a:t>функції</a:t>
            </a:r>
            <a:r>
              <a:rPr lang="ru-RU" sz="2000" dirty="0"/>
              <a:t> </a:t>
            </a:r>
            <a:r>
              <a:rPr lang="ru-RU" sz="2000" dirty="0" err="1"/>
              <a:t>опікуна</a:t>
            </a:r>
            <a:r>
              <a:rPr lang="ru-RU" sz="2000" dirty="0"/>
              <a:t>. </a:t>
            </a:r>
            <a:endParaRPr lang="en-US" sz="2000" dirty="0"/>
          </a:p>
          <a:p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</a:t>
            </a:r>
            <a:r>
              <a:rPr lang="ru-RU" dirty="0">
                <a:solidFill>
                  <a:srgbClr val="00B050"/>
                </a:solidFill>
              </a:rPr>
              <a:t>яка не </a:t>
            </a:r>
            <a:r>
              <a:rPr lang="ru-RU" dirty="0" err="1">
                <a:solidFill>
                  <a:srgbClr val="00B050"/>
                </a:solidFill>
              </a:rPr>
              <a:t>досягла</a:t>
            </a:r>
            <a:r>
              <a:rPr lang="ru-RU" dirty="0">
                <a:solidFill>
                  <a:srgbClr val="00B050"/>
                </a:solidFill>
              </a:rPr>
              <a:t> десяти </a:t>
            </a:r>
            <a:r>
              <a:rPr lang="ru-RU" dirty="0" err="1">
                <a:solidFill>
                  <a:srgbClr val="00B050"/>
                </a:solidFill>
              </a:rPr>
              <a:t>років</a:t>
            </a:r>
            <a:r>
              <a:rPr lang="ru-RU" dirty="0"/>
              <a:t>, є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(</a:t>
            </a:r>
            <a:r>
              <a:rPr lang="ru-RU" dirty="0" err="1"/>
              <a:t>усиновлювачів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одного з них, з ким вона </a:t>
            </a:r>
            <a:r>
              <a:rPr lang="ru-RU" dirty="0" err="1"/>
              <a:t>проживає</a:t>
            </a:r>
            <a:r>
              <a:rPr lang="ru-RU" dirty="0"/>
              <a:t> </a:t>
            </a:r>
            <a:r>
              <a:rPr lang="ru-RU" dirty="0" err="1"/>
              <a:t>опікуна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місцезнаходження</a:t>
            </a:r>
            <a:r>
              <a:rPr lang="ru-RU" dirty="0"/>
              <a:t> </a:t>
            </a:r>
            <a:r>
              <a:rPr lang="ru-RU" dirty="0" err="1"/>
              <a:t>навчального</a:t>
            </a:r>
            <a:r>
              <a:rPr lang="ru-RU" dirty="0"/>
              <a:t> закладу </a:t>
            </a:r>
            <a:r>
              <a:rPr lang="ru-RU" dirty="0" err="1"/>
              <a:t>чи</a:t>
            </a:r>
            <a:r>
              <a:rPr lang="ru-RU" dirty="0"/>
              <a:t> закладу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вона </a:t>
            </a:r>
            <a:r>
              <a:rPr lang="ru-RU" dirty="0" err="1"/>
              <a:t>проживає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8057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випадку</a:t>
            </a:r>
            <a:r>
              <a:rPr lang="ru-RU" dirty="0"/>
              <a:t>, коли </a:t>
            </a:r>
            <a:r>
              <a:rPr lang="ru-RU" dirty="0" err="1"/>
              <a:t>постійне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невідоме</a:t>
            </a:r>
            <a:r>
              <a:rPr lang="ru-RU" dirty="0"/>
              <a:t>,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буде </a:t>
            </a:r>
            <a:r>
              <a:rPr lang="ru-RU" dirty="0" err="1"/>
              <a:t>вважатися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знаходження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основної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а за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знаходження</a:t>
            </a:r>
            <a:r>
              <a:rPr lang="ru-RU" dirty="0"/>
              <a:t> </a:t>
            </a:r>
            <a:r>
              <a:rPr lang="ru-RU" dirty="0" err="1"/>
              <a:t>основної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рухомого</a:t>
            </a:r>
            <a:r>
              <a:rPr lang="ru-RU" dirty="0"/>
              <a:t> майна. </a:t>
            </a:r>
            <a:endParaRPr lang="en-US" dirty="0"/>
          </a:p>
          <a:p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можливо</a:t>
            </a:r>
            <a:r>
              <a:rPr lang="ru-RU" dirty="0"/>
              <a:t>, коли смерть </a:t>
            </a:r>
            <a:r>
              <a:rPr lang="ru-RU" dirty="0" err="1"/>
              <a:t>громадянина</a:t>
            </a:r>
            <a:r>
              <a:rPr lang="ru-RU" dirty="0"/>
              <a:t> </a:t>
            </a:r>
            <a:r>
              <a:rPr lang="ru-RU" dirty="0" err="1"/>
              <a:t>наступає</a:t>
            </a:r>
            <a:r>
              <a:rPr lang="ru-RU" dirty="0"/>
              <a:t> при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переїзді</a:t>
            </a:r>
            <a:r>
              <a:rPr lang="ru-RU" dirty="0"/>
              <a:t> з одного </a:t>
            </a:r>
            <a:r>
              <a:rPr lang="ru-RU" dirty="0" err="1"/>
              <a:t>постійного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коли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взагалі</a:t>
            </a:r>
            <a:r>
              <a:rPr lang="ru-RU" dirty="0"/>
              <a:t> </a:t>
            </a:r>
            <a:r>
              <a:rPr lang="ru-RU" dirty="0" err="1"/>
              <a:t>встановити</a:t>
            </a:r>
            <a:r>
              <a:rPr lang="ru-RU" dirty="0"/>
              <a:t> </a:t>
            </a:r>
            <a:r>
              <a:rPr lang="ru-RU" dirty="0" err="1"/>
              <a:t>неможливо</a:t>
            </a:r>
            <a:r>
              <a:rPr lang="ru-RU" dirty="0"/>
              <a:t>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1089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Порядок і </a:t>
            </a:r>
            <a:r>
              <a:rPr lang="ru-RU" dirty="0" err="1"/>
              <a:t>правильне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суттєве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та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: </a:t>
            </a:r>
            <a:endParaRPr lang="en-US" dirty="0"/>
          </a:p>
          <a:p>
            <a:r>
              <a:rPr lang="ru-RU" dirty="0"/>
              <a:t>–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, а в </a:t>
            </a:r>
            <a:r>
              <a:rPr lang="ru-RU" dirty="0" err="1"/>
              <a:t>населених</a:t>
            </a:r>
            <a:r>
              <a:rPr lang="ru-RU" dirty="0"/>
              <a:t> пунктах, де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, –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 з </a:t>
            </a:r>
            <a:r>
              <a:rPr lang="ru-RU" dirty="0" err="1"/>
              <a:t>власної</a:t>
            </a:r>
            <a:r>
              <a:rPr lang="ru-RU" dirty="0"/>
              <a:t> </a:t>
            </a:r>
            <a:r>
              <a:rPr lang="ru-RU" dirty="0" err="1"/>
              <a:t>ініціативи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заявою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вживають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smtClean="0"/>
              <a:t>(</a:t>
            </a:r>
            <a:r>
              <a:rPr lang="ru-RU" dirty="0"/>
              <a:t>ст. 1283 ЦК </a:t>
            </a:r>
            <a:r>
              <a:rPr lang="ru-RU" dirty="0" err="1"/>
              <a:t>України</a:t>
            </a:r>
            <a:r>
              <a:rPr lang="ru-RU" dirty="0"/>
              <a:t>); </a:t>
            </a:r>
            <a:endParaRPr lang="en-US" dirty="0"/>
          </a:p>
          <a:p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зауважити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ст. 1281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претензії</a:t>
            </a:r>
            <a:r>
              <a:rPr lang="ru-RU" dirty="0"/>
              <a:t> </a:t>
            </a:r>
            <a:r>
              <a:rPr lang="ru-RU" dirty="0" err="1"/>
              <a:t>кредиторів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пред’являються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по </a:t>
            </a:r>
            <a:r>
              <a:rPr lang="ru-RU" dirty="0" err="1"/>
              <a:t>місцю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В </a:t>
            </a:r>
            <a:r>
              <a:rPr lang="ru-RU" dirty="0" err="1"/>
              <a:t>особливих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законом. </a:t>
            </a:r>
            <a:endParaRPr lang="en-US" dirty="0"/>
          </a:p>
          <a:p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положень</a:t>
            </a:r>
            <a:r>
              <a:rPr lang="ru-RU" dirty="0"/>
              <a:t> ч.1, 2 ст. 1220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спадщина</a:t>
            </a:r>
            <a:r>
              <a:rPr lang="ru-RU" dirty="0"/>
              <a:t> </a:t>
            </a:r>
            <a:r>
              <a:rPr lang="ru-RU" dirty="0" err="1"/>
              <a:t>відкривається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, а часом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є день </a:t>
            </a:r>
            <a:r>
              <a:rPr lang="ru-RU" dirty="0" err="1"/>
              <a:t>смерті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день, з </a:t>
            </a:r>
            <a:r>
              <a:rPr lang="ru-RU" dirty="0" err="1"/>
              <a:t>якого</a:t>
            </a:r>
            <a:r>
              <a:rPr lang="ru-RU" dirty="0"/>
              <a:t> вона </a:t>
            </a:r>
            <a:r>
              <a:rPr lang="ru-RU" dirty="0" err="1"/>
              <a:t>оголошується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6351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Підпунктом</a:t>
            </a:r>
            <a:r>
              <a:rPr lang="ru-RU" dirty="0"/>
              <a:t> 1.13 пункту 1 </a:t>
            </a:r>
            <a:r>
              <a:rPr lang="ru-RU" dirty="0" err="1"/>
              <a:t>глави</a:t>
            </a:r>
            <a:r>
              <a:rPr lang="ru-RU" dirty="0"/>
              <a:t> 10 </a:t>
            </a:r>
            <a:r>
              <a:rPr lang="ru-RU" dirty="0" err="1"/>
              <a:t>розділу</a:t>
            </a:r>
            <a:r>
              <a:rPr lang="ru-RU" dirty="0"/>
              <a:t> ІІ Порядку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нотаріальних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нотаріусами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(</a:t>
            </a:r>
            <a:r>
              <a:rPr lang="ru-RU" dirty="0" err="1"/>
              <a:t>далі</a:t>
            </a:r>
            <a:r>
              <a:rPr lang="ru-RU" dirty="0"/>
              <a:t> – Порядок), </a:t>
            </a:r>
            <a:r>
              <a:rPr lang="ru-RU" dirty="0" err="1"/>
              <a:t>затвердженого</a:t>
            </a:r>
            <a:r>
              <a:rPr lang="ru-RU" dirty="0"/>
              <a:t> наказом </a:t>
            </a:r>
            <a:r>
              <a:rPr lang="ru-RU" dirty="0" err="1"/>
              <a:t>Міністерства</a:t>
            </a:r>
            <a:r>
              <a:rPr lang="ru-RU" dirty="0"/>
              <a:t> </a:t>
            </a:r>
            <a:r>
              <a:rPr lang="ru-RU" dirty="0" err="1"/>
              <a:t>юстиції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22 лютого 2012 року № 296/5, </a:t>
            </a:r>
            <a:r>
              <a:rPr lang="ru-RU" dirty="0" err="1"/>
              <a:t>визначено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>
                <a:solidFill>
                  <a:srgbClr val="00B0F0"/>
                </a:solidFill>
              </a:rPr>
              <a:t>місце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відкриття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спадщини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підтверджується</a:t>
            </a:r>
            <a:r>
              <a:rPr lang="ru-RU" dirty="0">
                <a:solidFill>
                  <a:srgbClr val="00B0F0"/>
                </a:solidFill>
              </a:rPr>
              <a:t>: </a:t>
            </a:r>
            <a:r>
              <a:rPr lang="ru-RU" dirty="0" err="1">
                <a:solidFill>
                  <a:srgbClr val="00B0F0"/>
                </a:solidFill>
              </a:rPr>
              <a:t>довідкою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житлово-експлуатаційної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організації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довідкою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правління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житлово-будівельного</a:t>
            </a:r>
            <a:r>
              <a:rPr lang="ru-RU" dirty="0">
                <a:solidFill>
                  <a:srgbClr val="00B0F0"/>
                </a:solidFill>
              </a:rPr>
              <a:t> кооперативу про </a:t>
            </a:r>
            <a:r>
              <a:rPr lang="ru-RU" dirty="0" err="1">
                <a:solidFill>
                  <a:srgbClr val="00B0F0"/>
                </a:solidFill>
              </a:rPr>
              <a:t>реєстрацію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en-US" dirty="0">
                <a:solidFill>
                  <a:srgbClr val="00B0F0"/>
                </a:solidFill>
              </a:rPr>
              <a:t>(</a:t>
            </a:r>
            <a:r>
              <a:rPr lang="en-US" dirty="0" err="1">
                <a:solidFill>
                  <a:srgbClr val="00B0F0"/>
                </a:solidFill>
              </a:rPr>
              <a:t>постійне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місце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проживання</a:t>
            </a:r>
            <a:r>
              <a:rPr lang="en-US" dirty="0">
                <a:solidFill>
                  <a:srgbClr val="00B0F0"/>
                </a:solidFill>
              </a:rPr>
              <a:t>) </a:t>
            </a:r>
            <a:r>
              <a:rPr lang="en-US" dirty="0" err="1">
                <a:solidFill>
                  <a:srgbClr val="00B0F0"/>
                </a:solidFill>
              </a:rPr>
              <a:t>спадкодавця</a:t>
            </a:r>
            <a:r>
              <a:rPr lang="en-US" dirty="0">
                <a:solidFill>
                  <a:srgbClr val="00B0F0"/>
                </a:solidFill>
              </a:rPr>
              <a:t>; </a:t>
            </a:r>
            <a:r>
              <a:rPr lang="en-US" dirty="0" err="1">
                <a:solidFill>
                  <a:srgbClr val="00B0F0"/>
                </a:solidFill>
              </a:rPr>
              <a:t>записом</a:t>
            </a:r>
            <a:r>
              <a:rPr lang="en-US" dirty="0">
                <a:solidFill>
                  <a:srgbClr val="00B0F0"/>
                </a:solidFill>
              </a:rPr>
              <a:t> у </a:t>
            </a:r>
            <a:r>
              <a:rPr lang="en-US" dirty="0" err="1">
                <a:solidFill>
                  <a:srgbClr val="00B0F0"/>
                </a:solidFill>
              </a:rPr>
              <a:t>будинковій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книзі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про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реєстрацію</a:t>
            </a:r>
            <a:r>
              <a:rPr lang="en-US" dirty="0">
                <a:solidFill>
                  <a:srgbClr val="00B0F0"/>
                </a:solidFill>
              </a:rPr>
              <a:t> (</a:t>
            </a:r>
            <a:r>
              <a:rPr lang="en-US" dirty="0" err="1">
                <a:solidFill>
                  <a:srgbClr val="00B0F0"/>
                </a:solidFill>
              </a:rPr>
              <a:t>постійне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місце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проживання</a:t>
            </a:r>
            <a:r>
              <a:rPr lang="en-US" dirty="0">
                <a:solidFill>
                  <a:srgbClr val="00B0F0"/>
                </a:solidFill>
              </a:rPr>
              <a:t>) </a:t>
            </a:r>
            <a:r>
              <a:rPr lang="en-US" dirty="0" err="1">
                <a:solidFill>
                  <a:srgbClr val="00B0F0"/>
                </a:solidFill>
              </a:rPr>
              <a:t>спадкодавця</a:t>
            </a:r>
            <a:r>
              <a:rPr lang="en-US" dirty="0">
                <a:solidFill>
                  <a:srgbClr val="00B0F0"/>
                </a:solidFill>
              </a:rPr>
              <a:t>, </a:t>
            </a:r>
            <a:r>
              <a:rPr lang="en-US" dirty="0" err="1">
                <a:solidFill>
                  <a:srgbClr val="00B0F0"/>
                </a:solidFill>
              </a:rPr>
              <a:t>довідкою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адресного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бюро</a:t>
            </a:r>
            <a:r>
              <a:rPr lang="en-US" dirty="0">
                <a:solidFill>
                  <a:srgbClr val="00B0F0"/>
                </a:solidFill>
              </a:rPr>
              <a:t>, </a:t>
            </a:r>
            <a:r>
              <a:rPr lang="en-US" dirty="0" err="1">
                <a:solidFill>
                  <a:srgbClr val="00B0F0"/>
                </a:solidFill>
              </a:rPr>
              <a:t>довідкою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райвійськкомату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про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те</a:t>
            </a:r>
            <a:r>
              <a:rPr lang="en-US" dirty="0">
                <a:solidFill>
                  <a:srgbClr val="00B0F0"/>
                </a:solidFill>
              </a:rPr>
              <a:t>, </a:t>
            </a:r>
            <a:r>
              <a:rPr lang="en-US" dirty="0" err="1">
                <a:solidFill>
                  <a:srgbClr val="00B0F0"/>
                </a:solidFill>
              </a:rPr>
              <a:t>що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спадкодавець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до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призову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на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військову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службу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проживав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за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відповідною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адресою</a:t>
            </a:r>
            <a:r>
              <a:rPr lang="en-US" dirty="0">
                <a:solidFill>
                  <a:srgbClr val="00B0F0"/>
                </a:solidFill>
              </a:rPr>
              <a:t>.</a:t>
            </a:r>
            <a:r>
              <a:rPr lang="en-US" dirty="0"/>
              <a:t> </a:t>
            </a:r>
            <a:endParaRPr lang="ru-RU" dirty="0" smtClean="0"/>
          </a:p>
          <a:p>
            <a:r>
              <a:rPr lang="en-US" dirty="0" err="1" smtClean="0">
                <a:solidFill>
                  <a:srgbClr val="FFC000"/>
                </a:solidFill>
              </a:rPr>
              <a:t>Місце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відкриття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спадщини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не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може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підтверджуватись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свідоцтвом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про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смерть</a:t>
            </a:r>
            <a:r>
              <a:rPr lang="en-US" dirty="0">
                <a:solidFill>
                  <a:srgbClr val="FFC000"/>
                </a:solidFill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421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err="1"/>
              <a:t>Тобто</a:t>
            </a:r>
            <a:r>
              <a:rPr lang="ru-RU" sz="2000" dirty="0"/>
              <a:t>, </a:t>
            </a:r>
            <a:r>
              <a:rPr lang="ru-RU" sz="2000" dirty="0" err="1"/>
              <a:t>необхідною</a:t>
            </a:r>
            <a:r>
              <a:rPr lang="ru-RU" sz="2000" dirty="0"/>
              <a:t> і </a:t>
            </a:r>
            <a:r>
              <a:rPr lang="ru-RU" sz="2000" dirty="0" err="1"/>
              <a:t>достатньою</a:t>
            </a:r>
            <a:r>
              <a:rPr lang="ru-RU" sz="2000" dirty="0"/>
              <a:t> для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 </a:t>
            </a:r>
            <a:r>
              <a:rPr lang="ru-RU" sz="2000" dirty="0" err="1"/>
              <a:t>умовою</a:t>
            </a:r>
            <a:r>
              <a:rPr lang="ru-RU" sz="2000" dirty="0"/>
              <a:t> </a:t>
            </a:r>
            <a:r>
              <a:rPr lang="ru-RU" sz="2000" dirty="0" err="1"/>
              <a:t>визнається</a:t>
            </a:r>
            <a:r>
              <a:rPr lang="ru-RU" sz="2000" dirty="0"/>
              <a:t> смерть </a:t>
            </a:r>
            <a:r>
              <a:rPr lang="ru-RU" sz="2000" dirty="0" err="1"/>
              <a:t>громадянина</a:t>
            </a:r>
            <a:r>
              <a:rPr lang="ru-RU" sz="2000" dirty="0"/>
              <a:t>. Разом з </a:t>
            </a:r>
            <a:r>
              <a:rPr lang="ru-RU" sz="2000" dirty="0" err="1"/>
              <a:t>тим</a:t>
            </a:r>
            <a:r>
              <a:rPr lang="ru-RU" sz="2000" dirty="0"/>
              <a:t>, закон </a:t>
            </a:r>
            <a:r>
              <a:rPr lang="ru-RU" sz="2000" dirty="0" err="1"/>
              <a:t>пов'язує</a:t>
            </a:r>
            <a:r>
              <a:rPr lang="ru-RU" sz="2000" dirty="0"/>
              <a:t>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фактом </a:t>
            </a:r>
            <a:r>
              <a:rPr lang="ru-RU" sz="2000" dirty="0" err="1"/>
              <a:t>оголошення</a:t>
            </a:r>
            <a:r>
              <a:rPr lang="ru-RU" sz="2000" dirty="0"/>
              <a:t> особи </a:t>
            </a:r>
            <a:r>
              <a:rPr lang="ru-RU" sz="2000" dirty="0" err="1"/>
              <a:t>померлою</a:t>
            </a:r>
            <a:r>
              <a:rPr lang="ru-RU" sz="2000" dirty="0"/>
              <a:t>. </a:t>
            </a:r>
            <a:r>
              <a:rPr lang="ru-RU" sz="2000" dirty="0" err="1"/>
              <a:t>Проте</a:t>
            </a:r>
            <a:r>
              <a:rPr lang="ru-RU" sz="2000" dirty="0"/>
              <a:t> у будь-</a:t>
            </a:r>
            <a:r>
              <a:rPr lang="ru-RU" sz="2000" dirty="0" err="1"/>
              <a:t>якому</a:t>
            </a:r>
            <a:r>
              <a:rPr lang="ru-RU" sz="2000" dirty="0"/>
              <a:t> </a:t>
            </a:r>
            <a:r>
              <a:rPr lang="ru-RU" sz="2000" dirty="0" err="1"/>
              <a:t>випадку</a:t>
            </a:r>
            <a:r>
              <a:rPr lang="ru-RU" sz="2000" dirty="0"/>
              <a:t> (смерть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оголошення</a:t>
            </a:r>
            <a:r>
              <a:rPr lang="ru-RU" sz="2000" dirty="0"/>
              <a:t> особи </a:t>
            </a:r>
            <a:r>
              <a:rPr lang="ru-RU" sz="2000" dirty="0" err="1"/>
              <a:t>померлою</a:t>
            </a:r>
            <a:r>
              <a:rPr lang="ru-RU" sz="2000" dirty="0"/>
              <a:t>) документом,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встановлює</a:t>
            </a:r>
            <a:r>
              <a:rPr lang="ru-RU" sz="2000" dirty="0"/>
              <a:t> факт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 ( і </a:t>
            </a:r>
            <a:r>
              <a:rPr lang="ru-RU" sz="2000" dirty="0" err="1"/>
              <a:t>підставою</a:t>
            </a:r>
            <a:r>
              <a:rPr lang="ru-RU" sz="2000" dirty="0"/>
              <a:t> для </a:t>
            </a:r>
            <a:r>
              <a:rPr lang="ru-RU" sz="2000" dirty="0" err="1"/>
              <a:t>видачі</a:t>
            </a:r>
            <a:r>
              <a:rPr lang="ru-RU" sz="2000" dirty="0"/>
              <a:t> </a:t>
            </a:r>
            <a:r>
              <a:rPr lang="ru-RU" sz="2000" dirty="0" err="1"/>
              <a:t>свідоцтва</a:t>
            </a:r>
            <a:r>
              <a:rPr lang="ru-RU" sz="2000" dirty="0"/>
              <a:t> про право на </a:t>
            </a:r>
            <a:r>
              <a:rPr lang="ru-RU" sz="2000" dirty="0" err="1"/>
              <a:t>спадщину</a:t>
            </a:r>
            <a:r>
              <a:rPr lang="ru-RU" sz="2000" dirty="0"/>
              <a:t>) є </a:t>
            </a:r>
            <a:r>
              <a:rPr lang="ru-RU" sz="2000" dirty="0" err="1"/>
              <a:t>свідоцтво</a:t>
            </a:r>
            <a:r>
              <a:rPr lang="ru-RU" sz="2000" dirty="0"/>
              <a:t> про смерть </a:t>
            </a:r>
            <a:r>
              <a:rPr lang="ru-RU" sz="2000" dirty="0" err="1"/>
              <a:t>спадкодавця</a:t>
            </a:r>
            <a:r>
              <a:rPr lang="ru-RU" sz="2000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err="1" smtClean="0"/>
              <a:t>Зазначене</a:t>
            </a:r>
            <a:r>
              <a:rPr lang="ru-RU" dirty="0" smtClean="0"/>
              <a:t> </a:t>
            </a:r>
            <a:r>
              <a:rPr lang="ru-RU" dirty="0" err="1"/>
              <a:t>ґрунтується</a:t>
            </a:r>
            <a:r>
              <a:rPr lang="ru-RU" dirty="0"/>
              <a:t> на </a:t>
            </a:r>
            <a:r>
              <a:rPr lang="ru-RU" dirty="0" err="1"/>
              <a:t>вимогах</a:t>
            </a:r>
            <a:r>
              <a:rPr lang="ru-RU" dirty="0"/>
              <a:t> ст.49 ЦК,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якою</a:t>
            </a:r>
            <a:r>
              <a:rPr lang="ru-RU" dirty="0"/>
              <a:t> смерть особи є актом </a:t>
            </a:r>
            <a:r>
              <a:rPr lang="ru-RU" dirty="0" err="1"/>
              <a:t>цивільного</a:t>
            </a:r>
            <a:r>
              <a:rPr lang="ru-RU" dirty="0"/>
              <a:t> стану і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обов'язковій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. п.3 ст.49 ЦК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народження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походження</a:t>
            </a:r>
            <a:r>
              <a:rPr lang="ru-RU" dirty="0"/>
              <a:t>, </a:t>
            </a:r>
            <a:r>
              <a:rPr lang="ru-RU" dirty="0" err="1"/>
              <a:t>громадянство</a:t>
            </a:r>
            <a:r>
              <a:rPr lang="ru-RU" dirty="0"/>
              <a:t>, </a:t>
            </a:r>
            <a:r>
              <a:rPr lang="ru-RU" dirty="0" err="1"/>
              <a:t>шлюб</a:t>
            </a:r>
            <a:r>
              <a:rPr lang="ru-RU" dirty="0"/>
              <a:t>, </a:t>
            </a:r>
            <a:r>
              <a:rPr lang="ru-RU" dirty="0" err="1"/>
              <a:t>розірвання</a:t>
            </a:r>
            <a:r>
              <a:rPr lang="ru-RU" dirty="0"/>
              <a:t> </a:t>
            </a:r>
            <a:r>
              <a:rPr lang="ru-RU" dirty="0" err="1"/>
              <a:t>шлюбу</a:t>
            </a:r>
            <a:r>
              <a:rPr lang="ru-RU" dirty="0"/>
              <a:t>,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, смерть.  </a:t>
            </a:r>
            <a:endParaRPr lang="en-US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152423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Також</a:t>
            </a:r>
            <a:r>
              <a:rPr lang="en-US" sz="2000" dirty="0"/>
              <a:t>, </a:t>
            </a:r>
            <a:r>
              <a:rPr lang="en-US" sz="2000" dirty="0" err="1"/>
              <a:t>як</a:t>
            </a:r>
            <a:r>
              <a:rPr lang="en-US" sz="2000" dirty="0"/>
              <a:t> </a:t>
            </a:r>
            <a:r>
              <a:rPr lang="en-US" sz="2000" dirty="0" err="1"/>
              <a:t>передбачено</a:t>
            </a:r>
            <a:r>
              <a:rPr lang="en-US" sz="2000" dirty="0"/>
              <a:t> </a:t>
            </a:r>
            <a:r>
              <a:rPr lang="en-US" sz="2000" dirty="0" err="1"/>
              <a:t>підпунктом</a:t>
            </a:r>
            <a:r>
              <a:rPr lang="en-US" sz="2000" dirty="0"/>
              <a:t> 1.14 </a:t>
            </a:r>
            <a:r>
              <a:rPr lang="en-US" sz="2000" dirty="0" err="1"/>
              <a:t>пункту</a:t>
            </a:r>
            <a:r>
              <a:rPr lang="en-US" sz="2000" dirty="0"/>
              <a:t> 1 </a:t>
            </a:r>
            <a:r>
              <a:rPr lang="en-US" sz="2000" dirty="0" err="1"/>
              <a:t>глави</a:t>
            </a:r>
            <a:r>
              <a:rPr lang="en-US" sz="2000" dirty="0"/>
              <a:t> 10 </a:t>
            </a:r>
            <a:r>
              <a:rPr lang="en-US" sz="2000" dirty="0" err="1"/>
              <a:t>розділу</a:t>
            </a:r>
            <a:r>
              <a:rPr lang="en-US" sz="2000" dirty="0"/>
              <a:t> ІІ </a:t>
            </a:r>
            <a:r>
              <a:rPr lang="en-US" sz="2000" dirty="0" err="1"/>
              <a:t>Порядку</a:t>
            </a:r>
            <a:r>
              <a:rPr lang="en-US" sz="2000" dirty="0"/>
              <a:t>, у </a:t>
            </a:r>
            <a:r>
              <a:rPr lang="en-US" sz="2000" dirty="0" err="1"/>
              <a:t>разі</a:t>
            </a:r>
            <a:r>
              <a:rPr lang="en-US" sz="2000" dirty="0"/>
              <a:t> </a:t>
            </a:r>
            <a:r>
              <a:rPr lang="en-US" sz="2000" dirty="0" err="1"/>
              <a:t>відсутності</a:t>
            </a:r>
            <a:r>
              <a:rPr lang="en-US" sz="2000" dirty="0"/>
              <a:t> у </a:t>
            </a:r>
            <a:r>
              <a:rPr lang="en-US" sz="2000" dirty="0" err="1"/>
              <a:t>спадкоємців</a:t>
            </a:r>
            <a:r>
              <a:rPr lang="en-US" sz="2000" dirty="0"/>
              <a:t> </a:t>
            </a:r>
            <a:r>
              <a:rPr lang="en-US" sz="2000" dirty="0" err="1"/>
              <a:t>документів</a:t>
            </a:r>
            <a:r>
              <a:rPr lang="en-US" sz="2000" dirty="0"/>
              <a:t>, </a:t>
            </a:r>
            <a:r>
              <a:rPr lang="en-US" sz="2000" dirty="0" err="1"/>
              <a:t>що</a:t>
            </a:r>
            <a:r>
              <a:rPr lang="en-US" sz="2000" dirty="0"/>
              <a:t> </a:t>
            </a:r>
            <a:r>
              <a:rPr lang="en-US" sz="2000" dirty="0" err="1"/>
              <a:t>підтверджують</a:t>
            </a:r>
            <a:r>
              <a:rPr lang="en-US" sz="2000" dirty="0"/>
              <a:t> </a:t>
            </a:r>
            <a:r>
              <a:rPr lang="en-US" sz="2000" dirty="0" err="1"/>
              <a:t>місце</a:t>
            </a:r>
            <a:r>
              <a:rPr lang="en-US" sz="2000" dirty="0"/>
              <a:t> </a:t>
            </a:r>
            <a:r>
              <a:rPr lang="en-US" sz="2000" dirty="0" err="1"/>
              <a:t>відкриття</a:t>
            </a:r>
            <a:r>
              <a:rPr lang="en-US" sz="2000" dirty="0"/>
              <a:t> </a:t>
            </a:r>
            <a:r>
              <a:rPr lang="en-US" sz="2000" dirty="0" err="1"/>
              <a:t>спадщини</a:t>
            </a:r>
            <a:r>
              <a:rPr lang="en-US" sz="2000" dirty="0"/>
              <a:t>, </a:t>
            </a:r>
            <a:r>
              <a:rPr lang="en-US" sz="2000" dirty="0" err="1"/>
              <a:t>нотаріус</a:t>
            </a:r>
            <a:r>
              <a:rPr lang="en-US" sz="2000" dirty="0"/>
              <a:t> </a:t>
            </a:r>
            <a:r>
              <a:rPr lang="en-US" sz="2000" dirty="0" err="1"/>
              <a:t>роз’яснює</a:t>
            </a:r>
            <a:r>
              <a:rPr lang="en-US" sz="2000" dirty="0"/>
              <a:t> </a:t>
            </a:r>
            <a:r>
              <a:rPr lang="en-US" sz="2000" dirty="0" err="1"/>
              <a:t>спадкоємцям</a:t>
            </a:r>
            <a:r>
              <a:rPr lang="en-US" sz="2000" dirty="0"/>
              <a:t> </a:t>
            </a:r>
            <a:r>
              <a:rPr lang="en-US" sz="2000" dirty="0" err="1"/>
              <a:t>їх</a:t>
            </a:r>
            <a:r>
              <a:rPr lang="en-US" sz="2000" dirty="0"/>
              <a:t> </a:t>
            </a:r>
            <a:r>
              <a:rPr lang="en-US" sz="2000" dirty="0" err="1"/>
              <a:t>право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звернення</a:t>
            </a:r>
            <a:r>
              <a:rPr lang="en-US" sz="2000" dirty="0"/>
              <a:t> </a:t>
            </a:r>
            <a:r>
              <a:rPr lang="en-US" sz="2000" dirty="0" err="1"/>
              <a:t>до</a:t>
            </a:r>
            <a:r>
              <a:rPr lang="en-US" sz="2000" dirty="0"/>
              <a:t> </a:t>
            </a:r>
            <a:r>
              <a:rPr lang="en-US" sz="2000" dirty="0" err="1"/>
              <a:t>суду</a:t>
            </a:r>
            <a:r>
              <a:rPr lang="en-US" sz="2000" dirty="0"/>
              <a:t> </a:t>
            </a:r>
            <a:r>
              <a:rPr lang="en-US" sz="2000" dirty="0" err="1"/>
              <a:t>із</a:t>
            </a:r>
            <a:r>
              <a:rPr lang="en-US" sz="2000" dirty="0"/>
              <a:t> </a:t>
            </a:r>
            <a:r>
              <a:rPr lang="en-US" sz="2000" dirty="0" err="1"/>
              <a:t>заявою</a:t>
            </a:r>
            <a:r>
              <a:rPr lang="en-US" sz="2000" dirty="0"/>
              <a:t> </a:t>
            </a:r>
            <a:r>
              <a:rPr lang="en-US" sz="2000" dirty="0" err="1"/>
              <a:t>про</a:t>
            </a:r>
            <a:r>
              <a:rPr lang="en-US" sz="2000" dirty="0"/>
              <a:t> </a:t>
            </a:r>
            <a:r>
              <a:rPr lang="en-US" sz="2000" dirty="0" err="1"/>
              <a:t>встановлення</a:t>
            </a:r>
            <a:r>
              <a:rPr lang="en-US" sz="2000" dirty="0"/>
              <a:t> </a:t>
            </a:r>
            <a:r>
              <a:rPr lang="en-US" sz="2000" dirty="0" err="1"/>
              <a:t>місця</a:t>
            </a:r>
            <a:r>
              <a:rPr lang="en-US" sz="2000" dirty="0"/>
              <a:t> </a:t>
            </a:r>
            <a:r>
              <a:rPr lang="en-US" sz="2000" dirty="0" err="1"/>
              <a:t>відкриття</a:t>
            </a:r>
            <a:r>
              <a:rPr lang="en-US" sz="2000" dirty="0"/>
              <a:t> </a:t>
            </a:r>
            <a:r>
              <a:rPr lang="en-US" sz="2000" dirty="0" err="1"/>
              <a:t>спадщини</a:t>
            </a:r>
            <a:r>
              <a:rPr lang="en-US" sz="2000" dirty="0"/>
              <a:t>. </a:t>
            </a:r>
            <a:r>
              <a:rPr lang="ru-RU" sz="2000" dirty="0"/>
              <a:t>У такому </a:t>
            </a:r>
            <a:r>
              <a:rPr lang="ru-RU" sz="2000" dirty="0" err="1"/>
              <a:t>випадку</a:t>
            </a:r>
            <a:r>
              <a:rPr lang="ru-RU" sz="2000" dirty="0"/>
              <a:t>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 </a:t>
            </a:r>
            <a:r>
              <a:rPr lang="ru-RU" sz="2000" dirty="0" err="1"/>
              <a:t>підтверджується</a:t>
            </a:r>
            <a:r>
              <a:rPr lang="ru-RU" sz="2000" dirty="0"/>
              <a:t> </a:t>
            </a:r>
            <a:r>
              <a:rPr lang="ru-RU" sz="2000" dirty="0" err="1"/>
              <a:t>копією</a:t>
            </a:r>
            <a:r>
              <a:rPr lang="ru-RU" sz="2000" dirty="0"/>
              <a:t> </a:t>
            </a:r>
            <a:r>
              <a:rPr lang="ru-RU" sz="2000" dirty="0" err="1"/>
              <a:t>рішення</a:t>
            </a:r>
            <a:r>
              <a:rPr lang="ru-RU" sz="2000" dirty="0"/>
              <a:t> суду, </a:t>
            </a:r>
            <a:r>
              <a:rPr lang="ru-RU" sz="2000" dirty="0" err="1"/>
              <a:t>що</a:t>
            </a:r>
            <a:r>
              <a:rPr lang="ru-RU" sz="2000" dirty="0"/>
              <a:t> набрало </a:t>
            </a:r>
            <a:r>
              <a:rPr lang="ru-RU" sz="2000" dirty="0" err="1"/>
              <a:t>законної</a:t>
            </a:r>
            <a:r>
              <a:rPr lang="ru-RU" sz="2000" dirty="0"/>
              <a:t> </a:t>
            </a:r>
            <a:r>
              <a:rPr lang="ru-RU" sz="2000" dirty="0" err="1"/>
              <a:t>сили</a:t>
            </a:r>
            <a:r>
              <a:rPr lang="ru-RU" sz="2000" dirty="0"/>
              <a:t>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1724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звернути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на </a:t>
            </a:r>
            <a:r>
              <a:rPr lang="ru-RU" dirty="0" err="1"/>
              <a:t>випадок</a:t>
            </a:r>
            <a:r>
              <a:rPr lang="ru-RU" dirty="0"/>
              <a:t> того,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, </a:t>
            </a:r>
            <a:r>
              <a:rPr lang="ru-RU" dirty="0" err="1"/>
              <a:t>якому</a:t>
            </a:r>
            <a:r>
              <a:rPr lang="ru-RU" dirty="0"/>
              <a:t> належало </a:t>
            </a:r>
            <a:r>
              <a:rPr lang="ru-RU" dirty="0" err="1"/>
              <a:t>майно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останнє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в такому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норм Закону </a:t>
            </a:r>
            <a:r>
              <a:rPr lang="ru-RU" dirty="0" err="1"/>
              <a:t>України</a:t>
            </a:r>
            <a:r>
              <a:rPr lang="ru-RU" dirty="0"/>
              <a:t> «Про </a:t>
            </a:r>
            <a:r>
              <a:rPr lang="ru-RU" dirty="0" err="1"/>
              <a:t>міжнародне</a:t>
            </a:r>
            <a:r>
              <a:rPr lang="ru-RU" dirty="0"/>
              <a:t> </a:t>
            </a:r>
            <a:r>
              <a:rPr lang="ru-RU" dirty="0" err="1"/>
              <a:t>приватне</a:t>
            </a:r>
            <a:r>
              <a:rPr lang="ru-RU" dirty="0"/>
              <a:t> право». </a:t>
            </a:r>
            <a:endParaRPr lang="en-US" dirty="0"/>
          </a:p>
          <a:p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70 Закону </a:t>
            </a:r>
            <a:r>
              <a:rPr lang="ru-RU" dirty="0" err="1"/>
              <a:t>України</a:t>
            </a:r>
            <a:r>
              <a:rPr lang="ru-RU" dirty="0"/>
              <a:t> «Про </a:t>
            </a:r>
            <a:r>
              <a:rPr lang="ru-RU" dirty="0" err="1"/>
              <a:t>міжнародне</a:t>
            </a:r>
            <a:r>
              <a:rPr lang="ru-RU" dirty="0"/>
              <a:t> </a:t>
            </a:r>
            <a:r>
              <a:rPr lang="ru-RU" dirty="0" err="1"/>
              <a:t>приватне</a:t>
            </a:r>
            <a:r>
              <a:rPr lang="ru-RU" dirty="0"/>
              <a:t> право» 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</a:t>
            </a:r>
            <a:r>
              <a:rPr lang="ru-RU" dirty="0" err="1"/>
              <a:t>регулюються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положень</a:t>
            </a:r>
            <a:r>
              <a:rPr lang="ru-RU" dirty="0"/>
              <a:t> статей 71, 72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вказаного</a:t>
            </a:r>
            <a:r>
              <a:rPr lang="ru-RU" dirty="0"/>
              <a:t> Закону правом </a:t>
            </a:r>
            <a:r>
              <a:rPr lang="ru-RU" dirty="0" err="1"/>
              <a:t>держави</a:t>
            </a:r>
            <a:r>
              <a:rPr lang="ru-RU" dirty="0"/>
              <a:t>, у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останнє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, за </a:t>
            </a:r>
            <a:r>
              <a:rPr lang="ru-RU" dirty="0" err="1"/>
              <a:t>винятком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 не </a:t>
            </a:r>
            <a:r>
              <a:rPr lang="ru-RU" dirty="0" err="1"/>
              <a:t>обрано</a:t>
            </a:r>
            <a:r>
              <a:rPr lang="ru-RU" dirty="0"/>
              <a:t> в </a:t>
            </a:r>
            <a:r>
              <a:rPr lang="ru-RU" dirty="0" err="1"/>
              <a:t>заповіті</a:t>
            </a:r>
            <a:r>
              <a:rPr lang="ru-RU" dirty="0"/>
              <a:t> право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громадянином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складання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громадянство</a:t>
            </a:r>
            <a:r>
              <a:rPr lang="ru-RU" dirty="0"/>
              <a:t> </a:t>
            </a:r>
            <a:r>
              <a:rPr lang="ru-RU" dirty="0" err="1"/>
              <a:t>змінилося</a:t>
            </a:r>
            <a:r>
              <a:rPr lang="ru-RU" dirty="0"/>
              <a:t>, </a:t>
            </a:r>
            <a:r>
              <a:rPr lang="ru-RU" dirty="0" err="1"/>
              <a:t>вибір</a:t>
            </a:r>
            <a:r>
              <a:rPr lang="ru-RU" dirty="0"/>
              <a:t> права </a:t>
            </a:r>
            <a:r>
              <a:rPr lang="ru-RU" dirty="0" err="1"/>
              <a:t>спадкодавцем</a:t>
            </a:r>
            <a:r>
              <a:rPr lang="ru-RU" dirty="0"/>
              <a:t> буде </a:t>
            </a:r>
            <a:r>
              <a:rPr lang="ru-RU" dirty="0" err="1"/>
              <a:t>недійсним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519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71 Закону </a:t>
            </a:r>
            <a:r>
              <a:rPr lang="ru-RU" dirty="0" err="1"/>
              <a:t>України</a:t>
            </a:r>
            <a:r>
              <a:rPr lang="ru-RU" dirty="0"/>
              <a:t> «Про </a:t>
            </a:r>
            <a:r>
              <a:rPr lang="ru-RU" dirty="0" err="1"/>
              <a:t>міжнародне</a:t>
            </a:r>
            <a:r>
              <a:rPr lang="ru-RU" dirty="0"/>
              <a:t> </a:t>
            </a:r>
            <a:r>
              <a:rPr lang="ru-RU" dirty="0" err="1"/>
              <a:t>приватне</a:t>
            </a:r>
            <a:r>
              <a:rPr lang="ru-RU" dirty="0"/>
              <a:t> право» </a:t>
            </a:r>
            <a:r>
              <a:rPr lang="ru-RU" dirty="0" err="1"/>
              <a:t>встановлює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</a:t>
            </a:r>
            <a:r>
              <a:rPr lang="ru-RU" dirty="0" err="1"/>
              <a:t>регулюється</a:t>
            </a:r>
            <a:r>
              <a:rPr lang="ru-RU" dirty="0"/>
              <a:t> правом </a:t>
            </a:r>
            <a:r>
              <a:rPr lang="ru-RU" dirty="0" err="1"/>
              <a:t>держави</a:t>
            </a:r>
            <a:r>
              <a:rPr lang="ru-RU" dirty="0"/>
              <a:t>,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а майна, яке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– правом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 </a:t>
            </a:r>
            <a:endParaRPr lang="en-US" dirty="0"/>
          </a:p>
          <a:p>
            <a:r>
              <a:rPr lang="ru-RU" dirty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088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4. </a:t>
            </a:r>
            <a:r>
              <a:rPr lang="ru-RU" dirty="0" err="1"/>
              <a:t>Повідомлення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 </a:t>
            </a:r>
            <a:r>
              <a:rPr lang="ru-RU" dirty="0" err="1" smtClean="0"/>
              <a:t>органи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повноваження</a:t>
            </a: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err="1">
                <a:solidFill>
                  <a:srgbClr val="00B0F0"/>
                </a:solidFill>
              </a:rPr>
              <a:t>Стаття</a:t>
            </a:r>
            <a:r>
              <a:rPr lang="ru-RU" sz="2000" b="1" dirty="0">
                <a:solidFill>
                  <a:srgbClr val="00B0F0"/>
                </a:solidFill>
              </a:rPr>
              <a:t> 1290.</a:t>
            </a:r>
            <a:r>
              <a:rPr lang="ru-RU" sz="2000" dirty="0">
                <a:solidFill>
                  <a:srgbClr val="00B0F0"/>
                </a:solidFill>
              </a:rPr>
              <a:t> </a:t>
            </a:r>
            <a:r>
              <a:rPr lang="ru-RU" sz="2000" dirty="0" err="1">
                <a:solidFill>
                  <a:srgbClr val="00B0F0"/>
                </a:solidFill>
              </a:rPr>
              <a:t>Повноваження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виконавця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заповіту</a:t>
            </a:r>
            <a:endParaRPr lang="ru-RU" sz="2000" dirty="0">
              <a:solidFill>
                <a:srgbClr val="00B0F0"/>
              </a:solidFill>
            </a:endParaRPr>
          </a:p>
          <a:p>
            <a:r>
              <a:rPr lang="ru-RU" sz="2000" dirty="0">
                <a:solidFill>
                  <a:srgbClr val="00B0F0"/>
                </a:solidFill>
              </a:rPr>
              <a:t>1. </a:t>
            </a:r>
            <a:r>
              <a:rPr lang="ru-RU" sz="2000" dirty="0" err="1">
                <a:solidFill>
                  <a:srgbClr val="00B0F0"/>
                </a:solidFill>
              </a:rPr>
              <a:t>Виконавець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заповіту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зобов'язаний</a:t>
            </a:r>
            <a:r>
              <a:rPr lang="ru-RU" sz="2000" dirty="0">
                <a:solidFill>
                  <a:srgbClr val="00B0F0"/>
                </a:solidFill>
              </a:rPr>
              <a:t>:</a:t>
            </a:r>
          </a:p>
          <a:p>
            <a:r>
              <a:rPr lang="ru-RU" sz="2000" dirty="0">
                <a:solidFill>
                  <a:srgbClr val="00B0F0"/>
                </a:solidFill>
              </a:rPr>
              <a:t>1) </a:t>
            </a:r>
            <a:r>
              <a:rPr lang="ru-RU" sz="2000" dirty="0" err="1">
                <a:solidFill>
                  <a:srgbClr val="00B0F0"/>
                </a:solidFill>
              </a:rPr>
              <a:t>вжити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заходів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щодо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охорони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спадкового</a:t>
            </a:r>
            <a:r>
              <a:rPr lang="ru-RU" sz="2000" dirty="0">
                <a:solidFill>
                  <a:srgbClr val="00B0F0"/>
                </a:solidFill>
              </a:rPr>
              <a:t> майна;</a:t>
            </a:r>
          </a:p>
          <a:p>
            <a:r>
              <a:rPr lang="ru-RU" sz="2000" dirty="0">
                <a:solidFill>
                  <a:srgbClr val="00B0F0"/>
                </a:solidFill>
              </a:rPr>
              <a:t>2) </a:t>
            </a:r>
            <a:r>
              <a:rPr lang="ru-RU" sz="2000" dirty="0" err="1">
                <a:solidFill>
                  <a:srgbClr val="00B0F0"/>
                </a:solidFill>
              </a:rPr>
              <a:t>вжити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заходів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щодо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повідомлення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спадкоємців</a:t>
            </a:r>
            <a:r>
              <a:rPr lang="ru-RU" sz="2000" dirty="0">
                <a:solidFill>
                  <a:srgbClr val="00B0F0"/>
                </a:solidFill>
              </a:rPr>
              <a:t>, </a:t>
            </a:r>
            <a:r>
              <a:rPr lang="ru-RU" sz="2000" dirty="0" err="1">
                <a:solidFill>
                  <a:srgbClr val="00B0F0"/>
                </a:solidFill>
              </a:rPr>
              <a:t>відказоодержувачів</a:t>
            </a:r>
            <a:r>
              <a:rPr lang="ru-RU" sz="2000" dirty="0">
                <a:solidFill>
                  <a:srgbClr val="00B0F0"/>
                </a:solidFill>
              </a:rPr>
              <a:t>, </a:t>
            </a:r>
            <a:r>
              <a:rPr lang="ru-RU" sz="2000" dirty="0" err="1">
                <a:solidFill>
                  <a:srgbClr val="00B0F0"/>
                </a:solidFill>
              </a:rPr>
              <a:t>кредиторів</a:t>
            </a:r>
            <a:r>
              <a:rPr lang="ru-RU" sz="2000" dirty="0">
                <a:solidFill>
                  <a:srgbClr val="00B0F0"/>
                </a:solidFill>
              </a:rPr>
              <a:t> про </a:t>
            </a:r>
            <a:r>
              <a:rPr lang="ru-RU" sz="2000" dirty="0" err="1">
                <a:solidFill>
                  <a:srgbClr val="00B0F0"/>
                </a:solidFill>
              </a:rPr>
              <a:t>відкриття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спадщини</a:t>
            </a:r>
            <a:r>
              <a:rPr lang="ru-RU" sz="2000" dirty="0">
                <a:solidFill>
                  <a:srgbClr val="00B0F0"/>
                </a:solidFill>
              </a:rPr>
              <a:t>;</a:t>
            </a:r>
          </a:p>
          <a:p>
            <a:r>
              <a:rPr lang="ru-RU" sz="2000" dirty="0">
                <a:solidFill>
                  <a:srgbClr val="00B0F0"/>
                </a:solidFill>
              </a:rPr>
              <a:t/>
            </a:r>
            <a:br>
              <a:rPr lang="ru-RU" sz="2000" dirty="0">
                <a:solidFill>
                  <a:srgbClr val="00B0F0"/>
                </a:solidFill>
              </a:rPr>
            </a:br>
            <a:endParaRPr lang="en-US" sz="2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7557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ч. 2 ст. 1290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виконавець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повинен </a:t>
            </a:r>
            <a:r>
              <a:rPr lang="ru-RU" dirty="0" err="1"/>
              <a:t>вжити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відказоодержувачів</a:t>
            </a:r>
            <a:r>
              <a:rPr lang="ru-RU" dirty="0"/>
              <a:t>, </a:t>
            </a:r>
            <a:r>
              <a:rPr lang="ru-RU" dirty="0" err="1"/>
              <a:t>кредиторів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сільських</a:t>
            </a:r>
            <a:r>
              <a:rPr lang="ru-RU" dirty="0"/>
              <a:t> </a:t>
            </a:r>
            <a:r>
              <a:rPr lang="ru-RU" dirty="0" err="1"/>
              <a:t>населених</a:t>
            </a:r>
            <a:r>
              <a:rPr lang="ru-RU" dirty="0"/>
              <a:t> пунктах </a:t>
            </a:r>
            <a:r>
              <a:rPr lang="ru-RU" dirty="0" err="1"/>
              <a:t>посадова</a:t>
            </a:r>
            <a:r>
              <a:rPr lang="ru-RU" dirty="0"/>
              <a:t> особа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</a:t>
            </a:r>
            <a:r>
              <a:rPr lang="ru-RU" dirty="0" err="1"/>
              <a:t>уповноважена</a:t>
            </a:r>
            <a:r>
              <a:rPr lang="ru-RU" dirty="0"/>
              <a:t> на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нотаріальних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отримавши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зобов’язана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тих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відоме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посадова</a:t>
            </a:r>
            <a:r>
              <a:rPr lang="ru-RU" dirty="0"/>
              <a:t> особа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</a:t>
            </a:r>
            <a:r>
              <a:rPr lang="ru-RU" dirty="0" err="1"/>
              <a:t>уповноважена</a:t>
            </a:r>
            <a:r>
              <a:rPr lang="ru-RU" dirty="0"/>
              <a:t> на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нотаріальних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виклик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шляхом </a:t>
            </a:r>
            <a:r>
              <a:rPr lang="ru-RU" dirty="0" err="1"/>
              <a:t>публічного</a:t>
            </a:r>
            <a:r>
              <a:rPr lang="ru-RU" dirty="0"/>
              <a:t>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у </a:t>
            </a:r>
            <a:r>
              <a:rPr lang="ru-RU" dirty="0" err="1"/>
              <a:t>пресі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Цивільний</a:t>
            </a:r>
            <a:r>
              <a:rPr lang="ru-RU" dirty="0"/>
              <a:t> кодекс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16.01.2003 р. // </a:t>
            </a:r>
            <a:r>
              <a:rPr lang="ru-RU" dirty="0" err="1"/>
              <a:t>Відомості</a:t>
            </a:r>
            <a:r>
              <a:rPr lang="ru-RU" dirty="0"/>
              <a:t> </a:t>
            </a:r>
            <a:r>
              <a:rPr lang="ru-RU" dirty="0" err="1"/>
              <a:t>Верховної</a:t>
            </a:r>
            <a:r>
              <a:rPr lang="ru-RU" dirty="0"/>
              <a:t> Ради </a:t>
            </a:r>
            <a:r>
              <a:rPr lang="ru-RU" dirty="0" err="1"/>
              <a:t>України</a:t>
            </a:r>
            <a:r>
              <a:rPr lang="ru-RU" dirty="0"/>
              <a:t>. - 2003.- </a:t>
            </a:r>
            <a:r>
              <a:rPr lang="en-US" dirty="0"/>
              <a:t>NN 40-44. - ст.356.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9080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err="1"/>
              <a:t>Цей</a:t>
            </a:r>
            <a:r>
              <a:rPr lang="ru-RU" sz="2000" dirty="0"/>
              <a:t> </a:t>
            </a:r>
            <a:r>
              <a:rPr lang="ru-RU" sz="2000" dirty="0" err="1"/>
              <a:t>обов'язок</a:t>
            </a:r>
            <a:r>
              <a:rPr lang="ru-RU" sz="2000" dirty="0"/>
              <a:t> </a:t>
            </a:r>
            <a:r>
              <a:rPr lang="ru-RU" sz="2000" dirty="0" err="1"/>
              <a:t>стосується</a:t>
            </a:r>
            <a:r>
              <a:rPr lang="ru-RU" sz="2000" dirty="0"/>
              <a:t> </a:t>
            </a:r>
            <a:r>
              <a:rPr lang="ru-RU" sz="2000" dirty="0" err="1"/>
              <a:t>лише</a:t>
            </a:r>
            <a:r>
              <a:rPr lang="ru-RU" sz="2000" dirty="0"/>
              <a:t> тих </a:t>
            </a:r>
            <a:r>
              <a:rPr lang="ru-RU" sz="2000" dirty="0" err="1"/>
              <a:t>спадкоємців</a:t>
            </a:r>
            <a:r>
              <a:rPr lang="ru-RU" sz="2000" dirty="0"/>
              <a:t>,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роботи</a:t>
            </a:r>
            <a:r>
              <a:rPr lang="ru-RU" sz="2000" dirty="0"/>
              <a:t>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відоме</a:t>
            </a:r>
            <a:r>
              <a:rPr lang="ru-RU" sz="2000" dirty="0"/>
              <a:t> </a:t>
            </a:r>
            <a:r>
              <a:rPr lang="ru-RU" sz="2000" dirty="0" err="1"/>
              <a:t>нотаріусу</a:t>
            </a:r>
            <a:r>
              <a:rPr lang="ru-RU" sz="2000" dirty="0"/>
              <a:t>. Таким чином, закон не </a:t>
            </a:r>
            <a:r>
              <a:rPr lang="ru-RU" sz="2000" dirty="0" err="1"/>
              <a:t>зобов'язує</a:t>
            </a:r>
            <a:r>
              <a:rPr lang="ru-RU" sz="2000" dirty="0"/>
              <a:t> </a:t>
            </a:r>
            <a:r>
              <a:rPr lang="ru-RU" sz="2000" dirty="0" err="1"/>
              <a:t>нотаріуса</a:t>
            </a:r>
            <a:r>
              <a:rPr lang="ru-RU" sz="2000" dirty="0"/>
              <a:t> </a:t>
            </a:r>
            <a:r>
              <a:rPr lang="ru-RU" sz="2000" dirty="0" err="1"/>
              <a:t>здійснювати</a:t>
            </a:r>
            <a:r>
              <a:rPr lang="ru-RU" sz="2000" dirty="0"/>
              <a:t> </a:t>
            </a:r>
            <a:r>
              <a:rPr lang="ru-RU" sz="2000" dirty="0" err="1"/>
              <a:t>розшук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претендувати</a:t>
            </a:r>
            <a:r>
              <a:rPr lang="ru-RU" sz="2000" dirty="0"/>
              <a:t> на </a:t>
            </a:r>
            <a:r>
              <a:rPr lang="ru-RU" sz="2000" dirty="0" err="1"/>
              <a:t>спадкове</a:t>
            </a:r>
            <a:r>
              <a:rPr lang="ru-RU" sz="2000" dirty="0"/>
              <a:t> </a:t>
            </a:r>
            <a:r>
              <a:rPr lang="ru-RU" sz="2000" dirty="0" err="1"/>
              <a:t>майно</a:t>
            </a:r>
            <a:r>
              <a:rPr lang="ru-RU" sz="2000" dirty="0"/>
              <a:t>. Тому,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ru-RU" sz="2000" dirty="0" err="1"/>
              <a:t>нотаріусу</a:t>
            </a:r>
            <a:r>
              <a:rPr lang="ru-RU" sz="2000" dirty="0"/>
              <a:t> не </a:t>
            </a:r>
            <a:r>
              <a:rPr lang="ru-RU" sz="2000" dirty="0" err="1"/>
              <a:t>відомо</a:t>
            </a:r>
            <a:r>
              <a:rPr lang="ru-RU" sz="2000" dirty="0"/>
              <a:t> про факт </a:t>
            </a:r>
            <a:r>
              <a:rPr lang="ru-RU" sz="2000" dirty="0" err="1"/>
              <a:t>наявності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спадкоємців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про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місцезнаходження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роботи</a:t>
            </a:r>
            <a:r>
              <a:rPr lang="ru-RU" sz="2000" dirty="0"/>
              <a:t>, </a:t>
            </a:r>
            <a:r>
              <a:rPr lang="ru-RU" sz="2000" dirty="0" err="1"/>
              <a:t>він</a:t>
            </a:r>
            <a:r>
              <a:rPr lang="ru-RU" sz="2000" dirty="0"/>
              <a:t> не </a:t>
            </a:r>
            <a:r>
              <a:rPr lang="ru-RU" sz="2000" dirty="0" err="1"/>
              <a:t>зобов'язаний</a:t>
            </a:r>
            <a:r>
              <a:rPr lang="ru-RU" sz="2000" dirty="0"/>
              <a:t> </a:t>
            </a:r>
            <a:r>
              <a:rPr lang="ru-RU" sz="2000" dirty="0" err="1"/>
              <a:t>здійснювати</a:t>
            </a:r>
            <a:r>
              <a:rPr lang="ru-RU" sz="2000" dirty="0"/>
              <a:t> будь-</a:t>
            </a:r>
            <a:r>
              <a:rPr lang="ru-RU" sz="2000" dirty="0" err="1"/>
              <a:t>які</a:t>
            </a:r>
            <a:r>
              <a:rPr lang="ru-RU" sz="2000" dirty="0"/>
              <a:t> заходи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розшуку</a:t>
            </a:r>
            <a:r>
              <a:rPr lang="ru-RU" sz="2000" dirty="0"/>
              <a:t>. Так, </a:t>
            </a:r>
            <a:r>
              <a:rPr lang="ru-RU" sz="2000" dirty="0" err="1"/>
              <a:t>здійснення</a:t>
            </a:r>
            <a:r>
              <a:rPr lang="ru-RU" sz="2000" dirty="0"/>
              <a:t> </a:t>
            </a:r>
            <a:r>
              <a:rPr lang="ru-RU" sz="2000" dirty="0" err="1"/>
              <a:t>виклику</a:t>
            </a:r>
            <a:r>
              <a:rPr lang="ru-RU" sz="2000" dirty="0"/>
              <a:t> </a:t>
            </a:r>
            <a:r>
              <a:rPr lang="ru-RU" sz="2000" dirty="0" err="1"/>
              <a:t>спадкоємців</a:t>
            </a:r>
            <a:r>
              <a:rPr lang="ru-RU" sz="2000" dirty="0"/>
              <a:t> за </a:t>
            </a:r>
            <a:r>
              <a:rPr lang="ru-RU" sz="2000" dirty="0" err="1"/>
              <a:t>допомогою</a:t>
            </a:r>
            <a:r>
              <a:rPr lang="ru-RU" sz="2000" dirty="0"/>
              <a:t> </a:t>
            </a:r>
            <a:r>
              <a:rPr lang="ru-RU" sz="2000" dirty="0" err="1"/>
              <a:t>засобів</a:t>
            </a:r>
            <a:r>
              <a:rPr lang="ru-RU" sz="2000" dirty="0"/>
              <a:t> </a:t>
            </a:r>
            <a:r>
              <a:rPr lang="ru-RU" sz="2000" dirty="0" err="1"/>
              <a:t>масової</a:t>
            </a:r>
            <a:r>
              <a:rPr lang="ru-RU" sz="2000" dirty="0"/>
              <a:t> </a:t>
            </a:r>
            <a:r>
              <a:rPr lang="ru-RU" sz="2000" dirty="0" err="1"/>
              <a:t>інформації</a:t>
            </a:r>
            <a:r>
              <a:rPr lang="ru-RU" sz="2000" dirty="0"/>
              <a:t> є правом, а не </a:t>
            </a:r>
            <a:r>
              <a:rPr lang="ru-RU" sz="2000" dirty="0" err="1"/>
              <a:t>обов'язком</a:t>
            </a:r>
            <a:r>
              <a:rPr lang="ru-RU" sz="2000" dirty="0"/>
              <a:t> </a:t>
            </a:r>
            <a:r>
              <a:rPr lang="ru-RU" sz="2000" dirty="0" err="1"/>
              <a:t>нотаріуса</a:t>
            </a:r>
            <a:r>
              <a:rPr lang="ru-RU" sz="2000" dirty="0"/>
              <a:t>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0872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виходить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і </a:t>
            </a:r>
            <a:r>
              <a:rPr lang="ru-RU" dirty="0" err="1"/>
              <a:t>судова</a:t>
            </a:r>
            <a:r>
              <a:rPr lang="ru-RU" dirty="0"/>
              <a:t> практика. </a:t>
            </a:r>
            <a:endParaRPr lang="ru-RU" dirty="0" smtClean="0"/>
          </a:p>
          <a:p>
            <a:r>
              <a:rPr lang="ru-RU" dirty="0" err="1" smtClean="0"/>
              <a:t>Наприклад</a:t>
            </a:r>
            <a:r>
              <a:rPr lang="ru-RU" dirty="0"/>
              <a:t>, у </a:t>
            </a:r>
            <a:r>
              <a:rPr lang="ru-RU" dirty="0" err="1"/>
              <a:t>рішенні</a:t>
            </a:r>
            <a:r>
              <a:rPr lang="ru-RU" dirty="0"/>
              <a:t> </a:t>
            </a:r>
            <a:r>
              <a:rPr lang="ru-RU" dirty="0" err="1"/>
              <a:t>апеляційного</a:t>
            </a:r>
            <a:r>
              <a:rPr lang="ru-RU" dirty="0"/>
              <a:t> суду </a:t>
            </a:r>
            <a:r>
              <a:rPr lang="ru-RU" dirty="0" err="1"/>
              <a:t>Одеської</a:t>
            </a:r>
            <a:r>
              <a:rPr lang="ru-RU" dirty="0"/>
              <a:t> </a:t>
            </a:r>
            <a:r>
              <a:rPr lang="ru-RU" dirty="0" err="1"/>
              <a:t>області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15.08.2007 року </a:t>
            </a:r>
            <a:r>
              <a:rPr lang="ru-RU" dirty="0" err="1"/>
              <a:t>визнано</a:t>
            </a:r>
            <a:r>
              <a:rPr lang="ru-RU" dirty="0"/>
              <a:t> </a:t>
            </a:r>
            <a:r>
              <a:rPr lang="ru-RU" dirty="0" err="1"/>
              <a:t>правомірними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, </a:t>
            </a:r>
            <a:r>
              <a:rPr lang="ru-RU" dirty="0" err="1"/>
              <a:t>враховуючи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спадкоємець</a:t>
            </a:r>
            <a:r>
              <a:rPr lang="ru-RU" dirty="0"/>
              <a:t>, </a:t>
            </a:r>
            <a:r>
              <a:rPr lang="ru-RU" dirty="0" err="1"/>
              <a:t>подаючи</a:t>
            </a:r>
            <a:r>
              <a:rPr lang="ru-RU" dirty="0"/>
              <a:t> </a:t>
            </a:r>
            <a:r>
              <a:rPr lang="ru-RU" dirty="0" err="1"/>
              <a:t>заяву</a:t>
            </a:r>
            <a:r>
              <a:rPr lang="ru-RU" dirty="0"/>
              <a:t>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спірного</a:t>
            </a:r>
            <a:r>
              <a:rPr lang="ru-RU" dirty="0"/>
              <a:t> </a:t>
            </a:r>
            <a:r>
              <a:rPr lang="ru-RU" dirty="0" err="1"/>
              <a:t>домоволодіння</a:t>
            </a:r>
            <a:r>
              <a:rPr lang="ru-RU" dirty="0"/>
              <a:t>, не </a:t>
            </a:r>
            <a:r>
              <a:rPr lang="ru-RU" dirty="0" err="1"/>
              <a:t>вказав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, </a:t>
            </a:r>
            <a:r>
              <a:rPr lang="ru-RU" dirty="0" err="1"/>
              <a:t>нотаріусу</a:t>
            </a:r>
            <a:r>
              <a:rPr lang="ru-RU" dirty="0"/>
              <a:t> не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відомо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позивачка</a:t>
            </a:r>
            <a:r>
              <a:rPr lang="ru-RU" dirty="0"/>
              <a:t> є </a:t>
            </a:r>
            <a:r>
              <a:rPr lang="ru-RU" dirty="0" err="1"/>
              <a:t>спадкоємцем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нотаріусу</a:t>
            </a:r>
            <a:r>
              <a:rPr lang="ru-RU" dirty="0"/>
              <a:t> не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відомо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та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позивачки</a:t>
            </a:r>
            <a:r>
              <a:rPr lang="ru-RU" dirty="0"/>
              <a:t>. Тому </a:t>
            </a:r>
            <a:r>
              <a:rPr lang="ru-RU" dirty="0" err="1"/>
              <a:t>судова</a:t>
            </a:r>
            <a:r>
              <a:rPr lang="ru-RU" dirty="0"/>
              <a:t> </a:t>
            </a:r>
            <a:r>
              <a:rPr lang="ru-RU" dirty="0" err="1"/>
              <a:t>колегія</a:t>
            </a:r>
            <a:r>
              <a:rPr lang="ru-RU" dirty="0"/>
              <a:t> </a:t>
            </a:r>
            <a:r>
              <a:rPr lang="ru-RU" dirty="0" err="1"/>
              <a:t>дійшла</a:t>
            </a:r>
            <a:r>
              <a:rPr lang="ru-RU" dirty="0"/>
              <a:t> </a:t>
            </a:r>
            <a:r>
              <a:rPr lang="ru-RU" dirty="0" err="1"/>
              <a:t>висновку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діях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 </a:t>
            </a:r>
            <a:r>
              <a:rPr lang="ru-RU" dirty="0" err="1"/>
              <a:t>відсутні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ст. 63 Закону </a:t>
            </a:r>
            <a:r>
              <a:rPr lang="ru-RU" dirty="0" err="1"/>
              <a:t>України</a:t>
            </a:r>
            <a:r>
              <a:rPr lang="ru-RU" dirty="0"/>
              <a:t> "Про </a:t>
            </a:r>
            <a:r>
              <a:rPr lang="ru-RU" dirty="0" err="1"/>
              <a:t>нотаріат</a:t>
            </a:r>
            <a:r>
              <a:rPr lang="ru-RU" dirty="0"/>
              <a:t>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7350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Важливо,що</a:t>
            </a:r>
            <a:r>
              <a:rPr lang="ru-RU" dirty="0"/>
              <a:t> </a:t>
            </a:r>
            <a:r>
              <a:rPr lang="ru-RU" dirty="0" err="1"/>
              <a:t>обов'язок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у </a:t>
            </a:r>
            <a:r>
              <a:rPr lang="ru-RU" dirty="0" err="1"/>
              <a:t>нотаріуса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у </a:t>
            </a:r>
            <a:r>
              <a:rPr lang="ru-RU" dirty="0" err="1"/>
              <a:t>випадку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дізнався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а не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 </a:t>
            </a:r>
            <a:r>
              <a:rPr lang="ru-RU" dirty="0" err="1"/>
              <a:t>Згідно</a:t>
            </a:r>
            <a:r>
              <a:rPr lang="ru-RU" dirty="0"/>
              <a:t> з ч. 2 ст. 1220 ЦК </a:t>
            </a:r>
            <a:r>
              <a:rPr lang="ru-RU" dirty="0" err="1"/>
              <a:t>України</a:t>
            </a:r>
            <a:r>
              <a:rPr lang="ru-RU" dirty="0"/>
              <a:t> часом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є день </a:t>
            </a:r>
            <a:r>
              <a:rPr lang="ru-RU" dirty="0" err="1"/>
              <a:t>смерті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день, з </a:t>
            </a:r>
            <a:r>
              <a:rPr lang="ru-RU" dirty="0" err="1"/>
              <a:t>якого</a:t>
            </a:r>
            <a:r>
              <a:rPr lang="ru-RU" dirty="0"/>
              <a:t> вона </a:t>
            </a:r>
            <a:r>
              <a:rPr lang="ru-RU" dirty="0" err="1"/>
              <a:t>оголошується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Поряд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пов'язується</a:t>
            </a:r>
            <a:r>
              <a:rPr lang="ru-RU" dirty="0"/>
              <a:t> з </a:t>
            </a:r>
            <a:r>
              <a:rPr lang="ru-RU" dirty="0" err="1"/>
              <a:t>повідомленням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про сам факт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без </a:t>
            </a:r>
            <a:r>
              <a:rPr lang="ru-RU" dirty="0" err="1"/>
              <a:t>зазначення</a:t>
            </a:r>
            <a:r>
              <a:rPr lang="ru-RU" dirty="0"/>
              <a:t> конкретного часу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. З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випливає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у </a:t>
            </a:r>
            <a:r>
              <a:rPr lang="ru-RU" dirty="0" err="1"/>
              <a:t>випадку</a:t>
            </a:r>
            <a:r>
              <a:rPr lang="ru-RU" dirty="0"/>
              <a:t>, коли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дізнається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про смерть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часу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відоме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1067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За </a:t>
            </a:r>
            <a:r>
              <a:rPr lang="ru-RU" dirty="0" err="1"/>
              <a:t>загальним</a:t>
            </a:r>
            <a:r>
              <a:rPr lang="ru-RU" dirty="0"/>
              <a:t> правилом,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є як у </a:t>
            </a:r>
            <a:r>
              <a:rPr lang="ru-RU" dirty="0" err="1"/>
              <a:t>нотаріуса</a:t>
            </a:r>
            <a:r>
              <a:rPr lang="ru-RU" dirty="0"/>
              <a:t> в силу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, так і у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неповідомлення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вони </a:t>
            </a:r>
            <a:r>
              <a:rPr lang="ru-RU" dirty="0" err="1"/>
              <a:t>вправі</a:t>
            </a:r>
            <a:r>
              <a:rPr lang="ru-RU" dirty="0"/>
              <a:t> </a:t>
            </a:r>
            <a:r>
              <a:rPr lang="ru-RU" dirty="0" err="1"/>
              <a:t>ставити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про </a:t>
            </a:r>
            <a:r>
              <a:rPr lang="ru-RU" dirty="0" err="1"/>
              <a:t>продовження</a:t>
            </a:r>
            <a:r>
              <a:rPr lang="ru-RU" dirty="0"/>
              <a:t> строку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, в остаточному </a:t>
            </a:r>
            <a:r>
              <a:rPr lang="ru-RU" dirty="0" err="1"/>
              <a:t>рахунку</a:t>
            </a:r>
            <a:r>
              <a:rPr lang="ru-RU" dirty="0"/>
              <a:t>,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нестабільності</a:t>
            </a:r>
            <a:r>
              <a:rPr lang="ru-RU" dirty="0"/>
              <a:t> </a:t>
            </a:r>
            <a:r>
              <a:rPr lang="ru-RU" dirty="0" err="1"/>
              <a:t>їхніх</a:t>
            </a:r>
            <a:r>
              <a:rPr lang="ru-RU" dirty="0"/>
              <a:t> прав до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не </a:t>
            </a:r>
            <a:r>
              <a:rPr lang="ru-RU" dirty="0" err="1"/>
              <a:t>повідомлених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Коли ж до </a:t>
            </a:r>
            <a:r>
              <a:rPr lang="ru-RU" dirty="0" err="1"/>
              <a:t>нотаріуса</a:t>
            </a:r>
            <a:r>
              <a:rPr lang="ru-RU" dirty="0"/>
              <a:t> </a:t>
            </a:r>
            <a:r>
              <a:rPr lang="ru-RU" dirty="0" err="1"/>
              <a:t>звернеться</a:t>
            </a:r>
            <a:r>
              <a:rPr lang="ru-RU" dirty="0"/>
              <a:t> </a:t>
            </a:r>
            <a:r>
              <a:rPr lang="ru-RU" dirty="0" err="1"/>
              <a:t>хоча</a:t>
            </a:r>
            <a:r>
              <a:rPr lang="ru-RU" dirty="0"/>
              <a:t> б один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то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запропонувати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усно</a:t>
            </a:r>
            <a:r>
              <a:rPr lang="ru-RU" dirty="0"/>
              <a:t> у </a:t>
            </a:r>
            <a:r>
              <a:rPr lang="ru-RU" dirty="0" err="1"/>
              <a:t>певний</a:t>
            </a:r>
            <a:r>
              <a:rPr lang="ru-RU" dirty="0"/>
              <a:t> строк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покладається</a:t>
            </a:r>
            <a:r>
              <a:rPr lang="ru-RU" dirty="0"/>
              <a:t> </a:t>
            </a:r>
            <a:r>
              <a:rPr lang="ru-RU" dirty="0" err="1"/>
              <a:t>обов'язок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кредитора </a:t>
            </a:r>
            <a:r>
              <a:rPr lang="ru-RU" dirty="0" err="1"/>
              <a:t>спадкодавця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відомо</a:t>
            </a:r>
            <a:r>
              <a:rPr lang="ru-RU" dirty="0"/>
              <a:t> про </a:t>
            </a:r>
            <a:r>
              <a:rPr lang="ru-RU" dirty="0" err="1"/>
              <a:t>його</a:t>
            </a:r>
            <a:r>
              <a:rPr lang="ru-RU" dirty="0"/>
              <a:t> борги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Якщо</a:t>
            </a:r>
            <a:r>
              <a:rPr lang="ru-RU" dirty="0"/>
              <a:t> ж у </a:t>
            </a:r>
            <a:r>
              <a:rPr lang="ru-RU" dirty="0" err="1"/>
              <a:t>визначений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строк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не </a:t>
            </a:r>
            <a:r>
              <a:rPr lang="ru-RU" dirty="0" err="1"/>
              <a:t>з'являться</a:t>
            </a:r>
            <a:r>
              <a:rPr lang="ru-RU" dirty="0"/>
              <a:t>, </a:t>
            </a:r>
            <a:r>
              <a:rPr lang="ru-RU" dirty="0" err="1"/>
              <a:t>нотаріус</a:t>
            </a:r>
            <a:r>
              <a:rPr lang="ru-RU" dirty="0"/>
              <a:t> і у такому </a:t>
            </a:r>
            <a:r>
              <a:rPr lang="ru-RU" dirty="0" err="1"/>
              <a:t>разі</a:t>
            </a:r>
            <a:r>
              <a:rPr lang="ru-RU" dirty="0"/>
              <a:t> не </a:t>
            </a:r>
            <a:r>
              <a:rPr lang="ru-RU" dirty="0" err="1"/>
              <a:t>звільняється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фактично</a:t>
            </a:r>
            <a:r>
              <a:rPr lang="ru-RU" dirty="0"/>
              <a:t> в </a:t>
            </a:r>
            <a:r>
              <a:rPr lang="ru-RU" dirty="0" err="1"/>
              <a:t>спадковій</a:t>
            </a:r>
            <a:r>
              <a:rPr lang="ru-RU" dirty="0"/>
              <a:t> </a:t>
            </a:r>
            <a:r>
              <a:rPr lang="ru-RU" dirty="0" err="1"/>
              <a:t>справі</a:t>
            </a:r>
            <a:r>
              <a:rPr lang="ru-RU" dirty="0"/>
              <a:t> не буде </a:t>
            </a:r>
            <a:r>
              <a:rPr lang="ru-RU" dirty="0" err="1"/>
              <a:t>доказів</a:t>
            </a:r>
            <a:r>
              <a:rPr lang="ru-RU" dirty="0"/>
              <a:t> </a:t>
            </a:r>
            <a:r>
              <a:rPr lang="ru-RU" dirty="0" err="1"/>
              <a:t>передачі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6026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Отже</a:t>
            </a:r>
            <a:r>
              <a:rPr lang="ru-RU" dirty="0"/>
              <a:t>, форма </a:t>
            </a:r>
            <a:r>
              <a:rPr lang="ru-RU" dirty="0" err="1"/>
              <a:t>нотаріальної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складати</a:t>
            </a:r>
            <a:r>
              <a:rPr lang="ru-RU" dirty="0"/>
              <a:t> </a:t>
            </a:r>
            <a:r>
              <a:rPr lang="ru-RU" dirty="0" err="1"/>
              <a:t>нотаріальне</a:t>
            </a:r>
            <a:r>
              <a:rPr lang="ru-RU" dirty="0"/>
              <a:t> </a:t>
            </a:r>
            <a:r>
              <a:rPr lang="ru-RU" dirty="0" err="1"/>
              <a:t>провадження</a:t>
            </a:r>
            <a:r>
              <a:rPr lang="ru-RU" dirty="0"/>
              <a:t>, </a:t>
            </a:r>
            <a:r>
              <a:rPr lang="ru-RU" dirty="0" err="1"/>
              <a:t>відрізнятись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надіслання</a:t>
            </a:r>
            <a:r>
              <a:rPr lang="ru-RU" dirty="0"/>
              <a:t> </a:t>
            </a:r>
            <a:r>
              <a:rPr lang="ru-RU" dirty="0" err="1"/>
              <a:t>аналогічної</a:t>
            </a:r>
            <a:r>
              <a:rPr lang="ru-RU" dirty="0"/>
              <a:t> заяви простим </a:t>
            </a:r>
            <a:r>
              <a:rPr lang="ru-RU" dirty="0" err="1"/>
              <a:t>поштовим</a:t>
            </a:r>
            <a:r>
              <a:rPr lang="ru-RU" dirty="0"/>
              <a:t> </a:t>
            </a:r>
            <a:r>
              <a:rPr lang="ru-RU" dirty="0" err="1"/>
              <a:t>відправленням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здійснюватись</a:t>
            </a:r>
            <a:r>
              <a:rPr lang="ru-RU" dirty="0"/>
              <a:t> </a:t>
            </a:r>
            <a:r>
              <a:rPr lang="ru-RU" dirty="0" err="1"/>
              <a:t>юридично</a:t>
            </a:r>
            <a:r>
              <a:rPr lang="ru-RU" dirty="0"/>
              <a:t> грамотно, а </a:t>
            </a:r>
            <a:r>
              <a:rPr lang="ru-RU" dirty="0" err="1"/>
              <a:t>також</a:t>
            </a:r>
            <a:r>
              <a:rPr lang="ru-RU" dirty="0"/>
              <a:t> повинна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офіційно</a:t>
            </a:r>
            <a:r>
              <a:rPr lang="ru-RU" dirty="0"/>
              <a:t> </a:t>
            </a:r>
            <a:r>
              <a:rPr lang="ru-RU" dirty="0" err="1"/>
              <a:t>визначений</a:t>
            </a:r>
            <a:r>
              <a:rPr lang="ru-RU" dirty="0"/>
              <a:t> </a:t>
            </a:r>
            <a:r>
              <a:rPr lang="ru-RU" dirty="0" err="1"/>
              <a:t>правовий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 і </a:t>
            </a:r>
            <a:r>
              <a:rPr lang="ru-RU" dirty="0" err="1"/>
              <a:t>передбачені</a:t>
            </a:r>
            <a:r>
              <a:rPr lang="ru-RU" dirty="0"/>
              <a:t> </a:t>
            </a:r>
            <a:r>
              <a:rPr lang="ru-RU" dirty="0" err="1"/>
              <a:t>випадки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. Тому </a:t>
            </a:r>
            <a:r>
              <a:rPr lang="ru-RU" dirty="0" err="1"/>
              <a:t>слід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регламентувати</a:t>
            </a:r>
            <a:r>
              <a:rPr lang="ru-RU" dirty="0"/>
              <a:t> процедуру і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провадження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а й </a:t>
            </a:r>
            <a:r>
              <a:rPr lang="ru-RU" dirty="0" err="1"/>
              <a:t>передбачити</a:t>
            </a:r>
            <a:r>
              <a:rPr lang="ru-RU" dirty="0"/>
              <a:t> </a:t>
            </a:r>
            <a:r>
              <a:rPr lang="ru-RU" dirty="0" err="1"/>
              <a:t>відповідну</a:t>
            </a:r>
            <a:r>
              <a:rPr lang="ru-RU" dirty="0"/>
              <a:t> плату за </a:t>
            </a:r>
            <a:r>
              <a:rPr lang="ru-RU" dirty="0" err="1"/>
              <a:t>це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 err="1"/>
              <a:t>Витрати</a:t>
            </a:r>
            <a:r>
              <a:rPr lang="ru-RU" dirty="0"/>
              <a:t>,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поштовою</a:t>
            </a:r>
            <a:r>
              <a:rPr lang="ru-RU" dirty="0"/>
              <a:t> </a:t>
            </a:r>
            <a:r>
              <a:rPr lang="ru-RU" dirty="0" err="1"/>
              <a:t>пересилкою</a:t>
            </a:r>
            <a:r>
              <a:rPr lang="ru-RU" dirty="0"/>
              <a:t> заяви, </a:t>
            </a:r>
            <a:r>
              <a:rPr lang="ru-RU" dirty="0" err="1"/>
              <a:t>послугами</a:t>
            </a:r>
            <a:r>
              <a:rPr lang="ru-RU" dirty="0"/>
              <a:t> </a:t>
            </a:r>
            <a:r>
              <a:rPr lang="ru-RU" dirty="0" err="1"/>
              <a:t>кур'єра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оплачуватись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погодженням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за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1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, </a:t>
            </a:r>
            <a:r>
              <a:rPr lang="ru-RU" sz="2000" dirty="0" err="1"/>
              <a:t>згідно</a:t>
            </a:r>
            <a:r>
              <a:rPr lang="ru-RU" sz="2000" dirty="0">
                <a:solidFill>
                  <a:srgbClr val="00B0F0"/>
                </a:solidFill>
              </a:rPr>
              <a:t> Порядку </a:t>
            </a:r>
            <a:r>
              <a:rPr lang="ru-RU" sz="2000" dirty="0" err="1">
                <a:solidFill>
                  <a:srgbClr val="00B0F0"/>
                </a:solidFill>
              </a:rPr>
              <a:t>вчинення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нотаріальних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дій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нотаріусами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України</a:t>
            </a:r>
            <a:r>
              <a:rPr lang="ru-RU" sz="2000" dirty="0">
                <a:solidFill>
                  <a:srgbClr val="00B0F0"/>
                </a:solidFill>
              </a:rPr>
              <a:t>,</a:t>
            </a:r>
            <a:r>
              <a:rPr lang="ru-RU" sz="2000" dirty="0"/>
              <a:t> </a:t>
            </a:r>
            <a:r>
              <a:rPr lang="ru-RU" sz="2000" dirty="0" err="1"/>
              <a:t>обумовлює</a:t>
            </a:r>
            <a:r>
              <a:rPr lang="ru-RU" sz="2000" dirty="0"/>
              <a:t> </a:t>
            </a:r>
            <a:r>
              <a:rPr lang="ru-RU" sz="2000" dirty="0" err="1"/>
              <a:t>перевірку</a:t>
            </a:r>
            <a:r>
              <a:rPr lang="ru-RU" sz="2000" dirty="0"/>
              <a:t> </a:t>
            </a:r>
            <a:r>
              <a:rPr lang="ru-RU" sz="2000" dirty="0" err="1" smtClean="0"/>
              <a:t>нотаріусом</a:t>
            </a:r>
            <a:endParaRPr lang="ru-RU" sz="2000" dirty="0" smtClean="0"/>
          </a:p>
          <a:p>
            <a:r>
              <a:rPr lang="ru-RU" sz="2000" dirty="0"/>
              <a:t>-</a:t>
            </a:r>
            <a:r>
              <a:rPr lang="ru-RU" sz="2000" dirty="0" smtClean="0"/>
              <a:t> </a:t>
            </a:r>
            <a:r>
              <a:rPr lang="ru-RU" sz="2000" dirty="0"/>
              <a:t>факту </a:t>
            </a:r>
            <a:r>
              <a:rPr lang="ru-RU" sz="2000" dirty="0" err="1"/>
              <a:t>смерті</a:t>
            </a:r>
            <a:r>
              <a:rPr lang="ru-RU" sz="2000" dirty="0"/>
              <a:t>, </a:t>
            </a:r>
            <a:endParaRPr lang="ru-RU" sz="2000" dirty="0" smtClean="0"/>
          </a:p>
          <a:p>
            <a:r>
              <a:rPr lang="ru-RU" sz="2000" dirty="0" smtClean="0"/>
              <a:t>часу </a:t>
            </a:r>
            <a:r>
              <a:rPr lang="ru-RU" sz="2000" dirty="0"/>
              <a:t>і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err="1" smtClean="0"/>
              <a:t>Спадщина</a:t>
            </a:r>
            <a:r>
              <a:rPr lang="ru-RU" sz="2000" dirty="0" smtClean="0"/>
              <a:t> </a:t>
            </a:r>
            <a:r>
              <a:rPr lang="ru-RU" sz="2000" dirty="0" err="1"/>
              <a:t>відкривається</a:t>
            </a:r>
            <a:r>
              <a:rPr lang="ru-RU" sz="2000" dirty="0"/>
              <a:t> </a:t>
            </a:r>
            <a:r>
              <a:rPr lang="ru-RU" sz="2000" dirty="0" err="1"/>
              <a:t>внаслідок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 особи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оголошення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померлою</a:t>
            </a:r>
            <a:r>
              <a:rPr lang="ru-RU" sz="2000" dirty="0"/>
              <a:t>. Тому </a:t>
            </a:r>
            <a:r>
              <a:rPr lang="ru-RU" sz="2000" dirty="0" err="1"/>
              <a:t>враховуючи</a:t>
            </a:r>
            <a:r>
              <a:rPr lang="ru-RU" sz="2000" dirty="0"/>
              <a:t> </a:t>
            </a:r>
            <a:r>
              <a:rPr lang="ru-RU" sz="2000" dirty="0" err="1"/>
              <a:t>цей</a:t>
            </a:r>
            <a:r>
              <a:rPr lang="ru-RU" sz="2000" dirty="0"/>
              <a:t> факт,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спадщина</a:t>
            </a:r>
            <a:r>
              <a:rPr lang="ru-RU" sz="2000" dirty="0"/>
              <a:t> </a:t>
            </a:r>
            <a:r>
              <a:rPr lang="ru-RU" sz="2000" dirty="0" err="1"/>
              <a:t>відкривається</a:t>
            </a:r>
            <a:r>
              <a:rPr lang="ru-RU" sz="2000" dirty="0"/>
              <a:t> </a:t>
            </a:r>
            <a:r>
              <a:rPr lang="ru-RU" sz="2000" dirty="0" err="1"/>
              <a:t>саме</a:t>
            </a:r>
            <a:r>
              <a:rPr lang="ru-RU" sz="2000" dirty="0"/>
              <a:t> </a:t>
            </a:r>
            <a:r>
              <a:rPr lang="ru-RU" sz="2000" dirty="0" err="1"/>
              <a:t>внаслідок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 особи, </a:t>
            </a:r>
            <a:r>
              <a:rPr lang="ru-RU" sz="2000" dirty="0" err="1">
                <a:solidFill>
                  <a:srgbClr val="00B050"/>
                </a:solidFill>
              </a:rPr>
              <a:t>нотаріус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</a:rPr>
              <a:t>перевіряє</a:t>
            </a:r>
            <a:r>
              <a:rPr lang="ru-RU" sz="2000" dirty="0" smtClean="0">
                <a:solidFill>
                  <a:srgbClr val="00B050"/>
                </a:solidFill>
              </a:rPr>
              <a:t> </a:t>
            </a:r>
            <a:r>
              <a:rPr lang="ru-RU" sz="2000" dirty="0">
                <a:solidFill>
                  <a:srgbClr val="00B050"/>
                </a:solidFill>
              </a:rPr>
              <a:t>шляхом </a:t>
            </a:r>
            <a:r>
              <a:rPr lang="ru-RU" sz="2000" dirty="0" err="1">
                <a:solidFill>
                  <a:srgbClr val="00B050"/>
                </a:solidFill>
              </a:rPr>
              <a:t>витребовування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dirty="0" err="1">
                <a:solidFill>
                  <a:srgbClr val="00B050"/>
                </a:solidFill>
              </a:rPr>
              <a:t>від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dirty="0" err="1">
                <a:solidFill>
                  <a:srgbClr val="00B050"/>
                </a:solidFill>
              </a:rPr>
              <a:t>спадкоємця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dirty="0" err="1">
                <a:solidFill>
                  <a:srgbClr val="00B050"/>
                </a:solidFill>
              </a:rPr>
              <a:t>свідоцтва</a:t>
            </a:r>
            <a:r>
              <a:rPr lang="ru-RU" sz="2000" dirty="0">
                <a:solidFill>
                  <a:srgbClr val="00B050"/>
                </a:solidFill>
              </a:rPr>
              <a:t> про смерть, виданого органом </a:t>
            </a:r>
            <a:r>
              <a:rPr lang="ru-RU" sz="2000" dirty="0" err="1">
                <a:solidFill>
                  <a:srgbClr val="00B050"/>
                </a:solidFill>
              </a:rPr>
              <a:t>державної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dirty="0" err="1">
                <a:solidFill>
                  <a:srgbClr val="00B050"/>
                </a:solidFill>
              </a:rPr>
              <a:t>реєстрації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dirty="0" err="1">
                <a:solidFill>
                  <a:srgbClr val="00B050"/>
                </a:solidFill>
              </a:rPr>
              <a:t>актів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dirty="0" err="1">
                <a:solidFill>
                  <a:srgbClr val="00B050"/>
                </a:solidFill>
              </a:rPr>
              <a:t>цивільного</a:t>
            </a:r>
            <a:r>
              <a:rPr lang="ru-RU" sz="2000" dirty="0">
                <a:solidFill>
                  <a:srgbClr val="00B050"/>
                </a:solidFill>
              </a:rPr>
              <a:t> стану.</a:t>
            </a:r>
            <a:r>
              <a:rPr lang="ru-RU" sz="2000" dirty="0"/>
              <a:t> </a:t>
            </a:r>
            <a:endParaRPr lang="ru-RU" sz="2000" dirty="0" smtClean="0"/>
          </a:p>
          <a:p>
            <a:r>
              <a:rPr lang="ru-RU" sz="2000" dirty="0" smtClean="0">
                <a:solidFill>
                  <a:srgbClr val="00B0F0"/>
                </a:solidFill>
              </a:rPr>
              <a:t>У </a:t>
            </a:r>
            <a:r>
              <a:rPr lang="ru-RU" sz="2000" dirty="0" err="1">
                <a:solidFill>
                  <a:srgbClr val="00B0F0"/>
                </a:solidFill>
              </a:rPr>
              <a:t>разі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неможливості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пред’явлення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спадкоємцями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свідоцтва</a:t>
            </a:r>
            <a:r>
              <a:rPr lang="ru-RU" sz="2000" dirty="0">
                <a:solidFill>
                  <a:srgbClr val="00B0F0"/>
                </a:solidFill>
              </a:rPr>
              <a:t> про смерть </a:t>
            </a:r>
            <a:r>
              <a:rPr lang="ru-RU" sz="2000" dirty="0" err="1">
                <a:solidFill>
                  <a:srgbClr val="00B0F0"/>
                </a:solidFill>
              </a:rPr>
              <a:t>спадкодавця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нотаріус</a:t>
            </a:r>
            <a:r>
              <a:rPr lang="ru-RU" sz="2000" dirty="0">
                <a:solidFill>
                  <a:srgbClr val="00B0F0"/>
                </a:solidFill>
              </a:rPr>
              <a:t> повинен </a:t>
            </a:r>
            <a:r>
              <a:rPr lang="ru-RU" sz="2000" dirty="0" err="1">
                <a:solidFill>
                  <a:srgbClr val="00B0F0"/>
                </a:solidFill>
              </a:rPr>
              <a:t>витребувати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від</a:t>
            </a:r>
            <a:r>
              <a:rPr lang="ru-RU" sz="2000" dirty="0">
                <a:solidFill>
                  <a:srgbClr val="00B0F0"/>
                </a:solidFill>
              </a:rPr>
              <a:t> органу </a:t>
            </a:r>
            <a:r>
              <a:rPr lang="ru-RU" sz="2000" dirty="0" err="1">
                <a:solidFill>
                  <a:srgbClr val="00B0F0"/>
                </a:solidFill>
              </a:rPr>
              <a:t>державної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реєстрації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актів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цивільного</a:t>
            </a:r>
            <a:r>
              <a:rPr lang="ru-RU" sz="2000" dirty="0">
                <a:solidFill>
                  <a:srgbClr val="00B0F0"/>
                </a:solidFill>
              </a:rPr>
              <a:t> стану </a:t>
            </a:r>
            <a:r>
              <a:rPr lang="ru-RU" sz="2000" dirty="0" err="1">
                <a:solidFill>
                  <a:srgbClr val="00B0F0"/>
                </a:solidFill>
              </a:rPr>
              <a:t>копію</a:t>
            </a:r>
            <a:r>
              <a:rPr lang="ru-RU" sz="2000" dirty="0">
                <a:solidFill>
                  <a:srgbClr val="00B0F0"/>
                </a:solidFill>
              </a:rPr>
              <a:t> актового </a:t>
            </a:r>
            <a:r>
              <a:rPr lang="ru-RU" sz="2000" dirty="0" err="1">
                <a:solidFill>
                  <a:srgbClr val="00B0F0"/>
                </a:solidFill>
              </a:rPr>
              <a:t>запису</a:t>
            </a:r>
            <a:r>
              <a:rPr lang="ru-RU" sz="2000" dirty="0">
                <a:solidFill>
                  <a:srgbClr val="00B0F0"/>
                </a:solidFill>
              </a:rPr>
              <a:t> про смерть </a:t>
            </a:r>
            <a:r>
              <a:rPr lang="ru-RU" sz="2000" dirty="0" err="1">
                <a:solidFill>
                  <a:srgbClr val="00B0F0"/>
                </a:solidFill>
              </a:rPr>
              <a:t>спадкодавця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або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повний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витяг</a:t>
            </a:r>
            <a:r>
              <a:rPr lang="ru-RU" sz="2000" dirty="0">
                <a:solidFill>
                  <a:srgbClr val="00B0F0"/>
                </a:solidFill>
              </a:rPr>
              <a:t> з Державного </a:t>
            </a:r>
            <a:r>
              <a:rPr lang="ru-RU" sz="2000" dirty="0" err="1">
                <a:solidFill>
                  <a:srgbClr val="00B0F0"/>
                </a:solidFill>
              </a:rPr>
              <a:t>реєстру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актів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цивільного</a:t>
            </a:r>
            <a:r>
              <a:rPr lang="ru-RU" sz="2000" dirty="0">
                <a:solidFill>
                  <a:srgbClr val="00B0F0"/>
                </a:solidFill>
              </a:rPr>
              <a:t> стану </a:t>
            </a:r>
            <a:r>
              <a:rPr lang="ru-RU" sz="2000" dirty="0" err="1">
                <a:solidFill>
                  <a:srgbClr val="00B0F0"/>
                </a:solidFill>
              </a:rPr>
              <a:t>громадян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щодо</a:t>
            </a:r>
            <a:r>
              <a:rPr lang="ru-RU" sz="2000" dirty="0">
                <a:solidFill>
                  <a:srgbClr val="00B0F0"/>
                </a:solidFill>
              </a:rPr>
              <a:t> актового </a:t>
            </a:r>
            <a:r>
              <a:rPr lang="ru-RU" sz="2000" dirty="0" err="1">
                <a:solidFill>
                  <a:srgbClr val="00B0F0"/>
                </a:solidFill>
              </a:rPr>
              <a:t>запису</a:t>
            </a:r>
            <a:r>
              <a:rPr lang="ru-RU" sz="2000" dirty="0">
                <a:solidFill>
                  <a:srgbClr val="00B0F0"/>
                </a:solidFill>
              </a:rPr>
              <a:t> про смерть</a:t>
            </a:r>
            <a:r>
              <a:rPr lang="ru-RU" sz="2000" dirty="0" smtClean="0">
                <a:solidFill>
                  <a:srgbClr val="00B0F0"/>
                </a:solidFill>
              </a:rPr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 err="1"/>
              <a:t>Якщо</a:t>
            </a:r>
            <a:r>
              <a:rPr lang="ru-RU" sz="2000" dirty="0"/>
              <a:t> смерть </a:t>
            </a:r>
            <a:r>
              <a:rPr lang="ru-RU" sz="2000" dirty="0" err="1"/>
              <a:t>громадянина</a:t>
            </a:r>
            <a:r>
              <a:rPr lang="ru-RU" sz="2000" dirty="0"/>
              <a:t> </a:t>
            </a:r>
            <a:r>
              <a:rPr lang="ru-RU" sz="2000" dirty="0" err="1"/>
              <a:t>була</a:t>
            </a:r>
            <a:r>
              <a:rPr lang="ru-RU" sz="2000" dirty="0"/>
              <a:t> </a:t>
            </a:r>
            <a:r>
              <a:rPr lang="ru-RU" sz="2000" dirty="0" err="1"/>
              <a:t>зареєстрована</a:t>
            </a:r>
            <a:r>
              <a:rPr lang="ru-RU" sz="2000" dirty="0"/>
              <a:t> на </a:t>
            </a:r>
            <a:r>
              <a:rPr lang="ru-RU" sz="2000" dirty="0" err="1"/>
              <a:t>території</a:t>
            </a:r>
            <a:r>
              <a:rPr lang="ru-RU" sz="2000" dirty="0"/>
              <a:t> </a:t>
            </a:r>
            <a:r>
              <a:rPr lang="ru-RU" sz="2000" dirty="0" err="1"/>
              <a:t>іншої</a:t>
            </a:r>
            <a:r>
              <a:rPr lang="ru-RU" sz="2000" dirty="0"/>
              <a:t> </a:t>
            </a:r>
            <a:r>
              <a:rPr lang="ru-RU" sz="2000" dirty="0" err="1"/>
              <a:t>держави</a:t>
            </a:r>
            <a:r>
              <a:rPr lang="ru-RU" sz="2000" dirty="0"/>
              <a:t>, </a:t>
            </a:r>
            <a:r>
              <a:rPr lang="ru-RU" sz="2000" dirty="0" err="1"/>
              <a:t>нотаріусу</a:t>
            </a:r>
            <a:r>
              <a:rPr lang="ru-RU" sz="2000" dirty="0"/>
              <a:t> </a:t>
            </a:r>
            <a:r>
              <a:rPr lang="ru-RU" sz="2000" dirty="0" err="1"/>
              <a:t>подається</a:t>
            </a:r>
            <a:r>
              <a:rPr lang="ru-RU" sz="2000" dirty="0"/>
              <a:t> </a:t>
            </a:r>
            <a:r>
              <a:rPr lang="ru-RU" sz="2000" dirty="0" err="1"/>
              <a:t>відповідний</a:t>
            </a:r>
            <a:r>
              <a:rPr lang="ru-RU" sz="2000" dirty="0"/>
              <a:t> документ, </a:t>
            </a:r>
            <a:r>
              <a:rPr lang="ru-RU" sz="2000" dirty="0" err="1"/>
              <a:t>виданий</a:t>
            </a:r>
            <a:r>
              <a:rPr lang="ru-RU" sz="2000" dirty="0"/>
              <a:t> </a:t>
            </a:r>
            <a:r>
              <a:rPr lang="ru-RU" sz="2000" dirty="0" err="1"/>
              <a:t>компетентними</a:t>
            </a:r>
            <a:r>
              <a:rPr lang="ru-RU" sz="2000" dirty="0"/>
              <a:t> органами </a:t>
            </a:r>
            <a:r>
              <a:rPr lang="ru-RU" sz="2000" dirty="0" err="1"/>
              <a:t>іноземної</a:t>
            </a:r>
            <a:r>
              <a:rPr lang="ru-RU" sz="2000" dirty="0"/>
              <a:t> </a:t>
            </a:r>
            <a:r>
              <a:rPr lang="ru-RU" sz="2000" dirty="0" err="1"/>
              <a:t>держави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є </a:t>
            </a:r>
            <a:r>
              <a:rPr lang="ru-RU" sz="2000" dirty="0" err="1"/>
              <a:t>дійсним</a:t>
            </a:r>
            <a:r>
              <a:rPr lang="ru-RU" sz="2000" dirty="0"/>
              <a:t> на </a:t>
            </a:r>
            <a:r>
              <a:rPr lang="ru-RU" sz="2000" dirty="0" err="1"/>
              <a:t>території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 за </a:t>
            </a:r>
            <a:r>
              <a:rPr lang="ru-RU" sz="2000" dirty="0" err="1"/>
              <a:t>умови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легалізації</a:t>
            </a:r>
            <a:r>
              <a:rPr lang="ru-RU" sz="2000" dirty="0"/>
              <a:t>,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ru-RU" sz="2000" dirty="0" err="1"/>
              <a:t>інше</a:t>
            </a:r>
            <a:r>
              <a:rPr lang="ru-RU" sz="2000" dirty="0"/>
              <a:t> не </a:t>
            </a:r>
            <a:r>
              <a:rPr lang="ru-RU" sz="2000" dirty="0" err="1"/>
              <a:t>передбачено</a:t>
            </a:r>
            <a:r>
              <a:rPr lang="ru-RU" sz="2000" dirty="0"/>
              <a:t> законом, </a:t>
            </a:r>
            <a:r>
              <a:rPr lang="ru-RU" sz="2000" dirty="0" err="1"/>
              <a:t>міжнародними</a:t>
            </a:r>
            <a:r>
              <a:rPr lang="ru-RU" sz="2000" dirty="0"/>
              <a:t> договорами </a:t>
            </a:r>
            <a:r>
              <a:rPr lang="ru-RU" sz="2000" dirty="0" err="1"/>
              <a:t>України</a:t>
            </a:r>
            <a:r>
              <a:rPr lang="ru-RU" sz="2000" dirty="0"/>
              <a:t>.</a:t>
            </a:r>
            <a:r>
              <a:rPr lang="en-US" sz="2000" dirty="0"/>
              <a:t> </a:t>
            </a:r>
          </a:p>
          <a:p>
            <a:r>
              <a:rPr lang="en-US" sz="2000" dirty="0" err="1">
                <a:solidFill>
                  <a:srgbClr val="FFC000"/>
                </a:solidFill>
              </a:rPr>
              <a:t>Про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затвердження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Порядку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вчинення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нотаріальних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дій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нотаріусами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України</a:t>
            </a:r>
            <a:r>
              <a:rPr lang="en-US" sz="2000" dirty="0">
                <a:solidFill>
                  <a:srgbClr val="FFC000"/>
                </a:solidFill>
              </a:rPr>
              <a:t>: </a:t>
            </a:r>
            <a:r>
              <a:rPr lang="en-US" sz="2000" dirty="0" err="1">
                <a:solidFill>
                  <a:srgbClr val="FFC000"/>
                </a:solidFill>
              </a:rPr>
              <a:t>Наказ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Міністерства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юстиції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України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від</a:t>
            </a:r>
            <a:r>
              <a:rPr lang="en-US" sz="2000" dirty="0">
                <a:solidFill>
                  <a:srgbClr val="FFC000"/>
                </a:solidFill>
              </a:rPr>
              <a:t> 22.02.2012 № 296/ //</a:t>
            </a:r>
            <a:r>
              <a:rPr lang="en-US" sz="2000" dirty="0" err="1">
                <a:solidFill>
                  <a:srgbClr val="FFC000"/>
                </a:solidFill>
              </a:rPr>
              <a:t>Офіційний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вісник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України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від</a:t>
            </a:r>
            <a:r>
              <a:rPr lang="en-US" sz="2000" dirty="0">
                <a:solidFill>
                  <a:srgbClr val="FFC000"/>
                </a:solidFill>
              </a:rPr>
              <a:t> 07.03.2012 р., № 17, </a:t>
            </a:r>
            <a:r>
              <a:rPr lang="en-US" sz="2000" dirty="0" err="1">
                <a:solidFill>
                  <a:srgbClr val="FFC000"/>
                </a:solidFill>
              </a:rPr>
              <a:t>стор</a:t>
            </a:r>
            <a:r>
              <a:rPr lang="en-US" sz="2000" dirty="0">
                <a:solidFill>
                  <a:srgbClr val="FFC000"/>
                </a:solidFill>
              </a:rPr>
              <a:t>. </a:t>
            </a:r>
            <a:r>
              <a:rPr lang="ru-RU" sz="2000" dirty="0">
                <a:solidFill>
                  <a:srgbClr val="FFC000"/>
                </a:solidFill>
              </a:rPr>
              <a:t>66, </a:t>
            </a:r>
            <a:r>
              <a:rPr lang="ru-RU" sz="2000" dirty="0" err="1">
                <a:solidFill>
                  <a:srgbClr val="FFC000"/>
                </a:solidFill>
              </a:rPr>
              <a:t>стаття</a:t>
            </a:r>
            <a:r>
              <a:rPr lang="ru-RU" sz="2000" dirty="0">
                <a:solidFill>
                  <a:srgbClr val="FFC000"/>
                </a:solidFill>
              </a:rPr>
              <a:t> 632 </a:t>
            </a:r>
            <a:endParaRPr lang="en-US" sz="2000" dirty="0">
              <a:solidFill>
                <a:srgbClr val="FFC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172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 проводить </a:t>
            </a:r>
            <a:r>
              <a:rPr lang="ru-RU" dirty="0" err="1"/>
              <a:t>опис</a:t>
            </a:r>
            <a:r>
              <a:rPr lang="ru-RU" dirty="0"/>
              <a:t> майна </a:t>
            </a:r>
            <a:r>
              <a:rPr lang="ru-RU" dirty="0" err="1"/>
              <a:t>спадкодавця</a:t>
            </a:r>
            <a:r>
              <a:rPr lang="ru-RU" dirty="0"/>
              <a:t> та </a:t>
            </a:r>
            <a:r>
              <a:rPr lang="ru-RU" dirty="0" err="1"/>
              <a:t>повідомляє</a:t>
            </a:r>
            <a:r>
              <a:rPr lang="ru-RU" dirty="0"/>
              <a:t> </a:t>
            </a:r>
            <a:r>
              <a:rPr lang="ru-RU" dirty="0" err="1"/>
              <a:t>житлово-експлуатаційні</a:t>
            </a:r>
            <a:r>
              <a:rPr lang="ru-RU" dirty="0"/>
              <a:t> </a:t>
            </a:r>
            <a:r>
              <a:rPr lang="ru-RU" dirty="0" err="1"/>
              <a:t>органи,а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–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внутрішніх</a:t>
            </a:r>
            <a:r>
              <a:rPr lang="ru-RU" dirty="0"/>
              <a:t> справ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заінтересованих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(кредитора). </a:t>
            </a:r>
            <a:endParaRPr lang="ru-RU" dirty="0" smtClean="0"/>
          </a:p>
          <a:p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/>
              <a:t>є </a:t>
            </a:r>
            <a:r>
              <a:rPr lang="ru-RU" dirty="0" err="1"/>
              <a:t>підстави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спадщина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визнана</a:t>
            </a:r>
            <a:r>
              <a:rPr lang="ru-RU" dirty="0"/>
              <a:t> </a:t>
            </a:r>
            <a:r>
              <a:rPr lang="ru-RU" dirty="0" err="1"/>
              <a:t>відумерлою,нотаріус</a:t>
            </a:r>
            <a:r>
              <a:rPr lang="ru-RU" dirty="0"/>
              <a:t> повинен </a:t>
            </a:r>
            <a:r>
              <a:rPr lang="ru-RU" dirty="0" err="1"/>
              <a:t>повідомити</a:t>
            </a:r>
            <a:r>
              <a:rPr lang="ru-RU" dirty="0"/>
              <a:t> </a:t>
            </a:r>
            <a:r>
              <a:rPr lang="ru-RU" dirty="0" err="1"/>
              <a:t>відповідний</a:t>
            </a:r>
            <a:r>
              <a:rPr lang="ru-RU" dirty="0"/>
              <a:t> орган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Нотаріус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заінтересована</a:t>
            </a:r>
            <a:r>
              <a:rPr lang="ru-RU" dirty="0"/>
              <a:t> особа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вжити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для </a:t>
            </a:r>
            <a:r>
              <a:rPr lang="ru-RU" dirty="0" err="1"/>
              <a:t>залучення</a:t>
            </a:r>
            <a:r>
              <a:rPr lang="ru-RU" dirty="0"/>
              <a:t> до </a:t>
            </a:r>
            <a:r>
              <a:rPr lang="ru-RU" dirty="0" err="1"/>
              <a:t>участі</a:t>
            </a:r>
            <a:r>
              <a:rPr lang="ru-RU" dirty="0"/>
              <a:t> в </a:t>
            </a:r>
            <a:r>
              <a:rPr lang="ru-RU" dirty="0" err="1"/>
              <a:t>проведенні</a:t>
            </a:r>
            <a:r>
              <a:rPr lang="ru-RU" dirty="0"/>
              <a:t> </a:t>
            </a:r>
            <a:r>
              <a:rPr lang="ru-RU" dirty="0" err="1"/>
              <a:t>опису</a:t>
            </a:r>
            <a:r>
              <a:rPr lang="ru-RU" dirty="0"/>
              <a:t> майна </a:t>
            </a:r>
            <a:r>
              <a:rPr lang="ru-RU" dirty="0" err="1"/>
              <a:t>свідків</a:t>
            </a:r>
            <a:r>
              <a:rPr lang="ru-RU" dirty="0"/>
              <a:t> (не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 smtClean="0"/>
              <a:t>).</a:t>
            </a:r>
          </a:p>
          <a:p>
            <a:r>
              <a:rPr lang="ru-RU" dirty="0" smtClean="0"/>
              <a:t> </a:t>
            </a:r>
            <a:r>
              <a:rPr lang="ru-RU" dirty="0" err="1"/>
              <a:t>Свідками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будь-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незаінтересовані</a:t>
            </a:r>
            <a:r>
              <a:rPr lang="ru-RU" dirty="0"/>
              <a:t> особи з </a:t>
            </a:r>
            <a:r>
              <a:rPr lang="ru-RU" dirty="0" err="1"/>
              <a:t>повною</a:t>
            </a:r>
            <a:r>
              <a:rPr lang="ru-RU" dirty="0"/>
              <a:t> </a:t>
            </a:r>
            <a:r>
              <a:rPr lang="ru-RU" dirty="0" err="1"/>
              <a:t>цивільною</a:t>
            </a:r>
            <a:r>
              <a:rPr lang="ru-RU" dirty="0"/>
              <a:t> </a:t>
            </a:r>
            <a:r>
              <a:rPr lang="ru-RU" dirty="0" err="1"/>
              <a:t>дієздатністю</a:t>
            </a:r>
            <a:r>
              <a:rPr lang="ru-RU" dirty="0"/>
              <a:t>. </a:t>
            </a:r>
            <a:r>
              <a:rPr lang="ru-RU" dirty="0" err="1"/>
              <a:t>Свідки</a:t>
            </a:r>
            <a:r>
              <a:rPr lang="ru-RU" dirty="0"/>
              <a:t> не </a:t>
            </a:r>
            <a:r>
              <a:rPr lang="ru-RU" dirty="0" err="1"/>
              <a:t>беруть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в </a:t>
            </a:r>
            <a:r>
              <a:rPr lang="ru-RU" dirty="0" err="1"/>
              <a:t>оцінюванні</a:t>
            </a:r>
            <a:r>
              <a:rPr lang="ru-RU" dirty="0"/>
              <a:t> майна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8820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5. Склад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200" dirty="0" err="1"/>
              <a:t>Спадщина</a:t>
            </a:r>
            <a:r>
              <a:rPr lang="ru-RU" sz="2200" dirty="0"/>
              <a:t> становить один </a:t>
            </a:r>
            <a:r>
              <a:rPr lang="ru-RU" sz="2200" dirty="0" err="1"/>
              <a:t>із</a:t>
            </a:r>
            <a:r>
              <a:rPr lang="ru-RU" sz="2200" dirty="0"/>
              <a:t> </a:t>
            </a:r>
            <a:r>
              <a:rPr lang="ru-RU" sz="2200" dirty="0" err="1"/>
              <a:t>видів</a:t>
            </a:r>
            <a:r>
              <a:rPr lang="ru-RU" sz="2200" dirty="0"/>
              <a:t> </a:t>
            </a:r>
            <a:r>
              <a:rPr lang="ru-RU" sz="2200" dirty="0" err="1"/>
              <a:t>об'єктів</a:t>
            </a:r>
            <a:r>
              <a:rPr lang="ru-RU" sz="2200" dirty="0"/>
              <a:t> </a:t>
            </a:r>
            <a:r>
              <a:rPr lang="ru-RU" sz="2200" dirty="0" err="1"/>
              <a:t>цивільних</a:t>
            </a:r>
            <a:r>
              <a:rPr lang="ru-RU" sz="2200" dirty="0"/>
              <a:t> прав,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характеризується</a:t>
            </a:r>
            <a:r>
              <a:rPr lang="ru-RU" sz="2200" dirty="0"/>
              <a:t> </a:t>
            </a:r>
            <a:r>
              <a:rPr lang="ru-RU" sz="2200" dirty="0" err="1"/>
              <a:t>локальним</a:t>
            </a:r>
            <a:r>
              <a:rPr lang="ru-RU" sz="2200" dirty="0"/>
              <a:t> характером, </a:t>
            </a:r>
            <a:r>
              <a:rPr lang="ru-RU" sz="2200" dirty="0" err="1"/>
              <a:t>адже</a:t>
            </a:r>
            <a:r>
              <a:rPr lang="ru-RU" sz="2200" dirty="0"/>
              <a:t> </a:t>
            </a:r>
            <a:r>
              <a:rPr lang="ru-RU" sz="2200" dirty="0" err="1"/>
              <a:t>може</a:t>
            </a:r>
            <a:r>
              <a:rPr lang="ru-RU" sz="2200" dirty="0"/>
              <a:t> </a:t>
            </a:r>
            <a:r>
              <a:rPr lang="ru-RU" sz="2200" dirty="0" err="1"/>
              <a:t>виступати</a:t>
            </a:r>
            <a:r>
              <a:rPr lang="ru-RU" sz="2200" dirty="0"/>
              <a:t> </a:t>
            </a:r>
            <a:r>
              <a:rPr lang="ru-RU" sz="2200" dirty="0" err="1"/>
              <a:t>об'єктом</a:t>
            </a:r>
            <a:r>
              <a:rPr lang="ru-RU" sz="2200" dirty="0"/>
              <a:t> </a:t>
            </a:r>
            <a:r>
              <a:rPr lang="ru-RU" sz="2200" dirty="0" err="1"/>
              <a:t>лише</a:t>
            </a:r>
            <a:r>
              <a:rPr lang="ru-RU" sz="2200" dirty="0"/>
              <a:t> </a:t>
            </a:r>
            <a:r>
              <a:rPr lang="ru-RU" sz="2200" dirty="0" err="1"/>
              <a:t>спадкових</a:t>
            </a:r>
            <a:r>
              <a:rPr lang="ru-RU" sz="2200" dirty="0"/>
              <a:t> </a:t>
            </a:r>
            <a:r>
              <a:rPr lang="ru-RU" sz="2200" dirty="0" err="1"/>
              <a:t>правовідносин</a:t>
            </a:r>
            <a:r>
              <a:rPr lang="ru-RU" sz="2200" dirty="0"/>
              <a:t>. </a:t>
            </a:r>
            <a:endParaRPr lang="ru-RU" sz="2200" dirty="0" smtClean="0"/>
          </a:p>
          <a:p>
            <a:r>
              <a:rPr lang="ru-RU" sz="2200" dirty="0" err="1" smtClean="0"/>
              <a:t>Крім</a:t>
            </a:r>
            <a:r>
              <a:rPr lang="ru-RU" sz="2200" dirty="0" smtClean="0"/>
              <a:t> </a:t>
            </a:r>
            <a:r>
              <a:rPr lang="ru-RU" sz="2200" dirty="0"/>
              <a:t>того, </a:t>
            </a:r>
            <a:r>
              <a:rPr lang="ru-RU" sz="2200" dirty="0" err="1"/>
              <a:t>спадщина</a:t>
            </a:r>
            <a:r>
              <a:rPr lang="ru-RU" sz="2200" dirty="0"/>
              <a:t> </a:t>
            </a:r>
            <a:r>
              <a:rPr lang="ru-RU" sz="2200" dirty="0" err="1"/>
              <a:t>має</a:t>
            </a:r>
            <a:r>
              <a:rPr lang="ru-RU" sz="2200" dirty="0"/>
              <a:t> </a:t>
            </a:r>
            <a:r>
              <a:rPr lang="ru-RU" sz="2200" dirty="0" err="1"/>
              <a:t>чітко</a:t>
            </a:r>
            <a:r>
              <a:rPr lang="ru-RU" sz="2200" dirty="0"/>
              <a:t> </a:t>
            </a:r>
            <a:r>
              <a:rPr lang="ru-RU" sz="2200" dirty="0" err="1"/>
              <a:t>визначені</a:t>
            </a:r>
            <a:r>
              <a:rPr lang="ru-RU" sz="2200" dirty="0"/>
              <a:t> </a:t>
            </a:r>
            <a:r>
              <a:rPr lang="ru-RU" sz="2200" dirty="0" err="1"/>
              <a:t>межі</a:t>
            </a:r>
            <a:r>
              <a:rPr lang="ru-RU" sz="2200" dirty="0"/>
              <a:t> </a:t>
            </a:r>
            <a:r>
              <a:rPr lang="ru-RU" sz="2200" dirty="0" err="1"/>
              <a:t>існування</a:t>
            </a:r>
            <a:r>
              <a:rPr lang="ru-RU" sz="2200" dirty="0"/>
              <a:t> - з часу </a:t>
            </a:r>
            <a:r>
              <a:rPr lang="ru-RU" sz="2200" dirty="0" err="1"/>
              <a:t>відкриття</a:t>
            </a:r>
            <a:r>
              <a:rPr lang="ru-RU" sz="2200" dirty="0"/>
              <a:t> </a:t>
            </a:r>
            <a:r>
              <a:rPr lang="ru-RU" sz="2200" dirty="0" err="1"/>
              <a:t>спадщини</a:t>
            </a:r>
            <a:r>
              <a:rPr lang="ru-RU" sz="2200" dirty="0"/>
              <a:t> до </a:t>
            </a:r>
            <a:r>
              <a:rPr lang="ru-RU" sz="2200" dirty="0" err="1"/>
              <a:t>оформлення</a:t>
            </a:r>
            <a:r>
              <a:rPr lang="ru-RU" sz="2200" dirty="0"/>
              <a:t> </a:t>
            </a:r>
            <a:r>
              <a:rPr lang="ru-RU" sz="2200" dirty="0" err="1"/>
              <a:t>спадкоємцями</a:t>
            </a:r>
            <a:r>
              <a:rPr lang="ru-RU" sz="2200" dirty="0"/>
              <a:t> прав на </a:t>
            </a:r>
            <a:r>
              <a:rPr lang="ru-RU" sz="2200" dirty="0" err="1"/>
              <a:t>спадщину</a:t>
            </a:r>
            <a:r>
              <a:rPr lang="ru-RU" sz="2200" dirty="0"/>
              <a:t>. </a:t>
            </a:r>
            <a:endParaRPr lang="ru-RU" sz="2200" b="1" dirty="0" smtClean="0">
              <a:solidFill>
                <a:srgbClr val="00B0F0"/>
              </a:solidFill>
            </a:endParaRPr>
          </a:p>
          <a:p>
            <a:endParaRPr lang="ru-RU" sz="2400" b="1" dirty="0">
              <a:solidFill>
                <a:srgbClr val="00B0F0"/>
              </a:solidFill>
            </a:endParaRPr>
          </a:p>
          <a:p>
            <a:r>
              <a:rPr lang="ru-RU" sz="2400" b="1" dirty="0" err="1" smtClean="0">
                <a:solidFill>
                  <a:srgbClr val="00B0F0"/>
                </a:solidFill>
              </a:rPr>
              <a:t>Стаття</a:t>
            </a:r>
            <a:r>
              <a:rPr lang="ru-RU" sz="2400" b="1" dirty="0" smtClean="0">
                <a:solidFill>
                  <a:srgbClr val="00B0F0"/>
                </a:solidFill>
              </a:rPr>
              <a:t> </a:t>
            </a:r>
            <a:r>
              <a:rPr lang="ru-RU" sz="2400" b="1" dirty="0">
                <a:solidFill>
                  <a:srgbClr val="00B0F0"/>
                </a:solidFill>
              </a:rPr>
              <a:t>1218.</a:t>
            </a:r>
            <a:r>
              <a:rPr lang="ru-RU" sz="2400" dirty="0">
                <a:solidFill>
                  <a:srgbClr val="00B0F0"/>
                </a:solidFill>
              </a:rPr>
              <a:t> Склад </a:t>
            </a:r>
            <a:r>
              <a:rPr lang="ru-RU" sz="2400" dirty="0" err="1">
                <a:solidFill>
                  <a:srgbClr val="00B0F0"/>
                </a:solidFill>
              </a:rPr>
              <a:t>спадщини</a:t>
            </a:r>
            <a:endParaRPr lang="ru-RU" sz="2400" dirty="0">
              <a:solidFill>
                <a:srgbClr val="00B0F0"/>
              </a:solidFill>
            </a:endParaRPr>
          </a:p>
          <a:p>
            <a:r>
              <a:rPr lang="ru-RU" sz="2400" dirty="0">
                <a:solidFill>
                  <a:srgbClr val="00B0F0"/>
                </a:solidFill>
              </a:rPr>
              <a:t>1. До складу </a:t>
            </a:r>
            <a:r>
              <a:rPr lang="ru-RU" sz="2400" dirty="0" err="1">
                <a:solidFill>
                  <a:srgbClr val="00B0F0"/>
                </a:solidFill>
              </a:rPr>
              <a:t>спадщини</a:t>
            </a:r>
            <a:r>
              <a:rPr lang="ru-RU" sz="2400" dirty="0">
                <a:solidFill>
                  <a:srgbClr val="00B0F0"/>
                </a:solidFill>
              </a:rPr>
              <a:t> </a:t>
            </a:r>
            <a:r>
              <a:rPr lang="ru-RU" sz="2400" dirty="0" err="1">
                <a:solidFill>
                  <a:srgbClr val="00B0F0"/>
                </a:solidFill>
              </a:rPr>
              <a:t>входять</a:t>
            </a:r>
            <a:r>
              <a:rPr lang="ru-RU" sz="2400" dirty="0">
                <a:solidFill>
                  <a:srgbClr val="00B0F0"/>
                </a:solidFill>
              </a:rPr>
              <a:t> </a:t>
            </a:r>
            <a:r>
              <a:rPr lang="ru-RU" sz="2400" dirty="0" err="1">
                <a:solidFill>
                  <a:srgbClr val="00B0F0"/>
                </a:solidFill>
              </a:rPr>
              <a:t>усі</a:t>
            </a:r>
            <a:r>
              <a:rPr lang="ru-RU" sz="2400" dirty="0">
                <a:solidFill>
                  <a:srgbClr val="00B0F0"/>
                </a:solidFill>
              </a:rPr>
              <a:t> права та </a:t>
            </a:r>
            <a:r>
              <a:rPr lang="ru-RU" sz="2400" dirty="0" err="1">
                <a:solidFill>
                  <a:srgbClr val="00B0F0"/>
                </a:solidFill>
              </a:rPr>
              <a:t>обов'язки</a:t>
            </a:r>
            <a:r>
              <a:rPr lang="ru-RU" sz="2400" dirty="0">
                <a:solidFill>
                  <a:srgbClr val="00B0F0"/>
                </a:solidFill>
              </a:rPr>
              <a:t>, </a:t>
            </a:r>
            <a:r>
              <a:rPr lang="ru-RU" sz="2400" dirty="0" err="1">
                <a:solidFill>
                  <a:srgbClr val="00B0F0"/>
                </a:solidFill>
              </a:rPr>
              <a:t>що</a:t>
            </a:r>
            <a:r>
              <a:rPr lang="ru-RU" sz="2400" dirty="0">
                <a:solidFill>
                  <a:srgbClr val="00B0F0"/>
                </a:solidFill>
              </a:rPr>
              <a:t> належали </a:t>
            </a:r>
            <a:r>
              <a:rPr lang="ru-RU" sz="2400" dirty="0" err="1">
                <a:solidFill>
                  <a:srgbClr val="00B0F0"/>
                </a:solidFill>
              </a:rPr>
              <a:t>спадкодавцеві</a:t>
            </a:r>
            <a:r>
              <a:rPr lang="ru-RU" sz="2400" dirty="0">
                <a:solidFill>
                  <a:srgbClr val="00B0F0"/>
                </a:solidFill>
              </a:rPr>
              <a:t> на момент </a:t>
            </a:r>
            <a:r>
              <a:rPr lang="ru-RU" sz="2400" dirty="0" err="1">
                <a:solidFill>
                  <a:srgbClr val="00B0F0"/>
                </a:solidFill>
              </a:rPr>
              <a:t>відкриття</a:t>
            </a:r>
            <a:r>
              <a:rPr lang="ru-RU" sz="2400" dirty="0">
                <a:solidFill>
                  <a:srgbClr val="00B0F0"/>
                </a:solidFill>
              </a:rPr>
              <a:t> </a:t>
            </a:r>
            <a:r>
              <a:rPr lang="ru-RU" sz="2400" dirty="0" err="1">
                <a:solidFill>
                  <a:srgbClr val="00B0F0"/>
                </a:solidFill>
              </a:rPr>
              <a:t>спадщини</a:t>
            </a:r>
            <a:r>
              <a:rPr lang="ru-RU" sz="2400" dirty="0">
                <a:solidFill>
                  <a:srgbClr val="00B0F0"/>
                </a:solidFill>
              </a:rPr>
              <a:t> і не </a:t>
            </a:r>
            <a:r>
              <a:rPr lang="ru-RU" sz="2400" dirty="0" err="1">
                <a:solidFill>
                  <a:srgbClr val="00B0F0"/>
                </a:solidFill>
              </a:rPr>
              <a:t>припинилися</a:t>
            </a:r>
            <a:r>
              <a:rPr lang="ru-RU" sz="2400" dirty="0">
                <a:solidFill>
                  <a:srgbClr val="00B0F0"/>
                </a:solidFill>
              </a:rPr>
              <a:t> </a:t>
            </a:r>
            <a:r>
              <a:rPr lang="ru-RU" sz="2400" dirty="0" err="1">
                <a:solidFill>
                  <a:srgbClr val="00B0F0"/>
                </a:solidFill>
              </a:rPr>
              <a:t>внаслідок</a:t>
            </a:r>
            <a:r>
              <a:rPr lang="ru-RU" sz="2400" dirty="0">
                <a:solidFill>
                  <a:srgbClr val="00B0F0"/>
                </a:solidFill>
              </a:rPr>
              <a:t> </a:t>
            </a:r>
            <a:r>
              <a:rPr lang="ru-RU" sz="2400" dirty="0" err="1">
                <a:solidFill>
                  <a:srgbClr val="00B0F0"/>
                </a:solidFill>
              </a:rPr>
              <a:t>його</a:t>
            </a:r>
            <a:r>
              <a:rPr lang="ru-RU" sz="2400" dirty="0">
                <a:solidFill>
                  <a:srgbClr val="00B0F0"/>
                </a:solidFill>
              </a:rPr>
              <a:t> </a:t>
            </a:r>
            <a:r>
              <a:rPr lang="ru-RU" sz="2400" dirty="0" err="1">
                <a:solidFill>
                  <a:srgbClr val="00B0F0"/>
                </a:solidFill>
              </a:rPr>
              <a:t>смерті</a:t>
            </a:r>
            <a:r>
              <a:rPr lang="ru-RU" sz="2400" dirty="0">
                <a:solidFill>
                  <a:srgbClr val="00B0F0"/>
                </a:solidFill>
              </a:rPr>
              <a:t>.</a:t>
            </a:r>
          </a:p>
          <a:p>
            <a:r>
              <a:rPr lang="ru-RU" dirty="0"/>
              <a:t>Таким чином, до складу </a:t>
            </a:r>
            <a:r>
              <a:rPr lang="ru-RU" dirty="0" err="1"/>
              <a:t>спадщини</a:t>
            </a:r>
            <a:r>
              <a:rPr lang="ru-RU" dirty="0"/>
              <a:t> входить не </a:t>
            </a:r>
            <a:r>
              <a:rPr lang="ru-RU" dirty="0" err="1"/>
              <a:t>майно</a:t>
            </a:r>
            <a:r>
              <a:rPr lang="ru-RU" dirty="0"/>
              <a:t>, а </a:t>
            </a:r>
            <a:r>
              <a:rPr lang="ru-RU" dirty="0" err="1"/>
              <a:t>саме</a:t>
            </a:r>
            <a:r>
              <a:rPr lang="ru-RU" dirty="0"/>
              <a:t> право на </a:t>
            </a:r>
            <a:r>
              <a:rPr lang="ru-RU" dirty="0" err="1"/>
              <a:t>майно</a:t>
            </a:r>
            <a:r>
              <a:rPr lang="ru-RU" dirty="0"/>
              <a:t>.</a:t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2773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Те, </a:t>
            </a:r>
            <a:r>
              <a:rPr lang="ru-RU" sz="2000" dirty="0" err="1"/>
              <a:t>що</a:t>
            </a:r>
            <a:r>
              <a:rPr lang="ru-RU" sz="2000" dirty="0"/>
              <a:t> ЦК </a:t>
            </a:r>
            <a:r>
              <a:rPr lang="ru-RU" sz="2000" dirty="0" err="1"/>
              <a:t>України</a:t>
            </a:r>
            <a:r>
              <a:rPr lang="ru-RU" sz="2000" dirty="0"/>
              <a:t> </a:t>
            </a:r>
            <a:r>
              <a:rPr lang="ru-RU" sz="2000" dirty="0" err="1"/>
              <a:t>визначає</a:t>
            </a:r>
            <a:r>
              <a:rPr lang="ru-RU" sz="2000" dirty="0"/>
              <a:t> склад </a:t>
            </a:r>
            <a:r>
              <a:rPr lang="ru-RU" sz="2000" dirty="0" err="1"/>
              <a:t>спадщини</a:t>
            </a:r>
            <a:r>
              <a:rPr lang="ru-RU" sz="2000" dirty="0"/>
              <a:t> </a:t>
            </a:r>
            <a:r>
              <a:rPr lang="ru-RU" sz="2000" dirty="0" err="1"/>
              <a:t>лише</a:t>
            </a:r>
            <a:r>
              <a:rPr lang="ru-RU" sz="2000" dirty="0"/>
              <a:t> як </a:t>
            </a:r>
            <a:r>
              <a:rPr lang="ru-RU" sz="2000" dirty="0" err="1"/>
              <a:t>сукупність</a:t>
            </a:r>
            <a:r>
              <a:rPr lang="ru-RU" sz="2000" dirty="0"/>
              <a:t> прав та </a:t>
            </a:r>
            <a:r>
              <a:rPr lang="ru-RU" sz="2000" dirty="0" err="1"/>
              <a:t>обов’язків</a:t>
            </a:r>
            <a:r>
              <a:rPr lang="ru-RU" sz="2000" dirty="0"/>
              <a:t>, </a:t>
            </a:r>
            <a:r>
              <a:rPr lang="ru-RU" sz="2000" dirty="0" err="1"/>
              <a:t>виключає</a:t>
            </a:r>
            <a:r>
              <a:rPr lang="ru-RU" sz="2000" dirty="0"/>
              <a:t> з </a:t>
            </a:r>
            <a:r>
              <a:rPr lang="ru-RU" sz="2000" dirty="0" err="1"/>
              <a:t>її</a:t>
            </a:r>
            <a:r>
              <a:rPr lang="ru-RU" sz="2000" dirty="0"/>
              <a:t> складу </a:t>
            </a:r>
            <a:r>
              <a:rPr lang="ru-RU" sz="2000" dirty="0" err="1"/>
              <a:t>речі</a:t>
            </a:r>
            <a:r>
              <a:rPr lang="ru-RU" sz="2000" dirty="0"/>
              <a:t>, на </a:t>
            </a:r>
            <a:r>
              <a:rPr lang="ru-RU" sz="2000" dirty="0" err="1"/>
              <a:t>які</a:t>
            </a:r>
            <a:r>
              <a:rPr lang="ru-RU" sz="2000" dirty="0"/>
              <a:t> у </a:t>
            </a:r>
            <a:r>
              <a:rPr lang="ru-RU" sz="2000" dirty="0" err="1"/>
              <a:t>спадкодавця</a:t>
            </a:r>
            <a:r>
              <a:rPr lang="ru-RU" sz="2000" dirty="0"/>
              <a:t> не </a:t>
            </a:r>
            <a:r>
              <a:rPr lang="ru-RU" sz="2000" dirty="0" err="1"/>
              <a:t>було</a:t>
            </a:r>
            <a:r>
              <a:rPr lang="ru-RU" sz="2000" dirty="0"/>
              <a:t> прав. </a:t>
            </a:r>
            <a:r>
              <a:rPr lang="ru-RU" sz="2000" dirty="0" err="1"/>
              <a:t>Тобто</a:t>
            </a:r>
            <a:r>
              <a:rPr lang="ru-RU" sz="2000" dirty="0"/>
              <a:t> до складу </a:t>
            </a:r>
            <a:r>
              <a:rPr lang="ru-RU" sz="2000" dirty="0" err="1"/>
              <a:t>спадщини</a:t>
            </a:r>
            <a:r>
              <a:rPr lang="ru-RU" sz="2000" dirty="0"/>
              <a:t> не </a:t>
            </a:r>
            <a:r>
              <a:rPr lang="ru-RU" sz="2000" dirty="0" err="1"/>
              <a:t>потрапляє</a:t>
            </a:r>
            <a:r>
              <a:rPr lang="ru-RU" sz="2000" dirty="0"/>
              <a:t> самочинно </a:t>
            </a:r>
            <a:r>
              <a:rPr lang="ru-RU" sz="2000" dirty="0" err="1"/>
              <a:t>збудоване</a:t>
            </a:r>
            <a:r>
              <a:rPr lang="ru-RU" sz="2000" dirty="0"/>
              <a:t> </a:t>
            </a:r>
            <a:r>
              <a:rPr lang="ru-RU" sz="2000" dirty="0" err="1"/>
              <a:t>майно</a:t>
            </a:r>
            <a:r>
              <a:rPr lang="ru-RU" sz="2000" dirty="0"/>
              <a:t>, на яке </a:t>
            </a:r>
            <a:r>
              <a:rPr lang="ru-RU" sz="2000" dirty="0" err="1"/>
              <a:t>спадкодавець</a:t>
            </a:r>
            <a:r>
              <a:rPr lang="ru-RU" sz="2000" dirty="0"/>
              <a:t> не </a:t>
            </a:r>
            <a:r>
              <a:rPr lang="ru-RU" sz="2000" dirty="0" err="1"/>
              <a:t>набув</a:t>
            </a:r>
            <a:r>
              <a:rPr lang="ru-RU" sz="2000" dirty="0"/>
              <a:t> права </a:t>
            </a:r>
            <a:r>
              <a:rPr lang="ru-RU" sz="2000" dirty="0" err="1"/>
              <a:t>власності</a:t>
            </a:r>
            <a:r>
              <a:rPr lang="ru-RU" sz="2000" dirty="0"/>
              <a:t> та </a:t>
            </a:r>
            <a:r>
              <a:rPr lang="ru-RU" sz="2000" dirty="0" err="1"/>
              <a:t>інше</a:t>
            </a:r>
            <a:r>
              <a:rPr lang="ru-RU" sz="2000" dirty="0"/>
              <a:t> </a:t>
            </a:r>
            <a:r>
              <a:rPr lang="ru-RU" sz="2000" dirty="0" err="1"/>
              <a:t>майно</a:t>
            </a:r>
            <a:r>
              <a:rPr lang="ru-RU" sz="2000" dirty="0"/>
              <a:t> у </a:t>
            </a:r>
            <a:r>
              <a:rPr lang="ru-RU" sz="2000" dirty="0" err="1"/>
              <a:t>відсутності</a:t>
            </a:r>
            <a:r>
              <a:rPr lang="ru-RU" sz="2000" dirty="0"/>
              <a:t> прав на </a:t>
            </a:r>
            <a:r>
              <a:rPr lang="ru-RU" sz="2000" dirty="0" err="1"/>
              <a:t>нього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err="1" smtClean="0"/>
              <a:t>Отже</a:t>
            </a:r>
            <a:r>
              <a:rPr lang="ru-RU" sz="2000" dirty="0"/>
              <a:t>, </a:t>
            </a:r>
            <a:r>
              <a:rPr lang="ru-RU" sz="2000" dirty="0" err="1"/>
              <a:t>фізичної</a:t>
            </a:r>
            <a:r>
              <a:rPr lang="ru-RU" sz="2000" dirty="0"/>
              <a:t> </a:t>
            </a:r>
            <a:r>
              <a:rPr lang="ru-RU" sz="2000" dirty="0" err="1"/>
              <a:t>наявності</a:t>
            </a:r>
            <a:r>
              <a:rPr lang="ru-RU" sz="2000" dirty="0"/>
              <a:t> у </a:t>
            </a:r>
            <a:r>
              <a:rPr lang="ru-RU" sz="2000" dirty="0" err="1"/>
              <a:t>спадкодавця</a:t>
            </a:r>
            <a:r>
              <a:rPr lang="ru-RU" sz="2000" dirty="0"/>
              <a:t> (в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господарстві</a:t>
            </a:r>
            <a:r>
              <a:rPr lang="ru-RU" sz="2000" dirty="0"/>
              <a:t>, в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оточенні</a:t>
            </a:r>
            <a:r>
              <a:rPr lang="ru-RU" sz="2000" dirty="0"/>
              <a:t>) речей, </a:t>
            </a:r>
            <a:r>
              <a:rPr lang="ru-RU" sz="2000" dirty="0" err="1"/>
              <a:t>якими</a:t>
            </a:r>
            <a:r>
              <a:rPr lang="ru-RU" sz="2000" dirty="0"/>
              <a:t>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користувався</a:t>
            </a:r>
            <a:r>
              <a:rPr lang="ru-RU" sz="2000" dirty="0"/>
              <a:t>, не </a:t>
            </a:r>
            <a:r>
              <a:rPr lang="ru-RU" sz="2000" dirty="0" err="1"/>
              <a:t>достатньо</a:t>
            </a:r>
            <a:r>
              <a:rPr lang="ru-RU" sz="2000" dirty="0"/>
              <a:t>. Для </a:t>
            </a:r>
            <a:r>
              <a:rPr lang="ru-RU" sz="2000" dirty="0" err="1"/>
              <a:t>спадкування</a:t>
            </a:r>
            <a:r>
              <a:rPr lang="ru-RU" sz="2000" dirty="0"/>
              <a:t> </a:t>
            </a:r>
            <a:r>
              <a:rPr lang="ru-RU" sz="2000" dirty="0" err="1"/>
              <a:t>єдиним</a:t>
            </a:r>
            <a:r>
              <a:rPr lang="ru-RU" sz="2000" dirty="0"/>
              <a:t> </a:t>
            </a:r>
            <a:r>
              <a:rPr lang="ru-RU" sz="2000" dirty="0" err="1"/>
              <a:t>показником</a:t>
            </a:r>
            <a:r>
              <a:rPr lang="ru-RU" sz="2000" dirty="0"/>
              <a:t> </a:t>
            </a:r>
            <a:r>
              <a:rPr lang="ru-RU" sz="2000" dirty="0" err="1"/>
              <a:t>входження</a:t>
            </a:r>
            <a:r>
              <a:rPr lang="ru-RU" sz="2000" dirty="0"/>
              <a:t> до складу </a:t>
            </a:r>
            <a:r>
              <a:rPr lang="ru-RU" sz="2000" dirty="0" err="1"/>
              <a:t>спадщини</a:t>
            </a:r>
            <a:r>
              <a:rPr lang="ru-RU" sz="2000" dirty="0"/>
              <a:t> є </a:t>
            </a:r>
            <a:r>
              <a:rPr lang="ru-RU" sz="2000" dirty="0" err="1"/>
              <a:t>наявність</a:t>
            </a:r>
            <a:r>
              <a:rPr lang="ru-RU" sz="2000" dirty="0"/>
              <a:t> прав на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майно</a:t>
            </a:r>
            <a:r>
              <a:rPr lang="ru-RU" sz="2000" dirty="0"/>
              <a:t>. </a:t>
            </a:r>
            <a:endParaRPr lang="en-US" sz="2000" dirty="0"/>
          </a:p>
          <a:p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730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До складу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носієм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сам </a:t>
            </a:r>
            <a:r>
              <a:rPr lang="ru-RU" dirty="0" err="1"/>
              <a:t>спадкодавець</a:t>
            </a:r>
            <a:r>
              <a:rPr lang="ru-RU" dirty="0"/>
              <a:t>.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смертю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ґрунтуються</a:t>
            </a:r>
            <a:r>
              <a:rPr lang="ru-RU" dirty="0"/>
              <a:t> на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підставах</a:t>
            </a:r>
            <a:r>
              <a:rPr lang="ru-RU" dirty="0" smtClean="0"/>
              <a:t>.</a:t>
            </a:r>
          </a:p>
          <a:p>
            <a:r>
              <a:rPr lang="ru-RU" dirty="0" smtClean="0"/>
              <a:t> П-</a:t>
            </a:r>
            <a:r>
              <a:rPr lang="ru-RU" dirty="0" err="1" smtClean="0"/>
              <a:t>одруге</a:t>
            </a:r>
            <a:r>
              <a:rPr lang="ru-RU" dirty="0"/>
              <a:t>, не </a:t>
            </a:r>
            <a:r>
              <a:rPr lang="ru-RU" dirty="0" err="1"/>
              <a:t>всі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здатні</a:t>
            </a:r>
            <a:r>
              <a:rPr lang="ru-RU" dirty="0"/>
              <a:t> за </a:t>
            </a:r>
            <a:r>
              <a:rPr lang="ru-RU" dirty="0" err="1"/>
              <a:t>своєю</a:t>
            </a:r>
            <a:r>
              <a:rPr lang="ru-RU" dirty="0"/>
              <a:t> природою </a:t>
            </a:r>
            <a:r>
              <a:rPr lang="ru-RU" dirty="0" err="1"/>
              <a:t>переходити</a:t>
            </a:r>
            <a:r>
              <a:rPr lang="ru-RU" dirty="0"/>
              <a:t>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По-третє</a:t>
            </a:r>
            <a:r>
              <a:rPr lang="ru-RU" dirty="0"/>
              <a:t>, </a:t>
            </a:r>
            <a:r>
              <a:rPr lang="ru-RU" dirty="0" err="1"/>
              <a:t>перехід</a:t>
            </a:r>
            <a:r>
              <a:rPr lang="ru-RU" dirty="0"/>
              <a:t> у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прав та </a:t>
            </a:r>
            <a:r>
              <a:rPr lang="ru-RU" dirty="0" err="1"/>
              <a:t>обов'язків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виключені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обмежені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прямої</a:t>
            </a:r>
            <a:r>
              <a:rPr lang="ru-RU" dirty="0"/>
              <a:t> </a:t>
            </a:r>
            <a:r>
              <a:rPr lang="ru-RU" dirty="0" err="1"/>
              <a:t>вказівки</a:t>
            </a:r>
            <a:r>
              <a:rPr lang="ru-RU" dirty="0"/>
              <a:t> закону. </a:t>
            </a:r>
            <a:endParaRPr lang="ru-RU" dirty="0" smtClean="0"/>
          </a:p>
          <a:p>
            <a:r>
              <a:rPr lang="ru-RU" dirty="0" err="1" smtClean="0"/>
              <a:t>По-четверте</a:t>
            </a:r>
            <a:r>
              <a:rPr lang="ru-RU" dirty="0"/>
              <a:t>, у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переходити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з </a:t>
            </a:r>
            <a:r>
              <a:rPr lang="ru-RU" dirty="0" err="1"/>
              <a:t>майновим</a:t>
            </a:r>
            <a:r>
              <a:rPr lang="ru-RU" dirty="0"/>
              <a:t>, а й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немайновим</a:t>
            </a:r>
            <a:r>
              <a:rPr lang="ru-RU" dirty="0"/>
              <a:t> </a:t>
            </a:r>
            <a:r>
              <a:rPr lang="ru-RU" dirty="0" err="1"/>
              <a:t>змістом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По-п'яте</a:t>
            </a:r>
            <a:r>
              <a:rPr lang="ru-RU" dirty="0"/>
              <a:t>, у </a:t>
            </a:r>
            <a:r>
              <a:rPr lang="ru-RU" dirty="0" err="1"/>
              <a:t>випадках</a:t>
            </a:r>
            <a:r>
              <a:rPr lang="ru-RU" dirty="0"/>
              <a:t>, прямо </a:t>
            </a:r>
            <a:r>
              <a:rPr lang="ru-RU" dirty="0" err="1"/>
              <a:t>передбачених</a:t>
            </a:r>
            <a:r>
              <a:rPr lang="ru-RU" dirty="0"/>
              <a:t> законом, у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переходити</a:t>
            </a:r>
            <a:r>
              <a:rPr lang="ru-RU" dirty="0"/>
              <a:t> </a:t>
            </a:r>
            <a:r>
              <a:rPr lang="ru-RU" dirty="0" err="1"/>
              <a:t>охоронювані</a:t>
            </a:r>
            <a:r>
              <a:rPr lang="ru-RU" dirty="0"/>
              <a:t> законом </a:t>
            </a:r>
            <a:r>
              <a:rPr lang="ru-RU" dirty="0" err="1"/>
              <a:t>інтереси</a:t>
            </a:r>
            <a:r>
              <a:rPr lang="ru-RU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6393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Наприклад</a:t>
            </a:r>
            <a:r>
              <a:rPr lang="ru-RU" dirty="0"/>
              <a:t>, коли </a:t>
            </a:r>
            <a:r>
              <a:rPr lang="ru-RU" dirty="0" err="1"/>
              <a:t>громадянин</a:t>
            </a:r>
            <a:r>
              <a:rPr lang="ru-RU" dirty="0"/>
              <a:t> почав </a:t>
            </a:r>
            <a:r>
              <a:rPr lang="ru-RU" dirty="0" err="1"/>
              <a:t>приватизовувати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житло</a:t>
            </a:r>
            <a:r>
              <a:rPr lang="ru-RU" dirty="0"/>
              <a:t>, та не </a:t>
            </a:r>
            <a:r>
              <a:rPr lang="ru-RU" dirty="0" err="1"/>
              <a:t>встиг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завершити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до </a:t>
            </a:r>
            <a:r>
              <a:rPr lang="ru-RU" dirty="0" err="1"/>
              <a:t>кінця</a:t>
            </a:r>
            <a:r>
              <a:rPr lang="ru-RU" dirty="0"/>
              <a:t>. У таких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завершити</a:t>
            </a:r>
            <a:r>
              <a:rPr lang="ru-RU" dirty="0"/>
              <a:t> </a:t>
            </a:r>
            <a:r>
              <a:rPr lang="ru-RU" dirty="0" err="1"/>
              <a:t>розпочатий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приватизації</a:t>
            </a:r>
            <a:r>
              <a:rPr lang="ru-RU" dirty="0"/>
              <a:t> </a:t>
            </a:r>
            <a:r>
              <a:rPr lang="ru-RU" dirty="0" err="1"/>
              <a:t>житла</a:t>
            </a:r>
            <a:r>
              <a:rPr lang="ru-RU" dirty="0"/>
              <a:t> та стати </a:t>
            </a:r>
            <a:r>
              <a:rPr lang="ru-RU" dirty="0" err="1"/>
              <a:t>власником</a:t>
            </a:r>
            <a:r>
              <a:rPr lang="ru-RU" dirty="0"/>
              <a:t> майна.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встиг</a:t>
            </a:r>
            <a:r>
              <a:rPr lang="ru-RU" dirty="0"/>
              <a:t> </a:t>
            </a:r>
            <a:r>
              <a:rPr lang="ru-RU" dirty="0" err="1"/>
              <a:t>виразити</a:t>
            </a:r>
            <a:r>
              <a:rPr lang="ru-RU" dirty="0"/>
              <a:t> свою волю на </a:t>
            </a:r>
            <a:r>
              <a:rPr lang="ru-RU" dirty="0" err="1"/>
              <a:t>приватизацію</a:t>
            </a:r>
            <a:r>
              <a:rPr lang="ru-RU" dirty="0"/>
              <a:t> </a:t>
            </a:r>
            <a:r>
              <a:rPr lang="ru-RU" dirty="0" err="1"/>
              <a:t>житла</a:t>
            </a:r>
            <a:r>
              <a:rPr lang="ru-RU" dirty="0"/>
              <a:t> (подав </a:t>
            </a:r>
            <a:r>
              <a:rPr lang="ru-RU" dirty="0" err="1"/>
              <a:t>належні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), але помер, то право на </a:t>
            </a:r>
            <a:r>
              <a:rPr lang="ru-RU" dirty="0" err="1"/>
              <a:t>приватизацію</a:t>
            </a:r>
            <a:r>
              <a:rPr lang="ru-RU" dirty="0"/>
              <a:t> </a:t>
            </a:r>
            <a:r>
              <a:rPr lang="ru-RU" dirty="0" err="1"/>
              <a:t>перейшло</a:t>
            </a:r>
            <a:r>
              <a:rPr lang="ru-RU" dirty="0"/>
              <a:t> у </a:t>
            </a:r>
            <a:r>
              <a:rPr lang="ru-RU" dirty="0" err="1"/>
              <a:t>стадію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, </a:t>
            </a:r>
            <a:r>
              <a:rPr lang="ru-RU" dirty="0" err="1"/>
              <a:t>зупинившись</a:t>
            </a:r>
            <a:r>
              <a:rPr lang="ru-RU" dirty="0"/>
              <a:t> на шляху до </a:t>
            </a:r>
            <a:r>
              <a:rPr lang="ru-RU" dirty="0" err="1"/>
              <a:t>суб'єктного</a:t>
            </a:r>
            <a:r>
              <a:rPr lang="ru-RU" dirty="0"/>
              <a:t> права, і тому </a:t>
            </a:r>
            <a:r>
              <a:rPr lang="ru-RU" dirty="0" err="1"/>
              <a:t>може</a:t>
            </a:r>
            <a:r>
              <a:rPr lang="ru-RU" dirty="0"/>
              <a:t> стати </a:t>
            </a:r>
            <a:r>
              <a:rPr lang="ru-RU" dirty="0" err="1"/>
              <a:t>об'єктом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7471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Заробітна</a:t>
            </a:r>
            <a:r>
              <a:rPr lang="ru-RU" dirty="0"/>
              <a:t> плата, </a:t>
            </a:r>
            <a:r>
              <a:rPr lang="ru-RU" dirty="0" err="1"/>
              <a:t>пенсія</a:t>
            </a:r>
            <a:r>
              <a:rPr lang="ru-RU" dirty="0"/>
              <a:t>, </a:t>
            </a:r>
            <a:r>
              <a:rPr lang="ru-RU" dirty="0" err="1"/>
              <a:t>стипендія</a:t>
            </a:r>
            <a:r>
              <a:rPr lang="ru-RU" dirty="0"/>
              <a:t>, </a:t>
            </a:r>
            <a:r>
              <a:rPr lang="ru-RU" dirty="0" err="1"/>
              <a:t>аліменти</a:t>
            </a:r>
            <a:r>
              <a:rPr lang="ru-RU" dirty="0"/>
              <a:t>, </a:t>
            </a:r>
            <a:r>
              <a:rPr lang="ru-RU" dirty="0" err="1"/>
              <a:t>допомога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тимчасовою</a:t>
            </a:r>
            <a:r>
              <a:rPr lang="ru-RU" dirty="0"/>
              <a:t> </a:t>
            </a:r>
            <a:r>
              <a:rPr lang="ru-RU" dirty="0" err="1"/>
              <a:t>непрацездатністю</a:t>
            </a:r>
            <a:r>
              <a:rPr lang="ru-RU" dirty="0"/>
              <a:t>,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відшкодувань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каліцтвом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ушкодженням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соціальні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, </a:t>
            </a:r>
            <a:r>
              <a:rPr lang="ru-RU" dirty="0" err="1"/>
              <a:t>нараховані</a:t>
            </a:r>
            <a:r>
              <a:rPr lang="ru-RU" dirty="0"/>
              <a:t> </a:t>
            </a:r>
            <a:r>
              <a:rPr lang="ru-RU" dirty="0" err="1"/>
              <a:t>спадкодавцеві</a:t>
            </a:r>
            <a:r>
              <a:rPr lang="ru-RU" dirty="0"/>
              <a:t>, але не </a:t>
            </a:r>
            <a:r>
              <a:rPr lang="ru-RU" dirty="0" err="1"/>
              <a:t>одержані</a:t>
            </a:r>
            <a:r>
              <a:rPr lang="ru-RU" dirty="0"/>
              <a:t> ним за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передаються</a:t>
            </a:r>
            <a:r>
              <a:rPr lang="ru-RU" dirty="0"/>
              <a:t> членам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, а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–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 (ст. 1227 ЦК </a:t>
            </a:r>
            <a:r>
              <a:rPr lang="ru-RU" dirty="0" err="1"/>
              <a:t>України</a:t>
            </a:r>
            <a:r>
              <a:rPr lang="ru-RU" dirty="0"/>
              <a:t>). </a:t>
            </a:r>
            <a:endParaRPr lang="en-US" dirty="0"/>
          </a:p>
          <a:p>
            <a:r>
              <a:rPr lang="ru-RU" dirty="0"/>
              <a:t>До складу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і </a:t>
            </a:r>
            <a:r>
              <a:rPr lang="ru-RU" dirty="0" err="1"/>
              <a:t>речові</a:t>
            </a:r>
            <a:r>
              <a:rPr lang="ru-RU" dirty="0"/>
              <a:t> права (права на </a:t>
            </a:r>
            <a:r>
              <a:rPr lang="ru-RU" dirty="0" err="1"/>
              <a:t>чужі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) -</a:t>
            </a:r>
            <a:r>
              <a:rPr lang="ru-RU" dirty="0" err="1"/>
              <a:t>сервітути</a:t>
            </a:r>
            <a:r>
              <a:rPr lang="ru-RU" dirty="0"/>
              <a:t>, </a:t>
            </a:r>
            <a:r>
              <a:rPr lang="ru-RU" dirty="0" err="1"/>
              <a:t>емфітевзис</a:t>
            </a:r>
            <a:r>
              <a:rPr lang="ru-RU" dirty="0"/>
              <a:t>, </a:t>
            </a:r>
            <a:r>
              <a:rPr lang="ru-RU" dirty="0" err="1"/>
              <a:t>суперфіцій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4077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сервітутів</a:t>
            </a:r>
            <a:r>
              <a:rPr lang="ru-RU" sz="2000" dirty="0"/>
              <a:t> (ч. 6 ст. 403 ЦК </a:t>
            </a:r>
            <a:r>
              <a:rPr lang="ru-RU" sz="2000" dirty="0" err="1"/>
              <a:t>України</a:t>
            </a:r>
            <a:r>
              <a:rPr lang="ru-RU" sz="2000" dirty="0"/>
              <a:t>), </a:t>
            </a:r>
            <a:r>
              <a:rPr lang="ru-RU" sz="2000" dirty="0" err="1"/>
              <a:t>слід</a:t>
            </a:r>
            <a:r>
              <a:rPr lang="ru-RU" sz="2000" dirty="0"/>
              <a:t> </a:t>
            </a:r>
            <a:r>
              <a:rPr lang="ru-RU" sz="2000" dirty="0" err="1"/>
              <a:t>зауважити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земельні</a:t>
            </a:r>
            <a:r>
              <a:rPr lang="ru-RU" sz="2000" dirty="0"/>
              <a:t> </a:t>
            </a:r>
            <a:r>
              <a:rPr lang="ru-RU" sz="2000" dirty="0" err="1"/>
              <a:t>сервітути</a:t>
            </a:r>
            <a:r>
              <a:rPr lang="ru-RU" sz="2000" dirty="0"/>
              <a:t> </a:t>
            </a:r>
            <a:r>
              <a:rPr lang="ru-RU" sz="2000" dirty="0" err="1"/>
              <a:t>входять</a:t>
            </a:r>
            <a:r>
              <a:rPr lang="ru-RU" sz="2000" dirty="0"/>
              <a:t> до складу </a:t>
            </a:r>
            <a:r>
              <a:rPr lang="ru-RU" sz="2000" dirty="0" err="1"/>
              <a:t>спадщини</a:t>
            </a:r>
            <a:r>
              <a:rPr lang="ru-RU" sz="2000" dirty="0"/>
              <a:t>, </a:t>
            </a:r>
            <a:r>
              <a:rPr lang="ru-RU" sz="2000" dirty="0" err="1"/>
              <a:t>оскільки</a:t>
            </a:r>
            <a:r>
              <a:rPr lang="ru-RU" sz="2000" dirty="0"/>
              <a:t> вони </a:t>
            </a:r>
            <a:r>
              <a:rPr lang="ru-RU" sz="2000" dirty="0" err="1"/>
              <a:t>стають</a:t>
            </a:r>
            <a:r>
              <a:rPr lang="ru-RU" sz="2000" dirty="0"/>
              <a:t> </a:t>
            </a:r>
            <a:r>
              <a:rPr lang="ru-RU" sz="2000" dirty="0" err="1"/>
              <a:t>властивістю</a:t>
            </a:r>
            <a:r>
              <a:rPr lang="ru-RU" sz="2000" dirty="0"/>
              <a:t> </a:t>
            </a:r>
            <a:r>
              <a:rPr lang="ru-RU" sz="2000" dirty="0" err="1"/>
              <a:t>земельної</a:t>
            </a:r>
            <a:r>
              <a:rPr lang="ru-RU" sz="2000" dirty="0"/>
              <a:t> </a:t>
            </a:r>
            <a:r>
              <a:rPr lang="ru-RU" sz="2000" dirty="0" err="1"/>
              <a:t>ділянки</a:t>
            </a:r>
            <a:r>
              <a:rPr lang="ru-RU" sz="2000" dirty="0"/>
              <a:t> і є </a:t>
            </a:r>
            <a:r>
              <a:rPr lang="ru-RU" sz="2000" dirty="0" err="1"/>
              <a:t>невідривною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характеристикою </a:t>
            </a:r>
            <a:r>
              <a:rPr lang="ru-RU" sz="2000" dirty="0" err="1"/>
              <a:t>поряд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розміром</a:t>
            </a:r>
            <a:r>
              <a:rPr lang="ru-RU" sz="2000" dirty="0"/>
              <a:t>, </a:t>
            </a:r>
            <a:r>
              <a:rPr lang="ru-RU" sz="2000" dirty="0" err="1"/>
              <a:t>місцем</a:t>
            </a:r>
            <a:r>
              <a:rPr lang="ru-RU" sz="2000" dirty="0"/>
              <a:t> </a:t>
            </a:r>
            <a:r>
              <a:rPr lang="ru-RU" sz="2000" dirty="0" err="1"/>
              <a:t>розташування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. </a:t>
            </a:r>
            <a:r>
              <a:rPr lang="ru-RU" sz="2000" dirty="0" err="1"/>
              <a:t>Особисті</a:t>
            </a:r>
            <a:r>
              <a:rPr lang="ru-RU" sz="2000" dirty="0"/>
              <a:t> ж </a:t>
            </a:r>
            <a:r>
              <a:rPr lang="ru-RU" sz="2000" dirty="0" err="1"/>
              <a:t>сервітути</a:t>
            </a:r>
            <a:r>
              <a:rPr lang="ru-RU" sz="2000" dirty="0"/>
              <a:t> (</a:t>
            </a:r>
            <a:r>
              <a:rPr lang="ru-RU" sz="2000" dirty="0" err="1"/>
              <a:t>наприклад</a:t>
            </a:r>
            <a:r>
              <a:rPr lang="ru-RU" sz="2000" dirty="0"/>
              <a:t>, право особи на </a:t>
            </a:r>
            <a:r>
              <a:rPr lang="ru-RU" sz="2000" dirty="0" err="1"/>
              <a:t>проживання</a:t>
            </a:r>
            <a:r>
              <a:rPr lang="ru-RU" sz="2000" dirty="0"/>
              <a:t> у </a:t>
            </a:r>
            <a:r>
              <a:rPr lang="ru-RU" sz="2000" dirty="0" err="1"/>
              <a:t>певному</a:t>
            </a:r>
            <a:r>
              <a:rPr lang="ru-RU" sz="2000" dirty="0"/>
              <a:t> </a:t>
            </a:r>
            <a:r>
              <a:rPr lang="ru-RU" sz="2000" dirty="0" err="1"/>
              <a:t>приміщенні</a:t>
            </a:r>
            <a:r>
              <a:rPr lang="ru-RU" sz="2000" dirty="0"/>
              <a:t>) до складу </a:t>
            </a:r>
            <a:r>
              <a:rPr lang="ru-RU" sz="2000" dirty="0" err="1"/>
              <a:t>спадщини</a:t>
            </a:r>
            <a:r>
              <a:rPr lang="ru-RU" sz="2000" dirty="0"/>
              <a:t> особи, яка </a:t>
            </a:r>
            <a:r>
              <a:rPr lang="ru-RU" sz="2000" dirty="0" err="1"/>
              <a:t>наділена</a:t>
            </a:r>
            <a:r>
              <a:rPr lang="ru-RU" sz="2000" dirty="0"/>
              <a:t> </a:t>
            </a:r>
            <a:r>
              <a:rPr lang="ru-RU" sz="2000" dirty="0" err="1"/>
              <a:t>цим</a:t>
            </a:r>
            <a:r>
              <a:rPr lang="ru-RU" sz="2000" dirty="0"/>
              <a:t> правом, не </a:t>
            </a:r>
            <a:r>
              <a:rPr lang="ru-RU" sz="2000" dirty="0" err="1"/>
              <a:t>входять</a:t>
            </a:r>
            <a:r>
              <a:rPr lang="ru-RU" sz="2000" dirty="0"/>
              <a:t>, </a:t>
            </a:r>
            <a:r>
              <a:rPr lang="ru-RU" sz="2000" dirty="0" err="1"/>
              <a:t>бо</a:t>
            </a:r>
            <a:r>
              <a:rPr lang="ru-RU" sz="2000" dirty="0"/>
              <a:t> </a:t>
            </a:r>
            <a:r>
              <a:rPr lang="ru-RU" sz="2000" dirty="0" err="1"/>
              <a:t>саме</a:t>
            </a:r>
            <a:r>
              <a:rPr lang="ru-RU" sz="2000" dirty="0"/>
              <a:t> </a:t>
            </a:r>
            <a:r>
              <a:rPr lang="ru-RU" sz="2000" dirty="0" err="1"/>
              <a:t>їй</a:t>
            </a:r>
            <a:r>
              <a:rPr lang="ru-RU" sz="2000" dirty="0"/>
              <a:t> </a:t>
            </a:r>
            <a:r>
              <a:rPr lang="ru-RU" sz="2000" dirty="0" err="1"/>
              <a:t>надавався</a:t>
            </a:r>
            <a:r>
              <a:rPr lang="ru-RU" sz="2000" dirty="0"/>
              <a:t> </a:t>
            </a:r>
            <a:r>
              <a:rPr lang="ru-RU" sz="2000" dirty="0" err="1"/>
              <a:t>цей</a:t>
            </a:r>
            <a:r>
              <a:rPr lang="ru-RU" sz="2000" dirty="0"/>
              <a:t> </a:t>
            </a:r>
            <a:r>
              <a:rPr lang="ru-RU" sz="2000" dirty="0" err="1"/>
              <a:t>сервітут</a:t>
            </a:r>
            <a:r>
              <a:rPr lang="ru-RU" sz="2000" dirty="0"/>
              <a:t>. </a:t>
            </a:r>
            <a:r>
              <a:rPr lang="ru-RU" sz="2000" dirty="0" err="1"/>
              <a:t>Навпаки</a:t>
            </a:r>
            <a:r>
              <a:rPr lang="ru-RU" sz="2000" dirty="0"/>
              <a:t> ж, до складу </a:t>
            </a:r>
            <a:r>
              <a:rPr lang="ru-RU" sz="2000" dirty="0" err="1"/>
              <a:t>спадщини</a:t>
            </a:r>
            <a:r>
              <a:rPr lang="ru-RU" sz="2000" dirty="0"/>
              <a:t> </a:t>
            </a:r>
            <a:r>
              <a:rPr lang="ru-RU" sz="2000" dirty="0" err="1"/>
              <a:t>власника</a:t>
            </a:r>
            <a:r>
              <a:rPr lang="ru-RU" sz="2000" dirty="0"/>
              <a:t> майна,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якого</a:t>
            </a:r>
            <a:r>
              <a:rPr lang="ru-RU" sz="2000" dirty="0"/>
              <a:t> </a:t>
            </a:r>
            <a:r>
              <a:rPr lang="ru-RU" sz="2000" dirty="0" err="1"/>
              <a:t>встановлено</a:t>
            </a:r>
            <a:r>
              <a:rPr lang="ru-RU" sz="2000" dirty="0"/>
              <a:t> </a:t>
            </a:r>
            <a:r>
              <a:rPr lang="ru-RU" sz="2000" dirty="0" err="1"/>
              <a:t>сервітутне</a:t>
            </a:r>
            <a:r>
              <a:rPr lang="ru-RU" sz="2000" dirty="0"/>
              <a:t> право, входить </a:t>
            </a:r>
            <a:r>
              <a:rPr lang="ru-RU" sz="2000" dirty="0" err="1"/>
              <a:t>обов'язок</a:t>
            </a:r>
            <a:r>
              <a:rPr lang="ru-RU" sz="2000" dirty="0"/>
              <a:t> не </a:t>
            </a:r>
            <a:r>
              <a:rPr lang="ru-RU" sz="2000" dirty="0" err="1"/>
              <a:t>порушувати</a:t>
            </a:r>
            <a:r>
              <a:rPr lang="ru-RU" sz="2000" dirty="0"/>
              <a:t> право </a:t>
            </a:r>
            <a:r>
              <a:rPr lang="ru-RU" sz="2000" dirty="0" err="1"/>
              <a:t>суб'єкта</a:t>
            </a:r>
            <a:r>
              <a:rPr lang="ru-RU" sz="2000" dirty="0"/>
              <a:t> </a:t>
            </a:r>
            <a:r>
              <a:rPr lang="ru-RU" sz="2000" dirty="0" err="1"/>
              <a:t>сервітуту</a:t>
            </a:r>
            <a:r>
              <a:rPr lang="ru-RU" sz="2000" dirty="0"/>
              <a:t>, </a:t>
            </a:r>
            <a:r>
              <a:rPr lang="ru-RU" sz="2000" dirty="0" err="1"/>
              <a:t>тобто</a:t>
            </a:r>
            <a:r>
              <a:rPr lang="ru-RU" sz="2000" dirty="0"/>
              <a:t> особи, яка </a:t>
            </a:r>
            <a:r>
              <a:rPr lang="ru-RU" sz="2000" dirty="0" err="1"/>
              <a:t>проживає</a:t>
            </a:r>
            <a:r>
              <a:rPr lang="ru-RU" sz="2000" dirty="0"/>
              <a:t> в чужому </a:t>
            </a:r>
            <a:r>
              <a:rPr lang="ru-RU" sz="2000" dirty="0" err="1"/>
              <a:t>приміщенні</a:t>
            </a:r>
            <a:r>
              <a:rPr lang="ru-RU" sz="2000" dirty="0"/>
              <a:t>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2214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вказати</a:t>
            </a:r>
            <a:r>
              <a:rPr lang="ru-RU" dirty="0"/>
              <a:t> на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майна,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перебуває</a:t>
            </a:r>
            <a:r>
              <a:rPr lang="ru-RU" dirty="0"/>
              <a:t> у </a:t>
            </a:r>
            <a:r>
              <a:rPr lang="ru-RU" dirty="0" err="1">
                <a:solidFill>
                  <a:srgbClr val="00B0F0"/>
                </a:solidFill>
              </a:rPr>
              <a:t>спільній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сумісній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власності</a:t>
            </a:r>
            <a:r>
              <a:rPr lang="ru-RU" smtClean="0"/>
              <a:t>:</a:t>
            </a:r>
          </a:p>
          <a:p>
            <a:r>
              <a:rPr lang="ru-RU" smtClean="0"/>
              <a:t> </a:t>
            </a:r>
            <a:r>
              <a:rPr lang="ru-RU" dirty="0"/>
              <a:t>до складу </a:t>
            </a:r>
            <a:r>
              <a:rPr lang="ru-RU" dirty="0" err="1"/>
              <a:t>спадщини</a:t>
            </a:r>
            <a:r>
              <a:rPr lang="ru-RU" dirty="0"/>
              <a:t> входить не все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перебуває</a:t>
            </a:r>
            <a:r>
              <a:rPr lang="ru-RU" dirty="0"/>
              <a:t> в особливому правовому </a:t>
            </a:r>
            <a:r>
              <a:rPr lang="ru-RU" dirty="0" err="1"/>
              <a:t>режимі</a:t>
            </a:r>
            <a:r>
              <a:rPr lang="ru-RU" dirty="0"/>
              <a:t>,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подружжю</a:t>
            </a:r>
            <a:r>
              <a:rPr lang="ru-RU" dirty="0"/>
              <a:t>, а не одному з них. </a:t>
            </a:r>
            <a:r>
              <a:rPr lang="ru-RU" dirty="0" err="1"/>
              <a:t>Логічно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б </a:t>
            </a:r>
            <a:r>
              <a:rPr lang="ru-RU" dirty="0" err="1"/>
              <a:t>указати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одного з </a:t>
            </a:r>
            <a:r>
              <a:rPr lang="ru-RU" dirty="0" err="1"/>
              <a:t>подружжя</a:t>
            </a:r>
            <a:r>
              <a:rPr lang="ru-RU" dirty="0"/>
              <a:t> </a:t>
            </a:r>
            <a:r>
              <a:rPr lang="ru-RU" dirty="0" err="1"/>
              <a:t>спадкується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те </a:t>
            </a:r>
            <a:r>
              <a:rPr lang="ru-RU" dirty="0" err="1"/>
              <a:t>майно</a:t>
            </a:r>
            <a:r>
              <a:rPr lang="ru-RU" dirty="0"/>
              <a:t>, право на яке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. </a:t>
            </a:r>
            <a:r>
              <a:rPr lang="ru-RU" dirty="0" err="1"/>
              <a:t>Утім</a:t>
            </a:r>
            <a:r>
              <a:rPr lang="ru-RU" dirty="0"/>
              <a:t>, </a:t>
            </a:r>
            <a:r>
              <a:rPr lang="ru-RU" dirty="0" err="1"/>
              <a:t>складність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обидва</a:t>
            </a:r>
            <a:r>
              <a:rPr lang="ru-RU" dirty="0"/>
              <a:t> з </a:t>
            </a:r>
            <a:r>
              <a:rPr lang="ru-RU" dirty="0" err="1"/>
              <a:t>подружжя</a:t>
            </a:r>
            <a:r>
              <a:rPr lang="ru-RU" dirty="0"/>
              <a:t> </a:t>
            </a:r>
            <a:r>
              <a:rPr lang="ru-RU" dirty="0" err="1"/>
              <a:t>мали</a:t>
            </a:r>
            <a:r>
              <a:rPr lang="ru-RU" dirty="0"/>
              <a:t> право на </a:t>
            </a:r>
            <a:r>
              <a:rPr lang="ru-RU" dirty="0" err="1"/>
              <a:t>майно</a:t>
            </a:r>
            <a:r>
              <a:rPr lang="ru-RU" dirty="0"/>
              <a:t> в </a:t>
            </a:r>
            <a:r>
              <a:rPr lang="ru-RU" dirty="0" err="1"/>
              <a:t>цілому</a:t>
            </a:r>
            <a:r>
              <a:rPr lang="ru-RU" dirty="0"/>
              <a:t> і </a:t>
            </a:r>
            <a:r>
              <a:rPr lang="ru-RU" dirty="0" err="1"/>
              <a:t>це</a:t>
            </a:r>
            <a:r>
              <a:rPr lang="ru-RU" dirty="0"/>
              <a:t> право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сумісної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 </a:t>
            </a:r>
            <a:r>
              <a:rPr lang="ru-RU" dirty="0" err="1"/>
              <a:t>Зобов’язальні</a:t>
            </a:r>
            <a:r>
              <a:rPr lang="ru-RU" dirty="0"/>
              <a:t> права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адже</a:t>
            </a:r>
            <a:r>
              <a:rPr lang="ru-RU" dirty="0"/>
              <a:t> до </a:t>
            </a:r>
            <a:r>
              <a:rPr lang="ru-RU" dirty="0" err="1"/>
              <a:t>спадкоємців</a:t>
            </a:r>
            <a:r>
              <a:rPr lang="ru-RU" dirty="0"/>
              <a:t> переходить право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кредиторів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 за </a:t>
            </a:r>
            <a:r>
              <a:rPr lang="ru-RU" dirty="0" err="1"/>
              <a:t>виключенням</a:t>
            </a:r>
            <a:r>
              <a:rPr lang="ru-RU" dirty="0"/>
              <a:t> </a:t>
            </a:r>
            <a:r>
              <a:rPr lang="ru-RU" dirty="0" err="1"/>
              <a:t>деяких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право </a:t>
            </a:r>
            <a:r>
              <a:rPr lang="ru-RU" dirty="0" err="1"/>
              <a:t>довірителя</a:t>
            </a:r>
            <a:r>
              <a:rPr lang="ru-RU" dirty="0"/>
              <a:t> — п. 3 ч. 1 ст. 1008 ЦК). </a:t>
            </a:r>
            <a:r>
              <a:rPr lang="ru-RU" dirty="0" err="1"/>
              <a:t>Зобов’язальні</a:t>
            </a:r>
            <a:r>
              <a:rPr lang="ru-RU" dirty="0"/>
              <a:t> права </a:t>
            </a:r>
            <a:r>
              <a:rPr lang="ru-RU" dirty="0" err="1"/>
              <a:t>вимоги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заподіяної</a:t>
            </a:r>
            <a:r>
              <a:rPr lang="ru-RU" dirty="0"/>
              <a:t> </a:t>
            </a:r>
            <a:r>
              <a:rPr lang="ru-RU" dirty="0" err="1"/>
              <a:t>померлому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 не </a:t>
            </a:r>
            <a:r>
              <a:rPr lang="ru-RU" dirty="0" err="1"/>
              <a:t>входять</a:t>
            </a:r>
            <a:r>
              <a:rPr lang="ru-RU" dirty="0"/>
              <a:t> (п. 3 ч.1 ст. 1219 ЦК).</a:t>
            </a:r>
            <a:r>
              <a:rPr lang="en-US" dirty="0"/>
              <a:t> </a:t>
            </a:r>
          </a:p>
          <a:p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531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Про</a:t>
            </a:r>
            <a:r>
              <a:rPr lang="en-US" dirty="0" smtClean="0"/>
              <a:t> </a:t>
            </a:r>
            <a:r>
              <a:rPr lang="en-US" dirty="0" err="1"/>
              <a:t>затвердження</a:t>
            </a:r>
            <a:r>
              <a:rPr lang="en-US" dirty="0"/>
              <a:t> </a:t>
            </a:r>
            <a:r>
              <a:rPr lang="en-US" dirty="0" err="1"/>
              <a:t>Порядку</a:t>
            </a:r>
            <a:r>
              <a:rPr lang="en-US" dirty="0"/>
              <a:t> </a:t>
            </a:r>
            <a:r>
              <a:rPr lang="en-US" dirty="0" err="1"/>
              <a:t>вчинення</a:t>
            </a:r>
            <a:r>
              <a:rPr lang="en-US" dirty="0"/>
              <a:t> </a:t>
            </a:r>
            <a:r>
              <a:rPr lang="en-US" dirty="0" err="1"/>
              <a:t>нотаріальних</a:t>
            </a:r>
            <a:r>
              <a:rPr lang="en-US" dirty="0"/>
              <a:t> </a:t>
            </a:r>
            <a:r>
              <a:rPr lang="en-US" dirty="0" err="1"/>
              <a:t>дій</a:t>
            </a:r>
            <a:r>
              <a:rPr lang="en-US" dirty="0"/>
              <a:t> </a:t>
            </a:r>
            <a:r>
              <a:rPr lang="en-US" dirty="0" err="1"/>
              <a:t>нотаріусами</a:t>
            </a:r>
            <a:r>
              <a:rPr lang="en-US" dirty="0"/>
              <a:t> </a:t>
            </a:r>
            <a:r>
              <a:rPr lang="en-US" dirty="0" err="1"/>
              <a:t>України</a:t>
            </a:r>
            <a:r>
              <a:rPr lang="en-US" dirty="0"/>
              <a:t>: </a:t>
            </a:r>
            <a:r>
              <a:rPr lang="en-US" dirty="0" err="1"/>
              <a:t>Наказ</a:t>
            </a:r>
            <a:r>
              <a:rPr lang="en-US" dirty="0"/>
              <a:t> </a:t>
            </a:r>
            <a:r>
              <a:rPr lang="en-US" dirty="0" err="1"/>
              <a:t>Міністерства</a:t>
            </a:r>
            <a:r>
              <a:rPr lang="en-US" dirty="0"/>
              <a:t> </a:t>
            </a:r>
            <a:r>
              <a:rPr lang="en-US" dirty="0" err="1"/>
              <a:t>юстиції</a:t>
            </a:r>
            <a:r>
              <a:rPr lang="en-US" dirty="0"/>
              <a:t> </a:t>
            </a:r>
            <a:r>
              <a:rPr lang="en-US" dirty="0" err="1"/>
              <a:t>України</a:t>
            </a:r>
            <a:r>
              <a:rPr lang="en-US" dirty="0"/>
              <a:t> </a:t>
            </a:r>
            <a:r>
              <a:rPr lang="en-US" dirty="0" err="1"/>
              <a:t>від</a:t>
            </a:r>
            <a:r>
              <a:rPr lang="en-US" dirty="0"/>
              <a:t> 22.02.2012 № 296/ //</a:t>
            </a:r>
            <a:r>
              <a:rPr lang="en-US" dirty="0" err="1"/>
              <a:t>Офіційний</a:t>
            </a:r>
            <a:r>
              <a:rPr lang="en-US" dirty="0"/>
              <a:t> </a:t>
            </a:r>
            <a:r>
              <a:rPr lang="en-US" dirty="0" err="1"/>
              <a:t>вісник</a:t>
            </a:r>
            <a:r>
              <a:rPr lang="en-US" dirty="0"/>
              <a:t> </a:t>
            </a:r>
            <a:r>
              <a:rPr lang="en-US" dirty="0" err="1"/>
              <a:t>України</a:t>
            </a:r>
            <a:r>
              <a:rPr lang="en-US" dirty="0"/>
              <a:t> </a:t>
            </a:r>
            <a:r>
              <a:rPr lang="en-US" dirty="0" err="1"/>
              <a:t>від</a:t>
            </a:r>
            <a:r>
              <a:rPr lang="en-US" dirty="0"/>
              <a:t> 07.03.2012 р., № 17, </a:t>
            </a:r>
            <a:r>
              <a:rPr lang="en-US" dirty="0" err="1"/>
              <a:t>стор</a:t>
            </a:r>
            <a:r>
              <a:rPr lang="en-US" dirty="0"/>
              <a:t>. </a:t>
            </a:r>
            <a:r>
              <a:rPr lang="ru-RU" dirty="0"/>
              <a:t>66, </a:t>
            </a:r>
            <a:r>
              <a:rPr lang="ru-RU" dirty="0" err="1"/>
              <a:t>стаття</a:t>
            </a:r>
            <a:r>
              <a:rPr lang="ru-RU" dirty="0"/>
              <a:t> 632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731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До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громадянина</a:t>
            </a:r>
            <a:r>
              <a:rPr lang="ru-RU" dirty="0"/>
              <a:t> за </a:t>
            </a:r>
            <a:r>
              <a:rPr lang="ru-RU" dirty="0" err="1"/>
              <a:t>правовими</a:t>
            </a:r>
            <a:r>
              <a:rPr lang="ru-RU" dirty="0"/>
              <a:t> </a:t>
            </a:r>
            <a:r>
              <a:rPr lang="ru-RU" dirty="0" err="1"/>
              <a:t>наслідками</a:t>
            </a:r>
            <a:r>
              <a:rPr lang="ru-RU" dirty="0"/>
              <a:t> </a:t>
            </a:r>
            <a:r>
              <a:rPr lang="ru-RU" dirty="0" err="1"/>
              <a:t>прирівнюється</a:t>
            </a:r>
            <a:r>
              <a:rPr lang="ru-RU" dirty="0"/>
              <a:t> </a:t>
            </a:r>
            <a:r>
              <a:rPr lang="ru-RU" dirty="0" err="1"/>
              <a:t>оголошення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судом факту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громадянина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Оголошення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безвісної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правоздатності</a:t>
            </a:r>
            <a:r>
              <a:rPr lang="ru-RU" dirty="0"/>
              <a:t> не </a:t>
            </a:r>
            <a:r>
              <a:rPr lang="ru-RU" dirty="0" err="1"/>
              <a:t>припиняє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оголошена</a:t>
            </a:r>
            <a:r>
              <a:rPr lang="ru-RU" dirty="0"/>
              <a:t> особа, яка жива, вона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правоздатності</a:t>
            </a:r>
            <a:r>
              <a:rPr lang="ru-RU" dirty="0"/>
              <a:t> не </a:t>
            </a:r>
            <a:r>
              <a:rPr lang="ru-RU" dirty="0" err="1"/>
              <a:t>втрачає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ж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оголошена</a:t>
            </a:r>
            <a:r>
              <a:rPr lang="ru-RU" dirty="0"/>
              <a:t> особа,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в </a:t>
            </a:r>
            <a:r>
              <a:rPr lang="ru-RU" dirty="0" err="1"/>
              <a:t>живих</a:t>
            </a:r>
            <a:r>
              <a:rPr lang="ru-RU" dirty="0"/>
              <a:t>, то вона </a:t>
            </a:r>
            <a:r>
              <a:rPr lang="ru-RU" dirty="0" err="1"/>
              <a:t>втрачає</a:t>
            </a:r>
            <a:r>
              <a:rPr lang="ru-RU" dirty="0"/>
              <a:t> </a:t>
            </a:r>
            <a:r>
              <a:rPr lang="ru-RU" dirty="0" err="1"/>
              <a:t>правоздатність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з моменту </a:t>
            </a:r>
            <a:r>
              <a:rPr lang="ru-RU" dirty="0" err="1"/>
              <a:t>дійсної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а не з моменту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 судом. </a:t>
            </a:r>
            <a:endParaRPr lang="ru-RU" dirty="0" smtClean="0"/>
          </a:p>
          <a:p>
            <a:r>
              <a:rPr lang="ru-RU" dirty="0" smtClean="0"/>
              <a:t>Те </a:t>
            </a:r>
            <a:r>
              <a:rPr lang="ru-RU" dirty="0"/>
              <a:t>ж </a:t>
            </a:r>
            <a:r>
              <a:rPr lang="ru-RU" dirty="0" err="1"/>
              <a:t>стосується</a:t>
            </a:r>
            <a:r>
              <a:rPr lang="ru-RU" dirty="0"/>
              <a:t> і </a:t>
            </a:r>
            <a:r>
              <a:rPr lang="ru-RU" dirty="0" err="1"/>
              <a:t>встановлення</a:t>
            </a:r>
            <a:r>
              <a:rPr lang="ru-RU" dirty="0"/>
              <a:t> судом факту </a:t>
            </a:r>
            <a:r>
              <a:rPr lang="ru-RU" dirty="0" err="1"/>
              <a:t>смерті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важливе</a:t>
            </a:r>
            <a:r>
              <a:rPr lang="ru-RU" dirty="0"/>
              <a:t> </a:t>
            </a:r>
            <a:r>
              <a:rPr lang="ru-RU" dirty="0" err="1"/>
              <a:t>правове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, </a:t>
            </a:r>
            <a:r>
              <a:rPr lang="ru-RU" dirty="0" err="1"/>
              <a:t>бо</a:t>
            </a:r>
            <a:r>
              <a:rPr lang="ru-RU" dirty="0"/>
              <a:t> моментом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є смерть </a:t>
            </a:r>
            <a:r>
              <a:rPr lang="ru-RU" dirty="0" err="1"/>
              <a:t>фізичної</a:t>
            </a:r>
            <a:r>
              <a:rPr lang="ru-RU" dirty="0"/>
              <a:t> особи, 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юридичний</a:t>
            </a:r>
            <a:r>
              <a:rPr lang="ru-RU" dirty="0"/>
              <a:t> факт,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спадкове</a:t>
            </a:r>
            <a:r>
              <a:rPr lang="ru-RU" dirty="0"/>
              <a:t> </a:t>
            </a:r>
            <a:r>
              <a:rPr lang="ru-RU" dirty="0" err="1"/>
              <a:t>правовідношення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034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продовжується</a:t>
            </a:r>
            <a:r>
              <a:rPr lang="ru-RU" dirty="0"/>
              <a:t> з </a:t>
            </a:r>
            <a:r>
              <a:rPr lang="ru-RU" dirty="0" err="1"/>
              <a:t>закликанням</a:t>
            </a:r>
            <a:r>
              <a:rPr lang="ru-RU" dirty="0"/>
              <a:t> до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визначених</a:t>
            </a:r>
            <a:r>
              <a:rPr lang="ru-RU" dirty="0"/>
              <a:t> в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і 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 </a:t>
            </a:r>
            <a:r>
              <a:rPr lang="ru-RU" dirty="0" err="1"/>
              <a:t>суб’єктивне</a:t>
            </a:r>
            <a:r>
              <a:rPr lang="ru-RU" dirty="0"/>
              <a:t> право на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на </a:t>
            </a:r>
            <a:r>
              <a:rPr lang="ru-RU" dirty="0" err="1"/>
              <a:t>відмову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Виникнення</a:t>
            </a:r>
            <a:r>
              <a:rPr lang="ru-RU" dirty="0" smtClean="0"/>
              <a:t> </a:t>
            </a:r>
            <a:r>
              <a:rPr lang="ru-RU" dirty="0" err="1"/>
              <a:t>цього</a:t>
            </a:r>
            <a:r>
              <a:rPr lang="ru-RU" dirty="0"/>
              <a:t> права </a:t>
            </a:r>
            <a:r>
              <a:rPr lang="ru-RU" dirty="0" err="1"/>
              <a:t>відбувається</a:t>
            </a:r>
            <a:r>
              <a:rPr lang="ru-RU" dirty="0"/>
              <a:t> автоматично,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вказаних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 </a:t>
            </a:r>
            <a:r>
              <a:rPr lang="ru-RU" dirty="0" err="1"/>
              <a:t>імовірних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і </a:t>
            </a:r>
            <a:r>
              <a:rPr lang="ru-RU" dirty="0" err="1"/>
              <a:t>зумовлюється</a:t>
            </a:r>
            <a:r>
              <a:rPr lang="ru-RU" dirty="0"/>
              <a:t> фактом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до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приєднуються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юридичні</a:t>
            </a:r>
            <a:r>
              <a:rPr lang="ru-RU" dirty="0"/>
              <a:t> </a:t>
            </a:r>
            <a:r>
              <a:rPr lang="ru-RU" dirty="0" err="1"/>
              <a:t>факти</a:t>
            </a:r>
            <a:r>
              <a:rPr lang="ru-RU" dirty="0"/>
              <a:t> – 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спорідненості</a:t>
            </a:r>
            <a:r>
              <a:rPr lang="ru-RU" dirty="0"/>
              <a:t>, </a:t>
            </a:r>
            <a:r>
              <a:rPr lang="ru-RU" dirty="0" err="1"/>
              <a:t>перебування</a:t>
            </a:r>
            <a:r>
              <a:rPr lang="ru-RU" dirty="0"/>
              <a:t> на </a:t>
            </a:r>
            <a:r>
              <a:rPr lang="ru-RU" dirty="0" err="1"/>
              <a:t>утриманні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встановленого</a:t>
            </a:r>
            <a:r>
              <a:rPr lang="ru-RU" dirty="0"/>
              <a:t> законом строку </a:t>
            </a:r>
            <a:r>
              <a:rPr lang="ru-RU" dirty="0" err="1"/>
              <a:t>тощо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073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Отже</a:t>
            </a:r>
            <a:r>
              <a:rPr lang="ru-RU" dirty="0"/>
              <a:t>, </a:t>
            </a:r>
            <a:r>
              <a:rPr lang="ru-RU" dirty="0" err="1"/>
              <a:t>спадкове</a:t>
            </a:r>
            <a:r>
              <a:rPr lang="ru-RU" dirty="0"/>
              <a:t> </a:t>
            </a:r>
            <a:r>
              <a:rPr lang="ru-RU" dirty="0" err="1"/>
              <a:t>правовідношення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з </a:t>
            </a:r>
            <a:r>
              <a:rPr lang="ru-RU" dirty="0" err="1"/>
              <a:t>відкриттям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r>
              <a:rPr lang="ru-RU" dirty="0" err="1"/>
              <a:t>Останнє</a:t>
            </a:r>
            <a:r>
              <a:rPr lang="ru-RU" dirty="0"/>
              <a:t> ж </a:t>
            </a:r>
            <a:r>
              <a:rPr lang="ru-RU" dirty="0" err="1"/>
              <a:t>відбувається</a:t>
            </a:r>
            <a:r>
              <a:rPr lang="ru-RU" dirty="0"/>
              <a:t> не </a:t>
            </a:r>
            <a:r>
              <a:rPr lang="ru-RU" dirty="0" err="1"/>
              <a:t>саме</a:t>
            </a:r>
            <a:r>
              <a:rPr lang="ru-RU" dirty="0"/>
              <a:t> по </a:t>
            </a:r>
            <a:r>
              <a:rPr lang="ru-RU" dirty="0" err="1"/>
              <a:t>собі</a:t>
            </a:r>
            <a:r>
              <a:rPr lang="ru-RU" dirty="0"/>
              <a:t>, а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настанням</a:t>
            </a:r>
            <a:r>
              <a:rPr lang="ru-RU" dirty="0"/>
              <a:t> </a:t>
            </a:r>
            <a:r>
              <a:rPr lang="ru-RU" dirty="0" err="1"/>
              <a:t>перерахованих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фактів</a:t>
            </a:r>
            <a:r>
              <a:rPr lang="ru-RU" dirty="0"/>
              <a:t>.</a:t>
            </a:r>
            <a:r>
              <a:rPr lang="ru-RU" dirty="0">
                <a:solidFill>
                  <a:srgbClr val="00B0F0"/>
                </a:solidFill>
              </a:rPr>
              <a:t> Таким чином, </a:t>
            </a:r>
            <a:r>
              <a:rPr lang="ru-RU" dirty="0" err="1">
                <a:solidFill>
                  <a:srgbClr val="00B0F0"/>
                </a:solidFill>
              </a:rPr>
              <a:t>відкриття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спадщини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це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настання</a:t>
            </a:r>
            <a:r>
              <a:rPr lang="ru-RU" dirty="0">
                <a:solidFill>
                  <a:srgbClr val="00B0F0"/>
                </a:solidFill>
              </a:rPr>
              <a:t> тих </a:t>
            </a:r>
            <a:r>
              <a:rPr lang="ru-RU" dirty="0" err="1">
                <a:solidFill>
                  <a:srgbClr val="00B0F0"/>
                </a:solidFill>
              </a:rPr>
              <a:t>юридичних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фактів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якими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обумовлюється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виникнення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спадкових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правовідносин</a:t>
            </a:r>
            <a:r>
              <a:rPr lang="ru-RU" dirty="0">
                <a:solidFill>
                  <a:srgbClr val="00B0F0"/>
                </a:solidFill>
              </a:rPr>
              <a:t>. Характерною </a:t>
            </a:r>
            <a:r>
              <a:rPr lang="ru-RU" dirty="0" err="1">
                <a:solidFill>
                  <a:srgbClr val="00B0F0"/>
                </a:solidFill>
              </a:rPr>
              <a:t>рисою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спадкових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правовідносин</a:t>
            </a:r>
            <a:r>
              <a:rPr lang="ru-RU" dirty="0">
                <a:solidFill>
                  <a:srgbClr val="00B0F0"/>
                </a:solidFill>
              </a:rPr>
              <a:t> є те, </a:t>
            </a:r>
            <a:r>
              <a:rPr lang="ru-RU" dirty="0" err="1">
                <a:solidFill>
                  <a:srgbClr val="00B0F0"/>
                </a:solidFill>
              </a:rPr>
              <a:t>що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підставою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їх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виникнення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завжди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виступає</a:t>
            </a:r>
            <a:r>
              <a:rPr lang="ru-RU" dirty="0">
                <a:solidFill>
                  <a:srgbClr val="00B0F0"/>
                </a:solidFill>
              </a:rPr>
              <a:t> не один </a:t>
            </a:r>
            <a:r>
              <a:rPr lang="ru-RU" dirty="0" err="1">
                <a:solidFill>
                  <a:srgbClr val="00B0F0"/>
                </a:solidFill>
              </a:rPr>
              <a:t>юридичний</a:t>
            </a:r>
            <a:r>
              <a:rPr lang="ru-RU" dirty="0">
                <a:solidFill>
                  <a:srgbClr val="00B0F0"/>
                </a:solidFill>
              </a:rPr>
              <a:t> факт, а </a:t>
            </a:r>
            <a:r>
              <a:rPr lang="ru-RU" dirty="0" err="1">
                <a:solidFill>
                  <a:srgbClr val="00B0F0"/>
                </a:solidFill>
              </a:rPr>
              <a:t>їх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сукупність</a:t>
            </a:r>
            <a:r>
              <a:rPr lang="ru-RU" dirty="0">
                <a:solidFill>
                  <a:srgbClr val="00B0F0"/>
                </a:solidFill>
              </a:rPr>
              <a:t>. </a:t>
            </a:r>
            <a:endParaRPr lang="en-US" dirty="0">
              <a:solidFill>
                <a:srgbClr val="00B0F0"/>
              </a:solidFill>
            </a:endParaRPr>
          </a:p>
          <a:p>
            <a:r>
              <a:rPr lang="ru-RU" dirty="0">
                <a:solidFill>
                  <a:srgbClr val="00B0F0"/>
                </a:solidFill>
              </a:rPr>
              <a:t> </a:t>
            </a:r>
            <a:endParaRPr lang="en-US" dirty="0">
              <a:solidFill>
                <a:srgbClr val="00B0F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113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2. </a:t>
            </a:r>
            <a:r>
              <a:rPr lang="ru-RU" dirty="0" err="1"/>
              <a:t>Поняття</a:t>
            </a:r>
            <a:r>
              <a:rPr lang="ru-RU" dirty="0"/>
              <a:t> та </a:t>
            </a:r>
            <a:r>
              <a:rPr lang="ru-RU" dirty="0" err="1"/>
              <a:t>значення</a:t>
            </a:r>
            <a:r>
              <a:rPr lang="ru-RU" dirty="0"/>
              <a:t> часу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1220.</a:t>
            </a:r>
            <a:r>
              <a:rPr lang="ru-RU" dirty="0"/>
              <a:t> 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 smtClean="0"/>
              <a:t>2</a:t>
            </a:r>
            <a:r>
              <a:rPr lang="ru-RU" dirty="0"/>
              <a:t>. Часом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є день </a:t>
            </a:r>
            <a:r>
              <a:rPr lang="ru-RU" dirty="0" err="1"/>
              <a:t>смерті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день, з </a:t>
            </a:r>
            <a:r>
              <a:rPr lang="ru-RU" dirty="0" err="1"/>
              <a:t>якого</a:t>
            </a:r>
            <a:r>
              <a:rPr lang="ru-RU" dirty="0"/>
              <a:t> вона </a:t>
            </a:r>
            <a:r>
              <a:rPr lang="ru-RU" dirty="0" err="1"/>
              <a:t>оголошується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 (</a:t>
            </a:r>
            <a:r>
              <a:rPr lang="ru-RU" u="sng" dirty="0" err="1">
                <a:hlinkClick r:id="rId2"/>
              </a:rPr>
              <a:t>частина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третя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46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Кодексу).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доби</a:t>
            </a:r>
            <a:r>
              <a:rPr lang="ru-RU" dirty="0"/>
              <a:t> померли особи, </a:t>
            </a:r>
            <a:r>
              <a:rPr lang="ru-RU" dirty="0" err="1"/>
              <a:t>які</a:t>
            </a:r>
            <a:r>
              <a:rPr lang="ru-RU" dirty="0"/>
              <a:t> могли б </a:t>
            </a:r>
            <a:r>
              <a:rPr lang="ru-RU" dirty="0" err="1"/>
              <a:t>спадкувати</a:t>
            </a:r>
            <a:r>
              <a:rPr lang="ru-RU" dirty="0"/>
              <a:t> одна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одної</a:t>
            </a:r>
            <a:r>
              <a:rPr lang="ru-RU" dirty="0"/>
              <a:t>, </a:t>
            </a:r>
            <a:r>
              <a:rPr lang="ru-RU" dirty="0" err="1"/>
              <a:t>спадщина</a:t>
            </a:r>
            <a:r>
              <a:rPr lang="ru-RU" dirty="0"/>
              <a:t> </a:t>
            </a:r>
            <a:r>
              <a:rPr lang="ru-RU" dirty="0" err="1"/>
              <a:t>відкривається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і </a:t>
            </a:r>
            <a:r>
              <a:rPr lang="ru-RU" dirty="0" err="1"/>
              <a:t>окремо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з них.</a:t>
            </a:r>
          </a:p>
          <a:p>
            <a:r>
              <a:rPr lang="ru-RU" dirty="0"/>
              <a:t>4.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могли б </a:t>
            </a:r>
            <a:r>
              <a:rPr lang="ru-RU" dirty="0" err="1"/>
              <a:t>спадкувати</a:t>
            </a:r>
            <a:r>
              <a:rPr lang="ru-RU" dirty="0"/>
              <a:t> одна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одної</a:t>
            </a:r>
            <a:r>
              <a:rPr lang="ru-RU" dirty="0"/>
              <a:t>, померли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спільної</a:t>
            </a:r>
            <a:r>
              <a:rPr lang="ru-RU" dirty="0"/>
              <a:t> для них </a:t>
            </a:r>
            <a:r>
              <a:rPr lang="ru-RU" dirty="0" err="1"/>
              <a:t>небезпеки</a:t>
            </a:r>
            <a:r>
              <a:rPr lang="ru-RU" dirty="0"/>
              <a:t> (</a:t>
            </a:r>
            <a:r>
              <a:rPr lang="ru-RU" dirty="0" err="1"/>
              <a:t>стихійного</a:t>
            </a:r>
            <a:r>
              <a:rPr lang="ru-RU" dirty="0"/>
              <a:t> лиха, </a:t>
            </a:r>
            <a:r>
              <a:rPr lang="ru-RU" dirty="0" err="1"/>
              <a:t>аварії</a:t>
            </a:r>
            <a:r>
              <a:rPr lang="ru-RU" dirty="0"/>
              <a:t>, </a:t>
            </a:r>
            <a:r>
              <a:rPr lang="ru-RU" dirty="0" err="1"/>
              <a:t>катастрофи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), </a:t>
            </a:r>
            <a:r>
              <a:rPr lang="ru-RU" dirty="0" err="1"/>
              <a:t>припускається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вони померли </a:t>
            </a:r>
            <a:r>
              <a:rPr lang="ru-RU" dirty="0" err="1"/>
              <a:t>одночасно</a:t>
            </a:r>
            <a:r>
              <a:rPr lang="ru-RU" dirty="0"/>
              <a:t>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спадщина</a:t>
            </a:r>
            <a:r>
              <a:rPr lang="ru-RU" dirty="0"/>
              <a:t> </a:t>
            </a:r>
            <a:r>
              <a:rPr lang="ru-RU" dirty="0" err="1"/>
              <a:t>відкривається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і </a:t>
            </a:r>
            <a:r>
              <a:rPr lang="ru-RU" dirty="0" err="1"/>
              <a:t>окремо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з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4361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</TotalTime>
  <Words>4134</Words>
  <Application>Microsoft Office PowerPoint</Application>
  <PresentationFormat>Широкоэкранный</PresentationFormat>
  <Paragraphs>119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1" baseType="lpstr">
      <vt:lpstr>Arial</vt:lpstr>
      <vt:lpstr>Trebuchet MS</vt:lpstr>
      <vt:lpstr>Wingdings 3</vt:lpstr>
      <vt:lpstr>Аспект</vt:lpstr>
      <vt:lpstr> Відкриття спадщини. Склад спадщини.</vt:lpstr>
      <vt:lpstr>1. Поняття відкриття спадщини та правове значення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Поняття та значення часу відкриття спадщини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Процедура оголошення фізичної особи померлою.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Поняття та значення місця відкриття спадщини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4. Повідомлення спадкоємців про відкриття спадщини,  органи та їх повноваження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5. Склад спадщини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Відкриття спадщини. Склад спадщини.</dc:title>
  <dc:creator>ASUS</dc:creator>
  <cp:lastModifiedBy>ASUS</cp:lastModifiedBy>
  <cp:revision>8</cp:revision>
  <dcterms:created xsi:type="dcterms:W3CDTF">2025-03-09T13:36:37Z</dcterms:created>
  <dcterms:modified xsi:type="dcterms:W3CDTF">2026-04-08T07:51:15Z</dcterms:modified>
</cp:coreProperties>
</file>