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4" r:id="rId19"/>
    <p:sldId id="275" r:id="rId20"/>
    <p:sldId id="276" r:id="rId21"/>
    <p:sldId id="277" r:id="rId22"/>
    <p:sldId id="278" r:id="rId23"/>
    <p:sldId id="285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709-15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Склад </a:t>
            </a:r>
            <a:r>
              <a:rPr lang="ru-RU" dirty="0" err="1"/>
              <a:t>спадщини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70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Момент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встановлюється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певної</a:t>
            </a:r>
            <a:r>
              <a:rPr lang="ru-RU" sz="2000" dirty="0"/>
              <a:t> </a:t>
            </a:r>
            <a:r>
              <a:rPr lang="ru-RU" sz="2000" dirty="0" err="1"/>
              <a:t>сукупності</a:t>
            </a:r>
            <a:r>
              <a:rPr lang="ru-RU" sz="2000" dirty="0"/>
              <a:t> </a:t>
            </a:r>
            <a:r>
              <a:rPr lang="ru-RU" sz="2000" dirty="0" err="1"/>
              <a:t>біологічних</a:t>
            </a:r>
            <a:r>
              <a:rPr lang="ru-RU" sz="2000" dirty="0"/>
              <a:t> </a:t>
            </a:r>
            <a:r>
              <a:rPr lang="ru-RU" sz="2000" dirty="0" err="1"/>
              <a:t>показників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свідчать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незворотних</a:t>
            </a:r>
            <a:r>
              <a:rPr lang="ru-RU" sz="2000" dirty="0"/>
              <a:t> </a:t>
            </a:r>
            <a:r>
              <a:rPr lang="ru-RU" sz="2000" dirty="0" err="1"/>
              <a:t>змін</a:t>
            </a:r>
            <a:r>
              <a:rPr lang="ru-RU" sz="2000" dirty="0"/>
              <a:t> в </a:t>
            </a:r>
            <a:r>
              <a:rPr lang="ru-RU" sz="2000" dirty="0" err="1"/>
              <a:t>організмі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. Людина </a:t>
            </a:r>
            <a:r>
              <a:rPr lang="ru-RU" sz="2000" dirty="0" err="1"/>
              <a:t>вважається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 з моменту, коли </a:t>
            </a:r>
            <a:r>
              <a:rPr lang="ru-RU" sz="2000" dirty="0" err="1"/>
              <a:t>встановлена</a:t>
            </a:r>
            <a:r>
              <a:rPr lang="ru-RU" sz="2000" dirty="0"/>
              <a:t> смерть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. Смерть </a:t>
            </a:r>
            <a:r>
              <a:rPr lang="ru-RU" sz="2000" dirty="0" err="1"/>
              <a:t>мозку</a:t>
            </a:r>
            <a:r>
              <a:rPr lang="ru-RU" sz="2000" dirty="0"/>
              <a:t> </a:t>
            </a:r>
            <a:r>
              <a:rPr lang="ru-RU" sz="2000" dirty="0" err="1"/>
              <a:t>означає</a:t>
            </a:r>
            <a:r>
              <a:rPr lang="ru-RU" sz="2000" dirty="0"/>
              <a:t> </a:t>
            </a:r>
            <a:r>
              <a:rPr lang="ru-RU" sz="2000" dirty="0" err="1"/>
              <a:t>повну</a:t>
            </a:r>
            <a:r>
              <a:rPr lang="ru-RU" sz="2000" dirty="0"/>
              <a:t> і </a:t>
            </a:r>
            <a:r>
              <a:rPr lang="ru-RU" sz="2000" dirty="0" err="1"/>
              <a:t>незворотну</a:t>
            </a:r>
            <a:r>
              <a:rPr lang="ru-RU" sz="2000" dirty="0"/>
              <a:t> </a:t>
            </a:r>
            <a:r>
              <a:rPr lang="ru-RU" sz="2000" dirty="0" err="1"/>
              <a:t>втрату</a:t>
            </a:r>
            <a:r>
              <a:rPr lang="ru-RU" sz="2000" dirty="0"/>
              <a:t> </a:t>
            </a:r>
            <a:r>
              <a:rPr lang="ru-RU" sz="2000" dirty="0" err="1"/>
              <a:t>всіх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функцій</a:t>
            </a:r>
            <a:r>
              <a:rPr lang="ru-RU" sz="2000" dirty="0"/>
              <a:t>. </a:t>
            </a:r>
            <a:r>
              <a:rPr lang="ru-RU" sz="2000" dirty="0" err="1"/>
              <a:t>Кожен</a:t>
            </a:r>
            <a:r>
              <a:rPr lang="ru-RU" sz="2000" dirty="0"/>
              <a:t> факт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</a:t>
            </a:r>
            <a:r>
              <a:rPr lang="ru-RU" sz="2000" dirty="0" err="1"/>
              <a:t>встановлюється</a:t>
            </a:r>
            <a:r>
              <a:rPr lang="ru-RU" sz="2000" dirty="0"/>
              <a:t> </a:t>
            </a:r>
            <a:r>
              <a:rPr lang="ru-RU" sz="2000" dirty="0" err="1"/>
              <a:t>консиліумом</a:t>
            </a:r>
            <a:r>
              <a:rPr lang="ru-RU" sz="2000" dirty="0"/>
              <a:t> </a:t>
            </a:r>
            <a:r>
              <a:rPr lang="ru-RU" sz="2000" dirty="0" err="1"/>
              <a:t>лікарів</a:t>
            </a:r>
            <a:r>
              <a:rPr lang="ru-RU" sz="2000" dirty="0"/>
              <a:t> закладу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наукової</a:t>
            </a:r>
            <a:r>
              <a:rPr lang="ru-RU" sz="2000" dirty="0"/>
              <a:t> установи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завершення</a:t>
            </a:r>
            <a:r>
              <a:rPr lang="ru-RU" sz="2000" dirty="0"/>
              <a:t> </a:t>
            </a:r>
            <a:r>
              <a:rPr lang="ru-RU" sz="2000" dirty="0" err="1"/>
              <a:t>процедури</a:t>
            </a:r>
            <a:r>
              <a:rPr lang="ru-RU" sz="2000" dirty="0"/>
              <a:t> </a:t>
            </a:r>
            <a:r>
              <a:rPr lang="ru-RU" sz="2000" dirty="0" err="1"/>
              <a:t>встановлення</a:t>
            </a:r>
            <a:r>
              <a:rPr lang="ru-RU" sz="2000" dirty="0"/>
              <a:t> моменту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(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), та </a:t>
            </a:r>
            <a:r>
              <a:rPr lang="ru-RU" sz="2000" dirty="0" err="1"/>
              <a:t>оформлюється</a:t>
            </a:r>
            <a:r>
              <a:rPr lang="ru-RU" sz="2000" dirty="0"/>
              <a:t> акт </a:t>
            </a:r>
            <a:r>
              <a:rPr lang="ru-RU" sz="2000" dirty="0" err="1"/>
              <a:t>констатації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діагностичних</a:t>
            </a:r>
            <a:r>
              <a:rPr lang="ru-RU" sz="2000" dirty="0"/>
              <a:t> </a:t>
            </a:r>
            <a:r>
              <a:rPr lang="ru-RU" sz="2000" dirty="0" err="1"/>
              <a:t>критеріїв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</a:t>
            </a:r>
            <a:r>
              <a:rPr lang="ru-RU" sz="2000" dirty="0" err="1"/>
              <a:t>мозку</a:t>
            </a:r>
            <a:r>
              <a:rPr lang="ru-RU" sz="2000" dirty="0"/>
              <a:t> за формою </a:t>
            </a:r>
            <a:r>
              <a:rPr lang="ru-RU" sz="2000" dirty="0" err="1"/>
              <a:t>первинної</a:t>
            </a:r>
            <a:r>
              <a:rPr lang="ru-RU" sz="2000" dirty="0"/>
              <a:t> </a:t>
            </a:r>
            <a:r>
              <a:rPr lang="ru-RU" sz="2000" dirty="0" err="1"/>
              <a:t>облікової</a:t>
            </a:r>
            <a:r>
              <a:rPr lang="ru-RU" sz="2000" dirty="0"/>
              <a:t> </a:t>
            </a:r>
            <a:r>
              <a:rPr lang="ru-RU" sz="2000" dirty="0" err="1"/>
              <a:t>документації</a:t>
            </a:r>
            <a:r>
              <a:rPr lang="ru-RU" sz="2000" dirty="0"/>
              <a:t> № 012/о, </a:t>
            </a:r>
            <a:r>
              <a:rPr lang="ru-RU" sz="2000" dirty="0" err="1"/>
              <a:t>затвердженою</a:t>
            </a:r>
            <a:r>
              <a:rPr lang="ru-RU" sz="2000" dirty="0"/>
              <a:t> наказом </a:t>
            </a:r>
            <a:r>
              <a:rPr lang="ru-RU" sz="2000" dirty="0" err="1"/>
              <a:t>Міністерства</a:t>
            </a:r>
            <a:r>
              <a:rPr lang="ru-RU" sz="2000" dirty="0"/>
              <a:t>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23 </a:t>
            </a:r>
            <a:r>
              <a:rPr lang="ru-RU" sz="2000" dirty="0" err="1"/>
              <a:t>вересня</a:t>
            </a:r>
            <a:r>
              <a:rPr lang="ru-RU" sz="2000" dirty="0"/>
              <a:t> 2013 року № 821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2803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Інструкції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та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лікарського</a:t>
            </a:r>
            <a:r>
              <a:rPr lang="ru-RU" dirty="0"/>
              <a:t> </a:t>
            </a:r>
            <a:r>
              <a:rPr lang="ru-RU" dirty="0" err="1"/>
              <a:t>свідоцтва</a:t>
            </a:r>
            <a:r>
              <a:rPr lang="ru-RU" dirty="0"/>
              <a:t> про смерть (форма № 106/о), </a:t>
            </a:r>
            <a:r>
              <a:rPr lang="ru-RU" dirty="0" err="1"/>
              <a:t>затвердженої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08.08.2006 № 545останнє </a:t>
            </a:r>
            <a:r>
              <a:rPr lang="ru-RU" dirty="0" err="1">
                <a:solidFill>
                  <a:srgbClr val="00B0F0"/>
                </a:solidFill>
              </a:rPr>
              <a:t>видається</a:t>
            </a:r>
            <a:r>
              <a:rPr lang="ru-RU" dirty="0">
                <a:solidFill>
                  <a:srgbClr val="00B0F0"/>
                </a:solidFill>
              </a:rPr>
              <a:t> такими закладами </a:t>
            </a:r>
            <a:r>
              <a:rPr lang="ru-RU" dirty="0" err="1">
                <a:solidFill>
                  <a:srgbClr val="00B0F0"/>
                </a:solidFill>
              </a:rPr>
              <a:t>охорони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здоров'я</a:t>
            </a:r>
            <a:r>
              <a:rPr lang="ru-RU" dirty="0">
                <a:solidFill>
                  <a:srgbClr val="00B0F0"/>
                </a:solidFill>
              </a:rPr>
              <a:t>: </a:t>
            </a:r>
            <a:r>
              <a:rPr lang="ru-RU" dirty="0" err="1">
                <a:solidFill>
                  <a:srgbClr val="00B0F0"/>
                </a:solidFill>
              </a:rPr>
              <a:t>лікарнями</a:t>
            </a:r>
            <a:r>
              <a:rPr lang="ru-RU" dirty="0">
                <a:solidFill>
                  <a:srgbClr val="00B0F0"/>
                </a:solidFill>
              </a:rPr>
              <a:t>, амбулаторно-</a:t>
            </a:r>
            <a:r>
              <a:rPr lang="ru-RU" dirty="0" err="1">
                <a:solidFill>
                  <a:srgbClr val="00B0F0"/>
                </a:solidFill>
              </a:rPr>
              <a:t>поліклінічними</a:t>
            </a:r>
            <a:r>
              <a:rPr lang="ru-RU" dirty="0">
                <a:solidFill>
                  <a:srgbClr val="00B0F0"/>
                </a:solidFill>
              </a:rPr>
              <a:t> закладами, диспансерами, </a:t>
            </a:r>
            <a:r>
              <a:rPr lang="ru-RU" dirty="0" err="1">
                <a:solidFill>
                  <a:srgbClr val="00B0F0"/>
                </a:solidFill>
              </a:rPr>
              <a:t>пологовими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будинками,санаторіями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патологоанатомічними</a:t>
            </a:r>
            <a:r>
              <a:rPr lang="ru-RU" dirty="0">
                <a:solidFill>
                  <a:srgbClr val="00B0F0"/>
                </a:solidFill>
              </a:rPr>
              <a:t> бюро, бюро </a:t>
            </a:r>
            <a:r>
              <a:rPr lang="ru-RU" dirty="0" err="1">
                <a:solidFill>
                  <a:srgbClr val="00B0F0"/>
                </a:solidFill>
              </a:rPr>
              <a:t>судово-медичної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експертизи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Лікарське</a:t>
            </a:r>
            <a:r>
              <a:rPr lang="ru-RU" dirty="0" smtClean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лікарем</a:t>
            </a:r>
            <a:r>
              <a:rPr lang="ru-RU" dirty="0"/>
              <a:t> </a:t>
            </a:r>
            <a:r>
              <a:rPr lang="ru-RU" dirty="0" err="1"/>
              <a:t>медичного</a:t>
            </a:r>
            <a:r>
              <a:rPr lang="ru-RU" dirty="0"/>
              <a:t> </a:t>
            </a:r>
            <a:r>
              <a:rPr lang="ru-RU" dirty="0" err="1"/>
              <a:t>закладу,що</a:t>
            </a:r>
            <a:r>
              <a:rPr lang="ru-RU" dirty="0"/>
              <a:t> </a:t>
            </a:r>
            <a:r>
              <a:rPr lang="ru-RU" dirty="0" err="1"/>
              <a:t>лікував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спостережень</a:t>
            </a:r>
            <a:r>
              <a:rPr lang="ru-RU" dirty="0"/>
              <a:t> за </a:t>
            </a:r>
            <a:r>
              <a:rPr lang="ru-RU" dirty="0" err="1"/>
              <a:t>хворим</a:t>
            </a:r>
            <a:r>
              <a:rPr lang="ru-RU" dirty="0"/>
              <a:t> і </a:t>
            </a:r>
            <a:r>
              <a:rPr lang="ru-RU" dirty="0" err="1"/>
              <a:t>записів</a:t>
            </a:r>
            <a:r>
              <a:rPr lang="ru-RU" dirty="0"/>
              <a:t> у </a:t>
            </a:r>
            <a:r>
              <a:rPr lang="ru-RU" dirty="0" err="1"/>
              <a:t>медичній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відображали</a:t>
            </a:r>
            <a:r>
              <a:rPr lang="ru-RU" dirty="0"/>
              <a:t> стан хворого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смерті,або</a:t>
            </a:r>
            <a:r>
              <a:rPr lang="ru-RU" dirty="0"/>
              <a:t> патологоанатомом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і результату </a:t>
            </a:r>
            <a:r>
              <a:rPr lang="ru-RU" dirty="0" err="1"/>
              <a:t>розтину</a:t>
            </a:r>
            <a:r>
              <a:rPr lang="ru-RU" dirty="0"/>
              <a:t>.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057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У </a:t>
            </a:r>
            <a:r>
              <a:rPr lang="ru-RU" dirty="0" err="1"/>
              <a:t>разі,якщо</a:t>
            </a:r>
            <a:r>
              <a:rPr lang="ru-RU" dirty="0"/>
              <a:t> смерть настала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зовнішніх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(</a:t>
            </a:r>
            <a:r>
              <a:rPr lang="ru-RU" dirty="0" err="1"/>
              <a:t>травми</a:t>
            </a:r>
            <a:r>
              <a:rPr lang="ru-RU" dirty="0"/>
              <a:t>, </a:t>
            </a:r>
            <a:r>
              <a:rPr lang="ru-RU" dirty="0" err="1"/>
              <a:t>асфіксії</a:t>
            </a:r>
            <a:r>
              <a:rPr lang="ru-RU" dirty="0"/>
              <a:t>,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крайніх</a:t>
            </a:r>
            <a:r>
              <a:rPr lang="ru-RU" dirty="0"/>
              <a:t> температур, </a:t>
            </a:r>
            <a:r>
              <a:rPr lang="ru-RU" dirty="0" err="1"/>
              <a:t>електричного</a:t>
            </a:r>
            <a:r>
              <a:rPr lang="ru-RU" dirty="0"/>
              <a:t> </a:t>
            </a:r>
            <a:r>
              <a:rPr lang="ru-RU" dirty="0" err="1"/>
              <a:t>струму,отруєнь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</a:t>
            </a:r>
            <a:r>
              <a:rPr lang="ru-RU" dirty="0" err="1"/>
              <a:t>після</a:t>
            </a:r>
            <a:r>
              <a:rPr lang="ru-RU" dirty="0"/>
              <a:t> штучного </a:t>
            </a:r>
            <a:r>
              <a:rPr lang="ru-RU" dirty="0" err="1"/>
              <a:t>аборту,проведеного</a:t>
            </a:r>
            <a:r>
              <a:rPr lang="ru-RU" dirty="0"/>
              <a:t> поза межами </a:t>
            </a:r>
            <a:r>
              <a:rPr lang="ru-RU" dirty="0" err="1"/>
              <a:t>медичного</a:t>
            </a:r>
            <a:r>
              <a:rPr lang="ru-RU" dirty="0"/>
              <a:t> закладу, </a:t>
            </a:r>
            <a:r>
              <a:rPr lang="ru-RU" dirty="0" err="1"/>
              <a:t>смерті</a:t>
            </a:r>
            <a:r>
              <a:rPr lang="ru-RU" dirty="0"/>
              <a:t> на </a:t>
            </a:r>
            <a:r>
              <a:rPr lang="ru-RU" dirty="0" err="1"/>
              <a:t>виробництві</a:t>
            </a:r>
            <a:r>
              <a:rPr lang="ru-RU" dirty="0"/>
              <a:t>, при </a:t>
            </a:r>
            <a:r>
              <a:rPr lang="ru-RU" dirty="0" err="1"/>
              <a:t>раптовій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року </a:t>
            </a:r>
            <a:r>
              <a:rPr lang="ru-RU" dirty="0" err="1"/>
              <a:t>життя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перебували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медичним</a:t>
            </a:r>
            <a:r>
              <a:rPr lang="ru-RU" dirty="0"/>
              <a:t> </a:t>
            </a:r>
            <a:r>
              <a:rPr lang="ru-RU" dirty="0" err="1"/>
              <a:t>наглядом</a:t>
            </a:r>
            <a:r>
              <a:rPr lang="ru-RU" dirty="0"/>
              <a:t>, </a:t>
            </a:r>
            <a:r>
              <a:rPr lang="ru-RU" dirty="0" err="1"/>
              <a:t>померлих,особа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не </a:t>
            </a:r>
            <a:r>
              <a:rPr lang="ru-RU" dirty="0" err="1"/>
              <a:t>встановлена,а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у тих </a:t>
            </a:r>
            <a:r>
              <a:rPr lang="ru-RU" dirty="0" err="1"/>
              <a:t>випадках,коли</a:t>
            </a:r>
            <a:r>
              <a:rPr lang="ru-RU" dirty="0"/>
              <a:t> є </a:t>
            </a:r>
            <a:r>
              <a:rPr lang="ru-RU" dirty="0" err="1"/>
              <a:t>підозра</a:t>
            </a:r>
            <a:r>
              <a:rPr lang="ru-RU" dirty="0"/>
              <a:t> на </a:t>
            </a:r>
            <a:r>
              <a:rPr lang="ru-RU" dirty="0" err="1"/>
              <a:t>насильницьку</a:t>
            </a:r>
            <a:r>
              <a:rPr lang="ru-RU" dirty="0"/>
              <a:t> смерть,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судовомедичним</a:t>
            </a:r>
            <a:r>
              <a:rPr lang="ru-RU" dirty="0"/>
              <a:t> </a:t>
            </a:r>
            <a:r>
              <a:rPr lang="ru-RU" dirty="0" err="1"/>
              <a:t>експертом</a:t>
            </a:r>
            <a:r>
              <a:rPr lang="ru-RU" dirty="0"/>
              <a:t> 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розтину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298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У </a:t>
            </a:r>
            <a:r>
              <a:rPr lang="ru-RU" dirty="0" err="1"/>
              <a:t>виняткових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 </a:t>
            </a:r>
            <a:r>
              <a:rPr lang="ru-RU" dirty="0" err="1"/>
              <a:t>може</a:t>
            </a:r>
            <a:r>
              <a:rPr lang="ru-RU" dirty="0"/>
              <a:t> бути видано </a:t>
            </a:r>
            <a:r>
              <a:rPr lang="ru-RU" dirty="0" err="1"/>
              <a:t>лікарем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встановив</a:t>
            </a:r>
            <a:r>
              <a:rPr lang="ru-RU" dirty="0"/>
              <a:t> смерть </a:t>
            </a:r>
            <a:r>
              <a:rPr lang="ru-RU" dirty="0" err="1"/>
              <a:t>тільки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трупа (при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підозри</a:t>
            </a:r>
            <a:r>
              <a:rPr lang="ru-RU" dirty="0"/>
              <a:t> на </a:t>
            </a:r>
            <a:r>
              <a:rPr lang="ru-RU" dirty="0" err="1"/>
              <a:t>насильницьку</a:t>
            </a:r>
            <a:r>
              <a:rPr lang="ru-RU" dirty="0"/>
              <a:t> смерть) та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</a:t>
            </a:r>
            <a:r>
              <a:rPr lang="ru-RU" dirty="0" err="1"/>
              <a:t>документації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у </a:t>
            </a:r>
            <a:r>
              <a:rPr lang="ru-RU" dirty="0" err="1"/>
              <a:t>померлого</a:t>
            </a:r>
            <a:r>
              <a:rPr lang="ru-RU" dirty="0"/>
              <a:t> при </a:t>
            </a:r>
            <a:r>
              <a:rPr lang="ru-RU" dirty="0" err="1"/>
              <a:t>житті</a:t>
            </a:r>
            <a:r>
              <a:rPr lang="ru-RU" dirty="0"/>
              <a:t> хвороб, </a:t>
            </a:r>
            <a:r>
              <a:rPr lang="ru-RU" dirty="0" err="1"/>
              <a:t>які</a:t>
            </a:r>
            <a:r>
              <a:rPr lang="ru-RU" dirty="0"/>
              <a:t> в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перебігу</a:t>
            </a:r>
            <a:r>
              <a:rPr lang="ru-RU" dirty="0"/>
              <a:t> могли </a:t>
            </a:r>
            <a:r>
              <a:rPr lang="ru-RU" dirty="0" err="1"/>
              <a:t>призвести</a:t>
            </a:r>
            <a:r>
              <a:rPr lang="ru-RU" dirty="0"/>
              <a:t> до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Отримавши</a:t>
            </a:r>
            <a:r>
              <a:rPr lang="ru-RU" dirty="0"/>
              <a:t> </a:t>
            </a:r>
            <a:r>
              <a:rPr lang="ru-RU" dirty="0" err="1"/>
              <a:t>лікарське</a:t>
            </a:r>
            <a:r>
              <a:rPr lang="ru-RU" dirty="0"/>
              <a:t> </a:t>
            </a:r>
            <a:r>
              <a:rPr lang="ru-RU" dirty="0" err="1"/>
              <a:t>свідоцтво</a:t>
            </a:r>
            <a:r>
              <a:rPr lang="ru-RU" dirty="0"/>
              <a:t> про смерть, </a:t>
            </a:r>
            <a:r>
              <a:rPr lang="ru-RU" dirty="0" err="1"/>
              <a:t>родичі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Правил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Міністерством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18.10.2000 № 52/5</a:t>
            </a:r>
            <a:r>
              <a:rPr lang="ru-RU" baseline="30000" dirty="0"/>
              <a:t>24</a:t>
            </a:r>
            <a:r>
              <a:rPr lang="ru-RU" dirty="0"/>
              <a:t> подати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державну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трупа до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за </a:t>
            </a:r>
            <a:r>
              <a:rPr lang="ru-RU" dirty="0" err="1"/>
              <a:t>останнім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трупа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поховання</a:t>
            </a:r>
            <a:r>
              <a:rPr lang="ru-RU" dirty="0" smtClean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06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Складений</a:t>
            </a:r>
            <a:r>
              <a:rPr lang="ru-RU" dirty="0" smtClean="0"/>
              <a:t> </a:t>
            </a:r>
            <a:r>
              <a:rPr lang="ru-RU" dirty="0" err="1"/>
              <a:t>актовий</a:t>
            </a:r>
            <a:r>
              <a:rPr lang="ru-RU" dirty="0"/>
              <a:t> </a:t>
            </a:r>
            <a:r>
              <a:rPr lang="ru-RU" dirty="0" err="1"/>
              <a:t>запис</a:t>
            </a:r>
            <a:r>
              <a:rPr lang="ru-RU" dirty="0"/>
              <a:t> про смерть </a:t>
            </a:r>
            <a:r>
              <a:rPr lang="ru-RU" dirty="0" err="1"/>
              <a:t>включається</a:t>
            </a:r>
            <a:r>
              <a:rPr lang="ru-RU" dirty="0"/>
              <a:t> до книги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за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з часу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не минуло одного року, </a:t>
            </a:r>
            <a:r>
              <a:rPr lang="ru-RU" dirty="0" err="1"/>
              <a:t>або</a:t>
            </a:r>
            <a:r>
              <a:rPr lang="ru-RU" dirty="0"/>
              <a:t> до книги </a:t>
            </a:r>
            <a:r>
              <a:rPr lang="ru-RU" dirty="0" err="1"/>
              <a:t>поновлених</a:t>
            </a:r>
            <a:r>
              <a:rPr lang="ru-RU" dirty="0"/>
              <a:t> </a:t>
            </a:r>
            <a:r>
              <a:rPr lang="ru-RU" dirty="0" err="1"/>
              <a:t>актових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за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минуло </a:t>
            </a:r>
            <a:r>
              <a:rPr lang="ru-RU" dirty="0" err="1"/>
              <a:t>більше</a:t>
            </a:r>
            <a:r>
              <a:rPr lang="ru-RU" dirty="0"/>
              <a:t> року.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відділ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витяг</a:t>
            </a:r>
            <a:r>
              <a:rPr lang="ru-RU" dirty="0"/>
              <a:t> з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стану </a:t>
            </a:r>
            <a:r>
              <a:rPr lang="ru-RU" dirty="0" err="1"/>
              <a:t>громадян</a:t>
            </a:r>
            <a:r>
              <a:rPr lang="ru-RU" dirty="0"/>
              <a:t> про смерть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на </a:t>
            </a:r>
            <a:r>
              <a:rPr lang="ru-RU" dirty="0" err="1"/>
              <a:t>поховання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650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</a:t>
            </a:r>
            <a:r>
              <a:rPr lang="ru-RU" dirty="0" smtClean="0"/>
              <a:t>роцедура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ст</a:t>
            </a:r>
            <a:r>
              <a:rPr lang="ru-RU" dirty="0" smtClean="0"/>
              <a:t>. </a:t>
            </a:r>
            <a:r>
              <a:rPr lang="ru-RU" dirty="0"/>
              <a:t>46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вона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підставу</a:t>
            </a:r>
            <a:r>
              <a:rPr lang="ru-RU" dirty="0"/>
              <a:t> </a:t>
            </a:r>
            <a:r>
              <a:rPr lang="ru-RU" dirty="0" err="1"/>
              <a:t>припускати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, - </a:t>
            </a:r>
            <a:r>
              <a:rPr lang="ru-RU" dirty="0" err="1"/>
              <a:t>протягом</a:t>
            </a:r>
            <a:r>
              <a:rPr lang="ru-RU" dirty="0"/>
              <a:t> шести </a:t>
            </a:r>
            <a:r>
              <a:rPr lang="ru-RU" dirty="0" err="1"/>
              <a:t>місяців</a:t>
            </a:r>
            <a:r>
              <a:rPr lang="ru-RU" dirty="0"/>
              <a:t>, а за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 </a:t>
            </a:r>
            <a:r>
              <a:rPr lang="ru-RU" dirty="0" err="1"/>
              <a:t>фізичну</a:t>
            </a:r>
            <a:r>
              <a:rPr lang="ru-RU" dirty="0"/>
              <a:t> особу </a:t>
            </a:r>
            <a:r>
              <a:rPr lang="ru-RU" dirty="0" err="1"/>
              <a:t>загиблою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 - </a:t>
            </a:r>
            <a:r>
              <a:rPr lang="ru-RU" dirty="0" err="1"/>
              <a:t>протягом</a:t>
            </a:r>
            <a:r>
              <a:rPr lang="ru-RU" dirty="0"/>
              <a:t> одного </a:t>
            </a:r>
            <a:r>
              <a:rPr lang="ru-RU" dirty="0" err="1"/>
              <a:t>місяця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завершення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спеціальної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, </a:t>
            </a:r>
            <a:r>
              <a:rPr lang="ru-RU" dirty="0" err="1"/>
              <a:t>утвореної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надзвичайних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техногенного та природного характеру. </a:t>
            </a:r>
            <a:r>
              <a:rPr lang="ru-RU" dirty="0" err="1"/>
              <a:t>Фізична</a:t>
            </a:r>
            <a:r>
              <a:rPr lang="ru-RU" dirty="0"/>
              <a:t> особа, яка пропала </a:t>
            </a:r>
            <a:r>
              <a:rPr lang="ru-RU" dirty="0" err="1"/>
              <a:t>безвісти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судом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спливу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воєнних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6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у судовому порядку.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днем </a:t>
            </a:r>
            <a:r>
              <a:rPr lang="ru-RU" dirty="0" err="1"/>
              <a:t>смерті</a:t>
            </a:r>
            <a:r>
              <a:rPr lang="ru-RU" dirty="0"/>
              <a:t> особи буде </a:t>
            </a:r>
            <a:r>
              <a:rPr lang="ru-RU" dirty="0" err="1"/>
              <a:t>вважатися</a:t>
            </a:r>
            <a:r>
              <a:rPr lang="ru-RU" dirty="0"/>
              <a:t> день </a:t>
            </a:r>
            <a:r>
              <a:rPr lang="ru-RU" dirty="0" err="1"/>
              <a:t>набрання</a:t>
            </a:r>
            <a:r>
              <a:rPr lang="ru-RU" dirty="0"/>
              <a:t> </a:t>
            </a:r>
            <a:r>
              <a:rPr lang="ru-RU" dirty="0" err="1"/>
              <a:t>законної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суду, але </a:t>
            </a:r>
            <a:r>
              <a:rPr lang="ru-RU" dirty="0" err="1"/>
              <a:t>якщо</a:t>
            </a:r>
            <a:r>
              <a:rPr lang="ru-RU" dirty="0"/>
              <a:t> особа пропала </a:t>
            </a:r>
            <a:r>
              <a:rPr lang="ru-RU" dirty="0" err="1"/>
              <a:t>безвісти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загрожували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припустити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</a:t>
            </a:r>
            <a:r>
              <a:rPr lang="ru-RU" dirty="0" err="1"/>
              <a:t>нещасного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воєнними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/>
              <a:t>, то </a:t>
            </a:r>
            <a:r>
              <a:rPr lang="ru-RU" dirty="0" err="1"/>
              <a:t>ця</a:t>
            </a:r>
            <a:r>
              <a:rPr lang="ru-RU" dirty="0"/>
              <a:t> особа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оголошена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вірогідної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Порядок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ЦПК) в межах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.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Цивільний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процесуальний</a:t>
            </a:r>
            <a:r>
              <a:rPr lang="ru-RU" dirty="0">
                <a:solidFill>
                  <a:srgbClr val="00B0F0"/>
                </a:solidFill>
              </a:rPr>
              <a:t> кодекс </a:t>
            </a:r>
            <a:r>
              <a:rPr lang="ru-RU" dirty="0" err="1">
                <a:solidFill>
                  <a:srgbClr val="00B0F0"/>
                </a:solidFill>
              </a:rPr>
              <a:t>України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</a:t>
            </a:r>
            <a:r>
              <a:rPr lang="ru-RU" dirty="0">
                <a:solidFill>
                  <a:srgbClr val="00B0F0"/>
                </a:solidFill>
              </a:rPr>
              <a:t> 18.03.2004 № 1618-</a:t>
            </a:r>
            <a:r>
              <a:rPr lang="en-US" dirty="0">
                <a:solidFill>
                  <a:srgbClr val="00B0F0"/>
                </a:solidFill>
              </a:rPr>
              <a:t>IV</a:t>
            </a:r>
            <a:r>
              <a:rPr lang="ru-RU" dirty="0">
                <a:solidFill>
                  <a:srgbClr val="00B0F0"/>
                </a:solidFill>
              </a:rPr>
              <a:t>  [</a:t>
            </a:r>
            <a:r>
              <a:rPr lang="ru-RU" dirty="0" err="1">
                <a:solidFill>
                  <a:srgbClr val="00B0F0"/>
                </a:solidFill>
              </a:rPr>
              <a:t>Електронний</a:t>
            </a:r>
            <a:r>
              <a:rPr lang="ru-RU" dirty="0">
                <a:solidFill>
                  <a:srgbClr val="00B0F0"/>
                </a:solidFill>
              </a:rPr>
              <a:t> ресурс]. – Режим доступу: </a:t>
            </a:r>
            <a:r>
              <a:rPr lang="en-US" dirty="0">
                <a:solidFill>
                  <a:srgbClr val="00B0F0"/>
                </a:solidFill>
              </a:rPr>
              <a:t>http</a:t>
            </a:r>
            <a:r>
              <a:rPr lang="ru-RU" dirty="0">
                <a:solidFill>
                  <a:srgbClr val="00B0F0"/>
                </a:solidFill>
              </a:rPr>
              <a:t>://</a:t>
            </a:r>
            <a:r>
              <a:rPr lang="en-US" dirty="0" err="1">
                <a:solidFill>
                  <a:srgbClr val="00B0F0"/>
                </a:solidFill>
              </a:rPr>
              <a:t>zakon</a:t>
            </a:r>
            <a:r>
              <a:rPr lang="ru-RU" dirty="0">
                <a:solidFill>
                  <a:srgbClr val="00B0F0"/>
                </a:solidFill>
              </a:rPr>
              <a:t>3.</a:t>
            </a:r>
            <a:r>
              <a:rPr lang="en-US" dirty="0" err="1">
                <a:solidFill>
                  <a:srgbClr val="00B0F0"/>
                </a:solidFill>
              </a:rPr>
              <a:t>rada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en-US" dirty="0" err="1">
                <a:solidFill>
                  <a:srgbClr val="00B0F0"/>
                </a:solidFill>
              </a:rPr>
              <a:t>gov</a:t>
            </a:r>
            <a:r>
              <a:rPr lang="ru-RU" dirty="0">
                <a:solidFill>
                  <a:srgbClr val="00B0F0"/>
                </a:solidFill>
              </a:rPr>
              <a:t>.</a:t>
            </a:r>
            <a:r>
              <a:rPr lang="en-US" dirty="0" err="1">
                <a:solidFill>
                  <a:srgbClr val="00B0F0"/>
                </a:solidFill>
              </a:rPr>
              <a:t>ua</a:t>
            </a:r>
            <a:r>
              <a:rPr lang="ru-RU" dirty="0">
                <a:solidFill>
                  <a:srgbClr val="00B0F0"/>
                </a:solidFill>
              </a:rPr>
              <a:t>/</a:t>
            </a:r>
            <a:r>
              <a:rPr lang="en-US" dirty="0">
                <a:solidFill>
                  <a:srgbClr val="00B0F0"/>
                </a:solidFill>
              </a:rPr>
              <a:t>laws</a:t>
            </a:r>
            <a:r>
              <a:rPr lang="ru-RU" dirty="0">
                <a:solidFill>
                  <a:srgbClr val="00B0F0"/>
                </a:solidFill>
              </a:rPr>
              <a:t>/</a:t>
            </a:r>
            <a:r>
              <a:rPr lang="en-US" dirty="0">
                <a:solidFill>
                  <a:srgbClr val="00B0F0"/>
                </a:solidFill>
              </a:rPr>
              <a:t>show</a:t>
            </a:r>
            <a:r>
              <a:rPr lang="ru-RU" dirty="0">
                <a:solidFill>
                  <a:srgbClr val="00B0F0"/>
                </a:solidFill>
              </a:rPr>
              <a:t>/1618-15</a:t>
            </a:r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150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 Так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глави</a:t>
            </a:r>
            <a:r>
              <a:rPr lang="ru-RU" sz="2000" dirty="0"/>
              <a:t> 4 </a:t>
            </a:r>
            <a:r>
              <a:rPr lang="ru-RU" sz="2000" dirty="0" err="1"/>
              <a:t>розділу</a:t>
            </a:r>
            <a:r>
              <a:rPr lang="ru-RU" sz="2000" dirty="0"/>
              <a:t> І</a:t>
            </a:r>
            <a:r>
              <a:rPr lang="en-US" sz="2000" dirty="0"/>
              <a:t>V</a:t>
            </a:r>
            <a:r>
              <a:rPr lang="ru-RU" sz="2000" dirty="0"/>
              <a:t> ЦПК </a:t>
            </a:r>
            <a:r>
              <a:rPr lang="ru-RU" sz="2000" dirty="0" err="1"/>
              <a:t>заява</a:t>
            </a:r>
            <a:r>
              <a:rPr lang="ru-RU" sz="2000" dirty="0"/>
              <a:t> про </a:t>
            </a:r>
            <a:r>
              <a:rPr lang="ru-RU" sz="2000" dirty="0" err="1"/>
              <a:t>оголошення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до суду за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заявника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відомим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(</a:t>
            </a:r>
            <a:r>
              <a:rPr lang="ru-RU" sz="2000" dirty="0" err="1"/>
              <a:t>перебування</a:t>
            </a:r>
            <a:r>
              <a:rPr lang="ru-RU" sz="2000" dirty="0"/>
              <a:t>)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</a:t>
            </a:r>
            <a:r>
              <a:rPr lang="ru-RU" sz="2000" dirty="0" err="1"/>
              <a:t>або</a:t>
            </a:r>
            <a:r>
              <a:rPr lang="ru-RU" sz="2000" dirty="0"/>
              <a:t> за </a:t>
            </a:r>
            <a:r>
              <a:rPr lang="ru-RU" sz="2000" dirty="0" err="1"/>
              <a:t>місцезнаходженням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майна. Для </a:t>
            </a:r>
            <a:r>
              <a:rPr lang="ru-RU" sz="2000" dirty="0" err="1"/>
              <a:t>розгляду</a:t>
            </a:r>
            <a:r>
              <a:rPr lang="ru-RU" sz="2000" dirty="0"/>
              <a:t> </a:t>
            </a:r>
            <a:r>
              <a:rPr lang="ru-RU" sz="2000" dirty="0" err="1"/>
              <a:t>справи</a:t>
            </a:r>
            <a:r>
              <a:rPr lang="ru-RU" sz="2000" dirty="0"/>
              <a:t> про </a:t>
            </a:r>
            <a:r>
              <a:rPr lang="ru-RU" sz="2000" dirty="0" err="1"/>
              <a:t>встановлення</a:t>
            </a:r>
            <a:r>
              <a:rPr lang="ru-RU" sz="2000" dirty="0"/>
              <a:t> факту </a:t>
            </a:r>
            <a:r>
              <a:rPr lang="ru-RU" sz="2000" dirty="0" err="1"/>
              <a:t>смерті</a:t>
            </a:r>
            <a:r>
              <a:rPr lang="ru-RU" sz="2000" dirty="0"/>
              <a:t> у </a:t>
            </a:r>
            <a:r>
              <a:rPr lang="ru-RU" sz="2000" dirty="0" err="1"/>
              <a:t>суді</a:t>
            </a:r>
            <a:r>
              <a:rPr lang="ru-RU" sz="2000" dirty="0"/>
              <a:t> </a:t>
            </a:r>
            <a:r>
              <a:rPr lang="ru-RU" sz="2000" dirty="0" err="1"/>
              <a:t>відділ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 на </a:t>
            </a:r>
            <a:r>
              <a:rPr lang="ru-RU" sz="2000" dirty="0" err="1"/>
              <a:t>прохання</a:t>
            </a:r>
            <a:r>
              <a:rPr lang="ru-RU" sz="2000" dirty="0"/>
              <a:t> </a:t>
            </a:r>
            <a:r>
              <a:rPr lang="ru-RU" sz="2000" dirty="0" err="1"/>
              <a:t>заявника</a:t>
            </a:r>
            <a:r>
              <a:rPr lang="ru-RU" sz="2000" dirty="0"/>
              <a:t> </a:t>
            </a:r>
            <a:r>
              <a:rPr lang="ru-RU" sz="2000" dirty="0" err="1"/>
              <a:t>складає</a:t>
            </a:r>
            <a:r>
              <a:rPr lang="ru-RU" sz="2000" dirty="0"/>
              <a:t> </a:t>
            </a:r>
            <a:r>
              <a:rPr lang="ru-RU" sz="2000" dirty="0" err="1"/>
              <a:t>письмову</a:t>
            </a:r>
            <a:r>
              <a:rPr lang="ru-RU" sz="2000" dirty="0"/>
              <a:t> </a:t>
            </a:r>
            <a:r>
              <a:rPr lang="ru-RU" sz="2000" dirty="0" err="1"/>
              <a:t>відмову</a:t>
            </a:r>
            <a:r>
              <a:rPr lang="ru-RU" sz="2000" dirty="0"/>
              <a:t> у </a:t>
            </a:r>
            <a:r>
              <a:rPr lang="ru-RU" sz="2000" dirty="0" err="1"/>
              <a:t>проведенні</a:t>
            </a:r>
            <a:r>
              <a:rPr lang="ru-RU" sz="2000" dirty="0"/>
              <a:t>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у </a:t>
            </a:r>
            <a:r>
              <a:rPr lang="ru-RU" sz="2000" dirty="0" err="1"/>
              <a:t>якій</a:t>
            </a:r>
            <a:r>
              <a:rPr lang="ru-RU" sz="2000" dirty="0"/>
              <a:t> </a:t>
            </a:r>
            <a:r>
              <a:rPr lang="ru-RU" sz="2000" dirty="0" err="1"/>
              <a:t>викладає</a:t>
            </a:r>
            <a:r>
              <a:rPr lang="ru-RU" sz="2000" dirty="0"/>
              <a:t> причини </a:t>
            </a:r>
            <a:r>
              <a:rPr lang="ru-RU" sz="2000" dirty="0" err="1"/>
              <a:t>неможливості</a:t>
            </a:r>
            <a:r>
              <a:rPr lang="ru-RU" sz="2000" dirty="0"/>
              <a:t> </a:t>
            </a:r>
            <a:r>
              <a:rPr lang="ru-RU" sz="2000" dirty="0" err="1"/>
              <a:t>проведення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625670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Суд </a:t>
            </a:r>
            <a:r>
              <a:rPr lang="ru-RU" sz="2000" dirty="0" err="1"/>
              <a:t>встановлює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(</a:t>
            </a:r>
            <a:r>
              <a:rPr lang="ru-RU" sz="2000" dirty="0" err="1"/>
              <a:t>родичів</a:t>
            </a:r>
            <a:r>
              <a:rPr lang="ru-RU" sz="2000" dirty="0"/>
              <a:t>, </a:t>
            </a:r>
            <a:r>
              <a:rPr lang="ru-RU" sz="2000" dirty="0" err="1"/>
              <a:t>співробітників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свідчення</a:t>
            </a:r>
            <a:r>
              <a:rPr lang="ru-RU" sz="2000" dirty="0"/>
              <a:t> про </a:t>
            </a:r>
            <a:r>
              <a:rPr lang="ru-RU" sz="2000" dirty="0" err="1"/>
              <a:t>фізичну</a:t>
            </a:r>
            <a:r>
              <a:rPr lang="ru-RU" sz="2000" dirty="0"/>
              <a:t> особу,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запитує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відсутнього</a:t>
            </a:r>
            <a:r>
              <a:rPr lang="ru-RU" sz="2000" dirty="0"/>
              <a:t> (</a:t>
            </a:r>
            <a:r>
              <a:rPr lang="ru-RU" sz="2000" dirty="0" err="1"/>
              <a:t>житлово-експлуатаційні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) і за </a:t>
            </a:r>
            <a:r>
              <a:rPr lang="ru-RU" sz="2000" dirty="0" err="1"/>
              <a:t>останнім</a:t>
            </a:r>
            <a:r>
              <a:rPr lang="ru-RU" sz="2000" dirty="0"/>
              <a:t>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відомостей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місцеперебування</a:t>
            </a:r>
            <a:r>
              <a:rPr lang="ru-RU" sz="2000" dirty="0"/>
              <a:t> </a:t>
            </a:r>
            <a:r>
              <a:rPr lang="ru-RU" sz="2000" dirty="0" err="1"/>
              <a:t>якої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981425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Суд </a:t>
            </a:r>
            <a:r>
              <a:rPr lang="ru-RU" sz="2400" dirty="0" err="1"/>
              <a:t>розглядає</a:t>
            </a:r>
            <a:r>
              <a:rPr lang="ru-RU" sz="2400" dirty="0"/>
              <a:t> справу про </a:t>
            </a:r>
            <a:r>
              <a:rPr lang="ru-RU" sz="2400" dirty="0" err="1"/>
              <a:t>оголошення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 </a:t>
            </a:r>
            <a:r>
              <a:rPr lang="ru-RU" sz="2400" dirty="0" err="1"/>
              <a:t>померлою</a:t>
            </a:r>
            <a:r>
              <a:rPr lang="ru-RU" sz="2400" dirty="0"/>
              <a:t> за </a:t>
            </a:r>
            <a:r>
              <a:rPr lang="ru-RU" sz="2400" dirty="0" err="1"/>
              <a:t>участю</a:t>
            </a:r>
            <a:r>
              <a:rPr lang="ru-RU" sz="2400" dirty="0"/>
              <a:t> </a:t>
            </a:r>
            <a:r>
              <a:rPr lang="ru-RU" sz="2400" dirty="0" err="1"/>
              <a:t>заявника</a:t>
            </a:r>
            <a:r>
              <a:rPr lang="ru-RU" sz="2400" dirty="0"/>
              <a:t>, </a:t>
            </a:r>
            <a:r>
              <a:rPr lang="ru-RU" sz="2400" dirty="0" err="1"/>
              <a:t>свідків</a:t>
            </a:r>
            <a:r>
              <a:rPr lang="ru-RU" sz="2400" dirty="0"/>
              <a:t>, </a:t>
            </a:r>
            <a:r>
              <a:rPr lang="ru-RU" sz="2400" dirty="0" err="1"/>
              <a:t>зазначених</a:t>
            </a:r>
            <a:r>
              <a:rPr lang="ru-RU" sz="2400" dirty="0"/>
              <a:t> у </a:t>
            </a:r>
            <a:r>
              <a:rPr lang="ru-RU" sz="2400" dirty="0" err="1"/>
              <a:t>заяві</a:t>
            </a:r>
            <a:r>
              <a:rPr lang="ru-RU" sz="2400" dirty="0"/>
              <a:t>, та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яких</a:t>
            </a:r>
            <a:r>
              <a:rPr lang="ru-RU" sz="2400" dirty="0"/>
              <a:t> сам суд </a:t>
            </a:r>
            <a:r>
              <a:rPr lang="ru-RU" sz="2400" dirty="0" err="1"/>
              <a:t>визнає</a:t>
            </a:r>
            <a:r>
              <a:rPr lang="ru-RU" sz="2400" dirty="0"/>
              <a:t> за </a:t>
            </a:r>
            <a:r>
              <a:rPr lang="ru-RU" sz="2400" dirty="0" err="1"/>
              <a:t>потрібне</a:t>
            </a:r>
            <a:r>
              <a:rPr lang="ru-RU" sz="2400" dirty="0"/>
              <a:t> </a:t>
            </a:r>
            <a:r>
              <a:rPr lang="ru-RU" sz="2400" dirty="0" err="1"/>
              <a:t>допитати</a:t>
            </a:r>
            <a:r>
              <a:rPr lang="ru-RU" sz="2400" dirty="0"/>
              <a:t>, і </a:t>
            </a:r>
            <a:r>
              <a:rPr lang="ru-RU" sz="2400" dirty="0" err="1"/>
              <a:t>ухвалює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.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набрання</a:t>
            </a:r>
            <a:r>
              <a:rPr lang="ru-RU" sz="2400" dirty="0"/>
              <a:t> </a:t>
            </a:r>
            <a:r>
              <a:rPr lang="ru-RU" sz="2400" dirty="0" err="1"/>
              <a:t>законної</a:t>
            </a:r>
            <a:r>
              <a:rPr lang="ru-RU" sz="2400" dirty="0"/>
              <a:t> </a:t>
            </a:r>
            <a:r>
              <a:rPr lang="ru-RU" sz="2400" dirty="0" err="1"/>
              <a:t>сили</a:t>
            </a:r>
            <a:r>
              <a:rPr lang="ru-RU" sz="2400" dirty="0"/>
              <a:t> </a:t>
            </a:r>
            <a:r>
              <a:rPr lang="ru-RU" sz="2400" dirty="0" err="1"/>
              <a:t>рішенням</a:t>
            </a:r>
            <a:r>
              <a:rPr lang="ru-RU" sz="2400" dirty="0"/>
              <a:t> про </a:t>
            </a:r>
            <a:r>
              <a:rPr lang="ru-RU" sz="2400" dirty="0" err="1"/>
              <a:t>оголошення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 </a:t>
            </a:r>
            <a:r>
              <a:rPr lang="ru-RU" sz="2400" dirty="0" err="1"/>
              <a:t>померлою</a:t>
            </a:r>
            <a:r>
              <a:rPr lang="ru-RU" sz="2400" dirty="0"/>
              <a:t> суд </a:t>
            </a:r>
            <a:r>
              <a:rPr lang="ru-RU" sz="2400" dirty="0" err="1"/>
              <a:t>надсилає</a:t>
            </a:r>
            <a:r>
              <a:rPr lang="ru-RU" sz="2400" dirty="0"/>
              <a:t> </a:t>
            </a:r>
            <a:r>
              <a:rPr lang="ru-RU" sz="2400" dirty="0" err="1"/>
              <a:t>рішення</a:t>
            </a:r>
            <a:r>
              <a:rPr lang="ru-RU" sz="2400" dirty="0"/>
              <a:t> </a:t>
            </a:r>
            <a:r>
              <a:rPr lang="ru-RU" sz="2400" dirty="0" err="1"/>
              <a:t>відповідному</a:t>
            </a:r>
            <a:r>
              <a:rPr lang="ru-RU" sz="2400" dirty="0"/>
              <a:t> органу </a:t>
            </a:r>
            <a:r>
              <a:rPr lang="ru-RU" sz="2400" dirty="0" err="1"/>
              <a:t>державної</a:t>
            </a:r>
            <a:r>
              <a:rPr lang="ru-RU" sz="2400" dirty="0"/>
              <a:t> </a:t>
            </a:r>
            <a:r>
              <a:rPr lang="ru-RU" sz="2400" dirty="0" err="1"/>
              <a:t>реєстрації</a:t>
            </a:r>
            <a:r>
              <a:rPr lang="ru-RU" sz="2400" dirty="0"/>
              <a:t> </a:t>
            </a:r>
            <a:r>
              <a:rPr lang="ru-RU" sz="2400" dirty="0" err="1"/>
              <a:t>актів</a:t>
            </a:r>
            <a:r>
              <a:rPr lang="ru-RU" sz="2400" dirty="0"/>
              <a:t> </a:t>
            </a:r>
            <a:r>
              <a:rPr lang="ru-RU" sz="2400" dirty="0" err="1"/>
              <a:t>цивільного</a:t>
            </a:r>
            <a:r>
              <a:rPr lang="ru-RU" sz="2400" dirty="0"/>
              <a:t> стану для </a:t>
            </a:r>
            <a:r>
              <a:rPr lang="ru-RU" sz="2400" dirty="0" err="1"/>
              <a:t>реєстрації</a:t>
            </a:r>
            <a:r>
              <a:rPr lang="ru-RU" sz="2400" dirty="0"/>
              <a:t> </a:t>
            </a:r>
            <a:r>
              <a:rPr lang="ru-RU" sz="2400" dirty="0" err="1"/>
              <a:t>смерті</a:t>
            </a:r>
            <a:r>
              <a:rPr lang="ru-RU" sz="2400" dirty="0"/>
              <a:t> </a:t>
            </a:r>
            <a:r>
              <a:rPr lang="ru-RU" sz="2400" dirty="0" err="1"/>
              <a:t>фізичної</a:t>
            </a:r>
            <a:r>
              <a:rPr lang="ru-RU" sz="2400" dirty="0"/>
              <a:t> особи.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244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та 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ru-RU" sz="2900" dirty="0" smtClean="0"/>
          </a:p>
          <a:p>
            <a:r>
              <a:rPr lang="ru-RU" sz="4300" dirty="0" err="1" smtClean="0"/>
              <a:t>Під</a:t>
            </a:r>
            <a:r>
              <a:rPr lang="ru-RU" sz="4300" dirty="0" smtClean="0"/>
              <a:t> </a:t>
            </a:r>
            <a:r>
              <a:rPr lang="ru-RU" sz="4300" dirty="0" err="1"/>
              <a:t>відкриттям</a:t>
            </a:r>
            <a:r>
              <a:rPr lang="ru-RU" sz="4300" dirty="0"/>
              <a:t> </a:t>
            </a:r>
            <a:r>
              <a:rPr lang="ru-RU" sz="4300" dirty="0" err="1"/>
              <a:t>спадщини</a:t>
            </a:r>
            <a:r>
              <a:rPr lang="ru-RU" sz="4300" dirty="0"/>
              <a:t> </a:t>
            </a:r>
            <a:r>
              <a:rPr lang="ru-RU" sz="4300" dirty="0" err="1"/>
              <a:t>слід</a:t>
            </a:r>
            <a:r>
              <a:rPr lang="ru-RU" sz="4300" dirty="0"/>
              <a:t> </a:t>
            </a:r>
            <a:r>
              <a:rPr lang="ru-RU" sz="4300" dirty="0" err="1"/>
              <a:t>розуміти</a:t>
            </a:r>
            <a:r>
              <a:rPr lang="ru-RU" sz="4300" dirty="0"/>
              <a:t> </a:t>
            </a:r>
            <a:r>
              <a:rPr lang="ru-RU" sz="4300" dirty="0" err="1"/>
              <a:t>настання</a:t>
            </a:r>
            <a:r>
              <a:rPr lang="ru-RU" sz="4300" dirty="0"/>
              <a:t> таких </a:t>
            </a:r>
            <a:r>
              <a:rPr lang="ru-RU" sz="4300" dirty="0" err="1"/>
              <a:t>юридичних</a:t>
            </a:r>
            <a:r>
              <a:rPr lang="ru-RU" sz="4300" dirty="0"/>
              <a:t> </a:t>
            </a:r>
            <a:r>
              <a:rPr lang="ru-RU" sz="4300" dirty="0" err="1"/>
              <a:t>фактів</a:t>
            </a:r>
            <a:r>
              <a:rPr lang="ru-RU" sz="4300" dirty="0"/>
              <a:t>, з </a:t>
            </a:r>
            <a:r>
              <a:rPr lang="ru-RU" sz="4300" dirty="0" err="1"/>
              <a:t>якими</a:t>
            </a:r>
            <a:r>
              <a:rPr lang="ru-RU" sz="4300" dirty="0"/>
              <a:t> закон </a:t>
            </a:r>
            <a:r>
              <a:rPr lang="ru-RU" sz="4300" dirty="0" err="1"/>
              <a:t>пов'язує</a:t>
            </a:r>
            <a:r>
              <a:rPr lang="ru-RU" sz="4300" dirty="0"/>
              <a:t> </a:t>
            </a:r>
            <a:r>
              <a:rPr lang="ru-RU" sz="4300" dirty="0" err="1"/>
              <a:t>припинення</a:t>
            </a:r>
            <a:r>
              <a:rPr lang="ru-RU" sz="4300" dirty="0"/>
              <a:t> для </a:t>
            </a:r>
            <a:r>
              <a:rPr lang="ru-RU" sz="4300" dirty="0" err="1"/>
              <a:t>спадкодавців</a:t>
            </a:r>
            <a:r>
              <a:rPr lang="ru-RU" sz="4300" dirty="0"/>
              <a:t> та </a:t>
            </a:r>
            <a:r>
              <a:rPr lang="ru-RU" sz="4300" dirty="0" err="1"/>
              <a:t>виникнення</a:t>
            </a:r>
            <a:r>
              <a:rPr lang="ru-RU" sz="4300" dirty="0"/>
              <a:t> для </a:t>
            </a:r>
            <a:r>
              <a:rPr lang="ru-RU" sz="4300" dirty="0" err="1"/>
              <a:t>спадкоємців</a:t>
            </a:r>
            <a:r>
              <a:rPr lang="ru-RU" sz="4300" dirty="0"/>
              <a:t> </a:t>
            </a:r>
            <a:r>
              <a:rPr lang="ru-RU" sz="4300" dirty="0" err="1"/>
              <a:t>спадкових</a:t>
            </a:r>
            <a:r>
              <a:rPr lang="ru-RU" sz="4300" dirty="0"/>
              <a:t> </a:t>
            </a:r>
            <a:r>
              <a:rPr lang="ru-RU" sz="4300" dirty="0" err="1"/>
              <a:t>правовідносин</a:t>
            </a:r>
            <a:r>
              <a:rPr lang="ru-RU" sz="4300" dirty="0" smtClean="0"/>
              <a:t>.</a:t>
            </a:r>
            <a:r>
              <a:rPr lang="ru-RU" sz="4300" b="1" dirty="0"/>
              <a:t> </a:t>
            </a:r>
            <a:endParaRPr lang="ru-RU" sz="4300" b="1" dirty="0" smtClean="0"/>
          </a:p>
          <a:p>
            <a:endParaRPr lang="ru-RU" sz="4300" b="1" dirty="0" smtClean="0">
              <a:solidFill>
                <a:srgbClr val="00B0F0"/>
              </a:solidFill>
            </a:endParaRPr>
          </a:p>
          <a:p>
            <a:r>
              <a:rPr lang="ru-RU" sz="4300" b="1" dirty="0" err="1" smtClean="0">
                <a:solidFill>
                  <a:srgbClr val="00B0F0"/>
                </a:solidFill>
              </a:rPr>
              <a:t>Стаття</a:t>
            </a:r>
            <a:r>
              <a:rPr lang="ru-RU" sz="4300" b="1" dirty="0" smtClean="0">
                <a:solidFill>
                  <a:srgbClr val="00B0F0"/>
                </a:solidFill>
              </a:rPr>
              <a:t> </a:t>
            </a:r>
            <a:r>
              <a:rPr lang="ru-RU" sz="4300" b="1" dirty="0">
                <a:solidFill>
                  <a:srgbClr val="00B0F0"/>
                </a:solidFill>
              </a:rPr>
              <a:t>1220.</a:t>
            </a:r>
            <a:r>
              <a:rPr lang="ru-RU" sz="4300" dirty="0">
                <a:solidFill>
                  <a:srgbClr val="00B0F0"/>
                </a:solidFill>
              </a:rPr>
              <a:t> </a:t>
            </a:r>
            <a:r>
              <a:rPr lang="ru-RU" sz="4300" dirty="0" err="1">
                <a:solidFill>
                  <a:srgbClr val="00B0F0"/>
                </a:solidFill>
              </a:rPr>
              <a:t>Відкриття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спадщини</a:t>
            </a:r>
            <a:endParaRPr lang="ru-RU" sz="4300" dirty="0">
              <a:solidFill>
                <a:srgbClr val="00B0F0"/>
              </a:solidFill>
            </a:endParaRPr>
          </a:p>
          <a:p>
            <a:r>
              <a:rPr lang="ru-RU" sz="4300" dirty="0">
                <a:solidFill>
                  <a:srgbClr val="00B0F0"/>
                </a:solidFill>
              </a:rPr>
              <a:t>1. </a:t>
            </a:r>
            <a:r>
              <a:rPr lang="ru-RU" sz="4300" dirty="0" err="1">
                <a:solidFill>
                  <a:srgbClr val="00B0F0"/>
                </a:solidFill>
              </a:rPr>
              <a:t>Спадщина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відкривається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внаслідок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смерті</a:t>
            </a:r>
            <a:r>
              <a:rPr lang="ru-RU" sz="4300" dirty="0">
                <a:solidFill>
                  <a:srgbClr val="00B0F0"/>
                </a:solidFill>
              </a:rPr>
              <a:t> особи </a:t>
            </a:r>
            <a:r>
              <a:rPr lang="ru-RU" sz="4300" dirty="0" err="1">
                <a:solidFill>
                  <a:srgbClr val="00B0F0"/>
                </a:solidFill>
              </a:rPr>
              <a:t>або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оголошення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її</a:t>
            </a:r>
            <a:r>
              <a:rPr lang="ru-RU" sz="4300" dirty="0">
                <a:solidFill>
                  <a:srgbClr val="00B0F0"/>
                </a:solidFill>
              </a:rPr>
              <a:t> </a:t>
            </a:r>
            <a:r>
              <a:rPr lang="ru-RU" sz="4300" dirty="0" err="1">
                <a:solidFill>
                  <a:srgbClr val="00B0F0"/>
                </a:solidFill>
              </a:rPr>
              <a:t>померлою</a:t>
            </a:r>
            <a:r>
              <a:rPr lang="ru-RU" sz="4300" dirty="0">
                <a:solidFill>
                  <a:srgbClr val="00B0F0"/>
                </a:solidFill>
              </a:rPr>
              <a:t>.</a:t>
            </a:r>
          </a:p>
          <a:p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210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в </a:t>
            </a:r>
            <a:r>
              <a:rPr lang="ru-RU" sz="2000" dirty="0" err="1"/>
              <a:t>населеному</a:t>
            </a:r>
            <a:r>
              <a:rPr lang="ru-RU" sz="2000" dirty="0"/>
              <a:t> </a:t>
            </a:r>
            <a:r>
              <a:rPr lang="ru-RU" sz="2000" dirty="0" err="1"/>
              <a:t>пункті</a:t>
            </a:r>
            <a:r>
              <a:rPr lang="ru-RU" sz="2000" dirty="0"/>
              <a:t> </a:t>
            </a:r>
            <a:r>
              <a:rPr lang="ru-RU" sz="2000" dirty="0" err="1"/>
              <a:t>кількох</a:t>
            </a:r>
            <a:r>
              <a:rPr lang="ru-RU" sz="2000" dirty="0"/>
              <a:t> </a:t>
            </a:r>
            <a:r>
              <a:rPr lang="ru-RU" sz="2000" dirty="0" err="1"/>
              <a:t>нотаріусів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у </a:t>
            </a:r>
            <a:r>
              <a:rPr lang="ru-RU" sz="2000" dirty="0" err="1"/>
              <a:t>випадках</a:t>
            </a:r>
            <a:r>
              <a:rPr lang="ru-RU" sz="2000" dirty="0"/>
              <a:t>, коли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невідоме</a:t>
            </a:r>
            <a:r>
              <a:rPr lang="ru-RU" sz="2000" dirty="0"/>
              <a:t>, </a:t>
            </a:r>
            <a:r>
              <a:rPr lang="ru-RU" sz="2000" dirty="0" err="1"/>
              <a:t>рішення</a:t>
            </a:r>
            <a:r>
              <a:rPr lang="ru-RU" sz="2000" dirty="0"/>
              <a:t> </a:t>
            </a:r>
            <a:r>
              <a:rPr lang="ru-RU" sz="2000" dirty="0" err="1"/>
              <a:t>надсилається</a:t>
            </a:r>
            <a:r>
              <a:rPr lang="ru-RU" sz="2000" dirty="0"/>
              <a:t> до державного </a:t>
            </a:r>
            <a:r>
              <a:rPr lang="ru-RU" sz="2000" dirty="0" err="1"/>
              <a:t>нотаріального</a:t>
            </a:r>
            <a:r>
              <a:rPr lang="ru-RU" sz="2000" dirty="0"/>
              <a:t> </a:t>
            </a:r>
            <a:r>
              <a:rPr lang="ru-RU" sz="2000" dirty="0" err="1"/>
              <a:t>архіву</a:t>
            </a:r>
            <a:r>
              <a:rPr lang="ru-RU" sz="2000" dirty="0"/>
              <a:t> з метою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за </a:t>
            </a:r>
            <a:r>
              <a:rPr lang="ru-RU" sz="2000" dirty="0" err="1"/>
              <a:t>належністю</a:t>
            </a:r>
            <a:r>
              <a:rPr lang="ru-RU" sz="2000" dirty="0"/>
              <a:t> </a:t>
            </a:r>
            <a:r>
              <a:rPr lang="ru-RU" sz="2000" dirty="0" err="1"/>
              <a:t>уповноваженому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для </a:t>
            </a:r>
            <a:r>
              <a:rPr lang="ru-RU" sz="2000" dirty="0" err="1"/>
              <a:t>вжиття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з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спадкового</a:t>
            </a:r>
            <a:r>
              <a:rPr lang="ru-RU" sz="2000" dirty="0"/>
              <a:t> майна. Орган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 проводить </a:t>
            </a:r>
            <a:r>
              <a:rPr lang="ru-RU" sz="2000" dirty="0" err="1"/>
              <a:t>державну</a:t>
            </a:r>
            <a:r>
              <a:rPr lang="ru-RU" sz="2000" dirty="0"/>
              <a:t> </a:t>
            </a:r>
            <a:r>
              <a:rPr lang="ru-RU" sz="2000" dirty="0" err="1"/>
              <a:t>реєстрацію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, а </a:t>
            </a:r>
            <a:r>
              <a:rPr lang="ru-RU" sz="2000" dirty="0" err="1"/>
              <a:t>свідоцтво</a:t>
            </a:r>
            <a:r>
              <a:rPr lang="ru-RU" sz="2000" dirty="0"/>
              <a:t> про смерть </a:t>
            </a:r>
            <a:r>
              <a:rPr lang="ru-RU" sz="2000" dirty="0" err="1"/>
              <a:t>оформлюється</a:t>
            </a:r>
            <a:r>
              <a:rPr lang="ru-RU" sz="2000" dirty="0"/>
              <a:t> та </a:t>
            </a:r>
            <a:r>
              <a:rPr lang="ru-RU" sz="2000" dirty="0" err="1"/>
              <a:t>видається</a:t>
            </a:r>
            <a:r>
              <a:rPr lang="ru-RU" sz="2000" dirty="0"/>
              <a:t> </a:t>
            </a:r>
            <a:r>
              <a:rPr lang="ru-RU" sz="2000" dirty="0" err="1"/>
              <a:t>заявнику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звернення</a:t>
            </a:r>
            <a:r>
              <a:rPr lang="ru-RU" sz="2000" dirty="0"/>
              <a:t> до органу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актів</a:t>
            </a:r>
            <a:r>
              <a:rPr lang="ru-RU" sz="2000" dirty="0"/>
              <a:t> </a:t>
            </a:r>
            <a:r>
              <a:rPr lang="ru-RU" sz="2000" dirty="0" err="1"/>
              <a:t>цивільного</a:t>
            </a:r>
            <a:r>
              <a:rPr lang="ru-RU" sz="2000" dirty="0"/>
              <a:t> стану.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46264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В той же час не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забувати</a:t>
            </a:r>
            <a:r>
              <a:rPr lang="ru-RU" sz="2000" dirty="0"/>
              <a:t> про </a:t>
            </a:r>
            <a:r>
              <a:rPr lang="ru-RU" sz="2000" dirty="0" err="1"/>
              <a:t>деякі</a:t>
            </a:r>
            <a:r>
              <a:rPr lang="ru-RU" sz="2000" dirty="0"/>
              <a:t> </a:t>
            </a:r>
            <a:r>
              <a:rPr lang="ru-RU" sz="2000" dirty="0" err="1"/>
              <a:t>обмеження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накладає</a:t>
            </a:r>
            <a:r>
              <a:rPr lang="ru-RU" sz="2000" dirty="0"/>
              <a:t> на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Цивільний</a:t>
            </a:r>
            <a:r>
              <a:rPr lang="ru-RU" sz="2000" dirty="0"/>
              <a:t> кодекс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розпорядження</a:t>
            </a:r>
            <a:r>
              <a:rPr lang="ru-RU" sz="2000" dirty="0"/>
              <a:t> </a:t>
            </a:r>
            <a:r>
              <a:rPr lang="ru-RU" sz="2000" dirty="0" err="1"/>
              <a:t>спадковим</a:t>
            </a:r>
            <a:r>
              <a:rPr lang="ru-RU" sz="2000" dirty="0"/>
              <a:t> </a:t>
            </a:r>
            <a:r>
              <a:rPr lang="ru-RU" sz="2000" dirty="0" err="1"/>
              <a:t>майном</a:t>
            </a:r>
            <a:r>
              <a:rPr lang="ru-RU" sz="2000" dirty="0"/>
              <a:t> особи, </a:t>
            </a:r>
            <a:r>
              <a:rPr lang="ru-RU" sz="2000" dirty="0" err="1"/>
              <a:t>оголошеної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. Так </a:t>
            </a:r>
            <a:r>
              <a:rPr lang="ru-RU" sz="2000" dirty="0" err="1"/>
              <a:t>відповідно</a:t>
            </a:r>
            <a:r>
              <a:rPr lang="ru-RU" sz="2000" dirty="0"/>
              <a:t> до ст. 47 кодексу </a:t>
            </a:r>
            <a:r>
              <a:rPr lang="ru-RU" sz="2000" dirty="0" err="1"/>
              <a:t>спадкоємці</a:t>
            </a:r>
            <a:r>
              <a:rPr lang="ru-RU" sz="2000" dirty="0"/>
              <a:t> </a:t>
            </a:r>
            <a:r>
              <a:rPr lang="ru-RU" sz="2000" dirty="0" err="1"/>
              <a:t>фізичної</a:t>
            </a:r>
            <a:r>
              <a:rPr lang="ru-RU" sz="2000" dirty="0"/>
              <a:t> особи, яка </a:t>
            </a:r>
            <a:r>
              <a:rPr lang="ru-RU" sz="2000" dirty="0" err="1"/>
              <a:t>оголошена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, не </a:t>
            </a:r>
            <a:r>
              <a:rPr lang="ru-RU" sz="2000" dirty="0" err="1"/>
              <a:t>мають</a:t>
            </a:r>
            <a:r>
              <a:rPr lang="ru-RU" sz="2000" dirty="0"/>
              <a:t> права </a:t>
            </a:r>
            <a:r>
              <a:rPr lang="ru-RU" sz="2000" dirty="0" err="1"/>
              <a:t>відчужувати</a:t>
            </a:r>
            <a:r>
              <a:rPr lang="ru-RU" sz="2000" dirty="0"/>
              <a:t> </a:t>
            </a:r>
            <a:r>
              <a:rPr lang="ru-RU" sz="2000" dirty="0" err="1"/>
              <a:t>протягом</a:t>
            </a:r>
            <a:r>
              <a:rPr lang="ru-RU" sz="2000" dirty="0"/>
              <a:t> </a:t>
            </a:r>
            <a:r>
              <a:rPr lang="ru-RU" sz="2000" dirty="0" err="1"/>
              <a:t>п'яти</a:t>
            </a:r>
            <a:r>
              <a:rPr lang="ru-RU" sz="2000" dirty="0"/>
              <a:t> </a:t>
            </a:r>
            <a:r>
              <a:rPr lang="ru-RU" sz="2000" dirty="0" err="1"/>
              <a:t>років</a:t>
            </a:r>
            <a:r>
              <a:rPr lang="ru-RU" sz="2000" dirty="0"/>
              <a:t> </a:t>
            </a:r>
            <a:r>
              <a:rPr lang="ru-RU" sz="2000" dirty="0" err="1"/>
              <a:t>нерухоме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перейшло</a:t>
            </a:r>
            <a:r>
              <a:rPr lang="ru-RU" sz="2000" dirty="0"/>
              <a:t> до них у </a:t>
            </a:r>
            <a:r>
              <a:rPr lang="ru-RU" sz="2000" dirty="0" err="1"/>
              <a:t>зв'язку</a:t>
            </a:r>
            <a:r>
              <a:rPr lang="ru-RU" sz="2000" dirty="0"/>
              <a:t> з </a:t>
            </a:r>
            <a:r>
              <a:rPr lang="ru-RU" sz="2000" dirty="0" err="1"/>
              <a:t>відкриттям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, а </a:t>
            </a:r>
            <a:r>
              <a:rPr lang="ru-RU" sz="2000" dirty="0" err="1"/>
              <a:t>нотаріус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видав</a:t>
            </a:r>
            <a:r>
              <a:rPr lang="ru-RU" sz="2000" dirty="0"/>
              <a:t> </a:t>
            </a:r>
            <a:r>
              <a:rPr lang="ru-RU" sz="2000" dirty="0" err="1"/>
              <a:t>спадкоємцеві</a:t>
            </a:r>
            <a:r>
              <a:rPr lang="ru-RU" sz="2000" dirty="0"/>
              <a:t> </a:t>
            </a:r>
            <a:r>
              <a:rPr lang="ru-RU" sz="2000" dirty="0" err="1"/>
              <a:t>свідоцтво</a:t>
            </a:r>
            <a:r>
              <a:rPr lang="ru-RU" sz="2000" dirty="0"/>
              <a:t> про право на </a:t>
            </a:r>
            <a:r>
              <a:rPr lang="ru-RU" sz="2000" dirty="0" err="1"/>
              <a:t>спадщину</a:t>
            </a:r>
            <a:r>
              <a:rPr lang="ru-RU" sz="2000" dirty="0"/>
              <a:t> на </a:t>
            </a:r>
            <a:r>
              <a:rPr lang="ru-RU" sz="2000" dirty="0" err="1"/>
              <a:t>нерухоме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</a:t>
            </a:r>
            <a:r>
              <a:rPr lang="ru-RU" sz="2000" dirty="0" err="1"/>
              <a:t>накладає</a:t>
            </a:r>
            <a:r>
              <a:rPr lang="ru-RU" sz="2000" dirty="0"/>
              <a:t> на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заборону</a:t>
            </a:r>
            <a:r>
              <a:rPr lang="ru-RU" sz="2000" dirty="0"/>
              <a:t> </a:t>
            </a:r>
            <a:r>
              <a:rPr lang="ru-RU" sz="2000" dirty="0" err="1"/>
              <a:t>відчуження</a:t>
            </a:r>
            <a:r>
              <a:rPr lang="ru-RU" sz="2000" dirty="0"/>
              <a:t>. Таким чином, законом </a:t>
            </a:r>
            <a:r>
              <a:rPr lang="ru-RU" sz="2000" dirty="0" err="1"/>
              <a:t>здійснюється</a:t>
            </a:r>
            <a:r>
              <a:rPr lang="ru-RU" sz="2000" dirty="0"/>
              <a:t> </a:t>
            </a:r>
            <a:r>
              <a:rPr lang="ru-RU" sz="2000" dirty="0" err="1"/>
              <a:t>захист</a:t>
            </a:r>
            <a:r>
              <a:rPr lang="ru-RU" sz="2000" dirty="0"/>
              <a:t> </a:t>
            </a:r>
            <a:r>
              <a:rPr lang="ru-RU" sz="2000" dirty="0" err="1"/>
              <a:t>майнових</a:t>
            </a:r>
            <a:r>
              <a:rPr lang="ru-RU" sz="2000" dirty="0"/>
              <a:t> прав </a:t>
            </a:r>
            <a:r>
              <a:rPr lang="ru-RU" sz="2000" dirty="0" err="1"/>
              <a:t>фізичної</a:t>
            </a:r>
            <a:r>
              <a:rPr lang="ru-RU" sz="2000" dirty="0"/>
              <a:t> особи, </a:t>
            </a:r>
            <a:r>
              <a:rPr lang="ru-RU" sz="2000" dirty="0" err="1"/>
              <a:t>оголошеної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, на </a:t>
            </a:r>
            <a:r>
              <a:rPr lang="ru-RU" sz="2000" dirty="0" err="1"/>
              <a:t>випадок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появи</a:t>
            </a:r>
            <a:r>
              <a:rPr lang="ru-RU" sz="2000" dirty="0"/>
              <a:t> і </a:t>
            </a:r>
            <a:r>
              <a:rPr lang="ru-RU" sz="2000" dirty="0" err="1"/>
              <a:t>скасування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41003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Цікаво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»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за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римського</a:t>
            </a:r>
            <a:r>
              <a:rPr lang="ru-RU" dirty="0"/>
              <a:t> права, і ним так само </a:t>
            </a:r>
            <a:r>
              <a:rPr lang="ru-RU" dirty="0" err="1"/>
              <a:t>вважався</a:t>
            </a:r>
            <a:r>
              <a:rPr lang="ru-RU" dirty="0"/>
              <a:t> день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.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поділялися</a:t>
            </a:r>
            <a:r>
              <a:rPr lang="ru-RU" dirty="0"/>
              <a:t> на два </a:t>
            </a:r>
            <a:r>
              <a:rPr lang="ru-RU" dirty="0" err="1"/>
              <a:t>види</a:t>
            </a:r>
            <a:r>
              <a:rPr lang="ru-RU" dirty="0"/>
              <a:t>: </a:t>
            </a:r>
            <a:r>
              <a:rPr lang="ru-RU" dirty="0" err="1"/>
              <a:t>домашні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входили до складу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дому, </a:t>
            </a:r>
            <a:r>
              <a:rPr lang="ru-RU" dirty="0" err="1"/>
              <a:t>постійно</a:t>
            </a:r>
            <a:r>
              <a:rPr lang="ru-RU" dirty="0"/>
              <a:t> проживали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на день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та </a:t>
            </a:r>
            <a:r>
              <a:rPr lang="ru-RU" dirty="0" err="1"/>
              <a:t>зовнішні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належали до </a:t>
            </a:r>
            <a:r>
              <a:rPr lang="ru-RU" dirty="0" err="1"/>
              <a:t>сім'ї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.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набували</a:t>
            </a:r>
            <a:r>
              <a:rPr lang="ru-RU" dirty="0"/>
              <a:t>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відразу</a:t>
            </a:r>
            <a:r>
              <a:rPr lang="ru-RU" dirty="0"/>
              <a:t> в момент </a:t>
            </a:r>
            <a:r>
              <a:rPr lang="ru-RU" dirty="0" err="1"/>
              <a:t>смерті</a:t>
            </a:r>
            <a:r>
              <a:rPr lang="ru-RU" dirty="0"/>
              <a:t> без будь-</a:t>
            </a:r>
            <a:r>
              <a:rPr lang="ru-RU" dirty="0" err="1"/>
              <a:t>якого</a:t>
            </a:r>
            <a:r>
              <a:rPr lang="ru-RU" dirty="0"/>
              <a:t> акту з </a:t>
            </a:r>
            <a:r>
              <a:rPr lang="ru-RU" dirty="0" err="1"/>
              <a:t>їх</a:t>
            </a:r>
            <a:r>
              <a:rPr lang="ru-RU" dirty="0"/>
              <a:t> боку. </a:t>
            </a:r>
            <a:r>
              <a:rPr lang="ru-RU" dirty="0" err="1"/>
              <a:t>Спадщина</a:t>
            </a:r>
            <a:r>
              <a:rPr lang="ru-RU" dirty="0"/>
              <a:t> переходила до них </a:t>
            </a:r>
            <a:r>
              <a:rPr lang="ru-RU" dirty="0" err="1"/>
              <a:t>навіть</a:t>
            </a:r>
            <a:r>
              <a:rPr lang="ru-RU" dirty="0"/>
              <a:t> без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відома</a:t>
            </a:r>
            <a:r>
              <a:rPr lang="ru-RU" dirty="0"/>
              <a:t>.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називали</a:t>
            </a:r>
            <a:r>
              <a:rPr lang="ru-RU" dirty="0"/>
              <a:t> в </a:t>
            </a:r>
            <a:r>
              <a:rPr lang="ru-RU" dirty="0" err="1"/>
              <a:t>Римі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, але й </a:t>
            </a:r>
            <a:r>
              <a:rPr lang="ru-RU" dirty="0" err="1"/>
              <a:t>обов'язковими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.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спадкоємцям</a:t>
            </a:r>
            <a:r>
              <a:rPr lang="ru-RU" dirty="0"/>
              <a:t> для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навпаки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здійснити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акт, </a:t>
            </a:r>
            <a:r>
              <a:rPr lang="ru-RU" dirty="0" err="1"/>
              <a:t>певним</a:t>
            </a:r>
            <a:r>
              <a:rPr lang="ru-RU" dirty="0"/>
              <a:t> чином </a:t>
            </a:r>
            <a:r>
              <a:rPr lang="ru-RU" dirty="0" err="1"/>
              <a:t>виразити</a:t>
            </a:r>
            <a:r>
              <a:rPr lang="ru-RU" dirty="0"/>
              <a:t> волю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вони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визнані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</a:t>
            </a:r>
            <a:r>
              <a:rPr lang="ru-RU" dirty="0" err="1"/>
              <a:t>добровільними</a:t>
            </a:r>
            <a:r>
              <a:rPr lang="ru-RU" dirty="0"/>
              <a:t>. У </a:t>
            </a:r>
            <a:r>
              <a:rPr lang="ru-RU" dirty="0" err="1"/>
              <a:t>стародавні</a:t>
            </a:r>
            <a:r>
              <a:rPr lang="ru-RU" dirty="0"/>
              <a:t> </a:t>
            </a:r>
            <a:r>
              <a:rPr lang="ru-RU" dirty="0" err="1"/>
              <a:t>часи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здійснювалося</a:t>
            </a:r>
            <a:r>
              <a:rPr lang="ru-RU" dirty="0"/>
              <a:t> у </a:t>
            </a:r>
            <a:r>
              <a:rPr lang="ru-RU" dirty="0" err="1"/>
              <a:t>формі</a:t>
            </a:r>
            <a:r>
              <a:rPr lang="ru-RU" dirty="0"/>
              <a:t> особливого </a:t>
            </a:r>
            <a:r>
              <a:rPr lang="ru-RU" dirty="0" err="1"/>
              <a:t>урочистого</a:t>
            </a:r>
            <a:r>
              <a:rPr lang="ru-RU" dirty="0"/>
              <a:t> акту. </a:t>
            </a:r>
            <a:r>
              <a:rPr lang="ru-RU" dirty="0" err="1"/>
              <a:t>Спадкоємець</a:t>
            </a:r>
            <a:r>
              <a:rPr lang="ru-RU" dirty="0"/>
              <a:t> у </a:t>
            </a:r>
            <a:r>
              <a:rPr lang="ru-RU" dirty="0" err="1"/>
              <a:t>присутності</a:t>
            </a:r>
            <a:r>
              <a:rPr lang="ru-RU" dirty="0"/>
              <a:t> </a:t>
            </a:r>
            <a:r>
              <a:rPr lang="ru-RU" dirty="0" err="1"/>
              <a:t>свідків</a:t>
            </a:r>
            <a:r>
              <a:rPr lang="ru-RU" dirty="0"/>
              <a:t> у </a:t>
            </a:r>
            <a:r>
              <a:rPr lang="ru-RU" dirty="0" err="1"/>
              <a:t>будинку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урочисто</a:t>
            </a:r>
            <a:r>
              <a:rPr lang="ru-RU" dirty="0"/>
              <a:t> заявляв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3370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наш час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не так </a:t>
            </a:r>
            <a:r>
              <a:rPr lang="ru-RU" dirty="0" err="1"/>
              <a:t>урочисто</a:t>
            </a:r>
            <a:r>
              <a:rPr lang="ru-RU" dirty="0"/>
              <a:t>, а шляхом </a:t>
            </a:r>
            <a:r>
              <a:rPr lang="ru-RU" dirty="0" err="1"/>
              <a:t>звернення</a:t>
            </a:r>
            <a:r>
              <a:rPr lang="ru-RU" dirty="0"/>
              <a:t> до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але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дотриманням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ст. 1270 </a:t>
            </a:r>
            <a:r>
              <a:rPr lang="ru-RU" dirty="0" err="1"/>
              <a:t>Цивільного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. Строк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починається</a:t>
            </a:r>
            <a:r>
              <a:rPr lang="ru-RU" dirty="0"/>
              <a:t>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а тому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є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для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/>
              <a:t>Таким чином, з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у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право на </a:t>
            </a:r>
            <a:r>
              <a:rPr lang="ru-RU" dirty="0" err="1"/>
              <a:t>спадкування</a:t>
            </a:r>
            <a:r>
              <a:rPr lang="ru-RU" dirty="0"/>
              <a:t>. Час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. Порядок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Цивільним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Цивільним</a:t>
            </a:r>
            <a:r>
              <a:rPr lang="ru-RU" dirty="0"/>
              <a:t> </a:t>
            </a:r>
            <a:r>
              <a:rPr lang="ru-RU" dirty="0" err="1"/>
              <a:t>процесуальним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0402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3.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00B0F0"/>
                </a:solidFill>
              </a:rPr>
              <a:t>Стаття</a:t>
            </a:r>
            <a:r>
              <a:rPr lang="ru-RU" sz="2000" b="1" dirty="0">
                <a:solidFill>
                  <a:srgbClr val="00B0F0"/>
                </a:solidFill>
              </a:rPr>
              <a:t> 1221.</a:t>
            </a:r>
            <a:r>
              <a:rPr lang="ru-RU" sz="2000" dirty="0">
                <a:solidFill>
                  <a:srgbClr val="00B0F0"/>
                </a:solidFill>
              </a:rPr>
              <a:t> 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endParaRPr lang="ru-RU" sz="2000" dirty="0">
              <a:solidFill>
                <a:srgbClr val="00B0F0"/>
              </a:solidFill>
            </a:endParaRPr>
          </a:p>
          <a:p>
            <a:r>
              <a:rPr lang="ru-RU" sz="2000" dirty="0">
                <a:solidFill>
                  <a:srgbClr val="00B0F0"/>
                </a:solidFill>
              </a:rPr>
              <a:t>1. </a:t>
            </a:r>
            <a:r>
              <a:rPr lang="ru-RU" sz="2000" dirty="0" err="1">
                <a:solidFill>
                  <a:srgbClr val="00B0F0"/>
                </a:solidFill>
              </a:rPr>
              <a:t>Місцем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є </a:t>
            </a:r>
            <a:r>
              <a:rPr lang="ru-RU" sz="2000" dirty="0" err="1">
                <a:solidFill>
                  <a:srgbClr val="00B0F0"/>
                </a:solidFill>
              </a:rPr>
              <a:t>останнє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.</a:t>
            </a:r>
          </a:p>
          <a:p>
            <a:r>
              <a:rPr lang="ru-RU" sz="2000" dirty="0">
                <a:solidFill>
                  <a:srgbClr val="00B0F0"/>
                </a:solidFill>
              </a:rPr>
              <a:t>2. </a:t>
            </a:r>
            <a:r>
              <a:rPr lang="ru-RU" sz="2000" dirty="0" err="1">
                <a:solidFill>
                  <a:srgbClr val="00B0F0"/>
                </a:solidFill>
              </a:rPr>
              <a:t>Якщо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невідоме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місцем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є </a:t>
            </a:r>
            <a:r>
              <a:rPr lang="ru-RU" sz="2000" dirty="0" err="1">
                <a:solidFill>
                  <a:srgbClr val="00B0F0"/>
                </a:solidFill>
              </a:rPr>
              <a:t>місцезнаходження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нерухомого</a:t>
            </a:r>
            <a:r>
              <a:rPr lang="ru-RU" sz="2000" dirty="0">
                <a:solidFill>
                  <a:srgbClr val="00B0F0"/>
                </a:solidFill>
              </a:rPr>
              <a:t> майна </a:t>
            </a:r>
            <a:r>
              <a:rPr lang="ru-RU" sz="2000" dirty="0" err="1">
                <a:solidFill>
                  <a:srgbClr val="00B0F0"/>
                </a:solidFill>
              </a:rPr>
              <a:t>або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основної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його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частини</a:t>
            </a:r>
            <a:r>
              <a:rPr lang="ru-RU" sz="2000" dirty="0">
                <a:solidFill>
                  <a:srgbClr val="00B0F0"/>
                </a:solidFill>
              </a:rPr>
              <a:t>, а за </a:t>
            </a:r>
            <a:r>
              <a:rPr lang="ru-RU" sz="2000" dirty="0" err="1">
                <a:solidFill>
                  <a:srgbClr val="00B0F0"/>
                </a:solidFill>
              </a:rPr>
              <a:t>відсутності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нерухомого</a:t>
            </a:r>
            <a:r>
              <a:rPr lang="ru-RU" sz="2000" dirty="0">
                <a:solidFill>
                  <a:srgbClr val="00B0F0"/>
                </a:solidFill>
              </a:rPr>
              <a:t> майна - </a:t>
            </a:r>
            <a:r>
              <a:rPr lang="ru-RU" sz="2000" dirty="0" err="1">
                <a:solidFill>
                  <a:srgbClr val="00B0F0"/>
                </a:solidFill>
              </a:rPr>
              <a:t>місцезнаходження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основної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частини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рухомого</a:t>
            </a:r>
            <a:r>
              <a:rPr lang="ru-RU" sz="2000" dirty="0">
                <a:solidFill>
                  <a:srgbClr val="00B0F0"/>
                </a:solidFill>
              </a:rPr>
              <a:t> майна.</a:t>
            </a:r>
          </a:p>
          <a:p>
            <a:r>
              <a:rPr lang="ru-RU" sz="2000" dirty="0">
                <a:solidFill>
                  <a:srgbClr val="00B0F0"/>
                </a:solidFill>
              </a:rPr>
              <a:t>3. </a:t>
            </a:r>
            <a:r>
              <a:rPr lang="ru-RU" sz="2000" dirty="0" err="1">
                <a:solidFill>
                  <a:srgbClr val="00B0F0"/>
                </a:solidFill>
              </a:rPr>
              <a:t>Якщо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спадкодавець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мав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останнє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проживання</a:t>
            </a:r>
            <a:r>
              <a:rPr lang="ru-RU" sz="2000" dirty="0">
                <a:solidFill>
                  <a:srgbClr val="00B0F0"/>
                </a:solidFill>
              </a:rPr>
              <a:t> на </a:t>
            </a:r>
            <a:r>
              <a:rPr lang="ru-RU" sz="2000" dirty="0" err="1">
                <a:solidFill>
                  <a:srgbClr val="00B0F0"/>
                </a:solidFill>
              </a:rPr>
              <a:t>території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іноземної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держави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місце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визначається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відповідно</a:t>
            </a:r>
            <a:r>
              <a:rPr lang="ru-RU" sz="2000" dirty="0">
                <a:solidFill>
                  <a:srgbClr val="00B0F0"/>
                </a:solidFill>
              </a:rPr>
              <a:t> до </a:t>
            </a:r>
            <a:r>
              <a:rPr lang="ru-RU" sz="2000" u="sng" dirty="0">
                <a:solidFill>
                  <a:srgbClr val="00B0F0"/>
                </a:solidFill>
                <a:hlinkClick r:id="rId2"/>
              </a:rPr>
              <a:t>Закону </a:t>
            </a:r>
            <a:r>
              <a:rPr lang="ru-RU" sz="2000" u="sng" dirty="0" err="1">
                <a:solidFill>
                  <a:srgbClr val="00B0F0"/>
                </a:solidFill>
                <a:hlinkClick r:id="rId2"/>
              </a:rPr>
              <a:t>України</a:t>
            </a:r>
            <a:r>
              <a:rPr lang="ru-RU" sz="2000" dirty="0">
                <a:solidFill>
                  <a:srgbClr val="00B0F0"/>
                </a:solidFill>
              </a:rPr>
              <a:t> "Про </a:t>
            </a:r>
            <a:r>
              <a:rPr lang="ru-RU" sz="2000" dirty="0" err="1">
                <a:solidFill>
                  <a:srgbClr val="00B0F0"/>
                </a:solidFill>
              </a:rPr>
              <a:t>міжнародне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приватне</a:t>
            </a:r>
            <a:r>
              <a:rPr lang="ru-RU" sz="2000" dirty="0">
                <a:solidFill>
                  <a:srgbClr val="00B0F0"/>
                </a:solidFill>
              </a:rPr>
              <a:t> право".</a:t>
            </a:r>
          </a:p>
          <a:p>
            <a:endParaRPr lang="en-US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4977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Зазначена</a:t>
            </a:r>
            <a:r>
              <a:rPr lang="ru-RU" dirty="0"/>
              <a:t> </a:t>
            </a:r>
            <a:r>
              <a:rPr lang="ru-RU" dirty="0" err="1"/>
              <a:t>стаття</a:t>
            </a:r>
            <a:r>
              <a:rPr lang="ru-RU" dirty="0"/>
              <a:t> при </a:t>
            </a:r>
            <a:r>
              <a:rPr lang="ru-RU" dirty="0" err="1"/>
              <a:t>визначені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положень</a:t>
            </a:r>
            <a:r>
              <a:rPr lang="ru-RU" dirty="0"/>
              <a:t> ст. 29 ЦК </a:t>
            </a:r>
            <a:r>
              <a:rPr lang="ru-RU" dirty="0" err="1"/>
              <a:t>України</a:t>
            </a:r>
            <a:r>
              <a:rPr lang="ru-RU" dirty="0"/>
              <a:t>, у </a:t>
            </a:r>
            <a:r>
              <a:rPr lang="ru-RU" dirty="0" err="1"/>
              <a:t>відповідності</a:t>
            </a:r>
            <a:r>
              <a:rPr lang="ru-RU" dirty="0"/>
              <a:t> з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є </a:t>
            </a:r>
            <a:r>
              <a:rPr lang="ru-RU" dirty="0" err="1"/>
              <a:t>житловий</a:t>
            </a:r>
            <a:r>
              <a:rPr lang="ru-RU" dirty="0"/>
              <a:t> </a:t>
            </a:r>
            <a:r>
              <a:rPr lang="ru-RU" dirty="0" err="1"/>
              <a:t>будинок</a:t>
            </a:r>
            <a:r>
              <a:rPr lang="ru-RU" dirty="0"/>
              <a:t>, квартира,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, </a:t>
            </a:r>
            <a:r>
              <a:rPr lang="ru-RU" dirty="0" err="1"/>
              <a:t>придатне</a:t>
            </a:r>
            <a:r>
              <a:rPr lang="ru-RU" dirty="0"/>
              <a:t> для </a:t>
            </a:r>
            <a:r>
              <a:rPr lang="ru-RU" dirty="0" err="1"/>
              <a:t>проживання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(</a:t>
            </a:r>
            <a:r>
              <a:rPr lang="ru-RU" dirty="0" err="1"/>
              <a:t>гуртожиток</a:t>
            </a:r>
            <a:r>
              <a:rPr lang="ru-RU" dirty="0"/>
              <a:t>, </a:t>
            </a:r>
            <a:r>
              <a:rPr lang="ru-RU" dirty="0" err="1"/>
              <a:t>готель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у </a:t>
            </a:r>
            <a:r>
              <a:rPr lang="ru-RU" dirty="0" err="1"/>
              <a:t>відповідному</a:t>
            </a:r>
            <a:r>
              <a:rPr lang="ru-RU" dirty="0"/>
              <a:t> </a:t>
            </a:r>
            <a:r>
              <a:rPr lang="ru-RU" dirty="0" err="1"/>
              <a:t>населеному</a:t>
            </a:r>
            <a:r>
              <a:rPr lang="ru-RU" dirty="0"/>
              <a:t> </a:t>
            </a:r>
            <a:r>
              <a:rPr lang="ru-RU" dirty="0" err="1"/>
              <a:t>пункті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фізична</a:t>
            </a:r>
            <a:r>
              <a:rPr lang="ru-RU" dirty="0"/>
              <a:t> особа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,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тимчасово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При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перевіряти</a:t>
            </a:r>
            <a:r>
              <a:rPr lang="ru-RU" dirty="0"/>
              <a:t>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– </a:t>
            </a:r>
            <a:r>
              <a:rPr lang="ru-RU" dirty="0" err="1"/>
              <a:t>переважне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переважного</a:t>
            </a:r>
            <a:r>
              <a:rPr lang="ru-RU" dirty="0"/>
              <a:t> – </a:t>
            </a:r>
            <a:r>
              <a:rPr lang="ru-RU" dirty="0" err="1"/>
              <a:t>тимчасове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2226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Окрему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 </a:t>
            </a:r>
            <a:r>
              <a:rPr lang="ru-RU" sz="2000" dirty="0" err="1"/>
              <a:t>необхідно</a:t>
            </a:r>
            <a:r>
              <a:rPr lang="ru-RU" sz="2000" dirty="0"/>
              <a:t> </a:t>
            </a:r>
            <a:r>
              <a:rPr lang="ru-RU" sz="2000" dirty="0" err="1"/>
              <a:t>звернути</a:t>
            </a:r>
            <a:r>
              <a:rPr lang="ru-RU" sz="2000" dirty="0"/>
              <a:t> на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>
                <a:solidFill>
                  <a:srgbClr val="00B0F0"/>
                </a:solidFill>
              </a:rPr>
              <a:t>фізичної</a:t>
            </a:r>
            <a:r>
              <a:rPr lang="ru-RU" sz="2000" dirty="0">
                <a:solidFill>
                  <a:srgbClr val="00B0F0"/>
                </a:solidFill>
              </a:rPr>
              <a:t> особи у </a:t>
            </a:r>
            <a:r>
              <a:rPr lang="ru-RU" sz="2000" dirty="0" err="1">
                <a:solidFill>
                  <a:srgbClr val="00B0F0"/>
                </a:solidFill>
              </a:rPr>
              <a:t>віці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</a:t>
            </a:r>
            <a:r>
              <a:rPr lang="ru-RU" sz="2000" dirty="0">
                <a:solidFill>
                  <a:srgbClr val="00B0F0"/>
                </a:solidFill>
              </a:rPr>
              <a:t> десяти до </a:t>
            </a:r>
            <a:r>
              <a:rPr lang="ru-RU" sz="2000" dirty="0" err="1">
                <a:solidFill>
                  <a:srgbClr val="00B0F0"/>
                </a:solidFill>
              </a:rPr>
              <a:t>чотирнадцяти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років</a:t>
            </a:r>
            <a:r>
              <a:rPr lang="ru-RU" sz="2000" dirty="0"/>
              <a:t>. Таким є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батьків</a:t>
            </a:r>
            <a:r>
              <a:rPr lang="ru-RU" sz="2000" dirty="0"/>
              <a:t> (</a:t>
            </a:r>
            <a:r>
              <a:rPr lang="ru-RU" sz="2000" dirty="0" err="1"/>
              <a:t>усиновлювачів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одного з них, з ким вона </a:t>
            </a:r>
            <a:r>
              <a:rPr lang="ru-RU" sz="2000" dirty="0" err="1"/>
              <a:t>проживає</a:t>
            </a:r>
            <a:r>
              <a:rPr lang="ru-RU" sz="2000" dirty="0"/>
              <a:t>, </a:t>
            </a:r>
            <a:r>
              <a:rPr lang="ru-RU" sz="2000" dirty="0" err="1"/>
              <a:t>опікуна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місцезнаходження</a:t>
            </a:r>
            <a:r>
              <a:rPr lang="ru-RU" sz="2000" dirty="0"/>
              <a:t> </a:t>
            </a:r>
            <a:r>
              <a:rPr lang="ru-RU" sz="2000" dirty="0" err="1"/>
              <a:t>навчального</a:t>
            </a:r>
            <a:r>
              <a:rPr lang="ru-RU" sz="2000" dirty="0"/>
              <a:t> закладу </a:t>
            </a:r>
            <a:r>
              <a:rPr lang="ru-RU" sz="2000" dirty="0" err="1"/>
              <a:t>чи</a:t>
            </a:r>
            <a:r>
              <a:rPr lang="ru-RU" sz="2000" dirty="0"/>
              <a:t> закладу </a:t>
            </a:r>
            <a:r>
              <a:rPr lang="ru-RU" sz="2000" dirty="0" err="1"/>
              <a:t>охорони</a:t>
            </a:r>
            <a:r>
              <a:rPr lang="ru-RU" sz="2000" dirty="0"/>
              <a:t> </a:t>
            </a:r>
            <a:r>
              <a:rPr lang="ru-RU" sz="2000" dirty="0" err="1"/>
              <a:t>здоров’я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, в </a:t>
            </a:r>
            <a:r>
              <a:rPr lang="ru-RU" sz="2000" dirty="0" err="1"/>
              <a:t>якому</a:t>
            </a:r>
            <a:r>
              <a:rPr lang="ru-RU" sz="2000" dirty="0"/>
              <a:t> вона </a:t>
            </a:r>
            <a:r>
              <a:rPr lang="ru-RU" sz="2000" dirty="0" err="1"/>
              <a:t>проживає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інше</a:t>
            </a:r>
            <a:r>
              <a:rPr lang="ru-RU" sz="2000" dirty="0"/>
              <a:t> 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не </a:t>
            </a:r>
            <a:r>
              <a:rPr lang="ru-RU" sz="2000" dirty="0" err="1"/>
              <a:t>встановлено</a:t>
            </a:r>
            <a:r>
              <a:rPr lang="ru-RU" sz="2000" dirty="0"/>
              <a:t> за </a:t>
            </a:r>
            <a:r>
              <a:rPr lang="ru-RU" sz="2000" dirty="0" err="1"/>
              <a:t>згодою</a:t>
            </a:r>
            <a:r>
              <a:rPr lang="ru-RU" sz="2000" dirty="0"/>
              <a:t> </a:t>
            </a:r>
            <a:r>
              <a:rPr lang="ru-RU" sz="2000" dirty="0" err="1"/>
              <a:t>між</a:t>
            </a:r>
            <a:r>
              <a:rPr lang="ru-RU" sz="2000" dirty="0"/>
              <a:t> </a:t>
            </a:r>
            <a:r>
              <a:rPr lang="ru-RU" sz="2000" dirty="0" err="1"/>
              <a:t>дитиною</a:t>
            </a:r>
            <a:r>
              <a:rPr lang="ru-RU" sz="2000" dirty="0"/>
              <a:t> та батьками (</a:t>
            </a:r>
            <a:r>
              <a:rPr lang="ru-RU" sz="2000" dirty="0" err="1"/>
              <a:t>усиновлювачами</a:t>
            </a:r>
            <a:r>
              <a:rPr lang="ru-RU" sz="2000" dirty="0"/>
              <a:t>, </a:t>
            </a:r>
            <a:r>
              <a:rPr lang="ru-RU" sz="2000" dirty="0" err="1"/>
              <a:t>опікуном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організацією</a:t>
            </a:r>
            <a:r>
              <a:rPr lang="ru-RU" sz="2000" dirty="0"/>
              <a:t>, яка </a:t>
            </a:r>
            <a:r>
              <a:rPr lang="ru-RU" sz="2000" dirty="0" err="1"/>
              <a:t>виконує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неї</a:t>
            </a:r>
            <a:r>
              <a:rPr lang="ru-RU" sz="2000" dirty="0"/>
              <a:t> </a:t>
            </a:r>
            <a:r>
              <a:rPr lang="ru-RU" sz="2000" dirty="0" err="1"/>
              <a:t>функції</a:t>
            </a:r>
            <a:r>
              <a:rPr lang="ru-RU" sz="2000" dirty="0"/>
              <a:t> </a:t>
            </a:r>
            <a:r>
              <a:rPr lang="ru-RU" sz="2000" dirty="0" err="1"/>
              <a:t>опікуна</a:t>
            </a:r>
            <a:r>
              <a:rPr lang="ru-RU" sz="2000" dirty="0"/>
              <a:t>. </a:t>
            </a:r>
            <a:endParaRPr lang="en-US" sz="2000" dirty="0"/>
          </a:p>
          <a:p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>
                <a:solidFill>
                  <a:srgbClr val="00B050"/>
                </a:solidFill>
              </a:rPr>
              <a:t>яка не </a:t>
            </a:r>
            <a:r>
              <a:rPr lang="ru-RU" dirty="0" err="1">
                <a:solidFill>
                  <a:srgbClr val="00B050"/>
                </a:solidFill>
              </a:rPr>
              <a:t>досягла</a:t>
            </a:r>
            <a:r>
              <a:rPr lang="ru-RU" dirty="0">
                <a:solidFill>
                  <a:srgbClr val="00B050"/>
                </a:solidFill>
              </a:rPr>
              <a:t> десяти </a:t>
            </a:r>
            <a:r>
              <a:rPr lang="ru-RU" dirty="0" err="1">
                <a:solidFill>
                  <a:srgbClr val="00B050"/>
                </a:solidFill>
              </a:rPr>
              <a:t>років</a:t>
            </a:r>
            <a:r>
              <a:rPr lang="ru-RU" dirty="0"/>
              <a:t>, є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одного з них, з ким вона </a:t>
            </a:r>
            <a:r>
              <a:rPr lang="ru-RU" dirty="0" err="1"/>
              <a:t>проживає</a:t>
            </a:r>
            <a:r>
              <a:rPr lang="ru-RU" dirty="0"/>
              <a:t> </a:t>
            </a:r>
            <a:r>
              <a:rPr lang="ru-RU" dirty="0" err="1"/>
              <a:t>опікуна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місцезнаходження</a:t>
            </a:r>
            <a:r>
              <a:rPr lang="ru-RU" dirty="0"/>
              <a:t> </a:t>
            </a:r>
            <a:r>
              <a:rPr lang="ru-RU" dirty="0" err="1"/>
              <a:t>навчального</a:t>
            </a:r>
            <a:r>
              <a:rPr lang="ru-RU" dirty="0"/>
              <a:t> закладу </a:t>
            </a:r>
            <a:r>
              <a:rPr lang="ru-RU" dirty="0" err="1"/>
              <a:t>чи</a:t>
            </a:r>
            <a:r>
              <a:rPr lang="ru-RU" dirty="0"/>
              <a:t> закладу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вона </a:t>
            </a:r>
            <a:r>
              <a:rPr lang="ru-RU" dirty="0" err="1"/>
              <a:t>проживає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057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невідоме</a:t>
            </a:r>
            <a:r>
              <a:rPr lang="ru-RU" dirty="0"/>
              <a:t>,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буде </a:t>
            </a:r>
            <a:r>
              <a:rPr lang="ru-RU" dirty="0" err="1"/>
              <a:t>вважатися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, а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знаходження</a:t>
            </a:r>
            <a:r>
              <a:rPr lang="ru-RU" dirty="0"/>
              <a:t> </a:t>
            </a:r>
            <a:r>
              <a:rPr lang="ru-RU" dirty="0" err="1"/>
              <a:t>основної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 </a:t>
            </a:r>
            <a:endParaRPr lang="en-US" dirty="0"/>
          </a:p>
          <a:p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можливо</a:t>
            </a:r>
            <a:r>
              <a:rPr lang="ru-RU" dirty="0"/>
              <a:t>, коли смерть </a:t>
            </a:r>
            <a:r>
              <a:rPr lang="ru-RU" dirty="0" err="1"/>
              <a:t>громадянина</a:t>
            </a:r>
            <a:r>
              <a:rPr lang="ru-RU" dirty="0"/>
              <a:t> </a:t>
            </a:r>
            <a:r>
              <a:rPr lang="ru-RU" dirty="0" err="1"/>
              <a:t>наступає</a:t>
            </a:r>
            <a:r>
              <a:rPr lang="ru-RU" dirty="0"/>
              <a:t> при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переїзді</a:t>
            </a:r>
            <a:r>
              <a:rPr lang="ru-RU" dirty="0"/>
              <a:t> з одного </a:t>
            </a:r>
            <a:r>
              <a:rPr lang="ru-RU" dirty="0" err="1"/>
              <a:t>постійного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коли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неможливо</a:t>
            </a:r>
            <a:r>
              <a:rPr lang="ru-RU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1089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Порядок і </a:t>
            </a:r>
            <a:r>
              <a:rPr lang="ru-RU" dirty="0" err="1"/>
              <a:t>правильне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суттєве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та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: </a:t>
            </a:r>
            <a:endParaRPr lang="en-US" dirty="0"/>
          </a:p>
          <a:p>
            <a:r>
              <a:rPr lang="ru-RU" dirty="0"/>
              <a:t>–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, а в </a:t>
            </a:r>
            <a:r>
              <a:rPr lang="ru-RU" dirty="0" err="1"/>
              <a:t>населених</a:t>
            </a:r>
            <a:r>
              <a:rPr lang="ru-RU" dirty="0"/>
              <a:t> пунктах, де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–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 з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ініціативи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заявою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вживають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smtClean="0"/>
              <a:t>(</a:t>
            </a:r>
            <a:r>
              <a:rPr lang="ru-RU" dirty="0"/>
              <a:t>ст. 1283 ЦК </a:t>
            </a:r>
            <a:r>
              <a:rPr lang="ru-RU" dirty="0" err="1"/>
              <a:t>України</a:t>
            </a:r>
            <a:r>
              <a:rPr lang="ru-RU" dirty="0"/>
              <a:t>); </a:t>
            </a:r>
            <a:endParaRPr lang="en-US" dirty="0"/>
          </a:p>
          <a:p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зауважити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ст. 1281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претензії</a:t>
            </a:r>
            <a:r>
              <a:rPr lang="ru-RU" dirty="0"/>
              <a:t>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 </a:t>
            </a:r>
            <a:r>
              <a:rPr lang="ru-RU" dirty="0" err="1"/>
              <a:t>пред’являються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по </a:t>
            </a:r>
            <a:r>
              <a:rPr lang="ru-RU" dirty="0" err="1"/>
              <a:t>місцю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В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законом. </a:t>
            </a:r>
            <a:endParaRPr lang="en-US" dirty="0"/>
          </a:p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положень</a:t>
            </a:r>
            <a:r>
              <a:rPr lang="ru-RU" dirty="0"/>
              <a:t> ч.1, 2 ст. 1220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, а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351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Підпунктом</a:t>
            </a:r>
            <a:r>
              <a:rPr lang="ru-RU" dirty="0"/>
              <a:t> 1.13 пункту 1 </a:t>
            </a:r>
            <a:r>
              <a:rPr lang="ru-RU" dirty="0" err="1"/>
              <a:t>глави</a:t>
            </a:r>
            <a:r>
              <a:rPr lang="ru-RU" dirty="0"/>
              <a:t> 10 </a:t>
            </a:r>
            <a:r>
              <a:rPr lang="ru-RU" dirty="0" err="1"/>
              <a:t>розділу</a:t>
            </a:r>
            <a:r>
              <a:rPr lang="ru-RU" dirty="0"/>
              <a:t> ІІ Порядку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нотаріусами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– Порядок), </a:t>
            </a:r>
            <a:r>
              <a:rPr lang="ru-RU" dirty="0" err="1"/>
              <a:t>затвердженого</a:t>
            </a:r>
            <a:r>
              <a:rPr lang="ru-RU" dirty="0"/>
              <a:t> наказом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юстиції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22 лютого 2012 року № 296/5, </a:t>
            </a:r>
            <a:r>
              <a:rPr lang="ru-RU" dirty="0" err="1"/>
              <a:t>визначено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>
                <a:solidFill>
                  <a:srgbClr val="00B0F0"/>
                </a:solidFill>
              </a:rPr>
              <a:t>місце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відкриття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підтверджується</a:t>
            </a:r>
            <a:r>
              <a:rPr lang="ru-RU" dirty="0">
                <a:solidFill>
                  <a:srgbClr val="00B0F0"/>
                </a:solidFill>
              </a:rPr>
              <a:t>: </a:t>
            </a:r>
            <a:r>
              <a:rPr lang="ru-RU" dirty="0" err="1">
                <a:solidFill>
                  <a:srgbClr val="00B0F0"/>
                </a:solidFill>
              </a:rPr>
              <a:t>довідкою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житлово-експлуатаційної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організації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довідкою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правління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житлово-будівельного</a:t>
            </a:r>
            <a:r>
              <a:rPr lang="ru-RU" dirty="0">
                <a:solidFill>
                  <a:srgbClr val="00B0F0"/>
                </a:solidFill>
              </a:rPr>
              <a:t> кооперативу про </a:t>
            </a:r>
            <a:r>
              <a:rPr lang="ru-RU" dirty="0" err="1">
                <a:solidFill>
                  <a:srgbClr val="00B0F0"/>
                </a:solidFill>
              </a:rPr>
              <a:t>реєстрацію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en-US" dirty="0">
                <a:solidFill>
                  <a:srgbClr val="00B0F0"/>
                </a:solidFill>
              </a:rPr>
              <a:t>(</a:t>
            </a:r>
            <a:r>
              <a:rPr lang="en-US" dirty="0" err="1">
                <a:solidFill>
                  <a:srgbClr val="00B0F0"/>
                </a:solidFill>
              </a:rPr>
              <a:t>постійне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місце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проживання</a:t>
            </a:r>
            <a:r>
              <a:rPr lang="en-US" dirty="0">
                <a:solidFill>
                  <a:srgbClr val="00B0F0"/>
                </a:solidFill>
              </a:rPr>
              <a:t>) </a:t>
            </a:r>
            <a:r>
              <a:rPr lang="en-US" dirty="0" err="1">
                <a:solidFill>
                  <a:srgbClr val="00B0F0"/>
                </a:solidFill>
              </a:rPr>
              <a:t>спадкодавця</a:t>
            </a:r>
            <a:r>
              <a:rPr lang="en-US" dirty="0">
                <a:solidFill>
                  <a:srgbClr val="00B0F0"/>
                </a:solidFill>
              </a:rPr>
              <a:t>; </a:t>
            </a:r>
            <a:r>
              <a:rPr lang="en-US" dirty="0" err="1">
                <a:solidFill>
                  <a:srgbClr val="00B0F0"/>
                </a:solidFill>
              </a:rPr>
              <a:t>записом</a:t>
            </a:r>
            <a:r>
              <a:rPr lang="en-US" dirty="0">
                <a:solidFill>
                  <a:srgbClr val="00B0F0"/>
                </a:solidFill>
              </a:rPr>
              <a:t> у </a:t>
            </a:r>
            <a:r>
              <a:rPr lang="en-US" dirty="0" err="1">
                <a:solidFill>
                  <a:srgbClr val="00B0F0"/>
                </a:solidFill>
              </a:rPr>
              <a:t>будинковій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книзі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реєстрацію</a:t>
            </a:r>
            <a:r>
              <a:rPr lang="en-US" dirty="0">
                <a:solidFill>
                  <a:srgbClr val="00B0F0"/>
                </a:solidFill>
              </a:rPr>
              <a:t> (</a:t>
            </a:r>
            <a:r>
              <a:rPr lang="en-US" dirty="0" err="1">
                <a:solidFill>
                  <a:srgbClr val="00B0F0"/>
                </a:solidFill>
              </a:rPr>
              <a:t>постійне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місце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проживання</a:t>
            </a:r>
            <a:r>
              <a:rPr lang="en-US" dirty="0">
                <a:solidFill>
                  <a:srgbClr val="00B0F0"/>
                </a:solidFill>
              </a:rPr>
              <a:t>) </a:t>
            </a:r>
            <a:r>
              <a:rPr lang="en-US" dirty="0" err="1">
                <a:solidFill>
                  <a:srgbClr val="00B0F0"/>
                </a:solidFill>
              </a:rPr>
              <a:t>спадкодавця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довідкою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адресного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бюро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довідкою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райвійськкомату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те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 err="1">
                <a:solidFill>
                  <a:srgbClr val="00B0F0"/>
                </a:solidFill>
              </a:rPr>
              <a:t>що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спадкодавець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до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призову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на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військову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службу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проживав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за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відповідною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 err="1">
                <a:solidFill>
                  <a:srgbClr val="00B0F0"/>
                </a:solidFill>
              </a:rPr>
              <a:t>адресою</a:t>
            </a:r>
            <a:r>
              <a:rPr lang="en-US" dirty="0">
                <a:solidFill>
                  <a:srgbClr val="00B0F0"/>
                </a:solidFill>
              </a:rPr>
              <a:t>.</a:t>
            </a:r>
            <a:r>
              <a:rPr lang="en-US" dirty="0"/>
              <a:t> </a:t>
            </a:r>
            <a:endParaRPr lang="ru-RU" dirty="0" smtClean="0"/>
          </a:p>
          <a:p>
            <a:r>
              <a:rPr lang="en-US" dirty="0" err="1" smtClean="0">
                <a:solidFill>
                  <a:srgbClr val="FFC000"/>
                </a:solidFill>
              </a:rPr>
              <a:t>Місце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відкриття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спадщини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не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може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підтверджуватись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свідоцтвом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про</a:t>
            </a:r>
            <a:r>
              <a:rPr lang="en-US" dirty="0">
                <a:solidFill>
                  <a:srgbClr val="FFC000"/>
                </a:solidFill>
              </a:rPr>
              <a:t> </a:t>
            </a:r>
            <a:r>
              <a:rPr lang="en-US" dirty="0" err="1">
                <a:solidFill>
                  <a:srgbClr val="FFC000"/>
                </a:solidFill>
              </a:rPr>
              <a:t>смерть</a:t>
            </a:r>
            <a:r>
              <a:rPr lang="en-US" dirty="0">
                <a:solidFill>
                  <a:srgbClr val="FFC000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21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err="1"/>
              <a:t>Тобто</a:t>
            </a:r>
            <a:r>
              <a:rPr lang="ru-RU" sz="2000" dirty="0"/>
              <a:t>, </a:t>
            </a:r>
            <a:r>
              <a:rPr lang="ru-RU" sz="2000" dirty="0" err="1"/>
              <a:t>необхідною</a:t>
            </a:r>
            <a:r>
              <a:rPr lang="ru-RU" sz="2000" dirty="0"/>
              <a:t> і </a:t>
            </a:r>
            <a:r>
              <a:rPr lang="ru-RU" sz="2000" dirty="0" err="1"/>
              <a:t>достатньою</a:t>
            </a:r>
            <a:r>
              <a:rPr lang="ru-RU" sz="2000" dirty="0"/>
              <a:t> для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умовою</a:t>
            </a:r>
            <a:r>
              <a:rPr lang="ru-RU" sz="2000" dirty="0"/>
              <a:t> </a:t>
            </a:r>
            <a:r>
              <a:rPr lang="ru-RU" sz="2000" dirty="0" err="1"/>
              <a:t>визнається</a:t>
            </a:r>
            <a:r>
              <a:rPr lang="ru-RU" sz="2000" dirty="0"/>
              <a:t> смерть </a:t>
            </a:r>
            <a:r>
              <a:rPr lang="ru-RU" sz="2000" dirty="0" err="1"/>
              <a:t>громадянина</a:t>
            </a:r>
            <a:r>
              <a:rPr lang="ru-RU" sz="2000" dirty="0"/>
              <a:t>. Разом з </a:t>
            </a:r>
            <a:r>
              <a:rPr lang="ru-RU" sz="2000" dirty="0" err="1"/>
              <a:t>тим</a:t>
            </a:r>
            <a:r>
              <a:rPr lang="ru-RU" sz="2000" dirty="0"/>
              <a:t>, закон </a:t>
            </a:r>
            <a:r>
              <a:rPr lang="ru-RU" sz="2000" dirty="0" err="1"/>
              <a:t>пов'язує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фактом </a:t>
            </a:r>
            <a:r>
              <a:rPr lang="ru-RU" sz="2000" dirty="0" err="1"/>
              <a:t>оголошення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. </a:t>
            </a:r>
            <a:r>
              <a:rPr lang="ru-RU" sz="2000" dirty="0" err="1"/>
              <a:t>Проте</a:t>
            </a:r>
            <a:r>
              <a:rPr lang="ru-RU" sz="2000" dirty="0"/>
              <a:t> у будь-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/>
              <a:t>випадку</a:t>
            </a:r>
            <a:r>
              <a:rPr lang="ru-RU" sz="2000" dirty="0"/>
              <a:t> (смерть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оголошення</a:t>
            </a:r>
            <a:r>
              <a:rPr lang="ru-RU" sz="2000" dirty="0"/>
              <a:t> особи </a:t>
            </a:r>
            <a:r>
              <a:rPr lang="ru-RU" sz="2000" dirty="0" err="1"/>
              <a:t>померлою</a:t>
            </a:r>
            <a:r>
              <a:rPr lang="ru-RU" sz="2000" dirty="0"/>
              <a:t>) документом,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встановлює</a:t>
            </a:r>
            <a:r>
              <a:rPr lang="ru-RU" sz="2000" dirty="0"/>
              <a:t> факт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( і </a:t>
            </a:r>
            <a:r>
              <a:rPr lang="ru-RU" sz="2000" dirty="0" err="1"/>
              <a:t>підставою</a:t>
            </a:r>
            <a:r>
              <a:rPr lang="ru-RU" sz="2000" dirty="0"/>
              <a:t> для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свідоцтва</a:t>
            </a:r>
            <a:r>
              <a:rPr lang="ru-RU" sz="2000" dirty="0"/>
              <a:t> про право на </a:t>
            </a:r>
            <a:r>
              <a:rPr lang="ru-RU" sz="2000" dirty="0" err="1"/>
              <a:t>спадщину</a:t>
            </a:r>
            <a:r>
              <a:rPr lang="ru-RU" sz="2000" dirty="0"/>
              <a:t>) є </a:t>
            </a:r>
            <a:r>
              <a:rPr lang="ru-RU" sz="2000" dirty="0" err="1"/>
              <a:t>свідоцтво</a:t>
            </a:r>
            <a:r>
              <a:rPr lang="ru-RU" sz="2000" dirty="0"/>
              <a:t> про смерть </a:t>
            </a:r>
            <a:r>
              <a:rPr lang="ru-RU" sz="2000" dirty="0" err="1"/>
              <a:t>спадкодавця</a:t>
            </a:r>
            <a:r>
              <a:rPr lang="ru-RU" sz="2000" dirty="0" smtClean="0"/>
              <a:t>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dirty="0" err="1" smtClean="0"/>
              <a:t>Зазначене</a:t>
            </a:r>
            <a:r>
              <a:rPr lang="ru-RU" dirty="0" smtClean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вимогах</a:t>
            </a:r>
            <a:r>
              <a:rPr lang="ru-RU" dirty="0"/>
              <a:t> ст.49 ЦК,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якою</a:t>
            </a:r>
            <a:r>
              <a:rPr lang="ru-RU" dirty="0"/>
              <a:t> смерть особи є актом </a:t>
            </a:r>
            <a:r>
              <a:rPr lang="ru-RU" dirty="0" err="1"/>
              <a:t>цивільного</a:t>
            </a:r>
            <a:r>
              <a:rPr lang="ru-RU" dirty="0"/>
              <a:t> стану і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обов'язковій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. п.3 ст.49 ЦК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походження</a:t>
            </a:r>
            <a:r>
              <a:rPr lang="ru-RU" dirty="0"/>
              <a:t>, </a:t>
            </a:r>
            <a:r>
              <a:rPr lang="ru-RU" dirty="0" err="1"/>
              <a:t>громадянство</a:t>
            </a:r>
            <a:r>
              <a:rPr lang="ru-RU" dirty="0"/>
              <a:t>, </a:t>
            </a:r>
            <a:r>
              <a:rPr lang="ru-RU" dirty="0" err="1"/>
              <a:t>шлюб</a:t>
            </a:r>
            <a:r>
              <a:rPr lang="ru-RU" dirty="0"/>
              <a:t>, </a:t>
            </a:r>
            <a:r>
              <a:rPr lang="ru-RU" dirty="0" err="1"/>
              <a:t>розірвання</a:t>
            </a:r>
            <a:r>
              <a:rPr lang="ru-RU" dirty="0"/>
              <a:t> </a:t>
            </a:r>
            <a:r>
              <a:rPr lang="ru-RU" dirty="0" err="1"/>
              <a:t>шлюбу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імені</a:t>
            </a:r>
            <a:r>
              <a:rPr lang="ru-RU" dirty="0"/>
              <a:t>, смерть.  </a:t>
            </a:r>
            <a:endParaRPr lang="en-US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152423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/>
              <a:t>Також</a:t>
            </a:r>
            <a:r>
              <a:rPr lang="en-US" sz="2000" dirty="0"/>
              <a:t>, </a:t>
            </a:r>
            <a:r>
              <a:rPr lang="en-US" sz="2000" dirty="0" err="1"/>
              <a:t>як</a:t>
            </a:r>
            <a:r>
              <a:rPr lang="en-US" sz="2000" dirty="0"/>
              <a:t> </a:t>
            </a:r>
            <a:r>
              <a:rPr lang="en-US" sz="2000" dirty="0" err="1"/>
              <a:t>передбачено</a:t>
            </a:r>
            <a:r>
              <a:rPr lang="en-US" sz="2000" dirty="0"/>
              <a:t> </a:t>
            </a:r>
            <a:r>
              <a:rPr lang="en-US" sz="2000" dirty="0" err="1"/>
              <a:t>підпунктом</a:t>
            </a:r>
            <a:r>
              <a:rPr lang="en-US" sz="2000" dirty="0"/>
              <a:t> 1.14 </a:t>
            </a:r>
            <a:r>
              <a:rPr lang="en-US" sz="2000" dirty="0" err="1"/>
              <a:t>пункту</a:t>
            </a:r>
            <a:r>
              <a:rPr lang="en-US" sz="2000" dirty="0"/>
              <a:t> 1 </a:t>
            </a:r>
            <a:r>
              <a:rPr lang="en-US" sz="2000" dirty="0" err="1"/>
              <a:t>глави</a:t>
            </a:r>
            <a:r>
              <a:rPr lang="en-US" sz="2000" dirty="0"/>
              <a:t> 10 </a:t>
            </a:r>
            <a:r>
              <a:rPr lang="en-US" sz="2000" dirty="0" err="1"/>
              <a:t>розділу</a:t>
            </a:r>
            <a:r>
              <a:rPr lang="en-US" sz="2000" dirty="0"/>
              <a:t> ІІ </a:t>
            </a:r>
            <a:r>
              <a:rPr lang="en-US" sz="2000" dirty="0" err="1"/>
              <a:t>Порядку</a:t>
            </a:r>
            <a:r>
              <a:rPr lang="en-US" sz="2000" dirty="0"/>
              <a:t>, у </a:t>
            </a:r>
            <a:r>
              <a:rPr lang="en-US" sz="2000" dirty="0" err="1"/>
              <a:t>разі</a:t>
            </a:r>
            <a:r>
              <a:rPr lang="en-US" sz="2000" dirty="0"/>
              <a:t> </a:t>
            </a:r>
            <a:r>
              <a:rPr lang="en-US" sz="2000" dirty="0" err="1"/>
              <a:t>відсутності</a:t>
            </a:r>
            <a:r>
              <a:rPr lang="en-US" sz="2000" dirty="0"/>
              <a:t> у </a:t>
            </a:r>
            <a:r>
              <a:rPr lang="en-US" sz="2000" dirty="0" err="1"/>
              <a:t>спадкоємців</a:t>
            </a:r>
            <a:r>
              <a:rPr lang="en-US" sz="2000" dirty="0"/>
              <a:t> </a:t>
            </a:r>
            <a:r>
              <a:rPr lang="en-US" sz="2000" dirty="0" err="1"/>
              <a:t>документів</a:t>
            </a:r>
            <a:r>
              <a:rPr lang="en-US" sz="2000" dirty="0"/>
              <a:t>, </a:t>
            </a:r>
            <a:r>
              <a:rPr lang="en-US" sz="2000" dirty="0" err="1"/>
              <a:t>що</a:t>
            </a:r>
            <a:r>
              <a:rPr lang="en-US" sz="2000" dirty="0"/>
              <a:t> </a:t>
            </a:r>
            <a:r>
              <a:rPr lang="en-US" sz="2000" dirty="0" err="1"/>
              <a:t>підтверджують</a:t>
            </a:r>
            <a:r>
              <a:rPr lang="en-US" sz="2000" dirty="0"/>
              <a:t> </a:t>
            </a:r>
            <a:r>
              <a:rPr lang="en-US" sz="2000" dirty="0" err="1"/>
              <a:t>місце</a:t>
            </a:r>
            <a:r>
              <a:rPr lang="en-US" sz="2000" dirty="0"/>
              <a:t> </a:t>
            </a:r>
            <a:r>
              <a:rPr lang="en-US" sz="2000" dirty="0" err="1"/>
              <a:t>відкриття</a:t>
            </a:r>
            <a:r>
              <a:rPr lang="en-US" sz="2000" dirty="0"/>
              <a:t> </a:t>
            </a:r>
            <a:r>
              <a:rPr lang="en-US" sz="2000" dirty="0" err="1"/>
              <a:t>спадщини</a:t>
            </a:r>
            <a:r>
              <a:rPr lang="en-US" sz="2000" dirty="0"/>
              <a:t>, </a:t>
            </a:r>
            <a:r>
              <a:rPr lang="en-US" sz="2000" dirty="0" err="1"/>
              <a:t>нотаріус</a:t>
            </a:r>
            <a:r>
              <a:rPr lang="en-US" sz="2000" dirty="0"/>
              <a:t> </a:t>
            </a:r>
            <a:r>
              <a:rPr lang="en-US" sz="2000" dirty="0" err="1"/>
              <a:t>роз’яснює</a:t>
            </a:r>
            <a:r>
              <a:rPr lang="en-US" sz="2000" dirty="0"/>
              <a:t> </a:t>
            </a:r>
            <a:r>
              <a:rPr lang="en-US" sz="2000" dirty="0" err="1"/>
              <a:t>спадкоємцям</a:t>
            </a:r>
            <a:r>
              <a:rPr lang="en-US" sz="2000" dirty="0"/>
              <a:t> </a:t>
            </a:r>
            <a:r>
              <a:rPr lang="en-US" sz="2000" dirty="0" err="1"/>
              <a:t>їх</a:t>
            </a:r>
            <a:r>
              <a:rPr lang="en-US" sz="2000" dirty="0"/>
              <a:t> </a:t>
            </a:r>
            <a:r>
              <a:rPr lang="en-US" sz="2000" dirty="0" err="1"/>
              <a:t>право</a:t>
            </a:r>
            <a:r>
              <a:rPr lang="en-US" sz="2000" dirty="0"/>
              <a:t> </a:t>
            </a:r>
            <a:r>
              <a:rPr lang="en-US" sz="2000" dirty="0" err="1"/>
              <a:t>на</a:t>
            </a:r>
            <a:r>
              <a:rPr lang="en-US" sz="2000" dirty="0"/>
              <a:t> </a:t>
            </a:r>
            <a:r>
              <a:rPr lang="en-US" sz="2000" dirty="0" err="1"/>
              <a:t>звернення</a:t>
            </a:r>
            <a:r>
              <a:rPr lang="en-US" sz="2000" dirty="0"/>
              <a:t> </a:t>
            </a:r>
            <a:r>
              <a:rPr lang="en-US" sz="2000" dirty="0" err="1"/>
              <a:t>до</a:t>
            </a:r>
            <a:r>
              <a:rPr lang="en-US" sz="2000" dirty="0"/>
              <a:t> </a:t>
            </a:r>
            <a:r>
              <a:rPr lang="en-US" sz="2000" dirty="0" err="1"/>
              <a:t>суду</a:t>
            </a:r>
            <a:r>
              <a:rPr lang="en-US" sz="2000" dirty="0"/>
              <a:t> </a:t>
            </a:r>
            <a:r>
              <a:rPr lang="en-US" sz="2000" dirty="0" err="1"/>
              <a:t>із</a:t>
            </a:r>
            <a:r>
              <a:rPr lang="en-US" sz="2000" dirty="0"/>
              <a:t> </a:t>
            </a:r>
            <a:r>
              <a:rPr lang="en-US" sz="2000" dirty="0" err="1"/>
              <a:t>заявою</a:t>
            </a:r>
            <a:r>
              <a:rPr lang="en-US" sz="2000" dirty="0"/>
              <a:t> </a:t>
            </a:r>
            <a:r>
              <a:rPr lang="en-US" sz="2000" dirty="0" err="1"/>
              <a:t>про</a:t>
            </a:r>
            <a:r>
              <a:rPr lang="en-US" sz="2000" dirty="0"/>
              <a:t> </a:t>
            </a:r>
            <a:r>
              <a:rPr lang="en-US" sz="2000" dirty="0" err="1"/>
              <a:t>встановлення</a:t>
            </a:r>
            <a:r>
              <a:rPr lang="en-US" sz="2000" dirty="0"/>
              <a:t> </a:t>
            </a:r>
            <a:r>
              <a:rPr lang="en-US" sz="2000" dirty="0" err="1"/>
              <a:t>місця</a:t>
            </a:r>
            <a:r>
              <a:rPr lang="en-US" sz="2000" dirty="0"/>
              <a:t> </a:t>
            </a:r>
            <a:r>
              <a:rPr lang="en-US" sz="2000" dirty="0" err="1"/>
              <a:t>відкриття</a:t>
            </a:r>
            <a:r>
              <a:rPr lang="en-US" sz="2000" dirty="0"/>
              <a:t> </a:t>
            </a:r>
            <a:r>
              <a:rPr lang="en-US" sz="2000" dirty="0" err="1"/>
              <a:t>спадщини</a:t>
            </a:r>
            <a:r>
              <a:rPr lang="en-US" sz="2000" dirty="0"/>
              <a:t>. </a:t>
            </a:r>
            <a:r>
              <a:rPr lang="ru-RU" sz="2000" dirty="0"/>
              <a:t>У такому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підтверджується</a:t>
            </a:r>
            <a:r>
              <a:rPr lang="ru-RU" sz="2000" dirty="0"/>
              <a:t> </a:t>
            </a:r>
            <a:r>
              <a:rPr lang="ru-RU" sz="2000" dirty="0" err="1"/>
              <a:t>копією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суду, </a:t>
            </a:r>
            <a:r>
              <a:rPr lang="ru-RU" sz="2000" dirty="0" err="1"/>
              <a:t>що</a:t>
            </a:r>
            <a:r>
              <a:rPr lang="ru-RU" sz="2000" dirty="0"/>
              <a:t> набрало </a:t>
            </a:r>
            <a:r>
              <a:rPr lang="ru-RU" sz="2000" dirty="0" err="1"/>
              <a:t>законної</a:t>
            </a:r>
            <a:r>
              <a:rPr lang="ru-RU" sz="2000" dirty="0"/>
              <a:t> </a:t>
            </a:r>
            <a:r>
              <a:rPr lang="ru-RU" sz="2000" dirty="0" err="1"/>
              <a:t>сили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72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увагу</a:t>
            </a:r>
            <a:r>
              <a:rPr lang="ru-RU" dirty="0"/>
              <a:t> на </a:t>
            </a:r>
            <a:r>
              <a:rPr lang="ru-RU" dirty="0" err="1"/>
              <a:t>випадок</a:t>
            </a:r>
            <a:r>
              <a:rPr lang="ru-RU" dirty="0"/>
              <a:t> того,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, </a:t>
            </a:r>
            <a:r>
              <a:rPr lang="ru-RU" dirty="0" err="1"/>
              <a:t>якому</a:t>
            </a:r>
            <a:r>
              <a:rPr lang="ru-RU" dirty="0"/>
              <a:t> належало </a:t>
            </a:r>
            <a:r>
              <a:rPr lang="ru-RU" dirty="0" err="1"/>
              <a:t>майно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, в такому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норм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право». </a:t>
            </a:r>
            <a:endParaRPr lang="en-US" dirty="0"/>
          </a:p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70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спадкові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регулюються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положень</a:t>
            </a:r>
            <a:r>
              <a:rPr lang="ru-RU" dirty="0"/>
              <a:t> статей 71, 72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вказаного</a:t>
            </a:r>
            <a:r>
              <a:rPr lang="ru-RU" dirty="0"/>
              <a:t> Закону правом </a:t>
            </a:r>
            <a:r>
              <a:rPr lang="ru-RU" dirty="0" err="1"/>
              <a:t>держави</a:t>
            </a:r>
            <a:r>
              <a:rPr lang="ru-RU" dirty="0"/>
              <a:t>, у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, за </a:t>
            </a:r>
            <a:r>
              <a:rPr lang="ru-RU" dirty="0" err="1"/>
              <a:t>винятком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не </a:t>
            </a:r>
            <a:r>
              <a:rPr lang="ru-RU" dirty="0" err="1"/>
              <a:t>обрано</a:t>
            </a:r>
            <a:r>
              <a:rPr lang="ru-RU" dirty="0"/>
              <a:t> в </a:t>
            </a:r>
            <a:r>
              <a:rPr lang="ru-RU" dirty="0" err="1"/>
              <a:t>заповіті</a:t>
            </a:r>
            <a:r>
              <a:rPr lang="ru-RU" dirty="0"/>
              <a:t> право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громадянином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громадянство</a:t>
            </a:r>
            <a:r>
              <a:rPr lang="ru-RU" dirty="0"/>
              <a:t> </a:t>
            </a:r>
            <a:r>
              <a:rPr lang="ru-RU" dirty="0" err="1"/>
              <a:t>змінилося</a:t>
            </a:r>
            <a:r>
              <a:rPr lang="ru-RU" dirty="0"/>
              <a:t>, </a:t>
            </a:r>
            <a:r>
              <a:rPr lang="ru-RU" dirty="0" err="1"/>
              <a:t>вибір</a:t>
            </a:r>
            <a:r>
              <a:rPr lang="ru-RU" dirty="0"/>
              <a:t> права </a:t>
            </a:r>
            <a:r>
              <a:rPr lang="ru-RU" dirty="0" err="1"/>
              <a:t>спадкодавцем</a:t>
            </a:r>
            <a:r>
              <a:rPr lang="ru-RU" dirty="0"/>
              <a:t> буде </a:t>
            </a:r>
            <a:r>
              <a:rPr lang="ru-RU" dirty="0" err="1"/>
              <a:t>недійсним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519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Стаття</a:t>
            </a:r>
            <a:r>
              <a:rPr lang="ru-RU" dirty="0"/>
              <a:t> 71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міжнародне</a:t>
            </a:r>
            <a:r>
              <a:rPr lang="ru-RU" dirty="0"/>
              <a:t> </a:t>
            </a:r>
            <a:r>
              <a:rPr lang="ru-RU" dirty="0" err="1"/>
              <a:t>приватне</a:t>
            </a:r>
            <a:r>
              <a:rPr lang="ru-RU" dirty="0"/>
              <a:t> право» </a:t>
            </a:r>
            <a:r>
              <a:rPr lang="ru-RU" dirty="0" err="1"/>
              <a:t>встановлює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</a:t>
            </a:r>
            <a:r>
              <a:rPr lang="ru-RU" dirty="0" err="1"/>
              <a:t>регулюється</a:t>
            </a:r>
            <a:r>
              <a:rPr lang="ru-RU" dirty="0"/>
              <a:t> правом </a:t>
            </a:r>
            <a:r>
              <a:rPr lang="ru-RU" dirty="0" err="1"/>
              <a:t>держави</a:t>
            </a:r>
            <a:r>
              <a:rPr lang="ru-RU" dirty="0"/>
              <a:t>,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а майна, яке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, – правом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88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 </a:t>
            </a:r>
            <a:r>
              <a:rPr lang="ru-RU" dirty="0" err="1" smtClean="0"/>
              <a:t>органи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00B0F0"/>
                </a:solidFill>
              </a:rPr>
              <a:t>Стаття</a:t>
            </a:r>
            <a:r>
              <a:rPr lang="ru-RU" sz="2000" b="1" dirty="0">
                <a:solidFill>
                  <a:srgbClr val="00B0F0"/>
                </a:solidFill>
              </a:rPr>
              <a:t> 1290.</a:t>
            </a:r>
            <a:r>
              <a:rPr lang="ru-RU" sz="2000" dirty="0">
                <a:solidFill>
                  <a:srgbClr val="00B0F0"/>
                </a:solidFill>
              </a:rPr>
              <a:t> </a:t>
            </a:r>
            <a:r>
              <a:rPr lang="ru-RU" sz="2000" dirty="0" err="1">
                <a:solidFill>
                  <a:srgbClr val="00B0F0"/>
                </a:solidFill>
              </a:rPr>
              <a:t>Повноваження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виконавця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заповіту</a:t>
            </a:r>
            <a:endParaRPr lang="ru-RU" sz="2000" dirty="0">
              <a:solidFill>
                <a:srgbClr val="00B0F0"/>
              </a:solidFill>
            </a:endParaRPr>
          </a:p>
          <a:p>
            <a:r>
              <a:rPr lang="ru-RU" sz="2000" dirty="0">
                <a:solidFill>
                  <a:srgbClr val="00B0F0"/>
                </a:solidFill>
              </a:rPr>
              <a:t>1. </a:t>
            </a:r>
            <a:r>
              <a:rPr lang="ru-RU" sz="2000" dirty="0" err="1">
                <a:solidFill>
                  <a:srgbClr val="00B0F0"/>
                </a:solidFill>
              </a:rPr>
              <a:t>Виконавець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заповіту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зобов'язаний</a:t>
            </a:r>
            <a:r>
              <a:rPr lang="ru-RU" sz="2000" dirty="0">
                <a:solidFill>
                  <a:srgbClr val="00B0F0"/>
                </a:solidFill>
              </a:rPr>
              <a:t>:</a:t>
            </a:r>
          </a:p>
          <a:p>
            <a:r>
              <a:rPr lang="ru-RU" sz="2000" dirty="0">
                <a:solidFill>
                  <a:srgbClr val="00B0F0"/>
                </a:solidFill>
              </a:rPr>
              <a:t>1) </a:t>
            </a:r>
            <a:r>
              <a:rPr lang="ru-RU" sz="2000" dirty="0" err="1">
                <a:solidFill>
                  <a:srgbClr val="00B0F0"/>
                </a:solidFill>
              </a:rPr>
              <a:t>вжити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заходів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охорони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спадкового</a:t>
            </a:r>
            <a:r>
              <a:rPr lang="ru-RU" sz="2000" dirty="0">
                <a:solidFill>
                  <a:srgbClr val="00B0F0"/>
                </a:solidFill>
              </a:rPr>
              <a:t> майна;</a:t>
            </a:r>
          </a:p>
          <a:p>
            <a:r>
              <a:rPr lang="ru-RU" sz="2000" dirty="0">
                <a:solidFill>
                  <a:srgbClr val="00B0F0"/>
                </a:solidFill>
              </a:rPr>
              <a:t>2) </a:t>
            </a:r>
            <a:r>
              <a:rPr lang="ru-RU" sz="2000" dirty="0" err="1">
                <a:solidFill>
                  <a:srgbClr val="00B0F0"/>
                </a:solidFill>
              </a:rPr>
              <a:t>вжити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заходів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повідомлення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спадкоємців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відказоодержувачів</a:t>
            </a:r>
            <a:r>
              <a:rPr lang="ru-RU" sz="2000" dirty="0">
                <a:solidFill>
                  <a:srgbClr val="00B0F0"/>
                </a:solidFill>
              </a:rPr>
              <a:t>, </a:t>
            </a:r>
            <a:r>
              <a:rPr lang="ru-RU" sz="2000" dirty="0" err="1">
                <a:solidFill>
                  <a:srgbClr val="00B0F0"/>
                </a:solidFill>
              </a:rPr>
              <a:t>кредиторів</a:t>
            </a:r>
            <a:r>
              <a:rPr lang="ru-RU" sz="2000" dirty="0">
                <a:solidFill>
                  <a:srgbClr val="00B0F0"/>
                </a:solidFill>
              </a:rPr>
              <a:t> про </a:t>
            </a:r>
            <a:r>
              <a:rPr lang="ru-RU" sz="2000" dirty="0" err="1">
                <a:solidFill>
                  <a:srgbClr val="00B0F0"/>
                </a:solidFill>
              </a:rPr>
              <a:t>відкриття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спадщини</a:t>
            </a:r>
            <a:r>
              <a:rPr lang="ru-RU" sz="2000" dirty="0">
                <a:solidFill>
                  <a:srgbClr val="00B0F0"/>
                </a:solidFill>
              </a:rPr>
              <a:t>;</a:t>
            </a:r>
          </a:p>
          <a:p>
            <a:r>
              <a:rPr lang="ru-RU" sz="2000" dirty="0">
                <a:solidFill>
                  <a:srgbClr val="00B0F0"/>
                </a:solidFill>
              </a:rPr>
              <a:t/>
            </a:r>
            <a:br>
              <a:rPr lang="ru-RU" sz="2000" dirty="0">
                <a:solidFill>
                  <a:srgbClr val="00B0F0"/>
                </a:solidFill>
              </a:rPr>
            </a:br>
            <a:endParaRPr lang="en-US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27557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статті</a:t>
            </a:r>
            <a:r>
              <a:rPr lang="ru-RU" dirty="0"/>
              <a:t> ч. 2 ст. 1290 ЦК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заповіту</a:t>
            </a:r>
            <a:r>
              <a:rPr lang="ru-RU" dirty="0"/>
              <a:t> повинен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відказоодержувачів</a:t>
            </a:r>
            <a:r>
              <a:rPr lang="ru-RU" dirty="0"/>
              <a:t>, </a:t>
            </a:r>
            <a:r>
              <a:rPr lang="ru-RU" dirty="0" err="1"/>
              <a:t>кредиторів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сільських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пунктах </a:t>
            </a:r>
            <a:r>
              <a:rPr lang="ru-RU" dirty="0" err="1"/>
              <a:t>посадова</a:t>
            </a:r>
            <a:r>
              <a:rPr lang="ru-RU" dirty="0"/>
              <a:t> особа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отримавши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зобов’язана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тих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посадова</a:t>
            </a:r>
            <a:r>
              <a:rPr lang="ru-RU" dirty="0"/>
              <a:t> особа органу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, </a:t>
            </a:r>
            <a:r>
              <a:rPr lang="ru-RU" dirty="0" err="1"/>
              <a:t>уповноважена</a:t>
            </a:r>
            <a:r>
              <a:rPr lang="ru-RU" dirty="0"/>
              <a:t> на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нотаріальних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зробити</a:t>
            </a:r>
            <a:r>
              <a:rPr lang="ru-RU" dirty="0"/>
              <a:t> </a:t>
            </a:r>
            <a:r>
              <a:rPr lang="ru-RU" dirty="0" err="1"/>
              <a:t>виклик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шляхом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у </a:t>
            </a:r>
            <a:r>
              <a:rPr lang="ru-RU" dirty="0" err="1"/>
              <a:t>пресі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 err="1"/>
              <a:t>Цивільний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16.01.2003 р. // </a:t>
            </a:r>
            <a:r>
              <a:rPr lang="ru-RU" dirty="0" err="1"/>
              <a:t>Відомості</a:t>
            </a:r>
            <a:r>
              <a:rPr lang="ru-RU" dirty="0"/>
              <a:t> </a:t>
            </a:r>
            <a:r>
              <a:rPr lang="ru-RU" dirty="0" err="1"/>
              <a:t>Верховної</a:t>
            </a:r>
            <a:r>
              <a:rPr lang="ru-RU" dirty="0"/>
              <a:t> Ради </a:t>
            </a:r>
            <a:r>
              <a:rPr lang="ru-RU" dirty="0" err="1"/>
              <a:t>України</a:t>
            </a:r>
            <a:r>
              <a:rPr lang="ru-RU" dirty="0"/>
              <a:t>. - 2003.- </a:t>
            </a:r>
            <a:r>
              <a:rPr lang="en-US" dirty="0"/>
              <a:t>NN 40-44. - ст.356.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9080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Цей</a:t>
            </a:r>
            <a:r>
              <a:rPr lang="ru-RU" sz="2000" dirty="0"/>
              <a:t> </a:t>
            </a:r>
            <a:r>
              <a:rPr lang="ru-RU" sz="2000" dirty="0" err="1"/>
              <a:t>обов'язок</a:t>
            </a:r>
            <a:r>
              <a:rPr lang="ru-RU" sz="2000" dirty="0"/>
              <a:t> </a:t>
            </a:r>
            <a:r>
              <a:rPr lang="ru-RU" sz="2000" dirty="0" err="1"/>
              <a:t>стосується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тих </a:t>
            </a:r>
            <a:r>
              <a:rPr lang="ru-RU" sz="2000" dirty="0" err="1"/>
              <a:t>спадкоємців</a:t>
            </a:r>
            <a:r>
              <a:rPr lang="ru-RU" sz="2000" dirty="0"/>
              <a:t>,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відоме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. Таким чином, закон не </a:t>
            </a:r>
            <a:r>
              <a:rPr lang="ru-RU" sz="2000" dirty="0" err="1"/>
              <a:t>зобов'язує</a:t>
            </a:r>
            <a:r>
              <a:rPr lang="ru-RU" sz="2000" dirty="0"/>
              <a:t> </a:t>
            </a:r>
            <a:r>
              <a:rPr lang="ru-RU" sz="2000" dirty="0" err="1"/>
              <a:t>нотаріуса</a:t>
            </a:r>
            <a:r>
              <a:rPr lang="ru-RU" sz="2000" dirty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</a:t>
            </a:r>
            <a:r>
              <a:rPr lang="ru-RU" sz="2000" dirty="0" err="1"/>
              <a:t>розшук</a:t>
            </a:r>
            <a:r>
              <a:rPr lang="ru-RU" sz="2000" dirty="0"/>
              <a:t>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претендувати</a:t>
            </a:r>
            <a:r>
              <a:rPr lang="ru-RU" sz="2000" dirty="0"/>
              <a:t> на </a:t>
            </a:r>
            <a:r>
              <a:rPr lang="ru-RU" sz="2000" dirty="0" err="1"/>
              <a:t>спадкове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. Тому,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нотаріусу</a:t>
            </a:r>
            <a:r>
              <a:rPr lang="ru-RU" sz="2000" dirty="0"/>
              <a:t> не </a:t>
            </a:r>
            <a:r>
              <a:rPr lang="ru-RU" sz="2000" dirty="0" err="1"/>
              <a:t>відомо</a:t>
            </a:r>
            <a:r>
              <a:rPr lang="ru-RU" sz="2000" dirty="0"/>
              <a:t> про факт </a:t>
            </a:r>
            <a:r>
              <a:rPr lang="ru-RU" sz="2000" dirty="0" err="1"/>
              <a:t>наявності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про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місцезнаходження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місце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він</a:t>
            </a:r>
            <a:r>
              <a:rPr lang="ru-RU" sz="2000" dirty="0"/>
              <a:t> не </a:t>
            </a:r>
            <a:r>
              <a:rPr lang="ru-RU" sz="2000" dirty="0" err="1"/>
              <a:t>зобов'язаний</a:t>
            </a:r>
            <a:r>
              <a:rPr lang="ru-RU" sz="2000" dirty="0"/>
              <a:t> </a:t>
            </a:r>
            <a:r>
              <a:rPr lang="ru-RU" sz="2000" dirty="0" err="1"/>
              <a:t>здійснювати</a:t>
            </a:r>
            <a:r>
              <a:rPr lang="ru-RU" sz="2000" dirty="0"/>
              <a:t> будь-</a:t>
            </a:r>
            <a:r>
              <a:rPr lang="ru-RU" sz="2000" dirty="0" err="1"/>
              <a:t>які</a:t>
            </a:r>
            <a:r>
              <a:rPr lang="ru-RU" sz="2000" dirty="0"/>
              <a:t> заходи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розшуку</a:t>
            </a:r>
            <a:r>
              <a:rPr lang="ru-RU" sz="2000" dirty="0"/>
              <a:t>. Так,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виклику</a:t>
            </a:r>
            <a:r>
              <a:rPr lang="ru-RU" sz="2000" dirty="0"/>
              <a:t> </a:t>
            </a:r>
            <a:r>
              <a:rPr lang="ru-RU" sz="2000" dirty="0" err="1"/>
              <a:t>спадкоємців</a:t>
            </a:r>
            <a:r>
              <a:rPr lang="ru-RU" sz="2000" dirty="0"/>
              <a:t>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масової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є правом, а не </a:t>
            </a:r>
            <a:r>
              <a:rPr lang="ru-RU" sz="2000" dirty="0" err="1"/>
              <a:t>обов'язком</a:t>
            </a:r>
            <a:r>
              <a:rPr lang="ru-RU" sz="2000" dirty="0"/>
              <a:t> </a:t>
            </a:r>
            <a:r>
              <a:rPr lang="ru-RU" sz="2000" dirty="0" err="1"/>
              <a:t>нотаріуса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0872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і </a:t>
            </a:r>
            <a:r>
              <a:rPr lang="ru-RU" dirty="0" err="1"/>
              <a:t>судова</a:t>
            </a:r>
            <a:r>
              <a:rPr lang="ru-RU" dirty="0"/>
              <a:t> практика. </a:t>
            </a:r>
            <a:endParaRPr lang="ru-RU" dirty="0" smtClean="0"/>
          </a:p>
          <a:p>
            <a:r>
              <a:rPr lang="ru-RU" dirty="0" err="1" smtClean="0"/>
              <a:t>Наприклад</a:t>
            </a:r>
            <a:r>
              <a:rPr lang="ru-RU" dirty="0"/>
              <a:t>, у </a:t>
            </a:r>
            <a:r>
              <a:rPr lang="ru-RU" dirty="0" err="1"/>
              <a:t>рішенні</a:t>
            </a:r>
            <a:r>
              <a:rPr lang="ru-RU" dirty="0"/>
              <a:t> </a:t>
            </a:r>
            <a:r>
              <a:rPr lang="ru-RU" dirty="0" err="1"/>
              <a:t>апеляційного</a:t>
            </a:r>
            <a:r>
              <a:rPr lang="ru-RU" dirty="0"/>
              <a:t> суду </a:t>
            </a:r>
            <a:r>
              <a:rPr lang="ru-RU" dirty="0" err="1"/>
              <a:t>Одеської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15.08.2007 року </a:t>
            </a:r>
            <a:r>
              <a:rPr lang="ru-RU" dirty="0" err="1"/>
              <a:t>визнано</a:t>
            </a:r>
            <a:r>
              <a:rPr lang="ru-RU" dirty="0"/>
              <a:t> </a:t>
            </a:r>
            <a:r>
              <a:rPr lang="ru-RU" dirty="0" err="1"/>
              <a:t>правомірними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враховуючи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спадкоємець</a:t>
            </a:r>
            <a:r>
              <a:rPr lang="ru-RU" dirty="0"/>
              <a:t>, </a:t>
            </a:r>
            <a:r>
              <a:rPr lang="ru-RU" dirty="0" err="1"/>
              <a:t>подаючи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спірного</a:t>
            </a:r>
            <a:r>
              <a:rPr lang="ru-RU" dirty="0"/>
              <a:t> </a:t>
            </a:r>
            <a:r>
              <a:rPr lang="ru-RU" dirty="0" err="1"/>
              <a:t>домоволодіння</a:t>
            </a:r>
            <a:r>
              <a:rPr lang="ru-RU" dirty="0"/>
              <a:t>, не </a:t>
            </a:r>
            <a:r>
              <a:rPr lang="ru-RU" dirty="0" err="1"/>
              <a:t>вказав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, </a:t>
            </a:r>
            <a:r>
              <a:rPr lang="ru-RU" dirty="0" err="1"/>
              <a:t>нотаріусу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позивачка</a:t>
            </a:r>
            <a:r>
              <a:rPr lang="ru-RU" dirty="0"/>
              <a:t> є </a:t>
            </a:r>
            <a:r>
              <a:rPr lang="ru-RU" dirty="0" err="1"/>
              <a:t>спадкоємцем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нотаріусу</a:t>
            </a:r>
            <a:r>
              <a:rPr lang="ru-RU" dirty="0"/>
              <a:t> не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та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позивачки</a:t>
            </a:r>
            <a:r>
              <a:rPr lang="ru-RU" dirty="0"/>
              <a:t>. Тому </a:t>
            </a:r>
            <a:r>
              <a:rPr lang="ru-RU" dirty="0" err="1"/>
              <a:t>судова</a:t>
            </a:r>
            <a:r>
              <a:rPr lang="ru-RU" dirty="0"/>
              <a:t> </a:t>
            </a:r>
            <a:r>
              <a:rPr lang="ru-RU" dirty="0" err="1"/>
              <a:t>колегія</a:t>
            </a:r>
            <a:r>
              <a:rPr lang="ru-RU" dirty="0"/>
              <a:t> </a:t>
            </a:r>
            <a:r>
              <a:rPr lang="ru-RU" dirty="0" err="1"/>
              <a:t>дійшла</a:t>
            </a:r>
            <a:r>
              <a:rPr lang="ru-RU" dirty="0"/>
              <a:t> </a:t>
            </a:r>
            <a:r>
              <a:rPr lang="ru-RU" dirty="0" err="1"/>
              <a:t>висновку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діях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ст. 63 Закону </a:t>
            </a:r>
            <a:r>
              <a:rPr lang="ru-RU" dirty="0" err="1"/>
              <a:t>України</a:t>
            </a:r>
            <a:r>
              <a:rPr lang="ru-RU" dirty="0"/>
              <a:t> "Про </a:t>
            </a:r>
            <a:r>
              <a:rPr lang="ru-RU" dirty="0" err="1"/>
              <a:t>нотаріат</a:t>
            </a:r>
            <a:r>
              <a:rPr lang="ru-RU" dirty="0"/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735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Важливо,що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у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у </a:t>
            </a:r>
            <a:r>
              <a:rPr lang="ru-RU" dirty="0" err="1"/>
              <a:t>випадку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дізнався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а не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r>
              <a:rPr lang="ru-RU" dirty="0" err="1"/>
              <a:t>Згідно</a:t>
            </a:r>
            <a:r>
              <a:rPr lang="ru-RU" dirty="0"/>
              <a:t> з ч. 2 ст. 1220 ЦК </a:t>
            </a:r>
            <a:r>
              <a:rPr lang="ru-RU" dirty="0" err="1"/>
              <a:t>України</a:t>
            </a:r>
            <a:r>
              <a:rPr lang="ru-RU" dirty="0"/>
              <a:t>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Поряд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пов'язується</a:t>
            </a:r>
            <a:r>
              <a:rPr lang="ru-RU" dirty="0"/>
              <a:t> з </a:t>
            </a:r>
            <a:r>
              <a:rPr lang="ru-RU" dirty="0" err="1"/>
              <a:t>повідомленням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про сам факт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без </a:t>
            </a:r>
            <a:r>
              <a:rPr lang="ru-RU" dirty="0" err="1"/>
              <a:t>зазначення</a:t>
            </a:r>
            <a:r>
              <a:rPr lang="ru-RU" dirty="0"/>
              <a:t> конкретного часу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.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випадку</a:t>
            </a:r>
            <a:r>
              <a:rPr lang="ru-RU" dirty="0"/>
              <a:t>, коли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дізнається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про смерть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часу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067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За </a:t>
            </a:r>
            <a:r>
              <a:rPr lang="ru-RU" dirty="0" err="1"/>
              <a:t>загальним</a:t>
            </a:r>
            <a:r>
              <a:rPr lang="ru-RU" dirty="0"/>
              <a:t> правилом,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є як у </a:t>
            </a:r>
            <a:r>
              <a:rPr lang="ru-RU" dirty="0" err="1"/>
              <a:t>нотаріуса</a:t>
            </a:r>
            <a:r>
              <a:rPr lang="ru-RU" dirty="0"/>
              <a:t> в силу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, так і у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неповідомлення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вони </a:t>
            </a:r>
            <a:r>
              <a:rPr lang="ru-RU" dirty="0" err="1"/>
              <a:t>вправі</a:t>
            </a:r>
            <a:r>
              <a:rPr lang="ru-RU" dirty="0"/>
              <a:t> </a:t>
            </a:r>
            <a:r>
              <a:rPr lang="ru-RU" dirty="0" err="1"/>
              <a:t>ставити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продовження</a:t>
            </a:r>
            <a:r>
              <a:rPr lang="ru-RU" dirty="0"/>
              <a:t> строку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, в остаточному </a:t>
            </a:r>
            <a:r>
              <a:rPr lang="ru-RU" dirty="0" err="1"/>
              <a:t>рахунку</a:t>
            </a:r>
            <a:r>
              <a:rPr lang="ru-RU" dirty="0"/>
              <a:t>, </a:t>
            </a:r>
            <a:r>
              <a:rPr lang="ru-RU" dirty="0" err="1"/>
              <a:t>призводить</a:t>
            </a:r>
            <a:r>
              <a:rPr lang="ru-RU" dirty="0"/>
              <a:t> до </a:t>
            </a:r>
            <a:r>
              <a:rPr lang="ru-RU" dirty="0" err="1"/>
              <a:t>нестабільності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прав до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не </a:t>
            </a:r>
            <a:r>
              <a:rPr lang="ru-RU" dirty="0" err="1"/>
              <a:t>повідомлених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Коли ж до </a:t>
            </a:r>
            <a:r>
              <a:rPr lang="ru-RU" dirty="0" err="1"/>
              <a:t>нотаріуса</a:t>
            </a:r>
            <a:r>
              <a:rPr lang="ru-RU" dirty="0"/>
              <a:t> </a:t>
            </a:r>
            <a:r>
              <a:rPr lang="ru-RU" dirty="0" err="1"/>
              <a:t>звернеться</a:t>
            </a:r>
            <a:r>
              <a:rPr lang="ru-RU" dirty="0"/>
              <a:t> </a:t>
            </a:r>
            <a:r>
              <a:rPr lang="ru-RU" dirty="0" err="1"/>
              <a:t>хоча</a:t>
            </a:r>
            <a:r>
              <a:rPr lang="ru-RU" dirty="0"/>
              <a:t> б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то </a:t>
            </a:r>
            <a:r>
              <a:rPr lang="ru-RU" dirty="0" err="1"/>
              <a:t>нотаріус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запропонувати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усно</a:t>
            </a:r>
            <a:r>
              <a:rPr lang="ru-RU" dirty="0"/>
              <a:t> у </a:t>
            </a:r>
            <a:r>
              <a:rPr lang="ru-RU" dirty="0" err="1"/>
              <a:t>певний</a:t>
            </a:r>
            <a:r>
              <a:rPr lang="ru-RU" dirty="0"/>
              <a:t> строк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На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покладається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кредитора </a:t>
            </a:r>
            <a:r>
              <a:rPr lang="ru-RU" dirty="0" err="1"/>
              <a:t>спадкодавця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відомо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борги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Якщо</a:t>
            </a:r>
            <a:r>
              <a:rPr lang="ru-RU" dirty="0"/>
              <a:t> ж у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нотаріусом</a:t>
            </a:r>
            <a:r>
              <a:rPr lang="ru-RU" dirty="0"/>
              <a:t> строк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не </a:t>
            </a:r>
            <a:r>
              <a:rPr lang="ru-RU" dirty="0" err="1"/>
              <a:t>з'являться</a:t>
            </a:r>
            <a:r>
              <a:rPr lang="ru-RU" dirty="0"/>
              <a:t>, </a:t>
            </a:r>
            <a:r>
              <a:rPr lang="ru-RU" dirty="0" err="1"/>
              <a:t>нотаріус</a:t>
            </a:r>
            <a:r>
              <a:rPr lang="ru-RU" dirty="0"/>
              <a:t> і у такому </a:t>
            </a:r>
            <a:r>
              <a:rPr lang="ru-RU" dirty="0" err="1"/>
              <a:t>разі</a:t>
            </a:r>
            <a:r>
              <a:rPr lang="ru-RU" dirty="0"/>
              <a:t> не </a:t>
            </a:r>
            <a:r>
              <a:rPr lang="ru-RU" dirty="0" err="1"/>
              <a:t>звільняється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в </a:t>
            </a:r>
            <a:r>
              <a:rPr lang="ru-RU" dirty="0" err="1"/>
              <a:t>спадковій</a:t>
            </a:r>
            <a:r>
              <a:rPr lang="ru-RU" dirty="0"/>
              <a:t> </a:t>
            </a:r>
            <a:r>
              <a:rPr lang="ru-RU" dirty="0" err="1"/>
              <a:t>справі</a:t>
            </a:r>
            <a:r>
              <a:rPr lang="ru-RU" dirty="0"/>
              <a:t> не буде </a:t>
            </a:r>
            <a:r>
              <a:rPr lang="ru-RU" dirty="0" err="1"/>
              <a:t>доказів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6026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форма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складати</a:t>
            </a:r>
            <a:r>
              <a:rPr lang="ru-RU" dirty="0"/>
              <a:t> 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, </a:t>
            </a:r>
            <a:r>
              <a:rPr lang="ru-RU" dirty="0" err="1"/>
              <a:t>відрізнятись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надіслання</a:t>
            </a:r>
            <a:r>
              <a:rPr lang="ru-RU" dirty="0"/>
              <a:t> </a:t>
            </a:r>
            <a:r>
              <a:rPr lang="ru-RU" dirty="0" err="1"/>
              <a:t>аналогічної</a:t>
            </a:r>
            <a:r>
              <a:rPr lang="ru-RU" dirty="0"/>
              <a:t> заяви простим </a:t>
            </a:r>
            <a:r>
              <a:rPr lang="ru-RU" dirty="0" err="1"/>
              <a:t>поштовим</a:t>
            </a:r>
            <a:r>
              <a:rPr lang="ru-RU" dirty="0"/>
              <a:t> </a:t>
            </a:r>
            <a:r>
              <a:rPr lang="ru-RU" dirty="0" err="1"/>
              <a:t>відправленням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здійснюватись</a:t>
            </a:r>
            <a:r>
              <a:rPr lang="ru-RU" dirty="0"/>
              <a:t> </a:t>
            </a:r>
            <a:r>
              <a:rPr lang="ru-RU" dirty="0" err="1"/>
              <a:t>юридично</a:t>
            </a:r>
            <a:r>
              <a:rPr lang="ru-RU" dirty="0"/>
              <a:t> грамотно, а </a:t>
            </a:r>
            <a:r>
              <a:rPr lang="ru-RU" dirty="0" err="1"/>
              <a:t>також</a:t>
            </a:r>
            <a:r>
              <a:rPr lang="ru-RU" dirty="0"/>
              <a:t> повинна </a:t>
            </a:r>
            <a:r>
              <a:rPr lang="ru-RU" dirty="0" err="1"/>
              <a:t>мати</a:t>
            </a:r>
            <a:r>
              <a:rPr lang="ru-RU" dirty="0"/>
              <a:t> </a:t>
            </a:r>
            <a:r>
              <a:rPr lang="ru-RU" dirty="0" err="1"/>
              <a:t>офіційно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правовий</a:t>
            </a:r>
            <a:r>
              <a:rPr lang="ru-RU" dirty="0"/>
              <a:t> </a:t>
            </a:r>
            <a:r>
              <a:rPr lang="ru-RU" dirty="0" err="1"/>
              <a:t>зміст</a:t>
            </a:r>
            <a:r>
              <a:rPr lang="ru-RU" dirty="0"/>
              <a:t> і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випадки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. Тому </a:t>
            </a:r>
            <a:r>
              <a:rPr lang="ru-RU" dirty="0" err="1"/>
              <a:t>слід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регламентувати</a:t>
            </a:r>
            <a:r>
              <a:rPr lang="ru-RU" dirty="0"/>
              <a:t> процедуру і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а й </a:t>
            </a:r>
            <a:r>
              <a:rPr lang="ru-RU" dirty="0" err="1"/>
              <a:t>передбачити</a:t>
            </a:r>
            <a:r>
              <a:rPr lang="ru-RU" dirty="0"/>
              <a:t> </a:t>
            </a:r>
            <a:r>
              <a:rPr lang="ru-RU" dirty="0" err="1"/>
              <a:t>відповідну</a:t>
            </a:r>
            <a:r>
              <a:rPr lang="ru-RU" dirty="0"/>
              <a:t> плату за </a:t>
            </a:r>
            <a:r>
              <a:rPr lang="ru-RU" dirty="0" err="1"/>
              <a:t>це</a:t>
            </a:r>
            <a:r>
              <a:rPr lang="ru-RU" dirty="0"/>
              <a:t>.  </a:t>
            </a:r>
            <a:endParaRPr lang="en-US" dirty="0"/>
          </a:p>
          <a:p>
            <a:r>
              <a:rPr lang="ru-RU" dirty="0" err="1"/>
              <a:t>Витрати</a:t>
            </a:r>
            <a:r>
              <a:rPr lang="ru-RU" dirty="0"/>
              <a:t>,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поштовою</a:t>
            </a:r>
            <a:r>
              <a:rPr lang="ru-RU" dirty="0"/>
              <a:t> </a:t>
            </a:r>
            <a:r>
              <a:rPr lang="ru-RU" dirty="0" err="1"/>
              <a:t>пересилкою</a:t>
            </a:r>
            <a:r>
              <a:rPr lang="ru-RU" dirty="0"/>
              <a:t> заяви,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кур'єра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оплачуватись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спадкового</a:t>
            </a:r>
            <a:r>
              <a:rPr lang="ru-RU" dirty="0"/>
              <a:t> майна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погодженням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спадкоємцями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рахунок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30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, </a:t>
            </a:r>
            <a:r>
              <a:rPr lang="ru-RU" sz="2000" dirty="0" err="1"/>
              <a:t>згідно</a:t>
            </a:r>
            <a:r>
              <a:rPr lang="ru-RU" sz="2000" dirty="0">
                <a:solidFill>
                  <a:srgbClr val="00B0F0"/>
                </a:solidFill>
              </a:rPr>
              <a:t> Порядку </a:t>
            </a:r>
            <a:r>
              <a:rPr lang="ru-RU" sz="2000" dirty="0" err="1">
                <a:solidFill>
                  <a:srgbClr val="00B0F0"/>
                </a:solidFill>
              </a:rPr>
              <a:t>вчинення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нотаріальних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дій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нотаріусами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України</a:t>
            </a:r>
            <a:r>
              <a:rPr lang="ru-RU" sz="2000" dirty="0">
                <a:solidFill>
                  <a:srgbClr val="00B0F0"/>
                </a:solidFill>
              </a:rPr>
              <a:t>,</a:t>
            </a:r>
            <a:r>
              <a:rPr lang="ru-RU" sz="2000" dirty="0"/>
              <a:t> </a:t>
            </a:r>
            <a:r>
              <a:rPr lang="ru-RU" sz="2000" dirty="0" err="1"/>
              <a:t>обумовлює</a:t>
            </a:r>
            <a:r>
              <a:rPr lang="ru-RU" sz="2000" dirty="0"/>
              <a:t> </a:t>
            </a:r>
            <a:r>
              <a:rPr lang="ru-RU" sz="2000" dirty="0" err="1"/>
              <a:t>перевірку</a:t>
            </a:r>
            <a:r>
              <a:rPr lang="ru-RU" sz="2000" dirty="0"/>
              <a:t> </a:t>
            </a:r>
            <a:r>
              <a:rPr lang="ru-RU" sz="2000" dirty="0" err="1" smtClean="0"/>
              <a:t>нотаріусом</a:t>
            </a:r>
            <a:endParaRPr lang="ru-RU" sz="2000" dirty="0" smtClean="0"/>
          </a:p>
          <a:p>
            <a:r>
              <a:rPr lang="ru-RU" sz="2000" dirty="0"/>
              <a:t>-</a:t>
            </a:r>
            <a:r>
              <a:rPr lang="ru-RU" sz="2000" dirty="0" smtClean="0"/>
              <a:t> </a:t>
            </a:r>
            <a:r>
              <a:rPr lang="ru-RU" sz="2000" dirty="0"/>
              <a:t>факту </a:t>
            </a:r>
            <a:r>
              <a:rPr lang="ru-RU" sz="2000" dirty="0" err="1"/>
              <a:t>смерті</a:t>
            </a:r>
            <a:r>
              <a:rPr lang="ru-RU" sz="2000" dirty="0"/>
              <a:t>, </a:t>
            </a:r>
            <a:endParaRPr lang="ru-RU" sz="2000" dirty="0" smtClean="0"/>
          </a:p>
          <a:p>
            <a:r>
              <a:rPr lang="ru-RU" sz="2000" dirty="0" smtClean="0"/>
              <a:t>часу </a:t>
            </a:r>
            <a:r>
              <a:rPr lang="ru-RU" sz="2000" dirty="0"/>
              <a:t>і </a:t>
            </a:r>
            <a:r>
              <a:rPr lang="ru-RU" sz="2000" dirty="0" err="1"/>
              <a:t>місця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</a:t>
            </a:r>
            <a:r>
              <a:rPr lang="ru-RU" sz="2000" dirty="0" err="1"/>
              <a:t>спадщини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Спадщина</a:t>
            </a:r>
            <a:r>
              <a:rPr lang="ru-RU" sz="2000" dirty="0" smtClean="0"/>
              <a:t> </a:t>
            </a:r>
            <a:r>
              <a:rPr lang="ru-RU" sz="2000" dirty="0" err="1"/>
              <a:t>відкривається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особи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оголошення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померлою</a:t>
            </a:r>
            <a:r>
              <a:rPr lang="ru-RU" sz="2000" dirty="0"/>
              <a:t>. Тому </a:t>
            </a:r>
            <a:r>
              <a:rPr lang="ru-RU" sz="2000" dirty="0" err="1"/>
              <a:t>враховуючи</a:t>
            </a:r>
            <a:r>
              <a:rPr lang="ru-RU" sz="2000" dirty="0"/>
              <a:t> </a:t>
            </a:r>
            <a:r>
              <a:rPr lang="ru-RU" sz="2000" dirty="0" err="1"/>
              <a:t>цей</a:t>
            </a:r>
            <a:r>
              <a:rPr lang="ru-RU" sz="2000" dirty="0"/>
              <a:t> факт,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спадщина</a:t>
            </a:r>
            <a:r>
              <a:rPr lang="ru-RU" sz="2000" dirty="0"/>
              <a:t> </a:t>
            </a:r>
            <a:r>
              <a:rPr lang="ru-RU" sz="2000" dirty="0" err="1"/>
              <a:t>відкривається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внаслідок</a:t>
            </a:r>
            <a:r>
              <a:rPr lang="ru-RU" sz="2000" dirty="0"/>
              <a:t> </a:t>
            </a:r>
            <a:r>
              <a:rPr lang="ru-RU" sz="2000" dirty="0" err="1"/>
              <a:t>смерті</a:t>
            </a:r>
            <a:r>
              <a:rPr lang="ru-RU" sz="2000" dirty="0"/>
              <a:t> особи, </a:t>
            </a:r>
            <a:r>
              <a:rPr lang="ru-RU" sz="2000" dirty="0" err="1">
                <a:solidFill>
                  <a:srgbClr val="00B050"/>
                </a:solidFill>
              </a:rPr>
              <a:t>нотаріус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 smtClean="0">
                <a:solidFill>
                  <a:srgbClr val="00B050"/>
                </a:solidFill>
              </a:rPr>
              <a:t>перевіряє</a:t>
            </a:r>
            <a:r>
              <a:rPr lang="ru-RU" sz="2000" dirty="0" smtClean="0">
                <a:solidFill>
                  <a:srgbClr val="00B050"/>
                </a:solidFill>
              </a:rPr>
              <a:t> </a:t>
            </a:r>
            <a:r>
              <a:rPr lang="ru-RU" sz="2000" dirty="0">
                <a:solidFill>
                  <a:srgbClr val="00B050"/>
                </a:solidFill>
              </a:rPr>
              <a:t>шляхом </a:t>
            </a:r>
            <a:r>
              <a:rPr lang="ru-RU" sz="2000" dirty="0" err="1">
                <a:solidFill>
                  <a:srgbClr val="00B050"/>
                </a:solidFill>
              </a:rPr>
              <a:t>витребовування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від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спадкоємця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свідоцтва</a:t>
            </a:r>
            <a:r>
              <a:rPr lang="ru-RU" sz="2000" dirty="0">
                <a:solidFill>
                  <a:srgbClr val="00B050"/>
                </a:solidFill>
              </a:rPr>
              <a:t> про смерть, виданого органом </a:t>
            </a:r>
            <a:r>
              <a:rPr lang="ru-RU" sz="2000" dirty="0" err="1">
                <a:solidFill>
                  <a:srgbClr val="00B050"/>
                </a:solidFill>
              </a:rPr>
              <a:t>державної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реєстрації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актів</a:t>
            </a:r>
            <a:r>
              <a:rPr lang="ru-RU" sz="2000" dirty="0">
                <a:solidFill>
                  <a:srgbClr val="00B050"/>
                </a:solidFill>
              </a:rPr>
              <a:t> </a:t>
            </a:r>
            <a:r>
              <a:rPr lang="ru-RU" sz="2000" dirty="0" err="1">
                <a:solidFill>
                  <a:srgbClr val="00B050"/>
                </a:solidFill>
              </a:rPr>
              <a:t>цивільного</a:t>
            </a:r>
            <a:r>
              <a:rPr lang="ru-RU" sz="2000" dirty="0">
                <a:solidFill>
                  <a:srgbClr val="00B050"/>
                </a:solidFill>
              </a:rPr>
              <a:t> стану.</a:t>
            </a:r>
            <a:r>
              <a:rPr lang="ru-RU" sz="2000" dirty="0"/>
              <a:t> </a:t>
            </a:r>
            <a:endParaRPr lang="ru-RU" sz="2000" dirty="0" smtClean="0"/>
          </a:p>
          <a:p>
            <a:r>
              <a:rPr lang="ru-RU" sz="2000" dirty="0" smtClean="0">
                <a:solidFill>
                  <a:srgbClr val="00B0F0"/>
                </a:solidFill>
              </a:rPr>
              <a:t>У </a:t>
            </a:r>
            <a:r>
              <a:rPr lang="ru-RU" sz="2000" dirty="0" err="1">
                <a:solidFill>
                  <a:srgbClr val="00B0F0"/>
                </a:solidFill>
              </a:rPr>
              <a:t>разі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неможливості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пред’явлення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спадкоємцями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свідоцтва</a:t>
            </a:r>
            <a:r>
              <a:rPr lang="ru-RU" sz="2000" dirty="0">
                <a:solidFill>
                  <a:srgbClr val="00B0F0"/>
                </a:solidFill>
              </a:rPr>
              <a:t> про смерть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нотаріус</a:t>
            </a:r>
            <a:r>
              <a:rPr lang="ru-RU" sz="2000" dirty="0">
                <a:solidFill>
                  <a:srgbClr val="00B0F0"/>
                </a:solidFill>
              </a:rPr>
              <a:t> повинен </a:t>
            </a:r>
            <a:r>
              <a:rPr lang="ru-RU" sz="2000" dirty="0" err="1">
                <a:solidFill>
                  <a:srgbClr val="00B0F0"/>
                </a:solidFill>
              </a:rPr>
              <a:t>витребувати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від</a:t>
            </a:r>
            <a:r>
              <a:rPr lang="ru-RU" sz="2000" dirty="0">
                <a:solidFill>
                  <a:srgbClr val="00B0F0"/>
                </a:solidFill>
              </a:rPr>
              <a:t> органу </a:t>
            </a:r>
            <a:r>
              <a:rPr lang="ru-RU" sz="2000" dirty="0" err="1">
                <a:solidFill>
                  <a:srgbClr val="00B0F0"/>
                </a:solidFill>
              </a:rPr>
              <a:t>державної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реєстрації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актів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цивільного</a:t>
            </a:r>
            <a:r>
              <a:rPr lang="ru-RU" sz="2000" dirty="0">
                <a:solidFill>
                  <a:srgbClr val="00B0F0"/>
                </a:solidFill>
              </a:rPr>
              <a:t> стану </a:t>
            </a:r>
            <a:r>
              <a:rPr lang="ru-RU" sz="2000" dirty="0" err="1">
                <a:solidFill>
                  <a:srgbClr val="00B0F0"/>
                </a:solidFill>
              </a:rPr>
              <a:t>копію</a:t>
            </a:r>
            <a:r>
              <a:rPr lang="ru-RU" sz="2000" dirty="0">
                <a:solidFill>
                  <a:srgbClr val="00B0F0"/>
                </a:solidFill>
              </a:rPr>
              <a:t> актового </a:t>
            </a:r>
            <a:r>
              <a:rPr lang="ru-RU" sz="2000" dirty="0" err="1">
                <a:solidFill>
                  <a:srgbClr val="00B0F0"/>
                </a:solidFill>
              </a:rPr>
              <a:t>запису</a:t>
            </a:r>
            <a:r>
              <a:rPr lang="ru-RU" sz="2000" dirty="0">
                <a:solidFill>
                  <a:srgbClr val="00B0F0"/>
                </a:solidFill>
              </a:rPr>
              <a:t> про смерть </a:t>
            </a:r>
            <a:r>
              <a:rPr lang="ru-RU" sz="2000" dirty="0" err="1">
                <a:solidFill>
                  <a:srgbClr val="00B0F0"/>
                </a:solidFill>
              </a:rPr>
              <a:t>спадкодавця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або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повний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витяг</a:t>
            </a:r>
            <a:r>
              <a:rPr lang="ru-RU" sz="2000" dirty="0">
                <a:solidFill>
                  <a:srgbClr val="00B0F0"/>
                </a:solidFill>
              </a:rPr>
              <a:t> з Державного </a:t>
            </a:r>
            <a:r>
              <a:rPr lang="ru-RU" sz="2000" dirty="0" err="1">
                <a:solidFill>
                  <a:srgbClr val="00B0F0"/>
                </a:solidFill>
              </a:rPr>
              <a:t>реєстру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актів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цивільного</a:t>
            </a:r>
            <a:r>
              <a:rPr lang="ru-RU" sz="2000" dirty="0">
                <a:solidFill>
                  <a:srgbClr val="00B0F0"/>
                </a:solidFill>
              </a:rPr>
              <a:t> стану </a:t>
            </a:r>
            <a:r>
              <a:rPr lang="ru-RU" sz="2000" dirty="0" err="1">
                <a:solidFill>
                  <a:srgbClr val="00B0F0"/>
                </a:solidFill>
              </a:rPr>
              <a:t>громадян</a:t>
            </a:r>
            <a:r>
              <a:rPr lang="ru-RU" sz="2000" dirty="0">
                <a:solidFill>
                  <a:srgbClr val="00B0F0"/>
                </a:solidFill>
              </a:rPr>
              <a:t> </a:t>
            </a:r>
            <a:r>
              <a:rPr lang="ru-RU" sz="2000" dirty="0" err="1">
                <a:solidFill>
                  <a:srgbClr val="00B0F0"/>
                </a:solidFill>
              </a:rPr>
              <a:t>щодо</a:t>
            </a:r>
            <a:r>
              <a:rPr lang="ru-RU" sz="2000" dirty="0">
                <a:solidFill>
                  <a:srgbClr val="00B0F0"/>
                </a:solidFill>
              </a:rPr>
              <a:t> актового </a:t>
            </a:r>
            <a:r>
              <a:rPr lang="ru-RU" sz="2000" dirty="0" err="1">
                <a:solidFill>
                  <a:srgbClr val="00B0F0"/>
                </a:solidFill>
              </a:rPr>
              <a:t>запису</a:t>
            </a:r>
            <a:r>
              <a:rPr lang="ru-RU" sz="2000" dirty="0">
                <a:solidFill>
                  <a:srgbClr val="00B0F0"/>
                </a:solidFill>
              </a:rPr>
              <a:t> про смерть</a:t>
            </a:r>
            <a:r>
              <a:rPr lang="ru-RU" sz="2000" dirty="0" smtClean="0">
                <a:solidFill>
                  <a:srgbClr val="00B0F0"/>
                </a:solidFill>
              </a:rPr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err="1"/>
              <a:t>Якщо</a:t>
            </a:r>
            <a:r>
              <a:rPr lang="ru-RU" sz="2000" dirty="0"/>
              <a:t> смерть </a:t>
            </a:r>
            <a:r>
              <a:rPr lang="ru-RU" sz="2000" dirty="0" err="1"/>
              <a:t>громадянина</a:t>
            </a:r>
            <a:r>
              <a:rPr lang="ru-RU" sz="2000" dirty="0"/>
              <a:t> </a:t>
            </a:r>
            <a:r>
              <a:rPr lang="ru-RU" sz="2000" dirty="0" err="1"/>
              <a:t>була</a:t>
            </a:r>
            <a:r>
              <a:rPr lang="ru-RU" sz="2000" dirty="0"/>
              <a:t> </a:t>
            </a:r>
            <a:r>
              <a:rPr lang="ru-RU" sz="2000" dirty="0" err="1"/>
              <a:t>зареєстрована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іншої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</a:t>
            </a:r>
            <a:r>
              <a:rPr lang="ru-RU" sz="2000" dirty="0" err="1"/>
              <a:t>нотаріусу</a:t>
            </a:r>
            <a:r>
              <a:rPr lang="ru-RU" sz="2000" dirty="0"/>
              <a:t> </a:t>
            </a:r>
            <a:r>
              <a:rPr lang="ru-RU" sz="2000" dirty="0" err="1"/>
              <a:t>подається</a:t>
            </a:r>
            <a:r>
              <a:rPr lang="ru-RU" sz="2000" dirty="0"/>
              <a:t> </a:t>
            </a:r>
            <a:r>
              <a:rPr lang="ru-RU" sz="2000" dirty="0" err="1"/>
              <a:t>відповідний</a:t>
            </a:r>
            <a:r>
              <a:rPr lang="ru-RU" sz="2000" dirty="0"/>
              <a:t> документ, </a:t>
            </a:r>
            <a:r>
              <a:rPr lang="ru-RU" sz="2000" dirty="0" err="1"/>
              <a:t>виданий</a:t>
            </a:r>
            <a:r>
              <a:rPr lang="ru-RU" sz="2000" dirty="0"/>
              <a:t> </a:t>
            </a:r>
            <a:r>
              <a:rPr lang="ru-RU" sz="2000" dirty="0" err="1"/>
              <a:t>компетентними</a:t>
            </a:r>
            <a:r>
              <a:rPr lang="ru-RU" sz="2000" dirty="0"/>
              <a:t> органами </a:t>
            </a:r>
            <a:r>
              <a:rPr lang="ru-RU" sz="2000" dirty="0" err="1"/>
              <a:t>іноземної</a:t>
            </a:r>
            <a:r>
              <a:rPr lang="ru-RU" sz="2000" dirty="0"/>
              <a:t> </a:t>
            </a:r>
            <a:r>
              <a:rPr lang="ru-RU" sz="2000" dirty="0" err="1"/>
              <a:t>держави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є </a:t>
            </a:r>
            <a:r>
              <a:rPr lang="ru-RU" sz="2000" dirty="0" err="1"/>
              <a:t>дійсним</a:t>
            </a:r>
            <a:r>
              <a:rPr lang="ru-RU" sz="2000" dirty="0"/>
              <a:t> на </a:t>
            </a:r>
            <a:r>
              <a:rPr lang="ru-RU" sz="2000" dirty="0" err="1"/>
              <a:t>території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за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легалізації</a:t>
            </a:r>
            <a:r>
              <a:rPr lang="ru-RU" sz="2000" dirty="0"/>
              <a:t>, </a:t>
            </a:r>
            <a:r>
              <a:rPr lang="ru-RU" sz="2000" dirty="0" err="1"/>
              <a:t>якщо</a:t>
            </a:r>
            <a:r>
              <a:rPr lang="ru-RU" sz="2000" dirty="0"/>
              <a:t> </a:t>
            </a:r>
            <a:r>
              <a:rPr lang="ru-RU" sz="2000" dirty="0" err="1"/>
              <a:t>інше</a:t>
            </a:r>
            <a:r>
              <a:rPr lang="ru-RU" sz="2000" dirty="0"/>
              <a:t> не </a:t>
            </a:r>
            <a:r>
              <a:rPr lang="ru-RU" sz="2000" dirty="0" err="1"/>
              <a:t>передбачено</a:t>
            </a:r>
            <a:r>
              <a:rPr lang="ru-RU" sz="2000" dirty="0"/>
              <a:t> законом, </a:t>
            </a:r>
            <a:r>
              <a:rPr lang="ru-RU" sz="2000" dirty="0" err="1"/>
              <a:t>міжнародними</a:t>
            </a:r>
            <a:r>
              <a:rPr lang="ru-RU" sz="2000" dirty="0"/>
              <a:t> договорами </a:t>
            </a:r>
            <a:r>
              <a:rPr lang="ru-RU" sz="2000" dirty="0" err="1"/>
              <a:t>України</a:t>
            </a:r>
            <a:r>
              <a:rPr lang="ru-RU" sz="2000" dirty="0"/>
              <a:t>.</a:t>
            </a:r>
            <a:r>
              <a:rPr lang="en-US" sz="2000" dirty="0"/>
              <a:t> </a:t>
            </a:r>
          </a:p>
          <a:p>
            <a:r>
              <a:rPr lang="en-US" sz="2000" dirty="0" err="1">
                <a:solidFill>
                  <a:srgbClr val="FFC000"/>
                </a:solidFill>
              </a:rPr>
              <a:t>Про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затвердження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Порядку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вчинення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нотаріальних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дій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нотаріусами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: </a:t>
            </a:r>
            <a:r>
              <a:rPr lang="en-US" sz="2000" dirty="0" err="1">
                <a:solidFill>
                  <a:srgbClr val="FFC000"/>
                </a:solidFill>
              </a:rPr>
              <a:t>Наказ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Міністерства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юстиції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від</a:t>
            </a:r>
            <a:r>
              <a:rPr lang="en-US" sz="2000" dirty="0">
                <a:solidFill>
                  <a:srgbClr val="FFC000"/>
                </a:solidFill>
              </a:rPr>
              <a:t> 22.02.2012 № 296/ //</a:t>
            </a:r>
            <a:r>
              <a:rPr lang="en-US" sz="2000" dirty="0" err="1">
                <a:solidFill>
                  <a:srgbClr val="FFC000"/>
                </a:solidFill>
              </a:rPr>
              <a:t>Офіційний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вісник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України</a:t>
            </a:r>
            <a:r>
              <a:rPr lang="en-US" sz="2000" dirty="0">
                <a:solidFill>
                  <a:srgbClr val="FFC000"/>
                </a:solidFill>
              </a:rPr>
              <a:t> </a:t>
            </a:r>
            <a:r>
              <a:rPr lang="en-US" sz="2000" dirty="0" err="1">
                <a:solidFill>
                  <a:srgbClr val="FFC000"/>
                </a:solidFill>
              </a:rPr>
              <a:t>від</a:t>
            </a:r>
            <a:r>
              <a:rPr lang="en-US" sz="2000" dirty="0">
                <a:solidFill>
                  <a:srgbClr val="FFC000"/>
                </a:solidFill>
              </a:rPr>
              <a:t> 07.03.2012 р., № 17, </a:t>
            </a:r>
            <a:r>
              <a:rPr lang="en-US" sz="2000" dirty="0" err="1">
                <a:solidFill>
                  <a:srgbClr val="FFC000"/>
                </a:solidFill>
              </a:rPr>
              <a:t>стор</a:t>
            </a:r>
            <a:r>
              <a:rPr lang="en-US" sz="2000" dirty="0">
                <a:solidFill>
                  <a:srgbClr val="FFC000"/>
                </a:solidFill>
              </a:rPr>
              <a:t>. </a:t>
            </a:r>
            <a:r>
              <a:rPr lang="ru-RU" sz="2000" dirty="0">
                <a:solidFill>
                  <a:srgbClr val="FFC000"/>
                </a:solidFill>
              </a:rPr>
              <a:t>66, </a:t>
            </a:r>
            <a:r>
              <a:rPr lang="ru-RU" sz="2000" dirty="0" err="1">
                <a:solidFill>
                  <a:srgbClr val="FFC000"/>
                </a:solidFill>
              </a:rPr>
              <a:t>стаття</a:t>
            </a:r>
            <a:r>
              <a:rPr lang="ru-RU" sz="2000" dirty="0">
                <a:solidFill>
                  <a:srgbClr val="FFC000"/>
                </a:solidFill>
              </a:rPr>
              <a:t> 632 </a:t>
            </a:r>
            <a:endParaRPr lang="en-US" sz="2000" dirty="0">
              <a:solidFill>
                <a:srgbClr val="FFC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1723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нотаріус</a:t>
            </a:r>
            <a:r>
              <a:rPr lang="ru-RU" dirty="0"/>
              <a:t> проводить </a:t>
            </a:r>
            <a:r>
              <a:rPr lang="ru-RU" dirty="0" err="1"/>
              <a:t>опис</a:t>
            </a:r>
            <a:r>
              <a:rPr lang="ru-RU" dirty="0"/>
              <a:t> майна </a:t>
            </a:r>
            <a:r>
              <a:rPr lang="ru-RU" dirty="0" err="1"/>
              <a:t>спадкодавця</a:t>
            </a:r>
            <a:r>
              <a:rPr lang="ru-RU" dirty="0"/>
              <a:t> та </a:t>
            </a:r>
            <a:r>
              <a:rPr lang="ru-RU" dirty="0" err="1"/>
              <a:t>повідомляє</a:t>
            </a:r>
            <a:r>
              <a:rPr lang="ru-RU" dirty="0"/>
              <a:t> </a:t>
            </a:r>
            <a:r>
              <a:rPr lang="ru-RU" dirty="0" err="1"/>
              <a:t>житлово-експлуатаційні</a:t>
            </a:r>
            <a:r>
              <a:rPr lang="ru-RU" dirty="0"/>
              <a:t> </a:t>
            </a:r>
            <a:r>
              <a:rPr lang="ru-RU" dirty="0" err="1"/>
              <a:t>органи,а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– </a:t>
            </a:r>
            <a:r>
              <a:rPr lang="ru-RU" dirty="0" err="1"/>
              <a:t>органи</a:t>
            </a:r>
            <a:r>
              <a:rPr lang="ru-RU" dirty="0"/>
              <a:t> </a:t>
            </a:r>
            <a:r>
              <a:rPr lang="ru-RU" dirty="0" err="1"/>
              <a:t>внутрішніх</a:t>
            </a:r>
            <a:r>
              <a:rPr lang="ru-RU" dirty="0"/>
              <a:t> справ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заінтересованих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(кредитора). </a:t>
            </a:r>
            <a:endParaRPr lang="ru-RU" dirty="0" smtClean="0"/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вважати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визнана</a:t>
            </a:r>
            <a:r>
              <a:rPr lang="ru-RU" dirty="0"/>
              <a:t> </a:t>
            </a:r>
            <a:r>
              <a:rPr lang="ru-RU" dirty="0" err="1"/>
              <a:t>відумерлою,нотаріус</a:t>
            </a:r>
            <a:r>
              <a:rPr lang="ru-RU" dirty="0"/>
              <a:t> повинен </a:t>
            </a:r>
            <a:r>
              <a:rPr lang="ru-RU" dirty="0" err="1"/>
              <a:t>повідомити</a:t>
            </a:r>
            <a:r>
              <a:rPr lang="ru-RU" dirty="0"/>
              <a:t> </a:t>
            </a:r>
            <a:r>
              <a:rPr lang="ru-RU" dirty="0" err="1"/>
              <a:t>відповідний</a:t>
            </a:r>
            <a:r>
              <a:rPr lang="ru-RU" dirty="0"/>
              <a:t> орган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Нотаріус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заінтересована</a:t>
            </a:r>
            <a:r>
              <a:rPr lang="ru-RU" dirty="0"/>
              <a:t> особа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вжити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для </a:t>
            </a:r>
            <a:r>
              <a:rPr lang="ru-RU" dirty="0" err="1"/>
              <a:t>залучення</a:t>
            </a:r>
            <a:r>
              <a:rPr lang="ru-RU" dirty="0"/>
              <a:t> до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проведенні</a:t>
            </a:r>
            <a:r>
              <a:rPr lang="ru-RU" dirty="0"/>
              <a:t> </a:t>
            </a:r>
            <a:r>
              <a:rPr lang="ru-RU" dirty="0" err="1"/>
              <a:t>опису</a:t>
            </a:r>
            <a:r>
              <a:rPr lang="ru-RU" dirty="0"/>
              <a:t> майна </a:t>
            </a:r>
            <a:r>
              <a:rPr lang="ru-RU" dirty="0" err="1"/>
              <a:t>свідків</a:t>
            </a:r>
            <a:r>
              <a:rPr lang="ru-RU" dirty="0"/>
              <a:t> (не </a:t>
            </a:r>
            <a:r>
              <a:rPr lang="ru-RU" dirty="0" err="1"/>
              <a:t>менше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</a:t>
            </a:r>
            <a:r>
              <a:rPr lang="ru-RU" dirty="0" err="1"/>
              <a:t>Свідками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незаінтересовані</a:t>
            </a:r>
            <a:r>
              <a:rPr lang="ru-RU" dirty="0"/>
              <a:t> особи з </a:t>
            </a:r>
            <a:r>
              <a:rPr lang="ru-RU" dirty="0" err="1"/>
              <a:t>повною</a:t>
            </a:r>
            <a:r>
              <a:rPr lang="ru-RU" dirty="0"/>
              <a:t> </a:t>
            </a:r>
            <a:r>
              <a:rPr lang="ru-RU" dirty="0" err="1"/>
              <a:t>цивільною</a:t>
            </a:r>
            <a:r>
              <a:rPr lang="ru-RU" dirty="0"/>
              <a:t> </a:t>
            </a:r>
            <a:r>
              <a:rPr lang="ru-RU" dirty="0" err="1"/>
              <a:t>дієздатністю</a:t>
            </a:r>
            <a:r>
              <a:rPr lang="ru-RU" dirty="0"/>
              <a:t>. </a:t>
            </a:r>
            <a:r>
              <a:rPr lang="ru-RU" dirty="0" err="1"/>
              <a:t>Свідки</a:t>
            </a:r>
            <a:r>
              <a:rPr lang="ru-RU" dirty="0"/>
              <a:t> не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в </a:t>
            </a:r>
            <a:r>
              <a:rPr lang="ru-RU" dirty="0" err="1"/>
              <a:t>оцінюванні</a:t>
            </a:r>
            <a:r>
              <a:rPr lang="ru-RU" dirty="0"/>
              <a:t> майна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8820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5. Склад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2200" dirty="0" err="1"/>
              <a:t>Спадщина</a:t>
            </a:r>
            <a:r>
              <a:rPr lang="ru-RU" sz="2200" dirty="0"/>
              <a:t> становить один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видів</a:t>
            </a:r>
            <a:r>
              <a:rPr lang="ru-RU" sz="2200" dirty="0"/>
              <a:t> </a:t>
            </a:r>
            <a:r>
              <a:rPr lang="ru-RU" sz="2200" dirty="0" err="1"/>
              <a:t>об'єктів</a:t>
            </a:r>
            <a:r>
              <a:rPr lang="ru-RU" sz="2200" dirty="0"/>
              <a:t> </a:t>
            </a:r>
            <a:r>
              <a:rPr lang="ru-RU" sz="2200" dirty="0" err="1"/>
              <a:t>цивільних</a:t>
            </a:r>
            <a:r>
              <a:rPr lang="ru-RU" sz="2200" dirty="0"/>
              <a:t> прав, </a:t>
            </a:r>
            <a:r>
              <a:rPr lang="ru-RU" sz="2200" dirty="0" err="1"/>
              <a:t>що</a:t>
            </a:r>
            <a:r>
              <a:rPr lang="ru-RU" sz="2200" dirty="0"/>
              <a:t> </a:t>
            </a:r>
            <a:r>
              <a:rPr lang="ru-RU" sz="2200" dirty="0" err="1"/>
              <a:t>характеризується</a:t>
            </a:r>
            <a:r>
              <a:rPr lang="ru-RU" sz="2200" dirty="0"/>
              <a:t> </a:t>
            </a:r>
            <a:r>
              <a:rPr lang="ru-RU" sz="2200" dirty="0" err="1"/>
              <a:t>локальним</a:t>
            </a:r>
            <a:r>
              <a:rPr lang="ru-RU" sz="2200" dirty="0"/>
              <a:t> характером, </a:t>
            </a:r>
            <a:r>
              <a:rPr lang="ru-RU" sz="2200" dirty="0" err="1"/>
              <a:t>адже</a:t>
            </a:r>
            <a:r>
              <a:rPr lang="ru-RU" sz="2200" dirty="0"/>
              <a:t> </a:t>
            </a:r>
            <a:r>
              <a:rPr lang="ru-RU" sz="2200" dirty="0" err="1"/>
              <a:t>може</a:t>
            </a:r>
            <a:r>
              <a:rPr lang="ru-RU" sz="2200" dirty="0"/>
              <a:t> </a:t>
            </a:r>
            <a:r>
              <a:rPr lang="ru-RU" sz="2200" dirty="0" err="1"/>
              <a:t>виступати</a:t>
            </a:r>
            <a:r>
              <a:rPr lang="ru-RU" sz="2200" dirty="0"/>
              <a:t> </a:t>
            </a:r>
            <a:r>
              <a:rPr lang="ru-RU" sz="2200" dirty="0" err="1"/>
              <a:t>об'єктом</a:t>
            </a:r>
            <a:r>
              <a:rPr lang="ru-RU" sz="2200" dirty="0"/>
              <a:t> </a:t>
            </a:r>
            <a:r>
              <a:rPr lang="ru-RU" sz="2200" dirty="0" err="1"/>
              <a:t>лише</a:t>
            </a:r>
            <a:r>
              <a:rPr lang="ru-RU" sz="2200" dirty="0"/>
              <a:t> </a:t>
            </a:r>
            <a:r>
              <a:rPr lang="ru-RU" sz="2200" dirty="0" err="1"/>
              <a:t>спадкових</a:t>
            </a:r>
            <a:r>
              <a:rPr lang="ru-RU" sz="2200" dirty="0"/>
              <a:t> </a:t>
            </a:r>
            <a:r>
              <a:rPr lang="ru-RU" sz="2200" dirty="0" err="1"/>
              <a:t>правовідносин</a:t>
            </a:r>
            <a:r>
              <a:rPr lang="ru-RU" sz="2200" dirty="0"/>
              <a:t>. </a:t>
            </a:r>
            <a:endParaRPr lang="ru-RU" sz="2200" dirty="0" smtClean="0"/>
          </a:p>
          <a:p>
            <a:r>
              <a:rPr lang="ru-RU" sz="2200" dirty="0" err="1" smtClean="0"/>
              <a:t>Крім</a:t>
            </a:r>
            <a:r>
              <a:rPr lang="ru-RU" sz="2200" dirty="0" smtClean="0"/>
              <a:t> </a:t>
            </a:r>
            <a:r>
              <a:rPr lang="ru-RU" sz="2200" dirty="0"/>
              <a:t>того, </a:t>
            </a:r>
            <a:r>
              <a:rPr lang="ru-RU" sz="2200" dirty="0" err="1"/>
              <a:t>спадщина</a:t>
            </a:r>
            <a:r>
              <a:rPr lang="ru-RU" sz="2200" dirty="0"/>
              <a:t> </a:t>
            </a:r>
            <a:r>
              <a:rPr lang="ru-RU" sz="2200" dirty="0" err="1"/>
              <a:t>має</a:t>
            </a:r>
            <a:r>
              <a:rPr lang="ru-RU" sz="2200" dirty="0"/>
              <a:t> </a:t>
            </a:r>
            <a:r>
              <a:rPr lang="ru-RU" sz="2200" dirty="0" err="1"/>
              <a:t>чітко</a:t>
            </a:r>
            <a:r>
              <a:rPr lang="ru-RU" sz="2200" dirty="0"/>
              <a:t> </a:t>
            </a:r>
            <a:r>
              <a:rPr lang="ru-RU" sz="2200" dirty="0" err="1"/>
              <a:t>визначені</a:t>
            </a:r>
            <a:r>
              <a:rPr lang="ru-RU" sz="2200" dirty="0"/>
              <a:t> </a:t>
            </a:r>
            <a:r>
              <a:rPr lang="ru-RU" sz="2200" dirty="0" err="1"/>
              <a:t>межі</a:t>
            </a:r>
            <a:r>
              <a:rPr lang="ru-RU" sz="2200" dirty="0"/>
              <a:t> </a:t>
            </a:r>
            <a:r>
              <a:rPr lang="ru-RU" sz="2200" dirty="0" err="1"/>
              <a:t>існування</a:t>
            </a:r>
            <a:r>
              <a:rPr lang="ru-RU" sz="2200" dirty="0"/>
              <a:t> - з часу </a:t>
            </a:r>
            <a:r>
              <a:rPr lang="ru-RU" sz="2200" dirty="0" err="1"/>
              <a:t>відкриття</a:t>
            </a:r>
            <a:r>
              <a:rPr lang="ru-RU" sz="2200" dirty="0"/>
              <a:t> </a:t>
            </a:r>
            <a:r>
              <a:rPr lang="ru-RU" sz="2200" dirty="0" err="1"/>
              <a:t>спадщини</a:t>
            </a:r>
            <a:r>
              <a:rPr lang="ru-RU" sz="2200" dirty="0"/>
              <a:t> до </a:t>
            </a:r>
            <a:r>
              <a:rPr lang="ru-RU" sz="2200" dirty="0" err="1"/>
              <a:t>оформлення</a:t>
            </a:r>
            <a:r>
              <a:rPr lang="ru-RU" sz="2200" dirty="0"/>
              <a:t> </a:t>
            </a:r>
            <a:r>
              <a:rPr lang="ru-RU" sz="2200" dirty="0" err="1"/>
              <a:t>спадкоємцями</a:t>
            </a:r>
            <a:r>
              <a:rPr lang="ru-RU" sz="2200" dirty="0"/>
              <a:t> прав на </a:t>
            </a:r>
            <a:r>
              <a:rPr lang="ru-RU" sz="2200" dirty="0" err="1"/>
              <a:t>спадщину</a:t>
            </a:r>
            <a:r>
              <a:rPr lang="ru-RU" sz="2200" dirty="0"/>
              <a:t>. </a:t>
            </a:r>
            <a:endParaRPr lang="ru-RU" sz="2200" b="1" dirty="0" smtClean="0">
              <a:solidFill>
                <a:srgbClr val="00B0F0"/>
              </a:solidFill>
            </a:endParaRPr>
          </a:p>
          <a:p>
            <a:endParaRPr lang="ru-RU" sz="2400" b="1" dirty="0">
              <a:solidFill>
                <a:srgbClr val="00B0F0"/>
              </a:solidFill>
            </a:endParaRPr>
          </a:p>
          <a:p>
            <a:r>
              <a:rPr lang="ru-RU" sz="2400" b="1" dirty="0" err="1" smtClean="0">
                <a:solidFill>
                  <a:srgbClr val="00B0F0"/>
                </a:solidFill>
              </a:rPr>
              <a:t>Стаття</a:t>
            </a:r>
            <a:r>
              <a:rPr lang="ru-RU" sz="2400" b="1" dirty="0" smtClean="0">
                <a:solidFill>
                  <a:srgbClr val="00B0F0"/>
                </a:solidFill>
              </a:rPr>
              <a:t> </a:t>
            </a:r>
            <a:r>
              <a:rPr lang="ru-RU" sz="2400" b="1" dirty="0">
                <a:solidFill>
                  <a:srgbClr val="00B0F0"/>
                </a:solidFill>
              </a:rPr>
              <a:t>1218.</a:t>
            </a:r>
            <a:r>
              <a:rPr lang="ru-RU" sz="2400" dirty="0">
                <a:solidFill>
                  <a:srgbClr val="00B0F0"/>
                </a:solidFill>
              </a:rPr>
              <a:t> Склад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endParaRPr lang="ru-RU" sz="2400" dirty="0">
              <a:solidFill>
                <a:srgbClr val="00B0F0"/>
              </a:solidFill>
            </a:endParaRPr>
          </a:p>
          <a:p>
            <a:r>
              <a:rPr lang="ru-RU" sz="2400" dirty="0">
                <a:solidFill>
                  <a:srgbClr val="00B0F0"/>
                </a:solidFill>
              </a:rPr>
              <a:t>1. До складу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входять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усі</a:t>
            </a:r>
            <a:r>
              <a:rPr lang="ru-RU" sz="2400" dirty="0">
                <a:solidFill>
                  <a:srgbClr val="00B0F0"/>
                </a:solidFill>
              </a:rPr>
              <a:t> права та </a:t>
            </a:r>
            <a:r>
              <a:rPr lang="ru-RU" sz="2400" dirty="0" err="1">
                <a:solidFill>
                  <a:srgbClr val="00B0F0"/>
                </a:solidFill>
              </a:rPr>
              <a:t>обов'язки</a:t>
            </a:r>
            <a:r>
              <a:rPr lang="ru-RU" sz="2400" dirty="0">
                <a:solidFill>
                  <a:srgbClr val="00B0F0"/>
                </a:solidFill>
              </a:rPr>
              <a:t>, </a:t>
            </a:r>
            <a:r>
              <a:rPr lang="ru-RU" sz="2400" dirty="0" err="1">
                <a:solidFill>
                  <a:srgbClr val="00B0F0"/>
                </a:solidFill>
              </a:rPr>
              <a:t>що</a:t>
            </a:r>
            <a:r>
              <a:rPr lang="ru-RU" sz="2400" dirty="0">
                <a:solidFill>
                  <a:srgbClr val="00B0F0"/>
                </a:solidFill>
              </a:rPr>
              <a:t> належали </a:t>
            </a:r>
            <a:r>
              <a:rPr lang="ru-RU" sz="2400" dirty="0" err="1">
                <a:solidFill>
                  <a:srgbClr val="00B0F0"/>
                </a:solidFill>
              </a:rPr>
              <a:t>спадкодавцеві</a:t>
            </a:r>
            <a:r>
              <a:rPr lang="ru-RU" sz="2400" dirty="0">
                <a:solidFill>
                  <a:srgbClr val="00B0F0"/>
                </a:solidFill>
              </a:rPr>
              <a:t> на момент </a:t>
            </a:r>
            <a:r>
              <a:rPr lang="ru-RU" sz="2400" dirty="0" err="1">
                <a:solidFill>
                  <a:srgbClr val="00B0F0"/>
                </a:solidFill>
              </a:rPr>
              <a:t>відкриття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спадщини</a:t>
            </a:r>
            <a:r>
              <a:rPr lang="ru-RU" sz="2400" dirty="0">
                <a:solidFill>
                  <a:srgbClr val="00B0F0"/>
                </a:solidFill>
              </a:rPr>
              <a:t> і не </a:t>
            </a:r>
            <a:r>
              <a:rPr lang="ru-RU" sz="2400" dirty="0" err="1">
                <a:solidFill>
                  <a:srgbClr val="00B0F0"/>
                </a:solidFill>
              </a:rPr>
              <a:t>припинилися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внаслідок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його</a:t>
            </a:r>
            <a:r>
              <a:rPr lang="ru-RU" sz="2400" dirty="0">
                <a:solidFill>
                  <a:srgbClr val="00B0F0"/>
                </a:solidFill>
              </a:rPr>
              <a:t> </a:t>
            </a:r>
            <a:r>
              <a:rPr lang="ru-RU" sz="2400" dirty="0" err="1">
                <a:solidFill>
                  <a:srgbClr val="00B0F0"/>
                </a:solidFill>
              </a:rPr>
              <a:t>смерті</a:t>
            </a:r>
            <a:r>
              <a:rPr lang="ru-RU" sz="2400" dirty="0">
                <a:solidFill>
                  <a:srgbClr val="00B0F0"/>
                </a:solidFill>
              </a:rPr>
              <a:t>.</a:t>
            </a:r>
          </a:p>
          <a:p>
            <a:r>
              <a:rPr lang="ru-RU" dirty="0"/>
              <a:t>Таким чином, до складу </a:t>
            </a:r>
            <a:r>
              <a:rPr lang="ru-RU" dirty="0" err="1"/>
              <a:t>спадщини</a:t>
            </a:r>
            <a:r>
              <a:rPr lang="ru-RU" dirty="0"/>
              <a:t> входить не </a:t>
            </a:r>
            <a:r>
              <a:rPr lang="ru-RU" dirty="0" err="1"/>
              <a:t>майно</a:t>
            </a:r>
            <a:r>
              <a:rPr lang="ru-RU" dirty="0"/>
              <a:t>, а </a:t>
            </a:r>
            <a:r>
              <a:rPr lang="ru-RU" dirty="0" err="1"/>
              <a:t>саме</a:t>
            </a:r>
            <a:r>
              <a:rPr lang="ru-RU" dirty="0"/>
              <a:t> право на </a:t>
            </a:r>
            <a:r>
              <a:rPr lang="ru-RU" dirty="0" err="1"/>
              <a:t>майно</a:t>
            </a:r>
            <a:r>
              <a:rPr lang="ru-RU" dirty="0"/>
              <a:t>.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773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/>
              <a:t>Те, </a:t>
            </a:r>
            <a:r>
              <a:rPr lang="ru-RU" sz="2000" dirty="0" err="1"/>
              <a:t>що</a:t>
            </a:r>
            <a:r>
              <a:rPr lang="ru-RU" sz="2000" dirty="0"/>
              <a:t> ЦК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визначає</a:t>
            </a:r>
            <a:r>
              <a:rPr lang="ru-RU" sz="2000" dirty="0"/>
              <a:t> склад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як </a:t>
            </a:r>
            <a:r>
              <a:rPr lang="ru-RU" sz="2000" dirty="0" err="1"/>
              <a:t>сукупність</a:t>
            </a:r>
            <a:r>
              <a:rPr lang="ru-RU" sz="2000" dirty="0"/>
              <a:t> прав та </a:t>
            </a:r>
            <a:r>
              <a:rPr lang="ru-RU" sz="2000" dirty="0" err="1"/>
              <a:t>обов’язків</a:t>
            </a:r>
            <a:r>
              <a:rPr lang="ru-RU" sz="2000" dirty="0"/>
              <a:t>, </a:t>
            </a:r>
            <a:r>
              <a:rPr lang="ru-RU" sz="2000" dirty="0" err="1"/>
              <a:t>виключає</a:t>
            </a:r>
            <a:r>
              <a:rPr lang="ru-RU" sz="2000" dirty="0"/>
              <a:t> з </a:t>
            </a:r>
            <a:r>
              <a:rPr lang="ru-RU" sz="2000" dirty="0" err="1"/>
              <a:t>її</a:t>
            </a:r>
            <a:r>
              <a:rPr lang="ru-RU" sz="2000" dirty="0"/>
              <a:t> складу </a:t>
            </a:r>
            <a:r>
              <a:rPr lang="ru-RU" sz="2000" dirty="0" err="1"/>
              <a:t>речі</a:t>
            </a:r>
            <a:r>
              <a:rPr lang="ru-RU" sz="2000" dirty="0"/>
              <a:t>, на </a:t>
            </a:r>
            <a:r>
              <a:rPr lang="ru-RU" sz="2000" dirty="0" err="1"/>
              <a:t>які</a:t>
            </a:r>
            <a:r>
              <a:rPr lang="ru-RU" sz="2000" dirty="0"/>
              <a:t> у </a:t>
            </a:r>
            <a:r>
              <a:rPr lang="ru-RU" sz="2000" dirty="0" err="1"/>
              <a:t>спадкодавця</a:t>
            </a:r>
            <a:r>
              <a:rPr lang="ru-RU" sz="2000" dirty="0"/>
              <a:t> не </a:t>
            </a:r>
            <a:r>
              <a:rPr lang="ru-RU" sz="2000" dirty="0" err="1"/>
              <a:t>було</a:t>
            </a:r>
            <a:r>
              <a:rPr lang="ru-RU" sz="2000" dirty="0"/>
              <a:t> прав. </a:t>
            </a:r>
            <a:r>
              <a:rPr lang="ru-RU" sz="2000" dirty="0" err="1"/>
              <a:t>Тобто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не </a:t>
            </a:r>
            <a:r>
              <a:rPr lang="ru-RU" sz="2000" dirty="0" err="1"/>
              <a:t>потрапляє</a:t>
            </a:r>
            <a:r>
              <a:rPr lang="ru-RU" sz="2000" dirty="0"/>
              <a:t> самочинно </a:t>
            </a:r>
            <a:r>
              <a:rPr lang="ru-RU" sz="2000" dirty="0" err="1"/>
              <a:t>збудоване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, на яке </a:t>
            </a:r>
            <a:r>
              <a:rPr lang="ru-RU" sz="2000" dirty="0" err="1"/>
              <a:t>спадкодавець</a:t>
            </a:r>
            <a:r>
              <a:rPr lang="ru-RU" sz="2000" dirty="0"/>
              <a:t> не </a:t>
            </a:r>
            <a:r>
              <a:rPr lang="ru-RU" sz="2000" dirty="0" err="1"/>
              <a:t>набув</a:t>
            </a:r>
            <a:r>
              <a:rPr lang="ru-RU" sz="2000" dirty="0"/>
              <a:t> права </a:t>
            </a:r>
            <a:r>
              <a:rPr lang="ru-RU" sz="2000" dirty="0" err="1"/>
              <a:t>власності</a:t>
            </a:r>
            <a:r>
              <a:rPr lang="ru-RU" sz="2000" dirty="0"/>
              <a:t> та </a:t>
            </a:r>
            <a:r>
              <a:rPr lang="ru-RU" sz="2000" dirty="0" err="1"/>
              <a:t>інше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 у </a:t>
            </a:r>
            <a:r>
              <a:rPr lang="ru-RU" sz="2000" dirty="0" err="1"/>
              <a:t>відсутності</a:t>
            </a:r>
            <a:r>
              <a:rPr lang="ru-RU" sz="2000" dirty="0"/>
              <a:t> прав на </a:t>
            </a:r>
            <a:r>
              <a:rPr lang="ru-RU" sz="2000" dirty="0" err="1"/>
              <a:t>нього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err="1" smtClean="0"/>
              <a:t>Отже</a:t>
            </a:r>
            <a:r>
              <a:rPr lang="ru-RU" sz="2000" dirty="0"/>
              <a:t>, </a:t>
            </a:r>
            <a:r>
              <a:rPr lang="ru-RU" sz="2000" dirty="0" err="1"/>
              <a:t>фізичної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у </a:t>
            </a:r>
            <a:r>
              <a:rPr lang="ru-RU" sz="2000" dirty="0" err="1"/>
              <a:t>спадкодавця</a:t>
            </a:r>
            <a:r>
              <a:rPr lang="ru-RU" sz="2000" dirty="0"/>
              <a:t> (в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господарстві</a:t>
            </a:r>
            <a:r>
              <a:rPr lang="ru-RU" sz="2000" dirty="0"/>
              <a:t>, в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оточенні</a:t>
            </a:r>
            <a:r>
              <a:rPr lang="ru-RU" sz="2000" dirty="0"/>
              <a:t>) речей,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користувався</a:t>
            </a:r>
            <a:r>
              <a:rPr lang="ru-RU" sz="2000" dirty="0"/>
              <a:t>, не </a:t>
            </a:r>
            <a:r>
              <a:rPr lang="ru-RU" sz="2000" dirty="0" err="1"/>
              <a:t>достатньо</a:t>
            </a:r>
            <a:r>
              <a:rPr lang="ru-RU" sz="2000" dirty="0"/>
              <a:t>. Для </a:t>
            </a:r>
            <a:r>
              <a:rPr lang="ru-RU" sz="2000" dirty="0" err="1"/>
              <a:t>спадкування</a:t>
            </a:r>
            <a:r>
              <a:rPr lang="ru-RU" sz="2000" dirty="0"/>
              <a:t> </a:t>
            </a:r>
            <a:r>
              <a:rPr lang="ru-RU" sz="2000" dirty="0" err="1"/>
              <a:t>єдиним</a:t>
            </a:r>
            <a:r>
              <a:rPr lang="ru-RU" sz="2000" dirty="0"/>
              <a:t> </a:t>
            </a:r>
            <a:r>
              <a:rPr lang="ru-RU" sz="2000" dirty="0" err="1"/>
              <a:t>показником</a:t>
            </a:r>
            <a:r>
              <a:rPr lang="ru-RU" sz="2000" dirty="0"/>
              <a:t> </a:t>
            </a:r>
            <a:r>
              <a:rPr lang="ru-RU" sz="2000" dirty="0" err="1"/>
              <a:t>входження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є </a:t>
            </a:r>
            <a:r>
              <a:rPr lang="ru-RU" sz="2000" dirty="0" err="1"/>
              <a:t>наявність</a:t>
            </a:r>
            <a:r>
              <a:rPr lang="ru-RU" sz="2000" dirty="0"/>
              <a:t> прав на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майно</a:t>
            </a:r>
            <a:r>
              <a:rPr lang="ru-RU" sz="2000" dirty="0"/>
              <a:t>. </a:t>
            </a:r>
            <a:endParaRPr lang="en-US" sz="2000" dirty="0"/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7303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носієм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був</a:t>
            </a:r>
            <a:r>
              <a:rPr lang="ru-RU" dirty="0"/>
              <a:t> сам </a:t>
            </a:r>
            <a:r>
              <a:rPr lang="ru-RU" dirty="0" err="1"/>
              <a:t>спадкодавець</a:t>
            </a:r>
            <a:r>
              <a:rPr lang="ru-RU" dirty="0"/>
              <a:t>.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смертю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</a:t>
            </a:r>
            <a:r>
              <a:rPr lang="ru-RU" dirty="0" err="1"/>
              <a:t>ґрунтуються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П-</a:t>
            </a:r>
            <a:r>
              <a:rPr lang="ru-RU" dirty="0" err="1" smtClean="0"/>
              <a:t>одруге</a:t>
            </a:r>
            <a:r>
              <a:rPr lang="ru-RU" dirty="0"/>
              <a:t>, не </a:t>
            </a:r>
            <a:r>
              <a:rPr lang="ru-RU" dirty="0" err="1"/>
              <a:t>всі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здатні</a:t>
            </a:r>
            <a:r>
              <a:rPr lang="ru-RU" dirty="0"/>
              <a:t> за </a:t>
            </a:r>
            <a:r>
              <a:rPr lang="ru-RU" dirty="0" err="1"/>
              <a:t>своєю</a:t>
            </a:r>
            <a:r>
              <a:rPr lang="ru-RU" dirty="0"/>
              <a:t> природою </a:t>
            </a:r>
            <a:r>
              <a:rPr lang="ru-RU" dirty="0" err="1"/>
              <a:t>переходити</a:t>
            </a:r>
            <a:r>
              <a:rPr lang="ru-RU" dirty="0"/>
              <a:t> до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По-третє</a:t>
            </a:r>
            <a:r>
              <a:rPr lang="ru-RU" dirty="0"/>
              <a:t>, </a:t>
            </a:r>
            <a:r>
              <a:rPr lang="ru-RU" dirty="0" err="1"/>
              <a:t>перехід</a:t>
            </a:r>
            <a:r>
              <a:rPr lang="ru-RU" dirty="0"/>
              <a:t>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окремих</a:t>
            </a:r>
            <a:r>
              <a:rPr lang="ru-RU" dirty="0"/>
              <a:t> прав та </a:t>
            </a:r>
            <a:r>
              <a:rPr lang="ru-RU" dirty="0" err="1"/>
              <a:t>обов'язків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належали </a:t>
            </a:r>
            <a:r>
              <a:rPr lang="ru-RU" dirty="0" err="1"/>
              <a:t>спадкодавцеві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виключені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прямої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 закону. </a:t>
            </a:r>
            <a:endParaRPr lang="ru-RU" dirty="0" smtClean="0"/>
          </a:p>
          <a:p>
            <a:r>
              <a:rPr lang="ru-RU" dirty="0" err="1" smtClean="0"/>
              <a:t>По-четверте</a:t>
            </a:r>
            <a:r>
              <a:rPr lang="ru-RU" dirty="0"/>
              <a:t>,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права та </a:t>
            </a:r>
            <a:r>
              <a:rPr lang="ru-RU" dirty="0" err="1"/>
              <a:t>обов'язки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з </a:t>
            </a:r>
            <a:r>
              <a:rPr lang="ru-RU" dirty="0" err="1"/>
              <a:t>майновим</a:t>
            </a:r>
            <a:r>
              <a:rPr lang="ru-RU" dirty="0"/>
              <a:t>, а й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немайновим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По-п'яте</a:t>
            </a:r>
            <a:r>
              <a:rPr lang="ru-RU" dirty="0"/>
              <a:t>, у </a:t>
            </a:r>
            <a:r>
              <a:rPr lang="ru-RU" dirty="0" err="1"/>
              <a:t>випадках</a:t>
            </a:r>
            <a:r>
              <a:rPr lang="ru-RU" dirty="0"/>
              <a:t>, прямо </a:t>
            </a:r>
            <a:r>
              <a:rPr lang="ru-RU" dirty="0" err="1"/>
              <a:t>передбачених</a:t>
            </a:r>
            <a:r>
              <a:rPr lang="ru-RU" dirty="0"/>
              <a:t> законом, у </a:t>
            </a:r>
            <a:r>
              <a:rPr lang="ru-RU" dirty="0" err="1"/>
              <a:t>спадщину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</a:t>
            </a:r>
            <a:r>
              <a:rPr lang="ru-RU" dirty="0" err="1"/>
              <a:t>охоронювані</a:t>
            </a:r>
            <a:r>
              <a:rPr lang="ru-RU" dirty="0"/>
              <a:t> законом </a:t>
            </a:r>
            <a:r>
              <a:rPr lang="ru-RU" dirty="0" err="1"/>
              <a:t>інтереси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6393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Наприклад</a:t>
            </a:r>
            <a:r>
              <a:rPr lang="ru-RU" dirty="0"/>
              <a:t>, коли </a:t>
            </a:r>
            <a:r>
              <a:rPr lang="ru-RU" dirty="0" err="1"/>
              <a:t>громадянин</a:t>
            </a:r>
            <a:r>
              <a:rPr lang="ru-RU" dirty="0"/>
              <a:t> почав </a:t>
            </a:r>
            <a:r>
              <a:rPr lang="ru-RU" dirty="0" err="1"/>
              <a:t>приватизовувати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житло</a:t>
            </a:r>
            <a:r>
              <a:rPr lang="ru-RU" dirty="0"/>
              <a:t>, та не </a:t>
            </a:r>
            <a:r>
              <a:rPr lang="ru-RU" dirty="0" err="1"/>
              <a:t>встиг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завершити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. У таких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спадкоємці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</a:t>
            </a:r>
            <a:r>
              <a:rPr lang="ru-RU" dirty="0" err="1"/>
              <a:t>завершити</a:t>
            </a:r>
            <a:r>
              <a:rPr lang="ru-RU" dirty="0"/>
              <a:t> </a:t>
            </a:r>
            <a:r>
              <a:rPr lang="ru-RU" dirty="0" err="1"/>
              <a:t>розпочатий</a:t>
            </a:r>
            <a:r>
              <a:rPr lang="ru-RU" dirty="0"/>
              <a:t> </a:t>
            </a:r>
            <a:r>
              <a:rPr lang="ru-RU" dirty="0" err="1"/>
              <a:t>спадкодавцем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та стати </a:t>
            </a:r>
            <a:r>
              <a:rPr lang="ru-RU" dirty="0" err="1"/>
              <a:t>власником</a:t>
            </a:r>
            <a:r>
              <a:rPr lang="ru-RU" dirty="0"/>
              <a:t> майна.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спадкодавець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 </a:t>
            </a:r>
            <a:r>
              <a:rPr lang="ru-RU" dirty="0" err="1"/>
              <a:t>встиг</a:t>
            </a:r>
            <a:r>
              <a:rPr lang="ru-RU" dirty="0"/>
              <a:t> </a:t>
            </a:r>
            <a:r>
              <a:rPr lang="ru-RU" dirty="0" err="1"/>
              <a:t>виразити</a:t>
            </a:r>
            <a:r>
              <a:rPr lang="ru-RU" dirty="0"/>
              <a:t> свою волю на </a:t>
            </a:r>
            <a:r>
              <a:rPr lang="ru-RU" dirty="0" err="1"/>
              <a:t>приватизацію</a:t>
            </a:r>
            <a:r>
              <a:rPr lang="ru-RU" dirty="0"/>
              <a:t> </a:t>
            </a:r>
            <a:r>
              <a:rPr lang="ru-RU" dirty="0" err="1"/>
              <a:t>житла</a:t>
            </a:r>
            <a:r>
              <a:rPr lang="ru-RU" dirty="0"/>
              <a:t> (подав </a:t>
            </a:r>
            <a:r>
              <a:rPr lang="ru-RU" dirty="0" err="1"/>
              <a:t>належні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), але помер, то право на </a:t>
            </a:r>
            <a:r>
              <a:rPr lang="ru-RU" dirty="0" err="1"/>
              <a:t>приватизацію</a:t>
            </a:r>
            <a:r>
              <a:rPr lang="ru-RU" dirty="0"/>
              <a:t> </a:t>
            </a:r>
            <a:r>
              <a:rPr lang="ru-RU" dirty="0" err="1"/>
              <a:t>перейшло</a:t>
            </a:r>
            <a:r>
              <a:rPr lang="ru-RU" dirty="0"/>
              <a:t> у </a:t>
            </a:r>
            <a:r>
              <a:rPr lang="ru-RU" dirty="0" err="1"/>
              <a:t>стадію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, </a:t>
            </a:r>
            <a:r>
              <a:rPr lang="ru-RU" dirty="0" err="1"/>
              <a:t>зупинившись</a:t>
            </a:r>
            <a:r>
              <a:rPr lang="ru-RU" dirty="0"/>
              <a:t> на шляху до </a:t>
            </a:r>
            <a:r>
              <a:rPr lang="ru-RU" dirty="0" err="1"/>
              <a:t>суб'єктного</a:t>
            </a:r>
            <a:r>
              <a:rPr lang="ru-RU" dirty="0"/>
              <a:t> права, і тому </a:t>
            </a:r>
            <a:r>
              <a:rPr lang="ru-RU" dirty="0" err="1"/>
              <a:t>може</a:t>
            </a:r>
            <a:r>
              <a:rPr lang="ru-RU" dirty="0"/>
              <a:t> стати </a:t>
            </a:r>
            <a:r>
              <a:rPr lang="ru-RU" dirty="0" err="1"/>
              <a:t>об'єктом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7471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Заробітна</a:t>
            </a:r>
            <a:r>
              <a:rPr lang="ru-RU" dirty="0"/>
              <a:t> плата, </a:t>
            </a:r>
            <a:r>
              <a:rPr lang="ru-RU" dirty="0" err="1"/>
              <a:t>пенсія</a:t>
            </a:r>
            <a:r>
              <a:rPr lang="ru-RU" dirty="0"/>
              <a:t>, </a:t>
            </a:r>
            <a:r>
              <a:rPr lang="ru-RU" dirty="0" err="1"/>
              <a:t>стипендія</a:t>
            </a:r>
            <a:r>
              <a:rPr lang="ru-RU" dirty="0"/>
              <a:t>, </a:t>
            </a:r>
            <a:r>
              <a:rPr lang="ru-RU" dirty="0" err="1"/>
              <a:t>аліменти</a:t>
            </a:r>
            <a:r>
              <a:rPr lang="ru-RU" dirty="0"/>
              <a:t>, </a:t>
            </a:r>
            <a:r>
              <a:rPr lang="ru-RU" dirty="0" err="1"/>
              <a:t>допомога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тимчасовою</a:t>
            </a:r>
            <a:r>
              <a:rPr lang="ru-RU" dirty="0"/>
              <a:t> </a:t>
            </a:r>
            <a:r>
              <a:rPr lang="ru-RU" dirty="0" err="1"/>
              <a:t>непрацездатністю</a:t>
            </a:r>
            <a:r>
              <a:rPr lang="ru-RU" dirty="0"/>
              <a:t>,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відшкодувань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каліцтвом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ушкодженням</a:t>
            </a:r>
            <a:r>
              <a:rPr lang="ru-RU" dirty="0"/>
              <a:t> </a:t>
            </a:r>
            <a:r>
              <a:rPr lang="ru-RU" dirty="0" err="1"/>
              <a:t>здоров'я</a:t>
            </a:r>
            <a:r>
              <a:rPr lang="ru-RU" dirty="0"/>
              <a:t>,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виплати</a:t>
            </a:r>
            <a:r>
              <a:rPr lang="ru-RU" dirty="0"/>
              <a:t>, </a:t>
            </a:r>
            <a:r>
              <a:rPr lang="ru-RU" dirty="0" err="1"/>
              <a:t>нараховані</a:t>
            </a:r>
            <a:r>
              <a:rPr lang="ru-RU" dirty="0"/>
              <a:t> </a:t>
            </a:r>
            <a:r>
              <a:rPr lang="ru-RU" dirty="0" err="1"/>
              <a:t>спадкодавцеві</a:t>
            </a:r>
            <a:r>
              <a:rPr lang="ru-RU" dirty="0"/>
              <a:t>, але не </a:t>
            </a:r>
            <a:r>
              <a:rPr lang="ru-RU" dirty="0" err="1"/>
              <a:t>одержані</a:t>
            </a:r>
            <a:r>
              <a:rPr lang="ru-RU" dirty="0"/>
              <a:t> ним за </a:t>
            </a:r>
            <a:r>
              <a:rPr lang="ru-RU" dirty="0" err="1"/>
              <a:t>життя</a:t>
            </a:r>
            <a:r>
              <a:rPr lang="ru-RU" dirty="0"/>
              <a:t>, </a:t>
            </a:r>
            <a:r>
              <a:rPr lang="ru-RU" dirty="0" err="1"/>
              <a:t>передаються</a:t>
            </a:r>
            <a:r>
              <a:rPr lang="ru-RU" dirty="0"/>
              <a:t> членам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, а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–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(ст. 1227 ЦК </a:t>
            </a:r>
            <a:r>
              <a:rPr lang="ru-RU" dirty="0" err="1"/>
              <a:t>України</a:t>
            </a:r>
            <a:r>
              <a:rPr lang="ru-RU" dirty="0"/>
              <a:t>). </a:t>
            </a:r>
            <a:endParaRPr lang="en-US" dirty="0"/>
          </a:p>
          <a:p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і </a:t>
            </a:r>
            <a:r>
              <a:rPr lang="ru-RU" dirty="0" err="1"/>
              <a:t>речові</a:t>
            </a:r>
            <a:r>
              <a:rPr lang="ru-RU" dirty="0"/>
              <a:t> права (права на </a:t>
            </a:r>
            <a:r>
              <a:rPr lang="ru-RU" dirty="0" err="1"/>
              <a:t>чужі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) -</a:t>
            </a:r>
            <a:r>
              <a:rPr lang="ru-RU" dirty="0" err="1"/>
              <a:t>сервітути</a:t>
            </a:r>
            <a:r>
              <a:rPr lang="ru-RU" dirty="0"/>
              <a:t>, </a:t>
            </a:r>
            <a:r>
              <a:rPr lang="ru-RU" dirty="0" err="1"/>
              <a:t>емфітевзис</a:t>
            </a:r>
            <a:r>
              <a:rPr lang="ru-RU" dirty="0"/>
              <a:t>, </a:t>
            </a:r>
            <a:r>
              <a:rPr lang="ru-RU" dirty="0" err="1"/>
              <a:t>суперфіцій</a:t>
            </a:r>
            <a:r>
              <a:rPr lang="ru-RU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077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сервітутів</a:t>
            </a:r>
            <a:r>
              <a:rPr lang="ru-RU" sz="2000" dirty="0"/>
              <a:t> (ч. 6 ст. 403 ЦК </a:t>
            </a:r>
            <a:r>
              <a:rPr lang="ru-RU" sz="2000" dirty="0" err="1"/>
              <a:t>України</a:t>
            </a:r>
            <a:r>
              <a:rPr lang="ru-RU" sz="2000" dirty="0"/>
              <a:t>),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зауважити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земельні</a:t>
            </a:r>
            <a:r>
              <a:rPr lang="ru-RU" sz="2000" dirty="0"/>
              <a:t> </a:t>
            </a:r>
            <a:r>
              <a:rPr lang="ru-RU" sz="2000" dirty="0" err="1"/>
              <a:t>сервітути</a:t>
            </a:r>
            <a:r>
              <a:rPr lang="ru-RU" sz="2000" dirty="0"/>
              <a:t> </a:t>
            </a:r>
            <a:r>
              <a:rPr lang="ru-RU" sz="2000" dirty="0" err="1"/>
              <a:t>входять</a:t>
            </a:r>
            <a:r>
              <a:rPr lang="ru-RU" sz="2000" dirty="0"/>
              <a:t>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вони </a:t>
            </a:r>
            <a:r>
              <a:rPr lang="ru-RU" sz="2000" dirty="0" err="1"/>
              <a:t>стають</a:t>
            </a:r>
            <a:r>
              <a:rPr lang="ru-RU" sz="2000" dirty="0"/>
              <a:t> </a:t>
            </a:r>
            <a:r>
              <a:rPr lang="ru-RU" sz="2000" dirty="0" err="1"/>
              <a:t>властивістю</a:t>
            </a:r>
            <a:r>
              <a:rPr lang="ru-RU" sz="2000" dirty="0"/>
              <a:t> </a:t>
            </a:r>
            <a:r>
              <a:rPr lang="ru-RU" sz="2000" dirty="0" err="1"/>
              <a:t>земельної</a:t>
            </a:r>
            <a:r>
              <a:rPr lang="ru-RU" sz="2000" dirty="0"/>
              <a:t> </a:t>
            </a:r>
            <a:r>
              <a:rPr lang="ru-RU" sz="2000" dirty="0" err="1"/>
              <a:t>ділянки</a:t>
            </a:r>
            <a:r>
              <a:rPr lang="ru-RU" sz="2000" dirty="0"/>
              <a:t> і є </a:t>
            </a:r>
            <a:r>
              <a:rPr lang="ru-RU" sz="2000" dirty="0" err="1"/>
              <a:t>невідривною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характеристикою </a:t>
            </a:r>
            <a:r>
              <a:rPr lang="ru-RU" sz="2000" dirty="0" err="1"/>
              <a:t>поряд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розміром</a:t>
            </a:r>
            <a:r>
              <a:rPr lang="ru-RU" sz="2000" dirty="0"/>
              <a:t>,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розташування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. </a:t>
            </a:r>
            <a:r>
              <a:rPr lang="ru-RU" sz="2000" dirty="0" err="1"/>
              <a:t>Особисті</a:t>
            </a:r>
            <a:r>
              <a:rPr lang="ru-RU" sz="2000" dirty="0"/>
              <a:t> ж </a:t>
            </a:r>
            <a:r>
              <a:rPr lang="ru-RU" sz="2000" dirty="0" err="1"/>
              <a:t>сервітути</a:t>
            </a:r>
            <a:r>
              <a:rPr lang="ru-RU" sz="2000" dirty="0"/>
              <a:t> (</a:t>
            </a:r>
            <a:r>
              <a:rPr lang="ru-RU" sz="2000" dirty="0" err="1"/>
              <a:t>наприклад</a:t>
            </a:r>
            <a:r>
              <a:rPr lang="ru-RU" sz="2000" dirty="0"/>
              <a:t>, право особи на </a:t>
            </a:r>
            <a:r>
              <a:rPr lang="ru-RU" sz="2000" dirty="0" err="1"/>
              <a:t>проживання</a:t>
            </a:r>
            <a:r>
              <a:rPr lang="ru-RU" sz="2000" dirty="0"/>
              <a:t> у </a:t>
            </a:r>
            <a:r>
              <a:rPr lang="ru-RU" sz="2000" dirty="0" err="1"/>
              <a:t>певному</a:t>
            </a:r>
            <a:r>
              <a:rPr lang="ru-RU" sz="2000" dirty="0"/>
              <a:t> </a:t>
            </a:r>
            <a:r>
              <a:rPr lang="ru-RU" sz="2000" dirty="0" err="1"/>
              <a:t>приміщенні</a:t>
            </a:r>
            <a:r>
              <a:rPr lang="ru-RU" sz="2000" dirty="0"/>
              <a:t>)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особи, яка </a:t>
            </a:r>
            <a:r>
              <a:rPr lang="ru-RU" sz="2000" dirty="0" err="1"/>
              <a:t>наділена</a:t>
            </a:r>
            <a:r>
              <a:rPr lang="ru-RU" sz="2000" dirty="0"/>
              <a:t> </a:t>
            </a:r>
            <a:r>
              <a:rPr lang="ru-RU" sz="2000" dirty="0" err="1"/>
              <a:t>цим</a:t>
            </a:r>
            <a:r>
              <a:rPr lang="ru-RU" sz="2000" dirty="0"/>
              <a:t> правом, не </a:t>
            </a:r>
            <a:r>
              <a:rPr lang="ru-RU" sz="2000" dirty="0" err="1"/>
              <a:t>входять</a:t>
            </a:r>
            <a:r>
              <a:rPr lang="ru-RU" sz="2000" dirty="0"/>
              <a:t>, </a:t>
            </a:r>
            <a:r>
              <a:rPr lang="ru-RU" sz="2000" dirty="0" err="1"/>
              <a:t>бо</a:t>
            </a:r>
            <a:r>
              <a:rPr lang="ru-RU" sz="2000" dirty="0"/>
              <a:t> </a:t>
            </a:r>
            <a:r>
              <a:rPr lang="ru-RU" sz="2000" dirty="0" err="1"/>
              <a:t>саме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надавався</a:t>
            </a:r>
            <a:r>
              <a:rPr lang="ru-RU" sz="2000" dirty="0"/>
              <a:t> </a:t>
            </a:r>
            <a:r>
              <a:rPr lang="ru-RU" sz="2000" dirty="0" err="1"/>
              <a:t>цей</a:t>
            </a:r>
            <a:r>
              <a:rPr lang="ru-RU" sz="2000" dirty="0"/>
              <a:t> </a:t>
            </a:r>
            <a:r>
              <a:rPr lang="ru-RU" sz="2000" dirty="0" err="1"/>
              <a:t>сервітут</a:t>
            </a:r>
            <a:r>
              <a:rPr lang="ru-RU" sz="2000" dirty="0"/>
              <a:t>. </a:t>
            </a:r>
            <a:r>
              <a:rPr lang="ru-RU" sz="2000" dirty="0" err="1"/>
              <a:t>Навпаки</a:t>
            </a:r>
            <a:r>
              <a:rPr lang="ru-RU" sz="2000" dirty="0"/>
              <a:t> ж, до складу </a:t>
            </a:r>
            <a:r>
              <a:rPr lang="ru-RU" sz="2000" dirty="0" err="1"/>
              <a:t>спадщини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майна,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якого</a:t>
            </a:r>
            <a:r>
              <a:rPr lang="ru-RU" sz="2000" dirty="0"/>
              <a:t> </a:t>
            </a:r>
            <a:r>
              <a:rPr lang="ru-RU" sz="2000" dirty="0" err="1"/>
              <a:t>встановлено</a:t>
            </a:r>
            <a:r>
              <a:rPr lang="ru-RU" sz="2000" dirty="0"/>
              <a:t> </a:t>
            </a:r>
            <a:r>
              <a:rPr lang="ru-RU" sz="2000" dirty="0" err="1"/>
              <a:t>сервітутне</a:t>
            </a:r>
            <a:r>
              <a:rPr lang="ru-RU" sz="2000" dirty="0"/>
              <a:t> право, входить </a:t>
            </a:r>
            <a:r>
              <a:rPr lang="ru-RU" sz="2000" dirty="0" err="1"/>
              <a:t>обов'язок</a:t>
            </a:r>
            <a:r>
              <a:rPr lang="ru-RU" sz="2000" dirty="0"/>
              <a:t> не </a:t>
            </a:r>
            <a:r>
              <a:rPr lang="ru-RU" sz="2000" dirty="0" err="1"/>
              <a:t>порушувати</a:t>
            </a:r>
            <a:r>
              <a:rPr lang="ru-RU" sz="2000" dirty="0"/>
              <a:t> право </a:t>
            </a:r>
            <a:r>
              <a:rPr lang="ru-RU" sz="2000" dirty="0" err="1"/>
              <a:t>суб'єкта</a:t>
            </a:r>
            <a:r>
              <a:rPr lang="ru-RU" sz="2000" dirty="0"/>
              <a:t> </a:t>
            </a:r>
            <a:r>
              <a:rPr lang="ru-RU" sz="2000" dirty="0" err="1"/>
              <a:t>сервітуту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особи, яка </a:t>
            </a:r>
            <a:r>
              <a:rPr lang="ru-RU" sz="2000" dirty="0" err="1"/>
              <a:t>проживає</a:t>
            </a:r>
            <a:r>
              <a:rPr lang="ru-RU" sz="2000" dirty="0"/>
              <a:t> в чужому </a:t>
            </a:r>
            <a:r>
              <a:rPr lang="ru-RU" sz="2000" dirty="0" err="1"/>
              <a:t>приміщенні</a:t>
            </a:r>
            <a:r>
              <a:rPr lang="ru-RU" sz="2000" dirty="0"/>
              <a:t>. 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214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вказати</a:t>
            </a:r>
            <a:r>
              <a:rPr lang="ru-RU" dirty="0"/>
              <a:t> на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спадкування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у </a:t>
            </a:r>
            <a:r>
              <a:rPr lang="ru-RU" dirty="0" err="1">
                <a:solidFill>
                  <a:srgbClr val="00B0F0"/>
                </a:solidFill>
              </a:rPr>
              <a:t>спільній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сумісній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власності</a:t>
            </a:r>
            <a:r>
              <a:rPr lang="ru-RU" smtClean="0"/>
              <a:t>:</a:t>
            </a:r>
          </a:p>
          <a:p>
            <a:r>
              <a:rPr lang="ru-RU" smtClean="0"/>
              <a:t> </a:t>
            </a:r>
            <a:r>
              <a:rPr lang="ru-RU" dirty="0"/>
              <a:t>до складу </a:t>
            </a:r>
            <a:r>
              <a:rPr lang="ru-RU" dirty="0" err="1"/>
              <a:t>спадщини</a:t>
            </a:r>
            <a:r>
              <a:rPr lang="ru-RU" dirty="0"/>
              <a:t> входить не все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в особливому правовому </a:t>
            </a:r>
            <a:r>
              <a:rPr lang="ru-RU" dirty="0" err="1"/>
              <a:t>режимі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подружжю</a:t>
            </a:r>
            <a:r>
              <a:rPr lang="ru-RU" dirty="0"/>
              <a:t>, а не одному з них. </a:t>
            </a:r>
            <a:r>
              <a:rPr lang="ru-RU" dirty="0" err="1"/>
              <a:t>Логічно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б </a:t>
            </a:r>
            <a:r>
              <a:rPr lang="ru-RU" dirty="0" err="1"/>
              <a:t>указати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 одного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спадкується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те </a:t>
            </a:r>
            <a:r>
              <a:rPr lang="ru-RU" dirty="0" err="1"/>
              <a:t>майно</a:t>
            </a:r>
            <a:r>
              <a:rPr lang="ru-RU" dirty="0"/>
              <a:t>, право на яке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за </a:t>
            </a:r>
            <a:r>
              <a:rPr lang="ru-RU" dirty="0" err="1"/>
              <a:t>життя</a:t>
            </a:r>
            <a:r>
              <a:rPr lang="ru-RU" dirty="0"/>
              <a:t>. </a:t>
            </a:r>
            <a:r>
              <a:rPr lang="ru-RU" dirty="0" err="1"/>
              <a:t>Утім</a:t>
            </a:r>
            <a:r>
              <a:rPr lang="ru-RU" dirty="0"/>
              <a:t>, </a:t>
            </a:r>
            <a:r>
              <a:rPr lang="ru-RU" dirty="0" err="1"/>
              <a:t>складність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обидва</a:t>
            </a:r>
            <a:r>
              <a:rPr lang="ru-RU" dirty="0"/>
              <a:t> з </a:t>
            </a:r>
            <a:r>
              <a:rPr lang="ru-RU" dirty="0" err="1"/>
              <a:t>подружжя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право на </a:t>
            </a:r>
            <a:r>
              <a:rPr lang="ru-RU" dirty="0" err="1"/>
              <a:t>майно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 і </a:t>
            </a:r>
            <a:r>
              <a:rPr lang="ru-RU" dirty="0" err="1"/>
              <a:t>це</a:t>
            </a:r>
            <a:r>
              <a:rPr lang="ru-RU" dirty="0"/>
              <a:t> право </a:t>
            </a:r>
            <a:r>
              <a:rPr lang="ru-RU" dirty="0" err="1"/>
              <a:t>спільної</a:t>
            </a:r>
            <a:r>
              <a:rPr lang="ru-RU" dirty="0"/>
              <a:t> </a:t>
            </a:r>
            <a:r>
              <a:rPr lang="ru-RU" dirty="0" err="1"/>
              <a:t>сумісної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r>
              <a:rPr lang="ru-RU" dirty="0" err="1"/>
              <a:t>Зобов’язальні</a:t>
            </a:r>
            <a:r>
              <a:rPr lang="ru-RU" dirty="0"/>
              <a:t> права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входять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адже</a:t>
            </a:r>
            <a:r>
              <a:rPr lang="ru-RU" dirty="0"/>
              <a:t> до </a:t>
            </a:r>
            <a:r>
              <a:rPr lang="ru-RU" dirty="0" err="1"/>
              <a:t>спадкоємців</a:t>
            </a:r>
            <a:r>
              <a:rPr lang="ru-RU" dirty="0"/>
              <a:t> переходить право </a:t>
            </a:r>
            <a:r>
              <a:rPr lang="ru-RU" dirty="0" err="1"/>
              <a:t>вимоги</a:t>
            </a:r>
            <a:r>
              <a:rPr lang="ru-RU" dirty="0"/>
              <a:t> до </a:t>
            </a:r>
            <a:r>
              <a:rPr lang="ru-RU" dirty="0" err="1"/>
              <a:t>кредиторів</a:t>
            </a:r>
            <a:r>
              <a:rPr lang="ru-RU" dirty="0"/>
              <a:t> </a:t>
            </a:r>
            <a:r>
              <a:rPr lang="ru-RU" dirty="0" err="1"/>
              <a:t>померлого</a:t>
            </a:r>
            <a:r>
              <a:rPr lang="ru-RU" dirty="0"/>
              <a:t> за </a:t>
            </a:r>
            <a:r>
              <a:rPr lang="ru-RU" dirty="0" err="1"/>
              <a:t>виключенням</a:t>
            </a:r>
            <a:r>
              <a:rPr lang="ru-RU" dirty="0"/>
              <a:t> </a:t>
            </a:r>
            <a:r>
              <a:rPr lang="ru-RU" dirty="0" err="1"/>
              <a:t>деяких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право </a:t>
            </a:r>
            <a:r>
              <a:rPr lang="ru-RU" dirty="0" err="1"/>
              <a:t>довірителя</a:t>
            </a:r>
            <a:r>
              <a:rPr lang="ru-RU" dirty="0"/>
              <a:t> — п. 3 ч. 1 ст. 1008 ЦК). </a:t>
            </a:r>
            <a:r>
              <a:rPr lang="ru-RU" dirty="0" err="1"/>
              <a:t>Зобов’язальні</a:t>
            </a:r>
            <a:r>
              <a:rPr lang="ru-RU" dirty="0"/>
              <a:t> права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заподіяної</a:t>
            </a:r>
            <a:r>
              <a:rPr lang="ru-RU" dirty="0"/>
              <a:t> </a:t>
            </a:r>
            <a:r>
              <a:rPr lang="ru-RU" dirty="0" err="1"/>
              <a:t>померлому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до складу </a:t>
            </a:r>
            <a:r>
              <a:rPr lang="ru-RU" dirty="0" err="1"/>
              <a:t>спадщини</a:t>
            </a:r>
            <a:r>
              <a:rPr lang="ru-RU" dirty="0"/>
              <a:t> не </a:t>
            </a:r>
            <a:r>
              <a:rPr lang="ru-RU" dirty="0" err="1"/>
              <a:t>входять</a:t>
            </a:r>
            <a:r>
              <a:rPr lang="ru-RU" dirty="0"/>
              <a:t> (п. 3 ч.1 ст. 1219 ЦК).</a:t>
            </a:r>
            <a:r>
              <a:rPr lang="en-US" dirty="0"/>
              <a:t> </a:t>
            </a:r>
          </a:p>
          <a:p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31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Про</a:t>
            </a:r>
            <a:r>
              <a:rPr lang="en-US" dirty="0" smtClean="0"/>
              <a:t> </a:t>
            </a:r>
            <a:r>
              <a:rPr lang="en-US" dirty="0" err="1"/>
              <a:t>затвердження</a:t>
            </a:r>
            <a:r>
              <a:rPr lang="en-US" dirty="0"/>
              <a:t> </a:t>
            </a:r>
            <a:r>
              <a:rPr lang="en-US" dirty="0" err="1"/>
              <a:t>Порядку</a:t>
            </a:r>
            <a:r>
              <a:rPr lang="en-US" dirty="0"/>
              <a:t> </a:t>
            </a:r>
            <a:r>
              <a:rPr lang="en-US" dirty="0" err="1"/>
              <a:t>вчинення</a:t>
            </a:r>
            <a:r>
              <a:rPr lang="en-US" dirty="0"/>
              <a:t> </a:t>
            </a:r>
            <a:r>
              <a:rPr lang="en-US" dirty="0" err="1"/>
              <a:t>нотаріальних</a:t>
            </a:r>
            <a:r>
              <a:rPr lang="en-US" dirty="0"/>
              <a:t> </a:t>
            </a:r>
            <a:r>
              <a:rPr lang="en-US" dirty="0" err="1"/>
              <a:t>дій</a:t>
            </a:r>
            <a:r>
              <a:rPr lang="en-US" dirty="0"/>
              <a:t> </a:t>
            </a:r>
            <a:r>
              <a:rPr lang="en-US" dirty="0" err="1"/>
              <a:t>нотаріусами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: </a:t>
            </a:r>
            <a:r>
              <a:rPr lang="en-US" dirty="0" err="1"/>
              <a:t>Наказ</a:t>
            </a:r>
            <a:r>
              <a:rPr lang="en-US" dirty="0"/>
              <a:t> </a:t>
            </a:r>
            <a:r>
              <a:rPr lang="en-US" dirty="0" err="1"/>
              <a:t>Міністерства</a:t>
            </a:r>
            <a:r>
              <a:rPr lang="en-US" dirty="0"/>
              <a:t> </a:t>
            </a:r>
            <a:r>
              <a:rPr lang="en-US" dirty="0" err="1"/>
              <a:t>юстиції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 </a:t>
            </a:r>
            <a:r>
              <a:rPr lang="en-US" dirty="0" err="1"/>
              <a:t>від</a:t>
            </a:r>
            <a:r>
              <a:rPr lang="en-US" dirty="0"/>
              <a:t> 22.02.2012 № 296/ //</a:t>
            </a:r>
            <a:r>
              <a:rPr lang="en-US" dirty="0" err="1"/>
              <a:t>Офіційний</a:t>
            </a:r>
            <a:r>
              <a:rPr lang="en-US" dirty="0"/>
              <a:t> </a:t>
            </a:r>
            <a:r>
              <a:rPr lang="en-US" dirty="0" err="1"/>
              <a:t>вісник</a:t>
            </a:r>
            <a:r>
              <a:rPr lang="en-US" dirty="0"/>
              <a:t> </a:t>
            </a:r>
            <a:r>
              <a:rPr lang="en-US" dirty="0" err="1"/>
              <a:t>України</a:t>
            </a:r>
            <a:r>
              <a:rPr lang="en-US" dirty="0"/>
              <a:t> </a:t>
            </a:r>
            <a:r>
              <a:rPr lang="en-US" dirty="0" err="1"/>
              <a:t>від</a:t>
            </a:r>
            <a:r>
              <a:rPr lang="en-US" dirty="0"/>
              <a:t> 07.03.2012 р., № 17, </a:t>
            </a:r>
            <a:r>
              <a:rPr lang="en-US" dirty="0" err="1"/>
              <a:t>стор</a:t>
            </a:r>
            <a:r>
              <a:rPr lang="en-US" dirty="0"/>
              <a:t>. </a:t>
            </a:r>
            <a:r>
              <a:rPr lang="ru-RU" dirty="0"/>
              <a:t>66, </a:t>
            </a:r>
            <a:r>
              <a:rPr lang="ru-RU" dirty="0" err="1"/>
              <a:t>стаття</a:t>
            </a:r>
            <a:r>
              <a:rPr lang="ru-RU" dirty="0"/>
              <a:t> 632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731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До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/>
              <a:t> за </a:t>
            </a:r>
            <a:r>
              <a:rPr lang="ru-RU" dirty="0" err="1"/>
              <a:t>правовими</a:t>
            </a:r>
            <a:r>
              <a:rPr lang="ru-RU" dirty="0"/>
              <a:t> </a:t>
            </a:r>
            <a:r>
              <a:rPr lang="ru-RU" dirty="0" err="1"/>
              <a:t>наслідками</a:t>
            </a:r>
            <a:r>
              <a:rPr lang="ru-RU" dirty="0"/>
              <a:t> </a:t>
            </a:r>
            <a:r>
              <a:rPr lang="ru-RU" dirty="0" err="1"/>
              <a:t>прирівнюється</a:t>
            </a:r>
            <a:r>
              <a:rPr lang="ru-RU" dirty="0"/>
              <a:t>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судом факту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громадянина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Оголошення</a:t>
            </a:r>
            <a:r>
              <a:rPr lang="ru-RU" dirty="0"/>
              <a:t> особи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безвісної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правоздатності</a:t>
            </a:r>
            <a:r>
              <a:rPr lang="ru-RU" dirty="0"/>
              <a:t> не </a:t>
            </a:r>
            <a:r>
              <a:rPr lang="ru-RU" dirty="0" err="1"/>
              <a:t>припиняє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особа, яка жива, вона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правоздатності</a:t>
            </a:r>
            <a:r>
              <a:rPr lang="ru-RU" dirty="0"/>
              <a:t> не </a:t>
            </a:r>
            <a:r>
              <a:rPr lang="ru-RU" dirty="0" err="1"/>
              <a:t>втрачає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ж </a:t>
            </a:r>
            <a:r>
              <a:rPr lang="ru-RU" dirty="0" err="1"/>
              <a:t>померлою</a:t>
            </a:r>
            <a:r>
              <a:rPr lang="ru-RU" dirty="0"/>
              <a:t> </a:t>
            </a:r>
            <a:r>
              <a:rPr lang="ru-RU" dirty="0" err="1"/>
              <a:t>оголошена</a:t>
            </a:r>
            <a:r>
              <a:rPr lang="ru-RU" dirty="0"/>
              <a:t> особа,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в </a:t>
            </a:r>
            <a:r>
              <a:rPr lang="ru-RU" dirty="0" err="1"/>
              <a:t>живих</a:t>
            </a:r>
            <a:r>
              <a:rPr lang="ru-RU" dirty="0"/>
              <a:t>, то вона </a:t>
            </a:r>
            <a:r>
              <a:rPr lang="ru-RU" dirty="0" err="1"/>
              <a:t>втрачає</a:t>
            </a:r>
            <a:r>
              <a:rPr lang="ru-RU" dirty="0"/>
              <a:t> </a:t>
            </a:r>
            <a:r>
              <a:rPr lang="ru-RU" dirty="0" err="1"/>
              <a:t>правоздатність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з моменту </a:t>
            </a:r>
            <a:r>
              <a:rPr lang="ru-RU" dirty="0" err="1"/>
              <a:t>дійсної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, а не з моменту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судом. </a:t>
            </a:r>
            <a:endParaRPr lang="ru-RU" dirty="0" smtClean="0"/>
          </a:p>
          <a:p>
            <a:r>
              <a:rPr lang="ru-RU" dirty="0" smtClean="0"/>
              <a:t>Те </a:t>
            </a:r>
            <a:r>
              <a:rPr lang="ru-RU" dirty="0"/>
              <a:t>ж </a:t>
            </a:r>
            <a:r>
              <a:rPr lang="ru-RU" dirty="0" err="1"/>
              <a:t>стосується</a:t>
            </a:r>
            <a:r>
              <a:rPr lang="ru-RU" dirty="0"/>
              <a:t> і </a:t>
            </a:r>
            <a:r>
              <a:rPr lang="ru-RU" dirty="0" err="1"/>
              <a:t>встановлення</a:t>
            </a:r>
            <a:r>
              <a:rPr lang="ru-RU" dirty="0"/>
              <a:t> судом факту </a:t>
            </a:r>
            <a:r>
              <a:rPr lang="ru-RU" dirty="0" err="1"/>
              <a:t>смерті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важливе</a:t>
            </a:r>
            <a:r>
              <a:rPr lang="ru-RU" dirty="0"/>
              <a:t> 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моментом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смерть </a:t>
            </a:r>
            <a:r>
              <a:rPr lang="ru-RU" dirty="0" err="1"/>
              <a:t>фізичної</a:t>
            </a:r>
            <a:r>
              <a:rPr lang="ru-RU" dirty="0"/>
              <a:t> особи, а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юридичний</a:t>
            </a:r>
            <a:r>
              <a:rPr lang="ru-RU" dirty="0"/>
              <a:t> факт,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34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продовжується</a:t>
            </a:r>
            <a:r>
              <a:rPr lang="ru-RU" dirty="0"/>
              <a:t> з </a:t>
            </a:r>
            <a:r>
              <a:rPr lang="ru-RU" dirty="0" err="1"/>
              <a:t>закликанням</a:t>
            </a:r>
            <a:r>
              <a:rPr lang="ru-RU" dirty="0"/>
              <a:t> до </a:t>
            </a:r>
            <a:r>
              <a:rPr lang="ru-RU" dirty="0" err="1"/>
              <a:t>спадкування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 за законом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заповітом</a:t>
            </a:r>
            <a:r>
              <a:rPr lang="ru-RU" dirty="0"/>
              <a:t> і 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</a:t>
            </a:r>
            <a:r>
              <a:rPr lang="ru-RU" dirty="0" err="1"/>
              <a:t>суб’єктивне</a:t>
            </a:r>
            <a:r>
              <a:rPr lang="ru-RU" dirty="0"/>
              <a:t> право на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відмову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 err="1"/>
              <a:t>цього</a:t>
            </a:r>
            <a:r>
              <a:rPr lang="ru-RU" dirty="0"/>
              <a:t> права </a:t>
            </a:r>
            <a:r>
              <a:rPr lang="ru-RU" dirty="0" err="1"/>
              <a:t>відбувається</a:t>
            </a:r>
            <a:r>
              <a:rPr lang="ru-RU" dirty="0"/>
              <a:t> автоматично,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 </a:t>
            </a:r>
            <a:r>
              <a:rPr lang="ru-RU" dirty="0" err="1"/>
              <a:t>імовірних</a:t>
            </a:r>
            <a:r>
              <a:rPr lang="ru-RU" dirty="0"/>
              <a:t> </a:t>
            </a:r>
            <a:r>
              <a:rPr lang="ru-RU" dirty="0" err="1"/>
              <a:t>спадкоємців</a:t>
            </a:r>
            <a:r>
              <a:rPr lang="ru-RU" dirty="0"/>
              <a:t>, і </a:t>
            </a:r>
            <a:r>
              <a:rPr lang="ru-RU" dirty="0" err="1"/>
              <a:t>зумовлюється</a:t>
            </a:r>
            <a:r>
              <a:rPr lang="ru-RU" dirty="0"/>
              <a:t> фактом </a:t>
            </a:r>
            <a:r>
              <a:rPr lang="ru-RU" dirty="0" err="1"/>
              <a:t>смерті</a:t>
            </a:r>
            <a:r>
              <a:rPr lang="ru-RU" dirty="0"/>
              <a:t> </a:t>
            </a:r>
            <a:r>
              <a:rPr lang="ru-RU" dirty="0" err="1"/>
              <a:t>спадкодавця</a:t>
            </a:r>
            <a:r>
              <a:rPr lang="ru-RU" dirty="0"/>
              <a:t>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приєднуються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юридичні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– 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спорідненості</a:t>
            </a:r>
            <a:r>
              <a:rPr lang="ru-RU" dirty="0"/>
              <a:t>, </a:t>
            </a:r>
            <a:r>
              <a:rPr lang="ru-RU" dirty="0" err="1"/>
              <a:t>перебування</a:t>
            </a:r>
            <a:r>
              <a:rPr lang="ru-RU" dirty="0"/>
              <a:t> на </a:t>
            </a:r>
            <a:r>
              <a:rPr lang="ru-RU" dirty="0" err="1"/>
              <a:t>утриманні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законом строку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en-US" dirty="0"/>
          </a:p>
          <a:p>
            <a:r>
              <a:rPr lang="ru-RU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73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Отже</a:t>
            </a:r>
            <a:r>
              <a:rPr lang="ru-RU" dirty="0"/>
              <a:t>, </a:t>
            </a:r>
            <a:r>
              <a:rPr lang="ru-RU" dirty="0" err="1"/>
              <a:t>спадкове</a:t>
            </a:r>
            <a:r>
              <a:rPr lang="ru-RU" dirty="0"/>
              <a:t> </a:t>
            </a:r>
            <a:r>
              <a:rPr lang="ru-RU" dirty="0" err="1"/>
              <a:t>правовідношення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з </a:t>
            </a:r>
            <a:r>
              <a:rPr lang="ru-RU" dirty="0" err="1"/>
              <a:t>відкриттям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. </a:t>
            </a:r>
            <a:r>
              <a:rPr lang="ru-RU" dirty="0" err="1"/>
              <a:t>Останнє</a:t>
            </a:r>
            <a:r>
              <a:rPr lang="ru-RU" dirty="0"/>
              <a:t> ж </a:t>
            </a:r>
            <a:r>
              <a:rPr lang="ru-RU" dirty="0" err="1"/>
              <a:t>відбувається</a:t>
            </a:r>
            <a:r>
              <a:rPr lang="ru-RU" dirty="0"/>
              <a:t> не </a:t>
            </a:r>
            <a:r>
              <a:rPr lang="ru-RU" dirty="0" err="1"/>
              <a:t>саме</a:t>
            </a:r>
            <a:r>
              <a:rPr lang="ru-RU" dirty="0"/>
              <a:t> по </a:t>
            </a:r>
            <a:r>
              <a:rPr lang="ru-RU" dirty="0" err="1"/>
              <a:t>собі</a:t>
            </a:r>
            <a:r>
              <a:rPr lang="ru-RU" dirty="0"/>
              <a:t>, а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перерахованих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фактів</a:t>
            </a:r>
            <a:r>
              <a:rPr lang="ru-RU" dirty="0"/>
              <a:t>.</a:t>
            </a:r>
            <a:r>
              <a:rPr lang="ru-RU" dirty="0">
                <a:solidFill>
                  <a:srgbClr val="00B0F0"/>
                </a:solidFill>
              </a:rPr>
              <a:t> Таким чином, </a:t>
            </a:r>
            <a:r>
              <a:rPr lang="ru-RU" dirty="0" err="1">
                <a:solidFill>
                  <a:srgbClr val="00B0F0"/>
                </a:solidFill>
              </a:rPr>
              <a:t>відкриття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спадщини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це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настання</a:t>
            </a:r>
            <a:r>
              <a:rPr lang="ru-RU" dirty="0">
                <a:solidFill>
                  <a:srgbClr val="00B0F0"/>
                </a:solidFill>
              </a:rPr>
              <a:t> тих </a:t>
            </a:r>
            <a:r>
              <a:rPr lang="ru-RU" dirty="0" err="1">
                <a:solidFill>
                  <a:srgbClr val="00B0F0"/>
                </a:solidFill>
              </a:rPr>
              <a:t>юридичних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фактів</a:t>
            </a:r>
            <a:r>
              <a:rPr lang="ru-RU" dirty="0">
                <a:solidFill>
                  <a:srgbClr val="00B0F0"/>
                </a:solidFill>
              </a:rPr>
              <a:t>, </a:t>
            </a:r>
            <a:r>
              <a:rPr lang="ru-RU" dirty="0" err="1">
                <a:solidFill>
                  <a:srgbClr val="00B0F0"/>
                </a:solidFill>
              </a:rPr>
              <a:t>якими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обумовлюється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виникнення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спадкових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правовідносин</a:t>
            </a:r>
            <a:r>
              <a:rPr lang="ru-RU" dirty="0">
                <a:solidFill>
                  <a:srgbClr val="00B0F0"/>
                </a:solidFill>
              </a:rPr>
              <a:t>. Характерною </a:t>
            </a:r>
            <a:r>
              <a:rPr lang="ru-RU" dirty="0" err="1">
                <a:solidFill>
                  <a:srgbClr val="00B0F0"/>
                </a:solidFill>
              </a:rPr>
              <a:t>рисою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спадкових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правовідносин</a:t>
            </a:r>
            <a:r>
              <a:rPr lang="ru-RU" dirty="0">
                <a:solidFill>
                  <a:srgbClr val="00B0F0"/>
                </a:solidFill>
              </a:rPr>
              <a:t> є те, </a:t>
            </a:r>
            <a:r>
              <a:rPr lang="ru-RU" dirty="0" err="1">
                <a:solidFill>
                  <a:srgbClr val="00B0F0"/>
                </a:solidFill>
              </a:rPr>
              <a:t>що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підставою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їх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виникнення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завжди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виступає</a:t>
            </a:r>
            <a:r>
              <a:rPr lang="ru-RU" dirty="0">
                <a:solidFill>
                  <a:srgbClr val="00B0F0"/>
                </a:solidFill>
              </a:rPr>
              <a:t> не один </a:t>
            </a:r>
            <a:r>
              <a:rPr lang="ru-RU" dirty="0" err="1">
                <a:solidFill>
                  <a:srgbClr val="00B0F0"/>
                </a:solidFill>
              </a:rPr>
              <a:t>юридичний</a:t>
            </a:r>
            <a:r>
              <a:rPr lang="ru-RU" dirty="0">
                <a:solidFill>
                  <a:srgbClr val="00B0F0"/>
                </a:solidFill>
              </a:rPr>
              <a:t> факт, а </a:t>
            </a:r>
            <a:r>
              <a:rPr lang="ru-RU" dirty="0" err="1">
                <a:solidFill>
                  <a:srgbClr val="00B0F0"/>
                </a:solidFill>
              </a:rPr>
              <a:t>їх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сукупність</a:t>
            </a:r>
            <a:r>
              <a:rPr lang="ru-RU" dirty="0">
                <a:solidFill>
                  <a:srgbClr val="00B0F0"/>
                </a:solidFill>
              </a:rPr>
              <a:t>. </a:t>
            </a:r>
            <a:endParaRPr lang="en-US" dirty="0">
              <a:solidFill>
                <a:srgbClr val="00B0F0"/>
              </a:solidFill>
            </a:endParaRPr>
          </a:p>
          <a:p>
            <a:r>
              <a:rPr lang="ru-RU" dirty="0">
                <a:solidFill>
                  <a:srgbClr val="00B0F0"/>
                </a:solidFill>
              </a:rPr>
              <a:t> </a:t>
            </a:r>
            <a:endParaRPr lang="en-US" dirty="0">
              <a:solidFill>
                <a:srgbClr val="00B0F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113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</a:t>
            </a:r>
            <a:r>
              <a:rPr lang="ru-RU" dirty="0" err="1"/>
              <a:t>Поняття</a:t>
            </a:r>
            <a:r>
              <a:rPr lang="ru-RU" dirty="0"/>
              <a:t> та </a:t>
            </a:r>
            <a:r>
              <a:rPr lang="ru-RU" dirty="0" err="1"/>
              <a:t>значення</a:t>
            </a:r>
            <a:r>
              <a:rPr lang="ru-RU" dirty="0"/>
              <a:t> часу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1220.</a:t>
            </a:r>
            <a:r>
              <a:rPr lang="ru-RU" dirty="0"/>
              <a:t> 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endParaRPr lang="ru-RU" dirty="0"/>
          </a:p>
          <a:p>
            <a:r>
              <a:rPr lang="ru-RU" dirty="0" smtClean="0"/>
              <a:t>2</a:t>
            </a:r>
            <a:r>
              <a:rPr lang="ru-RU" dirty="0"/>
              <a:t>. Часом </a:t>
            </a:r>
            <a:r>
              <a:rPr lang="ru-RU" dirty="0" err="1"/>
              <a:t>відкриття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 є день </a:t>
            </a:r>
            <a:r>
              <a:rPr lang="ru-RU" dirty="0" err="1"/>
              <a:t>смерті</a:t>
            </a:r>
            <a:r>
              <a:rPr lang="ru-RU" dirty="0"/>
              <a:t> особи </a:t>
            </a:r>
            <a:r>
              <a:rPr lang="ru-RU" dirty="0" err="1"/>
              <a:t>або</a:t>
            </a:r>
            <a:r>
              <a:rPr lang="ru-RU" dirty="0"/>
              <a:t> день, з </a:t>
            </a:r>
            <a:r>
              <a:rPr lang="ru-RU" dirty="0" err="1"/>
              <a:t>якого</a:t>
            </a:r>
            <a:r>
              <a:rPr lang="ru-RU" dirty="0"/>
              <a:t> вона </a:t>
            </a:r>
            <a:r>
              <a:rPr lang="ru-RU" dirty="0" err="1"/>
              <a:t>оголошується</a:t>
            </a:r>
            <a:r>
              <a:rPr lang="ru-RU" dirty="0"/>
              <a:t> </a:t>
            </a:r>
            <a:r>
              <a:rPr lang="ru-RU" dirty="0" err="1"/>
              <a:t>померлою</a:t>
            </a:r>
            <a:r>
              <a:rPr lang="ru-RU" dirty="0"/>
              <a:t> (</a:t>
            </a:r>
            <a:r>
              <a:rPr lang="ru-RU" u="sng" dirty="0" err="1">
                <a:hlinkClick r:id="rId2"/>
              </a:rPr>
              <a:t>частина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третя</a:t>
            </a:r>
            <a:r>
              <a:rPr lang="ru-RU" u="sng" dirty="0">
                <a:hlinkClick r:id="rId2"/>
              </a:rPr>
              <a:t> 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46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Кодексу).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доби</a:t>
            </a:r>
            <a:r>
              <a:rPr lang="ru-RU" dirty="0"/>
              <a:t> померли особи,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них.</a:t>
            </a:r>
          </a:p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могли б </a:t>
            </a:r>
            <a:r>
              <a:rPr lang="ru-RU" dirty="0" err="1"/>
              <a:t>спадкувати</a:t>
            </a:r>
            <a:r>
              <a:rPr lang="ru-RU" dirty="0"/>
              <a:t> одна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одної</a:t>
            </a:r>
            <a:r>
              <a:rPr lang="ru-RU" dirty="0"/>
              <a:t>, померли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спільної</a:t>
            </a:r>
            <a:r>
              <a:rPr lang="ru-RU" dirty="0"/>
              <a:t> для них </a:t>
            </a:r>
            <a:r>
              <a:rPr lang="ru-RU" dirty="0" err="1"/>
              <a:t>небезпеки</a:t>
            </a:r>
            <a:r>
              <a:rPr lang="ru-RU" dirty="0"/>
              <a:t> (</a:t>
            </a:r>
            <a:r>
              <a:rPr lang="ru-RU" dirty="0" err="1"/>
              <a:t>стихійного</a:t>
            </a:r>
            <a:r>
              <a:rPr lang="ru-RU" dirty="0"/>
              <a:t> лиха, </a:t>
            </a:r>
            <a:r>
              <a:rPr lang="ru-RU" dirty="0" err="1"/>
              <a:t>аварії</a:t>
            </a:r>
            <a:r>
              <a:rPr lang="ru-RU" dirty="0"/>
              <a:t>, </a:t>
            </a:r>
            <a:r>
              <a:rPr lang="ru-RU" dirty="0" err="1"/>
              <a:t>катастрофи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припускається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вони померли </a:t>
            </a:r>
            <a:r>
              <a:rPr lang="ru-RU" dirty="0" err="1"/>
              <a:t>одночасно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спадщина</a:t>
            </a:r>
            <a:r>
              <a:rPr lang="ru-RU" dirty="0"/>
              <a:t> </a:t>
            </a:r>
            <a:r>
              <a:rPr lang="ru-RU" dirty="0" err="1"/>
              <a:t>відкривається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</a:t>
            </a:r>
            <a:r>
              <a:rPr lang="ru-RU" dirty="0" err="1"/>
              <a:t>окремо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з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4361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4134</Words>
  <Application>Microsoft Office PowerPoint</Application>
  <PresentationFormat>Широкоэкранный</PresentationFormat>
  <Paragraphs>119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Trebuchet MS</vt:lpstr>
      <vt:lpstr>Wingdings 3</vt:lpstr>
      <vt:lpstr>Аспект</vt:lpstr>
      <vt:lpstr> Відкриття спадщини. Склад спадщини.</vt:lpstr>
      <vt:lpstr>1. Поняття відкриття спадщини та правове значення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Поняття та значення часу відкриття спадщини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Процедура оголошення фізичної особи померлою.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Поняття та значення місця відкриття спадщини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Повідомлення спадкоємців про відкриття спадщини,  органи та їх повноваження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 Склад спадщини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Відкриття спадщини. Склад спадщини.</dc:title>
  <dc:creator>ASUS</dc:creator>
  <cp:lastModifiedBy>ASUS</cp:lastModifiedBy>
  <cp:revision>8</cp:revision>
  <dcterms:created xsi:type="dcterms:W3CDTF">2025-03-09T13:36:37Z</dcterms:created>
  <dcterms:modified xsi:type="dcterms:W3CDTF">2026-04-08T07:51:15Z</dcterms:modified>
</cp:coreProperties>
</file>