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3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DEE57-5BA1-4DC4-8B11-684F913C1B58}" type="datetimeFigureOut">
              <a:rPr lang="uk-UA" smtClean="0"/>
              <a:pPr/>
              <a:t>10.03.2024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094A0-4E68-4960-BC36-52ACD05990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249331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2094A0-4E68-4960-BC36-52ACD05990A4}" type="slidenum">
              <a:rPr lang="uk-UA" smtClean="0"/>
              <a:pPr/>
              <a:t>1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newsfla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Рисунок 3" descr="0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2633" y="-27788"/>
            <a:ext cx="9156633" cy="6885788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691680" y="260648"/>
            <a:ext cx="61206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5400" b="1" i="1" dirty="0" smtClean="0">
                <a:latin typeface="Times New Roman" pitchFamily="18" charset="0"/>
                <a:cs typeface="Times New Roman" pitchFamily="18" charset="0"/>
              </a:rPr>
              <a:t>Технології </a:t>
            </a:r>
            <a:r>
              <a:rPr lang="uk-UA" sz="5400" b="1" i="1" dirty="0" smtClean="0">
                <a:latin typeface="Times New Roman" pitchFamily="18" charset="0"/>
                <a:cs typeface="Times New Roman" pitchFamily="18" charset="0"/>
              </a:rPr>
              <a:t>соціально-психологічної адаптації у </a:t>
            </a:r>
            <a:r>
              <a:rPr lang="uk-UA" sz="5400" b="1" i="1" dirty="0" smtClean="0">
                <a:latin typeface="Times New Roman" pitchFamily="18" charset="0"/>
                <a:cs typeface="Times New Roman" pitchFamily="18" charset="0"/>
              </a:rPr>
              <a:t>реабілітації різних категорій інвалідів</a:t>
            </a:r>
            <a:endParaRPr lang="uk-UA" sz="5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error_background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563888" y="1628800"/>
            <a:ext cx="475252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8800" b="1" i="1" dirty="0" smtClean="0">
                <a:latin typeface="Times New Roman" pitchFamily="18" charset="0"/>
                <a:cs typeface="Times New Roman" pitchFamily="18" charset="0"/>
              </a:rPr>
              <a:t>Дякую за увагу</a:t>
            </a:r>
            <a:endParaRPr lang="uk-UA" sz="8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Содержимое 4" descr="prezentaciya_pro_griboedova_120_10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39356" y="-18351"/>
            <a:ext cx="9183356" cy="6893268"/>
          </a:xfrm>
        </p:spPr>
      </p:pic>
      <p:sp>
        <p:nvSpPr>
          <p:cNvPr id="7" name="TextBox 6"/>
          <p:cNvSpPr txBox="1"/>
          <p:nvPr/>
        </p:nvSpPr>
        <p:spPr>
          <a:xfrm>
            <a:off x="1835696" y="1412776"/>
            <a:ext cx="5904656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1.Особливості соціальної реабілітації інвалідів з порушеннями опорно-рухового апарату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Соціально-середовищна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реабілітація інвалідів з порушеннями слуху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3. Соціальна реабілітація інвалідів з порушеннями зору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4.Особливості соціальної реабілітації інвалідів з психічними порушеннями та інтелектуальною неповноцінністю </a:t>
            </a:r>
          </a:p>
          <a:p>
            <a:endParaRPr lang="uk-UA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Содержимое 3" descr="religious-ppt-backgroun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21178" y="0"/>
            <a:ext cx="9165178" cy="6858000"/>
          </a:xfrm>
        </p:spPr>
      </p:pic>
      <p:sp>
        <p:nvSpPr>
          <p:cNvPr id="5" name="TextBox 4"/>
          <p:cNvSpPr txBox="1"/>
          <p:nvPr/>
        </p:nvSpPr>
        <p:spPr>
          <a:xfrm>
            <a:off x="179512" y="260648"/>
            <a:ext cx="896448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1.Особливості соціальної реабілітації інвалідів з порушеннями опорно-рухового апарату</a:t>
            </a:r>
          </a:p>
          <a:p>
            <a:r>
              <a:rPr lang="uk-UA" b="1" i="1" dirty="0" smtClean="0"/>
              <a:t>Виділяють рухові порушення внаслідок: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повної або часткової відсутності однієї чи більше кінцівок, включаючи ампутації;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відсутності однієї чи більше дистальних частин кінцівок (палець, кість, стопа);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відсутності або порушення рухливості чотирьох кінцівок;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порушення рухливості верхньої та нижньої кінцівки з одного боку;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порушення м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язової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сили нижніх кінцівок;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порушення рухових функцій однієї або обох нижніх кінцівок.</a:t>
            </a:r>
          </a:p>
          <a:p>
            <a:endParaRPr lang="uk-UA" dirty="0" smtClean="0"/>
          </a:p>
          <a:p>
            <a:r>
              <a:rPr lang="uk-UA" b="1" i="1" dirty="0" smtClean="0"/>
              <a:t>При організації соціально-побутової реабілітації інвалідів з ураженням опорно-рухового апарату необхідно керуватися такими принциповими положеннями:</a:t>
            </a:r>
          </a:p>
          <a:p>
            <a:r>
              <a:rPr lang="uk-UA" dirty="0" smtClean="0"/>
              <a:t>-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передбачити можливість використання інвалідом повсякденного господарсько-побутового обладнання та кухонного начиння шляхом навчання (перенавчання);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опорядкувати наявне обладнання  начиння елементарними пристроями (насадками,важелями) для використання інвалідом;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оснастити  квартиру новими спеціальними адаптивними технічними засобами з урахуванням потреб інваліда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uk-UA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1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31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Соціально-середовищна</a:t>
            </a:r>
            <a:r>
              <a:rPr lang="uk-UA" sz="31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реабілітація інвалідів з порушеннями слуху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endParaRPr lang="uk-UA" dirty="0"/>
          </a:p>
        </p:txBody>
      </p:sp>
      <p:pic>
        <p:nvPicPr>
          <p:cNvPr id="4" name="Содержимое 3" descr="backgroun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412776"/>
            <a:ext cx="9146938" cy="5445225"/>
          </a:xfrm>
        </p:spPr>
      </p:pic>
      <p:sp>
        <p:nvSpPr>
          <p:cNvPr id="5" name="TextBox 4"/>
          <p:cNvSpPr txBox="1"/>
          <p:nvPr/>
        </p:nvSpPr>
        <p:spPr>
          <a:xfrm>
            <a:off x="467544" y="1772816"/>
            <a:ext cx="8352928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 усіх видів обмежень життєдіяльності для цієї категорії  інвалідів найбільш значимим є обмеження здатності до спілкування. Здатність до спілкування це – спроможність до встановлення контактів між людьми шляхом сприйняття, переробки і передачі інформації.</a:t>
            </a:r>
          </a:p>
          <a:p>
            <a:r>
              <a:rPr lang="uk-UA" b="1" i="1" dirty="0" smtClean="0"/>
              <a:t>Здібність до спілкування включає здатність до:</a:t>
            </a:r>
          </a:p>
          <a:p>
            <a:pPr>
              <a:buFontTx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сприйняття іншої людини (здібність відобразити емоційні, особистісні інтелектуальні особливості);</a:t>
            </a:r>
          </a:p>
          <a:p>
            <a:pPr>
              <a:buFontTx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розуміння іншої людини (здібність осмислити зміст та значення його вчинків, дій, намірів та мотивів);</a:t>
            </a:r>
          </a:p>
          <a:p>
            <a:pPr>
              <a:buFontTx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обміну інформацією;</a:t>
            </a:r>
          </a:p>
          <a:p>
            <a:pPr>
              <a:buFontTx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вироблення стратегії взаємодії,яка включає розробку і контроль за виконанням планованого, з можливим коректуванням.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3. Соціальна реабілітація інвалідів з порушеннями зору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endParaRPr lang="uk-UA" dirty="0"/>
          </a:p>
        </p:txBody>
      </p:sp>
      <p:pic>
        <p:nvPicPr>
          <p:cNvPr id="4" name="Содержимое 3" descr="Camomi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412776"/>
            <a:ext cx="9144000" cy="5445224"/>
          </a:xfrm>
        </p:spPr>
      </p:pic>
      <p:sp>
        <p:nvSpPr>
          <p:cNvPr id="7" name="TextBox 6"/>
          <p:cNvSpPr txBox="1"/>
          <p:nvPr/>
        </p:nvSpPr>
        <p:spPr>
          <a:xfrm>
            <a:off x="0" y="1412776"/>
            <a:ext cx="91440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smtClean="0"/>
              <a:t>Відповідно до міжнародної номенклатури порушень, обмежень життєдіяльності та соціальної неповноцінності виділяють такі зорові порушення: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 глибоке порушення зору обох очей;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глибоке порушення зору одного ока при низькому зорі другого;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середнє порушення зору обох очей;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глибоке порушення зору одного ока при нормально зорі другого.</a:t>
            </a:r>
          </a:p>
          <a:p>
            <a:endParaRPr lang="uk-UA" dirty="0" smtClean="0"/>
          </a:p>
          <a:p>
            <a:r>
              <a:rPr lang="uk-UA" b="1" i="1" dirty="0" smtClean="0"/>
              <a:t>Спроможність орієнтуватись включає здатність до:</a:t>
            </a:r>
          </a:p>
          <a:p>
            <a:pPr>
              <a:buFontTx/>
              <a:buChar char="-"/>
            </a:pPr>
            <a:r>
              <a:rPr lang="uk-UA" dirty="0" smtClean="0"/>
              <a:t>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визначення часу за загальноприйнятими ознаками;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визначення місцезнаходження за просторовими орієнтирами, запахами,звуками;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правильного розташування зовнішніх об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єктів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подій та себе самого по відношенню до просторових та часових орієнтирів;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орієнтації у власній особистості, схемі тіла, розрізнення правого боку та лівого;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сприйняття адекватної реакції на інформацію, розуміння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язків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 між предметами та явищами</a:t>
            </a:r>
          </a:p>
          <a:p>
            <a:pPr>
              <a:buFontTx/>
              <a:buChar char="-"/>
            </a:pPr>
            <a:endParaRPr lang="uk-UA" dirty="0" smtClean="0"/>
          </a:p>
          <a:p>
            <a:pPr>
              <a:buFontTx/>
              <a:buChar char="-"/>
            </a:pPr>
            <a:endParaRPr lang="uk-UA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Содержимое 3" descr="0_7218d_ae1d4aa4_X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54398" cy="6858000"/>
          </a:xfrm>
        </p:spPr>
      </p:pic>
      <p:sp>
        <p:nvSpPr>
          <p:cNvPr id="5" name="TextBox 4"/>
          <p:cNvSpPr txBox="1"/>
          <p:nvPr/>
        </p:nvSpPr>
        <p:spPr>
          <a:xfrm>
            <a:off x="251520" y="188640"/>
            <a:ext cx="871296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smtClean="0"/>
              <a:t>	Важливе значення для соціальної інтеграції інвалідів із зоровими розладами мають заходи соціальної реабілітації. Для реалізації цих заходів необхідно забезпечити інвалідів допоміжними </a:t>
            </a:r>
            <a:r>
              <a:rPr lang="uk-UA" b="1" i="1" dirty="0" err="1" smtClean="0"/>
              <a:t>тифлотехнічними</a:t>
            </a:r>
            <a:r>
              <a:rPr lang="uk-UA" b="1" i="1" dirty="0" smtClean="0"/>
              <a:t> засобами для:</a:t>
            </a:r>
          </a:p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пересування та орієнтації;</a:t>
            </a:r>
          </a:p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самообслуговування (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тифлозасоби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культурно-побутового та господарського призначення);</a:t>
            </a:r>
          </a:p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інформаційного забезпечення навчання ( пристрої та засоби для читання, спеціальні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комп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ютерні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пристрої);</a:t>
            </a:r>
          </a:p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трудової діяльності (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тифлозасоби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та пристрої, якими незрячих забезпечує  виробництво залежно від виду трудової діяльності)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b="1" i="1" dirty="0" smtClean="0">
                <a:cs typeface="Times New Roman" pitchFamily="18" charset="0"/>
              </a:rPr>
              <a:t>Успішно навчати незрячих дітей обслуговуючої праці, долати труднощі цього непростого процесу допоможуть деякі специфічні правила, розроблені у тифлопедагогіці:</a:t>
            </a:r>
          </a:p>
          <a:p>
            <a:pPr marL="457200" indent="-457200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прагнення прищепити дитині навички в обслуговуванні себе і своєї родини вимагає значної терплячості й наполегливості;</a:t>
            </a:r>
          </a:p>
          <a:p>
            <a:pPr marL="457200" indent="-457200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треба намагатися навчити дитину всього відразу;</a:t>
            </a:r>
          </a:p>
          <a:p>
            <a:pPr marL="457200" indent="-457200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навчаючи дитину, слід використовувати збережені органи відчуття, а також залишковий зір;</a:t>
            </a:r>
          </a:p>
          <a:p>
            <a:pPr marL="457200" indent="-457200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необхідно спеціально звертати увагу на найбільш важливі деталі;</a:t>
            </a:r>
          </a:p>
          <a:p>
            <a:pPr marL="457200" indent="-457200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при поясненні будь-якої дії буде ефективним використання прийому показу;</a:t>
            </a:r>
          </a:p>
          <a:p>
            <a:pPr marL="457200" indent="-457200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важливо не перебільшувати свою допомогу;</a:t>
            </a:r>
          </a:p>
          <a:p>
            <a:pPr marL="457200" indent="-457200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Неприпустимі нетерплячість, поспішність, роздратованість;</a:t>
            </a:r>
          </a:p>
          <a:p>
            <a:pPr marL="457200" indent="-457200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 робіть заняття занадто академічними.</a:t>
            </a:r>
          </a:p>
          <a:p>
            <a:pPr marL="457200" indent="-457200">
              <a:buAutoNum type="arabicPeriod"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Содержимое 3" descr="Zelenyy-fon-Green-background(netjoker.ru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39926" y="0"/>
            <a:ext cx="9183925" cy="6858000"/>
          </a:xfrm>
        </p:spPr>
      </p:pic>
      <p:sp>
        <p:nvSpPr>
          <p:cNvPr id="7" name="TextBox 6"/>
          <p:cNvSpPr txBox="1"/>
          <p:nvPr/>
        </p:nvSpPr>
        <p:spPr>
          <a:xfrm>
            <a:off x="251520" y="188640"/>
            <a:ext cx="8568952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4.Особливості соціальної реабілітації інвалідів з психічними порушеннями та</a:t>
            </a:r>
          </a:p>
          <a:p>
            <a:pPr algn="ctr"/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інтелектуальною неповноцінністю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Психічна діяльність людини забезпечується 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взаємозв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язком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та взаємодією усіх психічних функцій: свідомості, сприйняття, волі,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пам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яті, емоцій, мислення.</a:t>
            </a:r>
          </a:p>
          <a:p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Обмеження здатності:</a:t>
            </a:r>
          </a:p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самостійно пересуватися, може виражатися  або в неявно вираженій моторній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заторможеності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або в повній нерухомості;</a:t>
            </a:r>
          </a:p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до самообслуговування ,може коливатися від елементарної здатності виконувати повсякденну побутову роботу  до повної втрати навиків особистої гігієни;</a:t>
            </a:r>
          </a:p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до навчання, може коливатися від неможливості виконувати складне завдання навчального процесу до повної втрати здатності засвоєння загальноосвітніх та професійних знань;</a:t>
            </a:r>
          </a:p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до трудової діяльності, може виражатися як у зниженні кваліфікації або зменшенні обсягу виробничої діяльності, так і в неможливості продовжувати будь-яку трудову діяльність;</a:t>
            </a:r>
          </a:p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 орієнтації, може виражатись як нездатністю орієнтуватися у сприйнятті повного обсягу інформації, так і повною втратою здатності орієнтуватися в часі , просторі, власній особистості;</a:t>
            </a:r>
          </a:p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до спілкування, звуження кола осіб, повна втрата здатності спілкуватись;</a:t>
            </a:r>
          </a:p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контролювати свою поведінку, некоректовані відхилення поведінки.</a:t>
            </a:r>
          </a:p>
          <a:p>
            <a:pPr algn="ctr"/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3600" dirty="0"/>
          </a:p>
        </p:txBody>
      </p:sp>
    </p:spTree>
  </p:cSld>
  <p:clrMapOvr>
    <a:masterClrMapping/>
  </p:clrMapOvr>
  <p:transition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Содержимое 3" descr="77468520_large_Blume0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39357" y="0"/>
            <a:ext cx="9183357" cy="6858000"/>
          </a:xfrm>
        </p:spPr>
      </p:pic>
      <p:sp>
        <p:nvSpPr>
          <p:cNvPr id="5" name="TextBox 4"/>
          <p:cNvSpPr txBox="1"/>
          <p:nvPr/>
        </p:nvSpPr>
        <p:spPr>
          <a:xfrm>
            <a:off x="179512" y="260648"/>
            <a:ext cx="878497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Серед інвалідів з психічними розладами особливу групу складають інваліди  з розумовими порушеннями. </a:t>
            </a:r>
            <a:r>
              <a:rPr lang="uk-UA" b="1" i="1" dirty="0" smtClean="0"/>
              <a:t>Відповідно до міжнародної номенклатури порушень і на основі використання методики </a:t>
            </a:r>
            <a:r>
              <a:rPr lang="uk-UA" b="1" i="1" dirty="0" err="1" smtClean="0"/>
              <a:t>Векслера</a:t>
            </a:r>
            <a:r>
              <a:rPr lang="uk-UA" b="1" i="1" dirty="0" smtClean="0"/>
              <a:t> розрізняють:</a:t>
            </a:r>
          </a:p>
          <a:p>
            <a:pPr>
              <a:buFontTx/>
              <a:buChar char="-"/>
            </a:pPr>
            <a:r>
              <a:rPr lang="uk-UA" dirty="0" smtClean="0"/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глибоку розумову відсталість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IQ &lt;20)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; об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єднує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осіб, яких можна навчити користуватися ногами, руками, щелепами;</a:t>
            </a:r>
          </a:p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тяжку розумову відсталість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IQ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= 20-34); об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єднує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осіб, які піддаються систематичному вихованню;</a:t>
            </a:r>
          </a:p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середню розумову відсталість(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IQ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=35-49); об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єднує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осіб, яких можна навчити простих комунікативних навичок, елементарних навичок гігієни та безпеки, простих навичок праці, та таких, що важко піддаються навчанню функціонального навчання та арифметики;</a:t>
            </a:r>
          </a:p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слабку розумову відсталість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IQ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= 50-70); представлена особами, які можуть набути практичних навичок та здібностей до функціонального читання та арифметики при спеціальному навчанні.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Інваліди з вираженим ступенем розумової відсталості – вираженою імбецильністю – складають контингент психоневрологічних інтернатів.</a:t>
            </a:r>
            <a:r>
              <a:rPr lang="uk-UA" dirty="0" smtClean="0"/>
              <a:t> </a:t>
            </a:r>
            <a:r>
              <a:rPr lang="uk-UA" b="1" i="1" dirty="0" smtClean="0"/>
              <a:t>Програма соціальної реабілітації таких людей включає низку навчальних розділів, які формують:</a:t>
            </a:r>
          </a:p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навики самообслуговування – догляд за одягом, житлом, приготування та прийом їжі;</a:t>
            </a:r>
          </a:p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навики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соціально-середовищної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реабілітації – знайомство з містом, транспортом, магазинами, сферою обслуговування, виробничими відносинами;</a:t>
            </a:r>
          </a:p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елементи морально-естетичного виховання – навики повсякденної поведінки, правила поведінки в громадських місцях, трудовому колективі, розуміння дружби, товаришування.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Содержимое 3" descr="abstract-background-4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251520" y="188640"/>
            <a:ext cx="864096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За організаційно-правовими формами реабілітації заклади  поділяються на державні, недержавні, муніципальні. До реабілітаційних відносяться заклади таких типів: реабілітаційно-виробничі, реабілітаційно-медичні, реабілітаційно-соціальні.</a:t>
            </a:r>
          </a:p>
          <a:p>
            <a:r>
              <a:rPr lang="uk-UA" b="1" i="1" dirty="0" smtClean="0"/>
              <a:t>Соціальними завданнями реабілітаційних центрів є: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деталізація та конкретизація індивідуальних програм реабілітації інвалідів, які розробляються закладами державної служби медико-соціальної експертизи;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розробка планів і програм проведення реабілітації інвалідів у конкретному закладі;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проведення медичної реабілітації, здійснення професійної реабілітації інвалідів;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динамічний контроль над процесом реабілітації інвалідів;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надання кваліфікованої медичної допомоги з питань реабілітації інвалідів державним, громадським та іншим організаціям, а також окремим громадянам.</a:t>
            </a:r>
          </a:p>
          <a:p>
            <a:r>
              <a:rPr lang="uk-UA" b="1" i="1" dirty="0" smtClean="0"/>
              <a:t>Протипоказаннями до прийому в реабілітаційні заклади є: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гострі стадії основного захворювання;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будь-які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приступоподібні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захворювання із схильністю до частих загострень;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злоякісні новоутворення в активній фазі, трофічні язви та пролежні , гострі венеричні та інфекційні захворювання до закінчення терміну лікування.</a:t>
            </a:r>
          </a:p>
          <a:p>
            <a:endParaRPr lang="uk-UA" dirty="0"/>
          </a:p>
        </p:txBody>
      </p:sp>
    </p:spTree>
  </p:cSld>
  <p:clrMapOvr>
    <a:masterClrMapping/>
  </p:clrMapOvr>
  <p:transition>
    <p:newsflash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</TotalTime>
  <Words>947</Words>
  <Application>Microsoft Office PowerPoint</Application>
  <PresentationFormat>Экран (4:3)</PresentationFormat>
  <Paragraphs>87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 2. Соціально-середовищна реабілітація інвалідів з порушеннями слуху </vt:lpstr>
      <vt:lpstr> 3. Соціальна реабілітація інвалідів з порушеннями зору 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www</dc:creator>
  <cp:lastModifiedBy>Админ</cp:lastModifiedBy>
  <cp:revision>70</cp:revision>
  <dcterms:created xsi:type="dcterms:W3CDTF">2013-11-19T16:55:20Z</dcterms:created>
  <dcterms:modified xsi:type="dcterms:W3CDTF">2024-03-10T16:36:26Z</dcterms:modified>
</cp:coreProperties>
</file>