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71" r:id="rId8"/>
    <p:sldId id="261" r:id="rId9"/>
    <p:sldId id="265" r:id="rId10"/>
    <p:sldId id="266" r:id="rId11"/>
    <p:sldId id="267" r:id="rId12"/>
    <p:sldId id="268" r:id="rId13"/>
    <p:sldId id="270" r:id="rId14"/>
    <p:sldId id="269" r:id="rId15"/>
    <p:sldId id="263" r:id="rId16"/>
    <p:sldId id="262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F1120-26F1-4777-9824-BB8E5D479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BBBA6ED-5BCB-44EA-9A24-B2AED44DE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1A1295B-F6CB-49FA-B337-FE0A06D01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D3BA-EDC4-4CDC-8010-5D67D5152375}" type="datetimeFigureOut">
              <a:rPr lang="uk-UA" smtClean="0"/>
              <a:t>10.03.2026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843DC1-6E42-4A38-9858-F90E90D0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C75D05B-D220-45B6-AF96-BF75C197F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8B07-F637-4973-97B4-95B063ACE1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65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F5363-07E5-48E6-81FE-C735BBE9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9F872FB-468B-4C64-A424-757380B73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A9A824-8014-4115-BCB1-E8789D4E6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D3BA-EDC4-4CDC-8010-5D67D5152375}" type="datetimeFigureOut">
              <a:rPr lang="uk-UA" smtClean="0"/>
              <a:t>10.03.2026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00DB5E7-9962-4DDF-A918-18D560917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CF8839-1DC6-46A2-B3BE-FBBE417B7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8B07-F637-4973-97B4-95B063ACE1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774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5C00CEC-1BC6-48BB-A6AA-032B51139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B6D9E37-C00C-49FF-BBBC-A44B54CFB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2EACFA-7B85-4EED-B315-100EB0F0C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D3BA-EDC4-4CDC-8010-5D67D5152375}" type="datetimeFigureOut">
              <a:rPr lang="uk-UA" smtClean="0"/>
              <a:t>10.03.2026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738FE4D-4C6A-4EA9-8F5A-A83C6EE32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1538BE5-BA0E-4530-A967-000D1E2EF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8B07-F637-4973-97B4-95B063ACE1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4608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27556-38D7-4168-9C48-9CE30885D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9354E3B-1E2E-4EC5-AE30-B257EA052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539F99-47E8-4FA8-9284-48BBDE3DE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D3BA-EDC4-4CDC-8010-5D67D5152375}" type="datetimeFigureOut">
              <a:rPr lang="uk-UA" smtClean="0"/>
              <a:t>10.03.2026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BBA3962-D96B-4BE4-AB3F-CCB125F77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E222219-54E0-48CB-B877-1C15A5CF1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8B07-F637-4973-97B4-95B063ACE1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019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CDC0D-FA2A-4B82-9B02-268BA5F60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54E9DDA-14B6-4E72-87E5-961EC6D23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515924-B958-4184-A235-E15610A68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D3BA-EDC4-4CDC-8010-5D67D5152375}" type="datetimeFigureOut">
              <a:rPr lang="uk-UA" smtClean="0"/>
              <a:t>10.03.2026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0E8CD13-8F4B-4717-8E01-2C964D1CE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9EBA6C6-86D7-45B1-87E7-C07ECB769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8B07-F637-4973-97B4-95B063ACE1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959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D4AC6-7B8F-4B68-9753-2CAC62CA4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4CBAEBE-097B-489B-B851-A0D624A3C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F0CA044-6966-47CF-8086-47B8350CE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83EBF73-8C6B-4620-9555-207572AB6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D3BA-EDC4-4CDC-8010-5D67D5152375}" type="datetimeFigureOut">
              <a:rPr lang="uk-UA" smtClean="0"/>
              <a:t>10.03.2026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6E968F5-9F32-4A63-A84A-451B0416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0D103D7-ED1F-46FF-8E5C-5B598281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8B07-F637-4973-97B4-95B063ACE1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657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5B65B-6035-47ED-A599-24C243D5D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FF7ED09-4F3D-49CB-A54C-33F01F901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5539F7F-2A0A-4ABE-A33B-609D598CB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A9B4BE7-7450-419D-83C5-410EE4CB7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47B7F43-71D0-42C2-8386-96C3C8F6E8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3072698-D78A-4DF1-8149-8C4E5328D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D3BA-EDC4-4CDC-8010-5D67D5152375}" type="datetimeFigureOut">
              <a:rPr lang="uk-UA" smtClean="0"/>
              <a:t>10.03.2026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7A1FC74-A5EB-4BFF-8261-05C350F1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A17B319-DBC9-4E93-AB6E-2829A4EA2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8B07-F637-4973-97B4-95B063ACE1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2068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BA18F-1FE0-4F37-B63E-E85BB5086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9565416-31A7-4FBB-BB9A-992FB0A1A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D3BA-EDC4-4CDC-8010-5D67D5152375}" type="datetimeFigureOut">
              <a:rPr lang="uk-UA" smtClean="0"/>
              <a:t>10.03.2026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C2C66E0-DF8E-4CF4-9193-F44682A8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D5AFDC6-ED14-40CB-A126-AA2F2ACCE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8B07-F637-4973-97B4-95B063ACE1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266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498B98C-35D7-4FD5-9E58-E9995262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D3BA-EDC4-4CDC-8010-5D67D5152375}" type="datetimeFigureOut">
              <a:rPr lang="uk-UA" smtClean="0"/>
              <a:t>10.03.2026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39D50F7-BB68-4286-8B42-9C2CFB838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724CC93-4067-4311-B76A-6FCC5EB5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8B07-F637-4973-97B4-95B063ACE1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59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B4D89-F219-4EAE-B201-1BA3C52FD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F111300-2018-48CB-8AF2-FD65B8352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4A96AF1-A01D-44D5-B187-60367FD49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E5049E6-4853-4B93-B7B5-EFF99FA3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D3BA-EDC4-4CDC-8010-5D67D5152375}" type="datetimeFigureOut">
              <a:rPr lang="uk-UA" smtClean="0"/>
              <a:t>10.03.2026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8B64CE-6FAB-4D2D-93D0-D5B7741F7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3FC9638-C12B-459E-A8C4-164A7851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8B07-F637-4973-97B4-95B063ACE1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6106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8133F-C616-4DBE-880B-A884A92B9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67ED114-59AE-45EC-BC99-9B48A6127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2F1C0CB-3323-4B61-9EF9-F7A0E3343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9860D92-8074-491F-B734-14AAE809B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D3BA-EDC4-4CDC-8010-5D67D5152375}" type="datetimeFigureOut">
              <a:rPr lang="uk-UA" smtClean="0"/>
              <a:t>10.03.2026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034C485-6EBD-462D-BB19-3BA6E3D56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6CC095C-A472-4353-A2C7-81FA5DA57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8B07-F637-4973-97B4-95B063ACE1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873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2F868D3-0359-4608-BC59-0B50D7396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42C1E51-1BCC-4093-93DF-C0474F5CD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68482E7-8D51-47F2-A55F-D40198571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AD3BA-EDC4-4CDC-8010-5D67D5152375}" type="datetimeFigureOut">
              <a:rPr lang="uk-UA" smtClean="0"/>
              <a:t>10.03.2026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D4CE6C0-7C8D-4F03-BDA0-C148B8090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977D2B9-2703-4922-AD3D-0DEB4DFD8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78B07-F637-4973-97B4-95B063ACE1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750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CC67D-8245-4ADE-9780-2032CBDBA2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 (2)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A48E9C9-1E79-4DA9-BD66-7CB4F00AE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82472"/>
            <a:ext cx="9144000" cy="1175327"/>
          </a:xfrm>
        </p:spPr>
        <p:txBody>
          <a:bodyPr/>
          <a:lstStyle/>
          <a:p>
            <a:r>
              <a:rPr lang="uk-UA" dirty="0"/>
              <a:t>Лекція 8</a:t>
            </a:r>
          </a:p>
        </p:txBody>
      </p:sp>
    </p:spTree>
    <p:extLst>
      <p:ext uri="{BB962C8B-B14F-4D97-AF65-F5344CB8AC3E}">
        <p14:creationId xmlns:p14="http://schemas.microsoft.com/office/powerpoint/2010/main" val="2404049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F4399446-5BFD-4B83-A709-5B48531EA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564" y="461818"/>
            <a:ext cx="5724236" cy="593898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class Car</a:t>
            </a:r>
          </a:p>
          <a:p>
            <a:pPr marL="0" indent="0">
              <a:buNone/>
            </a:pPr>
            <a:r>
              <a:rPr lang="en-US" dirty="0"/>
              <a:t> {</a:t>
            </a:r>
          </a:p>
          <a:p>
            <a:pPr marL="0" indent="0">
              <a:buNone/>
            </a:pPr>
            <a:r>
              <a:rPr lang="en-US" dirty="0"/>
              <a:t>  private string model = "Mustang";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static void Main(string[] </a:t>
            </a:r>
            <a:r>
              <a:rPr lang="en-US" dirty="0" err="1"/>
              <a:t>args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{</a:t>
            </a:r>
          </a:p>
          <a:p>
            <a:pPr marL="0" indent="0">
              <a:buNone/>
            </a:pPr>
            <a:r>
              <a:rPr lang="en-US" dirty="0"/>
              <a:t>    Car </a:t>
            </a:r>
            <a:r>
              <a:rPr lang="en-US" dirty="0" err="1"/>
              <a:t>myObj</a:t>
            </a:r>
            <a:r>
              <a:rPr lang="en-US" dirty="0"/>
              <a:t> = new Car();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Console.WriteLine</a:t>
            </a:r>
            <a:r>
              <a:rPr lang="en-US" dirty="0"/>
              <a:t>(</a:t>
            </a:r>
            <a:r>
              <a:rPr lang="en-US" dirty="0" err="1"/>
              <a:t>myObj.model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}</a:t>
            </a:r>
          </a:p>
          <a:p>
            <a:pPr marL="0" indent="0">
              <a:buNone/>
            </a:pPr>
            <a:r>
              <a:rPr lang="en-US" dirty="0"/>
              <a:t>}</a:t>
            </a:r>
            <a:endParaRPr lang="uk-UA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BBEF3AF-A9EE-4058-9DD0-C9898D92F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61818"/>
            <a:ext cx="5181600" cy="61883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class Car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private string model = "Mustang";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/>
              <a:t>class Program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static void Main(string[] </a:t>
            </a:r>
            <a:r>
              <a:rPr lang="en-US" dirty="0" err="1"/>
              <a:t>args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{</a:t>
            </a:r>
          </a:p>
          <a:p>
            <a:pPr marL="0" indent="0">
              <a:buNone/>
            </a:pPr>
            <a:r>
              <a:rPr lang="en-US" dirty="0"/>
              <a:t>    Car </a:t>
            </a:r>
            <a:r>
              <a:rPr lang="en-US" dirty="0" err="1"/>
              <a:t>myObj</a:t>
            </a:r>
            <a:r>
              <a:rPr lang="en-US" dirty="0"/>
              <a:t> = new Car();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Console.WriteLine</a:t>
            </a:r>
            <a:r>
              <a:rPr lang="en-US" dirty="0"/>
              <a:t>(</a:t>
            </a:r>
            <a:r>
              <a:rPr lang="en-US" dirty="0" err="1"/>
              <a:t>myObj.model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}</a:t>
            </a:r>
          </a:p>
          <a:p>
            <a:pPr marL="0" indent="0">
              <a:buNone/>
            </a:pPr>
            <a:r>
              <a:rPr lang="en-US" dirty="0"/>
              <a:t>}</a:t>
            </a: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357D08-2EEF-4597-9B44-E518C0B7E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067" y="5603571"/>
            <a:ext cx="1397733" cy="5155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FEAFFD-66A2-43A2-9F3C-251D6CE38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490" y="5999456"/>
            <a:ext cx="5143946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64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2D97A4-33A9-4475-B93B-FA34CE00CD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84" b="8090"/>
          <a:stretch/>
        </p:blipFill>
        <p:spPr>
          <a:xfrm>
            <a:off x="840510" y="166255"/>
            <a:ext cx="10594108" cy="641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37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20A4139-B92F-4297-934A-1EF7516176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4109" y="314036"/>
            <a:ext cx="5585691" cy="63453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System;</a:t>
            </a:r>
          </a:p>
          <a:p>
            <a:pPr marL="0" indent="0"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namespace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mfc</a:t>
            </a:r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public class MFC </a:t>
            </a: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Інкапсуляція в класі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MFC</a:t>
            </a:r>
          </a:p>
          <a:p>
            <a:pPr marL="0" indent="0"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{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protected string mother;</a:t>
            </a:r>
          </a:p>
          <a:p>
            <a:pPr marL="0" indent="0"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protected string father;</a:t>
            </a:r>
          </a:p>
          <a:p>
            <a:pPr marL="0" indent="0"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protected string child;</a:t>
            </a:r>
          </a:p>
          <a:p>
            <a:pPr marL="0" indent="0"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public MFC(string m, string f, string c)</a:t>
            </a:r>
          </a:p>
          <a:p>
            <a:pPr marL="0" indent="0"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{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mother = m;</a:t>
            </a:r>
          </a:p>
          <a:p>
            <a:pPr marL="0" indent="0"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father = f;</a:t>
            </a:r>
          </a:p>
          <a:p>
            <a:pPr marL="0" indent="0"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child = c;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}</a:t>
            </a:r>
          </a:p>
          <a:p>
            <a:pPr marL="0" indent="0">
              <a:buNone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void Output()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друк імен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{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Console.WriteLine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("M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ати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" +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mother + "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Батько: " +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father);</a:t>
            </a:r>
          </a:p>
          <a:p>
            <a:pPr marL="0" indent="0"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Console.WriteLine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Дитина: " +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child);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}</a:t>
            </a:r>
          </a:p>
          <a:p>
            <a:pPr marL="0" indent="0"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пригодится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void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Tir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друк лінії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{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Console.WriteLine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("_____________________________");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}   }}</a:t>
            </a:r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9CB03A0A-A254-49B0-9AA4-87E369724E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29426" y="4389276"/>
            <a:ext cx="2461473" cy="419136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D850D7B-3A49-4EC0-B349-E968D9E8E883}"/>
              </a:ext>
            </a:extLst>
          </p:cNvPr>
          <p:cNvSpPr/>
          <p:nvPr/>
        </p:nvSpPr>
        <p:spPr>
          <a:xfrm>
            <a:off x="6548582" y="628526"/>
            <a:ext cx="53293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System;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namespace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mfc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Program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{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static void Main()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{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MFC R = new MFC("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Барбара", "Борис", "Белла");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R.Output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R.Tir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    //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разделитель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}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}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75151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6C45D63-BFE8-4011-9C1B-F73C818C1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50982"/>
            <a:ext cx="5181600" cy="61237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public class Rectangle {</a:t>
            </a:r>
          </a:p>
          <a:p>
            <a:pPr marL="0" indent="0">
              <a:buNone/>
            </a:pPr>
            <a:r>
              <a:rPr lang="en-US" dirty="0"/>
              <a:t>    private double width = 10;</a:t>
            </a:r>
          </a:p>
          <a:p>
            <a:pPr marL="0" indent="0">
              <a:buNone/>
            </a:pPr>
            <a:r>
              <a:rPr lang="en-US" dirty="0"/>
              <a:t>    private double height = 20;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public double Area()</a:t>
            </a:r>
          </a:p>
          <a:p>
            <a:pPr marL="0" indent="0">
              <a:buNone/>
            </a:pPr>
            <a:r>
              <a:rPr lang="en-US" dirty="0"/>
              <a:t>    {</a:t>
            </a:r>
          </a:p>
          <a:p>
            <a:pPr marL="0" indent="0">
              <a:buNone/>
            </a:pPr>
            <a:r>
              <a:rPr lang="en-US" dirty="0"/>
              <a:t>        return width * height;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} // </a:t>
            </a:r>
            <a:r>
              <a:rPr lang="uk-UA" dirty="0"/>
              <a:t>результат може бути тільки </a:t>
            </a:r>
            <a:r>
              <a:rPr lang="en-US" dirty="0"/>
              <a:t>200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Rectangle </a:t>
            </a:r>
            <a:r>
              <a:rPr lang="en-US" b="1" dirty="0" err="1"/>
              <a:t>rectangle</a:t>
            </a:r>
            <a:r>
              <a:rPr lang="en-US" b="1" dirty="0"/>
              <a:t> = new();</a:t>
            </a:r>
          </a:p>
          <a:p>
            <a:pPr marL="0" indent="0">
              <a:buNone/>
            </a:pPr>
            <a:r>
              <a:rPr lang="en-US" b="1" dirty="0" err="1"/>
              <a:t>rectangle.SetWidth</a:t>
            </a:r>
            <a:r>
              <a:rPr lang="en-US" b="1" dirty="0"/>
              <a:t>(20);</a:t>
            </a:r>
          </a:p>
          <a:p>
            <a:pPr marL="0" indent="0">
              <a:buNone/>
            </a:pPr>
            <a:r>
              <a:rPr lang="en-US" b="1" dirty="0" err="1"/>
              <a:t>rectangle.SetHeight</a:t>
            </a:r>
            <a:r>
              <a:rPr lang="en-US" b="1" dirty="0"/>
              <a:t>(30);</a:t>
            </a:r>
          </a:p>
          <a:p>
            <a:pPr marL="0" indent="0">
              <a:buNone/>
            </a:pPr>
            <a:r>
              <a:rPr lang="en-US" b="1" dirty="0" err="1"/>
              <a:t>Console.WriteLine</a:t>
            </a:r>
            <a:r>
              <a:rPr lang="en-US" b="1" dirty="0"/>
              <a:t>(</a:t>
            </a:r>
            <a:r>
              <a:rPr lang="en-US" b="1" dirty="0" err="1"/>
              <a:t>rectangle.GetWidth</a:t>
            </a:r>
            <a:r>
              <a:rPr lang="en-US" b="1" dirty="0"/>
              <a:t>() + " " + </a:t>
            </a:r>
            <a:r>
              <a:rPr lang="en-US" b="1" dirty="0" err="1"/>
              <a:t>rectangle.GetHeight</a:t>
            </a:r>
            <a:r>
              <a:rPr lang="en-US" b="1" dirty="0"/>
              <a:t>());</a:t>
            </a:r>
          </a:p>
          <a:p>
            <a:pPr marL="0" indent="0">
              <a:buNone/>
            </a:pPr>
            <a:r>
              <a:rPr lang="en-US" b="1" dirty="0" err="1"/>
              <a:t>Console.WriteLine</a:t>
            </a:r>
            <a:r>
              <a:rPr lang="en-US" b="1" dirty="0"/>
              <a:t>(</a:t>
            </a:r>
            <a:r>
              <a:rPr lang="en-US" b="1" dirty="0" err="1"/>
              <a:t>rectangle.Area</a:t>
            </a:r>
            <a:r>
              <a:rPr lang="en-US" b="1" dirty="0"/>
              <a:t>()); // 600</a:t>
            </a:r>
            <a:endParaRPr lang="uk-UA" b="1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35F9D98-3D99-43A7-9FB7-C28B8CE8A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50982"/>
            <a:ext cx="5181600" cy="582598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public class Rectangle</a:t>
            </a:r>
          </a:p>
          <a:p>
            <a:pPr marL="0" indent="0">
              <a:buNone/>
            </a:pPr>
            <a:r>
              <a:rPr lang="en-US" dirty="0"/>
              <a:t>{    private double width = 10;</a:t>
            </a:r>
          </a:p>
          <a:p>
            <a:pPr marL="0" indent="0">
              <a:buNone/>
            </a:pPr>
            <a:r>
              <a:rPr lang="en-US" dirty="0"/>
              <a:t>    private double height = 20;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b="1" dirty="0"/>
              <a:t>public double </a:t>
            </a:r>
            <a:r>
              <a:rPr lang="en-US" b="1" dirty="0" err="1"/>
              <a:t>GetWidth</a:t>
            </a:r>
            <a:r>
              <a:rPr lang="en-US" b="1" dirty="0"/>
              <a:t>()</a:t>
            </a:r>
          </a:p>
          <a:p>
            <a:pPr marL="0" indent="0">
              <a:buNone/>
            </a:pPr>
            <a:r>
              <a:rPr lang="en-US" dirty="0"/>
              <a:t>    {         return width;     }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b="1" dirty="0"/>
              <a:t>public void </a:t>
            </a:r>
            <a:r>
              <a:rPr lang="en-US" b="1" dirty="0" err="1"/>
              <a:t>SetWidth</a:t>
            </a:r>
            <a:r>
              <a:rPr lang="en-US" b="1" dirty="0"/>
              <a:t>(double width)</a:t>
            </a:r>
          </a:p>
          <a:p>
            <a:pPr marL="0" indent="0">
              <a:buNone/>
            </a:pPr>
            <a:r>
              <a:rPr lang="en-US" dirty="0"/>
              <a:t>    {        </a:t>
            </a:r>
            <a:r>
              <a:rPr lang="en-US" dirty="0" err="1"/>
              <a:t>this.width</a:t>
            </a:r>
            <a:r>
              <a:rPr lang="en-US" dirty="0"/>
              <a:t> = width;    }</a:t>
            </a:r>
          </a:p>
          <a:p>
            <a:pPr marL="0" indent="0">
              <a:buNone/>
            </a:pPr>
            <a:r>
              <a:rPr lang="en-US" b="1" dirty="0"/>
              <a:t>    public double </a:t>
            </a:r>
            <a:r>
              <a:rPr lang="en-US" b="1" dirty="0" err="1"/>
              <a:t>GetHeight</a:t>
            </a:r>
            <a:r>
              <a:rPr lang="en-US" b="1" dirty="0"/>
              <a:t>()</a:t>
            </a:r>
          </a:p>
          <a:p>
            <a:pPr marL="0" indent="0">
              <a:buNone/>
            </a:pPr>
            <a:r>
              <a:rPr lang="en-US" dirty="0"/>
              <a:t>    {        return height;    }</a:t>
            </a:r>
          </a:p>
          <a:p>
            <a:pPr marL="0" indent="0">
              <a:buNone/>
            </a:pPr>
            <a:r>
              <a:rPr lang="en-US" b="1" dirty="0"/>
              <a:t>    public void </a:t>
            </a:r>
            <a:r>
              <a:rPr lang="en-US" b="1" dirty="0" err="1"/>
              <a:t>SetHeight</a:t>
            </a:r>
            <a:r>
              <a:rPr lang="en-US" b="1" dirty="0"/>
              <a:t>(double height)</a:t>
            </a:r>
          </a:p>
          <a:p>
            <a:pPr marL="0" indent="0">
              <a:buNone/>
            </a:pPr>
            <a:r>
              <a:rPr lang="en-US" dirty="0"/>
              <a:t>    {        </a:t>
            </a:r>
            <a:r>
              <a:rPr lang="en-US" dirty="0" err="1"/>
              <a:t>this.height</a:t>
            </a:r>
            <a:r>
              <a:rPr lang="en-US" dirty="0"/>
              <a:t> = height;    }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b="1" dirty="0"/>
              <a:t>public double Area()</a:t>
            </a:r>
          </a:p>
          <a:p>
            <a:pPr marL="0" indent="0">
              <a:buNone/>
            </a:pPr>
            <a:r>
              <a:rPr lang="en-US" dirty="0"/>
              <a:t>    {        return width * height;    }}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61696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id="{27E0E518-A28C-4BA2-9EDB-4958BB1E9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436"/>
            <a:ext cx="10515600" cy="644698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using System;</a:t>
            </a:r>
          </a:p>
          <a:p>
            <a:pPr marL="0" indent="0">
              <a:buNone/>
            </a:pPr>
            <a:r>
              <a:rPr lang="en-US" dirty="0"/>
              <a:t>namespace </a:t>
            </a:r>
            <a:r>
              <a:rPr lang="en-US" dirty="0" err="1"/>
              <a:t>RectangleApplication</a:t>
            </a:r>
            <a:r>
              <a:rPr lang="en-US" dirty="0"/>
              <a:t> {</a:t>
            </a:r>
          </a:p>
          <a:p>
            <a:pPr marL="0" indent="0">
              <a:buNone/>
            </a:pPr>
            <a:r>
              <a:rPr lang="en-US" dirty="0"/>
              <a:t>   class Rectangle {</a:t>
            </a:r>
          </a:p>
          <a:p>
            <a:pPr marL="0" indent="0">
              <a:buNone/>
            </a:pPr>
            <a:r>
              <a:rPr lang="uk-UA" dirty="0"/>
              <a:t>      </a:t>
            </a:r>
            <a:r>
              <a:rPr lang="en-US" dirty="0"/>
              <a:t>private double length;</a:t>
            </a:r>
          </a:p>
          <a:p>
            <a:pPr marL="0" indent="0">
              <a:buNone/>
            </a:pPr>
            <a:r>
              <a:rPr lang="en-US" dirty="0"/>
              <a:t>      private double width;</a:t>
            </a:r>
          </a:p>
          <a:p>
            <a:pPr marL="0" indent="0">
              <a:buNone/>
            </a:pPr>
            <a:r>
              <a:rPr lang="en-US" b="1" dirty="0"/>
              <a:t>      public void </a:t>
            </a:r>
            <a:r>
              <a:rPr lang="en-US" b="1" dirty="0" err="1"/>
              <a:t>Acceptdetails</a:t>
            </a:r>
            <a:r>
              <a:rPr lang="en-US" dirty="0"/>
              <a:t>() {</a:t>
            </a:r>
          </a:p>
          <a:p>
            <a:pPr marL="534988" indent="0">
              <a:buNone/>
            </a:pPr>
            <a:r>
              <a:rPr lang="en-US" dirty="0"/>
              <a:t>         </a:t>
            </a:r>
            <a:r>
              <a:rPr lang="en-US" dirty="0" err="1"/>
              <a:t>Console.WriteLine</a:t>
            </a:r>
            <a:r>
              <a:rPr lang="en-US" dirty="0"/>
              <a:t>("Enter Length: ");</a:t>
            </a:r>
          </a:p>
          <a:p>
            <a:pPr marL="534988" indent="0">
              <a:buNone/>
            </a:pPr>
            <a:r>
              <a:rPr lang="en-US" dirty="0"/>
              <a:t>         length = </a:t>
            </a:r>
            <a:r>
              <a:rPr lang="en-US" dirty="0" err="1"/>
              <a:t>Convert.ToDouble</a:t>
            </a:r>
            <a:r>
              <a:rPr lang="en-US" dirty="0"/>
              <a:t>(</a:t>
            </a:r>
            <a:r>
              <a:rPr lang="en-US" dirty="0" err="1"/>
              <a:t>Console.ReadLine</a:t>
            </a:r>
            <a:r>
              <a:rPr lang="en-US" dirty="0"/>
              <a:t>());</a:t>
            </a:r>
          </a:p>
          <a:p>
            <a:pPr marL="534988" indent="0">
              <a:buNone/>
            </a:pPr>
            <a:r>
              <a:rPr lang="en-US" dirty="0"/>
              <a:t>         </a:t>
            </a:r>
            <a:r>
              <a:rPr lang="en-US" dirty="0" err="1"/>
              <a:t>Console.WriteLine</a:t>
            </a:r>
            <a:r>
              <a:rPr lang="en-US" dirty="0"/>
              <a:t>("Enter Width: ");</a:t>
            </a:r>
          </a:p>
          <a:p>
            <a:pPr marL="534988" indent="0">
              <a:buNone/>
            </a:pPr>
            <a:r>
              <a:rPr lang="en-US" dirty="0"/>
              <a:t>         width = </a:t>
            </a:r>
            <a:r>
              <a:rPr lang="en-US" dirty="0" err="1"/>
              <a:t>Convert.ToDouble</a:t>
            </a:r>
            <a:r>
              <a:rPr lang="en-US" dirty="0"/>
              <a:t>(</a:t>
            </a:r>
            <a:r>
              <a:rPr lang="en-US" dirty="0" err="1"/>
              <a:t>Console.ReadLine</a:t>
            </a:r>
            <a:r>
              <a:rPr lang="en-US" dirty="0"/>
              <a:t>());</a:t>
            </a:r>
            <a:r>
              <a:rPr lang="uk-UA" dirty="0"/>
              <a:t> </a:t>
            </a:r>
            <a:r>
              <a:rPr lang="en-US" dirty="0"/>
              <a:t>      }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b="1" dirty="0"/>
              <a:t>public double </a:t>
            </a:r>
            <a:r>
              <a:rPr lang="en-US" b="1" dirty="0" err="1"/>
              <a:t>GetArea</a:t>
            </a:r>
            <a:r>
              <a:rPr lang="en-US" dirty="0"/>
              <a:t>() {</a:t>
            </a:r>
          </a:p>
          <a:p>
            <a:pPr marL="895350" indent="0">
              <a:buNone/>
            </a:pPr>
            <a:r>
              <a:rPr lang="en-US" dirty="0"/>
              <a:t>         return length * width;</a:t>
            </a:r>
            <a:r>
              <a:rPr lang="uk-UA" dirty="0"/>
              <a:t> </a:t>
            </a:r>
            <a:r>
              <a:rPr lang="en-US" dirty="0"/>
              <a:t>      }</a:t>
            </a:r>
          </a:p>
          <a:p>
            <a:pPr marL="0" indent="0">
              <a:buNone/>
            </a:pPr>
            <a:r>
              <a:rPr lang="en-US" b="1" dirty="0"/>
              <a:t>      public void Display</a:t>
            </a:r>
            <a:r>
              <a:rPr lang="en-US" dirty="0"/>
              <a:t>() {</a:t>
            </a:r>
          </a:p>
          <a:p>
            <a:pPr marL="895350" indent="0">
              <a:buNone/>
            </a:pPr>
            <a:r>
              <a:rPr lang="en-US" dirty="0"/>
              <a:t>         </a:t>
            </a:r>
            <a:r>
              <a:rPr lang="en-US" dirty="0" err="1"/>
              <a:t>Console.WriteLine</a:t>
            </a:r>
            <a:r>
              <a:rPr lang="en-US" dirty="0"/>
              <a:t>("Length: {0}", length);</a:t>
            </a:r>
          </a:p>
          <a:p>
            <a:pPr marL="895350" indent="0">
              <a:buNone/>
            </a:pPr>
            <a:r>
              <a:rPr lang="en-US" dirty="0"/>
              <a:t>         </a:t>
            </a:r>
            <a:r>
              <a:rPr lang="en-US" dirty="0" err="1"/>
              <a:t>Console.WriteLine</a:t>
            </a:r>
            <a:r>
              <a:rPr lang="en-US" dirty="0"/>
              <a:t>("Width: {0}", width);</a:t>
            </a:r>
          </a:p>
          <a:p>
            <a:pPr marL="895350" indent="0">
              <a:buNone/>
            </a:pPr>
            <a:r>
              <a:rPr lang="en-US" dirty="0"/>
              <a:t>         </a:t>
            </a:r>
            <a:r>
              <a:rPr lang="en-US" dirty="0" err="1"/>
              <a:t>Console.WriteLine</a:t>
            </a:r>
            <a:r>
              <a:rPr lang="en-US" dirty="0"/>
              <a:t>("Area: {0}", </a:t>
            </a:r>
            <a:r>
              <a:rPr lang="en-US" dirty="0" err="1"/>
              <a:t>GetArea</a:t>
            </a:r>
            <a:r>
              <a:rPr lang="en-US" dirty="0"/>
              <a:t>());     }</a:t>
            </a:r>
            <a:r>
              <a:rPr lang="uk-UA" dirty="0"/>
              <a:t> </a:t>
            </a:r>
            <a:r>
              <a:rPr lang="en-US" dirty="0"/>
              <a:t>   }</a:t>
            </a:r>
            <a:r>
              <a:rPr lang="uk-UA" dirty="0"/>
              <a:t>       </a:t>
            </a:r>
            <a:r>
              <a:rPr lang="en-US" dirty="0"/>
              <a:t>//end class Rectangle</a:t>
            </a:r>
          </a:p>
          <a:p>
            <a:pPr marL="0" indent="0">
              <a:buNone/>
            </a:pPr>
            <a:r>
              <a:rPr lang="en-US" dirty="0"/>
              <a:t>      class </a:t>
            </a:r>
            <a:r>
              <a:rPr lang="en-US" dirty="0" err="1"/>
              <a:t>ExecuteRectangle</a:t>
            </a:r>
            <a:r>
              <a:rPr lang="en-US" dirty="0"/>
              <a:t> {</a:t>
            </a:r>
            <a:r>
              <a:rPr lang="uk-UA" dirty="0"/>
              <a:t>   //</a:t>
            </a:r>
            <a:r>
              <a:rPr lang="en-US" dirty="0"/>
              <a:t> Program</a:t>
            </a:r>
          </a:p>
          <a:p>
            <a:pPr marL="0" indent="0">
              <a:buNone/>
            </a:pPr>
            <a:r>
              <a:rPr lang="en-US" dirty="0"/>
              <a:t>     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b="1" dirty="0"/>
              <a:t>Rectangle r = new Rectangle();</a:t>
            </a:r>
          </a:p>
          <a:p>
            <a:pPr marL="0" indent="0">
              <a:buNone/>
            </a:pPr>
            <a:r>
              <a:rPr lang="en-US" b="1" dirty="0"/>
              <a:t>         </a:t>
            </a:r>
            <a:r>
              <a:rPr lang="en-US" b="1" dirty="0" err="1"/>
              <a:t>r.Acceptdetails</a:t>
            </a:r>
            <a:r>
              <a:rPr lang="en-US" b="1" dirty="0"/>
              <a:t>();</a:t>
            </a:r>
          </a:p>
          <a:p>
            <a:pPr marL="0" indent="0">
              <a:buNone/>
            </a:pPr>
            <a:r>
              <a:rPr lang="en-US" b="1" dirty="0"/>
              <a:t>         </a:t>
            </a:r>
            <a:r>
              <a:rPr lang="en-US" b="1" dirty="0" err="1"/>
              <a:t>r.Display</a:t>
            </a:r>
            <a:r>
              <a:rPr lang="en-US" b="1" dirty="0"/>
              <a:t>();</a:t>
            </a:r>
          </a:p>
          <a:p>
            <a:pPr marL="0" indent="0">
              <a:buNone/>
            </a:pPr>
            <a:r>
              <a:rPr lang="en-US" b="1" dirty="0"/>
              <a:t>         </a:t>
            </a:r>
            <a:r>
              <a:rPr lang="en-US" b="1" dirty="0" err="1"/>
              <a:t>Console.ReadLine</a:t>
            </a:r>
            <a:r>
              <a:rPr lang="en-US" b="1" dirty="0"/>
              <a:t>();</a:t>
            </a:r>
            <a:r>
              <a:rPr lang="uk-UA" b="1" dirty="0"/>
              <a:t> </a:t>
            </a:r>
            <a:r>
              <a:rPr lang="en-US" b="1" dirty="0"/>
              <a:t>      </a:t>
            </a:r>
            <a:r>
              <a:rPr lang="en-US" dirty="0"/>
              <a:t>}   }</a:t>
            </a:r>
            <a:r>
              <a:rPr lang="uk-UA" dirty="0"/>
              <a:t> </a:t>
            </a:r>
            <a:r>
              <a:rPr lang="en-US" dirty="0"/>
              <a:t>}</a:t>
            </a:r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92B28D-BC4E-4E5A-8C4A-CA4067CA6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055" y="4488873"/>
            <a:ext cx="1625600" cy="193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34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6730CA3-C49C-424E-8DC5-E9C054072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382"/>
            <a:ext cx="10515600" cy="645621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using System;</a:t>
            </a:r>
          </a:p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BankAccount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{</a:t>
            </a:r>
            <a:r>
              <a:rPr lang="en-US" b="1" dirty="0"/>
              <a:t>private decimal balance;</a:t>
            </a:r>
          </a:p>
          <a:p>
            <a:pPr marL="0" indent="0">
              <a:buNone/>
            </a:pPr>
            <a:r>
              <a:rPr lang="en-US" b="1" dirty="0"/>
              <a:t>public void Deposit(decimal amount)</a:t>
            </a:r>
          </a:p>
          <a:p>
            <a:pPr marL="0" indent="0">
              <a:buNone/>
            </a:pPr>
            <a:r>
              <a:rPr lang="en-US" dirty="0"/>
              <a:t>    {        if (amount &gt; 0)</a:t>
            </a:r>
          </a:p>
          <a:p>
            <a:pPr marL="0" indent="0">
              <a:buNone/>
            </a:pPr>
            <a:r>
              <a:rPr lang="en-US" dirty="0"/>
              <a:t>        {            balance += amount;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Console.WriteLine</a:t>
            </a:r>
            <a:r>
              <a:rPr lang="en-US" dirty="0"/>
              <a:t>($"</a:t>
            </a:r>
            <a:r>
              <a:rPr lang="uk-UA" dirty="0" err="1"/>
              <a:t>Внесено</a:t>
            </a:r>
            <a:r>
              <a:rPr lang="uk-UA" dirty="0"/>
              <a:t>: {</a:t>
            </a:r>
            <a:r>
              <a:rPr lang="en-US" dirty="0"/>
              <a:t>amount}. </a:t>
            </a:r>
            <a:r>
              <a:rPr lang="uk-UA" dirty="0"/>
              <a:t>Баланс: {</a:t>
            </a:r>
            <a:r>
              <a:rPr lang="en-US" dirty="0"/>
              <a:t>balance}");        }</a:t>
            </a:r>
          </a:p>
          <a:p>
            <a:pPr marL="0" indent="0">
              <a:buNone/>
            </a:pPr>
            <a:r>
              <a:rPr lang="en-US" dirty="0"/>
              <a:t>        else</a:t>
            </a:r>
          </a:p>
          <a:p>
            <a:pPr marL="0" indent="0">
              <a:buNone/>
            </a:pPr>
            <a:r>
              <a:rPr lang="en-US" dirty="0"/>
              <a:t>        {            </a:t>
            </a:r>
            <a:r>
              <a:rPr lang="en-US" dirty="0" err="1"/>
              <a:t>Console.WriteLine</a:t>
            </a:r>
            <a:r>
              <a:rPr lang="en-US" dirty="0"/>
              <a:t>("</a:t>
            </a:r>
            <a:r>
              <a:rPr lang="uk-UA" dirty="0"/>
              <a:t>Сума повинна бути більшою за 0.");        }    }</a:t>
            </a:r>
          </a:p>
          <a:p>
            <a:pPr marL="0" indent="0">
              <a:buNone/>
            </a:pPr>
            <a:r>
              <a:rPr lang="en-US" b="1" dirty="0"/>
              <a:t>public void Withdraw(decimal amount)</a:t>
            </a:r>
          </a:p>
          <a:p>
            <a:pPr marL="0" indent="0">
              <a:buNone/>
            </a:pPr>
            <a:r>
              <a:rPr lang="en-US" dirty="0"/>
              <a:t>    {        if (amount &gt; 0 &amp;&amp; amount &lt;= balance)</a:t>
            </a:r>
          </a:p>
          <a:p>
            <a:pPr marL="0" indent="0">
              <a:buNone/>
            </a:pPr>
            <a:r>
              <a:rPr lang="en-US" dirty="0"/>
              <a:t>        {            balance -= amount;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Console.WriteLine</a:t>
            </a:r>
            <a:r>
              <a:rPr lang="en-US" dirty="0"/>
              <a:t>($"</a:t>
            </a:r>
            <a:r>
              <a:rPr lang="uk-UA" dirty="0"/>
              <a:t>Знято: {</a:t>
            </a:r>
            <a:r>
              <a:rPr lang="en-US" dirty="0"/>
              <a:t>amount}. </a:t>
            </a:r>
            <a:r>
              <a:rPr lang="uk-UA" dirty="0"/>
              <a:t>Баланс: {</a:t>
            </a:r>
            <a:r>
              <a:rPr lang="en-US" dirty="0"/>
              <a:t>balance}");        }</a:t>
            </a:r>
          </a:p>
          <a:p>
            <a:pPr marL="0" indent="0">
              <a:buNone/>
            </a:pPr>
            <a:r>
              <a:rPr lang="en-US" dirty="0"/>
              <a:t>        else</a:t>
            </a:r>
          </a:p>
          <a:p>
            <a:pPr marL="0" indent="0">
              <a:buNone/>
            </a:pPr>
            <a:r>
              <a:rPr lang="en-US" dirty="0"/>
              <a:t>        {            </a:t>
            </a:r>
            <a:r>
              <a:rPr lang="en-US" dirty="0" err="1"/>
              <a:t>Console.WriteLine</a:t>
            </a:r>
            <a:r>
              <a:rPr lang="en-US" dirty="0"/>
              <a:t>("</a:t>
            </a:r>
            <a:r>
              <a:rPr lang="uk-UA" dirty="0"/>
              <a:t>Недостатньо коштів або некоректна сума.");        }    }</a:t>
            </a:r>
          </a:p>
          <a:p>
            <a:pPr marL="0" indent="0">
              <a:buNone/>
            </a:pPr>
            <a:r>
              <a:rPr lang="en-US" b="1" dirty="0"/>
              <a:t>public decimal </a:t>
            </a:r>
            <a:r>
              <a:rPr lang="en-US" b="1" dirty="0" err="1"/>
              <a:t>GetBalance</a:t>
            </a:r>
            <a:r>
              <a:rPr lang="en-US" b="1" dirty="0"/>
              <a:t>()</a:t>
            </a:r>
          </a:p>
          <a:p>
            <a:pPr marL="0" indent="0">
              <a:buNone/>
            </a:pPr>
            <a:r>
              <a:rPr lang="en-US" dirty="0"/>
              <a:t>    {        return balance;    }}</a:t>
            </a:r>
          </a:p>
          <a:p>
            <a:pPr marL="0" indent="0">
              <a:buNone/>
            </a:pPr>
            <a:r>
              <a:rPr lang="en-US" dirty="0"/>
              <a:t>class Program</a:t>
            </a:r>
          </a:p>
          <a:p>
            <a:pPr marL="0" indent="0">
              <a:buNone/>
            </a:pPr>
            <a:r>
              <a:rPr lang="en-US" dirty="0"/>
              <a:t>{    static void Main()    {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BankAccount</a:t>
            </a:r>
            <a:r>
              <a:rPr lang="en-US" dirty="0"/>
              <a:t> account = new </a:t>
            </a:r>
            <a:r>
              <a:rPr lang="en-US" dirty="0" err="1"/>
              <a:t>BankAccount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account.Deposit</a:t>
            </a:r>
            <a:r>
              <a:rPr lang="en-US" dirty="0"/>
              <a:t>(1000);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account.Withdraw</a:t>
            </a:r>
            <a:r>
              <a:rPr lang="en-US" dirty="0"/>
              <a:t>(300);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Console.WriteLine</a:t>
            </a:r>
            <a:r>
              <a:rPr lang="en-US" dirty="0"/>
              <a:t>($"</a:t>
            </a:r>
            <a:r>
              <a:rPr lang="uk-UA" dirty="0"/>
              <a:t>Поточний баланс: {</a:t>
            </a:r>
            <a:r>
              <a:rPr lang="en-US" dirty="0" err="1"/>
              <a:t>account.GetBalance</a:t>
            </a:r>
            <a:r>
              <a:rPr lang="en-US" dirty="0"/>
              <a:t>()}");    }}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5BC55422-4543-4854-8958-3F3A71585639}"/>
              </a:ext>
            </a:extLst>
          </p:cNvPr>
          <p:cNvSpPr/>
          <p:nvPr/>
        </p:nvSpPr>
        <p:spPr>
          <a:xfrm>
            <a:off x="7536873" y="831273"/>
            <a:ext cx="3352800" cy="345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Тип </a:t>
            </a:r>
            <a:r>
              <a:rPr lang="en-US" dirty="0"/>
              <a:t>decimal </a:t>
            </a:r>
            <a:r>
              <a:rPr lang="uk-UA" dirty="0"/>
              <a:t>у </a:t>
            </a:r>
            <a:r>
              <a:rPr lang="en-US" dirty="0"/>
              <a:t>C# - </a:t>
            </a:r>
            <a:r>
              <a:rPr lang="uk-UA" dirty="0"/>
              <a:t>це 128-бітний тип даних з високою точністю (28-29 значущих цифр) і невеликим діапазоном, призначений для фінансових та грошових розрахунків. На відміну від </a:t>
            </a:r>
            <a:r>
              <a:rPr lang="en-US" dirty="0"/>
              <a:t>double </a:t>
            </a:r>
            <a:r>
              <a:rPr lang="uk-UA" dirty="0"/>
              <a:t>або </a:t>
            </a:r>
            <a:r>
              <a:rPr lang="en-US" dirty="0"/>
              <a:t>float, </a:t>
            </a:r>
            <a:r>
              <a:rPr lang="uk-UA" dirty="0"/>
              <a:t>він виключає помилки округлення при десяткових обчисленнях, оскільки зберігає числа в десятковому, а не бінарному форматі.</a:t>
            </a:r>
          </a:p>
        </p:txBody>
      </p:sp>
    </p:spTree>
    <p:extLst>
      <p:ext uri="{BB962C8B-B14F-4D97-AF65-F5344CB8AC3E}">
        <p14:creationId xmlns:p14="http://schemas.microsoft.com/office/powerpoint/2010/main" val="4223044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BDEAA-F4C5-4C66-91F1-1135F1934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107"/>
            <a:ext cx="10515600" cy="50309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використання інкапсуляції</a:t>
            </a: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7B97A361-EF75-4CF9-871C-BB301037D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942109"/>
            <a:ext cx="10624127" cy="584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5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BB9DB-E805-403C-8FEC-75509800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233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видимості змінних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E9AE4D-B098-44F6-B915-C3158E04F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6764"/>
            <a:ext cx="10515600" cy="55695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Кожна змінна в програмі доступна у межах певної області видимості;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поза нею змінної вже немає. </a:t>
            </a:r>
          </a:p>
          <a:p>
            <a:pPr marL="0" indent="0"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C#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 такі області видимості: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 класу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Змінні, визначені на рівні класу (поля і константи класу), доступні у будь-якому методі цього класу.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 методу.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Змінні, визначені на рівні методу, є локальними і доступні лише в рамках даного методу.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 блоку коду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Змінні, визначені на рівні блоку коду (наприклад, внутрішні змінні циклу), є локальними і доступні тільки в рамках даного блоку.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Локальні змінні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визначені в методі або блоці коду, приховують змінні вищого рівня (класу, методу), якщо збігаються їх ідентифікатори. </a:t>
            </a:r>
          </a:p>
        </p:txBody>
      </p:sp>
    </p:spTree>
    <p:extLst>
      <p:ext uri="{BB962C8B-B14F-4D97-AF65-F5344CB8AC3E}">
        <p14:creationId xmlns:p14="http://schemas.microsoft.com/office/powerpoint/2010/main" val="2531490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C30CAE66-E9BF-4C12-95D2-7642170FA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4182" y="517236"/>
            <a:ext cx="5465618" cy="56597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Demo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public int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public void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PrintGlobal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Console.WriteLine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//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виведе 1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}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void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PrintLocal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Console.WriteLine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//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виведе 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}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void Print()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//int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=3; //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відкомпілюється!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Console.WriteLine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//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виведе 1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(int j=0;j&lt;5;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j++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j * 2;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Console.WriteLine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//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виведе 0, 2, 4 ...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}  } } 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B23C54B-FB4D-4D2F-BB02-54FC86D31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0435" y="517235"/>
            <a:ext cx="5902037" cy="56597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результаті виконання коду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 D = new Demo();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D.PrintGlobal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D.PrintLocal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D.Print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виклик методу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PrintGlobal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виведе 1, тому що виводиться значення з поля класу.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 виклик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PrintLocal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виведе 3 – значення локальної змінної.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Print()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виведе спершу 1 (значення глобальної змінної), а потім у циклі значення добутку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*2 (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0, 2, ... 8), де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локальна змінна циклу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for.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E2C375-45A0-44EC-A8AC-71BA40A83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0365" y="517236"/>
            <a:ext cx="314736" cy="189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3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ED4E87B-3587-48A2-BA51-385C5F84D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8511"/>
          </a:xfrm>
        </p:spPr>
        <p:txBody>
          <a:bodyPr>
            <a:normAutofit fontScale="90000"/>
          </a:bodyPr>
          <a:lstStyle/>
          <a:p>
            <a:pPr algn="ctr"/>
            <a:br>
              <a:rPr lang="uk-UA" dirty="0"/>
            </a:b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Видимість класів</a:t>
            </a:r>
            <a:br>
              <a:rPr lang="uk-UA" dirty="0"/>
            </a:br>
            <a:endParaRPr lang="uk-UA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FBB281D-F3E6-4E4D-8485-F91A8E465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6000"/>
            <a:ext cx="11039764" cy="547687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Видимість класів визначається модифікаторами доступу, Класи та інші типи в 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зручності поміщаються у спеціальні контейнери – простори імен. Простори імен дають змогу організувати програми в логічні блоки, відокремивши від решти програми код, який виконує певну задачу або містить пов’язані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логічно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об’єкти.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жодного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Синтаксис визначення простору імен такий: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namespace &lt;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ім'я простору імен&gt;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Вміст простору імен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ім'я простору імен&gt;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повинно відповідати тим же умовам, що й інші ідентифікатори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C#.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Простори імен можуть містити різні типи, включаючи класи і структури. Одні простори імен можуть містити інші. Простір імен може міститися як в одному файлі, так і бути розподіленим по кільком 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файлам.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клас визначено в просторі імен, для звернення до класу слід використати повне ім’я класу, формат якого ..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ім'я простору імен&gt;.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ім’я класу&gt;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Так, якщо клас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 в просторі імен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Automotive,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для звернення об’єкту слід використовувати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Automotive.Car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Automotive.Car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Car2 = new(); 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182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8FFC5BF-82DC-47B0-998E-830429655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7" y="295564"/>
            <a:ext cx="11656290" cy="63915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Повне ім’я класу з вказуванням простору імен ускладнює сприйняття коду, особливо коли використовується багато класів. Для спрощення тексту програми слід вказати директиву використання простору імен 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&lt;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ім’я простору імен&gt;:</a:t>
            </a:r>
          </a:p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Automotive;</a:t>
            </a:r>
          </a:p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 Car2 = new();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Починаючи з 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 6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C# 10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визначати простори імен на рівні файлу, вказавши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namespace &lt;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ім'я простору імен&gt;; на початку файлу: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namespace Automotive;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Tractor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string name;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public Tractor(string name) =&gt; this.name = name;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public void Print() =&gt;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Console.WriteLine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($"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Трактор: {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name} ");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зручності можна зібрати підключення усіх глобальних просторів імен в окремий .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файл і в ньому визначити набір просторів імен, які повинні бути доступними у всіх файлах проекту: </a:t>
            </a:r>
          </a:p>
          <a:p>
            <a:pPr marL="0" indent="0">
              <a:buNone/>
            </a:pP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using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System.Text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using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System.Reflection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using Automotive; 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41898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60FA8-84F4-4EB1-8952-6CB3583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Модифікатори доступу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949673C-F8C1-4938-A108-3D77F8DBF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236" y="183486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інкапсуляції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Сі-шарп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модифікатори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до члена можливий з будь-якого місця однієї збірки, або з іншої збірки, на яку є посилання;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доступ до члена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Protected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доступ до члена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усередині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класі-спадкоємця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спадкуванні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034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1B899-097E-498E-8D30-8435FE3D3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236"/>
            <a:ext cx="10515600" cy="438728"/>
          </a:xfrm>
        </p:spPr>
        <p:txBody>
          <a:bodyPr>
            <a:noAutofit/>
          </a:bodyPr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Інкапсуляція</a:t>
            </a:r>
            <a:endParaRPr lang="uk-UA" sz="32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51B8B7F-6334-4E79-81B4-5C5CD3659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45" y="701964"/>
            <a:ext cx="11508509" cy="58928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Інкапсуляція - принцип ООП, згідно з яким складність реалізації програмного компонента має бути захована за його інтерфейсом.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доступу до внутрішнього пристрою програмного компонента.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 компонента із зовнішнім світом здійснюється за допомогою інтерфейсу, що включає публічні методи та поля.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із будинком. Інкапсуляція дозволятиме нам дивитися на будинок, але при цьому не дасть підійти надто близько. Наприклад, ми знатимемо, що в будинку є двері, що вони коричневого кольору, що вони відкриті або зачинені. Але як і з якого матеріалу вона зроблена, інкапсуляція нам дізнатися не дозволить.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Інкапсуляція спрощує процес розробки, тому що дозволяє нам не вникати в тонкощі реалізації того чи іншого об'єкта. Підвищується надійність програм за рахунок того, що при внесенні змін до одного з компонентів, інші частини програми залишаються незмінними. Полегшує обмін компонентами між програмами.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D92EAD-8012-455F-A3FB-97B9896AE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096" y="4771902"/>
            <a:ext cx="6005080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43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78964-1F1E-4401-BC4D-601C106F9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767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Інкапсуляція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1D0657-9D70-4602-A888-E52AB2FC1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9818"/>
            <a:ext cx="10515600" cy="5207145"/>
          </a:xfrm>
        </p:spPr>
        <p:txBody>
          <a:bodyPr/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Інкапсуляція в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C#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принцип ООП, що об'єднує дані (поля) та методи роботи з ними в класі, приховуючи внутрішню реалізацію та захищаючи дані від неправильного зовнішнього використання. Вона реалізується через модифікатори доступу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private, public, protected,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internal)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використання властивостей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properties)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безпечного керування доступом до полів.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інкапсуляції дає змогу програмісту контролювати звернення до даних класів і правильність їх ініціалізації, а також запобігти помилкам, пов'язаним із неправильними викликами методів.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5C5976-6482-429E-8219-783EF0D70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471" y="3767343"/>
            <a:ext cx="3279932" cy="25666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CC6DC5-1402-4F15-8D34-D3F3D0A4C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76073"/>
            <a:ext cx="3273836" cy="265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41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2964421-E2E4-4F30-A465-8F06D6E20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7856"/>
            <a:ext cx="11122891" cy="61791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Контролювати видимість членів класу (рівень безпеки кожного окремого класу та члена класу).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Щоб досягти «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Інкапсуляції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— процесу, який забезпечує приховування «конфіденційних» даних від користувачів.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робиться шляхом оголошення полів як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!!!!!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За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умовчанням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члени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вказали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модифікатор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доступу: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Car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Car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string model;  // private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		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private string model; 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string year;   // private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private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string year; 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789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1929</Words>
  <Application>Microsoft Office PowerPoint</Application>
  <PresentationFormat>Широкий екран</PresentationFormat>
  <Paragraphs>217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Класи (2)</vt:lpstr>
      <vt:lpstr>Область видимості змінних</vt:lpstr>
      <vt:lpstr>Презентація PowerPoint</vt:lpstr>
      <vt:lpstr> Видимість класів </vt:lpstr>
      <vt:lpstr>Презентація PowerPoint</vt:lpstr>
      <vt:lpstr>Модифікатори доступу </vt:lpstr>
      <vt:lpstr>Інкапсуляція</vt:lpstr>
      <vt:lpstr>Інкапсуляція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Приклад використання інкапсуляції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Класи (2)</dc:title>
  <dc:creator>Oksana Okunkova</dc:creator>
  <cp:lastModifiedBy>Oksana Okunkova</cp:lastModifiedBy>
  <cp:revision>13</cp:revision>
  <dcterms:created xsi:type="dcterms:W3CDTF">2026-03-10T16:45:15Z</dcterms:created>
  <dcterms:modified xsi:type="dcterms:W3CDTF">2026-03-10T21:43:06Z</dcterms:modified>
</cp:coreProperties>
</file>