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90" r:id="rId3"/>
    <p:sldId id="264" r:id="rId4"/>
    <p:sldId id="266" r:id="rId5"/>
    <p:sldId id="267" r:id="rId6"/>
    <p:sldId id="291" r:id="rId7"/>
    <p:sldId id="268" r:id="rId8"/>
    <p:sldId id="269" r:id="rId9"/>
    <p:sldId id="285" r:id="rId10"/>
    <p:sldId id="270" r:id="rId11"/>
    <p:sldId id="286" r:id="rId12"/>
    <p:sldId id="287" r:id="rId13"/>
    <p:sldId id="292" r:id="rId14"/>
    <p:sldId id="271" r:id="rId15"/>
    <p:sldId id="288" r:id="rId16"/>
    <p:sldId id="272" r:id="rId17"/>
    <p:sldId id="273" r:id="rId18"/>
    <p:sldId id="274" r:id="rId19"/>
    <p:sldId id="275" r:id="rId20"/>
    <p:sldId id="276" r:id="rId21"/>
    <p:sldId id="289" r:id="rId22"/>
    <p:sldId id="277" r:id="rId23"/>
    <p:sldId id="2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9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28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5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8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7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49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8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4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3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0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8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2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7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6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43915E-0495-4948-B6AC-238451A4E71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899CA1-11D8-41AB-8235-7462EB1B6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9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0098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Керування інцидентами в ІБ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73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17" y="1287517"/>
            <a:ext cx="10530507" cy="557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Основні джерела інформації про потенційні інциденти:</a:t>
            </a:r>
          </a:p>
          <a:p>
            <a:pPr marL="0" indent="0">
              <a:buNone/>
            </a:pPr>
            <a:endParaRPr lang="uk-UA" sz="3200" dirty="0" smtClean="0"/>
          </a:p>
          <a:p>
            <a:r>
              <a:rPr lang="uk-UA" sz="3200" dirty="0" smtClean="0"/>
              <a:t>користувачі</a:t>
            </a:r>
          </a:p>
          <a:p>
            <a:r>
              <a:rPr lang="uk-UA" sz="3200" dirty="0" smtClean="0"/>
              <a:t>інформаційні системи</a:t>
            </a:r>
          </a:p>
          <a:p>
            <a:r>
              <a:rPr lang="uk-UA" sz="3200" dirty="0" smtClean="0"/>
              <a:t>компоненти ІТ-інфраструктури</a:t>
            </a:r>
          </a:p>
          <a:p>
            <a:pPr marL="285750" indent="-285750"/>
            <a:r>
              <a:rPr lang="uk-UA" sz="3200" dirty="0"/>
              <a:t>засоби захисту інформації</a:t>
            </a:r>
          </a:p>
          <a:p>
            <a:pPr marL="285750" indent="-285750"/>
            <a:r>
              <a:rPr lang="uk-UA" sz="3200" dirty="0"/>
              <a:t>клієнти</a:t>
            </a:r>
          </a:p>
          <a:p>
            <a:pPr marL="285750" indent="-285750"/>
            <a:r>
              <a:rPr lang="uk-UA" sz="3200" dirty="0"/>
              <a:t>контрагенти</a:t>
            </a:r>
          </a:p>
          <a:p>
            <a:pPr marL="285750" indent="-285750"/>
            <a:r>
              <a:rPr lang="uk-UA" sz="3200" dirty="0"/>
              <a:t>зовнішні сервіси</a:t>
            </a:r>
            <a:endParaRPr lang="ru-RU" sz="3200" dirty="0"/>
          </a:p>
          <a:p>
            <a:endParaRPr lang="uk-UA" sz="32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3893" y="118443"/>
            <a:ext cx="4965210" cy="536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600" b="1" dirty="0" smtClean="0"/>
              <a:t>Виявлення інцидентів</a:t>
            </a:r>
            <a:endParaRPr lang="uk-U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9917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7045" y="1064426"/>
            <a:ext cx="4448927" cy="557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Для ефективного виявлення інцидентів необхідно збирати та аналізувати події ІБ на всіх рівнях критичної для організації інформації</a:t>
            </a:r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endParaRPr lang="uk-UA" sz="32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33286" y="147940"/>
            <a:ext cx="4965210" cy="536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600" b="1" dirty="0" smtClean="0"/>
              <a:t>Виявлення інцидентів</a:t>
            </a:r>
            <a:endParaRPr lang="uk-UA" sz="32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8" y="888185"/>
            <a:ext cx="6626116" cy="57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917" y="1019504"/>
            <a:ext cx="7291128" cy="561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Якщо в організації:</a:t>
            </a:r>
          </a:p>
          <a:p>
            <a:r>
              <a:rPr lang="uk-UA" sz="3200" dirty="0" smtClean="0"/>
              <a:t>використовується </a:t>
            </a:r>
            <a:r>
              <a:rPr lang="en-US" sz="3200" dirty="0" smtClean="0"/>
              <a:t>CMDB</a:t>
            </a:r>
          </a:p>
          <a:p>
            <a:r>
              <a:rPr lang="uk-UA" sz="3200" dirty="0" smtClean="0"/>
              <a:t>описана </a:t>
            </a:r>
            <a:r>
              <a:rPr lang="uk-UA" sz="3200" dirty="0" err="1" smtClean="0"/>
              <a:t>сервісно</a:t>
            </a:r>
            <a:r>
              <a:rPr lang="uk-UA" sz="3200" dirty="0" smtClean="0"/>
              <a:t>-ресурсна модель інформаційних систем</a:t>
            </a:r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То можлива розробка комплексних сценаріїв виявлення інцидентів ІБ</a:t>
            </a:r>
          </a:p>
          <a:p>
            <a:endParaRPr lang="uk-UA" sz="32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44796" y="138108"/>
            <a:ext cx="4965210" cy="536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600" b="1" dirty="0" smtClean="0"/>
              <a:t>Виявлення інцидентів</a:t>
            </a:r>
            <a:endParaRPr lang="uk-UA" sz="32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47" y="1019503"/>
            <a:ext cx="3774289" cy="56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5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19" y="137652"/>
            <a:ext cx="11631562" cy="6499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База даних управління конфігурації (</a:t>
            </a:r>
            <a:r>
              <a:rPr lang="uk-UA" sz="3600" dirty="0" err="1"/>
              <a:t>англ</a:t>
            </a:r>
            <a:r>
              <a:rPr lang="uk-UA" sz="3600" dirty="0"/>
              <a:t>. </a:t>
            </a:r>
            <a:r>
              <a:rPr lang="uk-UA" sz="3600" b="1" dirty="0" err="1"/>
              <a:t>Configuration</a:t>
            </a:r>
            <a:r>
              <a:rPr lang="uk-UA" sz="3600" b="1" dirty="0"/>
              <a:t> </a:t>
            </a:r>
            <a:r>
              <a:rPr lang="uk-UA" sz="3600" b="1" dirty="0" err="1"/>
              <a:t>management</a:t>
            </a:r>
            <a:r>
              <a:rPr lang="uk-UA" sz="3600" b="1" dirty="0"/>
              <a:t> </a:t>
            </a:r>
            <a:r>
              <a:rPr lang="uk-UA" sz="3600" b="1" dirty="0" err="1"/>
              <a:t>database</a:t>
            </a:r>
            <a:r>
              <a:rPr lang="uk-UA" sz="3600" b="1" dirty="0"/>
              <a:t>, CMDB</a:t>
            </a:r>
            <a:r>
              <a:rPr lang="uk-UA" sz="3600" dirty="0"/>
              <a:t>) - </a:t>
            </a:r>
            <a:r>
              <a:rPr lang="uk-UA" sz="3600" dirty="0" err="1"/>
              <a:t>репозиторій</a:t>
            </a:r>
            <a:r>
              <a:rPr lang="uk-UA" sz="3600" dirty="0"/>
              <a:t> всього, що стосується компонентів інформаційної системи.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uk-UA" sz="3600" dirty="0" smtClean="0"/>
              <a:t>CMDB </a:t>
            </a:r>
            <a:r>
              <a:rPr lang="uk-UA" sz="3600" dirty="0"/>
              <a:t>представляє достовірні конфігурації компонентів IT-середовища. </a:t>
            </a:r>
            <a:endParaRPr lang="en-US" sz="3600" dirty="0" smtClean="0"/>
          </a:p>
          <a:p>
            <a:pPr marL="0" indent="0">
              <a:buNone/>
            </a:pPr>
            <a:r>
              <a:rPr lang="uk-UA" sz="3600" dirty="0" smtClean="0"/>
              <a:t>CMDB </a:t>
            </a:r>
            <a:r>
              <a:rPr lang="uk-UA" sz="3600" dirty="0"/>
              <a:t>допомагає організації зрозуміти взаємозв'язки між цими компонентами і відстежувати їх конфігурації. </a:t>
            </a:r>
            <a:endParaRPr lang="en-US" sz="3600" dirty="0" smtClean="0"/>
          </a:p>
          <a:p>
            <a:pPr marL="0" indent="0">
              <a:buNone/>
            </a:pPr>
            <a:r>
              <a:rPr lang="uk-UA" sz="3600" dirty="0" smtClean="0"/>
              <a:t>CMDB </a:t>
            </a:r>
            <a:r>
              <a:rPr lang="uk-UA" sz="3600" dirty="0"/>
              <a:t>є основним компонентом процесу управління конфігурацією ITIL.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840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96" y="275303"/>
            <a:ext cx="5842894" cy="631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Необхідно проводити регулярне підвищення інформованості персоналу в питаннях забезпечення інформаційної безпеки і оповіщення про потенційні інциденти:</a:t>
            </a:r>
          </a:p>
          <a:p>
            <a:pPr marL="0" indent="0">
              <a:buNone/>
            </a:pPr>
            <a:endParaRPr lang="uk-UA" sz="3200" dirty="0" smtClean="0"/>
          </a:p>
          <a:p>
            <a:r>
              <a:rPr lang="uk-UA" sz="3200" dirty="0" smtClean="0"/>
              <a:t>розробка пам’яток</a:t>
            </a:r>
          </a:p>
          <a:p>
            <a:r>
              <a:rPr lang="uk-UA" sz="3200" dirty="0" smtClean="0"/>
              <a:t>проведення семінарів</a:t>
            </a:r>
          </a:p>
          <a:p>
            <a:r>
              <a:rPr lang="uk-UA" sz="3200" dirty="0" smtClean="0"/>
              <a:t>тренінги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24" y="160555"/>
            <a:ext cx="5257704" cy="63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733" y="342637"/>
            <a:ext cx="7264533" cy="5079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dirty="0" smtClean="0"/>
              <a:t>Обробка інцидентів</a:t>
            </a:r>
          </a:p>
        </p:txBody>
      </p:sp>
      <p:sp>
        <p:nvSpPr>
          <p:cNvPr id="2" name="Пятиугольник 1"/>
          <p:cNvSpPr/>
          <p:nvPr/>
        </p:nvSpPr>
        <p:spPr>
          <a:xfrm rot="5400000">
            <a:off x="1797770" y="1490746"/>
            <a:ext cx="1998268" cy="157316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1902153" y="2667086"/>
            <a:ext cx="1759974" cy="160265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1902185" y="3752630"/>
            <a:ext cx="1759974" cy="160265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8733" y="1863256"/>
            <a:ext cx="13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Реагування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7571" y="3308811"/>
            <a:ext cx="163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Розслідування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8733" y="4498865"/>
            <a:ext cx="109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Закриття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57600" y="1278192"/>
            <a:ext cx="5456225" cy="123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Реєстрація</a:t>
            </a:r>
          </a:p>
          <a:p>
            <a:r>
              <a:rPr lang="uk-UA" dirty="0" smtClean="0"/>
              <a:t>Інформування</a:t>
            </a:r>
          </a:p>
          <a:p>
            <a:r>
              <a:rPr lang="uk-UA" dirty="0" smtClean="0"/>
              <a:t>Первинна реакція у відповідності з планами</a:t>
            </a:r>
          </a:p>
          <a:p>
            <a:r>
              <a:rPr lang="uk-UA" dirty="0" smtClean="0"/>
              <a:t>Наступна реакція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1" y="2636046"/>
            <a:ext cx="5456224" cy="90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Визначення причин </a:t>
            </a:r>
          </a:p>
          <a:p>
            <a:r>
              <a:rPr lang="uk-UA" dirty="0" smtClean="0"/>
              <a:t>Визначення наслідків і області охоплення інциденту</a:t>
            </a:r>
          </a:p>
          <a:p>
            <a:r>
              <a:rPr lang="uk-UA" dirty="0" smtClean="0"/>
              <a:t>Визначення відповідальних і збір доказової бази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3673972"/>
            <a:ext cx="5456225" cy="90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Внесення змін</a:t>
            </a:r>
          </a:p>
          <a:p>
            <a:r>
              <a:rPr lang="uk-UA" dirty="0" smtClean="0"/>
              <a:t>Прийняття рішень по інциденту</a:t>
            </a:r>
          </a:p>
          <a:p>
            <a:r>
              <a:rPr lang="uk-UA" dirty="0" smtClean="0"/>
              <a:t>Закриття інциденту</a:t>
            </a:r>
          </a:p>
        </p:txBody>
      </p:sp>
    </p:spTree>
    <p:extLst>
      <p:ext uri="{BB962C8B-B14F-4D97-AF65-F5344CB8AC3E}">
        <p14:creationId xmlns:p14="http://schemas.microsoft.com/office/powerpoint/2010/main" val="7104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44" y="75608"/>
            <a:ext cx="11539500" cy="355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smtClean="0"/>
              <a:t>Приклад плану реагування на інцидент певного типу: «Компрометація облікового запису»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01521"/>
              </p:ext>
            </p:extLst>
          </p:nvPr>
        </p:nvGraphicFramePr>
        <p:xfrm>
          <a:off x="209744" y="557049"/>
          <a:ext cx="1178910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1"/>
                <a:gridCol w="1145628"/>
                <a:gridCol w="1765738"/>
                <a:gridCol w="3220131"/>
                <a:gridCol w="2438400"/>
                <a:gridCol w="2154620"/>
                <a:gridCol w="647678"/>
              </a:tblGrid>
              <a:tr h="362899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Вхід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Час</a:t>
                      </a:r>
                      <a:endParaRPr lang="ru-RU" dirty="0"/>
                    </a:p>
                  </a:txBody>
                  <a:tcPr/>
                </a:tc>
              </a:tr>
              <a:tr h="1102594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Виявлення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Інцидент ІБ (Тип: Компрометація облікового запису)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Інформування адміністратора </a:t>
                      </a:r>
                      <a:r>
                        <a:rPr lang="en-US" dirty="0" smtClean="0"/>
                        <a:t>AC/</a:t>
                      </a:r>
                      <a:r>
                        <a:rPr lang="uk-UA" dirty="0" smtClean="0"/>
                        <a:t>адміністратора </a:t>
                      </a:r>
                      <a:r>
                        <a:rPr lang="en-US" dirty="0" smtClean="0"/>
                        <a:t>AD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Оператор системи моніторингу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 хв.</a:t>
                      </a:r>
                      <a:endParaRPr lang="ru-RU" dirty="0"/>
                    </a:p>
                  </a:txBody>
                  <a:tcPr/>
                </a:tc>
              </a:tr>
              <a:tr h="1102594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Блокування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Обліковий запис </a:t>
                      </a:r>
                      <a:r>
                        <a:rPr lang="en-US" dirty="0" smtClean="0"/>
                        <a:t>AC/AD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Блокування облікового запису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адміністратор </a:t>
                      </a:r>
                      <a:r>
                        <a:rPr lang="en-US" dirty="0" smtClean="0"/>
                        <a:t>AC/</a:t>
                      </a:r>
                      <a:r>
                        <a:rPr lang="uk-UA" dirty="0" smtClean="0"/>
                        <a:t>адміністратор </a:t>
                      </a:r>
                      <a:r>
                        <a:rPr lang="en-US" dirty="0" smtClean="0"/>
                        <a:t>AD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102594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Розслідування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Журнал</a:t>
                      </a:r>
                      <a:r>
                        <a:rPr lang="uk-UA" baseline="0" dirty="0" smtClean="0"/>
                        <a:t> реєстрації подій ІБ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Виявлення фактів несанкціонованого використання облікового запису (вивчення</a:t>
                      </a:r>
                      <a:r>
                        <a:rPr lang="uk-UA" baseline="0" dirty="0" smtClean="0"/>
                        <a:t> даних реєстрації)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Інформація</a:t>
                      </a:r>
                      <a:r>
                        <a:rPr lang="uk-UA" baseline="0" dirty="0" smtClean="0"/>
                        <a:t> про використання облікового запису. Інформація про дії порушника. Наслідки інциденту ІБ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адміністратор </a:t>
                      </a:r>
                      <a:r>
                        <a:rPr lang="en-US" dirty="0" smtClean="0"/>
                        <a:t>AC/</a:t>
                      </a:r>
                      <a:r>
                        <a:rPr lang="uk-UA" dirty="0" smtClean="0"/>
                        <a:t>адміністратор </a:t>
                      </a:r>
                      <a:r>
                        <a:rPr lang="en-US" dirty="0" smtClean="0"/>
                        <a:t>AD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102594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Внесення змін в обліковий запис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Зміна </a:t>
                      </a:r>
                      <a:r>
                        <a:rPr lang="uk-UA" dirty="0" err="1" smtClean="0"/>
                        <a:t>аутентифікаційної</a:t>
                      </a:r>
                      <a:r>
                        <a:rPr lang="uk-UA" dirty="0" smtClean="0"/>
                        <a:t> інформації облікового запису</a:t>
                      </a:r>
                    </a:p>
                    <a:p>
                      <a:r>
                        <a:rPr lang="uk-UA" dirty="0" smtClean="0"/>
                        <a:t>(заміна пароля</a:t>
                      </a:r>
                      <a:r>
                        <a:rPr lang="uk-UA" baseline="0" dirty="0" smtClean="0"/>
                        <a:t> облікового запису)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адміністратор </a:t>
                      </a:r>
                      <a:r>
                        <a:rPr lang="en-US" dirty="0" smtClean="0"/>
                        <a:t>AC/</a:t>
                      </a:r>
                      <a:r>
                        <a:rPr lang="uk-UA" dirty="0" smtClean="0"/>
                        <a:t>адміністратор </a:t>
                      </a:r>
                      <a:r>
                        <a:rPr lang="en-US" dirty="0" smtClean="0"/>
                        <a:t>AD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99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628"/>
            <a:ext cx="12192000" cy="765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200" dirty="0" smtClean="0"/>
              <a:t>Прийняття рішень про наступні дії може бути реалізовано за наступним принципом: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717" y="1019504"/>
            <a:ext cx="1702676" cy="8933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Планування заходів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717" y="2370083"/>
            <a:ext cx="1702676" cy="9301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Ліквідація наслідків інциденту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717" y="3746938"/>
            <a:ext cx="1702676" cy="909145"/>
          </a:xfrm>
          <a:prstGeom prst="rect">
            <a:avLst/>
          </a:prstGeom>
          <a:solidFill>
            <a:srgbClr val="00B05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Відновлення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21421" y="2349063"/>
            <a:ext cx="1739462" cy="951186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Виявлення </a:t>
            </a:r>
            <a:r>
              <a:rPr lang="uk-UA" dirty="0" err="1" smtClean="0"/>
              <a:t>вразливостей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22426" y="4277710"/>
            <a:ext cx="1891863" cy="956442"/>
          </a:xfrm>
          <a:prstGeom prst="rect">
            <a:avLst/>
          </a:prstGeom>
          <a:solidFill>
            <a:srgbClr val="00B05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Повернення в штатний режим роботи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21421" y="1019503"/>
            <a:ext cx="1739462" cy="893381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</a:t>
            </a:r>
            <a:r>
              <a:rPr lang="uk-UA" dirty="0" err="1" smtClean="0"/>
              <a:t>корректуючих</a:t>
            </a:r>
            <a:r>
              <a:rPr lang="uk-UA" dirty="0" smtClean="0"/>
              <a:t> заходів</a:t>
            </a:r>
            <a:endParaRPr lang="ru-RU" dirty="0"/>
          </a:p>
        </p:txBody>
      </p:sp>
      <p:sp>
        <p:nvSpPr>
          <p:cNvPr id="10" name="Ромб 9"/>
          <p:cNvSpPr/>
          <p:nvPr/>
        </p:nvSpPr>
        <p:spPr>
          <a:xfrm>
            <a:off x="6096000" y="2251841"/>
            <a:ext cx="1744717" cy="1166649"/>
          </a:xfrm>
          <a:prstGeom prst="diamond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dirty="0" smtClean="0"/>
              <a:t>Виявлені</a:t>
            </a:r>
            <a:endParaRPr lang="ru-RU" sz="1300" dirty="0"/>
          </a:p>
        </p:txBody>
      </p:sp>
      <p:sp>
        <p:nvSpPr>
          <p:cNvPr id="11" name="Ромб 10"/>
          <p:cNvSpPr/>
          <p:nvPr/>
        </p:nvSpPr>
        <p:spPr>
          <a:xfrm>
            <a:off x="8973205" y="2262351"/>
            <a:ext cx="1744717" cy="1166649"/>
          </a:xfrm>
          <a:prstGeom prst="diamond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Можуть бути </a:t>
            </a:r>
            <a:r>
              <a:rPr lang="uk-UA" sz="1400" dirty="0" err="1" smtClean="0"/>
              <a:t>уснунені</a:t>
            </a:r>
            <a:endParaRPr lang="ru-RU" sz="1400" dirty="0"/>
          </a:p>
        </p:txBody>
      </p:sp>
      <p:sp>
        <p:nvSpPr>
          <p:cNvPr id="12" name="Ромб 11"/>
          <p:cNvSpPr/>
          <p:nvPr/>
        </p:nvSpPr>
        <p:spPr>
          <a:xfrm>
            <a:off x="8973205" y="4172607"/>
            <a:ext cx="1744717" cy="1166649"/>
          </a:xfrm>
          <a:prstGeom prst="diamond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Ризик </a:t>
            </a:r>
            <a:r>
              <a:rPr lang="uk-UA" sz="1200" dirty="0" err="1" smtClean="0"/>
              <a:t>принятий</a:t>
            </a:r>
            <a:r>
              <a:rPr lang="uk-UA" sz="1200" dirty="0" smtClean="0"/>
              <a:t> керівництвом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0894" y="5867400"/>
            <a:ext cx="1954925" cy="798786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Закінчення процесу. Перехід до аналізу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2" idx="2"/>
            <a:endCxn id="5" idx="0"/>
          </p:cNvCxnSpPr>
          <p:nvPr/>
        </p:nvCxnSpPr>
        <p:spPr>
          <a:xfrm>
            <a:off x="1072055" y="1912884"/>
            <a:ext cx="0" cy="457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72055" y="3300248"/>
            <a:ext cx="0" cy="457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6" idx="2"/>
            <a:endCxn id="9" idx="1"/>
          </p:cNvCxnSpPr>
          <p:nvPr/>
        </p:nvCxnSpPr>
        <p:spPr>
          <a:xfrm rot="5400000" flipH="1" flipV="1">
            <a:off x="551793" y="1986456"/>
            <a:ext cx="3189889" cy="2149366"/>
          </a:xfrm>
          <a:prstGeom prst="bentConnector4">
            <a:avLst>
              <a:gd name="adj1" fmla="val -7166"/>
              <a:gd name="adj2" fmla="val 6980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91152" y="1891864"/>
            <a:ext cx="0" cy="457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  <a:endCxn id="10" idx="1"/>
          </p:cNvCxnSpPr>
          <p:nvPr/>
        </p:nvCxnSpPr>
        <p:spPr>
          <a:xfrm>
            <a:off x="4960883" y="2824656"/>
            <a:ext cx="1135117" cy="105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  <a:endCxn id="11" idx="1"/>
          </p:cNvCxnSpPr>
          <p:nvPr/>
        </p:nvCxnSpPr>
        <p:spPr>
          <a:xfrm>
            <a:off x="7840717" y="2835166"/>
            <a:ext cx="1132488" cy="105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1"/>
            <a:endCxn id="8" idx="3"/>
          </p:cNvCxnSpPr>
          <p:nvPr/>
        </p:nvCxnSpPr>
        <p:spPr>
          <a:xfrm flipH="1" flipV="1">
            <a:off x="7914289" y="4755931"/>
            <a:ext cx="105891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2"/>
            <a:endCxn id="12" idx="0"/>
          </p:cNvCxnSpPr>
          <p:nvPr/>
        </p:nvCxnSpPr>
        <p:spPr>
          <a:xfrm>
            <a:off x="9845564" y="3429000"/>
            <a:ext cx="0" cy="7436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2"/>
            <a:endCxn id="8" idx="0"/>
          </p:cNvCxnSpPr>
          <p:nvPr/>
        </p:nvCxnSpPr>
        <p:spPr>
          <a:xfrm flipH="1">
            <a:off x="6968358" y="3418490"/>
            <a:ext cx="1" cy="8592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2"/>
            <a:endCxn id="13" idx="0"/>
          </p:cNvCxnSpPr>
          <p:nvPr/>
        </p:nvCxnSpPr>
        <p:spPr>
          <a:xfrm flipH="1">
            <a:off x="6968357" y="5234152"/>
            <a:ext cx="1" cy="6332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1" idx="3"/>
            <a:endCxn id="9" idx="3"/>
          </p:cNvCxnSpPr>
          <p:nvPr/>
        </p:nvCxnSpPr>
        <p:spPr>
          <a:xfrm flipH="1" flipV="1">
            <a:off x="4960883" y="1466194"/>
            <a:ext cx="5757039" cy="1379482"/>
          </a:xfrm>
          <a:prstGeom prst="bentConnector3">
            <a:avLst>
              <a:gd name="adj1" fmla="val -3971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2" idx="3"/>
          </p:cNvCxnSpPr>
          <p:nvPr/>
        </p:nvCxnSpPr>
        <p:spPr>
          <a:xfrm flipV="1">
            <a:off x="10717922" y="2845675"/>
            <a:ext cx="233857" cy="191025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598978" y="2608302"/>
            <a:ext cx="52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Так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770002" y="3244334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Ні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455096" y="2518964"/>
            <a:ext cx="52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Так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678914" y="4332155"/>
            <a:ext cx="52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Так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0545912" y="4297104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Ні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9912664" y="3219583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20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213" y="96627"/>
            <a:ext cx="4761187" cy="649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Розслідування інциденту</a:t>
            </a:r>
            <a:endParaRPr lang="ru-RU" sz="3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19448" y="840828"/>
            <a:ext cx="2406869" cy="90388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Визначення причин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09034" y="1434662"/>
            <a:ext cx="2406869" cy="90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Нова загроза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9447" y="2370082"/>
            <a:ext cx="2406869" cy="90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Недостатній захист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19445" y="5428590"/>
            <a:ext cx="2406869" cy="90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Визначення відповідальних.</a:t>
            </a:r>
          </a:p>
          <a:p>
            <a:pPr algn="ctr"/>
            <a:r>
              <a:rPr lang="uk-UA" dirty="0" smtClean="0"/>
              <a:t>Доказова база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09033" y="4603531"/>
            <a:ext cx="2406869" cy="90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Можливі втрати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29857" y="4603531"/>
            <a:ext cx="2406869" cy="90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Ступінь впливу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9446" y="3899336"/>
            <a:ext cx="2406869" cy="90388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Визначення наслідків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9862" y="1466193"/>
            <a:ext cx="2406869" cy="90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Персонал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63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4" y="0"/>
            <a:ext cx="12058996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200" dirty="0" smtClean="0"/>
              <a:t>Для визначення стратегічного підходу до процесів розслідування інцидентів ІБ, формування доказової бази і отримання високої ефективності даного процесу необхідно: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Визначити і описати типи інцидентів (сценарії), що потребують формування доказової бази.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Визначити доступні джерела і типи інформації, яка може бути використана в якості доказової бази.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Визначити вимоги до збору доказів з цих джерел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Організувати можливість коректного ( з юридичної точки зору) збору доказової бази у відповідності з певними вимогами.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Встановити політику зберігання і використання (обробки) потенційних доказів</a:t>
            </a:r>
          </a:p>
          <a:p>
            <a:pPr>
              <a:buFontTx/>
              <a:buChar char="-"/>
            </a:pPr>
            <a:r>
              <a:rPr lang="uk-UA" sz="3200" dirty="0" smtClean="0"/>
              <a:t>Визначити моніторинг подій, що вказують на інцидент ІБ</a:t>
            </a:r>
          </a:p>
          <a:p>
            <a:pPr>
              <a:buFontTx/>
              <a:buChar char="-"/>
            </a:pPr>
            <a:r>
              <a:rPr lang="uk-UA" sz="3200" dirty="0" smtClean="0"/>
              <a:t>Визначити події, при настанні яких мають бути запущені процеси збору доказової бази (вказати це в типових планах)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Описати всі ролі в рамках даного процесу і провести необхідне навчання залучених співробітників.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Описати основні плани реагування на інциденти, що потребують збір доказової бази ( юридично значимої_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Забезпечити правову експертизу.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457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154" y="0"/>
            <a:ext cx="5483941" cy="834411"/>
          </a:xfrm>
        </p:spPr>
        <p:txBody>
          <a:bodyPr/>
          <a:lstStyle/>
          <a:p>
            <a:pPr algn="ctr"/>
            <a:r>
              <a:rPr lang="en-US" b="1" dirty="0"/>
              <a:t>ISO/IEC 27001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0542"/>
            <a:ext cx="12192000" cy="54667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ISO / IEC 27001 - міжнародний стандарт по </a:t>
            </a:r>
            <a:r>
              <a:rPr lang="uk-UA" dirty="0" smtClean="0"/>
              <a:t>інформаційній безпеці, </a:t>
            </a:r>
            <a:r>
              <a:rPr lang="uk-UA" dirty="0"/>
              <a:t>розроблений спільно Міжнародною організацією зі стандартизації та Міжнародної електротехнічної комісією. Підготовлено до випуску підкомітетом SC27 Об'єднаного технічного комітету JTC 1. Стандарт містить вимоги в області інформаційної безпеки для створення, розвитку та підтримки </a:t>
            </a:r>
            <a:r>
              <a:rPr lang="uk-UA" b="1" dirty="0"/>
              <a:t>Системи менеджменту інформаційної безпеки (СМІБ).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У стандарті ISO / IEC 27001 (ISO 27001) зібрані описи найкращих світових практик в області управління інформаційною безпекою. ISO 27001 встановлює вимоги до системи менеджменту інформаційної безпеки для демонстрації здатності організації захищати свої інформаційні ресурси. Цей стандарт підготовлений в якості моделі для розробки, впровадження, функціонування, моніторингу, аналізу, підтримки та поліпшення Системи Менеджменту Інформаційної </a:t>
            </a:r>
            <a:r>
              <a:rPr lang="uk-UA" dirty="0" smtClean="0"/>
              <a:t>Безпеки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Мета СМІБ - вибір відповідних заходів управління безпекою, призначених для захисту інформаційних активів і гарантують довіру зацікавлених сторін.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67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96" y="275304"/>
            <a:ext cx="11672596" cy="5901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200" u="sng" dirty="0" smtClean="0"/>
              <a:t>Звіт за результатами обробки інциденту</a:t>
            </a:r>
          </a:p>
          <a:p>
            <a:pPr>
              <a:buFontTx/>
              <a:buChar char="-"/>
            </a:pPr>
            <a:r>
              <a:rPr lang="uk-UA" sz="3200" dirty="0" smtClean="0"/>
              <a:t>Для кого?</a:t>
            </a:r>
          </a:p>
          <a:p>
            <a:pPr>
              <a:buFontTx/>
              <a:buChar char="-"/>
            </a:pPr>
            <a:r>
              <a:rPr lang="uk-UA" sz="3200" dirty="0" smtClean="0"/>
              <a:t>З якою ціллю?</a:t>
            </a:r>
          </a:p>
          <a:p>
            <a:pPr>
              <a:buFontTx/>
              <a:buChar char="-"/>
            </a:pPr>
            <a:r>
              <a:rPr lang="uk-UA" sz="3200" dirty="0" smtClean="0"/>
              <a:t>Яке наповнення</a:t>
            </a:r>
            <a:r>
              <a:rPr lang="ru-RU" sz="3200" dirty="0" smtClean="0"/>
              <a:t>?</a:t>
            </a:r>
          </a:p>
          <a:p>
            <a:pPr>
              <a:buFontTx/>
              <a:buChar char="-"/>
            </a:pPr>
            <a:endParaRPr lang="uk-UA" sz="3200" dirty="0"/>
          </a:p>
          <a:p>
            <a:pPr marL="0" indent="0">
              <a:buNone/>
            </a:pPr>
            <a:r>
              <a:rPr lang="uk-UA" sz="3200" u="sng" dirty="0" smtClean="0"/>
              <a:t>Звіт може містити</a:t>
            </a:r>
            <a:r>
              <a:rPr lang="uk-UA" sz="3200" dirty="0" smtClean="0"/>
              <a:t>:</a:t>
            </a:r>
          </a:p>
          <a:p>
            <a:pPr>
              <a:buFontTx/>
              <a:buChar char="-"/>
            </a:pPr>
            <a:r>
              <a:rPr lang="uk-UA" sz="3200" dirty="0" smtClean="0"/>
              <a:t>основні відомості</a:t>
            </a:r>
          </a:p>
          <a:p>
            <a:pPr>
              <a:buFontTx/>
              <a:buChar char="-"/>
            </a:pPr>
            <a:r>
              <a:rPr lang="uk-UA" sz="3200" dirty="0" smtClean="0"/>
              <a:t>інформацію про об’єкт інциденту</a:t>
            </a:r>
          </a:p>
          <a:p>
            <a:pPr>
              <a:buFontTx/>
              <a:buChar char="-"/>
            </a:pPr>
            <a:r>
              <a:rPr lang="uk-UA" sz="3200" dirty="0" smtClean="0"/>
              <a:t>інформацію про джерело інциденту</a:t>
            </a:r>
          </a:p>
          <a:p>
            <a:pPr>
              <a:buFontTx/>
              <a:buChar char="-"/>
            </a:pPr>
            <a:r>
              <a:rPr lang="uk-UA" sz="3200" dirty="0" smtClean="0"/>
              <a:t>опис хронології інциденту</a:t>
            </a:r>
          </a:p>
          <a:p>
            <a:pPr>
              <a:buFontTx/>
              <a:buChar char="-"/>
            </a:pPr>
            <a:r>
              <a:rPr lang="uk-UA" sz="3200" dirty="0" smtClean="0"/>
              <a:t>прийняті заходи по реагуванню</a:t>
            </a:r>
          </a:p>
          <a:p>
            <a:pPr>
              <a:buFontTx/>
              <a:buChar char="-"/>
            </a:pPr>
            <a:r>
              <a:rPr lang="uk-UA" sz="3200" dirty="0" smtClean="0"/>
              <a:t>рішення по інциденту</a:t>
            </a:r>
          </a:p>
          <a:p>
            <a:pPr>
              <a:buFontTx/>
              <a:buChar char="-"/>
            </a:pPr>
            <a:r>
              <a:rPr lang="uk-UA" sz="3200" dirty="0" smtClean="0"/>
              <a:t>інформація про залучених осіб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30" y="698269"/>
            <a:ext cx="5254870" cy="62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6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28" y="186814"/>
            <a:ext cx="11568270" cy="493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Оцінка ефективності процесу управління інцидентами ІБ направлена на коректування ( удосконалення)</a:t>
            </a:r>
          </a:p>
          <a:p>
            <a:pPr>
              <a:buFontTx/>
              <a:buChar char="-"/>
            </a:pPr>
            <a:r>
              <a:rPr lang="uk-UA" sz="2400" dirty="0" smtClean="0"/>
              <a:t>процесу управління інцидентами</a:t>
            </a:r>
          </a:p>
          <a:p>
            <a:pPr>
              <a:buFontTx/>
              <a:buChar char="-"/>
            </a:pPr>
            <a:r>
              <a:rPr lang="uk-UA" sz="2400" dirty="0" smtClean="0"/>
              <a:t>реалізованих заходів забезпечення ІБ</a:t>
            </a:r>
          </a:p>
          <a:p>
            <a:pPr>
              <a:buFontTx/>
              <a:buChar char="-"/>
            </a:pPr>
            <a:r>
              <a:rPr lang="uk-UA" sz="2400" dirty="0" smtClean="0"/>
              <a:t>підходу і результатів оцінки ризиків</a:t>
            </a:r>
          </a:p>
          <a:p>
            <a:pPr>
              <a:buFontTx/>
              <a:buChar char="-"/>
            </a:pPr>
            <a:r>
              <a:rPr lang="uk-UA" sz="2400" dirty="0" smtClean="0"/>
              <a:t>області моніторингу і контролю</a:t>
            </a:r>
          </a:p>
          <a:p>
            <a:pPr>
              <a:buFontTx/>
              <a:buChar char="-"/>
            </a:pPr>
            <a:r>
              <a:rPr lang="uk-UA" sz="2400" dirty="0" smtClean="0"/>
              <a:t>політики (підходів)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9601" y="3431459"/>
            <a:ext cx="1966451" cy="10028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Політика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43201" y="3431459"/>
            <a:ext cx="1907458" cy="10028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Область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8981" y="2684207"/>
            <a:ext cx="1268361" cy="24777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Оцінка ризиків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25497" y="2684207"/>
            <a:ext cx="1219200" cy="24777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Вибір засобів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12752" y="3338052"/>
            <a:ext cx="1838633" cy="10815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Реалізація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832259" y="2595717"/>
            <a:ext cx="1573161" cy="25662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Моніторинг і контроль</a:t>
            </a:r>
            <a:endParaRPr lang="ru-RU" dirty="0"/>
          </a:p>
        </p:txBody>
      </p:sp>
      <p:sp>
        <p:nvSpPr>
          <p:cNvPr id="21" name="Круговая стрелка 20"/>
          <p:cNvSpPr/>
          <p:nvPr/>
        </p:nvSpPr>
        <p:spPr>
          <a:xfrm rot="10800000">
            <a:off x="6390968" y="4107175"/>
            <a:ext cx="3922415" cy="2610563"/>
          </a:xfrm>
          <a:prstGeom prst="circular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44697" y="5561726"/>
            <a:ext cx="226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Оцінка ефективності</a:t>
            </a:r>
            <a:endParaRPr lang="ru-RU" dirty="0"/>
          </a:p>
        </p:txBody>
      </p:sp>
      <p:sp>
        <p:nvSpPr>
          <p:cNvPr id="23" name="Круговая стрелка 22"/>
          <p:cNvSpPr/>
          <p:nvPr/>
        </p:nvSpPr>
        <p:spPr>
          <a:xfrm rot="10800000">
            <a:off x="1514823" y="4086096"/>
            <a:ext cx="3922415" cy="2610563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73820" y="5391378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Вплив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17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96" y="275304"/>
            <a:ext cx="7301204" cy="606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Критерії для формування метрик:</a:t>
            </a:r>
          </a:p>
          <a:p>
            <a:pPr marL="0" indent="0">
              <a:buNone/>
            </a:pPr>
            <a:r>
              <a:rPr lang="en-US" sz="3200" dirty="0" smtClean="0"/>
              <a:t>ISO/IEC 270XX</a:t>
            </a:r>
          </a:p>
          <a:p>
            <a:pPr marL="0" indent="0">
              <a:buNone/>
            </a:pPr>
            <a:r>
              <a:rPr lang="en-US" sz="3200" dirty="0" smtClean="0"/>
              <a:t>SANS Institute</a:t>
            </a:r>
          </a:p>
          <a:p>
            <a:pPr marL="0" indent="0">
              <a:buNone/>
            </a:pPr>
            <a:r>
              <a:rPr lang="en-US" sz="3200" dirty="0" smtClean="0"/>
              <a:t>CERT</a:t>
            </a:r>
          </a:p>
          <a:p>
            <a:pPr marL="0" indent="0">
              <a:buNone/>
            </a:pPr>
            <a:r>
              <a:rPr lang="en-US" sz="3200" dirty="0" smtClean="0"/>
              <a:t>NIST</a:t>
            </a:r>
          </a:p>
          <a:p>
            <a:pPr marL="0" indent="0">
              <a:buNone/>
            </a:pPr>
            <a:r>
              <a:rPr lang="uk-UA" sz="3200" dirty="0" smtClean="0"/>
              <a:t>Рекомендації і документація розробників</a:t>
            </a:r>
          </a:p>
          <a:p>
            <a:pPr marL="0" indent="0">
              <a:buNone/>
            </a:pPr>
            <a:r>
              <a:rPr lang="en-US" sz="3200" dirty="0" smtClean="0"/>
              <a:t>SIEM (HPE, IBM)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18" y="873579"/>
            <a:ext cx="6816282" cy="54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1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206" y="2351241"/>
            <a:ext cx="5306961" cy="1325563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3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05601" y="432620"/>
            <a:ext cx="5378244" cy="55968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 відповідності до </a:t>
            </a:r>
            <a:r>
              <a:rPr lang="en-US" dirty="0" smtClean="0"/>
              <a:t>ISO/IEC 27001 </a:t>
            </a:r>
            <a:r>
              <a:rPr lang="uk-UA" dirty="0" smtClean="0"/>
              <a:t>в основі системи управління інформаційною безпекою має лежати </a:t>
            </a:r>
            <a:r>
              <a:rPr lang="en-US" dirty="0" smtClean="0"/>
              <a:t>PDCA-</a:t>
            </a:r>
            <a:r>
              <a:rPr lang="uk-UA" dirty="0" smtClean="0"/>
              <a:t>модель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3" y="616283"/>
            <a:ext cx="59817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28" y="186814"/>
            <a:ext cx="11672596" cy="5901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Основні етапи реалізації процесу управління інцидентами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465" y="2802194"/>
            <a:ext cx="1966451" cy="10028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8065" y="2802194"/>
            <a:ext cx="1907458" cy="10028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Область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3845" y="2054942"/>
            <a:ext cx="1268361" cy="24777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Оцінка ризиків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40361" y="2054942"/>
            <a:ext cx="1219200" cy="24777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Вибір засобів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7616" y="2708787"/>
            <a:ext cx="1838633" cy="10815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Реалізація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47123" y="1966452"/>
            <a:ext cx="1573161" cy="25662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Моніторинг і контроль</a:t>
            </a:r>
            <a:endParaRPr lang="ru-RU" dirty="0"/>
          </a:p>
        </p:txBody>
      </p:sp>
      <p:sp>
        <p:nvSpPr>
          <p:cNvPr id="11" name="Круговая стрелка 10"/>
          <p:cNvSpPr/>
          <p:nvPr/>
        </p:nvSpPr>
        <p:spPr>
          <a:xfrm rot="10800000">
            <a:off x="6105832" y="3477910"/>
            <a:ext cx="3922415" cy="2610563"/>
          </a:xfrm>
          <a:prstGeom prst="circular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9561" y="4932461"/>
            <a:ext cx="226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Оцінка ефективності</a:t>
            </a:r>
            <a:endParaRPr lang="ru-RU" dirty="0"/>
          </a:p>
        </p:txBody>
      </p:sp>
      <p:sp>
        <p:nvSpPr>
          <p:cNvPr id="13" name="Круговая стрелка 12"/>
          <p:cNvSpPr/>
          <p:nvPr/>
        </p:nvSpPr>
        <p:spPr>
          <a:xfrm rot="10800000">
            <a:off x="1229687" y="3456831"/>
            <a:ext cx="3922415" cy="2610563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8684" y="4762113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Вплив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24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2671" y="285136"/>
            <a:ext cx="7264533" cy="64204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200" dirty="0" smtClean="0"/>
              <a:t>Стратегія управління інцидентами</a:t>
            </a:r>
          </a:p>
          <a:p>
            <a:pPr marL="0" indent="0">
              <a:buNone/>
            </a:pPr>
            <a:r>
              <a:rPr lang="uk-UA" sz="2400" b="1" dirty="0" smtClean="0"/>
              <a:t>Процеси:</a:t>
            </a:r>
          </a:p>
          <a:p>
            <a:r>
              <a:rPr lang="uk-UA" sz="2400" dirty="0" smtClean="0"/>
              <a:t>інциденти</a:t>
            </a:r>
          </a:p>
          <a:p>
            <a:r>
              <a:rPr lang="uk-UA" sz="2400" dirty="0" smtClean="0"/>
              <a:t>моніторинг</a:t>
            </a:r>
          </a:p>
          <a:p>
            <a:r>
              <a:rPr lang="uk-UA" sz="2400" dirty="0" smtClean="0"/>
              <a:t>вразливості</a:t>
            </a:r>
          </a:p>
          <a:p>
            <a:r>
              <a:rPr lang="uk-UA" sz="2400" dirty="0" smtClean="0"/>
              <a:t>оцінка ризиків</a:t>
            </a:r>
          </a:p>
          <a:p>
            <a:pPr marL="0" indent="0">
              <a:buNone/>
            </a:pP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 smtClean="0"/>
              <a:t>Кадри:</a:t>
            </a:r>
          </a:p>
          <a:p>
            <a:r>
              <a:rPr lang="uk-UA" sz="2400" dirty="0" smtClean="0"/>
              <a:t>інформаційна безпека</a:t>
            </a:r>
          </a:p>
          <a:p>
            <a:r>
              <a:rPr lang="uk-UA" sz="2400" dirty="0" smtClean="0"/>
              <a:t>ІТ</a:t>
            </a:r>
          </a:p>
          <a:p>
            <a:r>
              <a:rPr lang="uk-UA" sz="2400" dirty="0" smtClean="0"/>
              <a:t>керівництво</a:t>
            </a:r>
          </a:p>
          <a:p>
            <a:r>
              <a:rPr lang="uk-UA" sz="2400" dirty="0" smtClean="0"/>
              <a:t>користувачі</a:t>
            </a:r>
          </a:p>
          <a:p>
            <a:pPr marL="0" indent="0">
              <a:buNone/>
            </a:pP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 smtClean="0"/>
              <a:t>Інструменти:</a:t>
            </a:r>
          </a:p>
          <a:p>
            <a:r>
              <a:rPr lang="en-US" sz="2400" dirty="0" smtClean="0"/>
              <a:t>SIEM</a:t>
            </a:r>
          </a:p>
          <a:p>
            <a:r>
              <a:rPr lang="en-US" sz="2400" dirty="0" smtClean="0"/>
              <a:t>Forensic</a:t>
            </a:r>
          </a:p>
          <a:p>
            <a:r>
              <a:rPr lang="en-US" sz="2400" dirty="0" smtClean="0"/>
              <a:t>Service Deck</a:t>
            </a:r>
          </a:p>
          <a:p>
            <a:r>
              <a:rPr lang="uk-UA" sz="2400" dirty="0" smtClean="0"/>
              <a:t>Превентивні заходи</a:t>
            </a:r>
          </a:p>
          <a:p>
            <a:r>
              <a:rPr lang="en-US" sz="2400" dirty="0" smtClean="0"/>
              <a:t>GRC </a:t>
            </a:r>
            <a:r>
              <a:rPr lang="uk-UA" sz="2400" dirty="0" smtClean="0"/>
              <a:t>рішення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Пятиугольник 1"/>
          <p:cNvSpPr/>
          <p:nvPr/>
        </p:nvSpPr>
        <p:spPr>
          <a:xfrm rot="5400000">
            <a:off x="459235" y="1292754"/>
            <a:ext cx="1666666" cy="157316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397817" y="2303293"/>
            <a:ext cx="1759974" cy="160265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397849" y="3388837"/>
            <a:ext cx="1759974" cy="160265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369750" y="4453490"/>
            <a:ext cx="1759974" cy="160265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397" y="1499463"/>
            <a:ext cx="130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Підготовка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648" y="2980078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Виявлення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8789" y="4190166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Аналіз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504" y="5148341"/>
            <a:ext cx="14577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dirty="0" smtClean="0"/>
              <a:t>Покращення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3265" y="1246001"/>
            <a:ext cx="1789470" cy="90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Процеси</a:t>
            </a:r>
          </a:p>
          <a:p>
            <a:r>
              <a:rPr lang="uk-UA" dirty="0" smtClean="0"/>
              <a:t>Кадри</a:t>
            </a:r>
          </a:p>
          <a:p>
            <a:r>
              <a:rPr lang="uk-UA" dirty="0" smtClean="0"/>
              <a:t>Інструменти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3265" y="2272253"/>
            <a:ext cx="1789470" cy="90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Виявлення </a:t>
            </a:r>
          </a:p>
          <a:p>
            <a:r>
              <a:rPr lang="uk-UA" dirty="0" smtClean="0"/>
              <a:t>Класифікація</a:t>
            </a:r>
          </a:p>
          <a:p>
            <a:r>
              <a:rPr lang="uk-UA" dirty="0" smtClean="0"/>
              <a:t>Обробка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53265" y="3346020"/>
            <a:ext cx="1789470" cy="90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Розслідування</a:t>
            </a:r>
          </a:p>
          <a:p>
            <a:r>
              <a:rPr lang="uk-UA" dirty="0" smtClean="0"/>
              <a:t>Аналіз</a:t>
            </a:r>
          </a:p>
          <a:p>
            <a:r>
              <a:rPr lang="uk-UA" dirty="0" smtClean="0"/>
              <a:t>Вирішення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3265" y="4360271"/>
            <a:ext cx="1789470" cy="90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Припущення </a:t>
            </a:r>
          </a:p>
          <a:p>
            <a:r>
              <a:rPr lang="uk-UA" dirty="0" smtClean="0"/>
              <a:t>Ризики</a:t>
            </a:r>
          </a:p>
          <a:p>
            <a:r>
              <a:rPr lang="uk-UA" dirty="0" smtClean="0"/>
              <a:t>Удосконалення</a:t>
            </a:r>
          </a:p>
        </p:txBody>
      </p:sp>
    </p:spTree>
    <p:extLst>
      <p:ext uri="{BB962C8B-B14F-4D97-AF65-F5344CB8AC3E}">
        <p14:creationId xmlns:p14="http://schemas.microsoft.com/office/powerpoint/2010/main" val="217039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168" y="99654"/>
            <a:ext cx="2445774" cy="785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51" y="766916"/>
            <a:ext cx="11808541" cy="192712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SIEM (</a:t>
            </a:r>
            <a:r>
              <a:rPr lang="uk-UA" dirty="0" err="1"/>
              <a:t>Security</a:t>
            </a:r>
            <a:r>
              <a:rPr lang="uk-UA" dirty="0"/>
              <a:t> </a:t>
            </a:r>
            <a:r>
              <a:rPr lang="uk-UA" dirty="0" err="1"/>
              <a:t>information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event</a:t>
            </a:r>
            <a:r>
              <a:rPr lang="uk-UA" dirty="0"/>
              <a:t> </a:t>
            </a:r>
            <a:r>
              <a:rPr lang="uk-UA" dirty="0" err="1"/>
              <a:t>management</a:t>
            </a:r>
            <a:r>
              <a:rPr lang="uk-UA" dirty="0"/>
              <a:t>) - </a:t>
            </a:r>
            <a:r>
              <a:rPr lang="uk-UA" dirty="0" smtClean="0"/>
              <a:t>забезпечує </a:t>
            </a:r>
            <a:r>
              <a:rPr lang="uk-UA" dirty="0"/>
              <a:t>аналіз в реальному часі подій </a:t>
            </a:r>
            <a:r>
              <a:rPr lang="uk-UA" dirty="0" smtClean="0"/>
              <a:t>(загроз) </a:t>
            </a:r>
            <a:r>
              <a:rPr lang="uk-UA" dirty="0"/>
              <a:t>безпеки, що виходять від мережевих пристроїв і додатків, і дозволяє реагувати на них до настання істотної </a:t>
            </a:r>
            <a:r>
              <a:rPr lang="uk-UA" dirty="0" smtClean="0"/>
              <a:t>шкоди.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40" y="2137798"/>
            <a:ext cx="8764997" cy="45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55" y="275304"/>
            <a:ext cx="12083845" cy="5901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/>
              <a:t>Класифікація інцидентів</a:t>
            </a:r>
          </a:p>
          <a:p>
            <a:pPr marL="0" indent="0" algn="ctr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Для чого це взагалі потрібно???</a:t>
            </a:r>
            <a:endParaRPr lang="en-US" sz="3200" dirty="0" smtClean="0"/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1. </a:t>
            </a:r>
            <a:r>
              <a:rPr lang="uk-UA" dirty="0" err="1" smtClean="0"/>
              <a:t>Пріоритезація</a:t>
            </a:r>
            <a:r>
              <a:rPr lang="uk-UA" dirty="0" smtClean="0"/>
              <a:t> (визначення пріоритетів обробки інцидентів в ІБ)</a:t>
            </a:r>
          </a:p>
          <a:p>
            <a:pPr marL="0" indent="0">
              <a:buNone/>
            </a:pPr>
            <a:r>
              <a:rPr lang="uk-UA" dirty="0" smtClean="0"/>
              <a:t>2. Наслідки (визначення випливу і можливих наслідків </a:t>
            </a:r>
            <a:r>
              <a:rPr lang="uk-UA" dirty="0" err="1" smtClean="0"/>
              <a:t>інцидента</a:t>
            </a:r>
            <a:r>
              <a:rPr lang="uk-UA" dirty="0" smtClean="0"/>
              <a:t> в ІБ)</a:t>
            </a:r>
          </a:p>
          <a:p>
            <a:pPr marL="0" indent="0">
              <a:buNone/>
            </a:pPr>
            <a:r>
              <a:rPr lang="uk-UA" dirty="0" smtClean="0"/>
              <a:t>3. Мінімізація (визначення оптимального способу подальшої обробки)</a:t>
            </a:r>
          </a:p>
          <a:p>
            <a:pPr marL="0" indent="0">
              <a:buNone/>
            </a:pPr>
            <a:r>
              <a:rPr lang="uk-UA" dirty="0" smtClean="0"/>
              <a:t>4. Статистика (аналіз інцидентів ІБ, які відбулися, підведення статистики)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2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70" y="629265"/>
            <a:ext cx="3700140" cy="6553200"/>
          </a:xfrm>
        </p:spPr>
        <p:txBody>
          <a:bodyPr>
            <a:normAutofit fontScale="70000" lnSpcReduction="20000"/>
          </a:bodyPr>
          <a:lstStyle/>
          <a:p>
            <a:r>
              <a:rPr lang="uk-UA" sz="3200" smtClean="0"/>
              <a:t>Категорія</a:t>
            </a:r>
          </a:p>
          <a:p>
            <a:r>
              <a:rPr lang="uk-UA" sz="3200" smtClean="0"/>
              <a:t>Тип</a:t>
            </a:r>
          </a:p>
          <a:p>
            <a:r>
              <a:rPr lang="uk-UA" sz="3200" smtClean="0"/>
              <a:t>Критичність</a:t>
            </a:r>
          </a:p>
          <a:p>
            <a:r>
              <a:rPr lang="uk-UA" sz="3200" smtClean="0"/>
              <a:t>Характер взаємодії</a:t>
            </a:r>
          </a:p>
          <a:p>
            <a:r>
              <a:rPr lang="uk-UA" sz="3200" smtClean="0"/>
              <a:t>Масштаб</a:t>
            </a:r>
          </a:p>
          <a:p>
            <a:r>
              <a:rPr lang="uk-UA" sz="3200" smtClean="0"/>
              <a:t>Негативні наслідки</a:t>
            </a:r>
          </a:p>
          <a:p>
            <a:r>
              <a:rPr lang="uk-UA" sz="3200" smtClean="0"/>
              <a:t>Пріоритет</a:t>
            </a:r>
          </a:p>
          <a:p>
            <a:r>
              <a:rPr lang="uk-UA" sz="3200" smtClean="0"/>
              <a:t>Тривалість</a:t>
            </a:r>
          </a:p>
          <a:p>
            <a:r>
              <a:rPr lang="uk-UA" sz="3200" smtClean="0"/>
              <a:t>Час</a:t>
            </a:r>
          </a:p>
          <a:p>
            <a:r>
              <a:rPr lang="uk-UA" sz="3200" smtClean="0"/>
              <a:t>Джерело інформації</a:t>
            </a:r>
          </a:p>
          <a:p>
            <a:r>
              <a:rPr lang="uk-UA" sz="3200" smtClean="0"/>
              <a:t>Спосіб визначення</a:t>
            </a:r>
          </a:p>
          <a:p>
            <a:r>
              <a:rPr lang="uk-UA" sz="3200" smtClean="0"/>
              <a:t>Інформаційна система</a:t>
            </a:r>
          </a:p>
          <a:p>
            <a:r>
              <a:rPr lang="uk-UA" sz="3200" smtClean="0"/>
              <a:t>Бізнес-процес</a:t>
            </a:r>
          </a:p>
          <a:p>
            <a:r>
              <a:rPr lang="uk-UA" sz="3200" smtClean="0"/>
              <a:t>Результат</a:t>
            </a:r>
          </a:p>
          <a:p>
            <a:r>
              <a:rPr lang="uk-UA" sz="3200" smtClean="0"/>
              <a:t>Направленість</a:t>
            </a:r>
          </a:p>
          <a:p>
            <a:r>
              <a:rPr lang="uk-UA" sz="3200" smtClean="0"/>
              <a:t>Складніст</a:t>
            </a:r>
          </a:p>
          <a:p>
            <a:r>
              <a:rPr lang="uk-UA" sz="3200" smtClean="0"/>
              <a:t>та ін.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0639" y="88179"/>
            <a:ext cx="3391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/>
              <a:t>Класифікаційні ознаки: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385732" y="1189704"/>
            <a:ext cx="3700140" cy="65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 smtClean="0"/>
              <a:t>Необхідно поділити всі ознаки на групи в залежності від стадії обробки інциденту:</a:t>
            </a:r>
          </a:p>
          <a:p>
            <a:r>
              <a:rPr lang="uk-UA" sz="2000" dirty="0" smtClean="0"/>
              <a:t>Первинні</a:t>
            </a:r>
          </a:p>
          <a:p>
            <a:r>
              <a:rPr lang="uk-UA" sz="2000" dirty="0" smtClean="0"/>
              <a:t>уточнюючі</a:t>
            </a:r>
          </a:p>
          <a:p>
            <a:r>
              <a:rPr lang="uk-UA" sz="2000" dirty="0" smtClean="0"/>
              <a:t>Інформаційні</a:t>
            </a:r>
          </a:p>
          <a:p>
            <a:r>
              <a:rPr lang="uk-UA" sz="2000" dirty="0" smtClean="0"/>
              <a:t>Результуючі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807974" y="2694039"/>
            <a:ext cx="1425678" cy="10913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5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70" y="629265"/>
            <a:ext cx="5785596" cy="6086845"/>
          </a:xfrm>
        </p:spPr>
        <p:txBody>
          <a:bodyPr>
            <a:normAutofit fontScale="55000" lnSpcReduction="20000"/>
          </a:bodyPr>
          <a:lstStyle/>
          <a:p>
            <a:r>
              <a:rPr lang="uk-UA" sz="3200" dirty="0" smtClean="0"/>
              <a:t>Категорія</a:t>
            </a:r>
          </a:p>
          <a:p>
            <a:r>
              <a:rPr lang="uk-UA" sz="3200" dirty="0" smtClean="0"/>
              <a:t>Тип</a:t>
            </a:r>
          </a:p>
          <a:p>
            <a:r>
              <a:rPr lang="uk-UA" sz="3200" dirty="0" smtClean="0"/>
              <a:t>Критичність</a:t>
            </a:r>
          </a:p>
          <a:p>
            <a:r>
              <a:rPr lang="uk-UA" sz="3200" dirty="0" smtClean="0"/>
              <a:t>Джерело</a:t>
            </a:r>
          </a:p>
          <a:p>
            <a:pPr marL="0" indent="0">
              <a:buNone/>
            </a:pPr>
            <a:endParaRPr lang="uk-UA" sz="3200" dirty="0" smtClean="0"/>
          </a:p>
          <a:p>
            <a:r>
              <a:rPr lang="uk-UA" sz="3200" dirty="0" smtClean="0"/>
              <a:t>Засіб захисту інформації</a:t>
            </a:r>
          </a:p>
          <a:p>
            <a:r>
              <a:rPr lang="uk-UA" sz="3200" dirty="0" smtClean="0"/>
              <a:t>Правило (сценарій)</a:t>
            </a:r>
          </a:p>
          <a:p>
            <a:r>
              <a:rPr lang="uk-UA" sz="3200" dirty="0" smtClean="0"/>
              <a:t>Можливість негативних наслідків та їх тип</a:t>
            </a:r>
          </a:p>
          <a:p>
            <a:r>
              <a:rPr lang="uk-UA" sz="3200" dirty="0" smtClean="0"/>
              <a:t>Рівень ескалації</a:t>
            </a:r>
          </a:p>
          <a:p>
            <a:r>
              <a:rPr lang="uk-UA" sz="3200" dirty="0" smtClean="0"/>
              <a:t>Інформаційна система</a:t>
            </a:r>
          </a:p>
          <a:p>
            <a:r>
              <a:rPr lang="uk-UA" sz="3200" dirty="0" smtClean="0"/>
              <a:t>Тип інформації</a:t>
            </a:r>
          </a:p>
          <a:p>
            <a:pPr marL="0" indent="0">
              <a:buNone/>
            </a:pPr>
            <a:endParaRPr lang="uk-UA" sz="3200" dirty="0" smtClean="0"/>
          </a:p>
          <a:p>
            <a:r>
              <a:rPr lang="uk-UA" sz="3200" dirty="0" smtClean="0"/>
              <a:t>Направленість</a:t>
            </a:r>
          </a:p>
          <a:p>
            <a:r>
              <a:rPr lang="uk-UA" sz="3200" dirty="0" smtClean="0"/>
              <a:t>Масштаб </a:t>
            </a:r>
          </a:p>
          <a:p>
            <a:endParaRPr lang="uk-UA" sz="3200" dirty="0" smtClean="0"/>
          </a:p>
          <a:p>
            <a:r>
              <a:rPr lang="uk-UA" sz="3200" dirty="0" smtClean="0"/>
              <a:t>Складність виявлення</a:t>
            </a:r>
          </a:p>
          <a:p>
            <a:r>
              <a:rPr lang="uk-UA" sz="3200" dirty="0" smtClean="0"/>
              <a:t>Повторюваність</a:t>
            </a:r>
          </a:p>
          <a:p>
            <a:r>
              <a:rPr lang="uk-UA" sz="3200" dirty="0" smtClean="0"/>
              <a:t>Вірогідність повторного виявлення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0639" y="88179"/>
            <a:ext cx="3391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/>
              <a:t>Класифікаційні ознаки: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55647" y="1095905"/>
            <a:ext cx="1550810" cy="53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Первинні</a:t>
            </a:r>
            <a:endParaRPr lang="uk-UA" sz="1800" dirty="0" smtClean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584846" y="612907"/>
            <a:ext cx="470630" cy="1315149"/>
          </a:xfrm>
          <a:prstGeom prst="rightBrac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626535" y="2175641"/>
            <a:ext cx="470630" cy="2028497"/>
          </a:xfrm>
          <a:prstGeom prst="rightBrac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626535" y="4372306"/>
            <a:ext cx="470630" cy="725212"/>
          </a:xfrm>
          <a:prstGeom prst="rightBrac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626535" y="5334002"/>
            <a:ext cx="470630" cy="1145624"/>
          </a:xfrm>
          <a:prstGeom prst="rightBrac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15062" y="2921494"/>
            <a:ext cx="1550810" cy="53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Уточнюючі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96232" y="4550407"/>
            <a:ext cx="1669640" cy="53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Інформаційні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555647" y="5633258"/>
            <a:ext cx="1550810" cy="53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Результуючі</a:t>
            </a:r>
          </a:p>
        </p:txBody>
      </p:sp>
    </p:spTree>
    <p:extLst>
      <p:ext uri="{BB962C8B-B14F-4D97-AF65-F5344CB8AC3E}">
        <p14:creationId xmlns:p14="http://schemas.microsoft.com/office/powerpoint/2010/main" val="133548318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651</TotalTime>
  <Words>933</Words>
  <Application>Microsoft Office PowerPoint</Application>
  <PresentationFormat>Широкоэкранный</PresentationFormat>
  <Paragraphs>257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Corbel</vt:lpstr>
      <vt:lpstr>Глубина</vt:lpstr>
      <vt:lpstr>Керування інцидентами в ІБ</vt:lpstr>
      <vt:lpstr>ISO/IEC 27001</vt:lpstr>
      <vt:lpstr>Презентация PowerPoint</vt:lpstr>
      <vt:lpstr>Презентация PowerPoint</vt:lpstr>
      <vt:lpstr>Презентация PowerPoint</vt:lpstr>
      <vt:lpstr>SIEM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безпека.  Захист інформації.  Законодавче регулювання захисту інформації в телекомунікаційних системах</dc:title>
  <dc:creator>user</dc:creator>
  <cp:lastModifiedBy>Пользователь Windows</cp:lastModifiedBy>
  <cp:revision>42</cp:revision>
  <dcterms:created xsi:type="dcterms:W3CDTF">2020-02-02T06:33:06Z</dcterms:created>
  <dcterms:modified xsi:type="dcterms:W3CDTF">2020-02-13T12:28:49Z</dcterms:modified>
</cp:coreProperties>
</file>