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56" r:id="rId2"/>
    <p:sldId id="345" r:id="rId3"/>
    <p:sldId id="346" r:id="rId4"/>
    <p:sldId id="347" r:id="rId5"/>
    <p:sldId id="371" r:id="rId6"/>
    <p:sldId id="372" r:id="rId7"/>
    <p:sldId id="373" r:id="rId8"/>
    <p:sldId id="374" r:id="rId9"/>
    <p:sldId id="375" r:id="rId10"/>
    <p:sldId id="376" r:id="rId11"/>
    <p:sldId id="377" r:id="rId12"/>
    <p:sldId id="378" r:id="rId13"/>
    <p:sldId id="379" r:id="rId14"/>
    <p:sldId id="380" r:id="rId15"/>
    <p:sldId id="381" r:id="rId16"/>
    <p:sldId id="382" r:id="rId17"/>
    <p:sldId id="383" r:id="rId18"/>
    <p:sldId id="384" r:id="rId19"/>
    <p:sldId id="385" r:id="rId20"/>
    <p:sldId id="386" r:id="rId21"/>
    <p:sldId id="387" r:id="rId22"/>
    <p:sldId id="388" r:id="rId23"/>
    <p:sldId id="389" r:id="rId24"/>
    <p:sldId id="390" r:id="rId2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79" autoAdjust="0"/>
    <p:restoredTop sz="99595" autoAdjust="0"/>
  </p:normalViewPr>
  <p:slideViewPr>
    <p:cSldViewPr>
      <p:cViewPr>
        <p:scale>
          <a:sx n="97" d="100"/>
          <a:sy n="97" d="100"/>
        </p:scale>
        <p:origin x="-564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19.04.2026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3646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0473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7834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8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6814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19.04.2026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19.04.2026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19.04.2026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19.04.2026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19.04.2026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116632"/>
            <a:ext cx="8640959" cy="648072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Інструменти </a:t>
            </a:r>
            <a:r>
              <a:rPr lang="uk-UA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монетарної політики</a:t>
            </a:r>
            <a:r>
              <a:rPr lang="uk-UA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sz="26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ділять </a:t>
            </a:r>
            <a:r>
              <a:rPr lang="uk-UA" sz="26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 дві групи: </a:t>
            </a:r>
          </a:p>
          <a:p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  <a:r>
              <a:rPr lang="uk-UA" sz="2600" b="1" dirty="0">
                <a:solidFill>
                  <a:srgbClr val="FFC000"/>
                </a:solidFill>
              </a:rPr>
              <a:t> </a:t>
            </a:r>
            <a:r>
              <a:rPr lang="uk-UA" sz="26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Прямого впливу</a:t>
            </a:r>
            <a:r>
              <a:rPr lang="uk-UA" sz="2600" b="1" dirty="0">
                <a:solidFill>
                  <a:srgbClr val="FFC000"/>
                </a:solidFill>
              </a:rPr>
              <a:t>:</a:t>
            </a:r>
            <a:r>
              <a:rPr lang="uk-UA" sz="2600" b="1" i="1" dirty="0">
                <a:solidFill>
                  <a:srgbClr val="FFC000"/>
                </a:solidFill>
              </a:rPr>
              <a:t> </a:t>
            </a:r>
            <a:endParaRPr lang="uk-UA" sz="2600" b="1" i="1" dirty="0" smtClean="0">
              <a:solidFill>
                <a:srgbClr val="FFC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механізм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готівкової емісії; </a:t>
            </a:r>
            <a:endParaRPr lang="uk-UA" sz="26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обмеження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кредитування ЦБ уряду та банківських установ; </a:t>
            </a:r>
            <a:endParaRPr lang="uk-UA" sz="26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пряме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регулювання позичкових операцій банків</a:t>
            </a: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визначення маржі;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обмеження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споживчого кредиту тощо.</a:t>
            </a:r>
          </a:p>
          <a:p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ІІ.</a:t>
            </a:r>
            <a:r>
              <a:rPr lang="uk-UA" sz="2600" dirty="0"/>
              <a:t>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Проте основними є інструменти </a:t>
            </a:r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опосередкованого впливу: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операції на відкритому ринку;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регулювання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процентної ставки;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зміна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норм обов’язкового резервного покриття</a:t>
            </a:r>
          </a:p>
          <a:p>
            <a:pPr>
              <a:buFont typeface="Wingdings" panose="05000000000000000000" pitchFamily="2" charset="2"/>
              <a:buChar char="q"/>
            </a:pP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93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Операції НБУ на відкритому ринку</a:t>
            </a:r>
            <a:r>
              <a:rPr lang="uk-U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купівля-продаж казначейських зобов’я­зань, власних зобов’язань </a:t>
            </a: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національного банку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(депозитних сертифікатів), а також </a:t>
            </a: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комерційних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векселів, інших цінних паперів та боргових зобов’язань.</a:t>
            </a:r>
          </a:p>
          <a:p>
            <a:r>
              <a:rPr lang="uk-UA" sz="26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НБУ </a:t>
            </a:r>
            <a:r>
              <a:rPr lang="uk-UA" sz="2600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скуповує</a:t>
            </a:r>
            <a:r>
              <a:rPr lang="uk-UA" sz="26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облігації в обмін на гроші, і в такий спосіб збільшує масу грошей в обігу, або ж </a:t>
            </a:r>
            <a:r>
              <a:rPr lang="uk-UA" sz="26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продає</a:t>
            </a:r>
            <a:r>
              <a:rPr lang="uk-UA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облігації в обмін на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гроші -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зменшує масу грошей в обігу.</a:t>
            </a:r>
          </a:p>
          <a:p>
            <a:r>
              <a:rPr lang="uk-UA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</a:t>
            </a:r>
            <a:r>
              <a:rPr lang="uk-UA" sz="26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операцій на відкритому ринку – змінити порівняно з попитом наявну пропозицію грошей і облігацій щоб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змінити процентну ставку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(відсоток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доходу, який влаштовував би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власників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таких активів).  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63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1612587"/>
              </p:ext>
            </p:extLst>
          </p:nvPr>
        </p:nvGraphicFramePr>
        <p:xfrm>
          <a:off x="251520" y="800326"/>
          <a:ext cx="5149080" cy="5210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Picture" r:id="rId4" imgW="3486240" imgH="2676600" progId="Word.Picture.8">
                  <p:embed/>
                </p:oleObj>
              </mc:Choice>
              <mc:Fallback>
                <p:oleObj name="Picture" r:id="rId4" imgW="3486240" imgH="26766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800326"/>
                        <a:ext cx="5149080" cy="521031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28329" y="332656"/>
            <a:ext cx="41772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Операції НБУ на відкритому ринку: </a:t>
            </a:r>
            <a:endParaRPr lang="uk-UA" sz="2000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404664"/>
            <a:ext cx="327585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/>
            <a:r>
              <a:rPr lang="uk-UA" sz="1600" dirty="0"/>
              <a:t>Реальний приріст грошової маси </a:t>
            </a:r>
            <a:r>
              <a:rPr lang="en-US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LM </a:t>
            </a:r>
            <a:r>
              <a:rPr lang="en-US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</a:t>
            </a:r>
            <a:r>
              <a:rPr lang="en-US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LM</a:t>
            </a:r>
            <a:r>
              <a:rPr lang="en-US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</a:t>
            </a:r>
            <a:r>
              <a:rPr lang="en-US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1600" dirty="0">
                <a:solidFill>
                  <a:srgbClr val="FFFF00"/>
                </a:solidFill>
              </a:rPr>
              <a:t>(</a:t>
            </a:r>
            <a:r>
              <a:rPr lang="uk-UA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купівля облігацій</a:t>
            </a:r>
            <a:r>
              <a:rPr lang="uk-UA" sz="1600" dirty="0"/>
              <a:t>)</a:t>
            </a:r>
          </a:p>
          <a:p>
            <a:pPr indent="360000"/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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 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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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r0</a:t>
            </a:r>
            <a:r>
              <a:rPr lang="en-US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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r'), </a:t>
            </a:r>
            <a:r>
              <a:rPr lang="uk-UA" sz="1600" dirty="0"/>
              <a:t>а потім через вплив на рівень інвестицій</a:t>
            </a:r>
          </a:p>
          <a:p>
            <a:pPr indent="360000"/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</a:t>
            </a:r>
            <a:r>
              <a:rPr lang="uk-UA" sz="1600" dirty="0"/>
              <a:t> </a:t>
            </a:r>
            <a:r>
              <a:rPr lang="uk-UA" sz="1600" dirty="0"/>
              <a:t>зростають видатки і доходи 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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uk-UA" sz="1600" dirty="0"/>
              <a:t>новий стан рівноваги</a:t>
            </a:r>
          </a:p>
          <a:p>
            <a:pPr indent="360000"/>
            <a:r>
              <a:rPr lang="uk-UA" sz="1600" dirty="0" smtClean="0"/>
              <a:t>Механізм </a:t>
            </a:r>
            <a:r>
              <a:rPr lang="uk-UA" sz="1600" dirty="0"/>
              <a:t>економічного саморегулювання через приріст грошової маси </a:t>
            </a:r>
            <a:r>
              <a:rPr lang="uk-UA" sz="1600" i="1" dirty="0">
                <a:solidFill>
                  <a:srgbClr val="FFFF00"/>
                </a:solidFill>
              </a:rPr>
              <a:t>збільшує</a:t>
            </a:r>
            <a:r>
              <a:rPr lang="uk-UA" sz="1600" dirty="0">
                <a:solidFill>
                  <a:srgbClr val="FFFF00"/>
                </a:solidFill>
              </a:rPr>
              <a:t> </a:t>
            </a:r>
            <a:r>
              <a:rPr lang="uk-UA" sz="1600" dirty="0"/>
              <a:t>зрівноважений приріст доходу та </a:t>
            </a:r>
            <a:r>
              <a:rPr lang="uk-UA" sz="1600" i="1" dirty="0"/>
              <a:t>зменшує</a:t>
            </a:r>
            <a:r>
              <a:rPr lang="uk-UA" sz="1600" dirty="0"/>
              <a:t> зрівноважену процентну ставку.</a:t>
            </a:r>
          </a:p>
          <a:p>
            <a:pPr indent="360000"/>
            <a:r>
              <a:rPr lang="uk-UA" sz="1600" dirty="0" smtClean="0"/>
              <a:t>У </a:t>
            </a:r>
            <a:r>
              <a:rPr lang="uk-UA" sz="1600" dirty="0"/>
              <a:t>точці 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Е1</a:t>
            </a:r>
            <a:r>
              <a:rPr lang="uk-UA" sz="1600" dirty="0"/>
              <a:t> – люди прагнуть більше реальних грошей, бо процентна ставка значно впала.</a:t>
            </a:r>
          </a:p>
          <a:p>
            <a:pPr indent="360000"/>
            <a:r>
              <a:rPr lang="uk-UA" sz="1600" dirty="0" smtClean="0"/>
              <a:t>Проте </a:t>
            </a:r>
            <a:r>
              <a:rPr lang="uk-UA" sz="1600" dirty="0"/>
              <a:t>у точці 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Е1 </a:t>
            </a:r>
            <a:r>
              <a:rPr lang="uk-UA" sz="1600" dirty="0"/>
              <a:t>– надлишок попиту на товари ( 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</a:t>
            </a:r>
            <a:r>
              <a:rPr lang="en-US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sz="1600" dirty="0"/>
              <a:t>скорочення товарних запасів) 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</a:t>
            </a:r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1600" dirty="0"/>
              <a:t>розширюється ВНП </a:t>
            </a:r>
            <a:r>
              <a:rPr lang="uk-UA" sz="1600" dirty="0" smtClean="0"/>
              <a:t>(рух </a:t>
            </a:r>
            <a:r>
              <a:rPr lang="uk-UA" sz="1600" dirty="0"/>
              <a:t>по графіку </a:t>
            </a:r>
            <a:r>
              <a:rPr lang="en-US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LM</a:t>
            </a:r>
            <a:r>
              <a:rPr lang="en-US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</a:t>
            </a:r>
            <a:r>
              <a:rPr lang="uk-UA" sz="1600" dirty="0"/>
              <a:t>), </a:t>
            </a:r>
            <a:r>
              <a:rPr lang="uk-UA" sz="1600" dirty="0" smtClean="0"/>
              <a:t>збільшується </a:t>
            </a:r>
            <a:r>
              <a:rPr lang="uk-UA" sz="1600" dirty="0"/>
              <a:t>попит на гроші, а </a:t>
            </a:r>
            <a:r>
              <a:rPr lang="uk-UA" sz="1600" b="1" dirty="0">
                <a:solidFill>
                  <a:srgbClr val="FFFF00"/>
                </a:solidFill>
              </a:rPr>
              <a:t>таке зростання має бути зупинене вищими процентними ставками.</a:t>
            </a:r>
          </a:p>
        </p:txBody>
      </p:sp>
    </p:spTree>
    <p:extLst>
      <p:ext uri="{BB962C8B-B14F-4D97-AF65-F5344CB8AC3E}">
        <p14:creationId xmlns:p14="http://schemas.microsoft.com/office/powerpoint/2010/main" val="387240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260648"/>
            <a:ext cx="8640959" cy="6408712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Передатний 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механізм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– процес взаємодії, за якого зміни монетарної політики впливають на величину сукупного 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попиту. </a:t>
            </a:r>
            <a:endParaRPr lang="uk-UA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Передатний механізм діє в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два етапи:</a:t>
            </a:r>
          </a:p>
          <a:p>
            <a:pPr marL="0" indent="0">
              <a:spcBef>
                <a:spcPts val="0"/>
              </a:spcBef>
            </a:pP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І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приріст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реальних залишків створює неврівноваженість інвестиційного портфеля (за 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наявних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процентних ставок і 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доходів домогосподарства утримують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грошей більше, ніж 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того бажають).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  <a:sym typeface="Symbol"/>
              </a:rPr>
              <a:t>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домогосподарства прагнуть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зменшити суму грошей, яку вони 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утримують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за рахунок купівлі інших активів.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  <a:sym typeface="Symbol"/>
              </a:rPr>
              <a:t> </a:t>
            </a:r>
            <a:r>
              <a:rPr lang="uk-UA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зміна </a:t>
            </a:r>
            <a:r>
              <a:rPr lang="uk-UA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величини пропозиції змінює процентні ставки.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ІІ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настає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тоді, коли </a:t>
            </a:r>
            <a:r>
              <a:rPr lang="uk-UA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зміна процентних ставок впливає на величину сукупного </a:t>
            </a:r>
            <a:r>
              <a:rPr lang="uk-UA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попиту.</a:t>
            </a:r>
          </a:p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Висновок:</a:t>
            </a:r>
            <a:r>
              <a:rPr lang="uk-UA" b="1" dirty="0">
                <a:solidFill>
                  <a:srgbClr val="FF0000"/>
                </a:solidFill>
              </a:rPr>
              <a:t> </a:t>
            </a:r>
            <a:r>
              <a:rPr lang="uk-UA" u="sng" dirty="0">
                <a:solidFill>
                  <a:srgbClr val="FFFF00"/>
                </a:solidFill>
              </a:rPr>
              <a:t>приріст грошової маси </a:t>
            </a:r>
            <a:r>
              <a:rPr lang="uk-UA" b="1" u="sng" dirty="0">
                <a:solidFill>
                  <a:srgbClr val="FFC000"/>
                </a:solidFill>
              </a:rPr>
              <a:t>(</a:t>
            </a:r>
            <a:r>
              <a:rPr lang="en-US" b="1" u="sng" dirty="0">
                <a:solidFill>
                  <a:srgbClr val="FFC000"/>
                </a:solidFill>
              </a:rPr>
              <a:t>LM </a:t>
            </a:r>
            <a:r>
              <a:rPr lang="en-US" b="1" u="sng" dirty="0">
                <a:solidFill>
                  <a:srgbClr val="FFC000"/>
                </a:solidFill>
                <a:sym typeface="Symbol"/>
              </a:rPr>
              <a:t></a:t>
            </a:r>
            <a:r>
              <a:rPr lang="en-US" b="1" u="sng" dirty="0">
                <a:solidFill>
                  <a:srgbClr val="FFC000"/>
                </a:solidFill>
              </a:rPr>
              <a:t> LM</a:t>
            </a:r>
            <a:r>
              <a:rPr lang="en-US" b="1" u="sng" dirty="0">
                <a:solidFill>
                  <a:srgbClr val="FFC000"/>
                </a:solidFill>
                <a:sym typeface="Symbol"/>
              </a:rPr>
              <a:t></a:t>
            </a:r>
            <a:r>
              <a:rPr lang="uk-UA" b="1" u="sng" dirty="0">
                <a:solidFill>
                  <a:srgbClr val="FFC000"/>
                </a:solidFill>
              </a:rPr>
              <a:t>) </a:t>
            </a:r>
            <a:r>
              <a:rPr lang="uk-UA" u="sng" dirty="0">
                <a:solidFill>
                  <a:srgbClr val="FFFF00"/>
                </a:solidFill>
              </a:rPr>
              <a:t>спочатку спричиняє зниження процентних ставок, а потім підвищує сукупний попит</a:t>
            </a:r>
            <a:r>
              <a:rPr lang="uk-UA" b="1" dirty="0">
                <a:solidFill>
                  <a:srgbClr val="FFFF00"/>
                </a:solidFill>
              </a:rPr>
              <a:t>.</a:t>
            </a:r>
          </a:p>
          <a:p>
            <a:endParaRPr lang="uk-UA" b="1" i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8130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Group 1"/>
          <p:cNvGrpSpPr>
            <a:grpSpLocks noChangeAspect="1"/>
          </p:cNvGrpSpPr>
          <p:nvPr/>
        </p:nvGrpSpPr>
        <p:grpSpPr bwMode="auto">
          <a:xfrm>
            <a:off x="152399" y="404112"/>
            <a:ext cx="8749643" cy="5141114"/>
            <a:chOff x="2181" y="6448"/>
            <a:chExt cx="7200" cy="4320"/>
          </a:xfrm>
        </p:grpSpPr>
        <p:sp>
          <p:nvSpPr>
            <p:cNvPr id="4" name="AutoShape 19"/>
            <p:cNvSpPr>
              <a:spLocks noChangeAspect="1" noChangeArrowheads="1" noTextEdit="1"/>
            </p:cNvSpPr>
            <p:nvPr/>
          </p:nvSpPr>
          <p:spPr bwMode="auto">
            <a:xfrm>
              <a:off x="2181" y="6448"/>
              <a:ext cx="720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" name="Rectangle 18"/>
            <p:cNvSpPr>
              <a:spLocks noChangeArrowheads="1"/>
            </p:cNvSpPr>
            <p:nvPr/>
          </p:nvSpPr>
          <p:spPr bwMode="auto">
            <a:xfrm>
              <a:off x="2561" y="6885"/>
              <a:ext cx="1553" cy="222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" name="Rectangle 17"/>
            <p:cNvSpPr>
              <a:spLocks noChangeArrowheads="1"/>
            </p:cNvSpPr>
            <p:nvPr/>
          </p:nvSpPr>
          <p:spPr bwMode="auto">
            <a:xfrm>
              <a:off x="4538" y="6885"/>
              <a:ext cx="1553" cy="222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" name="Rectangle 16"/>
            <p:cNvSpPr>
              <a:spLocks noChangeArrowheads="1"/>
            </p:cNvSpPr>
            <p:nvPr/>
          </p:nvSpPr>
          <p:spPr bwMode="auto">
            <a:xfrm>
              <a:off x="6373" y="6885"/>
              <a:ext cx="1412" cy="222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altLang="uk-UA" sz="2000" b="1" dirty="0">
                  <a:solidFill>
                    <a:srgbClr val="0070C0"/>
                  </a:solidFill>
                  <a:ea typeface="Times New Roman" pitchFamily="18" charset="0"/>
                  <a:cs typeface="Arial" pitchFamily="34" charset="0"/>
                </a:rPr>
                <a:t>Видатки реагують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altLang="uk-UA" sz="2000" b="1" dirty="0">
                  <a:solidFill>
                    <a:srgbClr val="0070C0"/>
                  </a:solidFill>
                  <a:ea typeface="Times New Roman" pitchFamily="18" charset="0"/>
                  <a:cs typeface="Arial" pitchFamily="34" charset="0"/>
                </a:rPr>
                <a:t>на зміну процентних ставок</a:t>
              </a:r>
            </a:p>
          </p:txBody>
        </p: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8067" y="6885"/>
              <a:ext cx="1271" cy="222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altLang="uk-UA" sz="2000" b="1" dirty="0">
                  <a:solidFill>
                    <a:srgbClr val="0070C0"/>
                  </a:solidFill>
                  <a:ea typeface="Times New Roman" pitchFamily="18" charset="0"/>
                  <a:cs typeface="Arial" pitchFamily="34" charset="0"/>
                </a:rPr>
                <a:t>ВНП реагує на зміни сукупного попиту</a:t>
              </a:r>
            </a:p>
          </p:txBody>
        </p:sp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>
              <a:off x="2703" y="6981"/>
              <a:ext cx="1347" cy="20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000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ea typeface="Times New Roman" pitchFamily="18" charset="0"/>
                  <a:cs typeface="Arial" pitchFamily="34" charset="0"/>
                </a:rPr>
                <a:t>Зміна величини реальної пропозиції грошей</a:t>
              </a:r>
              <a:endPara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10" name="Text Box 13"/>
            <p:cNvSpPr txBox="1">
              <a:spLocks noChangeArrowheads="1"/>
            </p:cNvSpPr>
            <p:nvPr/>
          </p:nvSpPr>
          <p:spPr bwMode="auto">
            <a:xfrm>
              <a:off x="4679" y="6981"/>
              <a:ext cx="1271" cy="19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altLang="uk-UA" sz="2000" b="1" dirty="0">
                  <a:solidFill>
                    <a:srgbClr val="0070C0"/>
                  </a:solidFill>
                  <a:ea typeface="Times New Roman" pitchFamily="18" charset="0"/>
                  <a:cs typeface="Arial" pitchFamily="34" charset="0"/>
                </a:rPr>
                <a:t>Переформування портфелю активів змінює ціни на активи і процентні ставки</a:t>
              </a:r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4114" y="8000"/>
              <a:ext cx="42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6091" y="8000"/>
              <a:ext cx="28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7785" y="8000"/>
              <a:ext cx="28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2703" y="9811"/>
              <a:ext cx="1270" cy="55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uk-UA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Times New Roman" pitchFamily="18" charset="0"/>
                  <a:cs typeface="Arial" pitchFamily="34" charset="0"/>
                </a:rPr>
                <a:t>M</a:t>
              </a:r>
              <a:r>
                <a:rPr kumimoji="0" lang="en-US" altLang="uk-UA" sz="28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Times New Roman" pitchFamily="18" charset="0"/>
                  <a:cs typeface="Arial" pitchFamily="34" charset="0"/>
                </a:rPr>
                <a:t>S</a:t>
              </a:r>
              <a:endPara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516" y="9811"/>
              <a:ext cx="1553" cy="55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uk-UA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Times New Roman" pitchFamily="18" charset="0"/>
                  <a:cs typeface="Arial" pitchFamily="34" charset="0"/>
                </a:rPr>
                <a:t>r</a:t>
              </a:r>
              <a:endPara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6514" y="9811"/>
              <a:ext cx="141" cy="1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6514" y="9811"/>
              <a:ext cx="1130" cy="55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uk-UA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Times New Roman" pitchFamily="18" charset="0"/>
                  <a:cs typeface="Arial" pitchFamily="34" charset="0"/>
                </a:rPr>
                <a:t>G</a:t>
              </a:r>
              <a:endPara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5"/>
            <p:cNvSpPr>
              <a:spLocks noChangeArrowheads="1"/>
            </p:cNvSpPr>
            <p:nvPr/>
          </p:nvSpPr>
          <p:spPr bwMode="auto">
            <a:xfrm>
              <a:off x="8067" y="9837"/>
              <a:ext cx="1130" cy="55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uk-UA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Times New Roman" pitchFamily="18" charset="0"/>
                  <a:cs typeface="Arial" pitchFamily="34" charset="0"/>
                </a:rPr>
                <a:t>AD</a:t>
              </a:r>
              <a:endPara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AutoShape 4"/>
            <p:cNvSpPr>
              <a:spLocks noChangeArrowheads="1"/>
            </p:cNvSpPr>
            <p:nvPr/>
          </p:nvSpPr>
          <p:spPr bwMode="auto">
            <a:xfrm>
              <a:off x="3973" y="10090"/>
              <a:ext cx="565" cy="139"/>
            </a:xfrm>
            <a:prstGeom prst="rightArrow">
              <a:avLst>
                <a:gd name="adj1" fmla="val 50000"/>
                <a:gd name="adj2" fmla="val 10161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AutoShape 3"/>
            <p:cNvSpPr>
              <a:spLocks noChangeArrowheads="1"/>
            </p:cNvSpPr>
            <p:nvPr/>
          </p:nvSpPr>
          <p:spPr bwMode="auto">
            <a:xfrm>
              <a:off x="6091" y="10090"/>
              <a:ext cx="423" cy="139"/>
            </a:xfrm>
            <a:prstGeom prst="rightArrow">
              <a:avLst>
                <a:gd name="adj1" fmla="val 50000"/>
                <a:gd name="adj2" fmla="val 7607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AutoShape 2"/>
            <p:cNvSpPr>
              <a:spLocks noChangeArrowheads="1"/>
            </p:cNvSpPr>
            <p:nvPr/>
          </p:nvSpPr>
          <p:spPr bwMode="auto">
            <a:xfrm>
              <a:off x="7644" y="10090"/>
              <a:ext cx="423" cy="139"/>
            </a:xfrm>
            <a:prstGeom prst="rightArrow">
              <a:avLst>
                <a:gd name="adj1" fmla="val 50000"/>
                <a:gd name="adj2" fmla="val 7607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445468" y="166470"/>
            <a:ext cx="50929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Передатний механізм </a:t>
            </a:r>
            <a:endParaRPr lang="uk-UA" sz="3200" dirty="0">
              <a:solidFill>
                <a:srgbClr val="FFFF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10876" y="5101329"/>
            <a:ext cx="893312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NB!</a:t>
            </a:r>
            <a:r>
              <a:rPr lang="en-US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r>
              <a:rPr lang="en-US" sz="20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1) </a:t>
            </a:r>
            <a:r>
              <a:rPr lang="uk-UA" sz="20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коли порушення рівноваги портфелю активів не спричиняє зміни </a:t>
            </a:r>
            <a:r>
              <a:rPr lang="uk-UA" sz="20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процентної </a:t>
            </a:r>
            <a:r>
              <a:rPr lang="uk-UA" sz="20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ставки, або ж </a:t>
            </a:r>
          </a:p>
          <a:p>
            <a:pPr lvl="0"/>
            <a:r>
              <a:rPr lang="en-US" sz="20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2) </a:t>
            </a:r>
            <a:r>
              <a:rPr lang="uk-UA" sz="20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величина видатків не реагує на зміни процентних ставок,</a:t>
            </a:r>
          </a:p>
          <a:p>
            <a:r>
              <a:rPr lang="uk-UA" sz="20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то між величинами грошової маси і ВНП не існує механізму зв’язку.</a:t>
            </a:r>
          </a:p>
        </p:txBody>
      </p:sp>
    </p:spTree>
    <p:extLst>
      <p:ext uri="{BB962C8B-B14F-4D97-AF65-F5344CB8AC3E}">
        <p14:creationId xmlns:p14="http://schemas.microsoft.com/office/powerpoint/2010/main" val="425987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Регулювання процентної </a:t>
            </a: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ставки: </a:t>
            </a:r>
            <a:r>
              <a:rPr lang="uk-UA" dirty="0" smtClean="0">
                <a:solidFill>
                  <a:srgbClr val="FFC000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надання позики кредитним банкам з боку центрального банку під заставу векселів.</a:t>
            </a:r>
          </a:p>
          <a:p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Коли комерційний банк бере в ЦБ позику, він 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бере на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себе боргове зобов’язання, 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що гарантується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державними цінними 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паперами. Позика використовується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як надлишковий 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резерв, що надає йому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можливість відкривати додаткові кредитні 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рахунки.</a:t>
            </a:r>
          </a:p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НБУ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встановлює облікову та ломбардну процентні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ставки.</a:t>
            </a:r>
          </a:p>
          <a:p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Облікова процентна ставка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—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вартість отриманих комерційним банком надлишкових резервів (кредитів центрального банку). </a:t>
            </a:r>
            <a:endParaRPr lang="uk-UA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uk-UA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Ломбардна процентна ставка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— це процент, що стягується з комерційних банків за надання їм кредитів під заставу цінних паперів. </a:t>
            </a:r>
            <a:endParaRPr lang="uk-UA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uk-UA" sz="26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4929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>
                <a:solidFill>
                  <a:schemeClr val="tx1"/>
                </a:solidFill>
              </a:rPr>
              <a:t>Якщо </a:t>
            </a:r>
            <a:r>
              <a:rPr lang="uk-UA" dirty="0">
                <a:solidFill>
                  <a:schemeClr val="tx1"/>
                </a:solidFill>
              </a:rPr>
              <a:t>облікова ставка знижується, то комерційні банки збільшують попит на </a:t>
            </a:r>
            <a:r>
              <a:rPr lang="uk-UA" dirty="0" smtClean="0">
                <a:solidFill>
                  <a:schemeClr val="tx1"/>
                </a:solidFill>
              </a:rPr>
              <a:t>кредити</a:t>
            </a:r>
            <a:r>
              <a:rPr lang="uk-UA" dirty="0">
                <a:solidFill>
                  <a:schemeClr val="tx1"/>
                </a:solidFill>
              </a:rPr>
              <a:t>, і навпаки. 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Отже</a:t>
            </a:r>
            <a:r>
              <a:rPr lang="uk-UA" dirty="0" smtClean="0">
                <a:solidFill>
                  <a:srgbClr val="FFFF00"/>
                </a:solidFill>
              </a:rPr>
              <a:t>: </a:t>
            </a:r>
            <a:r>
              <a:rPr lang="uk-UA" i="1" dirty="0">
                <a:solidFill>
                  <a:srgbClr val="FFFF00"/>
                </a:solidFill>
              </a:rPr>
              <a:t>через зміну облікової ставки центрального банку та процентних ставок комерційних банків збільшується або зменшується пропозиція кредитних ресурсів</a:t>
            </a:r>
            <a:r>
              <a:rPr lang="uk-UA" i="1" dirty="0" smtClean="0">
                <a:solidFill>
                  <a:srgbClr val="FFFF00"/>
                </a:solidFill>
              </a:rPr>
              <a:t>.</a:t>
            </a:r>
          </a:p>
          <a:p>
            <a:r>
              <a:rPr lang="uk-UA" dirty="0">
                <a:solidFill>
                  <a:schemeClr val="tx1"/>
                </a:solidFill>
              </a:rPr>
              <a:t>Актуальність проблеми визначення оптимального рівня ставки рефінансування має кілька аспектів: </a:t>
            </a:r>
            <a:endParaRPr lang="uk-UA" dirty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rgbClr val="FF0000"/>
                </a:solidFill>
              </a:rPr>
              <a:t>по-перше</a:t>
            </a:r>
            <a:r>
              <a:rPr lang="uk-UA" dirty="0">
                <a:solidFill>
                  <a:schemeClr val="tx1"/>
                </a:solidFill>
              </a:rPr>
              <a:t>, кількісний результат впливу цього інструменту </a:t>
            </a:r>
            <a:r>
              <a:rPr lang="uk-UA" dirty="0">
                <a:solidFill>
                  <a:schemeClr val="tx1"/>
                </a:solidFill>
              </a:rPr>
              <a:t>складно </a:t>
            </a:r>
            <a:r>
              <a:rPr lang="uk-UA" dirty="0">
                <a:solidFill>
                  <a:schemeClr val="tx1"/>
                </a:solidFill>
              </a:rPr>
              <a:t>оцінити заздалегідь; </a:t>
            </a:r>
            <a:endParaRPr lang="uk-UA" dirty="0">
              <a:solidFill>
                <a:schemeClr val="tx1"/>
              </a:solidFill>
            </a:endParaRPr>
          </a:p>
          <a:p>
            <a:r>
              <a:rPr lang="uk-UA" b="1" dirty="0">
                <a:solidFill>
                  <a:srgbClr val="FF0000"/>
                </a:solidFill>
              </a:rPr>
              <a:t>по-друге</a:t>
            </a:r>
            <a:r>
              <a:rPr lang="uk-UA" b="1" dirty="0">
                <a:solidFill>
                  <a:schemeClr val="tx2"/>
                </a:solidFill>
              </a:rPr>
              <a:t>, </a:t>
            </a:r>
            <a:r>
              <a:rPr lang="uk-UA" dirty="0">
                <a:solidFill>
                  <a:schemeClr val="tx1"/>
                </a:solidFill>
              </a:rPr>
              <a:t>розрив у термінах </a:t>
            </a:r>
            <a:r>
              <a:rPr lang="uk-UA" dirty="0">
                <a:solidFill>
                  <a:schemeClr val="tx1"/>
                </a:solidFill>
              </a:rPr>
              <a:t>між використанням цього інструмента та ефектом від його застосування (лаг) є достатньо великим і також складно передбачуваним; </a:t>
            </a:r>
            <a:endParaRPr lang="uk-UA" dirty="0">
              <a:solidFill>
                <a:schemeClr val="tx1"/>
              </a:solidFill>
            </a:endParaRPr>
          </a:p>
          <a:p>
            <a:r>
              <a:rPr lang="uk-UA" b="1" dirty="0">
                <a:solidFill>
                  <a:srgbClr val="FF0000"/>
                </a:solidFill>
              </a:rPr>
              <a:t>по-третє</a:t>
            </a:r>
            <a:r>
              <a:rPr lang="uk-UA" b="1" dirty="0">
                <a:solidFill>
                  <a:schemeClr val="tx2"/>
                </a:solidFill>
              </a:rPr>
              <a:t>, </a:t>
            </a:r>
            <a:r>
              <a:rPr lang="uk-UA" dirty="0">
                <a:solidFill>
                  <a:schemeClr val="tx1"/>
                </a:solidFill>
              </a:rPr>
              <a:t>ефективність маніпулювання ставкою рефінансування залежить від міри координованості багатьох напрямків економічної політики.</a:t>
            </a:r>
          </a:p>
          <a:p>
            <a:endParaRPr lang="uk-UA" b="1" i="1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013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Зміна 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 обов’язкового резервного покриття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важливий інструмент впливу ЦБ через базу грошової маси на кредитоспроможність комерційних банків та рівень грошової мультиплікації. Зазначений інструмент переважно використовується для вирішення</a:t>
            </a:r>
            <a:r>
              <a:rPr lang="uk-UA" dirty="0"/>
              <a:t> </a:t>
            </a:r>
            <a:r>
              <a:rPr lang="uk-UA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довготермінових</a:t>
            </a:r>
            <a:r>
              <a:rPr lang="uk-UA" dirty="0"/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завдань грошово-кредитної політики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367200" indent="-360000">
              <a:spcBef>
                <a:spcPts val="500"/>
              </a:spcBef>
            </a:pP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НБУ</a:t>
            </a:r>
            <a:r>
              <a:rPr lang="uk-UA" dirty="0" smtClean="0">
                <a:solidFill>
                  <a:srgbClr val="FFFF00"/>
                </a:solidFill>
              </a:rPr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встановлює банкам нормативи обов’язкового резервування коштів, керуючись такими вимогами закону:</a:t>
            </a:r>
          </a:p>
          <a:p>
            <a:pPr marL="367200" indent="-360000">
              <a:spcBef>
                <a:spcPts val="500"/>
              </a:spcBef>
            </a:pPr>
            <a:r>
              <a:rPr lang="uk-UA" b="1" dirty="0">
                <a:solidFill>
                  <a:srgbClr val="FF0000"/>
                </a:solidFill>
              </a:rPr>
              <a:t>по-перше,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однаковим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розміром для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всіх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банків: у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процентному відношенні до загальної суми залучених банком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коштів; </a:t>
            </a:r>
          </a:p>
          <a:p>
            <a:pPr marL="367200" indent="-360000">
              <a:spcBef>
                <a:spcPts val="500"/>
              </a:spcBef>
            </a:pPr>
            <a:r>
              <a:rPr lang="uk-UA" b="1" dirty="0" smtClean="0">
                <a:solidFill>
                  <a:srgbClr val="FF0000"/>
                </a:solidFill>
              </a:rPr>
              <a:t>по-друге</a:t>
            </a:r>
            <a:r>
              <a:rPr lang="uk-UA" b="1" dirty="0">
                <a:solidFill>
                  <a:srgbClr val="FF0000"/>
                </a:solidFill>
              </a:rPr>
              <a:t>,</a:t>
            </a:r>
            <a:r>
              <a:rPr lang="uk-UA" dirty="0"/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для різних видів зобов’язань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встановлюються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різні норми обов’язкових резервів; </a:t>
            </a:r>
          </a:p>
          <a:p>
            <a:pPr marL="367200" indent="-360000">
              <a:spcBef>
                <a:spcPts val="500"/>
              </a:spcBef>
            </a:pPr>
            <a:r>
              <a:rPr lang="uk-UA" b="1" dirty="0">
                <a:solidFill>
                  <a:srgbClr val="FF0000"/>
                </a:solidFill>
              </a:rPr>
              <a:t>по-третє,</a:t>
            </a:r>
            <a:r>
              <a:rPr lang="uk-UA" dirty="0"/>
              <a:t>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підвищення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норм резерву набирає чинності не раніше ніж через 10 днів після його опублікування</a:t>
            </a:r>
            <a:r>
              <a:rPr lang="uk-UA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9847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spc="50" dirty="0" smtClean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>15.3</a:t>
            </a:r>
            <a:r>
              <a:rPr lang="uk-UA" sz="30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>. </a:t>
            </a:r>
            <a:r>
              <a:rPr lang="uk-UA" sz="30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>Теоретичні основи, мета та інструменти </a:t>
            </a:r>
            <a:r>
              <a:rPr lang="uk-UA" sz="30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>бюджетно-податкової політики</a:t>
            </a:r>
            <a:r>
              <a:rPr lang="uk-UA" sz="30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30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</a:br>
            <a:endParaRPr lang="uk-UA" sz="3000" b="1" spc="50" dirty="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0518" y="1717651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Бюджетно-податкова (фіскальна) політика </a:t>
            </a:r>
            <a:r>
              <a:rPr lang="uk-UA" sz="2800" dirty="0"/>
              <a:t>— </a:t>
            </a:r>
            <a:r>
              <a:rPr lang="uk-UA" sz="2800" dirty="0" smtClean="0">
                <a:latin typeface="+mj-lt"/>
                <a:ea typeface="+mj-ea"/>
                <a:cs typeface="+mj-cs"/>
              </a:rPr>
              <a:t>вплив держави на економіку з метою вирівнювання циклічних коливань за допомогою державних видатків та системи оподаткування</a:t>
            </a:r>
            <a:endParaRPr lang="uk-UA" sz="2800" dirty="0">
              <a:latin typeface="+mj-lt"/>
              <a:ea typeface="+mj-ea"/>
              <a:cs typeface="+mj-cs"/>
            </a:endParaRPr>
          </a:p>
          <a:p>
            <a:r>
              <a:rPr lang="uk-UA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</a:t>
            </a:r>
            <a:r>
              <a:rPr lang="uk-UA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бюджетно-податкової політики </a:t>
            </a:r>
            <a:r>
              <a:rPr lang="uk-UA" sz="2800" dirty="0">
                <a:latin typeface="+mj-lt"/>
                <a:ea typeface="+mj-ea"/>
                <a:cs typeface="+mj-cs"/>
              </a:rPr>
              <a:t>підпорядковується стратегічній меті соціально-економічної політики держави і скерована на забезпечення </a:t>
            </a:r>
            <a:r>
              <a:rPr lang="uk-UA" sz="2800" dirty="0" smtClean="0">
                <a:solidFill>
                  <a:srgbClr val="FFFF00"/>
                </a:solidFill>
              </a:rPr>
              <a:t>зростання обсягу ВВП і зайнятості та зниження інфляції </a:t>
            </a:r>
            <a:endParaRPr lang="uk-UA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45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8092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Інструменти </a:t>
            </a:r>
            <a:r>
              <a:rPr 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фіскальної політики: </a:t>
            </a:r>
          </a:p>
          <a:p>
            <a:endParaRPr lang="uk-UA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indent="-457200">
              <a:buFont typeface="Wingdings" panose="05000000000000000000" pitchFamily="2" charset="2"/>
              <a:buChar char="§"/>
            </a:pPr>
            <a:r>
              <a:rPr lang="uk-UA" sz="2800" dirty="0" smtClean="0">
                <a:solidFill>
                  <a:srgbClr val="FFFF00"/>
                </a:solidFill>
              </a:rPr>
              <a:t>система оподаткування; </a:t>
            </a:r>
            <a:endParaRPr lang="uk-UA" sz="2800" dirty="0">
              <a:solidFill>
                <a:srgbClr val="FFFF00"/>
              </a:solidFill>
            </a:endParaRPr>
          </a:p>
          <a:p>
            <a:pPr indent="-457200">
              <a:buFont typeface="Wingdings" panose="05000000000000000000" pitchFamily="2" charset="2"/>
              <a:buChar char="§"/>
            </a:pPr>
            <a:r>
              <a:rPr lang="uk-UA" sz="2800" dirty="0" smtClean="0">
                <a:solidFill>
                  <a:srgbClr val="FFFF00"/>
                </a:solidFill>
              </a:rPr>
              <a:t>державна закупівля товарів і послуг (видатки); </a:t>
            </a:r>
            <a:endParaRPr lang="uk-UA" sz="2800" dirty="0">
              <a:solidFill>
                <a:srgbClr val="FFFF00"/>
              </a:solidFill>
            </a:endParaRPr>
          </a:p>
          <a:p>
            <a:pPr indent="-457200">
              <a:buFont typeface="Wingdings" panose="05000000000000000000" pitchFamily="2" charset="2"/>
              <a:buChar char="§"/>
            </a:pPr>
            <a:r>
              <a:rPr lang="uk-UA" sz="2800" dirty="0" smtClean="0">
                <a:solidFill>
                  <a:srgbClr val="FFFF00"/>
                </a:solidFill>
              </a:rPr>
              <a:t>трансферти.</a:t>
            </a:r>
            <a:endParaRPr lang="uk-UA" sz="2800" dirty="0">
              <a:solidFill>
                <a:srgbClr val="FFFF00"/>
              </a:solidFill>
            </a:endParaRPr>
          </a:p>
          <a:p>
            <a:endParaRPr lang="uk-UA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Вирівнювання циклічних коливань відбувається шляхом:</a:t>
            </a:r>
            <a:endParaRPr lang="uk-UA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sz="2800" b="1" dirty="0">
                <a:solidFill>
                  <a:schemeClr val="tx2"/>
                </a:solidFill>
              </a:rPr>
              <a:t> </a:t>
            </a:r>
            <a:r>
              <a:rPr lang="uk-UA" sz="2800" dirty="0" smtClean="0">
                <a:solidFill>
                  <a:srgbClr val="FFFF00"/>
                </a:solidFill>
              </a:rPr>
              <a:t>забезпечення стабільності ВВП;</a:t>
            </a:r>
            <a:endParaRPr lang="uk-UA" sz="2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>
                <a:solidFill>
                  <a:srgbClr val="FFFF00"/>
                </a:solidFill>
              </a:rPr>
              <a:t> </a:t>
            </a:r>
            <a:r>
              <a:rPr lang="uk-UA" sz="2800" dirty="0" smtClean="0">
                <a:solidFill>
                  <a:srgbClr val="FFFF00"/>
                </a:solidFill>
              </a:rPr>
              <a:t>ефективного розподілу ресурсів;</a:t>
            </a:r>
            <a:endParaRPr lang="uk-UA" sz="2800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>
                <a:solidFill>
                  <a:srgbClr val="FFFF00"/>
                </a:solidFill>
              </a:rPr>
              <a:t> впливу на рівень цін</a:t>
            </a:r>
            <a:endParaRPr lang="uk-UA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22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48347"/>
            <a:ext cx="8640960" cy="3877815"/>
          </a:xfrm>
        </p:spPr>
        <p:txBody>
          <a:bodyPr>
            <a:normAutofit lnSpcReduction="10000"/>
          </a:bodyPr>
          <a:lstStyle/>
          <a:p>
            <a:r>
              <a:rPr lang="uk-UA" sz="3200" dirty="0" smtClean="0"/>
              <a:t>15.1</a:t>
            </a:r>
            <a:r>
              <a:rPr lang="uk-UA" sz="3200" dirty="0"/>
              <a:t>. </a:t>
            </a:r>
            <a:r>
              <a:rPr lang="uk-UA" sz="3200" dirty="0"/>
              <a:t>Модель </a:t>
            </a:r>
            <a:r>
              <a:rPr lang="uk-UA" sz="3200" dirty="0"/>
              <a:t>макроекономічної рівноваги </a:t>
            </a:r>
            <a:r>
              <a:rPr lang="uk-UA" sz="3200" dirty="0"/>
              <a:t>«</a:t>
            </a:r>
            <a:r>
              <a:rPr lang="uk-UA" sz="3200" dirty="0"/>
              <a:t>IS-LM» як теоретична основа економічної </a:t>
            </a:r>
            <a:r>
              <a:rPr lang="uk-UA" sz="3200" dirty="0"/>
              <a:t>політики.</a:t>
            </a:r>
            <a:endParaRPr lang="uk-UA" sz="3200" dirty="0"/>
          </a:p>
          <a:p>
            <a:r>
              <a:rPr lang="uk-UA" sz="3200" dirty="0" smtClean="0"/>
              <a:t>15.2</a:t>
            </a:r>
            <a:r>
              <a:rPr lang="uk-UA" sz="3200" dirty="0"/>
              <a:t>. </a:t>
            </a:r>
            <a:r>
              <a:rPr lang="uk-UA" sz="3200" dirty="0"/>
              <a:t>Теоретичні основи, мета та інструменти грошово-кредитної </a:t>
            </a:r>
            <a:r>
              <a:rPr lang="uk-UA" sz="3200" dirty="0"/>
              <a:t>політики.</a:t>
            </a:r>
          </a:p>
          <a:p>
            <a:r>
              <a:rPr lang="uk-UA" sz="3200" dirty="0" smtClean="0"/>
              <a:t>15.3</a:t>
            </a:r>
            <a:r>
              <a:rPr lang="uk-UA" sz="3200" dirty="0"/>
              <a:t>. </a:t>
            </a:r>
            <a:r>
              <a:rPr lang="uk-UA" sz="3200" dirty="0"/>
              <a:t>Теоретичні основи, мета та інструменти бюджетно-податкової </a:t>
            </a:r>
            <a:r>
              <a:rPr lang="uk-UA" sz="3200" dirty="0"/>
              <a:t>політики.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  <a:p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224136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/>
              <a:t/>
            </a:r>
            <a:br>
              <a:rPr lang="uk-UA" sz="3200" dirty="0"/>
            </a:b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ТЕМА </a:t>
            </a:r>
            <a:r>
              <a:rPr lang="uk-UA" sz="3200" dirty="0"/>
              <a:t>15. </a:t>
            </a:r>
            <a:r>
              <a:rPr lang="uk-UA" sz="3200" dirty="0"/>
              <a:t>МОДЕЛЬ «</a:t>
            </a:r>
            <a:r>
              <a:rPr lang="en-US" sz="3200" dirty="0"/>
              <a:t>IS-LM</a:t>
            </a:r>
            <a:r>
              <a:rPr lang="uk-UA" sz="3200" dirty="0"/>
              <a:t>». </a:t>
            </a:r>
            <a:br>
              <a:rPr lang="uk-UA" sz="3200" dirty="0"/>
            </a:br>
            <a:r>
              <a:rPr lang="uk-UA" sz="3200" dirty="0"/>
              <a:t>МОНЕТАРНА ТА ФІСКАЛЬНА ПОЛІТИКА</a:t>
            </a:r>
            <a:r>
              <a:rPr lang="en-US" sz="3200" dirty="0"/>
              <a:t> </a:t>
            </a:r>
            <a:r>
              <a:rPr lang="uk-UA" sz="3200" dirty="0"/>
              <a:t>ДЕРЖАВИ. 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81282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4345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Доходи державного бюджету </a:t>
            </a:r>
            <a:r>
              <a:rPr lang="uk-UA" sz="2400" dirty="0">
                <a:latin typeface="+mj-lt"/>
                <a:ea typeface="+mj-ea"/>
                <a:cs typeface="+mj-cs"/>
              </a:rPr>
              <a:t>– це грошові відносини </a:t>
            </a:r>
            <a:r>
              <a:rPr lang="uk-UA" sz="2400" dirty="0" smtClean="0">
                <a:latin typeface="+mj-lt"/>
                <a:ea typeface="+mj-ea"/>
                <a:cs typeface="+mj-cs"/>
              </a:rPr>
              <a:t>у площині розподілу </a:t>
            </a:r>
            <a:r>
              <a:rPr lang="uk-UA" sz="2400" dirty="0">
                <a:latin typeface="+mj-lt"/>
                <a:ea typeface="+mj-ea"/>
                <a:cs typeface="+mj-cs"/>
              </a:rPr>
              <a:t>ВВП для виконання державою своїх </a:t>
            </a:r>
            <a:r>
              <a:rPr lang="uk-UA" sz="2400" dirty="0" smtClean="0">
                <a:latin typeface="+mj-lt"/>
                <a:ea typeface="+mj-ea"/>
                <a:cs typeface="+mj-cs"/>
              </a:rPr>
              <a:t>функцій</a:t>
            </a:r>
          </a:p>
          <a:p>
            <a:r>
              <a:rPr lang="uk-UA" sz="2400" dirty="0" smtClean="0">
                <a:latin typeface="+mj-lt"/>
                <a:ea typeface="+mj-ea"/>
                <a:cs typeface="+mj-cs"/>
              </a:rPr>
              <a:t>Доходи </a:t>
            </a:r>
            <a:r>
              <a:rPr lang="uk-UA" sz="2400" dirty="0">
                <a:latin typeface="+mj-lt"/>
                <a:ea typeface="+mj-ea"/>
                <a:cs typeface="+mj-cs"/>
              </a:rPr>
              <a:t>бюджетів України поділяються на доходи Державного </a:t>
            </a:r>
            <a:r>
              <a:rPr lang="uk-UA" sz="2400" dirty="0" smtClean="0">
                <a:latin typeface="+mj-lt"/>
                <a:ea typeface="+mj-ea"/>
                <a:cs typeface="+mj-cs"/>
              </a:rPr>
              <a:t>та місцевих </a:t>
            </a:r>
            <a:r>
              <a:rPr lang="uk-UA" sz="2400" dirty="0">
                <a:latin typeface="+mj-lt"/>
                <a:ea typeface="+mj-ea"/>
                <a:cs typeface="+mj-cs"/>
              </a:rPr>
              <a:t>бюджетів. Розмежування загальнодержавних податків між рівнями </a:t>
            </a:r>
            <a:r>
              <a:rPr lang="uk-UA" sz="2400" dirty="0" smtClean="0">
                <a:latin typeface="+mj-lt"/>
                <a:ea typeface="+mj-ea"/>
                <a:cs typeface="+mj-cs"/>
              </a:rPr>
              <a:t>бюджетної </a:t>
            </a:r>
            <a:r>
              <a:rPr lang="uk-UA" sz="2400" dirty="0">
                <a:latin typeface="+mj-lt"/>
                <a:ea typeface="+mj-ea"/>
                <a:cs typeface="+mj-cs"/>
              </a:rPr>
              <a:t>системи здійснюється відповідно до чинного законодавства</a:t>
            </a:r>
            <a:r>
              <a:rPr lang="uk-UA" sz="2400" dirty="0" smtClean="0">
                <a:latin typeface="+mj-lt"/>
                <a:ea typeface="+mj-ea"/>
                <a:cs typeface="+mj-cs"/>
              </a:rPr>
              <a:t>.</a:t>
            </a:r>
          </a:p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400" dirty="0">
                <a:latin typeface="+mj-lt"/>
                <a:ea typeface="+mj-ea"/>
                <a:cs typeface="+mj-cs"/>
              </a:rPr>
              <a:t>Доходи Державного бюджету України 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формуються за рахунок: </a:t>
            </a:r>
          </a:p>
          <a:p>
            <a:pPr indent="-342900">
              <a:buFont typeface="Wingdings" panose="05000000000000000000" pitchFamily="2" charset="2"/>
              <a:buChar char="Ø"/>
            </a:pPr>
            <a:r>
              <a:rPr lang="uk-UA" sz="2400" dirty="0">
                <a:latin typeface="+mj-lt"/>
                <a:ea typeface="+mj-ea"/>
                <a:cs typeface="+mj-cs"/>
              </a:rPr>
              <a:t>1) податкових надходжень;  </a:t>
            </a:r>
          </a:p>
          <a:p>
            <a:pPr indent="-342900">
              <a:buFont typeface="Wingdings" panose="05000000000000000000" pitchFamily="2" charset="2"/>
              <a:buChar char="Ø"/>
            </a:pPr>
            <a:r>
              <a:rPr lang="uk-UA" sz="2400" dirty="0">
                <a:latin typeface="+mj-lt"/>
                <a:ea typeface="+mj-ea"/>
                <a:cs typeface="+mj-cs"/>
              </a:rPr>
              <a:t>2) неподаткових надходжень і доходів від операцій з капіталом, </a:t>
            </a:r>
            <a:r>
              <a:rPr lang="uk-UA" sz="2400" dirty="0">
                <a:latin typeface="+mj-lt"/>
                <a:ea typeface="+mj-ea"/>
                <a:cs typeface="+mj-cs"/>
              </a:rPr>
              <a:t>що перебуває </a:t>
            </a:r>
            <a:r>
              <a:rPr lang="uk-UA" sz="2400" dirty="0">
                <a:latin typeface="+mj-lt"/>
                <a:ea typeface="+mj-ea"/>
                <a:cs typeface="+mj-cs"/>
              </a:rPr>
              <a:t>в загальнодержавній власності; </a:t>
            </a:r>
          </a:p>
          <a:p>
            <a:pPr indent="-342900">
              <a:buFont typeface="Wingdings" panose="05000000000000000000" pitchFamily="2" charset="2"/>
              <a:buChar char="Ø"/>
            </a:pPr>
            <a:r>
              <a:rPr lang="uk-UA" sz="2400" dirty="0">
                <a:latin typeface="+mj-lt"/>
                <a:ea typeface="+mj-ea"/>
                <a:cs typeface="+mj-cs"/>
              </a:rPr>
              <a:t>3) доходів державних цільових фондів;  </a:t>
            </a:r>
          </a:p>
          <a:p>
            <a:pPr indent="-342900">
              <a:buFont typeface="Wingdings" panose="05000000000000000000" pitchFamily="2" charset="2"/>
              <a:buChar char="Ø"/>
            </a:pPr>
            <a:r>
              <a:rPr lang="uk-UA" sz="2400" dirty="0">
                <a:latin typeface="+mj-lt"/>
                <a:ea typeface="+mj-ea"/>
                <a:cs typeface="+mj-cs"/>
              </a:rPr>
              <a:t>4) інших доходів, передбачених </a:t>
            </a:r>
            <a:r>
              <a:rPr lang="uk-UA" sz="2400" dirty="0">
                <a:latin typeface="+mj-lt"/>
                <a:ea typeface="+mj-ea"/>
                <a:cs typeface="+mj-cs"/>
              </a:rPr>
              <a:t>законодавством.</a:t>
            </a:r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040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296" y="631410"/>
            <a:ext cx="86831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	</a:t>
            </a:r>
            <a:r>
              <a:rPr 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Видатки 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Державного бюджету </a:t>
            </a:r>
            <a:r>
              <a:rPr lang="uk-UA" sz="2400" dirty="0">
                <a:latin typeface="+mj-lt"/>
                <a:ea typeface="+mj-ea"/>
                <a:cs typeface="+mj-cs"/>
              </a:rPr>
              <a:t>скеровуються на виконання державою функцій політичного, соціального та економічного регулювання. </a:t>
            </a:r>
          </a:p>
          <a:p>
            <a:r>
              <a:rPr lang="uk-UA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	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Видатки </a:t>
            </a:r>
            <a:r>
              <a:rPr lang="uk-UA" sz="2400" dirty="0">
                <a:latin typeface="+mj-lt"/>
                <a:ea typeface="+mj-ea"/>
                <a:cs typeface="+mj-cs"/>
              </a:rPr>
              <a:t>– це платежі, які не підлягають поверненню, не створюють та </a:t>
            </a:r>
            <a:r>
              <a:rPr lang="uk-UA" sz="2400" dirty="0">
                <a:latin typeface="+mj-lt"/>
                <a:ea typeface="+mj-ea"/>
                <a:cs typeface="+mj-cs"/>
              </a:rPr>
              <a:t>не </a:t>
            </a:r>
            <a:r>
              <a:rPr lang="uk-UA" sz="2400" dirty="0">
                <a:latin typeface="+mj-lt"/>
                <a:ea typeface="+mj-ea"/>
                <a:cs typeface="+mj-cs"/>
              </a:rPr>
              <a:t>покривають фінансові вимоги. </a:t>
            </a:r>
          </a:p>
          <a:p>
            <a:r>
              <a:rPr lang="uk-UA" sz="2400" dirty="0">
                <a:latin typeface="+mj-lt"/>
                <a:ea typeface="+mj-ea"/>
                <a:cs typeface="+mj-cs"/>
              </a:rPr>
              <a:t>	Державні </a:t>
            </a:r>
            <a:r>
              <a:rPr lang="uk-UA" sz="2400" dirty="0">
                <a:latin typeface="+mj-lt"/>
                <a:ea typeface="+mj-ea"/>
                <a:cs typeface="+mj-cs"/>
              </a:rPr>
              <a:t>видатки здійснюються за статтями на підставі </a:t>
            </a:r>
            <a:r>
              <a:rPr lang="uk-UA" sz="2400" dirty="0">
                <a:latin typeface="+mj-lt"/>
                <a:ea typeface="+mj-ea"/>
                <a:cs typeface="+mj-cs"/>
              </a:rPr>
              <a:t>бюджетної класифікації</a:t>
            </a:r>
            <a:r>
              <a:rPr lang="uk-UA" sz="2400" dirty="0">
                <a:latin typeface="+mj-lt"/>
                <a:ea typeface="+mj-ea"/>
                <a:cs typeface="+mj-cs"/>
              </a:rPr>
              <a:t>. </a:t>
            </a:r>
            <a:endParaRPr lang="uk-UA" sz="2400" dirty="0">
              <a:latin typeface="+mj-lt"/>
              <a:ea typeface="+mj-ea"/>
              <a:cs typeface="+mj-cs"/>
            </a:endParaRPr>
          </a:p>
          <a:p>
            <a:endParaRPr lang="uk-UA" sz="2400" dirty="0">
              <a:latin typeface="+mj-lt"/>
              <a:ea typeface="+mj-ea"/>
              <a:cs typeface="+mj-cs"/>
            </a:endParaRPr>
          </a:p>
          <a:p>
            <a:r>
              <a:rPr lang="uk-UA" sz="2400" dirty="0">
                <a:latin typeface="+mj-lt"/>
                <a:ea typeface="+mj-ea"/>
                <a:cs typeface="+mj-cs"/>
              </a:rPr>
              <a:t>	</a:t>
            </a:r>
            <a:r>
              <a:rPr lang="uk-UA" sz="2400" dirty="0">
                <a:latin typeface="+mj-lt"/>
                <a:ea typeface="+mj-ea"/>
                <a:cs typeface="+mj-cs"/>
              </a:rPr>
              <a:t>За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функціональним призначенням</a:t>
            </a:r>
            <a:r>
              <a:rPr lang="uk-UA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dirty="0">
                <a:latin typeface="+mj-lt"/>
                <a:ea typeface="+mj-ea"/>
                <a:cs typeface="+mj-cs"/>
              </a:rPr>
              <a:t>видатки </a:t>
            </a:r>
            <a:r>
              <a:rPr lang="uk-UA" sz="2400" dirty="0">
                <a:latin typeface="+mj-lt"/>
                <a:ea typeface="+mj-ea"/>
                <a:cs typeface="+mj-cs"/>
              </a:rPr>
              <a:t>об’єднують у п’ять </a:t>
            </a:r>
            <a:r>
              <a:rPr lang="uk-UA" sz="2400" dirty="0">
                <a:latin typeface="+mj-lt"/>
                <a:ea typeface="+mj-ea"/>
                <a:cs typeface="+mj-cs"/>
              </a:rPr>
              <a:t>груп: </a:t>
            </a:r>
            <a:endParaRPr lang="uk-UA" sz="2400" dirty="0">
              <a:latin typeface="+mj-lt"/>
              <a:ea typeface="+mj-ea"/>
              <a:cs typeface="+mj-cs"/>
            </a:endParaRPr>
          </a:p>
          <a:p>
            <a:pPr indent="-342900">
              <a:buFont typeface="Wingdings" panose="05000000000000000000" pitchFamily="2" charset="2"/>
              <a:buChar char="Ø"/>
            </a:pPr>
            <a:r>
              <a:rPr lang="uk-UA" sz="2400" dirty="0">
                <a:latin typeface="+mj-lt"/>
                <a:ea typeface="+mj-ea"/>
                <a:cs typeface="+mj-cs"/>
              </a:rPr>
              <a:t>фінансування </a:t>
            </a:r>
            <a:r>
              <a:rPr lang="uk-UA" sz="2400" dirty="0">
                <a:latin typeface="+mj-lt"/>
                <a:ea typeface="+mj-ea"/>
                <a:cs typeface="+mj-cs"/>
              </a:rPr>
              <a:t>державних послуг загального </a:t>
            </a:r>
            <a:r>
              <a:rPr lang="uk-UA" sz="2400" dirty="0">
                <a:latin typeface="+mj-lt"/>
                <a:ea typeface="+mj-ea"/>
                <a:cs typeface="+mj-cs"/>
              </a:rPr>
              <a:t>призначення; </a:t>
            </a:r>
            <a:endParaRPr lang="uk-UA" sz="2400" dirty="0">
              <a:latin typeface="+mj-lt"/>
              <a:ea typeface="+mj-ea"/>
              <a:cs typeface="+mj-cs"/>
            </a:endParaRPr>
          </a:p>
          <a:p>
            <a:pPr indent="-342900">
              <a:buFont typeface="Wingdings" panose="05000000000000000000" pitchFamily="2" charset="2"/>
              <a:buChar char="Ø"/>
            </a:pPr>
            <a:r>
              <a:rPr lang="uk-UA" sz="2400" dirty="0">
                <a:latin typeface="+mj-lt"/>
                <a:ea typeface="+mj-ea"/>
                <a:cs typeface="+mj-cs"/>
              </a:rPr>
              <a:t>фінансування </a:t>
            </a:r>
            <a:r>
              <a:rPr lang="uk-UA" sz="2400" dirty="0">
                <a:latin typeface="+mj-lt"/>
                <a:ea typeface="+mj-ea"/>
                <a:cs typeface="+mj-cs"/>
              </a:rPr>
              <a:t>виробництва суспільних </a:t>
            </a:r>
            <a:r>
              <a:rPr lang="uk-UA" sz="2400" dirty="0">
                <a:latin typeface="+mj-lt"/>
                <a:ea typeface="+mj-ea"/>
                <a:cs typeface="+mj-cs"/>
              </a:rPr>
              <a:t>товарів; </a:t>
            </a:r>
            <a:endParaRPr lang="uk-UA" sz="2400" dirty="0">
              <a:latin typeface="+mj-lt"/>
              <a:ea typeface="+mj-ea"/>
              <a:cs typeface="+mj-cs"/>
            </a:endParaRPr>
          </a:p>
          <a:p>
            <a:pPr indent="-342900">
              <a:buFont typeface="Wingdings" panose="05000000000000000000" pitchFamily="2" charset="2"/>
              <a:buChar char="Ø"/>
            </a:pPr>
            <a:r>
              <a:rPr lang="uk-UA" sz="2400" dirty="0">
                <a:latin typeface="+mj-lt"/>
                <a:ea typeface="+mj-ea"/>
                <a:cs typeface="+mj-cs"/>
              </a:rPr>
              <a:t>фінансування </a:t>
            </a:r>
            <a:r>
              <a:rPr lang="uk-UA" sz="2400" dirty="0">
                <a:latin typeface="+mj-lt"/>
                <a:ea typeface="+mj-ea"/>
                <a:cs typeface="+mj-cs"/>
              </a:rPr>
              <a:t>державних послуг, пов’язаних з </a:t>
            </a:r>
            <a:r>
              <a:rPr lang="uk-UA" sz="2400" dirty="0">
                <a:latin typeface="+mj-lt"/>
                <a:ea typeface="+mj-ea"/>
                <a:cs typeface="+mj-cs"/>
              </a:rPr>
              <a:t>  економічною діяльністю; </a:t>
            </a:r>
            <a:endParaRPr lang="uk-UA" sz="2400" dirty="0">
              <a:latin typeface="+mj-lt"/>
              <a:ea typeface="+mj-ea"/>
              <a:cs typeface="+mj-cs"/>
            </a:endParaRPr>
          </a:p>
          <a:p>
            <a:pPr indent="-342900">
              <a:buFont typeface="Wingdings" panose="05000000000000000000" pitchFamily="2" charset="2"/>
              <a:buChar char="Ø"/>
            </a:pPr>
            <a:r>
              <a:rPr lang="uk-UA" sz="2400" dirty="0">
                <a:latin typeface="+mj-lt"/>
                <a:ea typeface="+mj-ea"/>
                <a:cs typeface="+mj-cs"/>
              </a:rPr>
              <a:t>видатки </a:t>
            </a:r>
            <a:r>
              <a:rPr lang="uk-UA" sz="2400" dirty="0">
                <a:latin typeface="+mj-lt"/>
                <a:ea typeface="+mj-ea"/>
                <a:cs typeface="+mj-cs"/>
              </a:rPr>
              <a:t>державних цільових </a:t>
            </a:r>
            <a:r>
              <a:rPr lang="uk-UA" sz="2400" dirty="0">
                <a:latin typeface="+mj-lt"/>
                <a:ea typeface="+mj-ea"/>
                <a:cs typeface="+mj-cs"/>
              </a:rPr>
              <a:t>фондів; </a:t>
            </a:r>
            <a:endParaRPr lang="uk-UA" sz="2400" dirty="0">
              <a:latin typeface="+mj-lt"/>
              <a:ea typeface="+mj-ea"/>
              <a:cs typeface="+mj-cs"/>
            </a:endParaRPr>
          </a:p>
          <a:p>
            <a:pPr indent="-342900">
              <a:buFont typeface="Wingdings" panose="05000000000000000000" pitchFamily="2" charset="2"/>
              <a:buChar char="Ø"/>
            </a:pPr>
            <a:r>
              <a:rPr lang="uk-UA" sz="2400" dirty="0">
                <a:latin typeface="+mj-lt"/>
                <a:ea typeface="+mj-ea"/>
                <a:cs typeface="+mj-cs"/>
              </a:rPr>
              <a:t>інші </a:t>
            </a:r>
            <a:r>
              <a:rPr lang="uk-UA" sz="2400" dirty="0">
                <a:latin typeface="+mj-lt"/>
                <a:ea typeface="+mj-ea"/>
                <a:cs typeface="+mj-cs"/>
              </a:rPr>
              <a:t>видатки. </a:t>
            </a:r>
          </a:p>
        </p:txBody>
      </p:sp>
    </p:spTree>
    <p:extLst>
      <p:ext uri="{BB962C8B-B14F-4D97-AF65-F5344CB8AC3E}">
        <p14:creationId xmlns:p14="http://schemas.microsoft.com/office/powerpoint/2010/main" val="290690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8755" y="404664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+mj-lt"/>
                <a:ea typeface="+mj-ea"/>
                <a:cs typeface="+mj-cs"/>
              </a:rPr>
              <a:t>За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економічними характеристиками </a:t>
            </a:r>
            <a:r>
              <a:rPr lang="uk-UA" sz="2800" dirty="0">
                <a:latin typeface="+mj-lt"/>
                <a:ea typeface="+mj-ea"/>
                <a:cs typeface="+mj-cs"/>
              </a:rPr>
              <a:t>видатки поділяються </a:t>
            </a:r>
            <a:r>
              <a:rPr lang="uk-UA" sz="2800" dirty="0" smtClean="0">
                <a:latin typeface="+mj-lt"/>
                <a:ea typeface="+mj-ea"/>
                <a:cs typeface="+mj-cs"/>
              </a:rPr>
              <a:t>на: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поточні  видатки і видатки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розвитку. </a:t>
            </a:r>
            <a:endParaRPr lang="uk-UA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Поточні видатки </a:t>
            </a:r>
            <a:r>
              <a:rPr lang="uk-UA" sz="2800" dirty="0">
                <a:latin typeface="+mj-lt"/>
                <a:ea typeface="+mj-ea"/>
                <a:cs typeface="+mj-cs"/>
              </a:rPr>
              <a:t>– це видатки бюджетів на фінансування підприємств </a:t>
            </a:r>
            <a:r>
              <a:rPr lang="uk-UA" sz="2800" dirty="0" smtClean="0">
                <a:latin typeface="+mj-lt"/>
                <a:ea typeface="+mj-ea"/>
                <a:cs typeface="+mj-cs"/>
              </a:rPr>
              <a:t>(</a:t>
            </a:r>
            <a:r>
              <a:rPr lang="uk-UA" sz="2800" dirty="0">
                <a:latin typeface="+mj-lt"/>
                <a:ea typeface="+mj-ea"/>
                <a:cs typeface="+mj-cs"/>
              </a:rPr>
              <a:t>установ, організацій, органів), що наявні на початок бюджетного року, а </a:t>
            </a:r>
            <a:r>
              <a:rPr lang="uk-UA" sz="2800" dirty="0" smtClean="0">
                <a:latin typeface="+mj-lt"/>
                <a:ea typeface="+mj-ea"/>
                <a:cs typeface="+mj-cs"/>
              </a:rPr>
              <a:t>також </a:t>
            </a:r>
            <a:r>
              <a:rPr lang="uk-UA" sz="2800" dirty="0">
                <a:latin typeface="+mj-lt"/>
                <a:ea typeface="+mj-ea"/>
                <a:cs typeface="+mj-cs"/>
              </a:rPr>
              <a:t>фінансування заходів соціального захисту населення та інших заходів. </a:t>
            </a:r>
          </a:p>
          <a:p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Видатки розвитку </a:t>
            </a:r>
            <a:r>
              <a:rPr lang="uk-UA" sz="2800" dirty="0">
                <a:latin typeface="+mj-lt"/>
                <a:ea typeface="+mj-ea"/>
                <a:cs typeface="+mj-cs"/>
              </a:rPr>
              <a:t>– це видатки бюджетів на фінансування </a:t>
            </a:r>
            <a:r>
              <a:rPr lang="uk-UA" sz="2800" dirty="0">
                <a:latin typeface="+mj-lt"/>
                <a:ea typeface="+mj-ea"/>
                <a:cs typeface="+mj-cs"/>
              </a:rPr>
              <a:t>інвестиційної </a:t>
            </a:r>
            <a:r>
              <a:rPr lang="uk-UA" sz="2800" dirty="0">
                <a:latin typeface="+mj-lt"/>
                <a:ea typeface="+mj-ea"/>
                <a:cs typeface="+mj-cs"/>
              </a:rPr>
              <a:t>та інноваційної діяльності; структурну перебудову </a:t>
            </a:r>
            <a:r>
              <a:rPr lang="uk-UA" sz="2800" dirty="0">
                <a:latin typeface="+mj-lt"/>
                <a:ea typeface="+mj-ea"/>
                <a:cs typeface="+mj-cs"/>
              </a:rPr>
              <a:t>економіки; субвенції </a:t>
            </a:r>
            <a:r>
              <a:rPr lang="uk-UA" sz="2800" dirty="0">
                <a:latin typeface="+mj-lt"/>
                <a:ea typeface="+mj-ea"/>
                <a:cs typeface="+mj-cs"/>
              </a:rPr>
              <a:t>та інші видатки. </a:t>
            </a:r>
          </a:p>
        </p:txBody>
      </p:sp>
    </p:spTree>
    <p:extLst>
      <p:ext uri="{BB962C8B-B14F-4D97-AF65-F5344CB8AC3E}">
        <p14:creationId xmlns:p14="http://schemas.microsoft.com/office/powerpoint/2010/main" val="41725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5846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	</a:t>
            </a:r>
            <a:r>
              <a:rPr lang="uk-UA" sz="2400" dirty="0" smtClean="0">
                <a:latin typeface="+mj-lt"/>
                <a:ea typeface="+mj-ea"/>
                <a:cs typeface="+mj-cs"/>
              </a:rPr>
              <a:t>Видатки </a:t>
            </a:r>
            <a:r>
              <a:rPr lang="uk-UA" sz="2400" dirty="0">
                <a:latin typeface="+mj-lt"/>
                <a:ea typeface="+mj-ea"/>
                <a:cs typeface="+mj-cs"/>
              </a:rPr>
              <a:t>Державного бюджету </a:t>
            </a:r>
            <a:r>
              <a:rPr lang="uk-UA" sz="2400" dirty="0" smtClean="0">
                <a:latin typeface="+mj-lt"/>
                <a:ea typeface="+mj-ea"/>
                <a:cs typeface="+mj-cs"/>
              </a:rPr>
              <a:t>здійснюються також у </a:t>
            </a:r>
            <a:r>
              <a:rPr lang="uk-UA" sz="2400" dirty="0">
                <a:latin typeface="+mj-lt"/>
                <a:ea typeface="+mj-ea"/>
                <a:cs typeface="+mj-cs"/>
              </a:rPr>
              <a:t>таких формах:</a:t>
            </a:r>
          </a:p>
          <a:p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	</a:t>
            </a:r>
            <a:r>
              <a:rPr 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Дотації</a:t>
            </a:r>
            <a:r>
              <a:rPr lang="uk-UA" sz="24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dirty="0">
                <a:latin typeface="+mj-lt"/>
                <a:ea typeface="+mj-ea"/>
                <a:cs typeface="+mj-cs"/>
              </a:rPr>
              <a:t>– це особливий вид асигнувань з Державного бюджету, який використовується для збалансування доходів і видатків місцевих бюджетів та покриття касових збитків окремих державних підприємств. </a:t>
            </a:r>
          </a:p>
          <a:p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	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Субсидії </a:t>
            </a:r>
            <a:r>
              <a:rPr lang="uk-UA" sz="2400" dirty="0">
                <a:latin typeface="+mj-lt"/>
                <a:ea typeface="+mj-ea"/>
                <a:cs typeface="+mj-cs"/>
              </a:rPr>
              <a:t>– це допомоги, які виплачуються з державного бюджету з метою підтримки населення, певних видів підприємницької діяльності, сфер і </a:t>
            </a:r>
            <a:r>
              <a:rPr lang="uk-UA" sz="2400" dirty="0" smtClean="0">
                <a:latin typeface="+mj-lt"/>
                <a:ea typeface="+mj-ea"/>
                <a:cs typeface="+mj-cs"/>
              </a:rPr>
              <a:t>галузей </a:t>
            </a:r>
            <a:r>
              <a:rPr lang="uk-UA" sz="2400" dirty="0">
                <a:latin typeface="+mj-lt"/>
                <a:ea typeface="+mj-ea"/>
                <a:cs typeface="+mj-cs"/>
              </a:rPr>
              <a:t>народного господарства, розвиток яких має велике значення для економіки</a:t>
            </a:r>
            <a:r>
              <a:rPr lang="uk-UA" sz="2400" dirty="0" smtClean="0">
                <a:latin typeface="+mj-lt"/>
                <a:ea typeface="+mj-ea"/>
                <a:cs typeface="+mj-cs"/>
              </a:rPr>
              <a:t>.</a:t>
            </a:r>
            <a:endParaRPr lang="uk-UA" sz="2400" dirty="0">
              <a:latin typeface="+mj-lt"/>
              <a:ea typeface="+mj-ea"/>
              <a:cs typeface="+mj-cs"/>
            </a:endParaRPr>
          </a:p>
          <a:p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	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Субвенції</a:t>
            </a:r>
            <a:r>
              <a:rPr lang="uk-UA" sz="2400" dirty="0" smtClean="0">
                <a:latin typeface="+mj-lt"/>
                <a:ea typeface="+mj-ea"/>
                <a:cs typeface="+mj-cs"/>
              </a:rPr>
              <a:t> </a:t>
            </a:r>
            <a:r>
              <a:rPr lang="uk-UA" sz="2400" dirty="0">
                <a:latin typeface="+mj-lt"/>
                <a:ea typeface="+mj-ea"/>
                <a:cs typeface="+mj-cs"/>
              </a:rPr>
              <a:t>– один з видів державної фінансової допомоги центральним або місцевим органам виконавчої влади під конкретні цілі. Субвенції використовуються також для санації підприємств, яким загрожує банкрутство</a:t>
            </a:r>
            <a:r>
              <a:rPr lang="uk-UA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4682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</a:t>
            </a:r>
            <a:r>
              <a:rPr lang="uk-UA" sz="2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Фіскальна політика може бути дискреційною і автоматичною.</a:t>
            </a:r>
          </a:p>
          <a:p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Дискреційна 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політика: </a:t>
            </a:r>
            <a:r>
              <a:rPr lang="uk-UA" sz="2400" dirty="0">
                <a:latin typeface="+mj-lt"/>
                <a:ea typeface="+mj-ea"/>
                <a:cs typeface="+mj-cs"/>
              </a:rPr>
              <a:t>використання державою законодавчої бази, що встановлює нові обсяги державних закупівель та податків, які мають цільовий вплив на економіку</a:t>
            </a:r>
          </a:p>
          <a:p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Автоматична фіскальна політика </a:t>
            </a:r>
            <a:r>
              <a:rPr lang="uk-UA" sz="2400" dirty="0">
                <a:latin typeface="+mj-lt"/>
                <a:ea typeface="+mj-ea"/>
                <a:cs typeface="+mj-cs"/>
              </a:rPr>
              <a:t>має таку назву, оскільки  вміщує вбудовані економічні стабілізатори, які автоматично реагують на зміну ділової </a:t>
            </a:r>
            <a:r>
              <a:rPr lang="uk-UA" sz="2400" dirty="0">
                <a:latin typeface="+mj-lt"/>
                <a:ea typeface="+mj-ea"/>
                <a:cs typeface="+mj-cs"/>
              </a:rPr>
              <a:t>активності. </a:t>
            </a:r>
          </a:p>
          <a:p>
            <a:endParaRPr lang="uk-UA" sz="24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вбудованих стабілізаторів </a:t>
            </a:r>
            <a:r>
              <a:rPr lang="uk-UA" sz="2400" dirty="0">
                <a:latin typeface="+mj-lt"/>
                <a:ea typeface="+mj-ea"/>
                <a:cs typeface="+mj-cs"/>
              </a:rPr>
              <a:t>належать: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latin typeface="+mj-lt"/>
                <a:ea typeface="+mj-ea"/>
                <a:cs typeface="+mj-cs"/>
              </a:rPr>
              <a:t>усі види податків на доходи;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latin typeface="+mj-lt"/>
                <a:ea typeface="+mj-ea"/>
                <a:cs typeface="+mj-cs"/>
              </a:rPr>
              <a:t>соціальні виплати;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latin typeface="+mj-lt"/>
                <a:ea typeface="+mj-ea"/>
                <a:cs typeface="+mj-cs"/>
              </a:rPr>
              <a:t>непрямі податки. </a:t>
            </a:r>
          </a:p>
          <a:p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Переваги </a:t>
            </a:r>
            <a:r>
              <a:rPr lang="uk-UA" sz="2400" dirty="0" smtClean="0">
                <a:latin typeface="+mj-lt"/>
                <a:ea typeface="+mj-ea"/>
                <a:cs typeface="+mj-cs"/>
              </a:rPr>
              <a:t>вбудованих </a:t>
            </a:r>
            <a:r>
              <a:rPr lang="uk-UA" sz="2400" dirty="0">
                <a:latin typeface="+mj-lt"/>
                <a:ea typeface="+mj-ea"/>
                <a:cs typeface="+mj-cs"/>
              </a:rPr>
              <a:t>стабілізаторів: відпадає необхідність у прийнятті спеціальних рішень для введення їх у дію </a:t>
            </a:r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1677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84976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3300" b="1" dirty="0" smtClean="0"/>
              <a:t>15.1</a:t>
            </a:r>
            <a:r>
              <a:rPr lang="uk-UA" sz="3300" b="1" dirty="0" smtClean="0"/>
              <a:t>. </a:t>
            </a:r>
            <a:r>
              <a:rPr lang="uk-UA" sz="3300" b="1" dirty="0"/>
              <a:t>Модель макроекономічної рівноваги «IS-LM» </a:t>
            </a:r>
            <a:r>
              <a:rPr lang="uk-UA" sz="3300" b="1" dirty="0" smtClean="0"/>
              <a:t>як </a:t>
            </a:r>
            <a:r>
              <a:rPr lang="uk-UA" sz="3300" b="1" dirty="0"/>
              <a:t>теоретична основа економічної </a:t>
            </a:r>
            <a:r>
              <a:rPr lang="uk-UA" sz="3300" b="1" dirty="0" smtClean="0"/>
              <a:t>політики</a:t>
            </a:r>
            <a:endParaRPr lang="uk-UA" sz="33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Autofit/>
          </a:bodyPr>
          <a:lstStyle/>
          <a:p>
            <a:endParaRPr lang="uk-UA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uk-UA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Найзагальнішим 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чином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модель «IS-LM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», серцевину сучасної макроекономічної теорії, визначають як 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пояснювальну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модель взаємозв'язку товарного і грошового ринків. 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Перший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варіант моделі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у 1937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р. запропонував Джон </a:t>
            </a:r>
            <a:r>
              <a:rPr lang="uk-UA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Ґікс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Вона є своєрідною інтерпретацією теорії Джона Кейнса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endParaRPr lang="uk-UA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За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допомогою моделі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«IS-LM»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досліджується рівновага на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реальному (товарів і послуг)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 грошовому (активів)</a:t>
            </a:r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ринках та з’ясовуються фактори, що визначають рівень доходу в національній економіці за  незмінного рівня цін. Графічно вона подається через дві криві: </a:t>
            </a: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«IS»</a:t>
            </a: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та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«LM». </a:t>
            </a:r>
          </a:p>
        </p:txBody>
      </p:sp>
    </p:spTree>
    <p:extLst>
      <p:ext uri="{BB962C8B-B14F-4D97-AF65-F5344CB8AC3E}">
        <p14:creationId xmlns:p14="http://schemas.microsoft.com/office/powerpoint/2010/main" val="123132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830550" y="3299785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Пропозиція грошей (</a:t>
            </a:r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Попит на гроші</a:t>
            </a:r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(MD)</a:t>
            </a:r>
            <a:endParaRPr lang="uk-UA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5536" y="332656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+mj-lt"/>
                <a:ea typeface="+mj-ea"/>
                <a:cs typeface="+mj-cs"/>
              </a:rPr>
              <a:t>Модель макроекономічної рівноваги «IS-LM»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904905" y="3161285"/>
            <a:ext cx="3156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Сукупна пропозиція (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AS) 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ВВП</a:t>
            </a:r>
          </a:p>
          <a:p>
            <a:pPr algn="ctr"/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Сукупний попит (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grpSp>
        <p:nvGrpSpPr>
          <p:cNvPr id="3" name="Group 1"/>
          <p:cNvGrpSpPr>
            <a:grpSpLocks noChangeAspect="1"/>
          </p:cNvGrpSpPr>
          <p:nvPr/>
        </p:nvGrpSpPr>
        <p:grpSpPr bwMode="auto">
          <a:xfrm>
            <a:off x="104141" y="1290212"/>
            <a:ext cx="8668072" cy="5416252"/>
            <a:chOff x="1999" y="8361"/>
            <a:chExt cx="6918" cy="4864"/>
          </a:xfrm>
        </p:grpSpPr>
        <p:sp>
          <p:nvSpPr>
            <p:cNvPr id="4" name="AutoShape 21"/>
            <p:cNvSpPr>
              <a:spLocks noChangeAspect="1" noChangeArrowheads="1" noTextEdit="1"/>
            </p:cNvSpPr>
            <p:nvPr/>
          </p:nvSpPr>
          <p:spPr bwMode="auto">
            <a:xfrm>
              <a:off x="1999" y="8361"/>
              <a:ext cx="6918" cy="4864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dirty="0"/>
            </a:p>
          </p:txBody>
        </p:sp>
        <p:sp>
          <p:nvSpPr>
            <p:cNvPr id="5" name="Rectangle 20"/>
            <p:cNvSpPr>
              <a:spLocks noChangeArrowheads="1"/>
            </p:cNvSpPr>
            <p:nvPr/>
          </p:nvSpPr>
          <p:spPr bwMode="auto">
            <a:xfrm>
              <a:off x="2281" y="9171"/>
              <a:ext cx="2682" cy="2014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uk-UA" altLang="uk-UA" b="1" dirty="0" smtClean="0"/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altLang="uk-UA" sz="28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РИНОК </a:t>
              </a:r>
              <a:r>
                <a:rPr lang="uk-UA" altLang="uk-UA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АКТИВІВ </a:t>
              </a:r>
              <a:r>
                <a:rPr lang="uk-UA" altLang="uk-UA" sz="28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(«</a:t>
              </a:r>
              <a:r>
                <a:rPr lang="en-US" altLang="uk-UA" sz="28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LM</a:t>
              </a:r>
              <a:r>
                <a:rPr lang="uk-UA" altLang="uk-UA" sz="28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»</a:t>
              </a:r>
              <a:r>
                <a:rPr lang="en-US" altLang="uk-UA" sz="28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en-US" alt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19"/>
            <p:cNvSpPr>
              <a:spLocks noChangeArrowheads="1"/>
            </p:cNvSpPr>
            <p:nvPr/>
          </p:nvSpPr>
          <p:spPr bwMode="auto">
            <a:xfrm>
              <a:off x="5799" y="9158"/>
              <a:ext cx="2823" cy="2027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uk-UA" altLang="uk-UA" b="1" dirty="0">
                <a:solidFill>
                  <a:srgbClr val="C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altLang="uk-UA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РИНОК ТОВАРІВ</a:t>
              </a:r>
              <a:r>
                <a:rPr lang="en-US" altLang="uk-UA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</a:t>
              </a:r>
              <a:r>
                <a:rPr lang="uk-UA" altLang="uk-UA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«</a:t>
              </a:r>
              <a:r>
                <a:rPr lang="en-US" altLang="uk-UA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IS</a:t>
              </a:r>
              <a:r>
                <a:rPr lang="uk-UA" altLang="uk-UA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»</a:t>
              </a:r>
              <a:r>
                <a:rPr lang="en-US" altLang="uk-UA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</p:txBody>
        </p:sp>
        <p:sp>
          <p:nvSpPr>
            <p:cNvPr id="7" name="Line 18"/>
            <p:cNvSpPr>
              <a:spLocks noChangeShapeType="1"/>
            </p:cNvSpPr>
            <p:nvPr/>
          </p:nvSpPr>
          <p:spPr bwMode="auto">
            <a:xfrm>
              <a:off x="2281" y="10159"/>
              <a:ext cx="2682" cy="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" name="Line 17"/>
            <p:cNvSpPr>
              <a:spLocks noChangeShapeType="1"/>
            </p:cNvSpPr>
            <p:nvPr/>
          </p:nvSpPr>
          <p:spPr bwMode="auto">
            <a:xfrm>
              <a:off x="5810" y="10159"/>
              <a:ext cx="2824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" name="Line 16"/>
            <p:cNvSpPr>
              <a:spLocks noChangeShapeType="1"/>
            </p:cNvSpPr>
            <p:nvPr/>
          </p:nvSpPr>
          <p:spPr bwMode="auto">
            <a:xfrm flipV="1">
              <a:off x="3552" y="8901"/>
              <a:ext cx="1" cy="283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>
              <a:off x="3552" y="8901"/>
              <a:ext cx="5223" cy="0"/>
            </a:xfrm>
            <a:prstGeom prst="line">
              <a:avLst/>
            </a:prstGeom>
            <a:noFill/>
            <a:ln w="1587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8775" y="8901"/>
              <a:ext cx="1" cy="162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 flipH="1">
              <a:off x="8634" y="10523"/>
              <a:ext cx="282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7222" y="8901"/>
              <a:ext cx="1" cy="27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3552" y="11198"/>
              <a:ext cx="0" cy="40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3552" y="11604"/>
              <a:ext cx="3529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 flipV="1">
              <a:off x="7081" y="11198"/>
              <a:ext cx="1" cy="40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3548" y="11330"/>
              <a:ext cx="1" cy="271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4029" y="11240"/>
              <a:ext cx="2574" cy="322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altLang="uk-UA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imes New Roman" pitchFamily="18" charset="0"/>
                  <a:cs typeface="Arial" pitchFamily="34" charset="0"/>
                </a:rPr>
                <a:t>Процентна ставка (</a:t>
              </a:r>
              <a:r>
                <a:rPr lang="en-US" altLang="uk-UA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imes New Roman" pitchFamily="18" charset="0"/>
                  <a:cs typeface="Arial" pitchFamily="34" charset="0"/>
                </a:rPr>
                <a:t>r)</a:t>
              </a:r>
            </a:p>
          </p:txBody>
        </p:sp>
        <p:sp>
          <p:nvSpPr>
            <p:cNvPr id="19" name="AutoShape 6"/>
            <p:cNvSpPr>
              <a:spLocks noChangeArrowheads="1"/>
            </p:cNvSpPr>
            <p:nvPr/>
          </p:nvSpPr>
          <p:spPr bwMode="auto">
            <a:xfrm>
              <a:off x="7787" y="11198"/>
              <a:ext cx="141" cy="541"/>
            </a:xfrm>
            <a:prstGeom prst="upArrow">
              <a:avLst>
                <a:gd name="adj1" fmla="val 50000"/>
                <a:gd name="adj2" fmla="val 95922"/>
              </a:avLst>
            </a:prstGeom>
            <a:solidFill>
              <a:srgbClr val="FFFFFF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AutoShape 5"/>
            <p:cNvSpPr>
              <a:spLocks noChangeArrowheads="1"/>
            </p:cNvSpPr>
            <p:nvPr/>
          </p:nvSpPr>
          <p:spPr bwMode="auto">
            <a:xfrm>
              <a:off x="2846" y="11198"/>
              <a:ext cx="141" cy="541"/>
            </a:xfrm>
            <a:prstGeom prst="upArrow">
              <a:avLst>
                <a:gd name="adj1" fmla="val 50000"/>
                <a:gd name="adj2" fmla="val 95922"/>
              </a:avLst>
            </a:prstGeom>
            <a:solidFill>
              <a:srgbClr val="FFFFFF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1999" y="11826"/>
              <a:ext cx="3529" cy="1138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  <a:tabLst>
                  <a:tab pos="457200" algn="l"/>
                </a:tabLst>
              </a:pPr>
              <a:r>
                <a:rPr lang="uk-UA" altLang="uk-UA" sz="1600" dirty="0">
                  <a:solidFill>
                    <a:srgbClr val="002060"/>
                  </a:solidFill>
                  <a:latin typeface="+mj-lt"/>
                  <a:ea typeface="Times New Roman" pitchFamily="18" charset="0"/>
                  <a:cs typeface="Arial" pitchFamily="34" charset="0"/>
                </a:rPr>
                <a:t>Монетарна політика: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  <a:tabLst>
                  <a:tab pos="457200" algn="l"/>
                </a:tabLst>
              </a:pPr>
              <a:r>
                <a:rPr lang="uk-UA" altLang="uk-UA" sz="1600" dirty="0">
                  <a:solidFill>
                    <a:srgbClr val="002060"/>
                  </a:solidFill>
                  <a:latin typeface="+mj-lt"/>
                  <a:ea typeface="Times New Roman" pitchFamily="18" charset="0"/>
                  <a:cs typeface="Arial" pitchFamily="34" charset="0"/>
                </a:rPr>
                <a:t>1) операції на відкритому ринку;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  <a:tabLst>
                  <a:tab pos="457200" algn="l"/>
                </a:tabLst>
              </a:pPr>
              <a:r>
                <a:rPr lang="uk-UA" altLang="uk-UA" sz="1600" dirty="0">
                  <a:solidFill>
                    <a:srgbClr val="002060"/>
                  </a:solidFill>
                  <a:latin typeface="+mj-lt"/>
                  <a:ea typeface="Times New Roman" pitchFamily="18" charset="0"/>
                  <a:cs typeface="Arial" pitchFamily="34" charset="0"/>
                </a:rPr>
                <a:t>2) регулювання процентної ставки;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  <a:tabLst>
                  <a:tab pos="457200" algn="l"/>
                </a:tabLst>
              </a:pPr>
              <a:r>
                <a:rPr lang="uk-UA" altLang="uk-UA" sz="1600" dirty="0">
                  <a:solidFill>
                    <a:srgbClr val="002060"/>
                  </a:solidFill>
                  <a:latin typeface="+mj-lt"/>
                  <a:ea typeface="Times New Roman" pitchFamily="18" charset="0"/>
                  <a:cs typeface="Arial" pitchFamily="34" charset="0"/>
                </a:rPr>
                <a:t>3) зміна норм обов’язкового резервного покриття</a:t>
              </a:r>
            </a:p>
          </p:txBody>
        </p:sp>
        <p:sp>
          <p:nvSpPr>
            <p:cNvPr id="22" name="Text Box 3"/>
            <p:cNvSpPr txBox="1">
              <a:spLocks noChangeArrowheads="1"/>
            </p:cNvSpPr>
            <p:nvPr/>
          </p:nvSpPr>
          <p:spPr bwMode="auto">
            <a:xfrm>
              <a:off x="6083" y="11787"/>
              <a:ext cx="2823" cy="1216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R="0" lvl="0" indent="0" eaLnBrk="1" hangingPunct="1">
                <a:lnSpc>
                  <a:spcPct val="100000"/>
                </a:lnSpc>
                <a:buClrTx/>
                <a:buSzTx/>
              </a:pPr>
              <a:r>
                <a:rPr lang="uk-UA" altLang="uk-UA" sz="1600" dirty="0">
                  <a:solidFill>
                    <a:srgbClr val="002060"/>
                  </a:solidFill>
                  <a:latin typeface="+mj-lt"/>
                  <a:ea typeface="Times New Roman" pitchFamily="18" charset="0"/>
                </a:rPr>
                <a:t>Фіскальна політика:</a:t>
              </a:r>
            </a:p>
            <a:p>
              <a:pPr marR="0" lvl="0" indent="0" eaLnBrk="0" hangingPunct="0">
                <a:lnSpc>
                  <a:spcPct val="100000"/>
                </a:lnSpc>
                <a:buClrTx/>
                <a:buSzTx/>
              </a:pPr>
              <a:r>
                <a:rPr lang="uk-UA" altLang="uk-UA" sz="1600" dirty="0">
                  <a:solidFill>
                    <a:srgbClr val="002060"/>
                  </a:solidFill>
                  <a:latin typeface="+mj-lt"/>
                  <a:ea typeface="Times New Roman" pitchFamily="18" charset="0"/>
                </a:rPr>
                <a:t>1) рівень оподаткування;</a:t>
              </a:r>
            </a:p>
            <a:p>
              <a:pPr marR="0" lvl="0" indent="0" eaLnBrk="0" hangingPunct="0">
                <a:lnSpc>
                  <a:spcPct val="100000"/>
                </a:lnSpc>
                <a:buClrTx/>
                <a:buSzTx/>
              </a:pPr>
              <a:r>
                <a:rPr lang="uk-UA" altLang="uk-UA" sz="1600" dirty="0">
                  <a:solidFill>
                    <a:srgbClr val="002060"/>
                  </a:solidFill>
                  <a:latin typeface="+mj-lt"/>
                  <a:ea typeface="Times New Roman" pitchFamily="18" charset="0"/>
                </a:rPr>
                <a:t>2) структура видатків</a:t>
              </a:r>
            </a:p>
          </p:txBody>
        </p:sp>
        <p:sp>
          <p:nvSpPr>
            <p:cNvPr id="23" name="Text Box 2"/>
            <p:cNvSpPr txBox="1">
              <a:spLocks noChangeArrowheads="1"/>
            </p:cNvSpPr>
            <p:nvPr/>
          </p:nvSpPr>
          <p:spPr bwMode="auto">
            <a:xfrm>
              <a:off x="4766" y="8418"/>
              <a:ext cx="1270" cy="406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imes New Roman" pitchFamily="18" charset="0"/>
                  <a:cs typeface="Arial" pitchFamily="34" charset="0"/>
                </a:rPr>
                <a:t>Доход (</a:t>
              </a:r>
              <a:r>
                <a:rPr kumimoji="0" lang="en-US" altLang="uk-UA" sz="2400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kumimoji="0" lang="en-US" altLang="uk-UA" sz="2400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imes New Roman" pitchFamily="18" charset="0"/>
                  <a:cs typeface="Arial" pitchFamily="34" charset="0"/>
                </a:rPr>
                <a:t>)</a:t>
              </a:r>
              <a:endParaRPr kumimoji="0" lang="en-US" altLang="uk-UA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827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402747"/>
              </p:ext>
            </p:extLst>
          </p:nvPr>
        </p:nvGraphicFramePr>
        <p:xfrm>
          <a:off x="539552" y="1340768"/>
          <a:ext cx="8064896" cy="532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Picture" r:id="rId3" imgW="3486240" imgH="2676600" progId="Word.Picture.8">
                  <p:embed/>
                </p:oleObj>
              </mc:Choice>
              <mc:Fallback>
                <p:oleObj name="Picture" r:id="rId3" imgW="3486240" imgH="26766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340768"/>
                        <a:ext cx="8064896" cy="532859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rgbClr val="FFC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39552" y="260648"/>
            <a:ext cx="8064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FFFF00"/>
                </a:solidFill>
              </a:rPr>
              <a:t>Модель макроекономічної рівноваги «</a:t>
            </a:r>
            <a:r>
              <a:rPr lang="uk-UA" sz="2000" b="1" dirty="0" smtClean="0">
                <a:solidFill>
                  <a:srgbClr val="FFFF00"/>
                </a:solidFill>
              </a:rPr>
              <a:t>IS-LM»: графічне зображення</a:t>
            </a:r>
            <a:endParaRPr lang="uk-UA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60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260648"/>
            <a:ext cx="8784975" cy="6264695"/>
          </a:xfrm>
        </p:spPr>
        <p:txBody>
          <a:bodyPr>
            <a:noAutofit/>
          </a:bodyPr>
          <a:lstStyle/>
          <a:p>
            <a:r>
              <a:rPr lang="uk-UA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Графік </a:t>
            </a:r>
            <a:r>
              <a:rPr lang="uk-UA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fr-FR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uk-UA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uk-UA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Investment-Saving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 відображає залежність між процентною ставкою й рівнем доходу в національній економіці за рівноваги на ринку товарів і послуг.</a:t>
            </a:r>
          </a:p>
          <a:p>
            <a:r>
              <a:rPr lang="uk-UA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Крива ІS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складається з точок, яким відповідають величини процентних ставок і доходу, що забезпечують рівновагу товарного ринку. Вона має </a:t>
            </a:r>
            <a:r>
              <a:rPr lang="uk-UA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від’ємний нахил</a:t>
            </a:r>
            <a:r>
              <a:rPr lang="uk-UA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оскільки зростання процентних ставок зменшує величину запланованих інвестиційних видатків, а отже й сукупного попиту та зрівноваженого рівня доходу. Чим менший мультиплікатор, тим крутішою є крива IS.</a:t>
            </a:r>
          </a:p>
          <a:p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Зміна величини автономних видатків зміщує криву IS. Наприклад, їхнє зростання (разом із приростом урядових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видатків)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зміщує криву IS праворуч. </a:t>
            </a:r>
            <a:endParaRPr lang="uk-UA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uk-UA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На </a:t>
            </a:r>
            <a:r>
              <a:rPr lang="uk-UA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графіку: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праворуч від кривої IS – ринок має надлишок пропозиції товарів, ліворуч – надлишок попиту на товари.</a:t>
            </a:r>
          </a:p>
        </p:txBody>
      </p:sp>
    </p:spTree>
    <p:extLst>
      <p:ext uri="{BB962C8B-B14F-4D97-AF65-F5344CB8AC3E}">
        <p14:creationId xmlns:p14="http://schemas.microsoft.com/office/powerpoint/2010/main" val="211022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260648"/>
            <a:ext cx="8856984" cy="6264695"/>
          </a:xfrm>
        </p:spPr>
        <p:txBody>
          <a:bodyPr>
            <a:noAutofit/>
          </a:bodyPr>
          <a:lstStyle/>
          <a:p>
            <a:r>
              <a:rPr lang="uk-UA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Графік «LM»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uk-UA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Liquidity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-Money) відображає залежність між процентною ставкою та рівнем доходу, яка виникає на ринку грошей.</a:t>
            </a:r>
          </a:p>
          <a:p>
            <a:r>
              <a:rPr lang="uk-UA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Крива LM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показує комбінації рівнів процентних ставок і доходу, за яких грошовий ринок врівноважується. Врівноваження ринку грошей супроводжується врівноваженням ринку облігацій. Вона має </a:t>
            </a:r>
            <a:r>
              <a:rPr lang="uk-UA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додатний нахил.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Оскільки величина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пропозиції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грошей - фіксована,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приріст рівня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доходу збільшує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попит на гроші, провокує зростання процентної ставки. Це скорочує попит на гроші і тим самим підтримує грошовий ринок у стані рівноваги.</a:t>
            </a:r>
          </a:p>
          <a:p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Величина грошової пропозиції зміщує криву LM. Наприклад, її приріст зміщує криву LM праворуч. </a:t>
            </a:r>
            <a:endParaRPr lang="uk-UA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uk-UA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На графіку: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праворуч від кривої LM – попит на гроші перевищує пропозицію, а в точках ліворуч – пропозиція грошей перевищує попит.</a:t>
            </a:r>
          </a:p>
          <a:p>
            <a:endParaRPr lang="uk-U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2972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3300" dirty="0"/>
              <a:t>15.2. </a:t>
            </a:r>
            <a:r>
              <a:rPr lang="uk-UA" sz="3300" dirty="0"/>
              <a:t>Теоретичні основи, мета та інструменти грошово-кредитної політики</a:t>
            </a:r>
            <a:r>
              <a:rPr lang="uk-UA" sz="3300" dirty="0"/>
              <a:t>.</a:t>
            </a:r>
            <a:br>
              <a:rPr lang="uk-UA" sz="3300" dirty="0"/>
            </a:br>
            <a:endParaRPr lang="uk-UA" sz="33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5256584"/>
          </a:xfrm>
        </p:spPr>
        <p:txBody>
          <a:bodyPr>
            <a:noAutofit/>
          </a:bodyPr>
          <a:lstStyle/>
          <a:p>
            <a:r>
              <a:rPr lang="uk-UA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Грошово-кредитна </a:t>
            </a:r>
            <a:r>
              <a:rPr lang="uk-UA" sz="28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(монетарна) політика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—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використання інструментів державного регулювання у сфері грошового обігу та кредиту, спрямованих на регулювання економічного зростання, стримування інфляції та забезпечення стабіль­ності грошової одиниці, забезпечення зайнятості населення та вирівнювання платіжного балансу.</a:t>
            </a:r>
          </a:p>
          <a:p>
            <a:r>
              <a:rPr lang="uk-UA" sz="28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грошово-кредитної політики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підпорядковується стратегічній меті соціально-економічної політики держави і скерована на  </a:t>
            </a:r>
            <a:r>
              <a:rPr lang="uk-UA" sz="2600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забезпечення внутрішньої стабільності національної грошової одиниці. </a:t>
            </a:r>
          </a:p>
        </p:txBody>
      </p:sp>
    </p:spTree>
    <p:extLst>
      <p:ext uri="{BB962C8B-B14F-4D97-AF65-F5344CB8AC3E}">
        <p14:creationId xmlns:p14="http://schemas.microsoft.com/office/powerpoint/2010/main" val="21451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Правову </a:t>
            </a:r>
            <a:r>
              <a:rPr lang="uk-UA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основу</a:t>
            </a: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грошово-кредитного регулювання в Україні становлять Конституція України, Закони «Про банки і банківську діяльність», «Про Національний банк України» та інші норматив­но-правові акти.</a:t>
            </a:r>
          </a:p>
          <a:p>
            <a:r>
              <a:rPr lang="uk-UA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Суб’єктами</a:t>
            </a:r>
            <a:r>
              <a:rPr lang="uk-UA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грошово-кредитної політики є національний банк, міністерство фінансів,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казначейство (скарбниця),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органи нагляду за діяльністю банків та контролю за грошовим обігом, установи зі страхування депозитів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тощо.</a:t>
            </a:r>
            <a:endParaRPr lang="uk-UA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5001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1728</TotalTime>
  <Words>1514</Words>
  <Application>Microsoft Office PowerPoint</Application>
  <PresentationFormat>Экран (4:3)</PresentationFormat>
  <Paragraphs>162</Paragraphs>
  <Slides>24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Паркет</vt:lpstr>
      <vt:lpstr>Microsoft Word Picture</vt:lpstr>
      <vt:lpstr>Picture</vt:lpstr>
      <vt:lpstr>ЕКОНОМІЧНА ТЕОРІЯ</vt:lpstr>
      <vt:lpstr>   ТЕМА 15. МОДЕЛЬ «IS-LM».  МОНЕТАРНА ТА ФІСКАЛЬНА ПОЛІТИКА ДЕРЖАВИ. </vt:lpstr>
      <vt:lpstr>              15.1. Модель макроекономічної рівноваги «IS-LM» як теоретична основа економічної політики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     15.2. Теоретичні основи, мета та інструменти грошово-кредитної політики.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153</cp:revision>
  <dcterms:created xsi:type="dcterms:W3CDTF">2022-09-14T17:34:50Z</dcterms:created>
  <dcterms:modified xsi:type="dcterms:W3CDTF">2026-04-19T08:19:56Z</dcterms:modified>
</cp:coreProperties>
</file>