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475212C-D326-47A9-A42F-37B2E18EAA9B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10DE40-20EE-449A-800B-125B09D73A32}" type="datetime1">
              <a:rPr lang="uk-UA" smtClean="0"/>
              <a:t>09.10.2024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  <a:endParaRPr lang="en-US"/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кут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кут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кут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20" name="Місце для дати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7402D1E9-D399-49CD-B386-F1FD11620384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21" name="Місце для нижнього колонтитула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8F8C48-C91C-42E1-AD62-2569CB65BF1D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C7737D-8B34-4514-8F75-8EEEC204175B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кут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кут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кут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grpSp>
        <p:nvGrpSpPr>
          <p:cNvPr id="16" name="Гру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 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4EAB6B80-B1BD-4B6C-8C4E-091D121672E7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25E7A-BF40-4096-B528-5F20498A6621}" type="datetime1">
              <a:rPr lang="uk-UA" smtClean="0"/>
              <a:t>09.10.2024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17F8AF-83B7-4677-BCE2-C13096DE08D2}" type="datetime1">
              <a:rPr lang="uk-UA" smtClean="0"/>
              <a:t>09.10.2024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DE57C4-310E-4C2F-BC93-FBA33A14DB0D}" type="datetime1">
              <a:rPr lang="uk-UA" smtClean="0"/>
              <a:t>09.10.2024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ECCEEB-50B8-4F63-8D67-07B036021270}" type="datetime1">
              <a:rPr lang="uk-UA" smtClean="0"/>
              <a:t>09.10.2024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дати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5A1BB29-AB33-4629-A938-7F5B67EE4F99}" type="datetime1">
              <a:rPr lang="uk-UA" smtClean="0"/>
              <a:t>09.10.2024</a:t>
            </a:fld>
            <a:endParaRPr lang="en-US"/>
          </a:p>
        </p:txBody>
      </p:sp>
      <p:sp>
        <p:nvSpPr>
          <p:cNvPr id="9" name="Місце для нижнього колонтитула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Місце для номера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Місце для зображення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4D9FD46-936B-42B5-B66D-4C29255ED353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кут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кутник 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кут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" dirty="0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3BF96F5-5ECC-498F-8E10-41B665E6E9EF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Прямокутник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Прямокутник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uk-UA" sz="2400" dirty="0">
                <a:solidFill>
                  <a:schemeClr val="tx1"/>
                </a:solidFill>
              </a:rPr>
              <a:t>медична інформації в контексті інформаційних систем</a:t>
            </a:r>
            <a:endParaRPr lang="uk" sz="2400" dirty="0">
              <a:solidFill>
                <a:schemeClr val="tx1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uk-UA" dirty="0">
                <a:solidFill>
                  <a:schemeClr val="tx1"/>
                </a:solidFill>
              </a:rPr>
              <a:t>Лекція 3</a:t>
            </a:r>
            <a:endParaRPr lang="u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E57D49-F666-41F5-82F2-8B00D49AE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9" y="457199"/>
            <a:ext cx="11342255" cy="6026727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централізованій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DeKeizer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en-US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Scheffer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(2002)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помилкам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мінімальний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характеристики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словнику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аудит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варіабельність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спостерігачами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(онлайн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чином) Регулярно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Виправляти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користувачем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зворотній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Впроваджувати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Спілкуватися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ІТ для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величезний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картки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читабельність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адміністрування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ських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помилкам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призначенні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ліків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378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6FB7E-E8C2-4395-8DF2-ACCED489F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 дані та медична інформація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659453-99DD-4874-B807-8E20F927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1403927"/>
            <a:ext cx="11545455" cy="454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про охорону здоров'я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необроблені факти про стан здоров'я, які зазвичай зберігаються у вигляді символів, слів, знаків, вимірювань або статистичних даних. </a:t>
            </a:r>
          </a:p>
          <a:p>
            <a:pPr marL="0" indent="0"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Дані в охороні здоров'я охоплюють широкий спектр інформації - від клінічних даних (наприклад, клінічні знімки, результати лабораторних досліджень і звіти) до адміністративних даних (наприклад, людські ресурси і закупівлі) і фінансових даних (наприклад, витрати і доходи). </a:t>
            </a:r>
          </a:p>
          <a:p>
            <a:pPr marL="0" indent="0"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 інформація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оброблені дані про стан здоров'я. </a:t>
            </a:r>
          </a:p>
          <a:p>
            <a:pPr marL="0" indent="0"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Інформація є надзвичайно цінним активом на всіх рівнях організації охорони здоров'я. </a:t>
            </a:r>
          </a:p>
          <a:p>
            <a:pPr marL="0" indent="0">
              <a:buNone/>
            </a:pPr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Дані про здоров'я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початок інформації про здоров'я. Ми не можемо створити інформацію без даних. Тоді інформація про здоров'я стає джерелом знань про здоров’я. 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ІТ-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адмініструє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потоком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по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бездоганно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і правилам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Доступ до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надавався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оптимізовані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5884A3F-564D-4F55-BB3A-7530268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1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B6BCB-AA66-486F-8F54-1EBE2AB5D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05256"/>
            <a:ext cx="10058400" cy="554089"/>
          </a:xfrm>
        </p:spPr>
        <p:txBody>
          <a:bodyPr>
            <a:normAutofit fontScale="90000"/>
          </a:bodyPr>
          <a:lstStyle/>
          <a:p>
            <a:pPr algn="ctr"/>
            <a:br>
              <a:rPr lang="ru-RU" i="1" dirty="0"/>
            </a:b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C419A3-9962-4295-BAF2-72D73BC5D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5" y="1690255"/>
            <a:ext cx="10788073" cy="4262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стан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":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записана на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–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(А) створена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планом, органом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страховою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школою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та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теперішнього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особи,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теперішньої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A6AA15E-8A33-432E-8A0B-086FAC68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7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F3D191E-3FF2-4D7E-9699-40887275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42861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медичної інформації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730B51-E743-43E1-8021-10EEBDBA5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607127"/>
            <a:ext cx="4663440" cy="442791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(2004)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Агреговані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стандартом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uk-UA" dirty="0"/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44391E4-9283-4B1B-A461-7795C2BDB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59" y="1505527"/>
            <a:ext cx="5157585" cy="43466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та інформацію про охорону здоров'я можна поділити на дві категорії: внутрішні та зовнішні.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	медичної 	інформації </a:t>
            </a: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дані та інформація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 з пацієнтом </a:t>
            </a:r>
          </a:p>
          <a:p>
            <a:pPr marL="442913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З урахуванням особливостей пацієнта </a:t>
            </a:r>
          </a:p>
          <a:p>
            <a:pPr marL="442913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Агрегат </a:t>
            </a:r>
          </a:p>
          <a:p>
            <a:pPr marL="442913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Порівняльна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Загальна робота </a:t>
            </a: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 дані та інформація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 у галузі знань </a:t>
            </a:r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D3D6232-541D-4245-AC7D-A25F2F020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1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91019-4827-4348-8B08-65EC4631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25988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Якість даних та інформації</a:t>
            </a:r>
            <a:endParaRPr lang="uk-UA" sz="28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C0D653B-1C5C-4178-BF9C-1925F51FA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4" y="1403927"/>
            <a:ext cx="10825018" cy="49968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з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переконавшись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стан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2004).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нерозбірливі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записи,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інтероперабельність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є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компонентом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неможливість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скоординованого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своєчасного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епідемії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загрозу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тероризму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безперервність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догляду за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брак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обмінюватися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економіку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наразі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мільярдів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уніфікованого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рутинної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догляду за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107F413-EE53-4DC6-8DE8-5D4AC287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2125E7A-BF40-4096-B528-5F20498A6621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E4A45C-6405-4959-BD97-2F51B89ED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23636"/>
            <a:ext cx="10058400" cy="50291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 документація складається з двох частин: </a:t>
            </a:r>
          </a:p>
          <a:p>
            <a:pPr marL="1255713" indent="-92075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інформації,  </a:t>
            </a:r>
          </a:p>
          <a:p>
            <a:pPr marL="1255713" indent="-92075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звітів.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мати якісну документацію, необхідно враховувати обидві частини.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 інформації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процес запису репрезентацій людських думок, сприйняття або дій при документуванні догляду за пацієнтом, а також інформації, що генерується пристроями, яка збирається та/або обчислюється про пацієнта в рамках надання медичної допомоги.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звіту складається з форматування та/або структурування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зібраної інформації. Це процес аналізу, організації та представлення записаної інформації про пацієнта для автентифікації та включення в медичну карту пацієнта. </a:t>
            </a:r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FA40FC-ABB8-4A53-B79F-7156191C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211CE-E145-4DB3-8E74-59C448BA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1379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якості даних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484B5CA3-DDB5-4C00-B781-5755CDFBF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9" y="1339273"/>
            <a:ext cx="4872183" cy="4512887"/>
          </a:xfrm>
        </p:spPr>
        <p:txBody>
          <a:bodyPr>
            <a:normAutofit fontScale="70000" lnSpcReduction="20000"/>
          </a:bodyPr>
          <a:lstStyle/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друкарські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абревіатури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гарним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того, як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проблем. Приклад: СЛР =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серцево-легенева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реанімація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госпіталізації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збігається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діагнозом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виписці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61BA898-DAC1-46F6-8B4A-90D60FB6F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59" y="1339273"/>
            <a:ext cx="5055985" cy="4876133"/>
          </a:xfrm>
        </p:spPr>
        <p:txBody>
          <a:bodyPr>
            <a:normAutofit fontScale="70000" lnSpcReduction="20000"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Гранулярність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атомарністю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Гранулярність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фактичного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ваги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Релевантність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Приклад: 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критично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0018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BABBF0A-BDE8-41FD-A5BC-318504918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657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причини низької якості даних про охорону здоров'я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Місце для вмісту 7">
            <a:extLst>
              <a:ext uri="{FF2B5EF4-FFF2-40B4-BE49-F238E27FC236}">
                <a16:creationId xmlns:a16="http://schemas.microsoft.com/office/drawing/2014/main" id="{C9EA5CD2-4353-4281-A209-C384574227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21580"/>
              </p:ext>
            </p:extLst>
          </p:nvPr>
        </p:nvGraphicFramePr>
        <p:xfrm>
          <a:off x="803564" y="1148673"/>
          <a:ext cx="10321636" cy="4832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4579">
                  <a:extLst>
                    <a:ext uri="{9D8B030D-6E8A-4147-A177-3AD203B41FA5}">
                      <a16:colId xmlns:a16="http://schemas.microsoft.com/office/drawing/2014/main" val="850655366"/>
                    </a:ext>
                  </a:extLst>
                </a:gridCol>
                <a:gridCol w="5537057">
                  <a:extLst>
                    <a:ext uri="{9D8B030D-6E8A-4147-A177-3AD203B41FA5}">
                      <a16:colId xmlns:a16="http://schemas.microsoft.com/office/drawing/2014/main" val="2821050963"/>
                    </a:ext>
                  </a:extLst>
                </a:gridCol>
              </a:tblGrid>
              <a:tr h="132239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Систематичний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Випадковість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4274380683"/>
                  </a:ext>
                </a:extLst>
              </a:tr>
              <a:tr h="271590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Нечіткі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даних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Нерозбірливий почерк у джерелі даних.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3496192034"/>
                  </a:ext>
                </a:extLst>
              </a:tr>
              <a:tr h="27146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Нечіткі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інструкції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збору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даних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Помилки набору тексту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2356292115"/>
                  </a:ext>
                </a:extLst>
              </a:tr>
              <a:tr h="27146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Поганий дизайн інтерфейсу.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мотивації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2832621260"/>
                  </a:ext>
                </a:extLst>
              </a:tr>
              <a:tr h="27146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Помилки програмування.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Часта плинність кадрів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2943567108"/>
                  </a:ext>
                </a:extLst>
              </a:tr>
              <a:tr h="271590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Неповне джерело даних.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Помилки обчислень (не вбудовані в системи)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3038984752"/>
                  </a:ext>
                </a:extLst>
              </a:tr>
              <a:tr h="41069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Невідповідний формат даних у джерелі 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968431463"/>
                  </a:ext>
                </a:extLst>
              </a:tr>
              <a:tr h="41069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Словник даних відсутній або недоступний.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2353296554"/>
                  </a:ext>
                </a:extLst>
              </a:tr>
              <a:tr h="27146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Словник даних не дотримується.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1415167220"/>
                  </a:ext>
                </a:extLst>
              </a:tr>
              <a:tr h="521342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92075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Не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дотримуються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керівних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принципів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	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	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протоколів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1465261217"/>
                  </a:ext>
                </a:extLst>
              </a:tr>
              <a:tr h="41069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достатньої перевірки даних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3056826183"/>
                  </a:ext>
                </a:extLst>
              </a:tr>
              <a:tr h="54992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Відсутня система виправлення виявлених помилок у даних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4062319511"/>
                  </a:ext>
                </a:extLst>
              </a:tr>
              <a:tr h="689158">
                <a:tc>
                  <a:txBody>
                    <a:bodyPr/>
                    <a:lstStyle/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540385" algn="ctr"/>
                          <a:tab pos="1027430" algn="ctr"/>
                          <a:tab pos="1603375" algn="ctr"/>
                          <a:tab pos="2204085" algn="r"/>
                        </a:tabLst>
                      </a:pP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	контролю 	за 	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дотриманням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510" marR="111125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даних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tc>
                  <a:txBody>
                    <a:bodyPr/>
                    <a:lstStyle/>
                    <a:p>
                      <a:pPr marL="17145" marR="6985" algn="l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302895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6" marR="29206" marT="0" marB="0"/>
                </a:tc>
                <a:extLst>
                  <a:ext uri="{0D108BD9-81ED-4DB2-BD59-A6C34878D82A}">
                    <a16:rowId xmlns:a16="http://schemas.microsoft.com/office/drawing/2014/main" val="2789326241"/>
                  </a:ext>
                </a:extLst>
              </a:tr>
            </a:tbl>
          </a:graphicData>
        </a:graphic>
      </p:graphicFrame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87AD806-1100-4252-8686-B2D5ADAF5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2125E7A-BF40-4096-B528-5F20498A6621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2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1B43B06-A183-41CA-8F26-647D39E41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071418"/>
            <a:ext cx="10058400" cy="4881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типи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 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непослідовності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поганого почерку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скоріше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неуважність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D61835-FF99-4359-9D83-C901015BD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83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109_TF78438558" id="{03FECABA-DDEC-4EE5-A8AF-E694EBB3147F}" vid="{FBAAF51D-FEC9-427D-AA43-EA4E941046D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{95A28236-36D1-4526-BFA6-4C7897879407}tf78438558_win32</Template>
  <TotalTime>73</TotalTime>
  <Words>1462</Words>
  <Application>Microsoft Office PowerPoint</Application>
  <PresentationFormat>Широкий екран</PresentationFormat>
  <Paragraphs>122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Garamond</vt:lpstr>
      <vt:lpstr>Times New Roman</vt:lpstr>
      <vt:lpstr>SavonVTI</vt:lpstr>
      <vt:lpstr>медична інформації в контексті інформаційних систем</vt:lpstr>
      <vt:lpstr>Медичні дані та медична інформація  </vt:lpstr>
      <vt:lpstr> Визначення медичної інформації  </vt:lpstr>
      <vt:lpstr> Типи медичної інформації  </vt:lpstr>
      <vt:lpstr>Якість даних та інформації</vt:lpstr>
      <vt:lpstr>Презентація PowerPoint</vt:lpstr>
      <vt:lpstr>Забезпечення якості даних</vt:lpstr>
      <vt:lpstr>Основні   причини низької якості даних про охорону здоров'я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медичної інформації</dc:title>
  <dc:creator>Оксана</dc:creator>
  <cp:lastModifiedBy>Оксана</cp:lastModifiedBy>
  <cp:revision>4</cp:revision>
  <dcterms:created xsi:type="dcterms:W3CDTF">2024-10-09T16:33:13Z</dcterms:created>
  <dcterms:modified xsi:type="dcterms:W3CDTF">2024-10-09T17:52:45Z</dcterms:modified>
</cp:coreProperties>
</file>