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</p:sldIdLst>
  <p:sldSz cx="12192000" cy="6858000"/>
  <p:notesSz cx="6858000" cy="9144000"/>
  <p:defaultTextStyle>
    <a:defPPr rtl="0"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475212C-D326-47A9-A42F-37B2E18EAA9B}" type="datetime1">
              <a:rPr lang="uk-UA" smtClean="0"/>
              <a:t>09.10.2024</a:t>
            </a:fld>
            <a:endParaRPr lang="en-US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C10DE40-20EE-449A-800B-125B09D73A32}" type="datetime1">
              <a:rPr lang="uk-UA" smtClean="0"/>
              <a:t>09.10.2024</a:t>
            </a:fld>
            <a:endParaRPr lang="en-US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"/>
              <a:t>Зразки заголовків</a:t>
            </a:r>
            <a:endParaRPr lang="en-US"/>
          </a:p>
          <a:p>
            <a:pPr lvl="1" rtl="0"/>
            <a:r>
              <a:rPr lang="uk"/>
              <a:t>Другий рівень</a:t>
            </a:r>
          </a:p>
          <a:p>
            <a:pPr lvl="2" rtl="0"/>
            <a:r>
              <a:rPr lang="uk"/>
              <a:t>Третій рівень</a:t>
            </a:r>
          </a:p>
          <a:p>
            <a:pPr lvl="3" rtl="0"/>
            <a:r>
              <a:rPr lang="uk"/>
              <a:t>Четвертий рівень</a:t>
            </a:r>
          </a:p>
          <a:p>
            <a:pPr lvl="4" rtl="0"/>
            <a:r>
              <a:rPr lang="uk"/>
              <a:t>П’ятий рівень</a:t>
            </a: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Прямокутник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Прямокутник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Прямокутник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Група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Пряма сполучна лінія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 сполучна лінія 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 сполучна лінія 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20" name="Місце для дати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7402D1E9-D399-49CD-B386-F1FD11620384}" type="datetime1">
              <a:rPr lang="uk-UA" smtClean="0"/>
              <a:t>09.10.2024</a:t>
            </a:fld>
            <a:endParaRPr lang="en-US" dirty="0"/>
          </a:p>
        </p:txBody>
      </p:sp>
      <p:sp>
        <p:nvSpPr>
          <p:cNvPr id="21" name="Місце для нижнього колонтитула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Місце для номера слайда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uk-UA"/>
              <a:t>Клацніть, щоб відредагувати стилі зразків тексту</a:t>
            </a:r>
          </a:p>
          <a:p>
            <a:pPr lvl="1" rtl="0"/>
            <a:r>
              <a:rPr lang="uk-UA"/>
              <a:t>Другий рівень</a:t>
            </a:r>
          </a:p>
          <a:p>
            <a:pPr lvl="2" rtl="0"/>
            <a:r>
              <a:rPr lang="uk-UA"/>
              <a:t>Третій рівень</a:t>
            </a:r>
          </a:p>
          <a:p>
            <a:pPr lvl="3" rtl="0"/>
            <a:r>
              <a:rPr lang="uk-UA"/>
              <a:t>Четвертий рівень</a:t>
            </a:r>
          </a:p>
          <a:p>
            <a:pPr lvl="4" rtl="0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08F8C48-C91C-42E1-AD62-2569CB65BF1D}" type="datetime1">
              <a:rPr lang="uk-UA" smtClean="0"/>
              <a:t>09.10.2024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 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uk-UA"/>
              <a:t>Клацніть, щоб відредагувати стилі зразків тексту</a:t>
            </a:r>
          </a:p>
          <a:p>
            <a:pPr lvl="1" rtl="0"/>
            <a:r>
              <a:rPr lang="uk-UA"/>
              <a:t>Другий рівень</a:t>
            </a:r>
          </a:p>
          <a:p>
            <a:pPr lvl="2" rtl="0"/>
            <a:r>
              <a:rPr lang="uk-UA"/>
              <a:t>Третій рівень</a:t>
            </a:r>
          </a:p>
          <a:p>
            <a:pPr lvl="3" rtl="0"/>
            <a:r>
              <a:rPr lang="uk-UA"/>
              <a:t>Четвертий рівень</a:t>
            </a:r>
          </a:p>
          <a:p>
            <a:pPr lvl="4" rtl="0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C7737D-8B34-4514-8F75-8EEEC204175B}" type="datetime1">
              <a:rPr lang="uk-UA" smtClean="0"/>
              <a:t>09.10.2024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uk-UA"/>
              <a:t>Клацніть, щоб відредагувати стилі зразків тексту</a:t>
            </a:r>
          </a:p>
          <a:p>
            <a:pPr lvl="1" rtl="0"/>
            <a:r>
              <a:rPr lang="uk-UA"/>
              <a:t>Другий рівень</a:t>
            </a:r>
          </a:p>
          <a:p>
            <a:pPr lvl="2" rtl="0"/>
            <a:r>
              <a:rPr lang="uk-UA"/>
              <a:t>Третій рівень</a:t>
            </a:r>
          </a:p>
          <a:p>
            <a:pPr lvl="3" rtl="0"/>
            <a:r>
              <a:rPr lang="uk-UA"/>
              <a:t>Четвертий рівень</a:t>
            </a:r>
          </a:p>
          <a:p>
            <a:pPr lvl="4" rtl="0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408064-2FEA-490B-97A7-9D4C20B22D0E}" type="datetime1">
              <a:rPr lang="uk-UA" smtClean="0"/>
              <a:t>09.10.2024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кутник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Прямокутник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Прямокутник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Прямокутник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grpSp>
        <p:nvGrpSpPr>
          <p:cNvPr id="16" name="Група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Пряма сполучна лінія 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 сполучна лінія 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 сполучна лінія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4EAB6B80-B1BD-4B6C-8C4E-091D121672E7}" type="datetime1">
              <a:rPr lang="uk-UA" smtClean="0"/>
              <a:t>09.10.2024</a:t>
            </a:fld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елементи вміст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uk-UA"/>
              <a:t>Клацніть, щоб відредагувати стилі зразків тексту</a:t>
            </a:r>
          </a:p>
          <a:p>
            <a:pPr lvl="1" rtl="0"/>
            <a:r>
              <a:rPr lang="uk-UA"/>
              <a:t>Другий рівень</a:t>
            </a:r>
          </a:p>
          <a:p>
            <a:pPr lvl="2" rtl="0"/>
            <a:r>
              <a:rPr lang="uk-UA"/>
              <a:t>Третій рівень</a:t>
            </a:r>
          </a:p>
          <a:p>
            <a:pPr lvl="3" rtl="0"/>
            <a:r>
              <a:rPr lang="uk-UA"/>
              <a:t>Четвертий рівень</a:t>
            </a:r>
          </a:p>
          <a:p>
            <a:pPr lvl="4" rtl="0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uk-UA"/>
              <a:t>Клацніть, щоб відредагувати стилі зразків тексту</a:t>
            </a:r>
          </a:p>
          <a:p>
            <a:pPr lvl="1" rtl="0"/>
            <a:r>
              <a:rPr lang="uk-UA"/>
              <a:t>Другий рівень</a:t>
            </a:r>
          </a:p>
          <a:p>
            <a:pPr lvl="2" rtl="0"/>
            <a:r>
              <a:rPr lang="uk-UA"/>
              <a:t>Третій рівень</a:t>
            </a:r>
          </a:p>
          <a:p>
            <a:pPr lvl="3" rtl="0"/>
            <a:r>
              <a:rPr lang="uk-UA"/>
              <a:t>Четвертий рівень</a:t>
            </a:r>
          </a:p>
          <a:p>
            <a:pPr lvl="4" rtl="0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125E7A-BF40-4096-B528-5F20498A6621}" type="datetime1">
              <a:rPr lang="uk-UA" smtClean="0"/>
              <a:t>09.10.2024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uk-UA"/>
              <a:t>Клацніть, щоб відредагувати стилі зразків тексту</a:t>
            </a:r>
          </a:p>
          <a:p>
            <a:pPr lvl="1" rtl="0"/>
            <a:r>
              <a:rPr lang="uk-UA"/>
              <a:t>Другий рівень</a:t>
            </a:r>
          </a:p>
          <a:p>
            <a:pPr lvl="2" rtl="0"/>
            <a:r>
              <a:rPr lang="uk-UA"/>
              <a:t>Третій рівень</a:t>
            </a:r>
          </a:p>
          <a:p>
            <a:pPr lvl="3" rtl="0"/>
            <a:r>
              <a:rPr lang="uk-UA"/>
              <a:t>Четвертий рівень</a:t>
            </a:r>
          </a:p>
          <a:p>
            <a:pPr lvl="4" rtl="0"/>
            <a:r>
              <a:rPr lang="uk-UA"/>
              <a:t>П’ятий рівень</a:t>
            </a:r>
            <a:endParaRPr lang="uk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uk-UA"/>
              <a:t>Клацніть, щоб відредагувати стилі зразків тексту</a:t>
            </a:r>
          </a:p>
          <a:p>
            <a:pPr lvl="1" rtl="0"/>
            <a:r>
              <a:rPr lang="uk-UA"/>
              <a:t>Другий рівень</a:t>
            </a:r>
          </a:p>
          <a:p>
            <a:pPr lvl="2" rtl="0"/>
            <a:r>
              <a:rPr lang="uk-UA"/>
              <a:t>Третій рівень</a:t>
            </a:r>
          </a:p>
          <a:p>
            <a:pPr lvl="3" rtl="0"/>
            <a:r>
              <a:rPr lang="uk-UA"/>
              <a:t>Четвертий рівень</a:t>
            </a:r>
          </a:p>
          <a:p>
            <a:pPr lvl="4" rtl="0"/>
            <a:r>
              <a:rPr lang="uk-UA"/>
              <a:t>П’ятий рівень</a:t>
            </a:r>
            <a:endParaRPr lang="uk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17F8AF-83B7-4677-BCE2-C13096DE08D2}" type="datetime1">
              <a:rPr lang="uk-UA" smtClean="0"/>
              <a:t>09.10.2024</a:t>
            </a:fld>
            <a:endParaRPr lang="en-US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DE57C4-310E-4C2F-BC93-FBA33A14DB0D}" type="datetime1">
              <a:rPr lang="uk-UA" smtClean="0"/>
              <a:t>09.10.2024</a:t>
            </a:fld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ECCEEB-50B8-4F63-8D67-07B036021270}" type="datetime1">
              <a:rPr lang="uk-UA" smtClean="0"/>
              <a:t>09.10.2024</a:t>
            </a:fld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кутник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Прямокутник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uk-UA"/>
              <a:t>Клацніть, щоб відредагувати стилі зразків тексту</a:t>
            </a:r>
          </a:p>
          <a:p>
            <a:pPr lvl="1" rtl="0"/>
            <a:r>
              <a:rPr lang="uk-UA"/>
              <a:t>Другий рівень</a:t>
            </a:r>
          </a:p>
          <a:p>
            <a:pPr lvl="2" rtl="0"/>
            <a:r>
              <a:rPr lang="uk-UA"/>
              <a:t>Третій рівень</a:t>
            </a:r>
          </a:p>
          <a:p>
            <a:pPr lvl="3" rtl="0"/>
            <a:r>
              <a:rPr lang="uk-UA"/>
              <a:t>Четвертий рівень</a:t>
            </a:r>
          </a:p>
          <a:p>
            <a:pPr lvl="4" rtl="0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8" name="Місце для дати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5A1BB29-AB33-4629-A938-7F5B67EE4F99}" type="datetime1">
              <a:rPr lang="uk-UA" smtClean="0"/>
              <a:t>09.10.2024</a:t>
            </a:fld>
            <a:endParaRPr lang="en-US"/>
          </a:p>
        </p:txBody>
      </p:sp>
      <p:sp>
        <p:nvSpPr>
          <p:cNvPr id="9" name="Місце для нижнього колонтитула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Місце для номера слайда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кутник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04D9FD46-936B-42B5-B66D-4C29255ED353}" type="datetime1">
              <a:rPr lang="uk-UA" smtClean="0"/>
              <a:t>09.10.2024</a:t>
            </a:fld>
            <a:endParaRPr lang="en-US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‹№›</a:t>
            </a:fld>
            <a:endParaRPr lang="en-US"/>
          </a:p>
        </p:txBody>
      </p:sp>
      <p:sp>
        <p:nvSpPr>
          <p:cNvPr id="12" name="Прямокутник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/>
              <a:t>Клацніть, щоб відредагувати стилі зразків тексту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Прямокутник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Прямокутник 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Прямокутник 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uk" dirty="0"/>
              <a:t>Зразок заголовка</a:t>
            </a:r>
            <a:endParaRPr lang="en-US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"/>
              <a:t>Зразки заголовків</a:t>
            </a:r>
          </a:p>
          <a:p>
            <a:pPr lvl="1" rtl="0"/>
            <a:r>
              <a:rPr lang="uk"/>
              <a:t>Другий рівень</a:t>
            </a:r>
          </a:p>
          <a:p>
            <a:pPr lvl="2" rtl="0"/>
            <a:r>
              <a:rPr lang="uk"/>
              <a:t>Третій рівень</a:t>
            </a:r>
          </a:p>
          <a:p>
            <a:pPr lvl="3" rtl="0"/>
            <a:r>
              <a:rPr lang="uk"/>
              <a:t>Четвертий рівень</a:t>
            </a:r>
          </a:p>
          <a:p>
            <a:pPr lvl="4" rtl="0"/>
            <a:r>
              <a:rPr lang="uk"/>
              <a:t>П’ятий рівень</a:t>
            </a:r>
            <a:endParaRPr lang="en-US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E3BF96F5-5ECC-498F-8E10-41B665E6E9EF}" type="datetime1">
              <a:rPr lang="uk-UA" smtClean="0"/>
              <a:t>09.10.2024</a:t>
            </a:fld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Емблема зблизька&#10;&#10;Автоматично створений опис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Прямокутник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Прямокутник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 rtlCol="0">
            <a:normAutofit/>
          </a:bodyPr>
          <a:lstStyle/>
          <a:p>
            <a:pPr rtl="0"/>
            <a:r>
              <a:rPr lang="uk-UA" sz="2400" dirty="0">
                <a:solidFill>
                  <a:schemeClr val="tx1"/>
                </a:solidFill>
              </a:rPr>
              <a:t>медична інформації в контексті інформаційних систем</a:t>
            </a:r>
            <a:endParaRPr lang="uk" sz="2400" dirty="0">
              <a:solidFill>
                <a:schemeClr val="tx1"/>
              </a:solidFill>
            </a:endParaRP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 rtlCol="0">
            <a:normAutofit/>
          </a:bodyPr>
          <a:lstStyle/>
          <a:p>
            <a:pPr rtl="0">
              <a:spcAft>
                <a:spcPts val="600"/>
              </a:spcAft>
            </a:pPr>
            <a:r>
              <a:rPr lang="uk-UA" dirty="0">
                <a:solidFill>
                  <a:schemeClr val="tx1"/>
                </a:solidFill>
              </a:rPr>
              <a:t>Лекція 3</a:t>
            </a:r>
            <a:endParaRPr lang="u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DE57D49-F666-41F5-82F2-8B00D49AE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999" y="457199"/>
            <a:ext cx="11342255" cy="6026727"/>
          </a:xfrm>
        </p:spPr>
        <p:txBody>
          <a:bodyPr>
            <a:normAutofit fontScale="25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Попередження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виправлення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помилок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5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Систематичні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випадкові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призводять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неякісних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запобігти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виявляти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виправити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централізованій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базі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здоров'я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опублікована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Arts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DeKeizer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en-US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Scheffer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(2002)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наступним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чином: </a:t>
            </a:r>
            <a:endParaRPr lang="uk-UA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помилкам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5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Скласти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мінімальний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набір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характеристики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словнику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Розробити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протокол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збору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Створити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зручні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користувача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введення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інтерфейс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Скласти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перевірку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Створити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Навчити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мотивувати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користувачів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помилок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5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автоматичну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перевірку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аудит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Переглядати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збору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Перевіряти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варіабельність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спостерігачами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всередині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спостерігачів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(за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Візуально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перевіряти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заповнені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(онлайн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чином) Регулярно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перевіряти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повноту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введення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покращення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5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Надавати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користувачам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звіти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Виправляти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неточні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заповнювати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виявлені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неповні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Контролювати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виправлення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користувачем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помилок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Надавати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зворотній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зв'язок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рекомендацій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Усувати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виявлені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причини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помилок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Впроваджувати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виявлені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системні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Спілкуватися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користувачами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spcBef>
                <a:spcPts val="600"/>
              </a:spcBef>
              <a:buNone/>
            </a:pPr>
            <a:endParaRPr lang="uk-UA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sz="5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5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ІТ для </a:t>
            </a:r>
            <a:r>
              <a:rPr lang="ru-RU" sz="5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покращення</a:t>
            </a:r>
            <a:r>
              <a:rPr lang="ru-RU" sz="5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5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5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Інформаційні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величезний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покращення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здоров'я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ЕМК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електронні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медичні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картки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покращують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читабельність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доступність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охорону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здоров'я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адміністрування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лікар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ських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призначені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помилкам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призначенні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ліків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4378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66FB7E-E8C2-4395-8DF2-ACCED489F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Медичні дані та медична інформація 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B659453-99DD-4874-B807-8E20F927A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1403927"/>
            <a:ext cx="11545455" cy="45488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Дані про охорону здоров'я 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це необроблені факти про стан здоров'я, які зазвичай зберігаються у вигляді символів, слів, знаків, вимірювань або статистичних даних. </a:t>
            </a:r>
          </a:p>
          <a:p>
            <a:pPr marL="0" indent="0">
              <a:buNone/>
            </a:pP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Дані в охороні здоров'я охоплюють широкий спектр інформації - від клінічних даних (наприклад, клінічні знімки, результати лабораторних досліджень і звіти) до адміністративних даних (наприклад, людські ресурси і закупівлі) і фінансових даних (наприклад, витрати і доходи). </a:t>
            </a:r>
          </a:p>
          <a:p>
            <a:pPr marL="0" indent="0">
              <a:buNone/>
            </a:pP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Медична інформація 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це оброблені дані про стан здоров'я. </a:t>
            </a:r>
          </a:p>
          <a:p>
            <a:pPr marL="0" indent="0">
              <a:buNone/>
            </a:pP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Інформація є надзвичайно цінним активом на всіх рівнях організації охорони здоров'я. </a:t>
            </a:r>
          </a:p>
          <a:p>
            <a:pPr marL="0" indent="0">
              <a:buNone/>
            </a:pPr>
            <a:r>
              <a:rPr lang="uk-UA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Дані про здоров'я 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це початок інформації про здоров'я. Ми не можемо створити інформацію без даних. Тоді інформація про здоров'я стає джерелом знань про здоров’я. </a:t>
            </a:r>
          </a:p>
          <a:p>
            <a:pPr marL="0" indent="0">
              <a:buNone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ІТ-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відділ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лікарні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адмініструє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безперервним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потоком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Їхнє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доступні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будь-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по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всій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лікарні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зберігання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обробки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працювали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бездоганно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відповідали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стандартам і правилам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Доступ до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надавався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визначеним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групам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користувачів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Робочі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оптимізовані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автоматизації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  <a:p>
            <a:endParaRPr lang="uk-UA" dirty="0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5884A3F-564D-4F55-BB3A-753026803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C408064-2FEA-490B-97A7-9D4C20B22D0E}" type="datetime1">
              <a:rPr lang="uk-UA" smtClean="0"/>
              <a:t>09.10.2024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913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7B6BCB-AA66-486F-8F54-1EBE2AB5D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05256"/>
            <a:ext cx="10058400" cy="554089"/>
          </a:xfrm>
        </p:spPr>
        <p:txBody>
          <a:bodyPr>
            <a:normAutofit fontScale="90000"/>
          </a:bodyPr>
          <a:lstStyle/>
          <a:p>
            <a:pPr algn="ctr"/>
            <a:br>
              <a:rPr lang="ru-RU" i="1" dirty="0"/>
            </a:b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медичної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CC419A3-9962-4295-BAF2-72D73BC5D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35" y="1690255"/>
            <a:ext cx="10788073" cy="42624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здоров'я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генерується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організацією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здоров'я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"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здоров'я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"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стан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здоров'я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": 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будь-яка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записана на будь-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носії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–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(А) створена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планом, органом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здоров'я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роботодавцем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страховою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компанією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школою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здоров'я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та 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минулого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теперішнього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здоров'я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стану особи,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минулої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теперішньої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майбутньої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оплати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A6AA15E-8A33-432E-8A0B-086FAC68C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C408064-2FEA-490B-97A7-9D4C20B22D0E}" type="datetime1">
              <a:rPr lang="uk-UA" smtClean="0"/>
              <a:t>09.10.2024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78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4F3D191E-3FF2-4D7E-9699-40887275D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42861"/>
          </a:xfrm>
        </p:spPr>
        <p:txBody>
          <a:bodyPr>
            <a:normAutofit fontScale="90000"/>
          </a:bodyPr>
          <a:lstStyle/>
          <a:p>
            <a:pPr algn="ctr"/>
            <a:br>
              <a:rPr lang="uk-UA" dirty="0"/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Типи медичної інформації 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B730B51-E743-43E1-8021-10EEBDBA5F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1607127"/>
            <a:ext cx="4663440" cy="442791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Join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(2004)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поділяє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медичну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чотири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пацієнта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Агреговані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Порівняльні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uk-UA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uk-UA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декількох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результату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стандартом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бенчмаркінгом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uk-UA" dirty="0"/>
          </a:p>
          <a:p>
            <a:endParaRPr lang="uk-UA" dirty="0"/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B44391E4-9283-4B1B-A461-7795C2BDBB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61759" y="1505527"/>
            <a:ext cx="5157585" cy="434663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Дані та інформацію про охорону здоров'я можна поділити на дві категорії: внутрішні та зовнішні. </a:t>
            </a:r>
          </a:p>
          <a:p>
            <a:pPr marL="0" indent="0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Види 	медичної 	інформації </a:t>
            </a:r>
          </a:p>
          <a:p>
            <a:pPr marL="0" indent="0">
              <a:buNone/>
            </a:pP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 дані та інформація </a:t>
            </a:r>
          </a:p>
          <a:p>
            <a:pPr marL="0" indent="0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Взаємодія з пацієнтом </a:t>
            </a:r>
          </a:p>
          <a:p>
            <a:pPr marL="442913" indent="0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З урахуванням особливостей пацієнта </a:t>
            </a:r>
          </a:p>
          <a:p>
            <a:pPr marL="442913" indent="0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Агрегат </a:t>
            </a:r>
          </a:p>
          <a:p>
            <a:pPr marL="442913" indent="0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Порівняльна </a:t>
            </a:r>
          </a:p>
          <a:p>
            <a:pPr marL="0" indent="0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Загальна робота </a:t>
            </a:r>
          </a:p>
          <a:p>
            <a:pPr marL="0" indent="0">
              <a:buNone/>
            </a:pP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 дані та інформація </a:t>
            </a:r>
          </a:p>
          <a:p>
            <a:pPr marL="0" indent="0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Порівняльний </a:t>
            </a:r>
          </a:p>
          <a:p>
            <a:pPr marL="0" indent="0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 у галузі знань </a:t>
            </a:r>
          </a:p>
          <a:p>
            <a:endParaRPr lang="uk-UA" dirty="0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D3D6232-541D-4245-AC7D-A25F2F020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C408064-2FEA-490B-97A7-9D4C20B22D0E}" type="datetime1">
              <a:rPr lang="uk-UA" smtClean="0"/>
              <a:t>09.10.2024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10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D91019-4827-4348-8B08-65EC46314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25988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Якість даних та інформації</a:t>
            </a:r>
            <a:endParaRPr lang="uk-UA" sz="2800" dirty="0"/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6C0D653B-1C5C-4178-BF9C-1925F51FA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964" y="1403927"/>
            <a:ext cx="10825018" cy="499687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/>
              <a:t>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з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неякісними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даними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здоров'я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якісну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переконавшись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володіє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якісними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стан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здоров'я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записів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MRI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негативно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впливає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неякісна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документація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MRI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2004). 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безпеку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пацієнтів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впливає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недостатня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нерозбірливі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записи,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неправильне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тлумачення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недостатня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інтероперабельність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Громадська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безпека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є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компонентом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громадського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здоров'я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знижується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неможливість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скоординованого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своєчасного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збору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постачальників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відповідь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епідемії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загрозу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тероризму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безперервність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догляду за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пацієнтами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негативно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впливає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брак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обмінюватися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медичні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працівники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негативно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впливає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економіку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здоров'я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збір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звітів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наразі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оцінюються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понад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мільярдів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доларів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США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щорічно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uk-UA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клінічні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негативно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впливає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уніфікованого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збору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необхідної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полегшення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рутинної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документації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догляду за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пацієнтами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5107F413-EE53-4DC6-8DE8-5D4AC287C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2125E7A-BF40-4096-B528-5F20498A6621}" type="datetime1">
              <a:rPr lang="uk-UA" smtClean="0"/>
              <a:t>09.10.2024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7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4E4A45C-6405-4959-BD97-2F51B89ED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923636"/>
            <a:ext cx="10058400" cy="50291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Медична документація складається з двох частин: </a:t>
            </a:r>
          </a:p>
          <a:p>
            <a:pPr marL="1255713" indent="-92075">
              <a:buNone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збір інформації,  </a:t>
            </a:r>
          </a:p>
          <a:p>
            <a:pPr marL="1255713" indent="-92075">
              <a:buNone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звітів. 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того, щоб мати якісну документацію, необхідно враховувати обидві частини. 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Захоплення інформації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це процес запису репрезентацій людських думок, сприйняття або дій при документуванні догляду за пацієнтом, а також інформації, що генерується пристроями, яка збирається та/або обчислюється про пацієнта в рамках надання медичної допомоги. 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звіту складається з форматування та/або структурування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зібраної інформації. Це процес аналізу, організації та представлення записаної інформації про пацієнта для автентифікації та включення в медичну карту пацієнта. </a:t>
            </a:r>
          </a:p>
          <a:p>
            <a:endParaRPr lang="uk-UA" dirty="0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BFA40FC-ABB8-4A53-B79F-7156191CA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C408064-2FEA-490B-97A7-9D4C20B22D0E}" type="datetime1">
              <a:rPr lang="uk-UA" smtClean="0"/>
              <a:t>09.10.2024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43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7211CE-E145-4DB3-8E74-59C448BA9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13799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якості даних</a:t>
            </a:r>
          </a:p>
        </p:txBody>
      </p:sp>
      <p:sp>
        <p:nvSpPr>
          <p:cNvPr id="5" name="Місце для вмісту 4">
            <a:extLst>
              <a:ext uri="{FF2B5EF4-FFF2-40B4-BE49-F238E27FC236}">
                <a16:creationId xmlns:a16="http://schemas.microsoft.com/office/drawing/2014/main" id="{484B5CA3-DDB5-4C00-B781-5755CDFBF6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799" y="1339273"/>
            <a:ext cx="4872183" cy="4512887"/>
          </a:xfrm>
        </p:spPr>
        <p:txBody>
          <a:bodyPr>
            <a:normAutofit fontScale="70000" lnSpcReduction="20000"/>
          </a:bodyPr>
          <a:lstStyle/>
          <a:p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Точність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відображають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дійсні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є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точними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неточних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друкарські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Доступність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приймають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потребують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приносять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Повнота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конкретного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присутніми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доступними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Узгодженість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узгодженими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абревіатури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є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гарним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прикладом того, як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узгодженості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призвести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проблем. Приклад: СЛР =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серцево-легенева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реанімація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комп'ютерна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карта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Валюта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стають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застарілими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Діагноз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госпіталізації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часто не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збігається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діагнозом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записаним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виписці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561BA898-DAC1-46F6-8B4A-90D60FB6F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61759" y="1339273"/>
            <a:ext cx="5055985" cy="4876133"/>
          </a:xfrm>
        </p:spPr>
        <p:txBody>
          <a:bodyPr>
            <a:normAutofit fontScale="70000" lnSpcReduction="20000"/>
          </a:bodyPr>
          <a:lstStyle/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Одним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словників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Гранулярність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Іноді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атомарністю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тому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сенсі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розділені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Гранулярність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метою,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збираються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Точність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Точність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наскільки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фактичного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ваги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стандарту 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вимір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Релевантність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збираються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Приклад: ми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можемо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зібрати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колірні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вподобання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перукаря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Своєчасність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критично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аспектом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здоров'я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вчасно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виписки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00018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FBABBF0A-BDE8-41FD-A5BC-318504918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36576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причини низької якості даних про охорону здоров'я 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Місце для вмісту 7">
            <a:extLst>
              <a:ext uri="{FF2B5EF4-FFF2-40B4-BE49-F238E27FC236}">
                <a16:creationId xmlns:a16="http://schemas.microsoft.com/office/drawing/2014/main" id="{C9EA5CD2-4353-4281-A209-C384574227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621580"/>
              </p:ext>
            </p:extLst>
          </p:nvPr>
        </p:nvGraphicFramePr>
        <p:xfrm>
          <a:off x="803564" y="1148673"/>
          <a:ext cx="10321636" cy="48329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84579">
                  <a:extLst>
                    <a:ext uri="{9D8B030D-6E8A-4147-A177-3AD203B41FA5}">
                      <a16:colId xmlns:a16="http://schemas.microsoft.com/office/drawing/2014/main" val="850655366"/>
                    </a:ext>
                  </a:extLst>
                </a:gridCol>
                <a:gridCol w="5537057">
                  <a:extLst>
                    <a:ext uri="{9D8B030D-6E8A-4147-A177-3AD203B41FA5}">
                      <a16:colId xmlns:a16="http://schemas.microsoft.com/office/drawing/2014/main" val="2821050963"/>
                    </a:ext>
                  </a:extLst>
                </a:gridCol>
              </a:tblGrid>
              <a:tr h="132239">
                <a:tc>
                  <a:txBody>
                    <a:bodyPr/>
                    <a:lstStyle/>
                    <a:p>
                      <a:pPr marL="16510" marR="111125"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Систематичний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6" marR="29206" marT="0" marB="0"/>
                </a:tc>
                <a:tc>
                  <a:txBody>
                    <a:bodyPr/>
                    <a:lstStyle/>
                    <a:p>
                      <a:pPr marL="17145" marR="6985" algn="l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302895" algn="l"/>
                        </a:tabLs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Випадковість 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6" marR="29206" marT="0" marB="0"/>
                </a:tc>
                <a:extLst>
                  <a:ext uri="{0D108BD9-81ED-4DB2-BD59-A6C34878D82A}">
                    <a16:rowId xmlns:a16="http://schemas.microsoft.com/office/drawing/2014/main" val="4274380683"/>
                  </a:ext>
                </a:extLst>
              </a:tr>
              <a:tr h="271590">
                <a:tc>
                  <a:txBody>
                    <a:bodyPr/>
                    <a:lstStyle/>
                    <a:p>
                      <a:pPr marL="16510" marR="111125"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Нечіткі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визначення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даних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6" marR="29206" marT="0" marB="0"/>
                </a:tc>
                <a:tc>
                  <a:txBody>
                    <a:bodyPr/>
                    <a:lstStyle/>
                    <a:p>
                      <a:pPr marL="17145" marR="6985" algn="l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302895" algn="l"/>
                        </a:tabLs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Нерозбірливий почерк у джерелі даних. 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6" marR="29206" marT="0" marB="0"/>
                </a:tc>
                <a:extLst>
                  <a:ext uri="{0D108BD9-81ED-4DB2-BD59-A6C34878D82A}">
                    <a16:rowId xmlns:a16="http://schemas.microsoft.com/office/drawing/2014/main" val="3496192034"/>
                  </a:ext>
                </a:extLst>
              </a:tr>
              <a:tr h="271468">
                <a:tc>
                  <a:txBody>
                    <a:bodyPr/>
                    <a:lstStyle/>
                    <a:p>
                      <a:pPr marL="16510" marR="111125"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Нечіткі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інструкції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зі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збору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даних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6" marR="29206" marT="0" marB="0"/>
                </a:tc>
                <a:tc>
                  <a:txBody>
                    <a:bodyPr/>
                    <a:lstStyle/>
                    <a:p>
                      <a:pPr marL="17145" marR="6985" algn="l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302895" algn="l"/>
                        </a:tabLs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Помилки набору тексту 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6" marR="29206" marT="0" marB="0"/>
                </a:tc>
                <a:extLst>
                  <a:ext uri="{0D108BD9-81ED-4DB2-BD59-A6C34878D82A}">
                    <a16:rowId xmlns:a16="http://schemas.microsoft.com/office/drawing/2014/main" val="2356292115"/>
                  </a:ext>
                </a:extLst>
              </a:tr>
              <a:tr h="271468">
                <a:tc>
                  <a:txBody>
                    <a:bodyPr/>
                    <a:lstStyle/>
                    <a:p>
                      <a:pPr marL="16510" marR="111125"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Поганий дизайн інтерфейсу. 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6" marR="29206" marT="0" marB="0"/>
                </a:tc>
                <a:tc>
                  <a:txBody>
                    <a:bodyPr/>
                    <a:lstStyle/>
                    <a:p>
                      <a:pPr marL="17145" marR="6985" algn="l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302895" algn="l"/>
                        </a:tabLs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Відсутність мотивації 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6" marR="29206" marT="0" marB="0"/>
                </a:tc>
                <a:extLst>
                  <a:ext uri="{0D108BD9-81ED-4DB2-BD59-A6C34878D82A}">
                    <a16:rowId xmlns:a16="http://schemas.microsoft.com/office/drawing/2014/main" val="2832621260"/>
                  </a:ext>
                </a:extLst>
              </a:tr>
              <a:tr h="271468">
                <a:tc>
                  <a:txBody>
                    <a:bodyPr/>
                    <a:lstStyle/>
                    <a:p>
                      <a:pPr marL="16510" marR="111125"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Помилки програмування. 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6" marR="29206" marT="0" marB="0"/>
                </a:tc>
                <a:tc>
                  <a:txBody>
                    <a:bodyPr/>
                    <a:lstStyle/>
                    <a:p>
                      <a:pPr marL="17145" marR="6985" algn="l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302895" algn="l"/>
                        </a:tabLs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Часта плинність кадрів 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6" marR="29206" marT="0" marB="0"/>
                </a:tc>
                <a:extLst>
                  <a:ext uri="{0D108BD9-81ED-4DB2-BD59-A6C34878D82A}">
                    <a16:rowId xmlns:a16="http://schemas.microsoft.com/office/drawing/2014/main" val="2943567108"/>
                  </a:ext>
                </a:extLst>
              </a:tr>
              <a:tr h="271590">
                <a:tc>
                  <a:txBody>
                    <a:bodyPr/>
                    <a:lstStyle/>
                    <a:p>
                      <a:pPr marL="16510" marR="111125"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Неповне джерело даних. 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6" marR="29206" marT="0" marB="0"/>
                </a:tc>
                <a:tc>
                  <a:txBody>
                    <a:bodyPr/>
                    <a:lstStyle/>
                    <a:p>
                      <a:pPr marL="17145" marR="6985" algn="l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302895" algn="l"/>
                        </a:tabLs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Помилки обчислень (не вбудовані в системи) 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6" marR="29206" marT="0" marB="0"/>
                </a:tc>
                <a:extLst>
                  <a:ext uri="{0D108BD9-81ED-4DB2-BD59-A6C34878D82A}">
                    <a16:rowId xmlns:a16="http://schemas.microsoft.com/office/drawing/2014/main" val="3038984752"/>
                  </a:ext>
                </a:extLst>
              </a:tr>
              <a:tr h="410698">
                <a:tc>
                  <a:txBody>
                    <a:bodyPr/>
                    <a:lstStyle/>
                    <a:p>
                      <a:pPr marL="16510" marR="111125"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Невідповідний формат даних у джерелі  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6" marR="29206" marT="0" marB="0"/>
                </a:tc>
                <a:tc>
                  <a:txBody>
                    <a:bodyPr/>
                    <a:lstStyle/>
                    <a:p>
                      <a:pPr marL="17145" marR="6985" algn="l">
                        <a:lnSpc>
                          <a:spcPct val="106000"/>
                        </a:lnSpc>
                        <a:spcAft>
                          <a:spcPts val="800"/>
                        </a:spcAft>
                        <a:tabLst>
                          <a:tab pos="302895" algn="l"/>
                        </a:tabLs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6" marR="29206" marT="0" marB="0"/>
                </a:tc>
                <a:extLst>
                  <a:ext uri="{0D108BD9-81ED-4DB2-BD59-A6C34878D82A}">
                    <a16:rowId xmlns:a16="http://schemas.microsoft.com/office/drawing/2014/main" val="968431463"/>
                  </a:ext>
                </a:extLst>
              </a:tr>
              <a:tr h="410698">
                <a:tc>
                  <a:txBody>
                    <a:bodyPr/>
                    <a:lstStyle/>
                    <a:p>
                      <a:pPr marL="16510" marR="111125"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Словник даних відсутній або недоступний. 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6" marR="29206" marT="0" marB="0"/>
                </a:tc>
                <a:tc>
                  <a:txBody>
                    <a:bodyPr/>
                    <a:lstStyle/>
                    <a:p>
                      <a:pPr marL="17145" marR="6985" algn="l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302895" algn="l"/>
                        </a:tabLs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6" marR="29206" marT="0" marB="0"/>
                </a:tc>
                <a:extLst>
                  <a:ext uri="{0D108BD9-81ED-4DB2-BD59-A6C34878D82A}">
                    <a16:rowId xmlns:a16="http://schemas.microsoft.com/office/drawing/2014/main" val="2353296554"/>
                  </a:ext>
                </a:extLst>
              </a:tr>
              <a:tr h="271468">
                <a:tc>
                  <a:txBody>
                    <a:bodyPr/>
                    <a:lstStyle/>
                    <a:p>
                      <a:pPr marL="16510" marR="111125"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Словник даних не дотримується. 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6" marR="29206" marT="0" marB="0"/>
                </a:tc>
                <a:tc>
                  <a:txBody>
                    <a:bodyPr/>
                    <a:lstStyle/>
                    <a:p>
                      <a:pPr marL="17145" marR="6985" algn="l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302895" algn="l"/>
                        </a:tabLs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6" marR="29206" marT="0" marB="0"/>
                </a:tc>
                <a:extLst>
                  <a:ext uri="{0D108BD9-81ED-4DB2-BD59-A6C34878D82A}">
                    <a16:rowId xmlns:a16="http://schemas.microsoft.com/office/drawing/2014/main" val="1415167220"/>
                  </a:ext>
                </a:extLst>
              </a:tr>
              <a:tr h="521342">
                <a:tc>
                  <a:txBody>
                    <a:bodyPr/>
                    <a:lstStyle/>
                    <a:p>
                      <a:pPr marL="16510" marR="111125" algn="l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92075" algn="l"/>
                        </a:tabLst>
                      </a:pP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Не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дотримуються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керівних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принципів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	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	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протоколів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6" marR="29206" marT="0" marB="0"/>
                </a:tc>
                <a:tc>
                  <a:txBody>
                    <a:bodyPr/>
                    <a:lstStyle/>
                    <a:p>
                      <a:pPr marL="17145" marR="6985" algn="l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302895" algn="l"/>
                        </a:tabLst>
                      </a:pP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6" marR="29206" marT="0" marB="0"/>
                </a:tc>
                <a:extLst>
                  <a:ext uri="{0D108BD9-81ED-4DB2-BD59-A6C34878D82A}">
                    <a16:rowId xmlns:a16="http://schemas.microsoft.com/office/drawing/2014/main" val="1465261217"/>
                  </a:ext>
                </a:extLst>
              </a:tr>
              <a:tr h="410698">
                <a:tc>
                  <a:txBody>
                    <a:bodyPr/>
                    <a:lstStyle/>
                    <a:p>
                      <a:pPr marL="16510" marR="111125"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Відсутність достатньої перевірки даних 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6" marR="29206" marT="0" marB="0"/>
                </a:tc>
                <a:tc>
                  <a:txBody>
                    <a:bodyPr/>
                    <a:lstStyle/>
                    <a:p>
                      <a:pPr marL="17145" marR="6985" algn="l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302895" algn="l"/>
                        </a:tabLs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6" marR="29206" marT="0" marB="0"/>
                </a:tc>
                <a:extLst>
                  <a:ext uri="{0D108BD9-81ED-4DB2-BD59-A6C34878D82A}">
                    <a16:rowId xmlns:a16="http://schemas.microsoft.com/office/drawing/2014/main" val="3056826183"/>
                  </a:ext>
                </a:extLst>
              </a:tr>
              <a:tr h="549928">
                <a:tc>
                  <a:txBody>
                    <a:bodyPr/>
                    <a:lstStyle/>
                    <a:p>
                      <a:pPr marL="16510" marR="111125"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Відсутня система виправлення виявлених помилок у даних 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6" marR="29206" marT="0" marB="0"/>
                </a:tc>
                <a:tc>
                  <a:txBody>
                    <a:bodyPr/>
                    <a:lstStyle/>
                    <a:p>
                      <a:pPr marL="17145" marR="6985" algn="l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302895" algn="l"/>
                        </a:tabLst>
                      </a:pP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6" marR="29206" marT="0" marB="0"/>
                </a:tc>
                <a:extLst>
                  <a:ext uri="{0D108BD9-81ED-4DB2-BD59-A6C34878D82A}">
                    <a16:rowId xmlns:a16="http://schemas.microsoft.com/office/drawing/2014/main" val="4062319511"/>
                  </a:ext>
                </a:extLst>
              </a:tr>
              <a:tr h="689158">
                <a:tc>
                  <a:txBody>
                    <a:bodyPr/>
                    <a:lstStyle/>
                    <a:p>
                      <a:pPr marL="16510" marR="111125" algn="l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540385" algn="ctr"/>
                          <a:tab pos="1027430" algn="ctr"/>
                          <a:tab pos="1603375" algn="ctr"/>
                          <a:tab pos="2204085" algn="r"/>
                        </a:tabLst>
                      </a:pP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Відсутність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	контролю 	за 	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дотриманням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6510" marR="111125"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керівні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принципи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визначення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даних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6" marR="29206" marT="0" marB="0"/>
                </a:tc>
                <a:tc>
                  <a:txBody>
                    <a:bodyPr/>
                    <a:lstStyle/>
                    <a:p>
                      <a:pPr marL="17145" marR="6985" algn="l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302895" algn="l"/>
                        </a:tabLst>
                      </a:pP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6" marR="29206" marT="0" marB="0"/>
                </a:tc>
                <a:extLst>
                  <a:ext uri="{0D108BD9-81ED-4DB2-BD59-A6C34878D82A}">
                    <a16:rowId xmlns:a16="http://schemas.microsoft.com/office/drawing/2014/main" val="2789326241"/>
                  </a:ext>
                </a:extLst>
              </a:tr>
            </a:tbl>
          </a:graphicData>
        </a:graphic>
      </p:graphicFrame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B87AD806-1100-4252-8686-B2D5ADAF5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2125E7A-BF40-4096-B528-5F20498A6621}" type="datetime1">
              <a:rPr lang="uk-UA" smtClean="0"/>
              <a:t>09.10.2024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521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1B43B06-A183-41CA-8F26-647D39E41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071418"/>
            <a:ext cx="10058400" cy="48813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два типи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  <a:p>
            <a:pPr marL="0" indent="0"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Систематичні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невідповідністю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процедур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систем.  </a:t>
            </a:r>
          </a:p>
          <a:p>
            <a:pPr marL="0" indent="0"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Випадкові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вимірюванні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призводять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непослідовності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вимірюваних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вимірюваннях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Якби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кодування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діагнозу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результатом поганого почерку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транскрипції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вони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вважалися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випадковими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призводить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скоріше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неуважність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ED61835-FF99-4359-9D83-C901015B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C408064-2FEA-490B-97A7-9D4C20B22D0E}" type="datetime1">
              <a:rPr lang="uk-UA" smtClean="0"/>
              <a:t>09.10.2024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2832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9109_TF78438558" id="{03FECABA-DDEC-4EE5-A8AF-E694EBB3147F}" vid="{FBAAF51D-FEC9-427D-AA43-EA4E941046D6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{95A28236-36D1-4526-BFA6-4C7897879407}tf78438558_win32</Template>
  <TotalTime>73</TotalTime>
  <Words>1462</Words>
  <Application>Microsoft Office PowerPoint</Application>
  <PresentationFormat>Широкий екран</PresentationFormat>
  <Paragraphs>122</Paragraphs>
  <Slides>10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Garamond</vt:lpstr>
      <vt:lpstr>Times New Roman</vt:lpstr>
      <vt:lpstr>SavonVTI</vt:lpstr>
      <vt:lpstr>медична інформації в контексті інформаційних систем</vt:lpstr>
      <vt:lpstr>Медичні дані та медична інформація  </vt:lpstr>
      <vt:lpstr> Визначення медичної інформації  </vt:lpstr>
      <vt:lpstr> Типи медичної інформації  </vt:lpstr>
      <vt:lpstr>Якість даних та інформації</vt:lpstr>
      <vt:lpstr>Презентація PowerPoint</vt:lpstr>
      <vt:lpstr>Забезпечення якості даних</vt:lpstr>
      <vt:lpstr>Основні   причини низької якості даних про охорону здоров'я 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Поняття медичної інформації</dc:title>
  <dc:creator>Оксана</dc:creator>
  <cp:lastModifiedBy>Оксана</cp:lastModifiedBy>
  <cp:revision>4</cp:revision>
  <dcterms:created xsi:type="dcterms:W3CDTF">2024-10-09T16:33:13Z</dcterms:created>
  <dcterms:modified xsi:type="dcterms:W3CDTF">2024-10-09T17:52:45Z</dcterms:modified>
</cp:coreProperties>
</file>