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98"/>
    <p:restoredTop sz="94545"/>
  </p:normalViewPr>
  <p:slideViewPr>
    <p:cSldViewPr snapToGrid="0">
      <p:cViewPr varScale="1">
        <p:scale>
          <a:sx n="108" d="100"/>
          <a:sy n="108" d="100"/>
        </p:scale>
        <p:origin x="11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30401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7105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3645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3334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2153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188060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081385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845579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8050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85236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05368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6918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59574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39380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41609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3116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2F184-BF42-474A-AED2-8FB0925D3DC8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27118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3D4C84-559C-6CDF-F1D6-529821E0BC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МАРКЕТИНГОВА ПОЛІТИКА РОЗПОДІЛУ В СИСТЕМІ</a:t>
            </a:r>
            <a:b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 ДІЯЛЬНОСТІ ПІДПРИЄМСТВА</a:t>
            </a:r>
            <a:b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314C1AC-0A31-387C-BC9A-05B4A3CFCB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067166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84563491-DE61-FA98-9D70-A5387CCAA0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59906" y="1371600"/>
            <a:ext cx="5943600" cy="4064000"/>
          </a:xfrm>
        </p:spPr>
      </p:pic>
    </p:spTree>
    <p:extLst>
      <p:ext uri="{BB962C8B-B14F-4D97-AF65-F5344CB8AC3E}">
        <p14:creationId xmlns:p14="http://schemas.microsoft.com/office/powerpoint/2010/main" val="1094425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104E551-5FC2-34E5-2795-0A40697806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977" y="385591"/>
            <a:ext cx="11005851" cy="6158428"/>
          </a:xfrm>
        </p:spPr>
        <p:txBody>
          <a:bodyPr/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типом товару,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належністю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галузі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факторами.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трирівневого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недоцільне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пряма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товару: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дорожче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доведеться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товар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сплачувати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такою системою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утруднюється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через велику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Ширина каналу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одного типу на кожному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рис. 1.5 наведено приклад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довжина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дорівнює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2, а ширина другого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4.</a:t>
            </a: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10C1CE9-1C68-93C9-8A1C-FF82358020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6174" y="3107403"/>
            <a:ext cx="5199725" cy="2830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0483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C49AD66-014F-62FE-66DA-8DDF76EA58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809" y="473725"/>
            <a:ext cx="11093985" cy="592707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своєю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чергою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яку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ринку: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інтенсивний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розподіляють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якомога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точок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вибірковий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селективний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розподіляють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точок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певній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ексклюзивний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розміщують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точок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Інтенсивний</a:t>
            </a:r>
            <a:r>
              <a:rPr lang="ru-RU" sz="2000" b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купують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часто і з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мінімальними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повсякденного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нетрудомісткі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Вибірковий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коливатися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майж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ексклюзивного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ретельне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Обираючи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відбирає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знизити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домогтися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02569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157062E-B4CE-118A-2C0D-21A282701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708" y="528810"/>
            <a:ext cx="11270256" cy="594910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Ексклюзивний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тісніших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партнерських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стосунків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продавцем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обирають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особливого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престижності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Треба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 каналу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ринку. Так,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оптових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веде до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вужчого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своїм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наслідком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компромісів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вирішують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товару за короткий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великою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втрачають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над маркетингом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рамках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Єдиний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кожному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кожного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торговця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входить до складу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дедалі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ексклюзивний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щораз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конкретнішими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20425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157062E-B4CE-118A-2C0D-21A282701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708" y="528810"/>
            <a:ext cx="11270256" cy="5949107"/>
          </a:xfrm>
        </p:spPr>
        <p:txBody>
          <a:bodyPr/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ексклюзивна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назву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певній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територіями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суті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надається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обіцянку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посередникові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Ексклюзивний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доповнюється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зобов'язанням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займатися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збутом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угодою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b="1" i="1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1.2.3.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потоки у каналах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низку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три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(рис. 1.6).</a:t>
            </a:r>
          </a:p>
          <a:p>
            <a:pPr algn="just"/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69095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29D470C2-A98B-CFE7-0779-B0626DB31D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06738" y="1439863"/>
            <a:ext cx="5981700" cy="4127500"/>
          </a:xfrm>
        </p:spPr>
      </p:pic>
    </p:spTree>
    <p:extLst>
      <p:ext uri="{BB962C8B-B14F-4D97-AF65-F5344CB8AC3E}">
        <p14:creationId xmlns:p14="http://schemas.microsoft.com/office/powerpoint/2010/main" val="32819579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B79BB65-042A-2B1A-40E7-162555680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843" y="277587"/>
            <a:ext cx="11168743" cy="6319156"/>
          </a:xfrm>
        </p:spPr>
        <p:txBody>
          <a:bodyPr/>
          <a:lstStyle/>
          <a:p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п’ять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типів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комерційних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(рис. 1.7):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товар,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узгоджень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потоки.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Розглянемо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докладно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C263C6D-393D-8577-E529-36C5FB9483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0700" y="1587500"/>
            <a:ext cx="6070600" cy="368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5844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C2DC4BC-3D7C-1FCA-F0B5-82D6395A3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2" y="326571"/>
            <a:ext cx="11462657" cy="633548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Товарний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рухаються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каналом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кількома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режимами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перш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пункту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рухається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паралельно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потоком права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збігатися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ними.</a:t>
            </a:r>
          </a:p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товар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визначальним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меж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Передача права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передаванню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каналом,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кого з них залучено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переробки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товар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індикатором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тих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торговців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торговці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площі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товарам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самим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агенти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маклери,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полегшують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вступають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товаром,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інвестують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Роблячи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вони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дієві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платіжним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аспекту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доки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рухаються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каналами,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каналу, то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потоку права і товарного потоку.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102024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C9D316C-A307-0A65-CADC-0244E1ACE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913" y="375557"/>
            <a:ext cx="11381015" cy="6270172"/>
          </a:xfrm>
        </p:spPr>
        <p:txBody>
          <a:bodyPr>
            <a:normAutofit/>
          </a:bodyPr>
          <a:lstStyle/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узгоджень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всередині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спочатку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ініціює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узгоджень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прямому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зворотному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напрямках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Специфікації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графіки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доставки,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відшкодування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широкий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діапазон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питань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обговорення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узгоджень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самого початку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відносин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й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упродовж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усього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</a:t>
            </a:r>
          </a:p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Інформаційний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частково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перекриває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сфери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потоку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узгоджень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передумовою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потоку права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товарного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потрібна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спеціальна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хто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володіє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продуктом, як, де і коли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переміщені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каналом,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хто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відповідатиме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володіння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платежів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двосторонній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рухається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уверх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вниз каналом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Частковим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аспектом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інформаційного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потоку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вважати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потік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просування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являє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собою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інструменти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просування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каналі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– рекламу,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персональний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продаж,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стимулювання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збуту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зв'язки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громадськістю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просування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життєво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важливий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встановлення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підтримки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всіх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інших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потоків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Розглянуті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потоки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синхронізуються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автоматично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скоординований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механізм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зв'язку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координація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потребує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свідомих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потоками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деякими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всіма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30983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82F719C-F1BA-CE2A-D1AE-751A6A0F2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06186"/>
            <a:ext cx="11315700" cy="613954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1.3. Структура каналу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endParaRPr lang="ru-RU" sz="22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формується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впливом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зовнішніх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постійний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характер. </a:t>
            </a:r>
          </a:p>
          <a:p>
            <a:pPr algn="just"/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Основними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економічними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причинами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появи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посередницьких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структур стала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необхідність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ефективності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потреба в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мінімізації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невідповідності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раціоналізація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стимулювання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пошуку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причини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впливають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тієї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іншої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</a:t>
            </a:r>
          </a:p>
          <a:p>
            <a:pPr algn="just"/>
            <a:r>
              <a:rPr lang="ru-RU" sz="2200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Головне у </a:t>
            </a:r>
            <a:r>
              <a:rPr lang="ru-RU" sz="2200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формуванні</a:t>
            </a:r>
            <a:r>
              <a:rPr lang="ru-RU" sz="2200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структури</a:t>
            </a:r>
            <a:r>
              <a:rPr lang="ru-RU" sz="2200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sz="2200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–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розуміння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того,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що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канали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складаються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із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взаємопов'язаних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взаємозалежних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організацій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тобто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учасники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каналів</a:t>
            </a:r>
            <a:r>
              <a:rPr lang="ru-RU" sz="22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взаємозалежні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у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виконанні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того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чи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іншого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завдання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Отже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канал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можна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розглядати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як систему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взаємопов'язаних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взаємозалежних</a:t>
            </a:r>
            <a:r>
              <a:rPr lang="en-US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компонентів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що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беруть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участь у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досягненні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кінцевого</a:t>
            </a:r>
            <a:r>
              <a:rPr lang="ru-RU" sz="22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результату.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Кожний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учасник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маркетингового каналу в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процесі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досягнення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своїх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цілей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залежить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інших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і,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співпрацюючи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з ними,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досягає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отримання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певного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прибутку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 будь-яка система, канал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межі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: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географічні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– сферу ринку,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економічні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–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можливість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контролювати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продаж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певного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обсягу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товару і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соціальні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–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здатність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взаємодіяти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канал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частиною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потужної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факторами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накладає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Канал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існує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як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частина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структури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всієї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економіки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країни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що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охоплює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інші</a:t>
            </a:r>
            <a:r>
              <a:rPr lang="ru-RU" sz="22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канали.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канали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розвиваються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функціонують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динамічному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бізнес-середовищі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тому структуру каналу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частково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бізнес-середовище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якому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сам канал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відкритою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системою.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2548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B9E05D-8A76-7AA9-9D12-35AC84089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37002"/>
          </a:xfrm>
        </p:spPr>
        <p:txBody>
          <a:bodyPr>
            <a:normAutofit fontScale="90000"/>
          </a:bodyPr>
          <a:lstStyle/>
          <a:p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1.1.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b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endParaRPr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63FA97-6FD3-8134-B7FB-78BBF0143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69484"/>
            <a:ext cx="10837332" cy="5610929"/>
          </a:xfrm>
        </p:spPr>
        <p:txBody>
          <a:bodyPr>
            <a:normAutofit/>
          </a:bodyPr>
          <a:lstStyle/>
          <a:p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одним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найважливіших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елементів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комплексу маркетингу, тому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органічно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поєднуватися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комплексу маркетингу: характеристиками товару,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позиціюванням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ринку,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параметрами, методами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Існування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проблеми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викликане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тим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місце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виробництва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місце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споживання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здебільшого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збігаються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 Для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процесів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виробництва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споживання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характерні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часові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просторові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невідповідності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Отже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часові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просторові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розбіжності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процесами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виробництва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споживання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ініціюють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створення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існування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якої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дає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змогу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забезпечувати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товарами та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послугами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Поняття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об'єднує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заходів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спрямованих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переміщення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продукту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просторі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Маркетингова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політика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контролю руху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Основною 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виготовленої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рамках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виділяють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стратегічні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тактичні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(рис. 1.1).</a:t>
            </a:r>
          </a:p>
          <a:p>
            <a:pPr algn="just"/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141073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ECE2513-C949-4D32-1262-7F0C27E35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914" y="310244"/>
            <a:ext cx="11364686" cy="6041570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пристосовуватися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вносять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каналом,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адаптують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вони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таким чином,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скорочувати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час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час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моменту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rgbClr val="000000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однаковими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віддає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такому каналу,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купуючи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товар,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вищий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структуру каналу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надаватися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прямо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залежать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бази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їхньої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Результатом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потоку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562377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F4B39C8-05E5-F9C7-9BFB-BED1D00661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213" y="391887"/>
            <a:ext cx="10891157" cy="615587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Оптимальною буде структура,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якій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загальні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зведено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мінімуму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встановленням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відповідного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рівня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Учасники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намагаються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змінити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міру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своєї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участі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в кожному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потоці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для того,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щоб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забезпечити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найвищий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рівень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найменших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2.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Маркетингові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характеризується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кривою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відображає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їхнє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зростання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зменшення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реальною, коли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потоки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вищому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якісному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доходів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поліпшити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залишивши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собою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найефективніше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передаються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виконувати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краще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Результатом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передачі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синергізм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конкурентоспроможності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3.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Технологічні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культурні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соціальні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політичні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фактори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Так,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виникнення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складних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змогу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точно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оцінювати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модернізувати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структуру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каналу.</a:t>
            </a:r>
          </a:p>
          <a:p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на структуру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фактори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еографічне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розміри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ринку,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концентрації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населення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проблеми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довгостроковими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приймає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Розглянемо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етапи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структури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888017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6650663-154B-57F8-1A0B-710A70DF6F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228600"/>
            <a:ext cx="11658600" cy="6515099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Опис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бажаного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охоплення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ринку, яке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прогнозованим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каналом,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майбутньої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зробити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використовуючи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досліджень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вторинну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обговорення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проблеми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фахівцями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галузі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ІІ.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найважливіших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макроекономічних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технологічних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поведінкових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тенденцій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вплинути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Чим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нестабільним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середовище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функціонуватиме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жорсткішою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система контролю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адаптивною,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гнучкою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структура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пристосування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середовища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ІІІ.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принципів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конкурентами.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увагу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зосереджують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виявленні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чином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Вивчають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каналах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– заходи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залучення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заохочення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їхньої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V.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Вивчення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віднести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поставки, вид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час доставки,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номенклатура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гарантії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322684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4288792-C7BC-354F-6D81-C9E2843FA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228601"/>
            <a:ext cx="11185072" cy="638447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V.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ключових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максимально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однорідних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погляду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побудові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найвигідніших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І.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Виявлення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конкретному товарному ринку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пов'язані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нормативно-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правовими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актами,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адмініструванням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усталеною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практикою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провадження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каналами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ІІ.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охоплення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кожної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ключової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виконуваних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характеристик каналу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конкретних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суб'єктів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сформувати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структуру каналу.</a:t>
            </a:r>
          </a:p>
          <a:p>
            <a:pPr algn="just"/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ІІІ.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пов'язаних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урахуванням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охоплення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й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знаходження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шляхів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оптимізації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ринку.</a:t>
            </a:r>
          </a:p>
          <a:p>
            <a:pPr algn="just"/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ІХ.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Опис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ідеального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орієнтованого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регульованого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організованого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урахуванням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порівнюють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проводять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аналіз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невідповідностей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GAP-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аналіз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Ідеальний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еталон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порівнювати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канали.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регульований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ідеалу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зазвичай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жертвує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задля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таких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ситуаціях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усвідомлення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ризиків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пов'язаних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компромісом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прийняття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компромісу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тимчасового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плану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поступового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подальшого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поліпшення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новоствореного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351325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95674F-3473-CAF8-B731-3BE27122A6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529" y="195943"/>
            <a:ext cx="11397342" cy="6368143"/>
          </a:xfrm>
        </p:spPr>
        <p:txBody>
          <a:bodyPr/>
          <a:lstStyle/>
          <a:p>
            <a:pPr algn="just"/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Х.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оптимального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крок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ретельне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структуру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розглянутого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плану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залежать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низки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(за межами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так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всередині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структурований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65593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598EE9EB-12A4-3C62-84D2-5CDC9A451E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64424" y="487401"/>
            <a:ext cx="6235700" cy="3619500"/>
          </a:xfrm>
        </p:spPr>
      </p:pic>
    </p:spTree>
    <p:extLst>
      <p:ext uri="{BB962C8B-B14F-4D97-AF65-F5344CB8AC3E}">
        <p14:creationId xmlns:p14="http://schemas.microsoft.com/office/powerpoint/2010/main" val="650191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0BD93DB-B0AB-CFD8-0043-D49BE80D9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741" y="418641"/>
            <a:ext cx="10884665" cy="5894024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аспектах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відповідей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 правильно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побудувати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канали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скільки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залучити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збутової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аспект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(рис. 1.2).</a:t>
            </a:r>
          </a:p>
          <a:p>
            <a:pPr algn="just"/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доробка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підбір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сортування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готового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приступності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платіжно-розрахункових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товар,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товар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2653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5C1AD7DE-5508-8166-2576-9712262F31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35275" y="326231"/>
            <a:ext cx="6451600" cy="6172200"/>
          </a:xfrm>
        </p:spPr>
      </p:pic>
    </p:spTree>
    <p:extLst>
      <p:ext uri="{BB962C8B-B14F-4D97-AF65-F5344CB8AC3E}">
        <p14:creationId xmlns:p14="http://schemas.microsoft.com/office/powerpoint/2010/main" val="2421979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75EC6A2-780A-EA05-D6CA-29B726533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840" y="371151"/>
            <a:ext cx="11712682" cy="6133821"/>
          </a:xfrm>
        </p:spPr>
        <p:txBody>
          <a:bodyPr>
            <a:normAutofit/>
          </a:bodyPr>
          <a:lstStyle/>
          <a:p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1.2. Канали руху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та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endParaRPr lang="ru-RU" sz="22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1.2.1. </a:t>
            </a:r>
            <a:r>
              <a:rPr lang="ru-RU" sz="22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2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endParaRPr lang="ru-RU" sz="2200" b="1" i="1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здебільшого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провадиться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себе право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товар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(особам)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руху товару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канали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запити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поставляючи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за оптимальною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попит,</a:t>
            </a:r>
            <a:r>
              <a:rPr lang="en-US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Таким чином, канали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керовану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систему, яка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поліпшується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вигляд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полегшується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економиться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найзручніший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товару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намагаються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зручність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часу,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способу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товару.</a:t>
            </a:r>
          </a:p>
          <a:p>
            <a:endParaRPr lang="ru-RU" dirty="0">
              <a:solidFill>
                <a:srgbClr val="000000"/>
              </a:solidFill>
              <a:effectLst/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91259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846AE81-8E5E-35C7-8645-5308F05405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11226"/>
            <a:ext cx="11713580" cy="6235547"/>
          </a:xfrm>
        </p:spPr>
        <p:txBody>
          <a:bodyPr/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Сучасні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все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ширше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використовують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нові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канали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найповніше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відповідають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специфічним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вимогам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конкретних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сегментів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ринку.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Саме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канали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ефективно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функціонують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дають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змогу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досягати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реальних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конкурентних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переваг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створюють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бар'єри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входження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ринок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формують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відповідну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конкурентну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позицію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причини,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зумовлюють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прямих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контактів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споживачем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Так, з рис. 1.3 видно,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прямих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контактів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споживачем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дорівнює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9, а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6.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C92CBD1-A285-DA08-2B07-D90B0C681C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1472" y="3321389"/>
            <a:ext cx="5248838" cy="1790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786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846AE81-8E5E-35C7-8645-5308F05405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98" y="311226"/>
            <a:ext cx="11645256" cy="6235547"/>
          </a:xfrm>
        </p:spPr>
        <p:txBody>
          <a:bodyPr>
            <a:normAutofit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поєднуючи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розподілені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кількома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такому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невідповідності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придбаваючи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зручними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них масштабами поставок.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партіями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адаптуватися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надходили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змушений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запаси.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Як правило,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невеликих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кількостях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великих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обсягах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ближче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бути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26240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846AE81-8E5E-35C7-8645-5308F05405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455" y="286439"/>
            <a:ext cx="11468559" cy="6235547"/>
          </a:xfrm>
        </p:spPr>
        <p:txBody>
          <a:bodyPr>
            <a:normAutofit fontScale="92500" lnSpcReduction="10000"/>
          </a:bodyPr>
          <a:lstStyle/>
          <a:p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1.2.2. Характеристики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 характеристик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належать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довжина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 ширина.</a:t>
            </a:r>
          </a:p>
          <a:p>
            <a:pPr algn="just"/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Довжина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типів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через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проходить на шляху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тип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кінцевим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споживачем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бере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каналу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довжиною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нульового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однорівневі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дворівневі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трирівневі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(рис. 1.4).</a:t>
            </a:r>
          </a:p>
          <a:p>
            <a:pPr algn="just"/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нульового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 прямого маркетингу,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безпосередньо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(через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філію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мережу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посилкову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Однорівневий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одного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дилери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брокери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Дворівневий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споживацькому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оптовик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торговець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дистриб’ютор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дилери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Трирівневий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оптовика,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дрібнооптового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3152527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244</TotalTime>
  <Words>3322</Words>
  <Application>Microsoft Macintosh PowerPoint</Application>
  <PresentationFormat>Широкоэкранный</PresentationFormat>
  <Paragraphs>95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Times New Roman</vt:lpstr>
      <vt:lpstr>Trebuchet MS</vt:lpstr>
      <vt:lpstr>Wingdings 3</vt:lpstr>
      <vt:lpstr>Аспект</vt:lpstr>
      <vt:lpstr>1. МАРКЕТИНГОВА ПОЛІТИКА РОЗПОДІЛУ В СИСТЕМІ МАРКЕТИНГОВОЇ ДІЯЛЬНОСТІ ПІДПРИЄМСТВА </vt:lpstr>
      <vt:lpstr>1.1. Зміст маркетингової політики розподілу, її основні цілі та задачі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МАРКЕТИНГОВА ПОЛІТИКА РОЗПОДІЛУ В СИСТЕМІ МАРКЕТИНГОВОЇ ДІЯЛЬНОСТІ ПІДПРИЄМСТВА </dc:title>
  <dc:creator>Александр Ткачук</dc:creator>
  <cp:lastModifiedBy>Александр Ткачук</cp:lastModifiedBy>
  <cp:revision>18</cp:revision>
  <dcterms:created xsi:type="dcterms:W3CDTF">2025-02-03T09:03:24Z</dcterms:created>
  <dcterms:modified xsi:type="dcterms:W3CDTF">2026-01-14T11:56:03Z</dcterms:modified>
</cp:coreProperties>
</file>