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8.xml" ContentType="application/vnd.openxmlformats-officedocument.presentationml.tags+xml"/>
  <Override PartName="/ppt/notesSlides/notesSlide46.xml" ContentType="application/vnd.openxmlformats-officedocument.presentationml.notesSlide+xml"/>
  <Override PartName="/ppt/tags/tag19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0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5"/>
  </p:notesMasterIdLst>
  <p:sldIdLst>
    <p:sldId id="876" r:id="rId2"/>
    <p:sldId id="759" r:id="rId3"/>
    <p:sldId id="927" r:id="rId4"/>
    <p:sldId id="788" r:id="rId5"/>
    <p:sldId id="928" r:id="rId6"/>
    <p:sldId id="956" r:id="rId7"/>
    <p:sldId id="930" r:id="rId8"/>
    <p:sldId id="932" r:id="rId9"/>
    <p:sldId id="886" r:id="rId10"/>
    <p:sldId id="936" r:id="rId11"/>
    <p:sldId id="955" r:id="rId12"/>
    <p:sldId id="942" r:id="rId13"/>
    <p:sldId id="957" r:id="rId14"/>
    <p:sldId id="944" r:id="rId15"/>
    <p:sldId id="946" r:id="rId16"/>
    <p:sldId id="947" r:id="rId17"/>
    <p:sldId id="948" r:id="rId18"/>
    <p:sldId id="952" r:id="rId19"/>
    <p:sldId id="966" r:id="rId20"/>
    <p:sldId id="967" r:id="rId21"/>
    <p:sldId id="968" r:id="rId22"/>
    <p:sldId id="972" r:id="rId23"/>
    <p:sldId id="976" r:id="rId24"/>
    <p:sldId id="980" r:id="rId25"/>
    <p:sldId id="981" r:id="rId26"/>
    <p:sldId id="987" r:id="rId27"/>
    <p:sldId id="984" r:id="rId28"/>
    <p:sldId id="985" r:id="rId29"/>
    <p:sldId id="990" r:id="rId30"/>
    <p:sldId id="995" r:id="rId31"/>
    <p:sldId id="996" r:id="rId32"/>
    <p:sldId id="1015" r:id="rId33"/>
    <p:sldId id="998" r:id="rId34"/>
    <p:sldId id="999" r:id="rId35"/>
    <p:sldId id="1009" r:id="rId36"/>
    <p:sldId id="1000" r:id="rId37"/>
    <p:sldId id="1001" r:id="rId38"/>
    <p:sldId id="1002" r:id="rId39"/>
    <p:sldId id="1003" r:id="rId40"/>
    <p:sldId id="1004" r:id="rId41"/>
    <p:sldId id="1021" r:id="rId42"/>
    <p:sldId id="1022" r:id="rId43"/>
    <p:sldId id="1035" r:id="rId44"/>
    <p:sldId id="1024" r:id="rId45"/>
    <p:sldId id="1025" r:id="rId46"/>
    <p:sldId id="1041" r:id="rId47"/>
    <p:sldId id="1026" r:id="rId48"/>
    <p:sldId id="1027" r:id="rId49"/>
    <p:sldId id="1042" r:id="rId50"/>
    <p:sldId id="1044" r:id="rId51"/>
    <p:sldId id="1045" r:id="rId52"/>
    <p:sldId id="1072" r:id="rId53"/>
    <p:sldId id="291" r:id="rId54"/>
  </p:sldIdLst>
  <p:sldSz cx="9144000" cy="5143500" type="screen16x9"/>
  <p:notesSz cx="6858000" cy="9144000"/>
  <p:custDataLst>
    <p:tags r:id="rId5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4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3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56" d="100"/>
          <a:sy n="56" d="100"/>
        </p:scale>
        <p:origin x="1272" y="53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/>
              <a:t>Програма мережних академій Cisco</a:t>
            </a:r>
          </a:p>
          <a:p>
            <a:pPr rtl="0">
              <a:buFontTx/>
              <a:buNone/>
            </a:pPr>
            <a:r>
              <a:rPr lang="uk-UA" b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b="0"/>
              <a:t>Розділ 1: Сучасні мережні</a:t>
            </a:r>
            <a:r>
              <a:rPr lang="uk-UA" sz="1200" b="0" baseline="0"/>
              <a:t> технології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Зображення мереж і топології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1.3.1 – Зображення</a:t>
            </a:r>
            <a:r>
              <a:rPr lang="uk-UA" baseline="0" dirty="0">
                <a:latin typeface="Arial" charset="0"/>
              </a:rPr>
              <a:t> </a:t>
            </a:r>
            <a:r>
              <a:rPr lang="uk-UA" baseline="0" dirty="0" smtClean="0">
                <a:latin typeface="Arial" charset="0"/>
              </a:rPr>
              <a:t>мережі</a:t>
            </a:r>
            <a:endParaRPr lang="uk-UA" baseline="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Зображення мереж і топології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1.3.2 – Схеми топологій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>
                <a:effectLst/>
              </a:rPr>
              <a:t>1.3.3 – Питання для самоперевірки - Зображення мереж і топології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Основні типи мереж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Основні типи мереж</a:t>
            </a:r>
          </a:p>
          <a:p>
            <a:pPr rtl="0"/>
            <a:r>
              <a:rPr lang="uk-UA" dirty="0"/>
              <a:t>1.4.1</a:t>
            </a:r>
            <a:r>
              <a:rPr lang="uk-UA" baseline="0" dirty="0"/>
              <a:t> – Мережі різного розміру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Основні типи мереж</a:t>
            </a:r>
          </a:p>
          <a:p>
            <a:pPr rtl="0"/>
            <a:r>
              <a:rPr lang="uk-UA" dirty="0"/>
              <a:t>1.4.2</a:t>
            </a:r>
            <a:r>
              <a:rPr lang="uk-UA" baseline="0" dirty="0"/>
              <a:t> – </a:t>
            </a:r>
            <a:r>
              <a:rPr lang="uk-UA" baseline="0" dirty="0" smtClean="0"/>
              <a:t>Мережі </a:t>
            </a:r>
            <a:r>
              <a:rPr lang="uk-UA" dirty="0" smtClean="0"/>
              <a:t>LAN </a:t>
            </a:r>
            <a:r>
              <a:rPr lang="uk-UA" dirty="0"/>
              <a:t>і WAN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Основні типи мереж</a:t>
            </a:r>
          </a:p>
          <a:p>
            <a:pPr rtl="0"/>
            <a:r>
              <a:rPr lang="uk-UA" dirty="0"/>
              <a:t>1.4.2</a:t>
            </a:r>
            <a:r>
              <a:rPr lang="uk-UA" baseline="0" dirty="0"/>
              <a:t> </a:t>
            </a:r>
            <a:r>
              <a:rPr lang="uk-UA" baseline="0" dirty="0" smtClean="0"/>
              <a:t>– Мережі </a:t>
            </a:r>
            <a:r>
              <a:rPr lang="uk-UA" dirty="0"/>
              <a:t>LAN і WAN (продовж.)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Основні типи мереж</a:t>
            </a:r>
          </a:p>
          <a:p>
            <a:pPr rtl="0"/>
            <a:r>
              <a:rPr lang="uk-UA"/>
              <a:t>1.4.3</a:t>
            </a:r>
            <a:r>
              <a:rPr lang="uk-UA" baseline="0"/>
              <a:t> – </a:t>
            </a:r>
            <a:r>
              <a:rPr lang="uk-UA" baseline="0">
                <a:latin typeface="Arial" charset="0"/>
              </a:rPr>
              <a:t> Інтернет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77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Основні типи мереж</a:t>
            </a:r>
          </a:p>
          <a:p>
            <a:pPr rtl="0"/>
            <a:r>
              <a:rPr lang="uk-UA"/>
              <a:t>1.4.4</a:t>
            </a:r>
            <a:r>
              <a:rPr lang="uk-UA" baseline="0"/>
              <a:t> </a:t>
            </a:r>
            <a:r>
              <a:rPr lang="uk-UA">
                <a:latin typeface="Arial" charset="0"/>
              </a:rPr>
              <a:t>– Інтранет</a:t>
            </a:r>
            <a:r>
              <a:rPr lang="uk-UA" baseline="0">
                <a:latin typeface="Arial" charset="0"/>
              </a:rPr>
              <a:t> і Екстранет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>
                <a:effectLst/>
              </a:rPr>
              <a:t>1.4.5 – Питання для самоперевірки - Основні типи мереж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42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Інтернет-з'єднання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Інтернет-з'єднання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1.5.1 – Технології інтернет-доступу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1 - Сучасні мережні технології</a:t>
            </a:r>
          </a:p>
          <a:p>
            <a:pPr rtl="0">
              <a:buFontTx/>
              <a:buNone/>
            </a:pPr>
            <a:r>
              <a:rPr lang="uk-UA" sz="1200" b="0"/>
              <a:t>1.1 – Мережі</a:t>
            </a:r>
            <a:r>
              <a:rPr lang="uk-UA" sz="1200" b="0" baseline="0"/>
              <a:t> впливають на наше життя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Інтернет-з'єднання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1.5.2 – </a:t>
            </a:r>
            <a:r>
              <a:rPr lang="ru-RU" dirty="0" err="1" smtClean="0">
                <a:latin typeface="Arial" charset="0"/>
              </a:rPr>
              <a:t>Під'єднання</a:t>
            </a:r>
            <a:r>
              <a:rPr lang="ru-RU" dirty="0" smtClean="0">
                <a:latin typeface="Arial" charset="0"/>
              </a:rPr>
              <a:t> до </a:t>
            </a:r>
            <a:r>
              <a:rPr lang="ru-RU" dirty="0" err="1" smtClean="0">
                <a:latin typeface="Arial" charset="0"/>
              </a:rPr>
              <a:t>Інтернету</a:t>
            </a:r>
            <a:r>
              <a:rPr lang="ru-RU" dirty="0" smtClean="0">
                <a:latin typeface="Arial" charset="0"/>
              </a:rPr>
              <a:t> для дому та невеликого </a:t>
            </a:r>
            <a:r>
              <a:rPr lang="ru-RU" dirty="0" err="1" smtClean="0">
                <a:latin typeface="Arial" charset="0"/>
              </a:rPr>
              <a:t>офісу</a:t>
            </a:r>
            <a:endParaRPr lang="uk-UA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29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Інтернет-з'єднання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1.5.3 – Корпоративне інтернет-з'єднання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7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Інтернет-з'єднання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1.5.5 – Конвергентна мережа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15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Інтернет-з'єднання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1.5.5 – Конвергентна мережа (Продовж.)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91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Надійні мережі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Надійні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1.6.1 – Мережна архітектура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Надійні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1.6.2 – </a:t>
            </a:r>
            <a:r>
              <a:rPr lang="uk-UA" baseline="0">
                <a:latin typeface="Arial" charset="0"/>
              </a:rPr>
              <a:t> Відмовостійкість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2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Надійні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1.6.3 – Масштабованість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05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Надійні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1.6.4 – Якість </a:t>
            </a:r>
            <a:r>
              <a:rPr lang="uk-UA" dirty="0" smtClean="0">
                <a:latin typeface="Arial" charset="0"/>
              </a:rPr>
              <a:t>обслуговування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QoS</a:t>
            </a:r>
            <a:r>
              <a:rPr lang="en-US" dirty="0" smtClean="0">
                <a:latin typeface="Arial" charset="0"/>
              </a:rPr>
              <a:t>)</a:t>
            </a:r>
            <a:endParaRPr lang="uk-UA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3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Надійні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1.6.5 – Безпека мережі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effectLst/>
              </a:rPr>
              <a:t>1.6.6 – Питання для самоперевірки - Надійні мережі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Компоненти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5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1.7.1 – Останні</a:t>
            </a:r>
            <a:r>
              <a:rPr lang="uk-UA" baseline="0" dirty="0">
                <a:latin typeface="Arial" charset="0"/>
              </a:rPr>
              <a:t> </a:t>
            </a:r>
            <a:r>
              <a:rPr lang="uk-UA" baseline="0" dirty="0" smtClean="0">
                <a:latin typeface="Arial" charset="0"/>
              </a:rPr>
              <a:t>тенденції</a:t>
            </a:r>
            <a:endParaRPr lang="uk-UA" baseline="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1.7.2 – </a:t>
            </a:r>
            <a:r>
              <a:rPr lang="uk-UA" dirty="0" smtClean="0">
                <a:latin typeface="Arial" charset="0"/>
              </a:rPr>
              <a:t>Використання власного пристрою (</a:t>
            </a:r>
            <a:r>
              <a:rPr lang="en-US" dirty="0" smtClean="0">
                <a:latin typeface="Arial" charset="0"/>
              </a:rPr>
              <a:t>BYOD)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22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1.7.3 – Онлайн-співпраця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4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1.7.4 – Відео-зв'язок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6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1.7.5 – </a:t>
            </a:r>
            <a:r>
              <a:rPr lang="uk-UA"/>
              <a:t>Відео - Cisco WebEx для нарад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6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1.7.6 – Хмарні обчислення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1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1.7.6 – Хмарні обчислення (Продовж.)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4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1.7.7 – </a:t>
            </a:r>
            <a:r>
              <a:rPr lang="uk-UA" baseline="0" dirty="0" smtClean="0">
                <a:latin typeface="Arial" charset="0"/>
              </a:rPr>
              <a:t>Технологічні </a:t>
            </a:r>
            <a:r>
              <a:rPr lang="uk-UA" baseline="0" dirty="0">
                <a:latin typeface="Arial" charset="0"/>
              </a:rPr>
              <a:t>тенденції для домашнього використання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2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1.7.8 – Мережа електроживлення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Компоненти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1.2.1– Ролі вузлів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Тенденції розвитку мереж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1.7.9 – Бездротовий широкосмуговий зв'язок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>
                <a:effectLst/>
              </a:rPr>
              <a:t>1.7.10 – Питання для самоперевірки - Тенденції розвитку мереж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72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Безпека мережі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4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Безпека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1.8.1 – Загрози</a:t>
            </a:r>
            <a:r>
              <a:rPr lang="uk-UA" baseline="0">
                <a:latin typeface="Arial" charset="0"/>
              </a:rPr>
              <a:t> безпеці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5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Безпека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1.8.1 – Загрози</a:t>
            </a:r>
            <a:r>
              <a:rPr lang="uk-UA" baseline="0">
                <a:latin typeface="Arial" charset="0"/>
              </a:rPr>
              <a:t> безпеці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75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Безпека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1.8.2 – </a:t>
            </a:r>
            <a:r>
              <a:rPr lang="uk-UA" dirty="0" err="1" smtClean="0">
                <a:latin typeface="Arial" charset="0"/>
              </a:rPr>
              <a:t>Безпекові</a:t>
            </a:r>
            <a:r>
              <a:rPr lang="uk-UA" dirty="0" smtClean="0">
                <a:latin typeface="Arial" charset="0"/>
              </a:rPr>
              <a:t> рішення</a:t>
            </a:r>
            <a:endParaRPr lang="uk-UA" baseline="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96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Безпека мережі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1.8.2 – </a:t>
            </a:r>
            <a:r>
              <a:rPr lang="uk-UA" dirty="0" err="1" smtClean="0">
                <a:latin typeface="Arial" charset="0"/>
              </a:rPr>
              <a:t>Безпекові</a:t>
            </a:r>
            <a:r>
              <a:rPr lang="uk-UA" dirty="0" smtClean="0">
                <a:latin typeface="Arial" charset="0"/>
              </a:rPr>
              <a:t> рішення</a:t>
            </a:r>
            <a:r>
              <a:rPr lang="uk-UA" baseline="0" dirty="0" smtClean="0">
                <a:latin typeface="Arial" charset="0"/>
              </a:rPr>
              <a:t> </a:t>
            </a:r>
            <a:r>
              <a:rPr lang="uk-UA" baseline="0" dirty="0">
                <a:latin typeface="Arial" charset="0"/>
              </a:rPr>
              <a:t>(Продовж.)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effectLst/>
              </a:rPr>
              <a:t>1.8.3 – Перевірте своє розуміння - Безпека мережі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3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IT-фахівець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40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IT-фахівець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baseline="0">
                <a:latin typeface="Arial" charset="0"/>
              </a:rPr>
              <a:t>1.9.1 – CCNA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baseline="0">
                <a:latin typeface="Arial" charset="0"/>
              </a:rPr>
              <a:t>Схема з https://newsroom.cisco.com/press-release-content?type=webcontent&amp;articleId=1993077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707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IT-фахівець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baseline="0">
                <a:latin typeface="Arial" charset="0"/>
              </a:rPr>
              <a:t>1.9.2 – </a:t>
            </a:r>
            <a:r>
              <a:rPr lang="uk-UA"/>
              <a:t>Робота у сфері мережних технологій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06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92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Компоненти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мережі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1.2.2 – Однорангова мережа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1.10.1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ми вивчили у цьому розділі?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1.10.1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ми вивчили у цьому розділі? (Продовж.)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1.10.2 </a:t>
            </a:r>
            <a:r>
              <a:rPr lang="uk-UA" sz="1200">
                <a:effectLst/>
              </a:rPr>
              <a:t>– Контрольна робота</a:t>
            </a:r>
            <a:r>
              <a:rPr lang="uk-UA" sz="1200" baseline="0">
                <a:effectLst/>
              </a:rPr>
              <a:t> з розділу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4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52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</a:t>
            </a:r>
            <a:r>
              <a:rPr lang="uk-UA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Сучасні мережні</a:t>
            </a:r>
            <a:r>
              <a:rPr lang="uk-UA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технології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терміни і команди</a:t>
            </a:r>
            <a:endParaRPr lang="uk-U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1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Компоненти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мережі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1.2.3 – Кінцеві пристрої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Компоненти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мережі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1.2.4 – </a:t>
            </a:r>
            <a:r>
              <a:rPr lang="uk-UA"/>
              <a:t>Проміжні мережні пристрої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Компоненти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мережі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1.2.5 – </a:t>
            </a:r>
            <a:r>
              <a:rPr lang="uk-UA"/>
              <a:t>Мережне середовище передавання даних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>
                <a:effectLst/>
              </a:rPr>
              <a:t>1.2.6 – Питання для самоперевірки – Компоненти мережі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1 - Сучасні мережні технології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Зображення мереж і топології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acad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751893"/>
            <a:ext cx="6672708" cy="64473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1: Сучасні мережні технології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Зображення мереж і топології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Зображення </a:t>
            </a:r>
            <a:r>
              <a:rPr lang="uk-UA" dirty="0" smtClean="0"/>
              <a:t>мережі</a:t>
            </a:r>
            <a:endParaRPr lang="uk-UA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7117" y="1152409"/>
            <a:ext cx="3997630" cy="328219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Схема мережі, яку часто називають топологією, використовує </a:t>
            </a:r>
            <a:r>
              <a:rPr lang="uk-UA" sz="1600" dirty="0" smtClean="0"/>
              <a:t>спеціальні позначення пристроїв </a:t>
            </a:r>
            <a:r>
              <a:rPr lang="uk-UA" sz="1600" dirty="0"/>
              <a:t>у мережі.</a:t>
            </a:r>
          </a:p>
          <a:p>
            <a:pPr marL="0" indent="0" rtl="0">
              <a:buNone/>
            </a:pPr>
            <a:r>
              <a:rPr lang="uk-UA" sz="1600" dirty="0"/>
              <a:t>Важливі терміни, які слід знати:</a:t>
            </a:r>
          </a:p>
          <a:p>
            <a:pPr lvl="2" rtl="0"/>
            <a:r>
              <a:rPr lang="uk-UA" sz="1600" dirty="0"/>
              <a:t>Мережний адаптер (NIC)</a:t>
            </a:r>
          </a:p>
          <a:p>
            <a:pPr lvl="2" rtl="0"/>
            <a:r>
              <a:rPr lang="uk-UA" sz="1600" dirty="0"/>
              <a:t>Фізичний порт</a:t>
            </a:r>
          </a:p>
          <a:p>
            <a:pPr lvl="2" rtl="0"/>
            <a:r>
              <a:rPr lang="uk-UA" sz="1600" dirty="0" smtClean="0"/>
              <a:t>Інтерфейс.</a:t>
            </a:r>
            <a:endParaRPr lang="uk-UA" sz="1600" dirty="0"/>
          </a:p>
          <a:p>
            <a:pPr marL="261937" lvl="2" indent="0">
              <a:buNone/>
            </a:pPr>
            <a:endParaRPr lang="en-US" sz="1600" b="1" dirty="0"/>
          </a:p>
          <a:p>
            <a:pPr marL="261937" lvl="2" indent="0" algn="just" rtl="0">
              <a:buNone/>
            </a:pPr>
            <a:r>
              <a:rPr lang="uk-UA" sz="1600" b="1" dirty="0"/>
              <a:t>Примітка</a:t>
            </a:r>
            <a:r>
              <a:rPr lang="uk-UA" sz="1600" dirty="0"/>
              <a:t>: Часто терміни порт і інтерфейс використовуються </a:t>
            </a:r>
            <a:r>
              <a:rPr lang="uk-UA" sz="1600" dirty="0" err="1" smtClean="0"/>
              <a:t>взаємозамінно</a:t>
            </a:r>
            <a:r>
              <a:rPr lang="uk-UA" sz="1600" dirty="0" smtClean="0"/>
              <a:t>.</a:t>
            </a:r>
            <a:endParaRPr lang="uk-UA" sz="1600" dirty="0"/>
          </a:p>
          <a:p>
            <a:pPr lvl="2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47" y="983570"/>
            <a:ext cx="4880311" cy="34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Зображення мереж і топології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Схеми топологій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3940" y="797709"/>
            <a:ext cx="4062002" cy="740468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Схема </a:t>
            </a:r>
            <a:r>
              <a:rPr lang="uk-UA" dirty="0" smtClean="0"/>
              <a:t>фізичної топології </a:t>
            </a:r>
            <a:r>
              <a:rPr lang="uk-UA" dirty="0"/>
              <a:t>подає фізичне розташування проміжних пристроїв і прокладання кабельних з'єднань.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0" y="1712110"/>
            <a:ext cx="4168325" cy="2681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8823" y="797709"/>
            <a:ext cx="42322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uk-UA" sz="1500" dirty="0">
                <a:solidFill>
                  <a:srgbClr val="000000"/>
                </a:solidFill>
              </a:rPr>
              <a:t>Схема </a:t>
            </a:r>
            <a:r>
              <a:rPr lang="uk-UA" sz="1500" dirty="0" smtClean="0">
                <a:solidFill>
                  <a:srgbClr val="000000"/>
                </a:solidFill>
              </a:rPr>
              <a:t>логічної топології </a:t>
            </a:r>
            <a:r>
              <a:rPr lang="uk-UA" sz="1500" dirty="0">
                <a:solidFill>
                  <a:srgbClr val="000000"/>
                </a:solidFill>
              </a:rPr>
              <a:t>зображає пристрої, порти, а також схему адресації мережі.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16" y="1712110"/>
            <a:ext cx="3971993" cy="26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5827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1.4 Основні типи мереж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Основні типи мереж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Мережі </a:t>
            </a:r>
            <a:r>
              <a:rPr lang="uk-UA" dirty="0" smtClean="0"/>
              <a:t>різного розміру</a:t>
            </a:r>
            <a:endParaRPr lang="uk-UA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44" y="704770"/>
            <a:ext cx="4401766" cy="3950636"/>
          </a:xfrm>
        </p:spPr>
        <p:txBody>
          <a:bodyPr/>
          <a:lstStyle/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uk-UA" sz="1700" dirty="0"/>
              <a:t>Невелика домашня мережа – з'єднує декілька комп'ютерів один з одним та з Інтернетом.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700" dirty="0"/>
              <a:t>Мережа невеликого/домашнього офісу (SOHO) – </a:t>
            </a:r>
            <a:r>
              <a:rPr lang="ru-RU" sz="1700" dirty="0" err="1" smtClean="0"/>
              <a:t>підтримує</a:t>
            </a:r>
            <a:r>
              <a:rPr lang="ru-RU" sz="1700" dirty="0" smtClean="0"/>
              <a:t> </a:t>
            </a:r>
            <a:r>
              <a:rPr lang="ru-RU" sz="1700" dirty="0"/>
              <a:t>роботу з дому </a:t>
            </a:r>
            <a:r>
              <a:rPr lang="ru-RU" sz="1700" dirty="0" err="1"/>
              <a:t>або</a:t>
            </a:r>
            <a:r>
              <a:rPr lang="ru-RU" sz="1700" dirty="0"/>
              <a:t> з </a:t>
            </a:r>
            <a:r>
              <a:rPr lang="ru-RU" sz="1700" dirty="0" err="1"/>
              <a:t>віддаленого</a:t>
            </a:r>
            <a:r>
              <a:rPr lang="ru-RU" sz="1700" dirty="0"/>
              <a:t> </a:t>
            </a:r>
            <a:r>
              <a:rPr lang="ru-RU" sz="1700" dirty="0" err="1" smtClean="0"/>
              <a:t>офісу</a:t>
            </a:r>
            <a:r>
              <a:rPr lang="ru-RU" sz="1700" dirty="0"/>
              <a:t> </a:t>
            </a:r>
            <a:r>
              <a:rPr lang="ru-RU" sz="1700" dirty="0" smtClean="0"/>
              <a:t>і </a:t>
            </a:r>
            <a:r>
              <a:rPr lang="uk-UA" sz="1700" dirty="0" smtClean="0"/>
              <a:t>забезпечує під</a:t>
            </a:r>
            <a:r>
              <a:rPr lang="en-US" sz="1700" dirty="0" smtClean="0"/>
              <a:t>’</a:t>
            </a:r>
            <a:r>
              <a:rPr lang="uk-UA" sz="1700" dirty="0" smtClean="0"/>
              <a:t>єднання до корпоративної мережі.</a:t>
            </a:r>
            <a:endParaRPr lang="uk-UA" sz="1700" dirty="0"/>
          </a:p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uk-UA" sz="1700" dirty="0"/>
              <a:t>Мережі середнього та великого розмірів можуть охоплювати декілька локацій із сотнями або тисячами з'єднаних комп'ютерів.</a:t>
            </a:r>
          </a:p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uk-UA" sz="1700" dirty="0"/>
              <a:t>Всесвітні мережі, так як Інтернет - з'єднують сотні мільйонів комп'ютерів </a:t>
            </a:r>
            <a:r>
              <a:rPr lang="uk-UA" sz="1700" dirty="0" smtClean="0"/>
              <a:t>у всьому світі.</a:t>
            </a:r>
            <a:endParaRPr lang="uk-UA" sz="1700" dirty="0"/>
          </a:p>
          <a:p>
            <a:pPr lvl="1"/>
            <a:endParaRPr lang="en-US" altLang="en-US" sz="15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10756"/>
            <a:ext cx="4344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uk-UA"/>
              <a:t>       </a:t>
            </a:r>
            <a:r>
              <a:rPr lang="uk-UA" sz="1600"/>
              <a:t>Мережі SOHO</a:t>
            </a:r>
          </a:p>
        </p:txBody>
      </p:sp>
      <p:pic>
        <p:nvPicPr>
          <p:cNvPr id="3074" name="Picture 2" descr="this is the image’s 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9" y="757551"/>
            <a:ext cx="2103105" cy="15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1qjbjciwpxftb.cloudfront.net/courses/ccna1/networking-today/5_common-types-of-networks/assets/1_chunk/media--Small-Home-Office-Net-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4" y="757551"/>
            <a:ext cx="2090460" cy="15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73" y="4303795"/>
            <a:ext cx="41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dirty="0"/>
              <a:t>   </a:t>
            </a:r>
            <a:r>
              <a:rPr lang="uk-UA" sz="1600" dirty="0" smtClean="0"/>
              <a:t>Середні/великі та всесвітні </a:t>
            </a:r>
            <a:r>
              <a:rPr lang="uk-UA" sz="1600" dirty="0"/>
              <a:t>мережі</a:t>
            </a:r>
          </a:p>
        </p:txBody>
      </p:sp>
      <p:pic>
        <p:nvPicPr>
          <p:cNvPr id="3078" name="Picture 6" descr="this is the image’s alt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" y="2699263"/>
            <a:ext cx="2103105" cy="1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3" y="2680088"/>
            <a:ext cx="2090461" cy="16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709974"/>
          </a:xfrm>
        </p:spPr>
        <p:txBody>
          <a:bodyPr/>
          <a:lstStyle/>
          <a:p>
            <a:pPr rtl="0"/>
            <a:r>
              <a:rPr lang="uk-UA" sz="1600" dirty="0"/>
              <a:t>Основні типи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altLang="en-US" dirty="0" smtClean="0"/>
              <a:t>Мережі </a:t>
            </a:r>
            <a:r>
              <a:rPr lang="uk-UA" dirty="0" smtClean="0"/>
              <a:t>LAN </a:t>
            </a:r>
            <a:r>
              <a:rPr lang="uk-UA" dirty="0"/>
              <a:t>і WAN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889" y="728061"/>
            <a:ext cx="3995544" cy="3702690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Мережні інфраструктури сильно різняться з точки зору: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площі, яку вони охоплюють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кількості під'єднаних користувачів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діапазону і типу доступних послуг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області </a:t>
            </a:r>
            <a:r>
              <a:rPr lang="uk-UA" sz="1600" dirty="0" smtClean="0"/>
              <a:t>відповідальності.</a:t>
            </a:r>
            <a:endParaRPr lang="uk-UA" sz="1600" dirty="0"/>
          </a:p>
          <a:p>
            <a:pPr marL="142875" lvl="1" indent="0" algn="just">
              <a:buNone/>
            </a:pPr>
            <a:endParaRPr lang="en-US" altLang="en-US" sz="1600" dirty="0"/>
          </a:p>
          <a:p>
            <a:pPr marL="0" indent="0" algn="just" rtl="0">
              <a:buNone/>
            </a:pPr>
            <a:r>
              <a:rPr lang="uk-UA" sz="1600" dirty="0"/>
              <a:t>Два основні типи мереж: 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Локальна мережа (LAN) 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Глобальна мережа (WAN) </a:t>
            </a:r>
          </a:p>
          <a:p>
            <a:pPr marL="0" indent="0" rtl="0">
              <a:buNone/>
            </a:pPr>
            <a:r>
              <a:rPr lang="uk-UA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432" y="751368"/>
            <a:ext cx="4885003" cy="3601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4746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Основні типи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altLang="en-US" dirty="0" smtClean="0"/>
              <a:t>Мережі </a:t>
            </a:r>
            <a:r>
              <a:rPr lang="uk-UA" dirty="0" smtClean="0"/>
              <a:t>LAN </a:t>
            </a:r>
            <a:r>
              <a:rPr lang="uk-UA" dirty="0"/>
              <a:t>і WAN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3940" y="797709"/>
            <a:ext cx="4062002" cy="559699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LAN - це мережна інфраструктура, що охоплює невелику географічну </a:t>
            </a:r>
            <a:r>
              <a:rPr lang="uk-UA" dirty="0" smtClean="0"/>
              <a:t>площу. </a:t>
            </a:r>
            <a:endParaRPr lang="uk-UA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0" y="1357408"/>
            <a:ext cx="2556289" cy="1344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1" y="742868"/>
            <a:ext cx="4495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uk-UA" sz="1500" dirty="0">
                <a:solidFill>
                  <a:srgbClr val="000000"/>
                </a:solidFill>
              </a:rPr>
              <a:t>WAN - це мережна інфраструктура, що простягається на значні географічні відстані.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50" y="1366630"/>
            <a:ext cx="3500526" cy="14129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3986"/>
              </p:ext>
            </p:extLst>
          </p:nvPr>
        </p:nvGraphicFramePr>
        <p:xfrm>
          <a:off x="396580" y="2779550"/>
          <a:ext cx="8385544" cy="188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WAN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З'єднує кінцеві пристрої на обмеженій території.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З'єднує локальні мережі на значних географічних відстанях.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Адмініструється окремою організацією або особою.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Зазвичай</a:t>
                      </a:r>
                      <a:r>
                        <a:rPr lang="uk-UA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адмініструється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</a:t>
                      </a:r>
                      <a:r>
                        <a:rPr lang="uk-UA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або декількома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постачальниками послуг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Забезпечує високошвидкісну пропускну здатність для внутрішніх пристроїв.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</a:t>
                      </a:r>
                      <a:r>
                        <a:rPr lang="uk-UA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правило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створює повільніші 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канали зв’язку між локальними мережами.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047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Основні типи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Інтернет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2284" y="798944"/>
            <a:ext cx="4170316" cy="4054993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400" dirty="0"/>
              <a:t>Інтернет - це </a:t>
            </a:r>
            <a:r>
              <a:rPr lang="uk-UA" sz="1400" dirty="0" smtClean="0"/>
              <a:t>всесвітнє об</a:t>
            </a:r>
            <a:r>
              <a:rPr lang="en-US" sz="1400" dirty="0" smtClean="0"/>
              <a:t>’</a:t>
            </a:r>
            <a:r>
              <a:rPr lang="uk-UA" sz="1400" dirty="0" smtClean="0"/>
              <a:t>єднання  взаємо-пов'язаних </a:t>
            </a:r>
            <a:r>
              <a:rPr lang="uk-UA" sz="1400" dirty="0"/>
              <a:t>локальних і глобальних </a:t>
            </a:r>
            <a:r>
              <a:rPr lang="uk-UA" sz="1400" dirty="0" smtClean="0"/>
              <a:t>мереж. </a:t>
            </a:r>
            <a:endParaRPr lang="uk-UA" sz="14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400" dirty="0"/>
              <a:t>Локальні мережі </a:t>
            </a:r>
            <a:r>
              <a:rPr lang="uk-UA" sz="1400" dirty="0" smtClean="0"/>
              <a:t>з</a:t>
            </a:r>
            <a:r>
              <a:rPr lang="en-US" sz="1400" dirty="0" smtClean="0"/>
              <a:t>’</a:t>
            </a:r>
            <a:r>
              <a:rPr lang="uk-UA" sz="1400" dirty="0" err="1" smtClean="0"/>
              <a:t>єднуються</a:t>
            </a:r>
            <a:r>
              <a:rPr lang="uk-UA" sz="1400" dirty="0" smtClean="0"/>
              <a:t> між собою за </a:t>
            </a:r>
            <a:r>
              <a:rPr lang="uk-UA" sz="1400" dirty="0"/>
              <a:t>допомогою WAN.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400" dirty="0" smtClean="0"/>
              <a:t>При побудові глобальних мереж </a:t>
            </a:r>
            <a:r>
              <a:rPr lang="uk-UA" sz="1400" dirty="0"/>
              <a:t>можуть </a:t>
            </a:r>
            <a:r>
              <a:rPr lang="uk-UA" sz="1400" dirty="0" smtClean="0"/>
              <a:t>використовуватися </a:t>
            </a:r>
            <a:r>
              <a:rPr lang="uk-UA" sz="1400" dirty="0"/>
              <a:t>мідні дроти, </a:t>
            </a:r>
            <a:r>
              <a:rPr lang="uk-UA" sz="1400" dirty="0" err="1"/>
              <a:t>волоконно</a:t>
            </a:r>
            <a:r>
              <a:rPr lang="uk-UA" sz="1400" dirty="0"/>
              <a:t>-оптичні кабелі або бездротові з'єднання.</a:t>
            </a:r>
          </a:p>
          <a:p>
            <a:pPr marL="0" indent="0" algn="just" rtl="0">
              <a:buNone/>
            </a:pPr>
            <a:r>
              <a:rPr lang="uk-UA" sz="1400" dirty="0"/>
              <a:t>Мережа Інтернет не належіть жодній особі або групі осіб. Для підтримки структури в Інтернеті були </a:t>
            </a:r>
            <a:r>
              <a:rPr lang="uk-UA" sz="1400" dirty="0" smtClean="0"/>
              <a:t>створені такі </a:t>
            </a:r>
            <a:r>
              <a:rPr lang="uk-UA" sz="1400" dirty="0"/>
              <a:t>організації:</a:t>
            </a:r>
          </a:p>
          <a:p>
            <a:pPr lvl="1" rtl="0"/>
            <a:r>
              <a:rPr lang="uk-UA" sz="1600" dirty="0"/>
              <a:t>IETF</a:t>
            </a:r>
          </a:p>
          <a:p>
            <a:pPr lvl="1" rtl="0"/>
            <a:r>
              <a:rPr lang="uk-UA" sz="1600" dirty="0"/>
              <a:t>ICANN</a:t>
            </a:r>
          </a:p>
          <a:p>
            <a:pPr lvl="1" rtl="0"/>
            <a:r>
              <a:rPr lang="uk-UA" sz="1600" dirty="0"/>
              <a:t>IAB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43" y="798944"/>
            <a:ext cx="4963357" cy="32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81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Основні типи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Інтранет і Екстранет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48200" y="1109134"/>
            <a:ext cx="4067783" cy="301929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Інтранет - це приватні локальні та глобальні мережі організації, відкриті для членів організацій та інших авторизованих осіб.</a:t>
            </a:r>
          </a:p>
          <a:p>
            <a:pPr marL="0" indent="0" algn="just" rtl="0">
              <a:buNone/>
            </a:pPr>
            <a:r>
              <a:rPr lang="uk-UA" sz="1600" dirty="0"/>
              <a:t>Організація може використовувати </a:t>
            </a:r>
            <a:r>
              <a:rPr lang="uk-UA" sz="1600" dirty="0" err="1"/>
              <a:t>екстранет</a:t>
            </a:r>
            <a:r>
              <a:rPr lang="uk-UA" sz="1600" dirty="0"/>
              <a:t> для надання безпечного доступу до своєї мережі особам, які працюють в іншій організації та потребують </a:t>
            </a:r>
            <a:r>
              <a:rPr lang="uk-UA" sz="1600" dirty="0" smtClean="0"/>
              <a:t>звернення до корпоративних даних.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2307" t="28526" r="21794" b="8299"/>
          <a:stretch/>
        </p:blipFill>
        <p:spPr>
          <a:xfrm>
            <a:off x="383060" y="889687"/>
            <a:ext cx="3921518" cy="38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206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1.5 Інтернет-з'єднання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Інтернет-з'єднання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Технології інтернет-доступу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9846" y="420168"/>
            <a:ext cx="3822971" cy="4266338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Існує багато способів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smtClean="0"/>
              <a:t>єднання </a:t>
            </a:r>
            <a:r>
              <a:rPr lang="uk-UA" dirty="0"/>
              <a:t>користувачів та організацій до Інтернету:</a:t>
            </a:r>
          </a:p>
          <a:p>
            <a:pPr lvl="1" algn="just" rtl="0"/>
            <a:r>
              <a:rPr lang="uk-UA" sz="1500" dirty="0"/>
              <a:t>Популярними сервісами для домашніх користувачів та </a:t>
            </a:r>
            <a:r>
              <a:rPr lang="uk-UA" sz="1500" dirty="0" smtClean="0"/>
              <a:t>невеликих офісів є </a:t>
            </a:r>
            <a:r>
              <a:rPr lang="uk-UA" sz="1500" dirty="0"/>
              <a:t>широкосмугове кабельне з'єднання, широкосмугова цифрова абонентська лінія (DSL), бездротові WAN і мобільні сервіси.</a:t>
            </a:r>
          </a:p>
          <a:p>
            <a:pPr lvl="1" algn="just" rtl="0"/>
            <a:r>
              <a:rPr lang="uk-UA" sz="1500" dirty="0" smtClean="0"/>
              <a:t>Організації потребують більш швидкісних з</a:t>
            </a:r>
            <a:r>
              <a:rPr lang="en-US" sz="1500" dirty="0" smtClean="0"/>
              <a:t>’</a:t>
            </a:r>
            <a:r>
              <a:rPr lang="uk-UA" sz="1500" dirty="0" smtClean="0"/>
              <a:t>єднань для підтримки IP-телефонії, </a:t>
            </a:r>
            <a:r>
              <a:rPr lang="uk-UA" sz="1500" dirty="0" err="1" smtClean="0"/>
              <a:t>відеоконференцій</a:t>
            </a:r>
            <a:r>
              <a:rPr lang="uk-UA" sz="1500" dirty="0" smtClean="0"/>
              <a:t> та центрів обробки даних.</a:t>
            </a:r>
          </a:p>
          <a:p>
            <a:pPr lvl="1" algn="just" rtl="0"/>
            <a:r>
              <a:rPr lang="uk-UA" sz="1500" dirty="0" smtClean="0"/>
              <a:t>Зв'язок рівня бізнес-класу зазвичай надається постачальниками послуг (SP) і може включати: бізнес-DSL, орендовані лінії та </a:t>
            </a:r>
            <a:r>
              <a:rPr lang="uk-UA" sz="1500" dirty="0" err="1" smtClean="0"/>
              <a:t>Metro</a:t>
            </a:r>
            <a:r>
              <a:rPr lang="uk-UA" sz="1500" dirty="0" smtClean="0"/>
              <a:t> </a:t>
            </a:r>
            <a:r>
              <a:rPr lang="uk-UA" sz="1500" dirty="0" err="1" smtClean="0"/>
              <a:t>Ethernet</a:t>
            </a:r>
            <a:r>
              <a:rPr lang="uk-UA" sz="1500" dirty="0" smtClean="0"/>
              <a:t>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6" y="943684"/>
            <a:ext cx="50673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1.1 Мережі впливають на наше життя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18378" y="212531"/>
            <a:ext cx="9144000" cy="757238"/>
          </a:xfrm>
        </p:spPr>
        <p:txBody>
          <a:bodyPr/>
          <a:lstStyle/>
          <a:p>
            <a:r>
              <a:rPr lang="uk-UA" sz="1600" dirty="0"/>
              <a:t>Технології інтернет-доступу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err="1"/>
              <a:t>Під'єднання</a:t>
            </a:r>
            <a:r>
              <a:rPr lang="ru-RU" altLang="en-US" dirty="0"/>
              <a:t> до </a:t>
            </a:r>
            <a:r>
              <a:rPr lang="ru-RU" altLang="en-US" dirty="0" err="1"/>
              <a:t>Інтернету</a:t>
            </a:r>
            <a:r>
              <a:rPr lang="ru-RU" altLang="en-US" dirty="0"/>
              <a:t> для дому та невеликого </a:t>
            </a:r>
            <a:r>
              <a:rPr lang="ru-RU" altLang="en-US" dirty="0" err="1" smtClean="0"/>
              <a:t>офісу</a:t>
            </a:r>
            <a:endParaRPr lang="uk-U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8267"/>
              </p:ext>
            </p:extLst>
          </p:nvPr>
        </p:nvGraphicFramePr>
        <p:xfrm>
          <a:off x="4690378" y="798513"/>
          <a:ext cx="4277319" cy="410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860">
                  <a:extLst>
                    <a:ext uri="{9D8B030D-6E8A-4147-A177-3AD203B41FA5}">
                      <a16:colId xmlns:a16="http://schemas.microsoft.com/office/drawing/2014/main" val="4198409785"/>
                    </a:ext>
                  </a:extLst>
                </a:gridCol>
                <a:gridCol w="2863459">
                  <a:extLst>
                    <a:ext uri="{9D8B030D-6E8A-4147-A177-3AD203B41FA5}">
                      <a16:colId xmlns:a16="http://schemas.microsoft.com/office/drawing/2014/main" val="3545066263"/>
                    </a:ext>
                  </a:extLst>
                </a:gridCol>
              </a:tblGrid>
              <a:tr h="480706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З'єднання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48751"/>
                  </a:ext>
                </a:extLst>
              </a:tr>
              <a:tr h="833779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Кабельне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/>
                        <a:t>висока пропускна здатність, завжди увімкнене, пропонується постачальниками послуг кабельного телебачення.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2995"/>
                  </a:ext>
                </a:extLst>
              </a:tr>
              <a:tr h="645506"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/>
                        <a:t>висока пропускна здатність, завжди увімкнене, працює по </a:t>
                      </a:r>
                      <a:r>
                        <a:rPr lang="uk-UA" sz="1300" dirty="0" smtClean="0"/>
                        <a:t>телефонних лініях.</a:t>
                      </a:r>
                      <a:endParaRPr lang="uk-U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90024"/>
                  </a:ext>
                </a:extLst>
              </a:tr>
              <a:tr h="575189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Стільникове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/>
                        <a:t>використовує мережу стільникового оператора для </a:t>
                      </a:r>
                      <a:r>
                        <a:rPr lang="uk-UA" sz="1300" dirty="0" smtClean="0"/>
                        <a:t>під</a:t>
                      </a:r>
                      <a:r>
                        <a:rPr lang="en-US" sz="1300" dirty="0" smtClean="0"/>
                        <a:t>’</a:t>
                      </a:r>
                      <a:r>
                        <a:rPr lang="uk-UA" sz="1300" dirty="0" smtClean="0"/>
                        <a:t>єднання до </a:t>
                      </a:r>
                      <a:r>
                        <a:rPr lang="uk-UA" sz="1300" dirty="0"/>
                        <a:t>Інтернету.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65591"/>
                  </a:ext>
                </a:extLst>
              </a:tr>
              <a:tr h="535259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Супутникове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/>
                        <a:t>в основному надає переваги для сільської місцевості, де відсутні постачальники </a:t>
                      </a:r>
                      <a:r>
                        <a:rPr lang="uk-UA" sz="1300" dirty="0" smtClean="0"/>
                        <a:t>Інтернет-послуг.</a:t>
                      </a:r>
                      <a:endParaRPr lang="uk-U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37403"/>
                  </a:ext>
                </a:extLst>
              </a:tr>
              <a:tr h="645506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Комутоване телефонне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/>
                        <a:t>недорогий варіант з низькою пропускною здатністю, потребує  використання модему.</a:t>
                      </a:r>
                      <a:endParaRPr lang="uk-UA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2488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045" t="25655" r="13626" b="19784"/>
          <a:stretch/>
        </p:blipFill>
        <p:spPr>
          <a:xfrm>
            <a:off x="0" y="1742304"/>
            <a:ext cx="4616337" cy="27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225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962933" cy="757551"/>
          </a:xfrm>
        </p:spPr>
        <p:txBody>
          <a:bodyPr/>
          <a:lstStyle/>
          <a:p>
            <a:pPr rtl="0"/>
            <a:r>
              <a:rPr lang="uk-UA" sz="1600"/>
              <a:t>Інтернет-з'єднання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Корпоративне інтернет-з'єднання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7797" y="888451"/>
            <a:ext cx="4162333" cy="1461943"/>
          </a:xfrm>
        </p:spPr>
        <p:txBody>
          <a:bodyPr/>
          <a:lstStyle/>
          <a:p>
            <a:pPr marL="0" indent="0" rtl="0">
              <a:buNone/>
            </a:pPr>
            <a:r>
              <a:rPr lang="uk-UA" dirty="0"/>
              <a:t>Корпоративне </a:t>
            </a:r>
            <a:r>
              <a:rPr lang="uk-UA" dirty="0" smtClean="0"/>
              <a:t>з'єднання </a:t>
            </a:r>
            <a:r>
              <a:rPr lang="uk-UA" dirty="0"/>
              <a:t>може потребувати:</a:t>
            </a:r>
          </a:p>
          <a:p>
            <a:pPr lvl="1" rtl="0"/>
            <a:r>
              <a:rPr lang="uk-UA" sz="1500" dirty="0"/>
              <a:t>високої пропускної здатності </a:t>
            </a:r>
          </a:p>
          <a:p>
            <a:pPr lvl="1" rtl="0"/>
            <a:r>
              <a:rPr lang="uk-UA" sz="1500" dirty="0"/>
              <a:t>виділених </a:t>
            </a:r>
            <a:r>
              <a:rPr lang="uk-UA" sz="1500" dirty="0" smtClean="0"/>
              <a:t>каналів зв’язку</a:t>
            </a:r>
            <a:endParaRPr lang="uk-UA" sz="1500" dirty="0"/>
          </a:p>
          <a:p>
            <a:pPr lvl="1" rtl="0"/>
            <a:r>
              <a:rPr lang="uk-UA" sz="1500" dirty="0"/>
              <a:t>керованих </a:t>
            </a:r>
            <a:r>
              <a:rPr lang="uk-UA" sz="1500" dirty="0" smtClean="0"/>
              <a:t>сервісів.  </a:t>
            </a:r>
            <a:endParaRPr lang="uk-UA" sz="15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91263"/>
              </p:ext>
            </p:extLst>
          </p:nvPr>
        </p:nvGraphicFramePr>
        <p:xfrm>
          <a:off x="4690378" y="798514"/>
          <a:ext cx="427731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433">
                  <a:extLst>
                    <a:ext uri="{9D8B030D-6E8A-4147-A177-3AD203B41FA5}">
                      <a16:colId xmlns:a16="http://schemas.microsoft.com/office/drawing/2014/main" val="4198409785"/>
                    </a:ext>
                  </a:extLst>
                </a:gridCol>
                <a:gridCol w="2912886">
                  <a:extLst>
                    <a:ext uri="{9D8B030D-6E8A-4147-A177-3AD203B41FA5}">
                      <a16:colId xmlns:a16="http://schemas.microsoft.com/office/drawing/2014/main" val="3545066263"/>
                    </a:ext>
                  </a:extLst>
                </a:gridCol>
              </a:tblGrid>
              <a:tr h="503117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Типи з'єднань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48751"/>
                  </a:ext>
                </a:extLst>
              </a:tr>
              <a:tr h="1067301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Виділена орендована лінія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Це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зарезервовані</a:t>
                      </a:r>
                      <a:r>
                        <a:rPr lang="ru-RU" dirty="0" smtClean="0"/>
                        <a:t> канали </a:t>
                      </a:r>
                      <a:r>
                        <a:rPr lang="ru-RU" dirty="0" err="1" smtClean="0"/>
                        <a:t>зв'язку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мережі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постачальника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які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з'єднують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географічно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віддалені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офіси</a:t>
                      </a:r>
                      <a:r>
                        <a:rPr lang="ru-RU" dirty="0" smtClean="0"/>
                        <a:t> для приватного </a:t>
                      </a:r>
                      <a:r>
                        <a:rPr lang="ru-RU" dirty="0" err="1" smtClean="0"/>
                        <a:t>передавання</a:t>
                      </a:r>
                      <a:r>
                        <a:rPr lang="ru-RU" dirty="0" smtClean="0"/>
                        <a:t> голосу та /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даних</a:t>
                      </a:r>
                      <a:r>
                        <a:rPr lang="ru-RU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2995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Ethernet WAN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Ця технологія розширює можливості </a:t>
                      </a:r>
                      <a:r>
                        <a:rPr lang="uk-UA" dirty="0" err="1" smtClean="0"/>
                        <a:t>Ethernet</a:t>
                      </a:r>
                      <a:r>
                        <a:rPr lang="uk-UA" baseline="0" dirty="0"/>
                        <a:t> </a:t>
                      </a:r>
                      <a:r>
                        <a:rPr lang="uk-UA" dirty="0" smtClean="0"/>
                        <a:t>до </a:t>
                      </a:r>
                      <a:r>
                        <a:rPr lang="uk-UA" dirty="0"/>
                        <a:t>рівня 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90024"/>
                  </a:ext>
                </a:extLst>
              </a:tr>
              <a:tr h="872650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DSL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/>
                        <a:t>Бізнес-DSL доступний у різних форматах, включаючи симетричні цифрові абонентські лінії (SDSL).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6559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Супутниковий</a:t>
                      </a:r>
                      <a:r>
                        <a:rPr lang="uk-UA" baseline="0" dirty="0" smtClean="0"/>
                        <a:t> зв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err="1" smtClean="0"/>
                        <a:t>язок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Може забезпечувати з'єднання, коли </a:t>
                      </a:r>
                      <a:r>
                        <a:rPr lang="uk-UA" dirty="0" smtClean="0"/>
                        <a:t>кабельне підведення недоступне.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374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045" t="24303" r="13817" b="21981"/>
          <a:stretch/>
        </p:blipFill>
        <p:spPr>
          <a:xfrm>
            <a:off x="395443" y="2439901"/>
            <a:ext cx="4294935" cy="24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772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3871387" cy="757551"/>
          </a:xfrm>
        </p:spPr>
        <p:txBody>
          <a:bodyPr/>
          <a:lstStyle/>
          <a:p>
            <a:pPr rtl="0"/>
            <a:r>
              <a:rPr lang="uk-UA" sz="1600"/>
              <a:t>Інтернет-з'єднання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Конвергентна мережа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1415117"/>
            <a:ext cx="3871387" cy="261962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До появи конвергентних мереж організація мала окремі кабельні системи для телефонного зв'язку, </a:t>
            </a:r>
            <a:r>
              <a:rPr lang="uk-UA" sz="1600" dirty="0" smtClean="0"/>
              <a:t>транслювання відео та передавання </a:t>
            </a:r>
            <a:r>
              <a:rPr lang="uk-UA" sz="1600" dirty="0"/>
              <a:t>даних. </a:t>
            </a:r>
            <a:endParaRPr lang="uk-UA" sz="1600" dirty="0" smtClean="0"/>
          </a:p>
          <a:p>
            <a:pPr marL="0" indent="0" algn="just" rtl="0">
              <a:buNone/>
            </a:pPr>
            <a:r>
              <a:rPr lang="uk-UA" sz="1600" dirty="0" smtClean="0"/>
              <a:t>Кожна </a:t>
            </a:r>
            <a:r>
              <a:rPr lang="uk-UA" sz="1600" dirty="0"/>
              <a:t>з цих мереж </a:t>
            </a:r>
            <a:r>
              <a:rPr lang="uk-UA" sz="1600" dirty="0" smtClean="0"/>
              <a:t>використовувала визначені технології </a:t>
            </a:r>
            <a:r>
              <a:rPr lang="uk-UA" sz="1600" dirty="0"/>
              <a:t>передавання сигналу </a:t>
            </a:r>
            <a:r>
              <a:rPr lang="uk-UA" sz="1600" dirty="0" smtClean="0"/>
              <a:t>зв'язку,  а також різні </a:t>
            </a:r>
            <a:r>
              <a:rPr lang="uk-UA" sz="1600" dirty="0"/>
              <a:t>набори правил і стандартів.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4330" t="31567" r="13436" b="13535"/>
          <a:stretch/>
        </p:blipFill>
        <p:spPr>
          <a:xfrm>
            <a:off x="3919399" y="1069128"/>
            <a:ext cx="5224601" cy="3087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47048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312354" cy="757551"/>
          </a:xfrm>
        </p:spPr>
        <p:txBody>
          <a:bodyPr/>
          <a:lstStyle/>
          <a:p>
            <a:pPr rtl="0"/>
            <a:r>
              <a:rPr lang="uk-UA" sz="1600" dirty="0"/>
              <a:t>Інтернет-з'єднання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Конвергентна мережа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3066" y="1314873"/>
            <a:ext cx="3735870" cy="3082610"/>
          </a:xfrm>
        </p:spPr>
        <p:txBody>
          <a:bodyPr/>
          <a:lstStyle/>
          <a:p>
            <a:pPr marL="0" indent="0" algn="just">
              <a:buNone/>
            </a:pPr>
            <a:r>
              <a:rPr lang="uk-UA" sz="1600" dirty="0"/>
              <a:t>Конвергентні мережі зв'язку забезпечують функціонування декількох служб на базі однієї </a:t>
            </a:r>
            <a:r>
              <a:rPr lang="uk-UA" sz="1600" dirty="0" smtClean="0"/>
              <a:t>мережі, включно </a:t>
            </a:r>
            <a:r>
              <a:rPr lang="uk-UA" sz="1600" dirty="0"/>
              <a:t>з </a:t>
            </a:r>
            <a:r>
              <a:rPr lang="uk-UA" sz="1600" dirty="0" smtClean="0"/>
              <a:t>передаванням: </a:t>
            </a:r>
            <a:endParaRPr lang="uk-UA" sz="16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даних 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голосу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відео.</a:t>
            </a:r>
            <a:endParaRPr lang="uk-UA" sz="1600" dirty="0"/>
          </a:p>
          <a:p>
            <a:pPr marL="0" indent="0" algn="just" rtl="0">
              <a:buNone/>
            </a:pPr>
            <a:r>
              <a:rPr lang="uk-UA" sz="1600" dirty="0"/>
              <a:t>Конвергентні мережі </a:t>
            </a:r>
            <a:r>
              <a:rPr lang="uk-UA" sz="1600" dirty="0" smtClean="0"/>
              <a:t>використовують єдину </a:t>
            </a:r>
            <a:r>
              <a:rPr lang="uk-UA" sz="1600" dirty="0"/>
              <a:t>мережну </a:t>
            </a:r>
            <a:r>
              <a:rPr lang="uk-UA" sz="1600" dirty="0" smtClean="0"/>
              <a:t>інфраструктуру з однаковим набором стандартів </a:t>
            </a:r>
            <a:r>
              <a:rPr lang="uk-UA" sz="1600" dirty="0"/>
              <a:t>і правил.</a:t>
            </a:r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5184" t="31060" r="13721" b="17251"/>
          <a:stretch/>
        </p:blipFill>
        <p:spPr>
          <a:xfrm>
            <a:off x="3841655" y="1314873"/>
            <a:ext cx="5175697" cy="2943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32430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1.6 Надійні мережі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Надійні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Мережна архітектура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83285" y="414868"/>
            <a:ext cx="4192621" cy="4075490"/>
          </a:xfrm>
        </p:spPr>
        <p:txBody>
          <a:bodyPr/>
          <a:lstStyle/>
          <a:p>
            <a:endParaRPr lang="en-CA" altLang="en-US" dirty="0"/>
          </a:p>
          <a:p>
            <a:pPr marL="0" indent="0" algn="just" rtl="0">
              <a:buNone/>
            </a:pPr>
            <a:r>
              <a:rPr lang="uk-UA" sz="1600" dirty="0"/>
              <a:t>Архітектура мережі позначає технології, що підтримують інфраструктуру, якою дані передаються по мережі.</a:t>
            </a:r>
          </a:p>
          <a:p>
            <a:pPr marL="0" indent="0" algn="just">
              <a:buNone/>
            </a:pPr>
            <a:r>
              <a:rPr lang="ru-RU" sz="1600" dirty="0" smtClean="0"/>
              <a:t>Для </a:t>
            </a:r>
            <a:r>
              <a:rPr lang="ru-RU" sz="1600" dirty="0" err="1"/>
              <a:t>задоволення</a:t>
            </a:r>
            <a:r>
              <a:rPr lang="ru-RU" sz="1600" dirty="0"/>
              <a:t> </a:t>
            </a:r>
            <a:r>
              <a:rPr lang="ru-RU" sz="1600" dirty="0" err="1"/>
              <a:t>очікувань</a:t>
            </a:r>
            <a:r>
              <a:rPr lang="ru-RU" sz="1600" dirty="0"/>
              <a:t> </a:t>
            </a:r>
            <a:r>
              <a:rPr lang="ru-RU" sz="1600" dirty="0" err="1"/>
              <a:t>користувачів</a:t>
            </a:r>
            <a:r>
              <a:rPr lang="ru-RU" sz="1600" dirty="0"/>
              <a:t> </a:t>
            </a:r>
            <a:r>
              <a:rPr lang="ru-RU" sz="1600" dirty="0" err="1"/>
              <a:t>існує</a:t>
            </a:r>
            <a:r>
              <a:rPr lang="ru-RU" sz="1600" dirty="0"/>
              <a:t> </a:t>
            </a:r>
            <a:r>
              <a:rPr lang="ru-RU" sz="1600" dirty="0" err="1"/>
              <a:t>чотири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характеристики,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мережні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архітектури</a:t>
            </a:r>
            <a:r>
              <a:rPr lang="uk-UA" sz="1600" dirty="0" smtClean="0"/>
              <a:t>:</a:t>
            </a:r>
            <a:endParaRPr lang="uk-UA" sz="16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err="1"/>
              <a:t>Відмовостійкість</a:t>
            </a:r>
            <a:endParaRPr lang="uk-UA" sz="16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Масштабованість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Якість обслуговування (</a:t>
            </a:r>
            <a:r>
              <a:rPr lang="uk-UA" sz="1600" dirty="0" err="1"/>
              <a:t>QoS</a:t>
            </a:r>
            <a:r>
              <a:rPr lang="uk-UA" sz="1600" dirty="0"/>
              <a:t>)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Безпека.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25" y="824344"/>
            <a:ext cx="3772426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080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875300" cy="657417"/>
          </a:xfrm>
        </p:spPr>
        <p:txBody>
          <a:bodyPr/>
          <a:lstStyle/>
          <a:p>
            <a:pPr rtl="0"/>
            <a:r>
              <a:rPr lang="uk-UA" sz="1600"/>
              <a:t>Надійна мережа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Відмовостійкість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2765" y="698810"/>
            <a:ext cx="4183884" cy="4013508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 err="1"/>
              <a:t>Відмовостійка</a:t>
            </a:r>
            <a:r>
              <a:rPr lang="uk-UA" dirty="0"/>
              <a:t> мережа обмежує кількість пристроїв, на які впливає відмова. </a:t>
            </a:r>
            <a:r>
              <a:rPr lang="uk-UA" dirty="0" err="1"/>
              <a:t>Відмовостійкість</a:t>
            </a:r>
            <a:r>
              <a:rPr lang="uk-UA" dirty="0"/>
              <a:t> вимагає наявності декількох шляхів.</a:t>
            </a:r>
          </a:p>
          <a:p>
            <a:pPr marL="0" indent="0" algn="just" rtl="0">
              <a:buNone/>
            </a:pPr>
            <a:r>
              <a:rPr lang="uk-UA" dirty="0"/>
              <a:t>Надійність мережі може забезпечувати </a:t>
            </a:r>
            <a:r>
              <a:rPr lang="uk-UA" dirty="0" smtClean="0"/>
              <a:t>резервування (надлишковість) </a:t>
            </a:r>
            <a:r>
              <a:rPr lang="uk-UA" dirty="0"/>
              <a:t>через використання технології комутації пакетів: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При комутації пакетів трафік розбивається на пакети, які </a:t>
            </a:r>
            <a:r>
              <a:rPr lang="uk-UA" sz="1500" dirty="0" err="1"/>
              <a:t>маршрутизуються</a:t>
            </a:r>
            <a:r>
              <a:rPr lang="uk-UA" sz="1500" dirty="0"/>
              <a:t> по мережі. 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Теоретично пакети можуть надходити до пункту </a:t>
            </a:r>
            <a:r>
              <a:rPr lang="uk-UA" sz="1500" dirty="0" smtClean="0"/>
              <a:t>призначення різними шляхами</a:t>
            </a:r>
            <a:r>
              <a:rPr lang="uk-UA" sz="1500" dirty="0"/>
              <a:t>.</a:t>
            </a:r>
          </a:p>
          <a:p>
            <a:pPr marL="0" indent="0" algn="just" rtl="0">
              <a:buNone/>
            </a:pPr>
            <a:r>
              <a:rPr lang="uk-UA" dirty="0"/>
              <a:t>Це неможливо у мережах з комутацією каналів, у яких передавання здійснюється по визначених </a:t>
            </a:r>
            <a:r>
              <a:rPr lang="uk-UA" dirty="0" smtClean="0"/>
              <a:t>каналах 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.</a:t>
            </a:r>
            <a:endParaRPr lang="uk-UA" dirty="0"/>
          </a:p>
          <a:p>
            <a:endParaRPr lang="en-CA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140" t="23797" r="13721" b="22149"/>
          <a:stretch/>
        </p:blipFill>
        <p:spPr>
          <a:xfrm>
            <a:off x="4352897" y="1075038"/>
            <a:ext cx="4791102" cy="27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719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Надійна мережа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Масштабованість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2086" y="784034"/>
            <a:ext cx="3529770" cy="3384643"/>
          </a:xfrm>
        </p:spPr>
        <p:txBody>
          <a:bodyPr/>
          <a:lstStyle/>
          <a:p>
            <a:endParaRPr lang="en-CA" altLang="en-US" sz="1800" dirty="0"/>
          </a:p>
          <a:p>
            <a:pPr marL="0" indent="0" algn="just" rtl="0">
              <a:buNone/>
            </a:pPr>
            <a:r>
              <a:rPr lang="uk-UA" sz="1800" dirty="0"/>
              <a:t>Масштабована мережа може швидко та легко розширюватися задля підтримки нових користувачів і </a:t>
            </a:r>
            <a:r>
              <a:rPr lang="uk-UA" sz="1800" dirty="0" smtClean="0"/>
              <a:t>застосунків, </a:t>
            </a:r>
            <a:r>
              <a:rPr lang="uk-UA" sz="1800" dirty="0"/>
              <a:t>без впливу на рівень послуг, які надаються існуючим користувачам.</a:t>
            </a:r>
          </a:p>
          <a:p>
            <a:pPr marL="0" indent="0" algn="just" rtl="0">
              <a:buNone/>
            </a:pPr>
            <a:r>
              <a:rPr lang="uk-UA" sz="1800" dirty="0"/>
              <a:t>Мережі є </a:t>
            </a:r>
            <a:r>
              <a:rPr lang="uk-UA" sz="1800" dirty="0" smtClean="0"/>
              <a:t>масштабованими </a:t>
            </a:r>
            <a:r>
              <a:rPr lang="uk-UA" sz="1800" dirty="0"/>
              <a:t>завдяки дотриманню проектувальниками визначених стандартів і протоколів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1169508"/>
            <a:ext cx="5234470" cy="36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78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pPr rtl="0"/>
            <a:r>
              <a:rPr lang="uk-UA" sz="1600" dirty="0"/>
              <a:t>Надійна мережа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Якість </a:t>
            </a:r>
            <a:r>
              <a:rPr lang="uk-UA" dirty="0" smtClean="0"/>
              <a:t>обслуговування (</a:t>
            </a:r>
            <a:r>
              <a:rPr lang="en-US" dirty="0" err="1" smtClean="0"/>
              <a:t>QoS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798944"/>
            <a:ext cx="3809042" cy="4147129"/>
          </a:xfrm>
        </p:spPr>
        <p:txBody>
          <a:bodyPr/>
          <a:lstStyle/>
          <a:p>
            <a:pPr marL="0" indent="0" algn="just">
              <a:buNone/>
            </a:pPr>
            <a:r>
              <a:rPr lang="uk-UA" sz="1400" dirty="0"/>
              <a:t>Передавання голосу та відео у реальному часі </a:t>
            </a:r>
            <a:r>
              <a:rPr lang="ru-RU" sz="1400" dirty="0" err="1" smtClean="0"/>
              <a:t>висувають</a:t>
            </a:r>
            <a:r>
              <a:rPr lang="ru-RU" sz="1400" dirty="0" smtClean="0"/>
              <a:t> </a:t>
            </a:r>
            <a:r>
              <a:rPr lang="ru-RU" sz="1400" dirty="0" err="1"/>
              <a:t>підвищені</a:t>
            </a:r>
            <a:r>
              <a:rPr lang="ru-RU" sz="1400" dirty="0"/>
              <a:t> </a:t>
            </a:r>
            <a:r>
              <a:rPr lang="ru-RU" sz="1400" dirty="0" err="1"/>
              <a:t>вимоги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якості</a:t>
            </a:r>
            <a:r>
              <a:rPr lang="ru-RU" sz="1400" dirty="0"/>
              <a:t> </a:t>
            </a:r>
            <a:r>
              <a:rPr lang="ru-RU" sz="1400" dirty="0" err="1"/>
              <a:t>наданих</a:t>
            </a:r>
            <a:r>
              <a:rPr lang="ru-RU" sz="1400" dirty="0"/>
              <a:t> </a:t>
            </a:r>
            <a:r>
              <a:rPr lang="ru-RU" sz="1400" dirty="0" err="1"/>
              <a:t>послуг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0" indent="0" algn="just">
              <a:buNone/>
            </a:pPr>
            <a:r>
              <a:rPr lang="uk-UA" sz="1400" dirty="0" smtClean="0"/>
              <a:t>Чи </a:t>
            </a:r>
            <a:r>
              <a:rPr lang="uk-UA" sz="1400" dirty="0"/>
              <a:t>траплялося вам переглядати відео з постійним перериванням і затримками? </a:t>
            </a:r>
            <a:r>
              <a:rPr lang="uk-UA" sz="1400" dirty="0" smtClean="0"/>
              <a:t>Це має місце в </a:t>
            </a:r>
            <a:r>
              <a:rPr lang="uk-UA" sz="1400" dirty="0"/>
              <a:t>умовах, </a:t>
            </a:r>
            <a:r>
              <a:rPr lang="uk-UA" sz="1400" dirty="0" smtClean="0"/>
              <a:t>коли</a:t>
            </a:r>
            <a:r>
              <a:rPr lang="en-US" sz="1400" dirty="0" smtClean="0"/>
              <a:t> </a:t>
            </a:r>
            <a:r>
              <a:rPr lang="ru-RU" sz="1400" dirty="0" smtClean="0"/>
              <a:t>попит </a:t>
            </a:r>
            <a:r>
              <a:rPr lang="ru-RU" sz="1400" dirty="0"/>
              <a:t>на </a:t>
            </a:r>
            <a:r>
              <a:rPr lang="ru-RU" sz="1400" dirty="0" err="1"/>
              <a:t>пропускну</a:t>
            </a:r>
            <a:r>
              <a:rPr lang="ru-RU" sz="1400" dirty="0"/>
              <a:t> </a:t>
            </a:r>
            <a:r>
              <a:rPr lang="ru-RU" sz="1400" dirty="0" err="1"/>
              <a:t>здатність</a:t>
            </a:r>
            <a:r>
              <a:rPr lang="ru-RU" sz="1400" dirty="0"/>
              <a:t> </a:t>
            </a:r>
            <a:r>
              <a:rPr lang="ru-RU" sz="1400" dirty="0" err="1"/>
              <a:t>перевищує</a:t>
            </a:r>
            <a:r>
              <a:rPr lang="ru-RU" sz="1400" dirty="0"/>
              <a:t> </a:t>
            </a:r>
            <a:r>
              <a:rPr lang="ru-RU" sz="1400" dirty="0" err="1" smtClean="0"/>
              <a:t>наявні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ресурси</a:t>
            </a:r>
            <a:r>
              <a:rPr lang="ru-RU" sz="1400" dirty="0" smtClean="0"/>
              <a:t> </a:t>
            </a:r>
            <a:r>
              <a:rPr lang="ru-RU" sz="1400" dirty="0" err="1"/>
              <a:t>каналів</a:t>
            </a:r>
            <a:r>
              <a:rPr lang="ru-RU" sz="1400" dirty="0"/>
              <a:t> </a:t>
            </a:r>
            <a:r>
              <a:rPr lang="ru-RU" sz="1400" dirty="0" err="1" smtClean="0"/>
              <a:t>зв'язку</a:t>
            </a:r>
            <a:r>
              <a:rPr lang="ru-RU" sz="1400" dirty="0" smtClean="0"/>
              <a:t>, а </a:t>
            </a:r>
            <a:r>
              <a:rPr lang="ru-RU" sz="1400" dirty="0" err="1" smtClean="0"/>
              <a:t>політика</a:t>
            </a:r>
            <a:r>
              <a:rPr lang="ru-RU" sz="1400" dirty="0" smtClean="0"/>
              <a:t> </a:t>
            </a:r>
            <a:r>
              <a:rPr lang="en-US" sz="1400" dirty="0" err="1" smtClean="0"/>
              <a:t>QoS</a:t>
            </a:r>
            <a:r>
              <a:rPr lang="uk-UA" sz="1400" dirty="0" smtClean="0"/>
              <a:t> не застосовується.</a:t>
            </a:r>
            <a:endParaRPr lang="uk-UA" sz="14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400" dirty="0"/>
              <a:t>Якість обслуговування (</a:t>
            </a:r>
            <a:r>
              <a:rPr lang="uk-UA" sz="1400" dirty="0" err="1"/>
              <a:t>QoS</a:t>
            </a:r>
            <a:r>
              <a:rPr lang="uk-UA" sz="1400" dirty="0"/>
              <a:t>) - це основний механізм, який використовується для забезпечення надійної доставки контенту для усіх користувачів. 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400" dirty="0"/>
              <a:t>При застосуванні політики </a:t>
            </a:r>
            <a:r>
              <a:rPr lang="uk-UA" sz="1400" dirty="0" err="1"/>
              <a:t>QoS</a:t>
            </a:r>
            <a:r>
              <a:rPr lang="uk-UA" sz="1400" dirty="0"/>
              <a:t> маршрутизатору легше керувати потоком даних і голосовим трафіком.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91" y="798944"/>
            <a:ext cx="5106266" cy="39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286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234470" cy="757551"/>
          </a:xfrm>
        </p:spPr>
        <p:txBody>
          <a:bodyPr/>
          <a:lstStyle/>
          <a:p>
            <a:pPr rtl="0"/>
            <a:r>
              <a:rPr lang="uk-UA" sz="1600" dirty="0"/>
              <a:t>Надійна мережа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Безпека мережі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4666" y="132511"/>
            <a:ext cx="3979333" cy="459535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Існують такі основні типи мережного захисту, які потрібно забезпечити:  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Безпека мережної інфраструктури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400" dirty="0"/>
              <a:t>Фізична безпека мережних пристроїв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400" dirty="0"/>
              <a:t>Попередження неавторизованого доступу до пристроїв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Інформаційна безпека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400" dirty="0"/>
              <a:t>Захист інформації або даних, що передаються </a:t>
            </a:r>
            <a:r>
              <a:rPr lang="uk-UA" sz="1400" dirty="0" smtClean="0"/>
              <a:t>мережею</a:t>
            </a:r>
            <a:r>
              <a:rPr lang="en-US" sz="1400" dirty="0"/>
              <a:t>.</a:t>
            </a:r>
            <a:endParaRPr lang="uk-UA" sz="1400" dirty="0"/>
          </a:p>
          <a:p>
            <a:pPr marL="0" indent="0" algn="just" rtl="0">
              <a:buNone/>
            </a:pPr>
            <a:r>
              <a:rPr lang="uk-UA" dirty="0"/>
              <a:t>Три мети мережної безпеки:</a:t>
            </a:r>
          </a:p>
          <a:p>
            <a:pPr lvl="1" algn="just"/>
            <a:r>
              <a:rPr lang="uk-UA" dirty="0"/>
              <a:t>Конфіденційність </a:t>
            </a:r>
            <a:r>
              <a:rPr lang="uk-UA" dirty="0" smtClean="0"/>
              <a:t>– дані доступні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уповноваженим</a:t>
            </a:r>
            <a:r>
              <a:rPr lang="ru-RU" dirty="0" smtClean="0"/>
              <a:t> і </a:t>
            </a:r>
            <a:r>
              <a:rPr lang="ru-RU" dirty="0" err="1" smtClean="0"/>
              <a:t>авторизованим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.</a:t>
            </a:r>
            <a:endParaRPr lang="en-US" dirty="0" smtClean="0"/>
          </a:p>
          <a:p>
            <a:pPr lvl="1" algn="just"/>
            <a:r>
              <a:rPr lang="uk-UA" dirty="0" smtClean="0"/>
              <a:t>Цілісність </a:t>
            </a:r>
            <a:r>
              <a:rPr lang="uk-UA" dirty="0"/>
              <a:t>- запорука того, що дані під час передавання не були змінені.</a:t>
            </a:r>
          </a:p>
          <a:p>
            <a:pPr lvl="1" algn="just" rtl="0"/>
            <a:r>
              <a:rPr lang="uk-UA" dirty="0"/>
              <a:t>Доступність - гарантує авторизованим користувачам вчасний і надійний доступ до даних.</a:t>
            </a:r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988631"/>
            <a:ext cx="4975518" cy="36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66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1.2 Компоненти мережі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1.7 Тенденції розвитку мереж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5318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Останні тенденції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22019" y="555812"/>
            <a:ext cx="3529770" cy="3810000"/>
          </a:xfrm>
        </p:spPr>
        <p:txBody>
          <a:bodyPr/>
          <a:lstStyle/>
          <a:p>
            <a:endParaRPr lang="en-CA" altLang="en-US" dirty="0"/>
          </a:p>
          <a:p>
            <a:pPr marL="0" indent="0" algn="just">
              <a:buNone/>
            </a:pPr>
            <a:r>
              <a:rPr lang="ru-RU" dirty="0" smtClean="0"/>
              <a:t>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 smtClean="0"/>
              <a:t>, роль </a:t>
            </a:r>
            <a:r>
              <a:rPr lang="ru-RU" dirty="0" err="1" smtClean="0"/>
              <a:t>мережі</a:t>
            </a:r>
            <a:r>
              <a:rPr lang="ru-RU" dirty="0" smtClean="0"/>
              <a:t> повинна </a:t>
            </a:r>
            <a:r>
              <a:rPr lang="ru-RU" dirty="0" err="1"/>
              <a:t>повсякчас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мінливого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  <a:endParaRPr lang="uk-UA" dirty="0"/>
          </a:p>
          <a:p>
            <a:pPr marL="0" indent="0" algn="just" rtl="0">
              <a:buNone/>
            </a:pPr>
            <a:r>
              <a:rPr lang="uk-UA" dirty="0"/>
              <a:t>Ось деякі тенденцій мереж, які впливають на організації та споживачів: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dirty="0" err="1"/>
              <a:t>Bring</a:t>
            </a:r>
            <a:r>
              <a:rPr lang="uk-UA" dirty="0"/>
              <a:t> </a:t>
            </a:r>
            <a:r>
              <a:rPr lang="uk-UA" dirty="0" err="1"/>
              <a:t>Your</a:t>
            </a:r>
            <a:r>
              <a:rPr lang="uk-UA" dirty="0"/>
              <a:t> </a:t>
            </a:r>
            <a:r>
              <a:rPr lang="uk-UA" dirty="0" err="1"/>
              <a:t>Own</a:t>
            </a:r>
            <a:r>
              <a:rPr lang="uk-UA" dirty="0"/>
              <a:t> </a:t>
            </a:r>
            <a:r>
              <a:rPr lang="uk-UA" dirty="0" err="1"/>
              <a:t>Device</a:t>
            </a:r>
            <a:r>
              <a:rPr lang="uk-UA" dirty="0"/>
              <a:t> (BYOD)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dirty="0"/>
              <a:t>Онлайн-співпраця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dirty="0" smtClean="0"/>
              <a:t>Відео-зв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endParaRPr lang="uk-UA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dirty="0"/>
              <a:t>Хмарні </a:t>
            </a:r>
            <a:r>
              <a:rPr lang="uk-UA" dirty="0" smtClean="0"/>
              <a:t>обчислення.</a:t>
            </a:r>
            <a:endParaRPr lang="uk-UA" dirty="0"/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4"/>
            <a:ext cx="51720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758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152604"/>
            <a:ext cx="5234470" cy="757551"/>
          </a:xfrm>
        </p:spPr>
        <p:txBody>
          <a:bodyPr/>
          <a:lstStyle/>
          <a:p>
            <a:r>
              <a:rPr lang="uk-UA" sz="1600" dirty="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altLang="en-US" dirty="0" err="1"/>
              <a:t>Використання</a:t>
            </a:r>
            <a:r>
              <a:rPr lang="ru-RU" altLang="en-US" dirty="0"/>
              <a:t> </a:t>
            </a:r>
            <a:r>
              <a:rPr lang="ru-RU" altLang="en-US" dirty="0" err="1"/>
              <a:t>власного</a:t>
            </a:r>
            <a:r>
              <a:rPr lang="ru-RU" altLang="en-US" dirty="0"/>
              <a:t> пристрою (</a:t>
            </a:r>
            <a:r>
              <a:rPr lang="en-US" altLang="en-US" dirty="0" smtClean="0"/>
              <a:t>BYOD)</a:t>
            </a:r>
            <a:endParaRPr lang="uk-UA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08516" y="420168"/>
            <a:ext cx="3529770" cy="4315609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Використання власних пристроїв (BYOD) </a:t>
            </a:r>
            <a:r>
              <a:rPr lang="uk-UA" dirty="0" smtClean="0"/>
              <a:t>надає </a:t>
            </a:r>
            <a:r>
              <a:rPr lang="uk-UA" dirty="0"/>
              <a:t>користувачам більше можливостей та гнучкості. </a:t>
            </a:r>
          </a:p>
          <a:p>
            <a:pPr marL="0" indent="0" algn="just" rtl="0">
              <a:buNone/>
            </a:pPr>
            <a:r>
              <a:rPr lang="uk-UA" dirty="0"/>
              <a:t>BYOD дозволяє кінцевим користувачам вільно користуватися особистими інструментами для доступу до інформації та взаємодії за допомогою власних:</a:t>
            </a:r>
          </a:p>
          <a:p>
            <a:pPr lvl="1" rtl="0"/>
            <a:r>
              <a:rPr lang="uk-UA" dirty="0"/>
              <a:t>Ноутбуків</a:t>
            </a:r>
          </a:p>
          <a:p>
            <a:pPr lvl="1" rtl="0"/>
            <a:r>
              <a:rPr lang="uk-UA" dirty="0"/>
              <a:t>Нетбуків</a:t>
            </a:r>
          </a:p>
          <a:p>
            <a:pPr lvl="1" rtl="0"/>
            <a:r>
              <a:rPr lang="uk-UA" dirty="0"/>
              <a:t>Планшетів</a:t>
            </a:r>
          </a:p>
          <a:p>
            <a:pPr lvl="1" rtl="0"/>
            <a:r>
              <a:rPr lang="uk-UA" dirty="0"/>
              <a:t>Смартфонів</a:t>
            </a:r>
          </a:p>
          <a:p>
            <a:pPr lvl="1" rtl="0"/>
            <a:r>
              <a:rPr lang="uk-UA" dirty="0"/>
              <a:t>Електронних </a:t>
            </a:r>
            <a:r>
              <a:rPr lang="uk-UA" dirty="0" smtClean="0"/>
              <a:t>книжок.</a:t>
            </a:r>
            <a:endParaRPr lang="uk-UA" dirty="0"/>
          </a:p>
          <a:p>
            <a:pPr marL="0" indent="0" algn="just" rtl="0">
              <a:buNone/>
            </a:pPr>
            <a:r>
              <a:rPr lang="uk-UA" dirty="0"/>
              <a:t>BYOD означає, що будь-який пристрій може належати будь-кому і використовуватися будь-де.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1" y="1040077"/>
            <a:ext cx="51149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030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617313" cy="757551"/>
          </a:xfrm>
        </p:spPr>
        <p:txBody>
          <a:bodyPr/>
          <a:lstStyle/>
          <a:p>
            <a:pPr rtl="0"/>
            <a:r>
              <a:rPr lang="uk-UA" sz="1600" dirty="0" smtClean="0"/>
              <a:t>Тенденції розвитку </a:t>
            </a:r>
            <a:r>
              <a:rPr lang="uk-UA" sz="1600" dirty="0"/>
              <a:t>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altLang="en-US" dirty="0" smtClean="0"/>
              <a:t>Онлайн</a:t>
            </a:r>
            <a:r>
              <a:rPr lang="uk-UA" dirty="0" smtClean="0"/>
              <a:t>-співпраця</a:t>
            </a:r>
            <a:endParaRPr lang="uk-UA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57877" y="684643"/>
            <a:ext cx="3529770" cy="3754495"/>
          </a:xfrm>
        </p:spPr>
        <p:txBody>
          <a:bodyPr/>
          <a:lstStyle/>
          <a:p>
            <a:pPr algn="just" rtl="0">
              <a:spcBef>
                <a:spcPts val="0"/>
              </a:spcBef>
            </a:pPr>
            <a:r>
              <a:rPr lang="uk-UA" dirty="0"/>
              <a:t>Працюйте разом з іншими людьми у мережі над спільними проектами.</a:t>
            </a:r>
          </a:p>
          <a:p>
            <a:pPr algn="just" rtl="0">
              <a:spcBef>
                <a:spcPts val="0"/>
              </a:spcBef>
            </a:pPr>
            <a:r>
              <a:rPr lang="uk-UA" dirty="0"/>
              <a:t>Інструменти співпраці, такі як </a:t>
            </a:r>
            <a:r>
              <a:rPr lang="uk-UA" dirty="0" err="1"/>
              <a:t>Cisco</a:t>
            </a:r>
            <a:r>
              <a:rPr lang="uk-UA" dirty="0"/>
              <a:t> </a:t>
            </a:r>
            <a:r>
              <a:rPr lang="uk-UA" dirty="0" err="1"/>
              <a:t>WebEx</a:t>
            </a:r>
            <a:r>
              <a:rPr lang="uk-UA" dirty="0"/>
              <a:t> (див. </a:t>
            </a:r>
            <a:r>
              <a:rPr lang="uk-UA" dirty="0" smtClean="0"/>
              <a:t>рисунок), </a:t>
            </a:r>
            <a:r>
              <a:rPr lang="uk-UA" dirty="0"/>
              <a:t>забезпечують користувачам </a:t>
            </a:r>
            <a:r>
              <a:rPr lang="uk-UA" dirty="0" smtClean="0"/>
              <a:t>можливості миттєвого </a:t>
            </a:r>
            <a:r>
              <a:rPr lang="uk-UA" dirty="0"/>
              <a:t>з'єднання та взаємодії.</a:t>
            </a:r>
          </a:p>
          <a:p>
            <a:pPr rtl="0">
              <a:spcBef>
                <a:spcPts val="0"/>
              </a:spcBef>
            </a:pPr>
            <a:r>
              <a:rPr lang="uk-UA" dirty="0"/>
              <a:t>Співпраці надається пріоритет у бізнесі та освіті.</a:t>
            </a:r>
          </a:p>
          <a:p>
            <a:pPr algn="just" rtl="0">
              <a:spcBef>
                <a:spcPts val="0"/>
              </a:spcBef>
            </a:pPr>
            <a:r>
              <a:rPr lang="uk-UA" dirty="0" err="1"/>
              <a:t>Cisco</a:t>
            </a:r>
            <a:r>
              <a:rPr lang="uk-UA" dirty="0"/>
              <a:t> </a:t>
            </a:r>
            <a:r>
              <a:rPr lang="uk-UA" dirty="0" err="1"/>
              <a:t>Webex</a:t>
            </a:r>
            <a:r>
              <a:rPr lang="uk-UA" dirty="0"/>
              <a:t> </a:t>
            </a:r>
            <a:r>
              <a:rPr lang="uk-UA" dirty="0" err="1"/>
              <a:t>Teams</a:t>
            </a:r>
            <a:r>
              <a:rPr lang="uk-UA" dirty="0"/>
              <a:t> - це багатофункціональний інструмент співпраці, який дозволяє:</a:t>
            </a:r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/>
              <a:t>надсилати миттєві повідомлення </a:t>
            </a:r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/>
              <a:t>розміщувати зображення</a:t>
            </a:r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/>
              <a:t>поширювати відео та </a:t>
            </a:r>
            <a:r>
              <a:rPr lang="uk-UA" dirty="0" smtClean="0"/>
              <a:t>посилання.</a:t>
            </a:r>
            <a:endParaRPr lang="uk-UA" dirty="0"/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22" y="1202201"/>
            <a:ext cx="4835762" cy="27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548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Відео-зв'язок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3268" y="802758"/>
            <a:ext cx="7929584" cy="2482309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800" dirty="0"/>
              <a:t>За допомогою </a:t>
            </a:r>
            <a:r>
              <a:rPr lang="uk-UA" sz="1800" dirty="0" err="1"/>
              <a:t>відеодзвінка</a:t>
            </a:r>
            <a:r>
              <a:rPr lang="uk-UA" sz="1800" dirty="0"/>
              <a:t> можна звернутися до будь-кого, незалежно від його місця </a:t>
            </a:r>
            <a:r>
              <a:rPr lang="uk-UA" sz="1800" dirty="0" smtClean="0"/>
              <a:t>перебування.</a:t>
            </a:r>
            <a:endParaRPr lang="uk-UA" sz="18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800" dirty="0" err="1"/>
              <a:t>Відеоконференції</a:t>
            </a:r>
            <a:r>
              <a:rPr lang="uk-UA" sz="1800" dirty="0"/>
              <a:t> є потужним інструментом для спілкування з іншими людьми.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800" dirty="0"/>
              <a:t>Відео стає критично важливою вимогою для ефективної співпраці.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800" dirty="0"/>
              <a:t>Потужний інструмент </a:t>
            </a:r>
            <a:r>
              <a:rPr lang="uk-UA" sz="1800" dirty="0" err="1"/>
              <a:t>Cisco</a:t>
            </a:r>
            <a:r>
              <a:rPr lang="uk-UA" sz="1800" dirty="0"/>
              <a:t> </a:t>
            </a:r>
            <a:r>
              <a:rPr lang="uk-UA" sz="1800" dirty="0" err="1"/>
              <a:t>TelePresence</a:t>
            </a:r>
            <a:r>
              <a:rPr lang="uk-UA" sz="1800" dirty="0"/>
              <a:t> - це один зі способів взаємодії між будь-ким будь-де</a:t>
            </a:r>
            <a:r>
              <a:rPr lang="uk-UA" dirty="0"/>
              <a:t>.</a:t>
            </a:r>
            <a:r>
              <a:rPr lang="uk-UA" sz="1800" dirty="0"/>
              <a:t> 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9729321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Відео - Cisco WebEx для нарад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079" y="798944"/>
            <a:ext cx="6811390" cy="3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71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082966" cy="990238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Хмарні обчислення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1031631"/>
            <a:ext cx="8861997" cy="3224328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Хмарні обчислення дозволяють нам зберігати особисті файли або резервні копії даних на серверах в Інтернеті. </a:t>
            </a:r>
          </a:p>
          <a:p>
            <a:pPr lvl="1" algn="just" rtl="0"/>
            <a:r>
              <a:rPr lang="uk-UA" dirty="0"/>
              <a:t>Застосунки також можуть бути доступні, з використанням хмари.</a:t>
            </a:r>
          </a:p>
          <a:p>
            <a:pPr lvl="1" algn="just" rtl="0"/>
            <a:r>
              <a:rPr lang="uk-UA" dirty="0"/>
              <a:t>Дозволяє компаніям доправляти дані на будь-який пристрій у будь-якій точці світу.</a:t>
            </a:r>
          </a:p>
          <a:p>
            <a:pPr marL="0" indent="0" algn="just">
              <a:buNone/>
            </a:pPr>
            <a:endParaRPr lang="en-CA" altLang="en-US" dirty="0"/>
          </a:p>
          <a:p>
            <a:pPr marL="0" indent="0" algn="just" rtl="0">
              <a:buNone/>
            </a:pPr>
            <a:r>
              <a:rPr lang="uk-UA" dirty="0"/>
              <a:t>Хмарні обчислення </a:t>
            </a:r>
            <a:r>
              <a:rPr lang="uk-UA" dirty="0" smtClean="0"/>
              <a:t>стають можливими завдяки </a:t>
            </a:r>
            <a:r>
              <a:rPr lang="uk-UA" dirty="0"/>
              <a:t>центрам обробки даних (ЦОД). </a:t>
            </a:r>
          </a:p>
          <a:p>
            <a:pPr lvl="1" algn="just" rtl="0"/>
            <a:r>
              <a:rPr lang="uk-UA" dirty="0"/>
              <a:t>Менші компанії, які не можуть дозволити собі власні ЦОД, орендують сервери та послуги зберігання даних у дата-центрах великих організацій у хмарі.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4115026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753023" cy="1032033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Хмарні обчислення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7113" y="851003"/>
            <a:ext cx="8850813" cy="3616339"/>
          </a:xfrm>
        </p:spPr>
        <p:txBody>
          <a:bodyPr/>
          <a:lstStyle/>
          <a:p>
            <a:pPr marL="0" indent="0" rtl="0">
              <a:buNone/>
            </a:pPr>
            <a:r>
              <a:rPr lang="uk-UA" dirty="0"/>
              <a:t>Чотири типи хмар:</a:t>
            </a:r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Публічні хмари</a:t>
            </a:r>
          </a:p>
          <a:p>
            <a:pPr lvl="2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Доступні для широкого загалу безкоштовно або з тарифікацією на основі використаних послуг. </a:t>
            </a:r>
          </a:p>
          <a:p>
            <a:pPr lvl="1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Приватні хмари</a:t>
            </a:r>
          </a:p>
          <a:p>
            <a:pPr lvl="2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Призначені для конкретної організації або суб'єкту, наприклад уряду.</a:t>
            </a:r>
          </a:p>
          <a:p>
            <a:pPr lvl="1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Гібридні хмари</a:t>
            </a:r>
          </a:p>
          <a:p>
            <a:pPr lvl="2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Складаються з двох або більше типів хмари - наприклад, частина галузева і частина публічна. </a:t>
            </a:r>
          </a:p>
          <a:p>
            <a:pPr lvl="2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Кожна частина залишається окремим об'єктом, але обидві з'єднані </a:t>
            </a:r>
            <a:r>
              <a:rPr lang="uk-UA" sz="1500" dirty="0" smtClean="0"/>
              <a:t>з використанням єдиної </a:t>
            </a:r>
            <a:r>
              <a:rPr lang="uk-UA" sz="1500" dirty="0"/>
              <a:t>архітектури.</a:t>
            </a:r>
          </a:p>
          <a:p>
            <a:pPr lvl="1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 smtClean="0"/>
              <a:t>Галузеві/ Громадські </a:t>
            </a:r>
            <a:r>
              <a:rPr lang="uk-UA" sz="1500" dirty="0"/>
              <a:t>Хмари</a:t>
            </a:r>
          </a:p>
          <a:p>
            <a:pPr lvl="2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Створені для задоволення потреб певної галузі, наприклад, сфери охорони здоров’я чи засобів масової інформації. </a:t>
            </a:r>
          </a:p>
          <a:p>
            <a:pPr lvl="2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/>
              <a:t>Можуть бути приватними або </a:t>
            </a:r>
            <a:r>
              <a:rPr lang="uk-UA" sz="1500" dirty="0" smtClean="0"/>
              <a:t>публічними.</a:t>
            </a:r>
            <a:endParaRPr lang="uk-UA" sz="1500" dirty="0"/>
          </a:p>
          <a:p>
            <a:pPr marL="261937" lvl="2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2046604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Технологічні тенденції для домашнього використання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86866" y="798944"/>
            <a:ext cx="3720351" cy="4057261"/>
          </a:xfrm>
        </p:spPr>
        <p:txBody>
          <a:bodyPr/>
          <a:lstStyle/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Технологія розумного </a:t>
            </a:r>
            <a:r>
              <a:rPr lang="uk-UA" sz="1600" dirty="0" smtClean="0"/>
              <a:t>будинку </a:t>
            </a:r>
            <a:r>
              <a:rPr lang="uk-UA" sz="1600" dirty="0"/>
              <a:t>- це тренд, який стрімко розвивається, і дозволяє інтегрувати сучасні технології до побутових приладів, з метою їх взаємодії з іншими пристроями.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600" dirty="0"/>
              <a:t>Духовка може приготувати страву до вашого повернення додому, встановивши час приготування згідно із записами у вашому календарі.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altLang="en-US" sz="1600" dirty="0" err="1"/>
              <a:t>Наразі</a:t>
            </a:r>
            <a:r>
              <a:rPr lang="ru-RU" altLang="en-US" sz="1600" dirty="0"/>
              <a:t> </a:t>
            </a:r>
            <a:r>
              <a:rPr lang="ru-RU" altLang="en-US" sz="1600" dirty="0" err="1"/>
              <a:t>технологія</a:t>
            </a:r>
            <a:r>
              <a:rPr lang="ru-RU" altLang="en-US" sz="1600" dirty="0"/>
              <a:t> </a:t>
            </a:r>
            <a:r>
              <a:rPr lang="ru-RU" altLang="en-US" sz="1600" dirty="0" err="1"/>
              <a:t>розумного</a:t>
            </a:r>
            <a:r>
              <a:rPr lang="ru-RU" altLang="en-US" sz="1600" dirty="0"/>
              <a:t> дому </a:t>
            </a:r>
            <a:r>
              <a:rPr lang="ru-RU" altLang="en-US" sz="1600" dirty="0" err="1"/>
              <a:t>розробляється</a:t>
            </a:r>
            <a:r>
              <a:rPr lang="ru-RU" altLang="en-US" sz="1600" dirty="0"/>
              <a:t> для </a:t>
            </a:r>
            <a:r>
              <a:rPr lang="ru-RU" altLang="en-US" sz="1600" dirty="0" err="1"/>
              <a:t>усіх</a:t>
            </a:r>
            <a:r>
              <a:rPr lang="ru-RU" altLang="en-US" sz="1600" dirty="0"/>
              <a:t> </a:t>
            </a:r>
            <a:r>
              <a:rPr lang="ru-RU" altLang="en-US" sz="1600" dirty="0" err="1"/>
              <a:t>кімнат</a:t>
            </a:r>
            <a:r>
              <a:rPr lang="ru-RU" altLang="en-US" sz="1600" dirty="0"/>
              <a:t> у </a:t>
            </a:r>
            <a:r>
              <a:rPr lang="ru-RU" altLang="en-US" sz="1600" dirty="0" err="1" smtClean="0"/>
              <a:t>будинку</a:t>
            </a:r>
            <a:r>
              <a:rPr lang="ru-RU" altLang="en-US" sz="1600" dirty="0" smtClean="0"/>
              <a:t>.</a:t>
            </a:r>
            <a:endParaRPr lang="en-CA" altLang="en-US" sz="1600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5"/>
            <a:ext cx="4796178" cy="38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062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Мережа електроживлення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76335" y="459090"/>
            <a:ext cx="3497928" cy="3524481"/>
          </a:xfrm>
        </p:spPr>
        <p:txBody>
          <a:bodyPr/>
          <a:lstStyle/>
          <a:p>
            <a:pPr lvl="1" algn="just" rtl="0"/>
            <a:r>
              <a:rPr lang="uk-UA" sz="1500" dirty="0"/>
              <a:t>Мережа електроживлення (</a:t>
            </a:r>
            <a:r>
              <a:rPr lang="uk-UA" sz="1500" dirty="0" err="1"/>
              <a:t>Powerline</a:t>
            </a:r>
            <a:r>
              <a:rPr lang="uk-UA" sz="1500" dirty="0"/>
              <a:t>) може забезпечувати під'єднання пристроїв до локальної мережі там, де кабелі мережі або бездротовий зв’язок недоступні.</a:t>
            </a:r>
          </a:p>
          <a:p>
            <a:pPr lvl="1" algn="just" rtl="0"/>
            <a:r>
              <a:rPr lang="uk-UA" sz="1500" dirty="0"/>
              <a:t>Використовуючи стандартний адаптер живлення, пристрої можуть </a:t>
            </a:r>
            <a:r>
              <a:rPr lang="uk-UA" sz="1500" dirty="0" err="1"/>
              <a:t>під'єднуватися</a:t>
            </a:r>
            <a:r>
              <a:rPr lang="uk-UA" sz="1500" dirty="0"/>
              <a:t> до локальної мережі через електричну розетку, надсилаючи дані на певних частотах.</a:t>
            </a:r>
          </a:p>
          <a:p>
            <a:pPr lvl="1" algn="just" rtl="0"/>
            <a:r>
              <a:rPr lang="uk-UA" sz="1500" dirty="0"/>
              <a:t>Мережа електроживлення особливо корисна, коли точки бездротового доступу не можуть охопити усі домашні пристрої.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4"/>
            <a:ext cx="5354463" cy="28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06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Компоненти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Ролі вузлів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4" y="798945"/>
            <a:ext cx="3488136" cy="4153199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Кожен комп'ютер у мережі називається вузлом, </a:t>
            </a:r>
            <a:r>
              <a:rPr lang="uk-UA" sz="1600" dirty="0" err="1"/>
              <a:t>хостом</a:t>
            </a:r>
            <a:r>
              <a:rPr lang="uk-UA" sz="1600" dirty="0"/>
              <a:t> або кінцевим пристроєм.</a:t>
            </a:r>
          </a:p>
          <a:p>
            <a:pPr marL="0" indent="0" algn="just" rtl="0">
              <a:buNone/>
            </a:pPr>
            <a:r>
              <a:rPr lang="uk-UA" sz="1600" dirty="0"/>
              <a:t>Сервери - це комп'ютери, які надають інформацію кінцевим пристроям: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поштові сервери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веб-сервери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файлові </a:t>
            </a:r>
            <a:r>
              <a:rPr lang="uk-UA" sz="1600" dirty="0" smtClean="0"/>
              <a:t>сервери.</a:t>
            </a:r>
            <a:endParaRPr lang="uk-UA" sz="1600" dirty="0"/>
          </a:p>
          <a:p>
            <a:pPr marL="0" indent="0" algn="just" rtl="0">
              <a:buNone/>
            </a:pPr>
            <a:r>
              <a:rPr lang="uk-UA" sz="1600" dirty="0"/>
              <a:t>Клієнти - це комп'ютери, які надсилають запити серверам для отримання: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веб-сторінки з веб-сервера</a:t>
            </a:r>
          </a:p>
          <a:p>
            <a:pPr lvl="1" rtl="0"/>
            <a:r>
              <a:rPr lang="uk-UA" sz="1600" dirty="0" err="1"/>
              <a:t>email</a:t>
            </a:r>
            <a:r>
              <a:rPr lang="uk-UA" sz="1600" dirty="0"/>
              <a:t> з поштового сервера</a:t>
            </a:r>
          </a:p>
          <a:p>
            <a:pPr marL="0" indent="0" rtl="0">
              <a:buNone/>
            </a:pPr>
            <a:r>
              <a:rPr lang="uk-UA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94167"/>
              </p:ext>
            </p:extLst>
          </p:nvPr>
        </p:nvGraphicFramePr>
        <p:xfrm>
          <a:off x="3776263" y="1781844"/>
          <a:ext cx="5300003" cy="336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16">
                <a:tc>
                  <a:txBody>
                    <a:bodyPr/>
                    <a:lstStyle/>
                    <a:p>
                      <a:pPr algn="ctr" rtl="0"/>
                      <a:r>
                        <a:rPr lang="uk-UA" dirty="0"/>
                        <a:t>Тип сервера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16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сервері електронної пошти працює ПЗ поштового сервера. </a:t>
                      </a:r>
                    </a:p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Клієнти використовують</a:t>
                      </a:r>
                      <a:r>
                        <a:rPr lang="uk-UA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клієнтське ПЗ для доступу до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електронних повідомлень.</a:t>
                      </a:r>
                      <a:endParaRPr lang="uk-UA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23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Веб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веб-сервері 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працює серверне ПЗ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веб-сервера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Клієнти використовують ПЗ браузера для доступу до веб-сторінок.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77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Файл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Файловий сервер зберігає корпоративні та користувацькі файли.</a:t>
                      </a:r>
                    </a:p>
                    <a:p>
                      <a:pPr rtl="0"/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Клієнтські пристрої отримують доступ до цих файлів.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263" y="601235"/>
            <a:ext cx="4680156" cy="1062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0585" y="164961"/>
            <a:ext cx="4875536" cy="757551"/>
          </a:xfrm>
        </p:spPr>
        <p:txBody>
          <a:bodyPr/>
          <a:lstStyle/>
          <a:p>
            <a:pPr rtl="0"/>
            <a:r>
              <a:rPr lang="uk-UA" sz="1600" dirty="0"/>
              <a:t>Тенденції розвитку мереж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Бездротовий широкосмуговий зв'язок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27352" y="663020"/>
            <a:ext cx="3673429" cy="3528980"/>
          </a:xfrm>
        </p:spPr>
        <p:txBody>
          <a:bodyPr/>
          <a:lstStyle/>
          <a:p>
            <a:pPr marL="142875" lvl="1" indent="0" algn="just" rtl="0">
              <a:buNone/>
            </a:pPr>
            <a:r>
              <a:rPr lang="uk-UA" dirty="0"/>
              <a:t>Окрім DSL та кабелю, бездротовий зв’язок - це ще один варіант, який використовується для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smtClean="0"/>
              <a:t>єднання </a:t>
            </a:r>
            <a:r>
              <a:rPr lang="uk-UA" dirty="0"/>
              <a:t>будинків та невеликих підприємств до Інтернету. 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dirty="0" smtClean="0"/>
              <a:t>Найчастіше </a:t>
            </a:r>
            <a:r>
              <a:rPr lang="uk-UA" dirty="0"/>
              <a:t>зустрічається у сільській місцевості. Постачальник послуг бездротового Інтернету (WISP) - це Інтернет-провайдер, </a:t>
            </a:r>
            <a:r>
              <a:rPr lang="uk-UA" dirty="0" smtClean="0"/>
              <a:t>що під</a:t>
            </a:r>
            <a:r>
              <a:rPr lang="en-US" dirty="0" smtClean="0"/>
              <a:t>’</a:t>
            </a:r>
            <a:r>
              <a:rPr lang="uk-UA" dirty="0" err="1" smtClean="0"/>
              <a:t>єднує</a:t>
            </a:r>
            <a:r>
              <a:rPr lang="uk-UA" dirty="0" smtClean="0"/>
              <a:t> </a:t>
            </a:r>
            <a:r>
              <a:rPr lang="uk-UA" dirty="0"/>
              <a:t>абонентів до визначених точок доступу або </a:t>
            </a:r>
            <a:r>
              <a:rPr lang="uk-UA" dirty="0" err="1"/>
              <a:t>hopspots</a:t>
            </a:r>
            <a:r>
              <a:rPr lang="uk-UA" dirty="0"/>
              <a:t>. 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dirty="0"/>
              <a:t>Бездротовий широкосмуговий зв'язок (</a:t>
            </a:r>
            <a:r>
              <a:rPr lang="uk-UA" dirty="0" err="1"/>
              <a:t>Wireless</a:t>
            </a:r>
            <a:r>
              <a:rPr lang="uk-UA" dirty="0"/>
              <a:t> </a:t>
            </a:r>
            <a:r>
              <a:rPr lang="uk-UA" dirty="0" err="1"/>
              <a:t>broadband</a:t>
            </a:r>
            <a:r>
              <a:rPr lang="uk-UA" dirty="0"/>
              <a:t>)  - це одне бездротове рішення для дому та </a:t>
            </a:r>
            <a:r>
              <a:rPr lang="uk-UA" dirty="0" smtClean="0"/>
              <a:t>невеликого підприємства.</a:t>
            </a:r>
            <a:endParaRPr lang="uk-UA" dirty="0"/>
          </a:p>
          <a:p>
            <a:pPr lvl="3" algn="just" rtl="0">
              <a:buFont typeface="Arial" panose="020B0604020202020204" pitchFamily="34" charset="0"/>
              <a:buChar char="•"/>
            </a:pPr>
            <a:r>
              <a:rPr lang="uk-UA" dirty="0"/>
              <a:t>Використовує ту саму стільникову технологію, що і смартфон.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uk-UA" dirty="0"/>
              <a:t>Антена встановлюється поза будинком, що забезпечує </a:t>
            </a:r>
            <a:r>
              <a:rPr lang="uk-UA" dirty="0" smtClean="0"/>
              <a:t>домашнім пристроям </a:t>
            </a:r>
            <a:r>
              <a:rPr lang="uk-UA" dirty="0"/>
              <a:t>бездротов</a:t>
            </a:r>
            <a:r>
              <a:rPr lang="uk-UA" dirty="0" smtClean="0"/>
              <a:t>ий або дротовий 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5" y="1058436"/>
            <a:ext cx="4762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1454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1.8 Безпека мережі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95922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123043" cy="757551"/>
          </a:xfrm>
        </p:spPr>
        <p:txBody>
          <a:bodyPr/>
          <a:lstStyle/>
          <a:p>
            <a:pPr rtl="0"/>
            <a:r>
              <a:rPr lang="uk-UA" sz="1600"/>
              <a:t>Безпека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Загрози безпеці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86792" y="361277"/>
            <a:ext cx="3673429" cy="3811173"/>
          </a:xfrm>
        </p:spPr>
        <p:txBody>
          <a:bodyPr/>
          <a:lstStyle/>
          <a:p>
            <a:pPr lvl="1" algn="just" rtl="0"/>
            <a:r>
              <a:rPr lang="uk-UA" sz="1600" dirty="0"/>
              <a:t>Безпека мережі - це невід'ємна частина мереж, незалежно від її розміру.</a:t>
            </a:r>
          </a:p>
          <a:p>
            <a:pPr lvl="1" algn="just" rtl="0"/>
            <a:r>
              <a:rPr lang="uk-UA" sz="1600" dirty="0"/>
              <a:t>При реалізації безпеки мережі потрібно брати до уваги середовище, у якому захищаються дані, </a:t>
            </a:r>
            <a:r>
              <a:rPr lang="uk-UA" sz="1600" dirty="0" smtClean="0"/>
              <a:t>а також забезпечувати </a:t>
            </a:r>
            <a:r>
              <a:rPr lang="uk-UA" sz="1600" dirty="0"/>
              <a:t>належну якість </a:t>
            </a:r>
            <a:r>
              <a:rPr lang="uk-UA" sz="1600" dirty="0" smtClean="0"/>
              <a:t>обслуговування користувачів.</a:t>
            </a:r>
            <a:endParaRPr lang="uk-UA" sz="1600" dirty="0"/>
          </a:p>
          <a:p>
            <a:pPr lvl="1" algn="just" rtl="0"/>
            <a:r>
              <a:rPr lang="uk-UA" sz="1600" dirty="0"/>
              <a:t>Захист мережі включає в себе багато протоколів, технологій, пристроїв, інструментів та методів, які захищають дані та пом'якшують наслідки загроз.</a:t>
            </a:r>
          </a:p>
          <a:p>
            <a:pPr lvl="1" algn="just" rtl="0"/>
            <a:r>
              <a:rPr lang="uk-UA" sz="1600" dirty="0"/>
              <a:t>Вектори загроз можуть бути зовнішніми або внутрішніми.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414" t="29202" r="18185" b="26034"/>
          <a:stretch/>
        </p:blipFill>
        <p:spPr>
          <a:xfrm>
            <a:off x="257732" y="1408669"/>
            <a:ext cx="5029060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008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123043" cy="757551"/>
          </a:xfrm>
        </p:spPr>
        <p:txBody>
          <a:bodyPr/>
          <a:lstStyle/>
          <a:p>
            <a:pPr rtl="0"/>
            <a:r>
              <a:rPr lang="uk-UA" sz="1600"/>
              <a:t>Безпека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Загрози безпеці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210592" y="420168"/>
            <a:ext cx="3673429" cy="4344944"/>
          </a:xfrm>
        </p:spPr>
        <p:txBody>
          <a:bodyPr/>
          <a:lstStyle/>
          <a:p>
            <a:pPr marL="142875" lvl="1" indent="0" rtl="0">
              <a:buNone/>
            </a:pPr>
            <a:r>
              <a:rPr lang="uk-UA" sz="1500" dirty="0"/>
              <a:t>Зовнішні загрози:</a:t>
            </a:r>
          </a:p>
          <a:p>
            <a:pPr lvl="2" rtl="0"/>
            <a:r>
              <a:rPr lang="uk-UA" sz="1500" dirty="0"/>
              <a:t>Віруси, хробаки і троянські коні</a:t>
            </a:r>
          </a:p>
          <a:p>
            <a:pPr lvl="2" rtl="0"/>
            <a:r>
              <a:rPr lang="uk-UA" sz="1500" dirty="0"/>
              <a:t>Шпигунське і рекламне ПЗ</a:t>
            </a:r>
          </a:p>
          <a:p>
            <a:pPr lvl="2" rtl="0"/>
            <a:r>
              <a:rPr lang="uk-UA" sz="1500" dirty="0"/>
              <a:t>Атаки нульового дня</a:t>
            </a:r>
          </a:p>
          <a:p>
            <a:pPr lvl="2" rtl="0"/>
            <a:r>
              <a:rPr lang="uk-UA" sz="1500" dirty="0"/>
              <a:t>Напади зловмисників</a:t>
            </a:r>
          </a:p>
          <a:p>
            <a:pPr lvl="2" rtl="0"/>
            <a:r>
              <a:rPr lang="uk-UA" sz="1500" dirty="0"/>
              <a:t>Атаки відмови в обслуговуванні</a:t>
            </a:r>
          </a:p>
          <a:p>
            <a:pPr lvl="2" rtl="0"/>
            <a:r>
              <a:rPr lang="uk-UA" sz="1500" dirty="0"/>
              <a:t>Перехоплення і крадіжка даних</a:t>
            </a:r>
          </a:p>
          <a:p>
            <a:pPr lvl="2" rtl="0"/>
            <a:r>
              <a:rPr lang="uk-UA" sz="1500" dirty="0"/>
              <a:t>Крадіжка </a:t>
            </a:r>
            <a:r>
              <a:rPr lang="uk-UA" sz="1500" dirty="0" smtClean="0"/>
              <a:t>ідентичності.</a:t>
            </a:r>
            <a:endParaRPr lang="uk-UA" sz="1500" dirty="0"/>
          </a:p>
          <a:p>
            <a:pPr marL="142875" lvl="1" indent="0" rtl="0">
              <a:buNone/>
            </a:pPr>
            <a:endParaRPr lang="uk-UA" sz="1500" dirty="0" smtClean="0"/>
          </a:p>
          <a:p>
            <a:pPr marL="142875" lvl="1" indent="0" rtl="0">
              <a:buNone/>
            </a:pPr>
            <a:r>
              <a:rPr lang="uk-UA" sz="1500" dirty="0" smtClean="0"/>
              <a:t>Внутрішні </a:t>
            </a:r>
            <a:r>
              <a:rPr lang="uk-UA" sz="1500" dirty="0"/>
              <a:t>загрози:</a:t>
            </a:r>
          </a:p>
          <a:p>
            <a:pPr lvl="2" rtl="0"/>
            <a:r>
              <a:rPr lang="uk-UA" sz="1500" dirty="0"/>
              <a:t>втрачені або викрадені пристрої</a:t>
            </a:r>
          </a:p>
          <a:p>
            <a:pPr lvl="2" rtl="0"/>
            <a:r>
              <a:rPr lang="uk-UA" sz="1500" dirty="0"/>
              <a:t>випадкові зловживання працівників</a:t>
            </a:r>
          </a:p>
          <a:p>
            <a:pPr lvl="2" rtl="0"/>
            <a:r>
              <a:rPr lang="uk-UA" sz="1500" dirty="0"/>
              <a:t>співробітники зі зловмисними </a:t>
            </a:r>
            <a:r>
              <a:rPr lang="uk-UA" sz="1500" dirty="0" smtClean="0"/>
              <a:t>намірами.</a:t>
            </a:r>
            <a:endParaRPr lang="uk-UA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1359791"/>
            <a:ext cx="5199293" cy="31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414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261426" cy="757551"/>
          </a:xfrm>
        </p:spPr>
        <p:txBody>
          <a:bodyPr/>
          <a:lstStyle/>
          <a:p>
            <a:pPr rtl="0"/>
            <a:r>
              <a:rPr lang="uk-UA" sz="1600"/>
              <a:t>Безпека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Безпекові рішення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917690"/>
            <a:ext cx="4410247" cy="3114446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Безпека повинна запроваджуватися на декількох рівнях, з використанням більше ніж одного рішення.</a:t>
            </a:r>
          </a:p>
          <a:p>
            <a:pPr marL="0" indent="0" rtl="0">
              <a:buNone/>
            </a:pPr>
            <a:r>
              <a:rPr lang="uk-UA" sz="1600" dirty="0"/>
              <a:t>Компоненти безпеки для домашньої або </a:t>
            </a:r>
            <a:r>
              <a:rPr lang="uk-UA" sz="1600" dirty="0" smtClean="0"/>
              <a:t>невеликої офісної </a:t>
            </a:r>
            <a:r>
              <a:rPr lang="uk-UA" sz="1600" dirty="0"/>
              <a:t>мережі:</a:t>
            </a:r>
          </a:p>
          <a:p>
            <a:pPr lvl="2" algn="just" rtl="0"/>
            <a:r>
              <a:rPr lang="uk-UA" sz="1600" dirty="0"/>
              <a:t>На кінцевих пристроях має бути встановлене антивірусне та анти-шпигунське ПЗ.</a:t>
            </a:r>
          </a:p>
          <a:p>
            <a:pPr lvl="2" algn="just" rtl="0"/>
            <a:r>
              <a:rPr lang="uk-UA" sz="1600" dirty="0"/>
              <a:t>Фільтрація за допомогою </a:t>
            </a:r>
            <a:r>
              <a:rPr lang="uk-UA" sz="1600" dirty="0" smtClean="0"/>
              <a:t>брандмауера використовується </a:t>
            </a:r>
            <a:r>
              <a:rPr lang="uk-UA" sz="1600" dirty="0"/>
              <a:t>для блокування </a:t>
            </a:r>
            <a:r>
              <a:rPr lang="uk-UA" sz="1600" dirty="0" smtClean="0"/>
              <a:t>несанкціонованого </a:t>
            </a:r>
            <a:r>
              <a:rPr lang="uk-UA" sz="1600" dirty="0"/>
              <a:t>доступу до мережі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" y="880746"/>
            <a:ext cx="4261427" cy="35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7858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570948" cy="757551"/>
          </a:xfrm>
        </p:spPr>
        <p:txBody>
          <a:bodyPr/>
          <a:lstStyle/>
          <a:p>
            <a:pPr rtl="0"/>
            <a:r>
              <a:rPr lang="uk-UA" sz="1600" dirty="0"/>
              <a:t>Безпека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 err="1"/>
              <a:t>Безпекові</a:t>
            </a:r>
            <a:r>
              <a:rPr lang="uk-UA" dirty="0"/>
              <a:t> рішення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11537" y="1032933"/>
            <a:ext cx="4744914" cy="3166997"/>
          </a:xfrm>
        </p:spPr>
        <p:txBody>
          <a:bodyPr/>
          <a:lstStyle/>
          <a:p>
            <a:pPr marL="142875" lvl="1" indent="0" algn="just" rtl="0">
              <a:buNone/>
            </a:pPr>
            <a:r>
              <a:rPr lang="uk-UA" sz="1600" dirty="0"/>
              <a:t>Більші мережі висувають додаткові вимоги до безпеки:</a:t>
            </a:r>
          </a:p>
          <a:p>
            <a:pPr lvl="2" rtl="0"/>
            <a:r>
              <a:rPr lang="uk-UA" sz="1600" dirty="0"/>
              <a:t>Спеціалізовані системи </a:t>
            </a:r>
            <a:r>
              <a:rPr lang="uk-UA" sz="1600" dirty="0" err="1"/>
              <a:t>міжмережних</a:t>
            </a:r>
            <a:r>
              <a:rPr lang="uk-UA" sz="1600" dirty="0"/>
              <a:t> екранів</a:t>
            </a:r>
          </a:p>
          <a:p>
            <a:pPr lvl="2" rtl="0"/>
            <a:r>
              <a:rPr lang="uk-UA" sz="1600" dirty="0"/>
              <a:t>Списки контролю доступу (ACL) </a:t>
            </a:r>
          </a:p>
          <a:p>
            <a:pPr lvl="2" rtl="0"/>
            <a:r>
              <a:rPr lang="uk-UA" sz="1600" dirty="0"/>
              <a:t>Системи запобігання вторгненням (IPS)</a:t>
            </a:r>
          </a:p>
          <a:p>
            <a:pPr lvl="2" rtl="0"/>
            <a:r>
              <a:rPr lang="uk-UA" sz="1600" dirty="0"/>
              <a:t>Віртуальна приватна мережа (VPN</a:t>
            </a:r>
            <a:r>
              <a:rPr lang="uk-UA" sz="1600" dirty="0" smtClean="0"/>
              <a:t>).</a:t>
            </a:r>
            <a:endParaRPr lang="uk-UA" sz="1600" dirty="0"/>
          </a:p>
          <a:p>
            <a:pPr marL="142875" lvl="1" indent="0" algn="just" rtl="0">
              <a:buNone/>
            </a:pPr>
            <a:r>
              <a:rPr lang="uk-UA" sz="1600" dirty="0"/>
              <a:t>Вивчення загроз мережній безпеці починається з чіткого розуміння основної інфраструктури комутації та маршрутизації.</a:t>
            </a:r>
          </a:p>
          <a:p>
            <a:pPr marL="261937" lvl="2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943570"/>
            <a:ext cx="4223989" cy="3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7440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1.9 </a:t>
            </a:r>
            <a:r>
              <a:rPr lang="uk-UA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IT-фахівець</a:t>
            </a:r>
            <a:endParaRPr lang="uk-U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095686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371956" cy="965772"/>
          </a:xfrm>
        </p:spPr>
        <p:txBody>
          <a:bodyPr/>
          <a:lstStyle/>
          <a:p>
            <a:pPr rtl="0"/>
            <a:r>
              <a:rPr lang="uk-UA" sz="1600"/>
              <a:t>IT-фахівець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CCNA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59505" y="366990"/>
            <a:ext cx="3684495" cy="4272700"/>
          </a:xfrm>
        </p:spPr>
        <p:txBody>
          <a:bodyPr/>
          <a:lstStyle/>
          <a:p>
            <a:pPr marL="142875" lvl="1" indent="0" rtl="0">
              <a:buNone/>
            </a:pPr>
            <a:r>
              <a:rPr lang="uk-UA" dirty="0"/>
              <a:t>Сертифікація </a:t>
            </a:r>
            <a:r>
              <a:rPr lang="uk-UA" dirty="0" err="1"/>
              <a:t>Cisco</a:t>
            </a:r>
            <a:r>
              <a:rPr lang="uk-UA" dirty="0"/>
              <a:t> </a:t>
            </a:r>
            <a:r>
              <a:rPr lang="uk-UA" dirty="0" err="1"/>
              <a:t>Certified</a:t>
            </a:r>
            <a:r>
              <a:rPr lang="uk-UA" dirty="0"/>
              <a:t> </a:t>
            </a:r>
            <a:r>
              <a:rPr lang="uk-UA" dirty="0" err="1"/>
              <a:t>Network</a:t>
            </a:r>
            <a:r>
              <a:rPr lang="uk-UA" dirty="0"/>
              <a:t> </a:t>
            </a:r>
            <a:r>
              <a:rPr lang="uk-UA" dirty="0" err="1" smtClean="0"/>
              <a:t>Associate</a:t>
            </a:r>
            <a:r>
              <a:rPr lang="uk-UA" dirty="0" smtClean="0"/>
              <a:t> </a:t>
            </a:r>
            <a:r>
              <a:rPr lang="uk-UA" dirty="0"/>
              <a:t>(CCNA):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засвідчує</a:t>
            </a:r>
            <a:r>
              <a:rPr lang="ru-RU" dirty="0" smtClean="0"/>
              <a:t>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мережних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endParaRPr lang="ru-RU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переліком</a:t>
            </a:r>
            <a:r>
              <a:rPr lang="ru-RU" dirty="0"/>
              <a:t>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нового </a:t>
            </a:r>
            <a:r>
              <a:rPr lang="ru-RU" dirty="0" err="1"/>
              <a:t>покоління</a:t>
            </a:r>
            <a:r>
              <a:rPr lang="ru-RU" dirty="0"/>
              <a:t>. </a:t>
            </a:r>
            <a:endParaRPr lang="uk-UA" dirty="0" smtClean="0"/>
          </a:p>
          <a:p>
            <a:pPr marL="142875" lvl="1" indent="0" rtl="0">
              <a:buNone/>
            </a:pPr>
            <a:r>
              <a:rPr lang="uk-UA" dirty="0" smtClean="0"/>
              <a:t>Нові цілі CCNA: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uk-UA" dirty="0" smtClean="0"/>
              <a:t>Основи </a:t>
            </a:r>
            <a:r>
              <a:rPr lang="uk-UA" dirty="0"/>
              <a:t>IP і питання захисту</a:t>
            </a:r>
          </a:p>
          <a:p>
            <a:pPr lvl="2" rtl="0">
              <a:buFont typeface="Arial" panose="020B0604020202020204" pitchFamily="34" charset="0"/>
              <a:buChar char="•"/>
            </a:pPr>
            <a:r>
              <a:rPr lang="uk-UA" dirty="0"/>
              <a:t>Бездротові мережі, віртуалізація, автоматизація і програмування мереж. </a:t>
            </a:r>
          </a:p>
          <a:p>
            <a:pPr marL="142875" lvl="1" indent="0" algn="just" rtl="0">
              <a:buNone/>
            </a:pPr>
            <a:r>
              <a:rPr lang="uk-UA" sz="1300" dirty="0"/>
              <a:t>Нові сертифікати </a:t>
            </a:r>
            <a:r>
              <a:rPr lang="uk-UA" sz="1300" dirty="0" err="1"/>
              <a:t>DevNet</a:t>
            </a:r>
            <a:r>
              <a:rPr lang="uk-UA" sz="1300" dirty="0"/>
              <a:t> рівня "Спеціаліст", "Старший спеціаліст" і "Професіонал" уведені для підтвердження класифікації розробників програмного забезпечення.</a:t>
            </a:r>
          </a:p>
          <a:p>
            <a:pPr marL="142875" lvl="1" indent="0" algn="just" rtl="0">
              <a:buNone/>
            </a:pPr>
            <a:r>
              <a:rPr lang="uk-UA" sz="1300" dirty="0"/>
              <a:t>Ці спеціалізовані варіанти сертифікації створені для засвідчення навичок відповідно до ваших посадових обов'язків та інтересів.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9" y="1277993"/>
            <a:ext cx="5371956" cy="2450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265221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8" y="41393"/>
            <a:ext cx="5522419" cy="926016"/>
          </a:xfrm>
        </p:spPr>
        <p:txBody>
          <a:bodyPr/>
          <a:lstStyle/>
          <a:p>
            <a:pPr rtl="0"/>
            <a:r>
              <a:rPr lang="uk-UA" sz="1600" dirty="0"/>
              <a:t>IT-фахівець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Робота у сфері мережних технологій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73596" y="1238214"/>
            <a:ext cx="4043083" cy="2626311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На </a:t>
            </a:r>
            <a:r>
              <a:rPr lang="uk-UA" dirty="0">
                <a:hlinkClick r:id="rId3"/>
              </a:rPr>
              <a:t>www.netacad.com</a:t>
            </a:r>
            <a:r>
              <a:rPr lang="uk-UA" dirty="0"/>
              <a:t> ви можете перейти до пункту меню </a:t>
            </a:r>
            <a:r>
              <a:rPr lang="uk-UA" dirty="0" err="1"/>
              <a:t>Careers</a:t>
            </a:r>
            <a:r>
              <a:rPr lang="uk-UA" dirty="0"/>
              <a:t> і обрати можливості працевлаштування (</a:t>
            </a:r>
            <a:r>
              <a:rPr lang="uk-UA" dirty="0" err="1"/>
              <a:t>Employment</a:t>
            </a:r>
            <a:r>
              <a:rPr lang="uk-UA" dirty="0"/>
              <a:t> </a:t>
            </a:r>
            <a:r>
              <a:rPr lang="uk-UA" dirty="0" err="1"/>
              <a:t>opportunities</a:t>
            </a:r>
            <a:r>
              <a:rPr lang="uk-UA" dirty="0"/>
              <a:t>). </a:t>
            </a:r>
          </a:p>
          <a:p>
            <a:pPr lvl="1" algn="just" rtl="0"/>
            <a:r>
              <a:rPr lang="uk-UA" sz="1600" dirty="0"/>
              <a:t>Знайдіть </a:t>
            </a:r>
            <a:r>
              <a:rPr lang="uk-UA" sz="1600" dirty="0" smtClean="0"/>
              <a:t>можливості праце-влаштування</a:t>
            </a:r>
            <a:r>
              <a:rPr lang="uk-UA" sz="1600" dirty="0"/>
              <a:t>, використовуючи </a:t>
            </a:r>
            <a:r>
              <a:rPr lang="uk-UA" sz="1600" dirty="0" err="1"/>
              <a:t>Talent</a:t>
            </a:r>
            <a:r>
              <a:rPr lang="uk-UA" sz="1600" dirty="0"/>
              <a:t> </a:t>
            </a:r>
            <a:r>
              <a:rPr lang="uk-UA" sz="1600" dirty="0" err="1"/>
              <a:t>Bridge</a:t>
            </a:r>
            <a:r>
              <a:rPr lang="uk-UA" sz="1600" dirty="0"/>
              <a:t> </a:t>
            </a:r>
            <a:r>
              <a:rPr lang="uk-UA" sz="1600" dirty="0" err="1"/>
              <a:t>Matching</a:t>
            </a:r>
            <a:r>
              <a:rPr lang="uk-UA" sz="1600" dirty="0"/>
              <a:t> </a:t>
            </a:r>
            <a:r>
              <a:rPr lang="uk-UA" sz="1600" dirty="0" err="1"/>
              <a:t>Engine</a:t>
            </a:r>
            <a:r>
              <a:rPr lang="uk-UA" sz="1600" dirty="0"/>
              <a:t>.</a:t>
            </a:r>
          </a:p>
          <a:p>
            <a:pPr lvl="1" algn="just" rtl="0"/>
            <a:r>
              <a:rPr lang="uk-UA" sz="1600" dirty="0"/>
              <a:t>Шукайте вакансії у </a:t>
            </a:r>
            <a:r>
              <a:rPr lang="uk-UA" sz="1600" dirty="0" err="1"/>
              <a:t>Cisco</a:t>
            </a:r>
            <a:r>
              <a:rPr lang="uk-UA" sz="1600" dirty="0"/>
              <a:t>, а також у партнерів і дистриб'юторів </a:t>
            </a:r>
            <a:r>
              <a:rPr lang="uk-UA" sz="1600" dirty="0" err="1"/>
              <a:t>Cisco</a:t>
            </a:r>
            <a:r>
              <a:rPr lang="uk-UA" sz="1600" dirty="0"/>
              <a:t>, яким потрібні студенти та випускники Мережної Академії </a:t>
            </a:r>
            <a:r>
              <a:rPr lang="uk-UA" sz="1600" dirty="0" err="1"/>
              <a:t>Cisco</a:t>
            </a:r>
            <a:r>
              <a:rPr lang="uk-UA" sz="16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4" y="1238214"/>
            <a:ext cx="4643037" cy="29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1346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1.10 Практичне завдання з Розділу та Контрольна робота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0921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709974"/>
          </a:xfrm>
        </p:spPr>
        <p:txBody>
          <a:bodyPr/>
          <a:lstStyle/>
          <a:p>
            <a:pPr rtl="0"/>
            <a:r>
              <a:rPr lang="uk-UA" sz="1600" dirty="0"/>
              <a:t>Компоненти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 smtClean="0"/>
              <a:t>Однорангова мережа</a:t>
            </a:r>
            <a:endParaRPr lang="uk-UA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888" y="728063"/>
            <a:ext cx="8853286" cy="803372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В одноранговій мережі пристрій може виконувати функції як клієнта, так і сервера. </a:t>
            </a:r>
            <a:r>
              <a:rPr lang="uk-UA" dirty="0"/>
              <a:t>Цей тип архітектури мережі рекомендується для застосування </a:t>
            </a:r>
            <a:r>
              <a:rPr lang="uk-UA" dirty="0" smtClean="0"/>
              <a:t>у </a:t>
            </a:r>
            <a:r>
              <a:rPr lang="uk-UA" dirty="0"/>
              <a:t>дуже малих мереж.</a:t>
            </a:r>
          </a:p>
          <a:p>
            <a:pPr marL="0" indent="0" rtl="0">
              <a:buNone/>
            </a:pPr>
            <a:r>
              <a:rPr lang="uk-UA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82056"/>
              </p:ext>
            </p:extLst>
          </p:nvPr>
        </p:nvGraphicFramePr>
        <p:xfrm>
          <a:off x="129888" y="2743199"/>
          <a:ext cx="8853286" cy="211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705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Переваги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Недоліки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77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uk-UA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Легкість налаштування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Відсутність централізованого адміністрування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5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uk-UA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Менша складність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так безпечно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98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uk-UA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Низька вартість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масштабується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98">
                <a:tc>
                  <a:txBody>
                    <a:bodyPr/>
                    <a:lstStyle/>
                    <a:p>
                      <a:pPr algn="l" rtl="0">
                        <a:buFont typeface="Arial"/>
                        <a:buNone/>
                      </a:pPr>
                      <a:r>
                        <a:rPr lang="uk-UA" b="0" i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Можна використовувати для виконання простих завдань: передавання файлів і спільного використання принтерів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Низька</a:t>
                      </a:r>
                      <a:r>
                        <a:rPr lang="uk-UA" sz="140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241" t="43222" r="10397" b="26373"/>
          <a:stretch/>
        </p:blipFill>
        <p:spPr>
          <a:xfrm>
            <a:off x="1797909" y="1310601"/>
            <a:ext cx="4812956" cy="1434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94145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8252" y="164960"/>
            <a:ext cx="5374137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Що ми вивчили у цьому розділі?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1060967"/>
            <a:ext cx="8840141" cy="3576411"/>
          </a:xfrm>
        </p:spPr>
        <p:txBody>
          <a:bodyPr/>
          <a:lstStyle/>
          <a:p>
            <a:pPr lvl="2" algn="just" rtl="0"/>
            <a:r>
              <a:rPr lang="uk-UA" sz="1600" dirty="0"/>
              <a:t>У сучасному світі за допомогою мереж ми поєднані як ніколи раніше.</a:t>
            </a:r>
          </a:p>
          <a:p>
            <a:pPr lvl="2" algn="just" rtl="0"/>
            <a:r>
              <a:rPr lang="uk-UA" sz="1600" dirty="0"/>
              <a:t>Всі комп'ютери, що під'єднані до мережі та безпосередньо беруть участь у мережному з'єднанні, класифікуються як вузли (</a:t>
            </a:r>
            <a:r>
              <a:rPr lang="uk-UA" sz="1600" dirty="0" err="1"/>
              <a:t>хости</a:t>
            </a:r>
            <a:r>
              <a:rPr lang="uk-UA" sz="1600" dirty="0"/>
              <a:t>).</a:t>
            </a:r>
          </a:p>
          <a:p>
            <a:pPr lvl="2" algn="just" rtl="0"/>
            <a:r>
              <a:rPr lang="uk-UA" sz="1600" dirty="0"/>
              <a:t>Схеми мереж часто використовують спеціальні позначення для зображення різних пристроїв та з'єднань, з яких складається мережа. </a:t>
            </a:r>
          </a:p>
          <a:p>
            <a:pPr lvl="2" algn="just" rtl="0"/>
            <a:r>
              <a:rPr lang="uk-UA" sz="1600" dirty="0" smtClean="0"/>
              <a:t>Топологія у </a:t>
            </a:r>
            <a:r>
              <a:rPr lang="uk-UA" sz="1600" dirty="0"/>
              <a:t>простий спосіб зображає те, як з’єднані пристрої у великій мережі.</a:t>
            </a:r>
          </a:p>
          <a:p>
            <a:pPr lvl="2" algn="just" rtl="0"/>
            <a:r>
              <a:rPr lang="uk-UA" sz="1600" dirty="0" smtClean="0"/>
              <a:t>Розрізняють два </a:t>
            </a:r>
            <a:r>
              <a:rPr lang="uk-UA" sz="1600" dirty="0"/>
              <a:t>типи мережних </a:t>
            </a:r>
            <a:r>
              <a:rPr lang="uk-UA" sz="1600" dirty="0" err="1" smtClean="0"/>
              <a:t>інфраструктур</a:t>
            </a:r>
            <a:r>
              <a:rPr lang="uk-UA" sz="1600" dirty="0" smtClean="0"/>
              <a:t>: локальні </a:t>
            </a:r>
            <a:r>
              <a:rPr lang="uk-UA" sz="1600" dirty="0"/>
              <a:t>(LAN) і глобальні (WAN) мережі.</a:t>
            </a:r>
          </a:p>
          <a:p>
            <a:pPr lvl="2" algn="just" rtl="0"/>
            <a:r>
              <a:rPr lang="uk-UA" sz="1600" dirty="0"/>
              <a:t>Інтернет-з'єднання для SOHO </a:t>
            </a:r>
            <a:r>
              <a:rPr lang="uk-UA" sz="1600" dirty="0" smtClean="0"/>
              <a:t>утворюються за допомогою кабельного </a:t>
            </a:r>
            <a:r>
              <a:rPr lang="uk-UA" sz="1600" dirty="0"/>
              <a:t>з'єднання, DSL, </a:t>
            </a:r>
            <a:r>
              <a:rPr lang="uk-UA" sz="1600" dirty="0" smtClean="0"/>
              <a:t>стільникового зв'язку, супутникового з'єднання </a:t>
            </a:r>
            <a:r>
              <a:rPr lang="uk-UA" sz="1600" dirty="0"/>
              <a:t>і </a:t>
            </a:r>
            <a:r>
              <a:rPr lang="uk-UA" sz="1600" dirty="0" smtClean="0"/>
              <a:t>комутованих телефонних ліній. </a:t>
            </a:r>
            <a:endParaRPr lang="uk-UA" sz="1600" dirty="0"/>
          </a:p>
          <a:p>
            <a:pPr lvl="2" algn="just" rtl="0"/>
            <a:r>
              <a:rPr lang="uk-UA" sz="1600" dirty="0" smtClean="0"/>
              <a:t>Корпоративне </a:t>
            </a:r>
            <a:r>
              <a:rPr lang="uk-UA" sz="1600" dirty="0"/>
              <a:t>інтернет-з'єднання використовує виділені орендовані лінії, </a:t>
            </a:r>
            <a:r>
              <a:rPr lang="uk-UA" sz="1600" dirty="0" err="1"/>
              <a:t>Metro</a:t>
            </a:r>
            <a:r>
              <a:rPr lang="uk-UA" sz="1600" dirty="0"/>
              <a:t> </a:t>
            </a:r>
            <a:r>
              <a:rPr lang="uk-UA" sz="1600" dirty="0" err="1"/>
              <a:t>Ethernet</a:t>
            </a:r>
            <a:r>
              <a:rPr lang="uk-UA" sz="1600" dirty="0"/>
              <a:t>, комерційний DSL і супутниковий зв'язок.</a:t>
            </a:r>
          </a:p>
        </p:txBody>
      </p:sp>
    </p:spTree>
    <p:extLst>
      <p:ext uri="{BB962C8B-B14F-4D97-AF65-F5344CB8AC3E}">
        <p14:creationId xmlns:p14="http://schemas.microsoft.com/office/powerpoint/2010/main" val="3792951178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1"/>
            <a:ext cx="9056451" cy="688258"/>
          </a:xfrm>
        </p:spPr>
        <p:txBody>
          <a:bodyPr/>
          <a:lstStyle/>
          <a:p>
            <a:pPr rtl="0"/>
            <a:r>
              <a:rPr lang="uk-UA" sz="160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Що ми вивчили у цьому розділі?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688260"/>
            <a:ext cx="9056451" cy="3891556"/>
          </a:xfrm>
        </p:spPr>
        <p:txBody>
          <a:bodyPr/>
          <a:lstStyle/>
          <a:p>
            <a:pPr lvl="2" algn="just" rtl="0"/>
            <a:r>
              <a:rPr lang="uk-UA" sz="1600" dirty="0"/>
              <a:t>Архітектура мережі позначає технології, що підтримують </a:t>
            </a:r>
            <a:r>
              <a:rPr lang="uk-UA" sz="1600" dirty="0" smtClean="0"/>
              <a:t>інфраструктуру, </a:t>
            </a:r>
            <a:r>
              <a:rPr lang="uk-UA" sz="1600" dirty="0"/>
              <a:t>і запрограмовані сервіси та правила, або протоколи, які переміщують дані по всій мережі.</a:t>
            </a:r>
          </a:p>
          <a:p>
            <a:pPr lvl="2" algn="just" rtl="0"/>
            <a:r>
              <a:rPr lang="uk-UA" sz="1600" dirty="0"/>
              <a:t>Існує чотири основні характеристики архітектури мережі: </a:t>
            </a:r>
            <a:r>
              <a:rPr lang="uk-UA" sz="1600" dirty="0" err="1"/>
              <a:t>відмовостійкість</a:t>
            </a:r>
            <a:r>
              <a:rPr lang="uk-UA" sz="1600" dirty="0"/>
              <a:t>, масштабованість, якість обслуговування (</a:t>
            </a:r>
            <a:r>
              <a:rPr lang="uk-UA" sz="1600" dirty="0" err="1"/>
              <a:t>QoS</a:t>
            </a:r>
            <a:r>
              <a:rPr lang="uk-UA" sz="1600" dirty="0"/>
              <a:t>) та безпека.</a:t>
            </a:r>
          </a:p>
          <a:p>
            <a:pPr lvl="2" algn="just" rtl="0"/>
            <a:r>
              <a:rPr lang="uk-UA" sz="1600" dirty="0"/>
              <a:t>Останні мережні тренди, які впливають на організації та користувачів: </a:t>
            </a:r>
            <a:r>
              <a:rPr lang="uk-UA" sz="1600" dirty="0" err="1"/>
              <a:t>Bring</a:t>
            </a:r>
            <a:r>
              <a:rPr lang="uk-UA" sz="1600" dirty="0"/>
              <a:t> </a:t>
            </a:r>
            <a:r>
              <a:rPr lang="uk-UA" sz="1600" dirty="0" err="1"/>
              <a:t>Your</a:t>
            </a:r>
            <a:r>
              <a:rPr lang="uk-UA" sz="1600" dirty="0"/>
              <a:t> </a:t>
            </a:r>
            <a:r>
              <a:rPr lang="uk-UA" sz="1600" dirty="0" err="1"/>
              <a:t>Own</a:t>
            </a:r>
            <a:r>
              <a:rPr lang="uk-UA" sz="1600" dirty="0"/>
              <a:t> </a:t>
            </a:r>
            <a:r>
              <a:rPr lang="uk-UA" sz="1600" dirty="0" err="1"/>
              <a:t>Device</a:t>
            </a:r>
            <a:r>
              <a:rPr lang="uk-UA" sz="1600" dirty="0"/>
              <a:t> (BYOD), онлайн-співпраця, відео-зв'язок і хмарні обчислення.</a:t>
            </a:r>
          </a:p>
          <a:p>
            <a:pPr lvl="2" algn="just" rtl="0"/>
            <a:r>
              <a:rPr lang="uk-UA" sz="1600" dirty="0"/>
              <a:t>Для мереж існує кілька поширених зовнішніх і внутрішніх загроз.</a:t>
            </a:r>
          </a:p>
          <a:p>
            <a:pPr lvl="2" algn="just" rtl="0"/>
            <a:r>
              <a:rPr lang="uk-UA" sz="1600" dirty="0"/>
              <a:t>Великі корпоративні мережі використовують антивіруси, </a:t>
            </a:r>
            <a:r>
              <a:rPr lang="uk-UA" sz="1600" dirty="0" err="1"/>
              <a:t>антишпигунське</a:t>
            </a:r>
            <a:r>
              <a:rPr lang="uk-UA" sz="1600" dirty="0"/>
              <a:t> ПЗ та фільтрацію за допомогою </a:t>
            </a:r>
            <a:r>
              <a:rPr lang="uk-UA" sz="1600" dirty="0" smtClean="0"/>
              <a:t>брандмауерів, </a:t>
            </a:r>
            <a:r>
              <a:rPr lang="uk-UA" sz="1600" dirty="0"/>
              <a:t>а також </a:t>
            </a:r>
            <a:r>
              <a:rPr lang="uk-UA" sz="1600" dirty="0" smtClean="0"/>
              <a:t>висувають додаткові вимоги </a:t>
            </a:r>
            <a:r>
              <a:rPr lang="uk-UA" sz="1600" dirty="0"/>
              <a:t>щодо захисту: спеціалізовані системи </a:t>
            </a:r>
            <a:r>
              <a:rPr lang="uk-UA" sz="1600" dirty="0" err="1"/>
              <a:t>міжмережних</a:t>
            </a:r>
            <a:r>
              <a:rPr lang="uk-UA" sz="1600" dirty="0"/>
              <a:t> екранів, списки контролю доступу (ACL), системи запобігання вторгненням (IPS) та віртуальні приватні мережі (VPN).</a:t>
            </a:r>
          </a:p>
          <a:p>
            <a:pPr lvl="2" algn="just" rtl="0"/>
            <a:r>
              <a:rPr lang="uk-UA" sz="1600" dirty="0"/>
              <a:t>Сертифікація </a:t>
            </a:r>
            <a:r>
              <a:rPr lang="uk-UA" sz="1600" dirty="0" err="1"/>
              <a:t>Cisco</a:t>
            </a:r>
            <a:r>
              <a:rPr lang="uk-UA" sz="1600" dirty="0"/>
              <a:t> </a:t>
            </a:r>
            <a:r>
              <a:rPr lang="uk-UA" sz="1600" dirty="0" err="1"/>
              <a:t>Certified</a:t>
            </a:r>
            <a:r>
              <a:rPr lang="uk-UA" sz="1600" dirty="0"/>
              <a:t> </a:t>
            </a:r>
            <a:r>
              <a:rPr lang="uk-UA" sz="1600" dirty="0" err="1"/>
              <a:t>Network</a:t>
            </a:r>
            <a:r>
              <a:rPr lang="uk-UA" sz="1600" dirty="0"/>
              <a:t> </a:t>
            </a:r>
            <a:r>
              <a:rPr lang="uk-UA" sz="1600" dirty="0" err="1"/>
              <a:t>Associate</a:t>
            </a:r>
            <a:r>
              <a:rPr lang="uk-UA" sz="1600" dirty="0"/>
              <a:t> (CCNA) підтверджує набуття знань та навичок </a:t>
            </a:r>
            <a:r>
              <a:rPr lang="uk-UA" sz="1600" dirty="0" smtClean="0"/>
              <a:t>у сфері базових </a:t>
            </a:r>
            <a:r>
              <a:rPr lang="uk-UA" sz="1600" dirty="0"/>
              <a:t>мережних технологій.</a:t>
            </a:r>
          </a:p>
        </p:txBody>
      </p:sp>
    </p:spTree>
    <p:extLst>
      <p:ext uri="{BB962C8B-B14F-4D97-AF65-F5344CB8AC3E}">
        <p14:creationId xmlns:p14="http://schemas.microsoft.com/office/powerpoint/2010/main" val="3548445255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sz="1400" dirty="0" smtClean="0">
                <a:latin typeface="Arial" charset="0"/>
              </a:rPr>
              <a:t>Розділ 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 smtClean="0">
                <a:latin typeface="Arial" charset="0"/>
              </a:rPr>
              <a:t>Нові терміни і команди</a:t>
            </a:r>
            <a:endParaRPr lang="uk-UA" dirty="0"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44463" y="798513"/>
          <a:ext cx="8853486" cy="395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5364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796960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Однорангове поширення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файлів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Small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Office/</a:t>
                      </a:r>
                      <a:r>
                        <a:rPr lang="uk-UA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Home</a:t>
                      </a:r>
                      <a:r>
                        <a:rPr lang="uk-UA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Office 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або  </a:t>
                      </a:r>
                      <a:r>
                        <a:rPr lang="uk-UA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SOHO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Середні/велика мережа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Сервер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Клієнт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Однорангова мережа (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P2P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Кінцевий пристрій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Проміжний пристрій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Середовище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Мережний адаптер (NIC</a:t>
                      </a:r>
                      <a:r>
                        <a:rPr lang="uk-UA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Фізичний порт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Інтерфейс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Схема фізичної топології</a:t>
                      </a:r>
                      <a:endParaRPr lang="uk-UA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Схема логічної топології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Локальна мережа (LAN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Глобальна мережа (WAN</a:t>
                      </a:r>
                      <a:r>
                        <a:rPr lang="uk-UA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Інтернет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Інтранет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Екстранет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Постачальник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Інтернет-послуг (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ISP)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Конвергентні мережі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Мережна архітектура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Відмовостійка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мережа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Мережа з комутацією пакетів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Мережа з комутацією каналів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Масштабована мережа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Якість обслуговування 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Пропускна</a:t>
                      </a: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здатність мережі</a:t>
                      </a:r>
                      <a:endParaRPr lang="uk-UA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Bring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(BYOD)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Співпраця 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Хмарні обчислення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Приватні хмари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Гібридні хмари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Публічні хмари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Галузеві хмари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Центри обробки даних (ЦОД)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Технології розумного будинку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Мережа електроживлення</a:t>
                      </a: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Provider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(WISP)</a:t>
                      </a:r>
                    </a:p>
                    <a:p>
                      <a:pPr marL="0" indent="0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uk-UA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15363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Компоненти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Кінцеві пристрої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845557"/>
          </a:xfrm>
        </p:spPr>
        <p:txBody>
          <a:bodyPr/>
          <a:lstStyle/>
          <a:p>
            <a:pPr marL="0" lvl="1" indent="0" algn="just" rtl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>
              <a:rPr lang="uk-UA" sz="1500" dirty="0"/>
              <a:t>Кінцевим </a:t>
            </a:r>
            <a:r>
              <a:rPr lang="uk-UA" sz="1500" dirty="0" smtClean="0"/>
              <a:t>вважають </a:t>
            </a:r>
            <a:r>
              <a:rPr lang="uk-UA" sz="1500" dirty="0"/>
              <a:t>пристрій, </a:t>
            </a:r>
            <a:r>
              <a:rPr lang="uk-UA" sz="1500" dirty="0" smtClean="0"/>
              <a:t>який є джерелом повідомлення</a:t>
            </a:r>
            <a:r>
              <a:rPr lang="uk-UA" sz="1500" dirty="0"/>
              <a:t>, або </a:t>
            </a:r>
            <a:r>
              <a:rPr lang="uk-UA" sz="1500" dirty="0" smtClean="0"/>
              <a:t>кінцевим пунктом призначення, </a:t>
            </a:r>
            <a:r>
              <a:rPr lang="uk-UA" sz="1500" dirty="0"/>
              <a:t>на якому воно одержується. Дані генеруються на одному кінцевому пристрої, передаються мережею та надходять на інший кінцевий пристрій.</a:t>
            </a:r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endParaRPr lang="en-US" altLang="en-US" sz="1500" dirty="0"/>
          </a:p>
          <a:p>
            <a:endParaRPr lang="en-US" altLang="en-US" dirty="0"/>
          </a:p>
          <a:p>
            <a:pPr marL="0" indent="0" rtl="0">
              <a:buNone/>
            </a:pPr>
            <a:r>
              <a:rPr lang="uk-UA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291" t="30215" r="8877" b="13365"/>
          <a:stretch/>
        </p:blipFill>
        <p:spPr>
          <a:xfrm>
            <a:off x="1754659" y="1752345"/>
            <a:ext cx="5622325" cy="2980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0304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Компоненти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Проміжні </a:t>
            </a:r>
            <a:r>
              <a:rPr lang="uk-UA" dirty="0" smtClean="0"/>
              <a:t>мережні пристрої</a:t>
            </a:r>
            <a:endParaRPr lang="uk-UA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6900" y="798945"/>
            <a:ext cx="7893435" cy="2419010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Проміжний пристрій з'єднує кінцеві пристрої. Прикладами є комутатори, точки бездротового доступу, маршрутизатори і </a:t>
            </a:r>
            <a:r>
              <a:rPr lang="uk-UA" dirty="0" err="1"/>
              <a:t>міжмережні</a:t>
            </a:r>
            <a:r>
              <a:rPr lang="uk-UA" dirty="0"/>
              <a:t> екрани.</a:t>
            </a:r>
          </a:p>
          <a:p>
            <a:pPr marL="0" indent="0" algn="just" rtl="0">
              <a:buNone/>
            </a:pPr>
            <a:r>
              <a:rPr lang="uk-UA" dirty="0"/>
              <a:t>На проміжні пристрої покладена функція керування даними під час проходження мережею, а також:</a:t>
            </a:r>
          </a:p>
          <a:p>
            <a:pPr lvl="1" algn="just" rtl="0"/>
            <a:r>
              <a:rPr lang="uk-UA" dirty="0" smtClean="0"/>
              <a:t>Відновлення та </a:t>
            </a:r>
            <a:r>
              <a:rPr lang="uk-UA" dirty="0"/>
              <a:t>повторне передавання сигналів даних.</a:t>
            </a:r>
          </a:p>
          <a:p>
            <a:pPr lvl="1" algn="just" rtl="0"/>
            <a:r>
              <a:rPr lang="uk-UA" dirty="0"/>
              <a:t>Підтримка інформації про наявні шляхи передавання даних </a:t>
            </a:r>
            <a:r>
              <a:rPr lang="uk-UA" dirty="0" smtClean="0"/>
              <a:t>по мережі.</a:t>
            </a:r>
            <a:endParaRPr lang="uk-UA" dirty="0"/>
          </a:p>
          <a:p>
            <a:pPr lvl="1" algn="just" rtl="0"/>
            <a:r>
              <a:rPr lang="uk-UA" dirty="0"/>
              <a:t>Інформування інших пристроїв про помилки та вихід з ладу засобів зв'язку.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89" y="3354142"/>
            <a:ext cx="4988645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37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Компоненти мережі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Мережне середовище передавання даних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6"/>
            <a:ext cx="8743293" cy="608695"/>
          </a:xfrm>
        </p:spPr>
        <p:txBody>
          <a:bodyPr/>
          <a:lstStyle/>
          <a:p>
            <a:pPr marL="0" indent="0" algn="just">
              <a:buNone/>
            </a:pPr>
            <a:r>
              <a:rPr lang="uk-UA" sz="1600" dirty="0" smtClean="0"/>
              <a:t>Обмін даними по мережі відбувається у певному середовищі, яке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/>
              <a:t>канал, по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повідомлення</a:t>
            </a:r>
            <a:r>
              <a:rPr lang="ru-RU" sz="1600" dirty="0"/>
              <a:t> </a:t>
            </a:r>
            <a:r>
              <a:rPr lang="ru-RU" sz="1600" dirty="0" err="1"/>
              <a:t>передається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відправника</a:t>
            </a:r>
            <a:r>
              <a:rPr lang="ru-RU" sz="1600" dirty="0"/>
              <a:t> до </a:t>
            </a:r>
            <a:r>
              <a:rPr lang="ru-RU" sz="1600" dirty="0" err="1" smtClean="0"/>
              <a:t>отримувача</a:t>
            </a:r>
            <a:r>
              <a:rPr lang="ru-RU" sz="1600" dirty="0" smtClean="0"/>
              <a:t>.</a:t>
            </a:r>
            <a:r>
              <a:rPr lang="uk-UA" sz="1600" dirty="0" smtClean="0"/>
              <a:t> </a:t>
            </a:r>
            <a:endParaRPr lang="uk-UA" sz="1600" dirty="0"/>
          </a:p>
          <a:p>
            <a:pPr marL="0" indent="0" rtl="0">
              <a:buNone/>
            </a:pPr>
            <a:r>
              <a:rPr lang="uk-UA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81603"/>
              </p:ext>
            </p:extLst>
          </p:nvPr>
        </p:nvGraphicFramePr>
        <p:xfrm>
          <a:off x="361509" y="1496375"/>
          <a:ext cx="4557822" cy="300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26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Типи середовищ передавання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68">
                <a:tc>
                  <a:txBody>
                    <a:bodyPr/>
                    <a:lstStyle/>
                    <a:p>
                      <a:pPr rtl="0"/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Кабелі з металевих дротів</a:t>
                      </a:r>
                      <a:endParaRPr lang="uk-UA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Використовують електричні імпульси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731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Кабелі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оптичних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пластикових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волокон (волоконно-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оптичний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кабель)</a:t>
                      </a:r>
                      <a:endParaRPr lang="uk-UA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Використовують імпульси світла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166">
                <a:tc>
                  <a:txBody>
                    <a:bodyPr/>
                    <a:lstStyle/>
                    <a:p>
                      <a:pPr rtl="0"/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Бездротові середовища</a:t>
                      </a:r>
                      <a:endParaRPr lang="uk-UA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Використовують </a:t>
                      </a:r>
                      <a:r>
                        <a:rPr lang="uk-U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модуляцію електромагнітних хвиль на визначених частотах.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3950" t="23458" r="13721" b="11507"/>
          <a:stretch/>
        </p:blipFill>
        <p:spPr>
          <a:xfrm>
            <a:off x="4976241" y="1496375"/>
            <a:ext cx="4167759" cy="2912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294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1.3 Зображення мереж і топології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16637</TotalTime>
  <Words>3587</Words>
  <Application>Microsoft Office PowerPoint</Application>
  <PresentationFormat>Экран (16:9)</PresentationFormat>
  <Paragraphs>596</Paragraphs>
  <Slides>53</Slides>
  <Notes>52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Розділ 1: Сучасні мережні технології</vt:lpstr>
      <vt:lpstr>1.1 Мережі впливають на наше життя</vt:lpstr>
      <vt:lpstr>1.2 Компоненти мережі</vt:lpstr>
      <vt:lpstr>Компоненти мережі Ролі вузлів</vt:lpstr>
      <vt:lpstr>Компоненти мережі Однорангова мережа</vt:lpstr>
      <vt:lpstr>Компоненти мережі Кінцеві пристрої</vt:lpstr>
      <vt:lpstr>Компоненти мережі Проміжні мережні пристрої</vt:lpstr>
      <vt:lpstr>Компоненти мережі Мережне середовище передавання даних</vt:lpstr>
      <vt:lpstr>1.3 Зображення мереж і топології</vt:lpstr>
      <vt:lpstr>Зображення мереж і топології Зображення мережі</vt:lpstr>
      <vt:lpstr>Зображення мереж і топології Схеми топологій</vt:lpstr>
      <vt:lpstr>1.4 Основні типи мереж</vt:lpstr>
      <vt:lpstr>Основні типи мереж Мережі різного розміру</vt:lpstr>
      <vt:lpstr>Основні типи мереж Мережі LAN і WAN</vt:lpstr>
      <vt:lpstr>Основні типи мереж Мережі LAN і WAN</vt:lpstr>
      <vt:lpstr>Основні типи мереж Інтернет</vt:lpstr>
      <vt:lpstr>Основні типи мереж Інтранет і Екстранет</vt:lpstr>
      <vt:lpstr>1.5 Інтернет-з'єднання</vt:lpstr>
      <vt:lpstr>Інтернет-з'єднання Технології інтернет-доступу</vt:lpstr>
      <vt:lpstr>Технології інтернет-доступу Під'єднання до Інтернету для дому та невеликого офісу</vt:lpstr>
      <vt:lpstr>Інтернет-з'єднання Корпоративне інтернет-з'єднання</vt:lpstr>
      <vt:lpstr>Інтернет-з'єднання Конвергентна мережа</vt:lpstr>
      <vt:lpstr>Інтернет-з'єднання Конвергентна мережа (Продовж.)</vt:lpstr>
      <vt:lpstr>1.6 Надійні мережі</vt:lpstr>
      <vt:lpstr>Надійні мережі Мережна архітектура</vt:lpstr>
      <vt:lpstr>Надійна мережа Відмовостійкість</vt:lpstr>
      <vt:lpstr>Надійна мережа Масштабованість</vt:lpstr>
      <vt:lpstr>Надійна мережа Якість обслуговування (QoS)</vt:lpstr>
      <vt:lpstr>Надійна мережа Безпека мережі</vt:lpstr>
      <vt:lpstr>1.7 Тенденції розвитку мереж</vt:lpstr>
      <vt:lpstr>Тенденції розвитку мереж Останні тенденції</vt:lpstr>
      <vt:lpstr>Тенденції розвитку мереж Використання власного пристрою (BYOD)</vt:lpstr>
      <vt:lpstr>Тенденції розвитку мереж Онлайн-співпраця</vt:lpstr>
      <vt:lpstr>Тенденції розвитку мереж Відео-зв'язок</vt:lpstr>
      <vt:lpstr>Тенденції розвитку мереж Відео - Cisco WebEx для нарад</vt:lpstr>
      <vt:lpstr>Тенденції розвитку мереж Хмарні обчислення</vt:lpstr>
      <vt:lpstr>Тенденції розвитку мереж Хмарні обчислення (Продовж.)</vt:lpstr>
      <vt:lpstr>Тенденції розвитку мереж Технологічні тенденції для домашнього використання</vt:lpstr>
      <vt:lpstr>Тенденції розвитку мереж Мережа електроживлення</vt:lpstr>
      <vt:lpstr>Тенденції розвитку мереж Бездротовий широкосмуговий зв'язок</vt:lpstr>
      <vt:lpstr>1.8 Безпека мережі</vt:lpstr>
      <vt:lpstr>Безпека мережі Загрози безпеці</vt:lpstr>
      <vt:lpstr>Безпека мережі Загрози безпеці (Продовж.)</vt:lpstr>
      <vt:lpstr>Безпека мережі Безпекові рішення</vt:lpstr>
      <vt:lpstr>Безпека мережі Безпекові рішення (Продовж.)</vt:lpstr>
      <vt:lpstr>1.9 IT-фахівець</vt:lpstr>
      <vt:lpstr>IT-фахівець CCNA</vt:lpstr>
      <vt:lpstr>IT-фахівець Робота у сфері мережних технологій</vt:lpstr>
      <vt:lpstr>1.10 Практичне завдання з Розділу та Контрольна робота 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розділі? (Продовж.)</vt:lpstr>
      <vt:lpstr>Розділ 1 Нові терміни і команди</vt:lpstr>
      <vt:lpstr>Презентация PowerPoint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</cp:lastModifiedBy>
  <cp:revision>894</cp:revision>
  <dcterms:created xsi:type="dcterms:W3CDTF">2016-08-22T22:27:36Z</dcterms:created>
  <dcterms:modified xsi:type="dcterms:W3CDTF">2021-09-09T16:24:44Z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