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3.xml" ContentType="application/vnd.openxmlformats-officedocument.presentationml.tags+xml"/>
  <Override PartName="/ppt/notesSlides/notesSlide22.xml" ContentType="application/vnd.openxmlformats-officedocument.presentationml.notesSlide+xml"/>
  <Override PartName="/ppt/tags/tag14.xml" ContentType="application/vnd.openxmlformats-officedocument.presentationml.tags+xml"/>
  <Override PartName="/ppt/notesSlides/notesSlide23.xml" ContentType="application/vnd.openxmlformats-officedocument.presentationml.notesSlide+xml"/>
  <Override PartName="/ppt/tags/tag15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16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17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ags/tag18.xml" ContentType="application/vnd.openxmlformats-officedocument.presentationml.tags+xml"/>
  <Override PartName="/ppt/notesSlides/notesSlide46.xml" ContentType="application/vnd.openxmlformats-officedocument.presentationml.notesSlide+xml"/>
  <Override PartName="/ppt/tags/tag19.xml" ContentType="application/vnd.openxmlformats-officedocument.presentationml.tags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tags/tag20.xml" ContentType="application/vnd.openxmlformats-officedocument.presentationml.tags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55"/>
  </p:notesMasterIdLst>
  <p:sldIdLst>
    <p:sldId id="876" r:id="rId2"/>
    <p:sldId id="759" r:id="rId3"/>
    <p:sldId id="927" r:id="rId4"/>
    <p:sldId id="788" r:id="rId5"/>
    <p:sldId id="928" r:id="rId6"/>
    <p:sldId id="956" r:id="rId7"/>
    <p:sldId id="930" r:id="rId8"/>
    <p:sldId id="932" r:id="rId9"/>
    <p:sldId id="886" r:id="rId10"/>
    <p:sldId id="936" r:id="rId11"/>
    <p:sldId id="955" r:id="rId12"/>
    <p:sldId id="942" r:id="rId13"/>
    <p:sldId id="957" r:id="rId14"/>
    <p:sldId id="944" r:id="rId15"/>
    <p:sldId id="946" r:id="rId16"/>
    <p:sldId id="947" r:id="rId17"/>
    <p:sldId id="948" r:id="rId18"/>
    <p:sldId id="952" r:id="rId19"/>
    <p:sldId id="966" r:id="rId20"/>
    <p:sldId id="967" r:id="rId21"/>
    <p:sldId id="968" r:id="rId22"/>
    <p:sldId id="972" r:id="rId23"/>
    <p:sldId id="976" r:id="rId24"/>
    <p:sldId id="980" r:id="rId25"/>
    <p:sldId id="981" r:id="rId26"/>
    <p:sldId id="987" r:id="rId27"/>
    <p:sldId id="984" r:id="rId28"/>
    <p:sldId id="985" r:id="rId29"/>
    <p:sldId id="990" r:id="rId30"/>
    <p:sldId id="995" r:id="rId31"/>
    <p:sldId id="996" r:id="rId32"/>
    <p:sldId id="1015" r:id="rId33"/>
    <p:sldId id="998" r:id="rId34"/>
    <p:sldId id="999" r:id="rId35"/>
    <p:sldId id="1009" r:id="rId36"/>
    <p:sldId id="1000" r:id="rId37"/>
    <p:sldId id="1001" r:id="rId38"/>
    <p:sldId id="1002" r:id="rId39"/>
    <p:sldId id="1003" r:id="rId40"/>
    <p:sldId id="1004" r:id="rId41"/>
    <p:sldId id="1021" r:id="rId42"/>
    <p:sldId id="1022" r:id="rId43"/>
    <p:sldId id="1035" r:id="rId44"/>
    <p:sldId id="1024" r:id="rId45"/>
    <p:sldId id="1025" r:id="rId46"/>
    <p:sldId id="1041" r:id="rId47"/>
    <p:sldId id="1026" r:id="rId48"/>
    <p:sldId id="1027" r:id="rId49"/>
    <p:sldId id="1042" r:id="rId50"/>
    <p:sldId id="1044" r:id="rId51"/>
    <p:sldId id="1045" r:id="rId52"/>
    <p:sldId id="1072" r:id="rId53"/>
    <p:sldId id="291" r:id="rId54"/>
  </p:sldIdLst>
  <p:sldSz cx="9144000" cy="5143500" type="screen16x9"/>
  <p:notesSz cx="6858000" cy="9144000"/>
  <p:custDataLst>
    <p:tags r:id="rId5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/>
  <p:cmAuthor id="2" name="Bob Vachon" initials="BV" lastIdx="24" clrIdx="2"/>
  <p:cmAuthor id="3" name="Sue Livingston -X (suliving - UNICON INC at Cisco)" initials="SL-(-UIaC" lastIdx="4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3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13" autoAdjust="0"/>
    <p:restoredTop sz="84965" autoAdjust="0"/>
  </p:normalViewPr>
  <p:slideViewPr>
    <p:cSldViewPr snapToGrid="0" showGuides="1">
      <p:cViewPr varScale="1">
        <p:scale>
          <a:sx n="56" d="100"/>
          <a:sy n="56" d="100"/>
        </p:scale>
        <p:origin x="1272" y="53"/>
      </p:cViewPr>
      <p:guideLst>
        <p:guide orient="horz" pos="1620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/>
              <a:t>Програма мережних академій Cisco</a:t>
            </a:r>
          </a:p>
          <a:p>
            <a:pPr rtl="0">
              <a:buFontTx/>
              <a:buNone/>
            </a:pPr>
            <a:r>
              <a:rPr lang="uk-UA" b="0"/>
              <a:t>Вступ до мереж версія 7.0 (ITN)</a:t>
            </a:r>
          </a:p>
          <a:p>
            <a:pPr rtl="0">
              <a:buFontTx/>
              <a:buNone/>
            </a:pPr>
            <a:r>
              <a:rPr lang="uk-UA" sz="1200" b="0"/>
              <a:t>Розділ 1: Сучасні мережні</a:t>
            </a:r>
            <a:r>
              <a:rPr lang="uk-UA" sz="1200" b="0" baseline="0"/>
              <a:t> технології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1.3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Зображення мереж і топології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1.3.1 – Зображення</a:t>
            </a:r>
            <a:r>
              <a:rPr lang="uk-UA" baseline="0" dirty="0">
                <a:latin typeface="Arial" charset="0"/>
              </a:rPr>
              <a:t> </a:t>
            </a:r>
            <a:r>
              <a:rPr lang="uk-UA" baseline="0" dirty="0" smtClean="0">
                <a:latin typeface="Arial" charset="0"/>
              </a:rPr>
              <a:t>мережі</a:t>
            </a:r>
            <a:endParaRPr lang="uk-UA" baseline="0" dirty="0">
              <a:latin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76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Зображення мереж і топології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1.3.2 – Схеми топологій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>
                <a:effectLst/>
              </a:rPr>
              <a:t>1.3.3 – Питання для самоперевірки - Зображення мереж і топології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711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1.4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Основні типи мереж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1.4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Основні типи мереж</a:t>
            </a:r>
          </a:p>
          <a:p>
            <a:pPr rtl="0"/>
            <a:r>
              <a:rPr lang="uk-UA" dirty="0"/>
              <a:t>1.4.1</a:t>
            </a:r>
            <a:r>
              <a:rPr lang="uk-UA" baseline="0" dirty="0"/>
              <a:t> – Мережі різного розміру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40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1.4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Основні типи мереж</a:t>
            </a:r>
          </a:p>
          <a:p>
            <a:pPr rtl="0"/>
            <a:r>
              <a:rPr lang="uk-UA" dirty="0"/>
              <a:t>1.4.2</a:t>
            </a:r>
            <a:r>
              <a:rPr lang="uk-UA" baseline="0" dirty="0"/>
              <a:t> – </a:t>
            </a:r>
            <a:r>
              <a:rPr lang="uk-UA" baseline="0" dirty="0" smtClean="0"/>
              <a:t>Мережі </a:t>
            </a:r>
            <a:r>
              <a:rPr lang="uk-UA" dirty="0" smtClean="0"/>
              <a:t>LAN </a:t>
            </a:r>
            <a:r>
              <a:rPr lang="uk-UA" dirty="0"/>
              <a:t>і WAN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1.4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Основні типи мереж</a:t>
            </a:r>
          </a:p>
          <a:p>
            <a:pPr rtl="0"/>
            <a:r>
              <a:rPr lang="uk-UA" dirty="0"/>
              <a:t>1.4.2</a:t>
            </a:r>
            <a:r>
              <a:rPr lang="uk-UA" baseline="0" dirty="0"/>
              <a:t> </a:t>
            </a:r>
            <a:r>
              <a:rPr lang="uk-UA" baseline="0" dirty="0" smtClean="0"/>
              <a:t>– Мережі </a:t>
            </a:r>
            <a:r>
              <a:rPr lang="uk-UA" dirty="0"/>
              <a:t>LAN і WAN (продовж.)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711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1.4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Основні типи мереж</a:t>
            </a:r>
          </a:p>
          <a:p>
            <a:pPr rtl="0"/>
            <a:r>
              <a:rPr lang="uk-UA"/>
              <a:t>1.4.3</a:t>
            </a:r>
            <a:r>
              <a:rPr lang="uk-UA" baseline="0"/>
              <a:t> – </a:t>
            </a:r>
            <a:r>
              <a:rPr lang="uk-UA" baseline="0">
                <a:latin typeface="Arial" charset="0"/>
              </a:rPr>
              <a:t> Інтернет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177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1.4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Основні типи мереж</a:t>
            </a:r>
          </a:p>
          <a:p>
            <a:pPr rtl="0"/>
            <a:r>
              <a:rPr lang="uk-UA"/>
              <a:t>1.4.4</a:t>
            </a:r>
            <a:r>
              <a:rPr lang="uk-UA" baseline="0"/>
              <a:t> </a:t>
            </a:r>
            <a:r>
              <a:rPr lang="uk-UA">
                <a:latin typeface="Arial" charset="0"/>
              </a:rPr>
              <a:t>– Інтранет</a:t>
            </a:r>
            <a:r>
              <a:rPr lang="uk-UA" baseline="0">
                <a:latin typeface="Arial" charset="0"/>
              </a:rPr>
              <a:t> і Екстранет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>
                <a:effectLst/>
              </a:rPr>
              <a:t>1.4.5 – Питання для самоперевірки - Основні типи мереж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342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1.5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Інтернет-з'єднання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1.5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Інтернет-з'єднання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1.5.1 – Технології інтернет-доступу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4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b="0"/>
              <a:t>1 - Сучасні мережні технології</a:t>
            </a:r>
          </a:p>
          <a:p>
            <a:pPr rtl="0">
              <a:buFontTx/>
              <a:buNone/>
            </a:pPr>
            <a:r>
              <a:rPr lang="uk-UA" sz="1200" b="0"/>
              <a:t>1.1 – Мережі</a:t>
            </a:r>
            <a:r>
              <a:rPr lang="uk-UA" sz="1200" b="0" baseline="0"/>
              <a:t> впливають на наше життя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1.5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Інтернет-з'єднання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1.5.2 – </a:t>
            </a:r>
            <a:r>
              <a:rPr lang="ru-RU" dirty="0" err="1" smtClean="0">
                <a:latin typeface="Arial" charset="0"/>
              </a:rPr>
              <a:t>Під'єднання</a:t>
            </a:r>
            <a:r>
              <a:rPr lang="ru-RU" dirty="0" smtClean="0">
                <a:latin typeface="Arial" charset="0"/>
              </a:rPr>
              <a:t> до </a:t>
            </a:r>
            <a:r>
              <a:rPr lang="ru-RU" dirty="0" err="1" smtClean="0">
                <a:latin typeface="Arial" charset="0"/>
              </a:rPr>
              <a:t>Інтернету</a:t>
            </a:r>
            <a:r>
              <a:rPr lang="ru-RU" dirty="0" smtClean="0">
                <a:latin typeface="Arial" charset="0"/>
              </a:rPr>
              <a:t> для дому та невеликого </a:t>
            </a:r>
            <a:r>
              <a:rPr lang="ru-RU" dirty="0" err="1" smtClean="0">
                <a:latin typeface="Arial" charset="0"/>
              </a:rPr>
              <a:t>офісу</a:t>
            </a:r>
            <a:endParaRPr lang="uk-UA" dirty="0">
              <a:latin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6298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1.5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Інтернет-з'єднання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1.5.3 – Корпоративне інтернет-з'єднання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2875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1.5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Інтернет-з'єднання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1.5.5 – Конвергентна мережа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215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1.5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Інтернет-з'єднання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1.5.5 – Конвергентна мережа (Продовж.)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8918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1.6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Надійні мережі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0151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1.6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Надійні мережі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1.6.1 – Мережна архітектура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845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1.6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Надійні мережі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1.6.2 – </a:t>
            </a:r>
            <a:r>
              <a:rPr lang="uk-UA" baseline="0">
                <a:latin typeface="Arial" charset="0"/>
              </a:rPr>
              <a:t> Відмовостійкість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3320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1.6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Надійні мережі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1.6.3 – Масштабованість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3054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1.6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Надійні мережі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1.6.4 – Якість </a:t>
            </a:r>
            <a:r>
              <a:rPr lang="uk-UA" dirty="0" smtClean="0">
                <a:latin typeface="Arial" charset="0"/>
              </a:rPr>
              <a:t>обслуговування</a:t>
            </a:r>
            <a:r>
              <a:rPr lang="en-US" dirty="0" smtClean="0">
                <a:latin typeface="Arial" charset="0"/>
              </a:rPr>
              <a:t> (</a:t>
            </a:r>
            <a:r>
              <a:rPr lang="en-US" dirty="0" err="1" smtClean="0">
                <a:latin typeface="Arial" charset="0"/>
              </a:rPr>
              <a:t>QoS</a:t>
            </a:r>
            <a:r>
              <a:rPr lang="en-US" dirty="0" smtClean="0">
                <a:latin typeface="Arial" charset="0"/>
              </a:rPr>
              <a:t>)</a:t>
            </a:r>
            <a:endParaRPr lang="uk-UA" dirty="0">
              <a:latin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4334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1.6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Надійні мережі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1.6.5 – Безпека мережі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dirty="0">
                <a:effectLst/>
              </a:rPr>
              <a:t>1.6.6 – Питання для самоперевірки - Надійні мережі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29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23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 – Компоненти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мережі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>
              <a:buFontTx/>
              <a:buNone/>
            </a:pPr>
            <a:endParaRPr lang="en-GB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1753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1.7.1 – Останні</a:t>
            </a:r>
            <a:r>
              <a:rPr lang="uk-UA" baseline="0" dirty="0">
                <a:latin typeface="Arial" charset="0"/>
              </a:rPr>
              <a:t> </a:t>
            </a:r>
            <a:r>
              <a:rPr lang="uk-UA" baseline="0" dirty="0" smtClean="0">
                <a:latin typeface="Arial" charset="0"/>
              </a:rPr>
              <a:t>тенденції</a:t>
            </a:r>
            <a:endParaRPr lang="uk-UA" baseline="0" dirty="0">
              <a:latin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006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1.7.2 – </a:t>
            </a:r>
            <a:r>
              <a:rPr lang="uk-UA" dirty="0" smtClean="0">
                <a:latin typeface="Arial" charset="0"/>
              </a:rPr>
              <a:t>Використання власного пристрою (</a:t>
            </a:r>
            <a:r>
              <a:rPr lang="en-US" dirty="0" smtClean="0">
                <a:latin typeface="Arial" charset="0"/>
              </a:rPr>
              <a:t>BYOD)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9226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1.7.3 – Онлайн-співпраця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945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1.7.4 – Відео-зв'язок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6566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1.7.5 – </a:t>
            </a:r>
            <a:r>
              <a:rPr lang="uk-UA"/>
              <a:t>Відео - Cisco WebEx для нарад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963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1.7.6 – Хмарні обчислення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7912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1.7.6 – Хмарні обчислення (Продовж.)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0140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1.7.7 – </a:t>
            </a:r>
            <a:r>
              <a:rPr lang="uk-UA" baseline="0" dirty="0" smtClean="0">
                <a:latin typeface="Arial" charset="0"/>
              </a:rPr>
              <a:t>Технологічні </a:t>
            </a:r>
            <a:r>
              <a:rPr lang="uk-UA" baseline="0" dirty="0">
                <a:latin typeface="Arial" charset="0"/>
              </a:rPr>
              <a:t>тенденції для домашнього використання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8521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1.7.8 – Мережа електроживлення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39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999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 – Компоненти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мережі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1.2.1– Ролі вузлів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1.7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Тенденції розвитку мереж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1.7.9 – Бездротовий широкосмуговий зв'язок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>
                <a:effectLst/>
              </a:rPr>
              <a:t>1.7.10 – Питання для самоперевірки - Тенденції розвитку мереж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7724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1.8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Безпека мережі</a:t>
            </a:r>
          </a:p>
          <a:p>
            <a:pPr>
              <a:buFontTx/>
              <a:buNone/>
            </a:pPr>
            <a:endParaRPr lang="en-GB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244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1.8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Безпека мережі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1.8.1 – Загрози</a:t>
            </a:r>
            <a:r>
              <a:rPr lang="uk-UA" baseline="0">
                <a:latin typeface="Arial" charset="0"/>
              </a:rPr>
              <a:t> безпеці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42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651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1.8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Безпека мережі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1.8.1 – Загрози</a:t>
            </a:r>
            <a:r>
              <a:rPr lang="uk-UA" baseline="0">
                <a:latin typeface="Arial" charset="0"/>
              </a:rPr>
              <a:t> безпеці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1275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1.8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Безпека мережі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1.8.2 – </a:t>
            </a:r>
            <a:r>
              <a:rPr lang="uk-UA" dirty="0" err="1" smtClean="0">
                <a:latin typeface="Arial" charset="0"/>
              </a:rPr>
              <a:t>Безпекові</a:t>
            </a:r>
            <a:r>
              <a:rPr lang="uk-UA" dirty="0" smtClean="0">
                <a:latin typeface="Arial" charset="0"/>
              </a:rPr>
              <a:t> рішення</a:t>
            </a:r>
            <a:endParaRPr lang="uk-UA" baseline="0" dirty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44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961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1.8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Безпека мережі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1.8.2 – </a:t>
            </a:r>
            <a:r>
              <a:rPr lang="uk-UA" dirty="0" err="1" smtClean="0">
                <a:latin typeface="Arial" charset="0"/>
              </a:rPr>
              <a:t>Безпекові</a:t>
            </a:r>
            <a:r>
              <a:rPr lang="uk-UA" dirty="0" smtClean="0">
                <a:latin typeface="Arial" charset="0"/>
              </a:rPr>
              <a:t> рішення</a:t>
            </a:r>
            <a:r>
              <a:rPr lang="uk-UA" baseline="0" dirty="0" smtClean="0">
                <a:latin typeface="Arial" charset="0"/>
              </a:rPr>
              <a:t> </a:t>
            </a:r>
            <a:r>
              <a:rPr lang="uk-UA" baseline="0" dirty="0">
                <a:latin typeface="Arial" charset="0"/>
              </a:rPr>
              <a:t>(Продовж.)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dirty="0">
                <a:effectLst/>
              </a:rPr>
              <a:t>1.8.3 – Перевірте своє розуміння - Безпека мережі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4635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1.9 –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IT-фахівець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46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07405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1.9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IT-фахівець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baseline="0">
                <a:latin typeface="Arial" charset="0"/>
              </a:rPr>
              <a:t>1.9.1 – CCNA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baseline="0">
                <a:latin typeface="Arial" charset="0"/>
              </a:rPr>
              <a:t>Схема з https://newsroom.cisco.com/press-release-content?type=webcontent&amp;articleId=1993077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57070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1.9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IT-фахівець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baseline="0">
                <a:latin typeface="Arial" charset="0"/>
              </a:rPr>
              <a:t>1.9.2 – </a:t>
            </a:r>
            <a:r>
              <a:rPr lang="uk-UA"/>
              <a:t>Робота у сфері мережних технологій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48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19068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1.10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Практичне завдання з розділу та контрольна робота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5926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 – Компоненти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мережі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1.2.2 – Однорангова мережа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1.10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Практичне завдання з розділу та контрольна робота 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1.10.1</a:t>
            </a:r>
            <a:r>
              <a:rPr lang="uk-UA" baseline="0">
                <a:latin typeface="Arial" charset="0"/>
              </a:rPr>
              <a:t> – </a:t>
            </a:r>
            <a:r>
              <a:rPr lang="uk-UA"/>
              <a:t>Що ми вивчили у цьому розділі?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50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69413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1.10 – </a:t>
            </a: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Практичне завдання з розділу та контрольна робота 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>
                <a:latin typeface="Arial" charset="0"/>
              </a:rPr>
              <a:t>1.10.1</a:t>
            </a:r>
            <a:r>
              <a:rPr lang="uk-UA" baseline="0">
                <a:latin typeface="Arial" charset="0"/>
              </a:rPr>
              <a:t> – </a:t>
            </a:r>
            <a:r>
              <a:rPr lang="uk-UA"/>
              <a:t>Що ми вивчили у цьому розділі? (Продовж.)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/>
              <a:t>1.10.2 </a:t>
            </a:r>
            <a:r>
              <a:rPr lang="uk-UA" sz="1200">
                <a:effectLst/>
              </a:rPr>
              <a:t>– Контрольна робота</a:t>
            </a:r>
            <a:r>
              <a:rPr lang="uk-UA" sz="1200" baseline="0">
                <a:effectLst/>
              </a:rPr>
              <a:t> з розділу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51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77475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 rtl="0"/>
              <a:t>52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– </a:t>
            </a:r>
            <a:r>
              <a:rPr lang="uk-UA" sz="12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Сучасні мережні</a:t>
            </a:r>
            <a:r>
              <a:rPr lang="uk-UA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технології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 smtClean="0">
                <a:latin typeface="Arial" charset="0"/>
              </a:rPr>
              <a:t>Нові терміни і команди</a:t>
            </a:r>
            <a:endParaRPr lang="uk-UA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119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 – Компоненти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мережі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1.2.3 – Кінцеві пристрої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 – Компоненти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мережі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1.2.4 – </a:t>
            </a:r>
            <a:r>
              <a:rPr lang="uk-UA"/>
              <a:t>Проміжні мережні пристрої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941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 – Компоненти</a:t>
            </a:r>
            <a:r>
              <a:rPr lang="uk-UA" sz="1200" kern="1200" baseline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мережі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1.2.5 – </a:t>
            </a:r>
            <a:r>
              <a:rPr lang="uk-UA"/>
              <a:t>Мережне середовище передавання даних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>
                <a:effectLst/>
              </a:rPr>
              <a:t>1.2.6 – Питання для самоперевірки – Компоненти мережі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1 - Сучасні мережні технології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1.3 – </a:t>
            </a:r>
            <a:r>
              <a:rPr lang="uk-UA" sz="1200">
                <a:solidFill>
                  <a:schemeClr val="accent5">
                    <a:lumMod val="40000"/>
                    <a:lumOff val="60000"/>
                  </a:schemeClr>
                </a:solidFill>
              </a:rPr>
              <a:t>Зображення мереж і топології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 dirty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dirty="0">
                <a:sym typeface="Arial" pitchFamily="34" charset="0"/>
              </a:rPr>
              <a:t>Second level</a:t>
            </a:r>
          </a:p>
          <a:p>
            <a:pPr lvl="2"/>
            <a:r>
              <a:rPr lang="en-US" dirty="0">
                <a:sym typeface="Arial" pitchFamily="34" charset="0"/>
              </a:rPr>
              <a:t>Third level</a:t>
            </a:r>
          </a:p>
          <a:p>
            <a:pPr lvl="3"/>
            <a:r>
              <a:rPr lang="en-US" dirty="0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 dirty="0">
                <a:sym typeface="Arial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Relationship Id="rId4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acad.com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751893"/>
            <a:ext cx="6672708" cy="64473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1: Сучасні мережні технології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Зображення мереж і топології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Зображення </a:t>
            </a:r>
            <a:r>
              <a:rPr lang="uk-UA" dirty="0" smtClean="0"/>
              <a:t>мережі</a:t>
            </a:r>
            <a:endParaRPr lang="uk-UA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67117" y="1152409"/>
            <a:ext cx="3997630" cy="3282194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Схема мережі, яку часто називають топологією, використовує </a:t>
            </a:r>
            <a:r>
              <a:rPr lang="uk-UA" sz="1600" dirty="0" smtClean="0"/>
              <a:t>спеціальні позначення пристроїв </a:t>
            </a:r>
            <a:r>
              <a:rPr lang="uk-UA" sz="1600" dirty="0"/>
              <a:t>у мережі.</a:t>
            </a:r>
          </a:p>
          <a:p>
            <a:pPr marL="0" indent="0" rtl="0">
              <a:buNone/>
            </a:pPr>
            <a:r>
              <a:rPr lang="uk-UA" sz="1600" dirty="0"/>
              <a:t>Важливі терміни, які слід знати:</a:t>
            </a:r>
          </a:p>
          <a:p>
            <a:pPr lvl="2" rtl="0"/>
            <a:r>
              <a:rPr lang="uk-UA" sz="1600" dirty="0"/>
              <a:t>Мережний адаптер (NIC)</a:t>
            </a:r>
          </a:p>
          <a:p>
            <a:pPr lvl="2" rtl="0"/>
            <a:r>
              <a:rPr lang="uk-UA" sz="1600" dirty="0"/>
              <a:t>Фізичний порт</a:t>
            </a:r>
          </a:p>
          <a:p>
            <a:pPr lvl="2" rtl="0"/>
            <a:r>
              <a:rPr lang="uk-UA" sz="1600" dirty="0" smtClean="0"/>
              <a:t>Інтерфейс.</a:t>
            </a:r>
            <a:endParaRPr lang="uk-UA" sz="1600" dirty="0"/>
          </a:p>
          <a:p>
            <a:pPr marL="261937" lvl="2" indent="0">
              <a:buNone/>
            </a:pPr>
            <a:endParaRPr lang="en-US" sz="1600" b="1" dirty="0"/>
          </a:p>
          <a:p>
            <a:pPr marL="261937" lvl="2" indent="0" algn="just" rtl="0">
              <a:buNone/>
            </a:pPr>
            <a:r>
              <a:rPr lang="uk-UA" sz="1600" b="1" dirty="0"/>
              <a:t>Примітка</a:t>
            </a:r>
            <a:r>
              <a:rPr lang="uk-UA" sz="1600" dirty="0"/>
              <a:t>: Часто терміни порт і інтерфейс використовуються </a:t>
            </a:r>
            <a:r>
              <a:rPr lang="uk-UA" sz="1600" dirty="0" err="1" smtClean="0"/>
              <a:t>взаємозамінно</a:t>
            </a:r>
            <a:r>
              <a:rPr lang="uk-UA" sz="1600" dirty="0" smtClean="0"/>
              <a:t>.</a:t>
            </a:r>
            <a:endParaRPr lang="uk-UA" sz="1600" dirty="0"/>
          </a:p>
          <a:p>
            <a:pPr lvl="2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747" y="983570"/>
            <a:ext cx="4880311" cy="345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0310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Зображення мереж і топології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Схеми топологій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83940" y="797709"/>
            <a:ext cx="4062002" cy="740468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Схема </a:t>
            </a:r>
            <a:r>
              <a:rPr lang="uk-UA" dirty="0" smtClean="0"/>
              <a:t>фізичної топології </a:t>
            </a:r>
            <a:r>
              <a:rPr lang="uk-UA" dirty="0"/>
              <a:t>подає фізичне розташування проміжних пристроїв і прокладання кабельних з'єднань.</a:t>
            </a:r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940" y="1712110"/>
            <a:ext cx="4168325" cy="268153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628823" y="797709"/>
            <a:ext cx="423229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uk-UA" sz="1500" dirty="0">
                <a:solidFill>
                  <a:srgbClr val="000000"/>
                </a:solidFill>
              </a:rPr>
              <a:t>Схема </a:t>
            </a:r>
            <a:r>
              <a:rPr lang="uk-UA" sz="1500" dirty="0" smtClean="0">
                <a:solidFill>
                  <a:srgbClr val="000000"/>
                </a:solidFill>
              </a:rPr>
              <a:t>логічної топології </a:t>
            </a:r>
            <a:r>
              <a:rPr lang="uk-UA" sz="1500" dirty="0">
                <a:solidFill>
                  <a:srgbClr val="000000"/>
                </a:solidFill>
              </a:rPr>
              <a:t>зображає пристрої, порти, а також схему адресації мережі.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416" y="1712110"/>
            <a:ext cx="3971993" cy="267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958278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1.4 Основні типи мереж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9772822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57551"/>
          </a:xfrm>
        </p:spPr>
        <p:txBody>
          <a:bodyPr/>
          <a:lstStyle/>
          <a:p>
            <a:pPr rtl="0"/>
            <a:r>
              <a:rPr lang="uk-UA" sz="1600" dirty="0"/>
              <a:t>Основні типи мереж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 dirty="0"/>
              <a:t>Мережі </a:t>
            </a:r>
            <a:r>
              <a:rPr lang="uk-UA" dirty="0" smtClean="0"/>
              <a:t>різного розміру</a:t>
            </a:r>
            <a:endParaRPr lang="uk-UA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7344" y="704770"/>
            <a:ext cx="4401766" cy="3950636"/>
          </a:xfrm>
        </p:spPr>
        <p:txBody>
          <a:bodyPr/>
          <a:lstStyle/>
          <a:p>
            <a:pPr algn="just" rtl="0" eaLnBrk="1" hangingPunct="1">
              <a:buFont typeface="Arial" panose="020B0604020202020204" pitchFamily="34" charset="0"/>
              <a:buChar char="•"/>
            </a:pPr>
            <a:r>
              <a:rPr lang="uk-UA" sz="1700" dirty="0"/>
              <a:t>Невелика домашня мережа – з'єднує декілька комп'ютерів один з одним та з Інтернетом.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1700" dirty="0"/>
              <a:t>Мережа невеликого/домашнього офісу (SOHO) – </a:t>
            </a:r>
            <a:r>
              <a:rPr lang="ru-RU" sz="1700" dirty="0" err="1" smtClean="0"/>
              <a:t>підтримує</a:t>
            </a:r>
            <a:r>
              <a:rPr lang="ru-RU" sz="1700" dirty="0" smtClean="0"/>
              <a:t> </a:t>
            </a:r>
            <a:r>
              <a:rPr lang="ru-RU" sz="1700" dirty="0"/>
              <a:t>роботу з дому </a:t>
            </a:r>
            <a:r>
              <a:rPr lang="ru-RU" sz="1700" dirty="0" err="1"/>
              <a:t>або</a:t>
            </a:r>
            <a:r>
              <a:rPr lang="ru-RU" sz="1700" dirty="0"/>
              <a:t> з </a:t>
            </a:r>
            <a:r>
              <a:rPr lang="ru-RU" sz="1700" dirty="0" err="1"/>
              <a:t>віддаленого</a:t>
            </a:r>
            <a:r>
              <a:rPr lang="ru-RU" sz="1700" dirty="0"/>
              <a:t> </a:t>
            </a:r>
            <a:r>
              <a:rPr lang="ru-RU" sz="1700" dirty="0" err="1" smtClean="0"/>
              <a:t>офісу</a:t>
            </a:r>
            <a:r>
              <a:rPr lang="ru-RU" sz="1700" dirty="0"/>
              <a:t> </a:t>
            </a:r>
            <a:r>
              <a:rPr lang="ru-RU" sz="1700" dirty="0" smtClean="0"/>
              <a:t>і </a:t>
            </a:r>
            <a:r>
              <a:rPr lang="uk-UA" sz="1700" dirty="0" smtClean="0"/>
              <a:t>забезпечує під</a:t>
            </a:r>
            <a:r>
              <a:rPr lang="en-US" sz="1700" dirty="0" smtClean="0"/>
              <a:t>’</a:t>
            </a:r>
            <a:r>
              <a:rPr lang="uk-UA" sz="1700" dirty="0" smtClean="0"/>
              <a:t>єднання до корпоративної мережі.</a:t>
            </a:r>
            <a:endParaRPr lang="uk-UA" sz="1700" dirty="0"/>
          </a:p>
          <a:p>
            <a:pPr algn="just" rtl="0" eaLnBrk="1" hangingPunct="1">
              <a:buFont typeface="Arial" panose="020B0604020202020204" pitchFamily="34" charset="0"/>
              <a:buChar char="•"/>
            </a:pPr>
            <a:r>
              <a:rPr lang="uk-UA" sz="1700" dirty="0"/>
              <a:t>Мережі середнього та великого розмірів можуть охоплювати декілька локацій із сотнями або тисячами з'єднаних комп'ютерів.</a:t>
            </a:r>
          </a:p>
          <a:p>
            <a:pPr algn="just" rtl="0" eaLnBrk="1" hangingPunct="1">
              <a:buFont typeface="Arial" panose="020B0604020202020204" pitchFamily="34" charset="0"/>
              <a:buChar char="•"/>
            </a:pPr>
            <a:r>
              <a:rPr lang="uk-UA" sz="1700" dirty="0"/>
              <a:t>Всесвітні мережі, так як Інтернет - з'єднують сотні мільйонів комп'ютерів </a:t>
            </a:r>
            <a:r>
              <a:rPr lang="uk-UA" sz="1700" dirty="0" smtClean="0"/>
              <a:t>у всьому світі.</a:t>
            </a:r>
            <a:endParaRPr lang="uk-UA" sz="1700" dirty="0"/>
          </a:p>
          <a:p>
            <a:pPr lvl="1"/>
            <a:endParaRPr lang="en-US" altLang="en-US" sz="1500" dirty="0"/>
          </a:p>
          <a:p>
            <a:pPr lvl="1"/>
            <a:endParaRPr lang="en-US" altLang="en-US" sz="1800" dirty="0"/>
          </a:p>
          <a:p>
            <a:pPr marL="0" indent="0" eaLnBrk="1" hangingPunct="1">
              <a:buNone/>
            </a:pPr>
            <a:endParaRPr lang="en-CA" altLang="en-US" sz="165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310756"/>
            <a:ext cx="4344344" cy="369332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0"/>
            <a:r>
              <a:rPr lang="uk-UA"/>
              <a:t>       </a:t>
            </a:r>
            <a:r>
              <a:rPr lang="uk-UA" sz="1600"/>
              <a:t>Мережі SOHO</a:t>
            </a:r>
          </a:p>
        </p:txBody>
      </p:sp>
      <p:pic>
        <p:nvPicPr>
          <p:cNvPr id="3074" name="Picture 2" descr="this is the image’s alt tex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79" y="757551"/>
            <a:ext cx="2103105" cy="153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1qjbjciwpxftb.cloudfront.net/courses/ccna1/networking-today/5_common-types-of-networks/assets/1_chunk/media--Small-Home-Office-Net--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884" y="757551"/>
            <a:ext cx="2090460" cy="153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173" y="4303795"/>
            <a:ext cx="4168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dirty="0"/>
              <a:t>   </a:t>
            </a:r>
            <a:r>
              <a:rPr lang="uk-UA" sz="1600" dirty="0" smtClean="0"/>
              <a:t>Середні/великі та всесвітні </a:t>
            </a:r>
            <a:r>
              <a:rPr lang="uk-UA" sz="1600" dirty="0"/>
              <a:t>мережі</a:t>
            </a:r>
          </a:p>
        </p:txBody>
      </p:sp>
      <p:pic>
        <p:nvPicPr>
          <p:cNvPr id="3078" name="Picture 6" descr="this is the image’s alt tex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78" y="2699263"/>
            <a:ext cx="2103105" cy="160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883" y="2680088"/>
            <a:ext cx="2090461" cy="160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83076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709974"/>
          </a:xfrm>
        </p:spPr>
        <p:txBody>
          <a:bodyPr/>
          <a:lstStyle/>
          <a:p>
            <a:pPr rtl="0"/>
            <a:r>
              <a:rPr lang="uk-UA" sz="1600" dirty="0"/>
              <a:t>Основні типи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altLang="en-US" dirty="0" smtClean="0"/>
              <a:t>Мережі </a:t>
            </a:r>
            <a:r>
              <a:rPr lang="uk-UA" dirty="0" smtClean="0"/>
              <a:t>LAN </a:t>
            </a:r>
            <a:r>
              <a:rPr lang="uk-UA" dirty="0"/>
              <a:t>і WAN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29889" y="728061"/>
            <a:ext cx="3995544" cy="3702690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Мережні інфраструктури сильно різняться з точки зору: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600" dirty="0"/>
              <a:t>площі, яку вони охоплюють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600" dirty="0"/>
              <a:t>кількості під'єднаних користувачів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600" dirty="0"/>
              <a:t>діапазону і типу доступних послуг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600" dirty="0"/>
              <a:t>області </a:t>
            </a:r>
            <a:r>
              <a:rPr lang="uk-UA" sz="1600" dirty="0" smtClean="0"/>
              <a:t>відповідальності.</a:t>
            </a:r>
            <a:endParaRPr lang="uk-UA" sz="1600" dirty="0"/>
          </a:p>
          <a:p>
            <a:pPr marL="142875" lvl="1" indent="0" algn="just">
              <a:buNone/>
            </a:pPr>
            <a:endParaRPr lang="en-US" altLang="en-US" sz="1600" dirty="0"/>
          </a:p>
          <a:p>
            <a:pPr marL="0" indent="0" algn="just" rtl="0">
              <a:buNone/>
            </a:pPr>
            <a:r>
              <a:rPr lang="uk-UA" sz="1600" dirty="0"/>
              <a:t>Два основні типи мереж: 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600" dirty="0"/>
              <a:t>Локальна мережа (LAN) 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600" dirty="0"/>
              <a:t>Глобальна мережа (WAN) </a:t>
            </a:r>
          </a:p>
          <a:p>
            <a:pPr marL="0" indent="0" rtl="0">
              <a:buNone/>
            </a:pPr>
            <a:r>
              <a:rPr lang="uk-UA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432" y="751368"/>
            <a:ext cx="4885003" cy="36016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747469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Основні типи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altLang="en-US" dirty="0" smtClean="0"/>
              <a:t>Мережі </a:t>
            </a:r>
            <a:r>
              <a:rPr lang="uk-UA" dirty="0" smtClean="0"/>
              <a:t>LAN </a:t>
            </a:r>
            <a:r>
              <a:rPr lang="uk-UA" dirty="0"/>
              <a:t>і WAN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83940" y="797709"/>
            <a:ext cx="4062002" cy="559699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LAN - це мережна інфраструктура, що охоплює невелику географічну </a:t>
            </a:r>
            <a:r>
              <a:rPr lang="uk-UA" dirty="0" smtClean="0"/>
              <a:t>площу. </a:t>
            </a:r>
            <a:endParaRPr lang="uk-UA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80" y="1357408"/>
            <a:ext cx="2556289" cy="134416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72001" y="742868"/>
            <a:ext cx="449542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uk-UA" sz="1500" dirty="0">
                <a:solidFill>
                  <a:srgbClr val="000000"/>
                </a:solidFill>
              </a:rPr>
              <a:t>WAN - це мережна інфраструктура, що простягається на значні географічні відстані.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150" y="1366630"/>
            <a:ext cx="3500526" cy="141292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23986"/>
              </p:ext>
            </p:extLst>
          </p:nvPr>
        </p:nvGraphicFramePr>
        <p:xfrm>
          <a:off x="396580" y="2779550"/>
          <a:ext cx="8385544" cy="1885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2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3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1381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WAN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381"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З'єднує кінцеві пристрої на обмеженій території.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З'єднує локальні мережі на значних географічних відстанях.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381"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Адмініструється окремою організацією або особою.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Зазвичай</a:t>
                      </a:r>
                      <a:r>
                        <a:rPr lang="uk-UA" sz="14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адмініструється</a:t>
                      </a:r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одним</a:t>
                      </a:r>
                      <a:r>
                        <a:rPr lang="uk-UA" sz="14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або декількома</a:t>
                      </a:r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постачальниками послуг</a:t>
                      </a:r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381"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Забезпечує високошвидкісну пропускну здатність для внутрішніх пристроїв.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</a:t>
                      </a:r>
                      <a:r>
                        <a:rPr lang="uk-UA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правило</a:t>
                      </a: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створює повільніші </a:t>
                      </a:r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канали зв’язку між локальними мережами.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904776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Основні типи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Інтернет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2284" y="798944"/>
            <a:ext cx="4170316" cy="4054993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400" dirty="0"/>
              <a:t>Інтернет - це </a:t>
            </a:r>
            <a:r>
              <a:rPr lang="uk-UA" sz="1400" dirty="0" smtClean="0"/>
              <a:t>всесвітнє об</a:t>
            </a:r>
            <a:r>
              <a:rPr lang="en-US" sz="1400" dirty="0" smtClean="0"/>
              <a:t>’</a:t>
            </a:r>
            <a:r>
              <a:rPr lang="uk-UA" sz="1400" dirty="0" smtClean="0"/>
              <a:t>єднання  взаємо-пов'язаних </a:t>
            </a:r>
            <a:r>
              <a:rPr lang="uk-UA" sz="1400" dirty="0"/>
              <a:t>локальних і глобальних </a:t>
            </a:r>
            <a:r>
              <a:rPr lang="uk-UA" sz="1400" dirty="0" smtClean="0"/>
              <a:t>мереж. </a:t>
            </a:r>
            <a:endParaRPr lang="uk-UA" sz="14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400" dirty="0"/>
              <a:t>Локальні мережі </a:t>
            </a:r>
            <a:r>
              <a:rPr lang="uk-UA" sz="1400" dirty="0" smtClean="0"/>
              <a:t>з</a:t>
            </a:r>
            <a:r>
              <a:rPr lang="en-US" sz="1400" dirty="0" smtClean="0"/>
              <a:t>’</a:t>
            </a:r>
            <a:r>
              <a:rPr lang="uk-UA" sz="1400" dirty="0" err="1" smtClean="0"/>
              <a:t>єднуються</a:t>
            </a:r>
            <a:r>
              <a:rPr lang="uk-UA" sz="1400" dirty="0" smtClean="0"/>
              <a:t> між собою за </a:t>
            </a:r>
            <a:r>
              <a:rPr lang="uk-UA" sz="1400" dirty="0"/>
              <a:t>допомогою WAN.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400" dirty="0" smtClean="0"/>
              <a:t>При побудові глобальних мереж </a:t>
            </a:r>
            <a:r>
              <a:rPr lang="uk-UA" sz="1400" dirty="0"/>
              <a:t>можуть </a:t>
            </a:r>
            <a:r>
              <a:rPr lang="uk-UA" sz="1400" dirty="0" smtClean="0"/>
              <a:t>використовуватися </a:t>
            </a:r>
            <a:r>
              <a:rPr lang="uk-UA" sz="1400" dirty="0"/>
              <a:t>мідні дроти, </a:t>
            </a:r>
            <a:r>
              <a:rPr lang="uk-UA" sz="1400" dirty="0" err="1"/>
              <a:t>волоконно</a:t>
            </a:r>
            <a:r>
              <a:rPr lang="uk-UA" sz="1400" dirty="0"/>
              <a:t>-оптичні кабелі або бездротові з'єднання.</a:t>
            </a:r>
          </a:p>
          <a:p>
            <a:pPr marL="0" indent="0" algn="just" rtl="0">
              <a:buNone/>
            </a:pPr>
            <a:r>
              <a:rPr lang="uk-UA" sz="1400" dirty="0"/>
              <a:t>Мережа Інтернет не належіть жодній особі або групі осіб. Для підтримки структури в Інтернеті були </a:t>
            </a:r>
            <a:r>
              <a:rPr lang="uk-UA" sz="1400" dirty="0" smtClean="0"/>
              <a:t>створені такі </a:t>
            </a:r>
            <a:r>
              <a:rPr lang="uk-UA" sz="1400" dirty="0"/>
              <a:t>організації:</a:t>
            </a:r>
          </a:p>
          <a:p>
            <a:pPr lvl="1" rtl="0"/>
            <a:r>
              <a:rPr lang="uk-UA" sz="1600" dirty="0"/>
              <a:t>IETF</a:t>
            </a:r>
          </a:p>
          <a:p>
            <a:pPr lvl="1" rtl="0"/>
            <a:r>
              <a:rPr lang="uk-UA" sz="1600" dirty="0"/>
              <a:t>ICANN</a:t>
            </a:r>
          </a:p>
          <a:p>
            <a:pPr lvl="1" rtl="0"/>
            <a:r>
              <a:rPr lang="uk-UA" sz="1600" dirty="0"/>
              <a:t>IAB</a:t>
            </a:r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643" y="798944"/>
            <a:ext cx="4963357" cy="323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68121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Основні типи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Інтранет і Екстранет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648200" y="1109134"/>
            <a:ext cx="4067783" cy="3019294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Інтранет - це приватні локальні та глобальні мережі організації, відкриті для членів організацій та інших авторизованих осіб.</a:t>
            </a:r>
          </a:p>
          <a:p>
            <a:pPr marL="0" indent="0" algn="just" rtl="0">
              <a:buNone/>
            </a:pPr>
            <a:r>
              <a:rPr lang="uk-UA" sz="1600" dirty="0"/>
              <a:t>Організація може використовувати </a:t>
            </a:r>
            <a:r>
              <a:rPr lang="uk-UA" sz="1600" dirty="0" err="1"/>
              <a:t>екстранет</a:t>
            </a:r>
            <a:r>
              <a:rPr lang="uk-UA" sz="1600" dirty="0"/>
              <a:t> для надання безпечного доступу до своєї мережі особам, які працюють в іншій організації та потребують </a:t>
            </a:r>
            <a:r>
              <a:rPr lang="uk-UA" sz="1600" dirty="0" smtClean="0"/>
              <a:t>звернення до корпоративних даних.</a:t>
            </a:r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2307" t="28526" r="21794" b="8299"/>
          <a:stretch/>
        </p:blipFill>
        <p:spPr>
          <a:xfrm>
            <a:off x="383060" y="889687"/>
            <a:ext cx="3921518" cy="388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612065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1.5 Інтернет-з'єднання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0016951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Інтернет-з'єднання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Технології інтернет-доступу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169846" y="420168"/>
            <a:ext cx="3822971" cy="4266338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Існує багато способів </a:t>
            </a:r>
            <a:r>
              <a:rPr lang="uk-UA" dirty="0" smtClean="0"/>
              <a:t>під</a:t>
            </a:r>
            <a:r>
              <a:rPr lang="en-US" dirty="0" smtClean="0"/>
              <a:t>’</a:t>
            </a:r>
            <a:r>
              <a:rPr lang="uk-UA" dirty="0" smtClean="0"/>
              <a:t>єднання </a:t>
            </a:r>
            <a:r>
              <a:rPr lang="uk-UA" dirty="0"/>
              <a:t>користувачів та організацій до Інтернету:</a:t>
            </a:r>
          </a:p>
          <a:p>
            <a:pPr lvl="1" algn="just" rtl="0"/>
            <a:r>
              <a:rPr lang="uk-UA" sz="1500" dirty="0"/>
              <a:t>Популярними сервісами для домашніх користувачів та </a:t>
            </a:r>
            <a:r>
              <a:rPr lang="uk-UA" sz="1500" dirty="0" smtClean="0"/>
              <a:t>невеликих офісів є </a:t>
            </a:r>
            <a:r>
              <a:rPr lang="uk-UA" sz="1500" dirty="0"/>
              <a:t>широкосмугове кабельне з'єднання, широкосмугова цифрова абонентська лінія (DSL), бездротові WAN і мобільні сервіси.</a:t>
            </a:r>
          </a:p>
          <a:p>
            <a:pPr lvl="1" algn="just" rtl="0"/>
            <a:r>
              <a:rPr lang="uk-UA" sz="1500" dirty="0" smtClean="0"/>
              <a:t>Організації потребують більш швидкісних з</a:t>
            </a:r>
            <a:r>
              <a:rPr lang="en-US" sz="1500" dirty="0" smtClean="0"/>
              <a:t>’</a:t>
            </a:r>
            <a:r>
              <a:rPr lang="uk-UA" sz="1500" dirty="0" smtClean="0"/>
              <a:t>єднань для підтримки IP-телефонії, </a:t>
            </a:r>
            <a:r>
              <a:rPr lang="uk-UA" sz="1500" dirty="0" err="1" smtClean="0"/>
              <a:t>відеоконференцій</a:t>
            </a:r>
            <a:r>
              <a:rPr lang="uk-UA" sz="1500" dirty="0" smtClean="0"/>
              <a:t> та центрів обробки даних.</a:t>
            </a:r>
          </a:p>
          <a:p>
            <a:pPr lvl="1" algn="just" rtl="0"/>
            <a:r>
              <a:rPr lang="uk-UA" sz="1500" dirty="0" smtClean="0"/>
              <a:t>Зв'язок рівня бізнес-класу зазвичай надається постачальниками послуг (SP) і може включати: бізнес-DSL, орендовані лінії та </a:t>
            </a:r>
            <a:r>
              <a:rPr lang="uk-UA" sz="1500" dirty="0" err="1" smtClean="0"/>
              <a:t>Metro</a:t>
            </a:r>
            <a:r>
              <a:rPr lang="uk-UA" sz="1500" dirty="0" smtClean="0"/>
              <a:t> </a:t>
            </a:r>
            <a:r>
              <a:rPr lang="uk-UA" sz="1500" dirty="0" err="1" smtClean="0"/>
              <a:t>Ethernet</a:t>
            </a:r>
            <a:r>
              <a:rPr lang="uk-UA" sz="1500" dirty="0" smtClean="0"/>
              <a:t>.</a:t>
            </a:r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46" y="943684"/>
            <a:ext cx="50673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0856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1802391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1.1 Мережі впливають на наше життя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>
          <a:xfrm>
            <a:off x="118378" y="212531"/>
            <a:ext cx="9144000" cy="757238"/>
          </a:xfrm>
        </p:spPr>
        <p:txBody>
          <a:bodyPr/>
          <a:lstStyle/>
          <a:p>
            <a:r>
              <a:rPr lang="uk-UA" sz="1600" dirty="0"/>
              <a:t>Технології інтернет-доступу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ru-RU" altLang="en-US" dirty="0" err="1"/>
              <a:t>Під'єднання</a:t>
            </a:r>
            <a:r>
              <a:rPr lang="ru-RU" altLang="en-US" dirty="0"/>
              <a:t> до </a:t>
            </a:r>
            <a:r>
              <a:rPr lang="ru-RU" altLang="en-US" dirty="0" err="1"/>
              <a:t>Інтернету</a:t>
            </a:r>
            <a:r>
              <a:rPr lang="ru-RU" altLang="en-US" dirty="0"/>
              <a:t> для дому та невеликого </a:t>
            </a:r>
            <a:r>
              <a:rPr lang="ru-RU" altLang="en-US" dirty="0" err="1" smtClean="0"/>
              <a:t>офісу</a:t>
            </a:r>
            <a:endParaRPr lang="uk-UA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98267"/>
              </p:ext>
            </p:extLst>
          </p:nvPr>
        </p:nvGraphicFramePr>
        <p:xfrm>
          <a:off x="4690378" y="798513"/>
          <a:ext cx="4277319" cy="4107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860">
                  <a:extLst>
                    <a:ext uri="{9D8B030D-6E8A-4147-A177-3AD203B41FA5}">
                      <a16:colId xmlns:a16="http://schemas.microsoft.com/office/drawing/2014/main" val="4198409785"/>
                    </a:ext>
                  </a:extLst>
                </a:gridCol>
                <a:gridCol w="2863459">
                  <a:extLst>
                    <a:ext uri="{9D8B030D-6E8A-4147-A177-3AD203B41FA5}">
                      <a16:colId xmlns:a16="http://schemas.microsoft.com/office/drawing/2014/main" val="3545066263"/>
                    </a:ext>
                  </a:extLst>
                </a:gridCol>
              </a:tblGrid>
              <a:tr h="480706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З'єднання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048751"/>
                  </a:ext>
                </a:extLst>
              </a:tr>
              <a:tr h="833779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Кабельне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300" dirty="0"/>
                        <a:t>висока пропускна здатність, завжди увімкнене, пропонується постачальниками послуг кабельного телебачення.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62995"/>
                  </a:ext>
                </a:extLst>
              </a:tr>
              <a:tr h="645506"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DSL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300" dirty="0"/>
                        <a:t>висока пропускна здатність, завжди увімкнене, працює по </a:t>
                      </a:r>
                      <a:r>
                        <a:rPr lang="uk-UA" sz="1300" dirty="0" smtClean="0"/>
                        <a:t>телефонних лініях.</a:t>
                      </a:r>
                      <a:endParaRPr lang="uk-UA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690024"/>
                  </a:ext>
                </a:extLst>
              </a:tr>
              <a:tr h="575189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Стільникове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300" dirty="0"/>
                        <a:t>використовує мережу стільникового оператора для </a:t>
                      </a:r>
                      <a:r>
                        <a:rPr lang="uk-UA" sz="1300" dirty="0" smtClean="0"/>
                        <a:t>під</a:t>
                      </a:r>
                      <a:r>
                        <a:rPr lang="en-US" sz="1300" dirty="0" smtClean="0"/>
                        <a:t>’</a:t>
                      </a:r>
                      <a:r>
                        <a:rPr lang="uk-UA" sz="1300" dirty="0" smtClean="0"/>
                        <a:t>єднання до </a:t>
                      </a:r>
                      <a:r>
                        <a:rPr lang="uk-UA" sz="1300" dirty="0"/>
                        <a:t>Інтернету.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465591"/>
                  </a:ext>
                </a:extLst>
              </a:tr>
              <a:tr h="535259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Супутникове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300" dirty="0"/>
                        <a:t>в основному надає переваги для сільської місцевості, де відсутні постачальники </a:t>
                      </a:r>
                      <a:r>
                        <a:rPr lang="uk-UA" sz="1300" dirty="0" smtClean="0"/>
                        <a:t>Інтернет-послуг.</a:t>
                      </a:r>
                      <a:endParaRPr lang="uk-UA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837403"/>
                  </a:ext>
                </a:extLst>
              </a:tr>
              <a:tr h="645506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Комутоване телефонне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300" dirty="0" smtClean="0"/>
                        <a:t>недорогий варіант з низькою пропускною здатністю, потребує  використання модему.</a:t>
                      </a:r>
                      <a:endParaRPr lang="uk-UA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92488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4045" t="25655" r="13626" b="19784"/>
          <a:stretch/>
        </p:blipFill>
        <p:spPr>
          <a:xfrm>
            <a:off x="0" y="1742304"/>
            <a:ext cx="4616337" cy="270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242256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8962933" cy="757551"/>
          </a:xfrm>
        </p:spPr>
        <p:txBody>
          <a:bodyPr/>
          <a:lstStyle/>
          <a:p>
            <a:pPr rtl="0"/>
            <a:r>
              <a:rPr lang="uk-UA" sz="1600"/>
              <a:t>Інтернет-з'єднання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Корпоративне інтернет-з'єднання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7797" y="888451"/>
            <a:ext cx="4162333" cy="1461943"/>
          </a:xfrm>
        </p:spPr>
        <p:txBody>
          <a:bodyPr/>
          <a:lstStyle/>
          <a:p>
            <a:pPr marL="0" indent="0" rtl="0">
              <a:buNone/>
            </a:pPr>
            <a:r>
              <a:rPr lang="uk-UA" dirty="0"/>
              <a:t>Корпоративне </a:t>
            </a:r>
            <a:r>
              <a:rPr lang="uk-UA" dirty="0" smtClean="0"/>
              <a:t>з'єднання </a:t>
            </a:r>
            <a:r>
              <a:rPr lang="uk-UA" dirty="0"/>
              <a:t>може потребувати:</a:t>
            </a:r>
          </a:p>
          <a:p>
            <a:pPr lvl="1" rtl="0"/>
            <a:r>
              <a:rPr lang="uk-UA" sz="1500" dirty="0"/>
              <a:t>високої пропускної здатності </a:t>
            </a:r>
          </a:p>
          <a:p>
            <a:pPr lvl="1" rtl="0"/>
            <a:r>
              <a:rPr lang="uk-UA" sz="1500" dirty="0"/>
              <a:t>виділених </a:t>
            </a:r>
            <a:r>
              <a:rPr lang="uk-UA" sz="1500" dirty="0" smtClean="0"/>
              <a:t>каналів зв’язку</a:t>
            </a:r>
            <a:endParaRPr lang="uk-UA" sz="1500" dirty="0"/>
          </a:p>
          <a:p>
            <a:pPr lvl="1" rtl="0"/>
            <a:r>
              <a:rPr lang="uk-UA" sz="1500" dirty="0"/>
              <a:t>керованих </a:t>
            </a:r>
            <a:r>
              <a:rPr lang="uk-UA" sz="1500" dirty="0" smtClean="0"/>
              <a:t>сервісів.  </a:t>
            </a:r>
            <a:endParaRPr lang="uk-UA" sz="15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691263"/>
              </p:ext>
            </p:extLst>
          </p:nvPr>
        </p:nvGraphicFramePr>
        <p:xfrm>
          <a:off x="4690378" y="798514"/>
          <a:ext cx="4277319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4433">
                  <a:extLst>
                    <a:ext uri="{9D8B030D-6E8A-4147-A177-3AD203B41FA5}">
                      <a16:colId xmlns:a16="http://schemas.microsoft.com/office/drawing/2014/main" val="4198409785"/>
                    </a:ext>
                  </a:extLst>
                </a:gridCol>
                <a:gridCol w="2912886">
                  <a:extLst>
                    <a:ext uri="{9D8B030D-6E8A-4147-A177-3AD203B41FA5}">
                      <a16:colId xmlns:a16="http://schemas.microsoft.com/office/drawing/2014/main" val="3545066263"/>
                    </a:ext>
                  </a:extLst>
                </a:gridCol>
              </a:tblGrid>
              <a:tr h="503117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Типи з'єднань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048751"/>
                  </a:ext>
                </a:extLst>
              </a:tr>
              <a:tr h="1067301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Виділена орендована лінія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Це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зарезервовані</a:t>
                      </a:r>
                      <a:r>
                        <a:rPr lang="ru-RU" dirty="0" smtClean="0"/>
                        <a:t> канали </a:t>
                      </a:r>
                      <a:r>
                        <a:rPr lang="ru-RU" dirty="0" err="1" smtClean="0"/>
                        <a:t>зв'язку</a:t>
                      </a:r>
                      <a:r>
                        <a:rPr lang="ru-RU" dirty="0" smtClean="0"/>
                        <a:t> в </a:t>
                      </a:r>
                      <a:r>
                        <a:rPr lang="ru-RU" dirty="0" err="1" smtClean="0"/>
                        <a:t>мережі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постачальника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послуг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які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з'єднують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географічно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віддалені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офіси</a:t>
                      </a:r>
                      <a:r>
                        <a:rPr lang="ru-RU" dirty="0" smtClean="0"/>
                        <a:t> для приватного </a:t>
                      </a:r>
                      <a:r>
                        <a:rPr lang="ru-RU" dirty="0" err="1" smtClean="0"/>
                        <a:t>передавання</a:t>
                      </a:r>
                      <a:r>
                        <a:rPr lang="ru-RU" dirty="0" smtClean="0"/>
                        <a:t> голосу та / </a:t>
                      </a:r>
                      <a:r>
                        <a:rPr lang="ru-RU" dirty="0" err="1" smtClean="0"/>
                        <a:t>або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даних</a:t>
                      </a:r>
                      <a:r>
                        <a:rPr lang="ru-RU" dirty="0" smtClean="0"/>
                        <a:t>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62995"/>
                  </a:ext>
                </a:extLst>
              </a:tr>
              <a:tr h="675600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Ethernet WAN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Ця технологія розширює можливості </a:t>
                      </a:r>
                      <a:r>
                        <a:rPr lang="uk-UA" dirty="0" err="1" smtClean="0"/>
                        <a:t>Ethernet</a:t>
                      </a:r>
                      <a:r>
                        <a:rPr lang="uk-UA" baseline="0" dirty="0"/>
                        <a:t> </a:t>
                      </a:r>
                      <a:r>
                        <a:rPr lang="uk-UA" dirty="0" smtClean="0"/>
                        <a:t>до </a:t>
                      </a:r>
                      <a:r>
                        <a:rPr lang="uk-UA" dirty="0"/>
                        <a:t>рівня WAN.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690024"/>
                  </a:ext>
                </a:extLst>
              </a:tr>
              <a:tr h="872650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DSL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/>
                        <a:t>Бізнес-DSL доступний у різних форматах, включаючи симетричні цифрові абонентські лінії (SDSL).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465591"/>
                  </a:ext>
                </a:extLst>
              </a:tr>
              <a:tr h="675600">
                <a:tc>
                  <a:txBody>
                    <a:bodyPr/>
                    <a:lstStyle/>
                    <a:p>
                      <a:pPr rtl="0"/>
                      <a:r>
                        <a:rPr lang="uk-UA" dirty="0" smtClean="0"/>
                        <a:t>Супутниковий</a:t>
                      </a:r>
                      <a:r>
                        <a:rPr lang="uk-UA" baseline="0" dirty="0" smtClean="0"/>
                        <a:t> зв</a:t>
                      </a:r>
                      <a:r>
                        <a:rPr lang="en-US" baseline="0" dirty="0" smtClean="0"/>
                        <a:t>’</a:t>
                      </a:r>
                      <a:r>
                        <a:rPr lang="uk-UA" baseline="0" dirty="0" err="1" smtClean="0"/>
                        <a:t>язок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Може забезпечувати з'єднання, коли </a:t>
                      </a:r>
                      <a:r>
                        <a:rPr lang="uk-UA" dirty="0" smtClean="0"/>
                        <a:t>кабельне підведення недоступне.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83740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045" t="24303" r="13817" b="21981"/>
          <a:stretch/>
        </p:blipFill>
        <p:spPr>
          <a:xfrm>
            <a:off x="395443" y="2439901"/>
            <a:ext cx="4294935" cy="248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37725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3871387" cy="757551"/>
          </a:xfrm>
        </p:spPr>
        <p:txBody>
          <a:bodyPr/>
          <a:lstStyle/>
          <a:p>
            <a:pPr rtl="0"/>
            <a:r>
              <a:rPr lang="uk-UA" sz="1600"/>
              <a:t>Інтернет-з'єднання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Конвергентна мережа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87549" y="1415117"/>
            <a:ext cx="3871387" cy="2619624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До появи конвергентних мереж організація мала окремі кабельні системи для телефонного зв'язку, </a:t>
            </a:r>
            <a:r>
              <a:rPr lang="uk-UA" sz="1600" dirty="0" smtClean="0"/>
              <a:t>транслювання відео та передавання </a:t>
            </a:r>
            <a:r>
              <a:rPr lang="uk-UA" sz="1600" dirty="0"/>
              <a:t>даних. </a:t>
            </a:r>
            <a:endParaRPr lang="uk-UA" sz="1600" dirty="0" smtClean="0"/>
          </a:p>
          <a:p>
            <a:pPr marL="0" indent="0" algn="just" rtl="0">
              <a:buNone/>
            </a:pPr>
            <a:r>
              <a:rPr lang="uk-UA" sz="1600" dirty="0" smtClean="0"/>
              <a:t>Кожна </a:t>
            </a:r>
            <a:r>
              <a:rPr lang="uk-UA" sz="1600" dirty="0"/>
              <a:t>з цих мереж </a:t>
            </a:r>
            <a:r>
              <a:rPr lang="uk-UA" sz="1600" dirty="0" smtClean="0"/>
              <a:t>використовувала визначені технології </a:t>
            </a:r>
            <a:r>
              <a:rPr lang="uk-UA" sz="1600" dirty="0"/>
              <a:t>передавання сигналу </a:t>
            </a:r>
            <a:r>
              <a:rPr lang="uk-UA" sz="1600" dirty="0" smtClean="0"/>
              <a:t>зв'язку,  а також різні </a:t>
            </a:r>
            <a:r>
              <a:rPr lang="uk-UA" sz="1600" dirty="0"/>
              <a:t>набори правил і стандартів.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4330" t="31567" r="13436" b="13535"/>
          <a:stretch/>
        </p:blipFill>
        <p:spPr>
          <a:xfrm>
            <a:off x="3919399" y="1069128"/>
            <a:ext cx="5224601" cy="30872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1470487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5312354" cy="757551"/>
          </a:xfrm>
        </p:spPr>
        <p:txBody>
          <a:bodyPr/>
          <a:lstStyle/>
          <a:p>
            <a:pPr rtl="0"/>
            <a:r>
              <a:rPr lang="uk-UA" sz="1600" dirty="0"/>
              <a:t>Інтернет-з'єднання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Конвергентна мережа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3066" y="1314873"/>
            <a:ext cx="3735870" cy="3082610"/>
          </a:xfrm>
        </p:spPr>
        <p:txBody>
          <a:bodyPr/>
          <a:lstStyle/>
          <a:p>
            <a:pPr marL="0" indent="0" algn="just">
              <a:buNone/>
            </a:pPr>
            <a:r>
              <a:rPr lang="uk-UA" sz="1600" dirty="0"/>
              <a:t>Конвергентні мережі зв'язку забезпечують функціонування декількох служб на базі однієї </a:t>
            </a:r>
            <a:r>
              <a:rPr lang="uk-UA" sz="1600" dirty="0" smtClean="0"/>
              <a:t>мережі, включно </a:t>
            </a:r>
            <a:r>
              <a:rPr lang="uk-UA" sz="1600" dirty="0"/>
              <a:t>з </a:t>
            </a:r>
            <a:r>
              <a:rPr lang="uk-UA" sz="1600" dirty="0" smtClean="0"/>
              <a:t>передаванням: </a:t>
            </a:r>
            <a:endParaRPr lang="uk-UA" sz="1600" dirty="0"/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даних 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голосу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 smtClean="0"/>
              <a:t>відео.</a:t>
            </a:r>
            <a:endParaRPr lang="uk-UA" sz="1600" dirty="0"/>
          </a:p>
          <a:p>
            <a:pPr marL="0" indent="0" algn="just" rtl="0">
              <a:buNone/>
            </a:pPr>
            <a:r>
              <a:rPr lang="uk-UA" sz="1600" dirty="0"/>
              <a:t>Конвергентні мережі </a:t>
            </a:r>
            <a:r>
              <a:rPr lang="uk-UA" sz="1600" dirty="0" smtClean="0"/>
              <a:t>використовують єдину </a:t>
            </a:r>
            <a:r>
              <a:rPr lang="uk-UA" sz="1600" dirty="0"/>
              <a:t>мережну </a:t>
            </a:r>
            <a:r>
              <a:rPr lang="uk-UA" sz="1600" dirty="0" smtClean="0"/>
              <a:t>інфраструктуру з однаковим набором стандартів </a:t>
            </a:r>
            <a:r>
              <a:rPr lang="uk-UA" sz="1600" dirty="0"/>
              <a:t>і правил.</a:t>
            </a:r>
          </a:p>
          <a:p>
            <a:pPr marL="0" indent="0">
              <a:buNone/>
            </a:pPr>
            <a:endParaRPr lang="en-CA" alt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5184" t="31060" r="13721" b="17251"/>
          <a:stretch/>
        </p:blipFill>
        <p:spPr>
          <a:xfrm>
            <a:off x="3841655" y="1314873"/>
            <a:ext cx="5175697" cy="29437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0324304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1.6 Надійні мережі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2653524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Надійні мережі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Мережна архітектура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883285" y="414868"/>
            <a:ext cx="4192621" cy="4075490"/>
          </a:xfrm>
        </p:spPr>
        <p:txBody>
          <a:bodyPr/>
          <a:lstStyle/>
          <a:p>
            <a:endParaRPr lang="en-CA" altLang="en-US" dirty="0"/>
          </a:p>
          <a:p>
            <a:pPr marL="0" indent="0" algn="just" rtl="0">
              <a:buNone/>
            </a:pPr>
            <a:r>
              <a:rPr lang="uk-UA" sz="1600" dirty="0"/>
              <a:t>Архітектура мережі позначає технології, що підтримують інфраструктуру, якою дані передаються по мережі.</a:t>
            </a:r>
          </a:p>
          <a:p>
            <a:pPr marL="0" indent="0" algn="just">
              <a:buNone/>
            </a:pPr>
            <a:r>
              <a:rPr lang="ru-RU" sz="1600" dirty="0" smtClean="0"/>
              <a:t>Для </a:t>
            </a:r>
            <a:r>
              <a:rPr lang="ru-RU" sz="1600" dirty="0" err="1"/>
              <a:t>задоволення</a:t>
            </a:r>
            <a:r>
              <a:rPr lang="ru-RU" sz="1600" dirty="0"/>
              <a:t> </a:t>
            </a:r>
            <a:r>
              <a:rPr lang="ru-RU" sz="1600" dirty="0" err="1"/>
              <a:t>очікувань</a:t>
            </a:r>
            <a:r>
              <a:rPr lang="ru-RU" sz="1600" dirty="0"/>
              <a:t> </a:t>
            </a:r>
            <a:r>
              <a:rPr lang="ru-RU" sz="1600" dirty="0" err="1"/>
              <a:t>користувачів</a:t>
            </a:r>
            <a:r>
              <a:rPr lang="ru-RU" sz="1600" dirty="0"/>
              <a:t> </a:t>
            </a:r>
            <a:r>
              <a:rPr lang="ru-RU" sz="1600" dirty="0" err="1"/>
              <a:t>існує</a:t>
            </a:r>
            <a:r>
              <a:rPr lang="ru-RU" sz="1600" dirty="0"/>
              <a:t> </a:t>
            </a:r>
            <a:r>
              <a:rPr lang="ru-RU" sz="1600" dirty="0" err="1"/>
              <a:t>чотири</a:t>
            </a:r>
            <a:r>
              <a:rPr lang="ru-RU" sz="1600" dirty="0"/>
              <a:t> </a:t>
            </a:r>
            <a:r>
              <a:rPr lang="ru-RU" sz="1600" dirty="0" err="1"/>
              <a:t>основні</a:t>
            </a:r>
            <a:r>
              <a:rPr lang="ru-RU" sz="1600" dirty="0"/>
              <a:t> характеристики, </a:t>
            </a:r>
            <a:r>
              <a:rPr lang="ru-RU" sz="1600" dirty="0" err="1"/>
              <a:t>яким</a:t>
            </a:r>
            <a:r>
              <a:rPr lang="ru-RU" sz="1600" dirty="0"/>
              <a:t> </a:t>
            </a:r>
            <a:r>
              <a:rPr lang="ru-RU" sz="1600" dirty="0" err="1" smtClean="0"/>
              <a:t>повинні</a:t>
            </a:r>
            <a:r>
              <a:rPr lang="ru-RU" sz="1600" dirty="0" smtClean="0"/>
              <a:t> </a:t>
            </a:r>
            <a:r>
              <a:rPr lang="ru-RU" sz="1600" dirty="0" err="1" smtClean="0"/>
              <a:t>відповідати</a:t>
            </a:r>
            <a:r>
              <a:rPr lang="ru-RU" sz="1600" dirty="0" smtClean="0"/>
              <a:t> </a:t>
            </a:r>
            <a:r>
              <a:rPr lang="ru-RU" sz="1600" dirty="0" err="1" smtClean="0"/>
              <a:t>сучасні</a:t>
            </a:r>
            <a:r>
              <a:rPr lang="ru-RU" sz="1600" dirty="0" smtClean="0"/>
              <a:t> </a:t>
            </a:r>
            <a:r>
              <a:rPr lang="ru-RU" sz="1600" dirty="0" err="1" smtClean="0"/>
              <a:t>мережні</a:t>
            </a:r>
            <a:r>
              <a:rPr lang="ru-RU" sz="1600" dirty="0" smtClean="0"/>
              <a:t> </a:t>
            </a:r>
            <a:r>
              <a:rPr lang="ru-RU" sz="1600" dirty="0" err="1" smtClean="0"/>
              <a:t>архітектури</a:t>
            </a:r>
            <a:r>
              <a:rPr lang="uk-UA" sz="1600" dirty="0" smtClean="0"/>
              <a:t>:</a:t>
            </a:r>
            <a:endParaRPr lang="uk-UA" sz="1600" dirty="0"/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 err="1"/>
              <a:t>Відмовостійкість</a:t>
            </a:r>
            <a:endParaRPr lang="uk-UA" sz="1600" dirty="0"/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Масштабованість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Якість обслуговування (</a:t>
            </a:r>
            <a:r>
              <a:rPr lang="uk-UA" sz="1600" dirty="0" err="1"/>
              <a:t>QoS</a:t>
            </a:r>
            <a:r>
              <a:rPr lang="uk-UA" sz="1600" dirty="0"/>
              <a:t>)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 smtClean="0"/>
              <a:t>Безпека.</a:t>
            </a:r>
            <a:endParaRPr lang="uk-UA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425" y="824344"/>
            <a:ext cx="3772426" cy="372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50805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8875300" cy="657417"/>
          </a:xfrm>
        </p:spPr>
        <p:txBody>
          <a:bodyPr/>
          <a:lstStyle/>
          <a:p>
            <a:pPr rtl="0"/>
            <a:r>
              <a:rPr lang="uk-UA" sz="1600"/>
              <a:t>Надійна мережа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Відмовостійкість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02765" y="698810"/>
            <a:ext cx="4183884" cy="4013508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 err="1"/>
              <a:t>Відмовостійка</a:t>
            </a:r>
            <a:r>
              <a:rPr lang="uk-UA" dirty="0"/>
              <a:t> мережа обмежує кількість пристроїв, на які впливає відмова. </a:t>
            </a:r>
            <a:r>
              <a:rPr lang="uk-UA" dirty="0" err="1"/>
              <a:t>Відмовостійкість</a:t>
            </a:r>
            <a:r>
              <a:rPr lang="uk-UA" dirty="0"/>
              <a:t> вимагає наявності декількох шляхів.</a:t>
            </a:r>
          </a:p>
          <a:p>
            <a:pPr marL="0" indent="0" algn="just" rtl="0">
              <a:buNone/>
            </a:pPr>
            <a:r>
              <a:rPr lang="uk-UA" dirty="0"/>
              <a:t>Надійність мережі може забезпечувати </a:t>
            </a:r>
            <a:r>
              <a:rPr lang="uk-UA" dirty="0" smtClean="0"/>
              <a:t>резервування (надлишковість) </a:t>
            </a:r>
            <a:r>
              <a:rPr lang="uk-UA" dirty="0"/>
              <a:t>через використання технології комутації пакетів: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500" dirty="0"/>
              <a:t>При комутації пакетів трафік розбивається на пакети, які </a:t>
            </a:r>
            <a:r>
              <a:rPr lang="uk-UA" sz="1500" dirty="0" err="1"/>
              <a:t>маршрутизуються</a:t>
            </a:r>
            <a:r>
              <a:rPr lang="uk-UA" sz="1500" dirty="0"/>
              <a:t> по мережі. 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500" dirty="0"/>
              <a:t>Теоретично пакети можуть надходити до пункту </a:t>
            </a:r>
            <a:r>
              <a:rPr lang="uk-UA" sz="1500" dirty="0" smtClean="0"/>
              <a:t>призначення різними шляхами</a:t>
            </a:r>
            <a:r>
              <a:rPr lang="uk-UA" sz="1500" dirty="0"/>
              <a:t>.</a:t>
            </a:r>
          </a:p>
          <a:p>
            <a:pPr marL="0" indent="0" algn="just" rtl="0">
              <a:buNone/>
            </a:pPr>
            <a:r>
              <a:rPr lang="uk-UA" dirty="0"/>
              <a:t>Це неможливо у мережах з комутацією каналів, у яких передавання здійснюється по визначених </a:t>
            </a:r>
            <a:r>
              <a:rPr lang="uk-UA" dirty="0" smtClean="0"/>
              <a:t>каналах зв</a:t>
            </a:r>
            <a:r>
              <a:rPr lang="en-US" dirty="0" smtClean="0"/>
              <a:t>’</a:t>
            </a:r>
            <a:r>
              <a:rPr lang="uk-UA" dirty="0" err="1" smtClean="0"/>
              <a:t>язку</a:t>
            </a:r>
            <a:r>
              <a:rPr lang="uk-UA" dirty="0" smtClean="0"/>
              <a:t>.</a:t>
            </a:r>
            <a:endParaRPr lang="uk-UA" dirty="0"/>
          </a:p>
          <a:p>
            <a:endParaRPr lang="en-CA" alt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140" t="23797" r="13721" b="22149"/>
          <a:stretch/>
        </p:blipFill>
        <p:spPr>
          <a:xfrm>
            <a:off x="4352897" y="1075038"/>
            <a:ext cx="4791102" cy="27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07193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Надійна мережа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Масштабованість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432086" y="784034"/>
            <a:ext cx="3529770" cy="3384643"/>
          </a:xfrm>
        </p:spPr>
        <p:txBody>
          <a:bodyPr/>
          <a:lstStyle/>
          <a:p>
            <a:endParaRPr lang="en-CA" altLang="en-US" sz="1800" dirty="0"/>
          </a:p>
          <a:p>
            <a:pPr marL="0" indent="0" algn="just" rtl="0">
              <a:buNone/>
            </a:pPr>
            <a:r>
              <a:rPr lang="uk-UA" sz="1800" dirty="0"/>
              <a:t>Масштабована мережа може швидко та легко розширюватися задля підтримки нових користувачів і </a:t>
            </a:r>
            <a:r>
              <a:rPr lang="uk-UA" sz="1800" dirty="0" smtClean="0"/>
              <a:t>застосунків, </a:t>
            </a:r>
            <a:r>
              <a:rPr lang="uk-UA" sz="1800" dirty="0"/>
              <a:t>без впливу на рівень послуг, які надаються існуючим користувачам.</a:t>
            </a:r>
          </a:p>
          <a:p>
            <a:pPr marL="0" indent="0" algn="just" rtl="0">
              <a:buNone/>
            </a:pPr>
            <a:r>
              <a:rPr lang="uk-UA" sz="1800" dirty="0"/>
              <a:t>Мережі є </a:t>
            </a:r>
            <a:r>
              <a:rPr lang="uk-UA" sz="1800" dirty="0" smtClean="0"/>
              <a:t>масштабованими </a:t>
            </a:r>
            <a:r>
              <a:rPr lang="uk-UA" sz="1800" dirty="0"/>
              <a:t>завдяки дотриманню проектувальниками визначених стандартів і протоколів</a:t>
            </a:r>
            <a:r>
              <a:rPr lang="uk-UA" sz="1800" dirty="0" smtClean="0"/>
              <a:t>.</a:t>
            </a:r>
            <a:endParaRPr lang="uk-UA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9" y="1169508"/>
            <a:ext cx="5234470" cy="363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6789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9056451" cy="757551"/>
          </a:xfrm>
        </p:spPr>
        <p:txBody>
          <a:bodyPr/>
          <a:lstStyle/>
          <a:p>
            <a:pPr rtl="0"/>
            <a:r>
              <a:rPr lang="uk-UA" sz="1600" dirty="0"/>
              <a:t>Надійна мережа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Якість </a:t>
            </a:r>
            <a:r>
              <a:rPr lang="uk-UA" dirty="0" smtClean="0"/>
              <a:t>обслуговування (</a:t>
            </a:r>
            <a:r>
              <a:rPr lang="en-US" dirty="0" err="1" smtClean="0"/>
              <a:t>QoS</a:t>
            </a:r>
            <a:r>
              <a:rPr lang="uk-UA" dirty="0" smtClean="0"/>
              <a:t>)</a:t>
            </a:r>
            <a:endParaRPr lang="uk-UA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87549" y="798944"/>
            <a:ext cx="3809042" cy="4147129"/>
          </a:xfrm>
        </p:spPr>
        <p:txBody>
          <a:bodyPr/>
          <a:lstStyle/>
          <a:p>
            <a:pPr marL="0" indent="0" algn="just">
              <a:buNone/>
            </a:pPr>
            <a:r>
              <a:rPr lang="uk-UA" sz="1400" dirty="0"/>
              <a:t>Передавання голосу та відео у реальному часі </a:t>
            </a:r>
            <a:r>
              <a:rPr lang="ru-RU" sz="1400" dirty="0" err="1" smtClean="0"/>
              <a:t>висувають</a:t>
            </a:r>
            <a:r>
              <a:rPr lang="ru-RU" sz="1400" dirty="0" smtClean="0"/>
              <a:t> </a:t>
            </a:r>
            <a:r>
              <a:rPr lang="ru-RU" sz="1400" dirty="0" err="1"/>
              <a:t>підвищені</a:t>
            </a:r>
            <a:r>
              <a:rPr lang="ru-RU" sz="1400" dirty="0"/>
              <a:t> </a:t>
            </a:r>
            <a:r>
              <a:rPr lang="ru-RU" sz="1400" dirty="0" err="1"/>
              <a:t>вимоги</a:t>
            </a:r>
            <a:r>
              <a:rPr lang="ru-RU" sz="1400" dirty="0"/>
              <a:t> </a:t>
            </a:r>
            <a:r>
              <a:rPr lang="ru-RU" sz="1400" dirty="0" err="1"/>
              <a:t>щодо</a:t>
            </a:r>
            <a:r>
              <a:rPr lang="ru-RU" sz="1400" dirty="0"/>
              <a:t> </a:t>
            </a:r>
            <a:r>
              <a:rPr lang="ru-RU" sz="1400" dirty="0" err="1"/>
              <a:t>якості</a:t>
            </a:r>
            <a:r>
              <a:rPr lang="ru-RU" sz="1400" dirty="0"/>
              <a:t> </a:t>
            </a:r>
            <a:r>
              <a:rPr lang="ru-RU" sz="1400" dirty="0" err="1"/>
              <a:t>наданих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marL="0" indent="0" algn="just">
              <a:buNone/>
            </a:pPr>
            <a:r>
              <a:rPr lang="uk-UA" sz="1400" dirty="0" smtClean="0"/>
              <a:t>Чи </a:t>
            </a:r>
            <a:r>
              <a:rPr lang="uk-UA" sz="1400" dirty="0"/>
              <a:t>траплялося вам переглядати відео з постійним перериванням і затримками? </a:t>
            </a:r>
            <a:r>
              <a:rPr lang="uk-UA" sz="1400" dirty="0" smtClean="0"/>
              <a:t>Це має місце в </a:t>
            </a:r>
            <a:r>
              <a:rPr lang="uk-UA" sz="1400" dirty="0"/>
              <a:t>умовах, </a:t>
            </a:r>
            <a:r>
              <a:rPr lang="uk-UA" sz="1400" dirty="0" smtClean="0"/>
              <a:t>коли</a:t>
            </a:r>
            <a:r>
              <a:rPr lang="en-US" sz="1400" dirty="0" smtClean="0"/>
              <a:t> </a:t>
            </a:r>
            <a:r>
              <a:rPr lang="ru-RU" sz="1400" dirty="0" smtClean="0"/>
              <a:t>попит </a:t>
            </a:r>
            <a:r>
              <a:rPr lang="ru-RU" sz="1400" dirty="0"/>
              <a:t>на </a:t>
            </a:r>
            <a:r>
              <a:rPr lang="ru-RU" sz="1400" dirty="0" err="1"/>
              <a:t>пропускну</a:t>
            </a:r>
            <a:r>
              <a:rPr lang="ru-RU" sz="1400" dirty="0"/>
              <a:t> </a:t>
            </a:r>
            <a:r>
              <a:rPr lang="ru-RU" sz="1400" dirty="0" err="1"/>
              <a:t>здатність</a:t>
            </a:r>
            <a:r>
              <a:rPr lang="ru-RU" sz="1400" dirty="0"/>
              <a:t> </a:t>
            </a:r>
            <a:r>
              <a:rPr lang="ru-RU" sz="1400" dirty="0" err="1"/>
              <a:t>перевищує</a:t>
            </a:r>
            <a:r>
              <a:rPr lang="ru-RU" sz="1400" dirty="0"/>
              <a:t> </a:t>
            </a:r>
            <a:r>
              <a:rPr lang="ru-RU" sz="1400" dirty="0" err="1" smtClean="0"/>
              <a:t>наявні</a:t>
            </a:r>
            <a:r>
              <a:rPr lang="ru-RU" sz="1400" dirty="0" smtClean="0"/>
              <a:t> </a:t>
            </a:r>
            <a:r>
              <a:rPr lang="ru-RU" sz="1400" dirty="0" err="1" smtClean="0"/>
              <a:t>ресурси</a:t>
            </a:r>
            <a:r>
              <a:rPr lang="ru-RU" sz="1400" dirty="0" smtClean="0"/>
              <a:t> </a:t>
            </a:r>
            <a:r>
              <a:rPr lang="ru-RU" sz="1400" dirty="0" err="1"/>
              <a:t>каналів</a:t>
            </a:r>
            <a:r>
              <a:rPr lang="ru-RU" sz="1400" dirty="0"/>
              <a:t> </a:t>
            </a:r>
            <a:r>
              <a:rPr lang="ru-RU" sz="1400" dirty="0" err="1" smtClean="0"/>
              <a:t>зв'язку</a:t>
            </a:r>
            <a:r>
              <a:rPr lang="ru-RU" sz="1400" dirty="0" smtClean="0"/>
              <a:t>, а </a:t>
            </a:r>
            <a:r>
              <a:rPr lang="ru-RU" sz="1400" dirty="0" err="1" smtClean="0"/>
              <a:t>політика</a:t>
            </a:r>
            <a:r>
              <a:rPr lang="ru-RU" sz="1400" dirty="0" smtClean="0"/>
              <a:t> </a:t>
            </a:r>
            <a:r>
              <a:rPr lang="en-US" sz="1400" dirty="0" err="1" smtClean="0"/>
              <a:t>QoS</a:t>
            </a:r>
            <a:r>
              <a:rPr lang="uk-UA" sz="1400" dirty="0" smtClean="0"/>
              <a:t> не застосовується.</a:t>
            </a:r>
            <a:endParaRPr lang="uk-UA" sz="14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400" dirty="0"/>
              <a:t>Якість обслуговування (</a:t>
            </a:r>
            <a:r>
              <a:rPr lang="uk-UA" sz="1400" dirty="0" err="1"/>
              <a:t>QoS</a:t>
            </a:r>
            <a:r>
              <a:rPr lang="uk-UA" sz="1400" dirty="0"/>
              <a:t>) - це основний механізм, який використовується для забезпечення надійної доставки контенту для усіх користувачів. 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400" dirty="0"/>
              <a:t>При застосуванні політики </a:t>
            </a:r>
            <a:r>
              <a:rPr lang="uk-UA" sz="1400" dirty="0" err="1"/>
              <a:t>QoS</a:t>
            </a:r>
            <a:r>
              <a:rPr lang="uk-UA" sz="1400" dirty="0"/>
              <a:t> маршрутизатору легше керувати потоком даних і голосовим трафіком.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alt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591" y="798944"/>
            <a:ext cx="5106266" cy="390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582864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5234470" cy="757551"/>
          </a:xfrm>
        </p:spPr>
        <p:txBody>
          <a:bodyPr/>
          <a:lstStyle/>
          <a:p>
            <a:pPr rtl="0"/>
            <a:r>
              <a:rPr lang="uk-UA" sz="1600" dirty="0"/>
              <a:t>Надійна мережа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Безпека мережі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164666" y="132511"/>
            <a:ext cx="3979333" cy="4595354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Існують такі основні типи мережного захисту, які потрібно забезпечити:  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500" dirty="0"/>
              <a:t>Безпека мережної інфраструктури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Фізична безпека мережних пристроїв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Попередження неавторизованого доступу до пристроїв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500" dirty="0"/>
              <a:t>Інформаційна безпека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Захист інформації або даних, що передаються </a:t>
            </a:r>
            <a:r>
              <a:rPr lang="uk-UA" sz="1400" dirty="0" smtClean="0"/>
              <a:t>мережею</a:t>
            </a:r>
            <a:r>
              <a:rPr lang="en-US" sz="1400" dirty="0"/>
              <a:t>.</a:t>
            </a:r>
            <a:endParaRPr lang="uk-UA" sz="1400" dirty="0"/>
          </a:p>
          <a:p>
            <a:pPr marL="0" indent="0" algn="just" rtl="0">
              <a:buNone/>
            </a:pPr>
            <a:r>
              <a:rPr lang="uk-UA" dirty="0"/>
              <a:t>Три мети мережної безпеки:</a:t>
            </a:r>
          </a:p>
          <a:p>
            <a:pPr lvl="1" algn="just"/>
            <a:r>
              <a:rPr lang="uk-UA" dirty="0"/>
              <a:t>Конфіденційність </a:t>
            </a:r>
            <a:r>
              <a:rPr lang="uk-UA" dirty="0" smtClean="0"/>
              <a:t>– дані доступні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уповноваженим</a:t>
            </a:r>
            <a:r>
              <a:rPr lang="ru-RU" dirty="0" smtClean="0"/>
              <a:t> і </a:t>
            </a:r>
            <a:r>
              <a:rPr lang="ru-RU" dirty="0" err="1" smtClean="0"/>
              <a:t>авторизованим</a:t>
            </a:r>
            <a:r>
              <a:rPr lang="ru-RU" dirty="0" smtClean="0"/>
              <a:t> </a:t>
            </a:r>
            <a:r>
              <a:rPr lang="ru-RU" dirty="0" err="1" smtClean="0"/>
              <a:t>користувачам</a:t>
            </a:r>
            <a:r>
              <a:rPr lang="ru-RU" dirty="0" smtClean="0"/>
              <a:t>.</a:t>
            </a:r>
            <a:endParaRPr lang="en-US" dirty="0" smtClean="0"/>
          </a:p>
          <a:p>
            <a:pPr lvl="1" algn="just"/>
            <a:r>
              <a:rPr lang="uk-UA" dirty="0" smtClean="0"/>
              <a:t>Цілісність </a:t>
            </a:r>
            <a:r>
              <a:rPr lang="uk-UA" dirty="0"/>
              <a:t>- запорука того, що дані під час передавання не були змінені.</a:t>
            </a:r>
          </a:p>
          <a:p>
            <a:pPr lvl="1" algn="just" rtl="0"/>
            <a:r>
              <a:rPr lang="uk-UA" dirty="0"/>
              <a:t>Доступність - гарантує авторизованим користувачам вчасний і надійний доступ до даних.</a:t>
            </a:r>
          </a:p>
          <a:p>
            <a:endParaRPr lang="en-CA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9" y="988631"/>
            <a:ext cx="4975518" cy="364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4663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1802391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1.2 Компоненти мережі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8337446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1.7 Тенденції розвитку мереж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5053183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Тенденції розвитку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Останні тенденції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22019" y="555812"/>
            <a:ext cx="3529770" cy="3810000"/>
          </a:xfrm>
        </p:spPr>
        <p:txBody>
          <a:bodyPr/>
          <a:lstStyle/>
          <a:p>
            <a:endParaRPr lang="en-CA" altLang="en-US" dirty="0"/>
          </a:p>
          <a:p>
            <a:pPr marL="0" indent="0" algn="just">
              <a:buNone/>
            </a:pPr>
            <a:r>
              <a:rPr lang="ru-RU" dirty="0" smtClean="0"/>
              <a:t>У </a:t>
            </a:r>
            <a:r>
              <a:rPr lang="ru-RU" dirty="0" err="1"/>
              <a:t>міру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 на </a:t>
            </a:r>
            <a:r>
              <a:rPr lang="ru-RU" dirty="0" err="1"/>
              <a:t>ринок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та </a:t>
            </a:r>
            <a:r>
              <a:rPr lang="ru-RU" dirty="0" err="1"/>
              <a:t>кінцевих</a:t>
            </a:r>
            <a:r>
              <a:rPr lang="ru-RU" dirty="0"/>
              <a:t> </a:t>
            </a:r>
            <a:r>
              <a:rPr lang="ru-RU" dirty="0" err="1"/>
              <a:t>пристроїв</a:t>
            </a:r>
            <a:r>
              <a:rPr lang="ru-RU" dirty="0" smtClean="0"/>
              <a:t>, роль </a:t>
            </a:r>
            <a:r>
              <a:rPr lang="ru-RU" dirty="0" err="1" smtClean="0"/>
              <a:t>мережі</a:t>
            </a:r>
            <a:r>
              <a:rPr lang="ru-RU" dirty="0" smtClean="0"/>
              <a:t> повинна </a:t>
            </a:r>
            <a:r>
              <a:rPr lang="ru-RU" dirty="0" err="1"/>
              <a:t>повсякчас</a:t>
            </a:r>
            <a:r>
              <a:rPr lang="ru-RU" dirty="0"/>
              <a:t> </a:t>
            </a:r>
            <a:r>
              <a:rPr lang="ru-RU" dirty="0" err="1"/>
              <a:t>пристосовуватися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мінливого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.</a:t>
            </a:r>
            <a:endParaRPr lang="uk-UA" dirty="0"/>
          </a:p>
          <a:p>
            <a:pPr marL="0" indent="0" algn="just" rtl="0">
              <a:buNone/>
            </a:pPr>
            <a:r>
              <a:rPr lang="uk-UA" dirty="0"/>
              <a:t>Ось деякі тенденцій мереж, які впливають на організації та споживачів: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dirty="0" err="1"/>
              <a:t>Bring</a:t>
            </a:r>
            <a:r>
              <a:rPr lang="uk-UA" dirty="0"/>
              <a:t> </a:t>
            </a:r>
            <a:r>
              <a:rPr lang="uk-UA" dirty="0" err="1"/>
              <a:t>Your</a:t>
            </a:r>
            <a:r>
              <a:rPr lang="uk-UA" dirty="0"/>
              <a:t> </a:t>
            </a:r>
            <a:r>
              <a:rPr lang="uk-UA" dirty="0" err="1"/>
              <a:t>Own</a:t>
            </a:r>
            <a:r>
              <a:rPr lang="uk-UA" dirty="0"/>
              <a:t> </a:t>
            </a:r>
            <a:r>
              <a:rPr lang="uk-UA" dirty="0" err="1"/>
              <a:t>Device</a:t>
            </a:r>
            <a:r>
              <a:rPr lang="uk-UA" dirty="0"/>
              <a:t> (BYOD)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dirty="0"/>
              <a:t>Онлайн-співпраця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dirty="0" smtClean="0"/>
              <a:t>Відео-зв</a:t>
            </a:r>
            <a:r>
              <a:rPr lang="en-US" dirty="0" smtClean="0"/>
              <a:t>’</a:t>
            </a:r>
            <a:r>
              <a:rPr lang="uk-UA" dirty="0" err="1" smtClean="0"/>
              <a:t>язок</a:t>
            </a:r>
            <a:endParaRPr lang="uk-UA" dirty="0"/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dirty="0"/>
              <a:t>Хмарні </a:t>
            </a:r>
            <a:r>
              <a:rPr lang="uk-UA" dirty="0" smtClean="0"/>
              <a:t>обчислення.</a:t>
            </a:r>
            <a:endParaRPr lang="uk-UA" dirty="0"/>
          </a:p>
          <a:p>
            <a:endParaRPr lang="en-CA" altLang="en-US" dirty="0"/>
          </a:p>
          <a:p>
            <a:endParaRPr lang="en-CA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9" y="798944"/>
            <a:ext cx="517207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37588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152604"/>
            <a:ext cx="5234470" cy="757551"/>
          </a:xfrm>
        </p:spPr>
        <p:txBody>
          <a:bodyPr/>
          <a:lstStyle/>
          <a:p>
            <a:r>
              <a:rPr lang="uk-UA" sz="1600" dirty="0"/>
              <a:t>Тенденції розвитку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ru-RU" altLang="en-US" dirty="0" err="1"/>
              <a:t>Використання</a:t>
            </a:r>
            <a:r>
              <a:rPr lang="ru-RU" altLang="en-US" dirty="0"/>
              <a:t> </a:t>
            </a:r>
            <a:r>
              <a:rPr lang="ru-RU" altLang="en-US" dirty="0" err="1"/>
              <a:t>власного</a:t>
            </a:r>
            <a:r>
              <a:rPr lang="ru-RU" altLang="en-US" dirty="0"/>
              <a:t> пристрою (</a:t>
            </a:r>
            <a:r>
              <a:rPr lang="en-US" altLang="en-US" dirty="0" smtClean="0"/>
              <a:t>BYOD)</a:t>
            </a:r>
            <a:endParaRPr lang="uk-UA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408516" y="420168"/>
            <a:ext cx="3529770" cy="4315609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Використання власних пристроїв (BYOD) </a:t>
            </a:r>
            <a:r>
              <a:rPr lang="uk-UA" dirty="0" smtClean="0"/>
              <a:t>надає </a:t>
            </a:r>
            <a:r>
              <a:rPr lang="uk-UA" dirty="0"/>
              <a:t>користувачам більше можливостей та гнучкості. </a:t>
            </a:r>
          </a:p>
          <a:p>
            <a:pPr marL="0" indent="0" algn="just" rtl="0">
              <a:buNone/>
            </a:pPr>
            <a:r>
              <a:rPr lang="uk-UA" dirty="0"/>
              <a:t>BYOD дозволяє кінцевим користувачам вільно користуватися особистими інструментами для доступу до інформації та взаємодії за допомогою власних:</a:t>
            </a:r>
          </a:p>
          <a:p>
            <a:pPr lvl="1" rtl="0"/>
            <a:r>
              <a:rPr lang="uk-UA" dirty="0"/>
              <a:t>Ноутбуків</a:t>
            </a:r>
          </a:p>
          <a:p>
            <a:pPr lvl="1" rtl="0"/>
            <a:r>
              <a:rPr lang="uk-UA" dirty="0"/>
              <a:t>Нетбуків</a:t>
            </a:r>
          </a:p>
          <a:p>
            <a:pPr lvl="1" rtl="0"/>
            <a:r>
              <a:rPr lang="uk-UA" dirty="0"/>
              <a:t>Планшетів</a:t>
            </a:r>
          </a:p>
          <a:p>
            <a:pPr lvl="1" rtl="0"/>
            <a:r>
              <a:rPr lang="uk-UA" dirty="0"/>
              <a:t>Смартфонів</a:t>
            </a:r>
          </a:p>
          <a:p>
            <a:pPr lvl="1" rtl="0"/>
            <a:r>
              <a:rPr lang="uk-UA" dirty="0"/>
              <a:t>Електронних </a:t>
            </a:r>
            <a:r>
              <a:rPr lang="uk-UA" dirty="0" smtClean="0"/>
              <a:t>книжок.</a:t>
            </a:r>
            <a:endParaRPr lang="uk-UA" dirty="0"/>
          </a:p>
          <a:p>
            <a:pPr marL="0" indent="0" algn="just" rtl="0">
              <a:buNone/>
            </a:pPr>
            <a:r>
              <a:rPr lang="uk-UA" dirty="0"/>
              <a:t>BYOD означає, що будь-який пристрій може належати будь-кому і використовуватися будь-де.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91" y="1040077"/>
            <a:ext cx="5114925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50304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4617313" cy="757551"/>
          </a:xfrm>
        </p:spPr>
        <p:txBody>
          <a:bodyPr/>
          <a:lstStyle/>
          <a:p>
            <a:pPr rtl="0"/>
            <a:r>
              <a:rPr lang="uk-UA" sz="1600" dirty="0" smtClean="0"/>
              <a:t>Тенденції розвитку </a:t>
            </a:r>
            <a:r>
              <a:rPr lang="uk-UA" sz="1600" dirty="0"/>
              <a:t>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altLang="en-US" dirty="0" smtClean="0"/>
              <a:t>Онлайн</a:t>
            </a:r>
            <a:r>
              <a:rPr lang="uk-UA" dirty="0" smtClean="0"/>
              <a:t>-співпраця</a:t>
            </a:r>
            <a:endParaRPr lang="uk-UA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57877" y="684643"/>
            <a:ext cx="3529770" cy="3754495"/>
          </a:xfrm>
        </p:spPr>
        <p:txBody>
          <a:bodyPr/>
          <a:lstStyle/>
          <a:p>
            <a:pPr algn="just" rtl="0">
              <a:spcBef>
                <a:spcPts val="0"/>
              </a:spcBef>
            </a:pPr>
            <a:r>
              <a:rPr lang="uk-UA" dirty="0"/>
              <a:t>Працюйте разом з іншими людьми у мережі над спільними проектами.</a:t>
            </a:r>
          </a:p>
          <a:p>
            <a:pPr algn="just" rtl="0">
              <a:spcBef>
                <a:spcPts val="0"/>
              </a:spcBef>
            </a:pPr>
            <a:r>
              <a:rPr lang="uk-UA" dirty="0"/>
              <a:t>Інструменти співпраці, такі як </a:t>
            </a:r>
            <a:r>
              <a:rPr lang="uk-UA" dirty="0" err="1"/>
              <a:t>Cisco</a:t>
            </a:r>
            <a:r>
              <a:rPr lang="uk-UA" dirty="0"/>
              <a:t> </a:t>
            </a:r>
            <a:r>
              <a:rPr lang="uk-UA" dirty="0" err="1"/>
              <a:t>WebEx</a:t>
            </a:r>
            <a:r>
              <a:rPr lang="uk-UA" dirty="0"/>
              <a:t> (див. </a:t>
            </a:r>
            <a:r>
              <a:rPr lang="uk-UA" dirty="0" smtClean="0"/>
              <a:t>рисунок), </a:t>
            </a:r>
            <a:r>
              <a:rPr lang="uk-UA" dirty="0"/>
              <a:t>забезпечують користувачам </a:t>
            </a:r>
            <a:r>
              <a:rPr lang="uk-UA" dirty="0" smtClean="0"/>
              <a:t>можливості миттєвого </a:t>
            </a:r>
            <a:r>
              <a:rPr lang="uk-UA" dirty="0"/>
              <a:t>з'єднання та взаємодії.</a:t>
            </a:r>
          </a:p>
          <a:p>
            <a:pPr rtl="0">
              <a:spcBef>
                <a:spcPts val="0"/>
              </a:spcBef>
            </a:pPr>
            <a:r>
              <a:rPr lang="uk-UA" dirty="0"/>
              <a:t>Співпраці надається пріоритет у бізнесі та освіті.</a:t>
            </a:r>
          </a:p>
          <a:p>
            <a:pPr algn="just" rtl="0">
              <a:spcBef>
                <a:spcPts val="0"/>
              </a:spcBef>
            </a:pPr>
            <a:r>
              <a:rPr lang="uk-UA" dirty="0" err="1"/>
              <a:t>Cisco</a:t>
            </a:r>
            <a:r>
              <a:rPr lang="uk-UA" dirty="0"/>
              <a:t> </a:t>
            </a:r>
            <a:r>
              <a:rPr lang="uk-UA" dirty="0" err="1"/>
              <a:t>Webex</a:t>
            </a:r>
            <a:r>
              <a:rPr lang="uk-UA" dirty="0"/>
              <a:t> </a:t>
            </a:r>
            <a:r>
              <a:rPr lang="uk-UA" dirty="0" err="1"/>
              <a:t>Teams</a:t>
            </a:r>
            <a:r>
              <a:rPr lang="uk-UA" dirty="0"/>
              <a:t> - це багатофункціональний інструмент співпраці, який дозволяє:</a:t>
            </a:r>
          </a:p>
          <a:p>
            <a:pPr lvl="1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dirty="0"/>
              <a:t>надсилати миттєві повідомлення </a:t>
            </a:r>
          </a:p>
          <a:p>
            <a:pPr lvl="1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dirty="0"/>
              <a:t>розміщувати зображення</a:t>
            </a:r>
          </a:p>
          <a:p>
            <a:pPr lvl="1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dirty="0"/>
              <a:t>поширювати відео та </a:t>
            </a:r>
            <a:r>
              <a:rPr lang="uk-UA" dirty="0" smtClean="0"/>
              <a:t>посилання.</a:t>
            </a:r>
            <a:endParaRPr lang="uk-UA" dirty="0"/>
          </a:p>
          <a:p>
            <a:endParaRPr lang="en-CA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22" y="1202201"/>
            <a:ext cx="4835762" cy="271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95484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9056451" cy="757551"/>
          </a:xfrm>
        </p:spPr>
        <p:txBody>
          <a:bodyPr/>
          <a:lstStyle/>
          <a:p>
            <a:pPr rtl="0"/>
            <a:r>
              <a:rPr lang="uk-UA" sz="1600"/>
              <a:t>Тенденції розвитку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Відео-зв'язок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13268" y="802758"/>
            <a:ext cx="7929584" cy="2482309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/>
              <a:t>За допомогою </a:t>
            </a:r>
            <a:r>
              <a:rPr lang="uk-UA" sz="1800" dirty="0" err="1"/>
              <a:t>відеодзвінка</a:t>
            </a:r>
            <a:r>
              <a:rPr lang="uk-UA" sz="1800" dirty="0"/>
              <a:t> можна звернутися до будь-кого, незалежно від його місця </a:t>
            </a:r>
            <a:r>
              <a:rPr lang="uk-UA" sz="1800" dirty="0" smtClean="0"/>
              <a:t>перебування.</a:t>
            </a:r>
            <a:endParaRPr lang="uk-UA" sz="18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 err="1"/>
              <a:t>Відеоконференції</a:t>
            </a:r>
            <a:r>
              <a:rPr lang="uk-UA" sz="1800" dirty="0"/>
              <a:t> є потужним інструментом для спілкування з іншими людьми.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/>
              <a:t>Відео стає критично важливою вимогою для ефективної співпраці.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/>
              <a:t>Потужний інструмент </a:t>
            </a:r>
            <a:r>
              <a:rPr lang="uk-UA" sz="1800" dirty="0" err="1"/>
              <a:t>Cisco</a:t>
            </a:r>
            <a:r>
              <a:rPr lang="uk-UA" sz="1800" dirty="0"/>
              <a:t> </a:t>
            </a:r>
            <a:r>
              <a:rPr lang="uk-UA" sz="1800" dirty="0" err="1"/>
              <a:t>TelePresence</a:t>
            </a:r>
            <a:r>
              <a:rPr lang="uk-UA" sz="1800" dirty="0"/>
              <a:t> - це один зі способів взаємодії між будь-ким будь-де</a:t>
            </a:r>
            <a:r>
              <a:rPr lang="uk-UA" dirty="0"/>
              <a:t>.</a:t>
            </a:r>
            <a:r>
              <a:rPr lang="uk-UA" sz="1800" dirty="0"/>
              <a:t> </a:t>
            </a:r>
          </a:p>
          <a:p>
            <a:pPr marL="0" indent="0">
              <a:buNone/>
            </a:pPr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197293219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9056451" cy="757551"/>
          </a:xfrm>
        </p:spPr>
        <p:txBody>
          <a:bodyPr/>
          <a:lstStyle/>
          <a:p>
            <a:pPr rtl="0"/>
            <a:r>
              <a:rPr lang="uk-UA" sz="1600"/>
              <a:t>Тенденції розвитку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Відео - Cisco WebEx для нарад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0079" y="798944"/>
            <a:ext cx="6811390" cy="38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35713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5082966" cy="990238"/>
          </a:xfrm>
        </p:spPr>
        <p:txBody>
          <a:bodyPr/>
          <a:lstStyle/>
          <a:p>
            <a:pPr rtl="0"/>
            <a:r>
              <a:rPr lang="uk-UA" sz="1600"/>
              <a:t>Тенденції розвитку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Хмарні обчислення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87549" y="1031631"/>
            <a:ext cx="8861997" cy="3224328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Хмарні обчислення дозволяють нам зберігати особисті файли або резервні копії даних на серверах в Інтернеті. </a:t>
            </a:r>
          </a:p>
          <a:p>
            <a:pPr lvl="1" algn="just" rtl="0"/>
            <a:r>
              <a:rPr lang="uk-UA" dirty="0"/>
              <a:t>Застосунки також можуть бути доступні, з використанням хмари.</a:t>
            </a:r>
          </a:p>
          <a:p>
            <a:pPr lvl="1" algn="just" rtl="0"/>
            <a:r>
              <a:rPr lang="uk-UA" dirty="0"/>
              <a:t>Дозволяє компаніям доправляти дані на будь-який пристрій у будь-якій точці світу.</a:t>
            </a:r>
          </a:p>
          <a:p>
            <a:pPr marL="0" indent="0" algn="just">
              <a:buNone/>
            </a:pPr>
            <a:endParaRPr lang="en-CA" altLang="en-US" dirty="0"/>
          </a:p>
          <a:p>
            <a:pPr marL="0" indent="0" algn="just" rtl="0">
              <a:buNone/>
            </a:pPr>
            <a:r>
              <a:rPr lang="uk-UA" dirty="0"/>
              <a:t>Хмарні обчислення </a:t>
            </a:r>
            <a:r>
              <a:rPr lang="uk-UA" dirty="0" smtClean="0"/>
              <a:t>стають можливими завдяки </a:t>
            </a:r>
            <a:r>
              <a:rPr lang="uk-UA" dirty="0"/>
              <a:t>центрам обробки даних (ЦОД). </a:t>
            </a:r>
          </a:p>
          <a:p>
            <a:pPr lvl="1" algn="just" rtl="0"/>
            <a:r>
              <a:rPr lang="uk-UA" dirty="0"/>
              <a:t>Менші компанії, які не можуть дозволити собі власні ЦОД, орендують сервери та послуги зберігання даних у дата-центрах великих організацій у хмарі.</a:t>
            </a:r>
          </a:p>
          <a:p>
            <a:pPr marL="0" indent="0">
              <a:buNone/>
            </a:pPr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741150266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4753023" cy="1032033"/>
          </a:xfrm>
        </p:spPr>
        <p:txBody>
          <a:bodyPr/>
          <a:lstStyle/>
          <a:p>
            <a:pPr rtl="0"/>
            <a:r>
              <a:rPr lang="uk-UA" sz="1600"/>
              <a:t>Тенденції розвитку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Хмарні обчислення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77113" y="851003"/>
            <a:ext cx="8850813" cy="3616339"/>
          </a:xfrm>
        </p:spPr>
        <p:txBody>
          <a:bodyPr/>
          <a:lstStyle/>
          <a:p>
            <a:pPr marL="0" indent="0" rtl="0">
              <a:buNone/>
            </a:pPr>
            <a:r>
              <a:rPr lang="uk-UA" dirty="0"/>
              <a:t>Чотири типи хмар:</a:t>
            </a:r>
          </a:p>
          <a:p>
            <a:pPr lvl="1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Публічні хмари</a:t>
            </a:r>
          </a:p>
          <a:p>
            <a:pPr lvl="2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Доступні для широкого загалу безкоштовно або з тарифікацією на основі використаних послуг. </a:t>
            </a:r>
          </a:p>
          <a:p>
            <a:pPr lvl="1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Приватні хмари</a:t>
            </a:r>
          </a:p>
          <a:p>
            <a:pPr lvl="2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Призначені для конкретної організації або суб'єкту, наприклад уряду.</a:t>
            </a:r>
          </a:p>
          <a:p>
            <a:pPr lvl="1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Гібридні хмари</a:t>
            </a:r>
          </a:p>
          <a:p>
            <a:pPr lvl="2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Складаються з двох або більше типів хмари - наприклад, частина галузева і частина публічна. </a:t>
            </a:r>
          </a:p>
          <a:p>
            <a:pPr lvl="2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Кожна частина залишається окремим об'єктом, але обидві з'єднані </a:t>
            </a:r>
            <a:r>
              <a:rPr lang="uk-UA" sz="1500" dirty="0" smtClean="0"/>
              <a:t>з використанням єдиної </a:t>
            </a:r>
            <a:r>
              <a:rPr lang="uk-UA" sz="1500" dirty="0"/>
              <a:t>архітектури.</a:t>
            </a:r>
          </a:p>
          <a:p>
            <a:pPr lvl="1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 smtClean="0"/>
              <a:t>Галузеві/ Громадські </a:t>
            </a:r>
            <a:r>
              <a:rPr lang="uk-UA" sz="1500" dirty="0"/>
              <a:t>Хмари</a:t>
            </a:r>
          </a:p>
          <a:p>
            <a:pPr lvl="2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Створені для задоволення потреб певної галузі, наприклад, сфери охорони здоров’я чи засобів масової інформації. </a:t>
            </a:r>
          </a:p>
          <a:p>
            <a:pPr lvl="2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Можуть бути приватними або </a:t>
            </a:r>
            <a:r>
              <a:rPr lang="uk-UA" sz="1500" dirty="0" smtClean="0"/>
              <a:t>публічними.</a:t>
            </a:r>
            <a:endParaRPr lang="uk-UA" sz="1500" dirty="0"/>
          </a:p>
          <a:p>
            <a:pPr marL="261937" lvl="2" indent="0">
              <a:buNone/>
            </a:pPr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020466046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Тенденції розвитку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Технологічні тенденції для домашнього використання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986866" y="798944"/>
            <a:ext cx="3720351" cy="4057261"/>
          </a:xfrm>
        </p:spPr>
        <p:txBody>
          <a:bodyPr/>
          <a:lstStyle/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600" dirty="0"/>
              <a:t>Технологія розумного </a:t>
            </a:r>
            <a:r>
              <a:rPr lang="uk-UA" sz="1600" dirty="0" smtClean="0"/>
              <a:t>будинку </a:t>
            </a:r>
            <a:r>
              <a:rPr lang="uk-UA" sz="1600" dirty="0"/>
              <a:t>- це тренд, який стрімко розвивається, і дозволяє інтегрувати сучасні технології до побутових приладів, з метою їх взаємодії з іншими пристроями.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600" dirty="0"/>
              <a:t>Духовка може приготувати страву до вашого повернення додому, встановивши час приготування згідно із записами у вашому календарі.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ru-RU" altLang="en-US" sz="1600" dirty="0" err="1"/>
              <a:t>Наразі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технологія</a:t>
            </a:r>
            <a:r>
              <a:rPr lang="ru-RU" altLang="en-US" sz="1600" dirty="0"/>
              <a:t> </a:t>
            </a:r>
            <a:r>
              <a:rPr lang="ru-RU" altLang="en-US" sz="1600" dirty="0" err="1"/>
              <a:t>розумного</a:t>
            </a:r>
            <a:r>
              <a:rPr lang="ru-RU" altLang="en-US" sz="1600" dirty="0"/>
              <a:t> дому </a:t>
            </a:r>
            <a:r>
              <a:rPr lang="ru-RU" altLang="en-US" sz="1600" dirty="0" err="1"/>
              <a:t>розробляється</a:t>
            </a:r>
            <a:r>
              <a:rPr lang="ru-RU" altLang="en-US" sz="1600" dirty="0"/>
              <a:t> для </a:t>
            </a:r>
            <a:r>
              <a:rPr lang="ru-RU" altLang="en-US" sz="1600" dirty="0" err="1"/>
              <a:t>усіх</a:t>
            </a:r>
            <a:r>
              <a:rPr lang="ru-RU" altLang="en-US" sz="1600" dirty="0"/>
              <a:t> </a:t>
            </a:r>
            <a:r>
              <a:rPr lang="ru-RU" altLang="en-US" sz="1600" dirty="0" err="1"/>
              <a:t>кімнат</a:t>
            </a:r>
            <a:r>
              <a:rPr lang="ru-RU" altLang="en-US" sz="1600" dirty="0"/>
              <a:t> у </a:t>
            </a:r>
            <a:r>
              <a:rPr lang="ru-RU" altLang="en-US" sz="1600" dirty="0" err="1" smtClean="0"/>
              <a:t>будинку</a:t>
            </a:r>
            <a:r>
              <a:rPr lang="ru-RU" altLang="en-US" sz="1600" dirty="0" smtClean="0"/>
              <a:t>.</a:t>
            </a:r>
            <a:endParaRPr lang="en-CA" altLang="en-US" sz="1600" dirty="0"/>
          </a:p>
          <a:p>
            <a:pPr lvl="1"/>
            <a:endParaRPr lang="en-CA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9" y="798945"/>
            <a:ext cx="4796178" cy="385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30622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9144000" cy="757551"/>
          </a:xfrm>
        </p:spPr>
        <p:txBody>
          <a:bodyPr/>
          <a:lstStyle/>
          <a:p>
            <a:pPr rtl="0"/>
            <a:r>
              <a:rPr lang="uk-UA" sz="1600"/>
              <a:t>Тенденції розвитку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Мережа електроживлення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276335" y="459090"/>
            <a:ext cx="3497928" cy="3524481"/>
          </a:xfrm>
        </p:spPr>
        <p:txBody>
          <a:bodyPr/>
          <a:lstStyle/>
          <a:p>
            <a:pPr lvl="1" algn="just" rtl="0"/>
            <a:r>
              <a:rPr lang="uk-UA" sz="1500" dirty="0"/>
              <a:t>Мережа електроживлення (</a:t>
            </a:r>
            <a:r>
              <a:rPr lang="uk-UA" sz="1500" dirty="0" err="1"/>
              <a:t>Powerline</a:t>
            </a:r>
            <a:r>
              <a:rPr lang="uk-UA" sz="1500" dirty="0"/>
              <a:t>) може забезпечувати під'єднання пристроїв до локальної мережі там, де кабелі мережі або бездротовий зв’язок недоступні.</a:t>
            </a:r>
          </a:p>
          <a:p>
            <a:pPr lvl="1" algn="just" rtl="0"/>
            <a:r>
              <a:rPr lang="uk-UA" sz="1500" dirty="0"/>
              <a:t>Використовуючи стандартний адаптер живлення, пристрої можуть </a:t>
            </a:r>
            <a:r>
              <a:rPr lang="uk-UA" sz="1500" dirty="0" err="1"/>
              <a:t>під'єднуватися</a:t>
            </a:r>
            <a:r>
              <a:rPr lang="uk-UA" sz="1500" dirty="0"/>
              <a:t> до локальної мережі через електричну розетку, надсилаючи дані на певних частотах.</a:t>
            </a:r>
          </a:p>
          <a:p>
            <a:pPr lvl="1" algn="just" rtl="0"/>
            <a:r>
              <a:rPr lang="uk-UA" sz="1500" dirty="0"/>
              <a:t>Мережа електроживлення особливо корисна, коли точки бездротового доступу не можуть охопити усі домашні пристрої.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9" y="798944"/>
            <a:ext cx="5354463" cy="284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6062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Компоненти мережі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Ролі вузлів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4064" y="798945"/>
            <a:ext cx="3488136" cy="4153199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Кожен комп'ютер у мережі називається вузлом, </a:t>
            </a:r>
            <a:r>
              <a:rPr lang="uk-UA" sz="1600" dirty="0" err="1"/>
              <a:t>хостом</a:t>
            </a:r>
            <a:r>
              <a:rPr lang="uk-UA" sz="1600" dirty="0"/>
              <a:t> або кінцевим пристроєм.</a:t>
            </a:r>
          </a:p>
          <a:p>
            <a:pPr marL="0" indent="0" algn="just" rtl="0">
              <a:buNone/>
            </a:pPr>
            <a:r>
              <a:rPr lang="uk-UA" sz="1600" dirty="0"/>
              <a:t>Сервери - це комп'ютери, які надають інформацію кінцевим пристроям: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поштові сервери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веб-сервери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файлові </a:t>
            </a:r>
            <a:r>
              <a:rPr lang="uk-UA" sz="1600" dirty="0" smtClean="0"/>
              <a:t>сервери.</a:t>
            </a:r>
            <a:endParaRPr lang="uk-UA" sz="1600" dirty="0"/>
          </a:p>
          <a:p>
            <a:pPr marL="0" indent="0" algn="just" rtl="0">
              <a:buNone/>
            </a:pPr>
            <a:r>
              <a:rPr lang="uk-UA" sz="1600" dirty="0"/>
              <a:t>Клієнти - це комп'ютери, які надсилають запити серверам для отримання:</a:t>
            </a:r>
          </a:p>
          <a:p>
            <a:pPr lvl="1" rtl="0">
              <a:buFont typeface="Arial" panose="020B0604020202020204" pitchFamily="34" charset="0"/>
              <a:buChar char="•"/>
            </a:pPr>
            <a:r>
              <a:rPr lang="uk-UA" sz="1600" dirty="0"/>
              <a:t>веб-сторінки з веб-сервера</a:t>
            </a:r>
          </a:p>
          <a:p>
            <a:pPr lvl="1" rtl="0"/>
            <a:r>
              <a:rPr lang="uk-UA" sz="1600" dirty="0" err="1"/>
              <a:t>email</a:t>
            </a:r>
            <a:r>
              <a:rPr lang="uk-UA" sz="1600" dirty="0"/>
              <a:t> з поштового сервера</a:t>
            </a:r>
          </a:p>
          <a:p>
            <a:pPr marL="0" indent="0" rtl="0">
              <a:buNone/>
            </a:pPr>
            <a:r>
              <a:rPr lang="uk-UA" dirty="0"/>
              <a:t>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194167"/>
              </p:ext>
            </p:extLst>
          </p:nvPr>
        </p:nvGraphicFramePr>
        <p:xfrm>
          <a:off x="3776263" y="1781844"/>
          <a:ext cx="5300003" cy="3361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6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016">
                <a:tc>
                  <a:txBody>
                    <a:bodyPr/>
                    <a:lstStyle/>
                    <a:p>
                      <a:pPr algn="ctr" rtl="0"/>
                      <a:r>
                        <a:rPr lang="uk-UA" dirty="0"/>
                        <a:t>Тип сервера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uk-UA" dirty="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016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сервері електронної пошти працює ПЗ поштового сервера. </a:t>
                      </a:r>
                    </a:p>
                    <a:p>
                      <a:pPr rtl="0"/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Клієнти використовують</a:t>
                      </a:r>
                      <a:r>
                        <a:rPr lang="uk-UA" sz="14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клієнтське ПЗ для доступу до </a:t>
                      </a: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електронних повідомлень.</a:t>
                      </a:r>
                      <a:endParaRPr lang="uk-UA" sz="1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023">
                <a:tc>
                  <a:txBody>
                    <a:bodyPr/>
                    <a:lstStyle/>
                    <a:p>
                      <a:pPr rtl="0"/>
                      <a:r>
                        <a:rPr lang="uk-UA" dirty="0" smtClean="0"/>
                        <a:t>Веб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</a:t>
                      </a: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веб-сервері </a:t>
                      </a:r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працює серверне ПЗ </a:t>
                      </a: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веб-сервера</a:t>
                      </a:r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rtl="0"/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Клієнти використовують ПЗ браузера для доступу до веб-сторінок.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777">
                <a:tc>
                  <a:txBody>
                    <a:bodyPr/>
                    <a:lstStyle/>
                    <a:p>
                      <a:pPr rtl="0"/>
                      <a:r>
                        <a:rPr lang="uk-UA" dirty="0" smtClean="0"/>
                        <a:t>Файл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Файловий сервер зберігає корпоративні та користувацькі файли.</a:t>
                      </a:r>
                    </a:p>
                    <a:p>
                      <a:pPr rtl="0"/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Клієнтські пристрої отримують доступ до цих файлів.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6263" y="601235"/>
            <a:ext cx="4680156" cy="10626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223303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00585" y="164961"/>
            <a:ext cx="4875536" cy="757551"/>
          </a:xfrm>
        </p:spPr>
        <p:txBody>
          <a:bodyPr/>
          <a:lstStyle/>
          <a:p>
            <a:pPr rtl="0"/>
            <a:r>
              <a:rPr lang="uk-UA" sz="1600" dirty="0"/>
              <a:t>Тенденції розвитку мереж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Бездротовий широкосмуговий зв'язок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227352" y="663020"/>
            <a:ext cx="3673429" cy="3528980"/>
          </a:xfrm>
        </p:spPr>
        <p:txBody>
          <a:bodyPr/>
          <a:lstStyle/>
          <a:p>
            <a:pPr marL="142875" lvl="1" indent="0" algn="just" rtl="0">
              <a:buNone/>
            </a:pPr>
            <a:r>
              <a:rPr lang="uk-UA" dirty="0"/>
              <a:t>Окрім DSL та кабелю, бездротовий зв’язок - це ще один варіант, який використовується для </a:t>
            </a:r>
            <a:r>
              <a:rPr lang="uk-UA" dirty="0" smtClean="0"/>
              <a:t>під</a:t>
            </a:r>
            <a:r>
              <a:rPr lang="en-US" dirty="0" smtClean="0"/>
              <a:t>’</a:t>
            </a:r>
            <a:r>
              <a:rPr lang="uk-UA" dirty="0" smtClean="0"/>
              <a:t>єднання </a:t>
            </a:r>
            <a:r>
              <a:rPr lang="uk-UA" dirty="0"/>
              <a:t>будинків та невеликих підприємств до Інтернету. 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dirty="0" smtClean="0"/>
              <a:t>Найчастіше </a:t>
            </a:r>
            <a:r>
              <a:rPr lang="uk-UA" dirty="0"/>
              <a:t>зустрічається у сільській місцевості. Постачальник послуг бездротового Інтернету (WISP) - це Інтернет-провайдер, </a:t>
            </a:r>
            <a:r>
              <a:rPr lang="uk-UA" dirty="0" smtClean="0"/>
              <a:t>що під</a:t>
            </a:r>
            <a:r>
              <a:rPr lang="en-US" dirty="0" smtClean="0"/>
              <a:t>’</a:t>
            </a:r>
            <a:r>
              <a:rPr lang="uk-UA" dirty="0" err="1" smtClean="0"/>
              <a:t>єднує</a:t>
            </a:r>
            <a:r>
              <a:rPr lang="uk-UA" dirty="0" smtClean="0"/>
              <a:t> </a:t>
            </a:r>
            <a:r>
              <a:rPr lang="uk-UA" dirty="0"/>
              <a:t>абонентів до визначених точок доступу або </a:t>
            </a:r>
            <a:r>
              <a:rPr lang="uk-UA" dirty="0" err="1"/>
              <a:t>hopspots</a:t>
            </a:r>
            <a:r>
              <a:rPr lang="uk-UA" dirty="0"/>
              <a:t>. 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dirty="0"/>
              <a:t>Бездротовий широкосмуговий зв'язок (</a:t>
            </a:r>
            <a:r>
              <a:rPr lang="uk-UA" dirty="0" err="1"/>
              <a:t>Wireless</a:t>
            </a:r>
            <a:r>
              <a:rPr lang="uk-UA" dirty="0"/>
              <a:t> </a:t>
            </a:r>
            <a:r>
              <a:rPr lang="uk-UA" dirty="0" err="1"/>
              <a:t>broadband</a:t>
            </a:r>
            <a:r>
              <a:rPr lang="uk-UA" dirty="0"/>
              <a:t>)  - це одне бездротове рішення для дому та </a:t>
            </a:r>
            <a:r>
              <a:rPr lang="uk-UA" dirty="0" smtClean="0"/>
              <a:t>невеликого підприємства.</a:t>
            </a:r>
            <a:endParaRPr lang="uk-UA" dirty="0"/>
          </a:p>
          <a:p>
            <a:pPr lvl="3" algn="just" rtl="0">
              <a:buFont typeface="Arial" panose="020B0604020202020204" pitchFamily="34" charset="0"/>
              <a:buChar char="•"/>
            </a:pPr>
            <a:r>
              <a:rPr lang="uk-UA" dirty="0"/>
              <a:t>Використовує ту саму стільникову технологію, що і смартфон.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uk-UA" dirty="0"/>
              <a:t>Антена встановлюється поза будинком, що забезпечує </a:t>
            </a:r>
            <a:r>
              <a:rPr lang="uk-UA" dirty="0" smtClean="0"/>
              <a:t>домашнім пристроям </a:t>
            </a:r>
            <a:r>
              <a:rPr lang="uk-UA" dirty="0"/>
              <a:t>бездротов</a:t>
            </a:r>
            <a:r>
              <a:rPr lang="uk-UA" dirty="0" smtClean="0"/>
              <a:t>ий або дротовий зв</a:t>
            </a:r>
            <a:r>
              <a:rPr lang="en-US" dirty="0" smtClean="0"/>
              <a:t>’</a:t>
            </a:r>
            <a:r>
              <a:rPr lang="uk-UA" dirty="0" err="1" smtClean="0"/>
              <a:t>язок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85" y="1058436"/>
            <a:ext cx="476250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11454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1.8 Безпека мережі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9959220"/>
      </p:ext>
    </p:extLst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5123043" cy="757551"/>
          </a:xfrm>
        </p:spPr>
        <p:txBody>
          <a:bodyPr/>
          <a:lstStyle/>
          <a:p>
            <a:pPr rtl="0"/>
            <a:r>
              <a:rPr lang="uk-UA" sz="1600"/>
              <a:t>Безпека мережі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Загрози безпеці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286792" y="361277"/>
            <a:ext cx="3673429" cy="3811173"/>
          </a:xfrm>
        </p:spPr>
        <p:txBody>
          <a:bodyPr/>
          <a:lstStyle/>
          <a:p>
            <a:pPr lvl="1" algn="just" rtl="0"/>
            <a:r>
              <a:rPr lang="uk-UA" sz="1600" dirty="0"/>
              <a:t>Безпека мережі - це невід'ємна частина мереж, незалежно від її розміру.</a:t>
            </a:r>
          </a:p>
          <a:p>
            <a:pPr lvl="1" algn="just" rtl="0"/>
            <a:r>
              <a:rPr lang="uk-UA" sz="1600" dirty="0"/>
              <a:t>При реалізації безпеки мережі потрібно брати до уваги середовище, у якому захищаються дані, </a:t>
            </a:r>
            <a:r>
              <a:rPr lang="uk-UA" sz="1600" dirty="0" smtClean="0"/>
              <a:t>а також забезпечувати </a:t>
            </a:r>
            <a:r>
              <a:rPr lang="uk-UA" sz="1600" dirty="0"/>
              <a:t>належну якість </a:t>
            </a:r>
            <a:r>
              <a:rPr lang="uk-UA" sz="1600" dirty="0" smtClean="0"/>
              <a:t>обслуговування користувачів.</a:t>
            </a:r>
            <a:endParaRPr lang="uk-UA" sz="1600" dirty="0"/>
          </a:p>
          <a:p>
            <a:pPr lvl="1" algn="just" rtl="0"/>
            <a:r>
              <a:rPr lang="uk-UA" sz="1600" dirty="0"/>
              <a:t>Захист мережі включає в себе багато протоколів, технологій, пристроїв, інструментів та методів, які захищають дані та пом'якшують наслідки загроз.</a:t>
            </a:r>
          </a:p>
          <a:p>
            <a:pPr lvl="1" algn="just" rtl="0"/>
            <a:r>
              <a:rPr lang="uk-UA" sz="1600" dirty="0"/>
              <a:t>Вектори загроз можуть бути зовнішніми або внутрішніми.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8414" t="29202" r="18185" b="26034"/>
          <a:stretch/>
        </p:blipFill>
        <p:spPr>
          <a:xfrm>
            <a:off x="257732" y="1408669"/>
            <a:ext cx="5029060" cy="291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560089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5123043" cy="757551"/>
          </a:xfrm>
        </p:spPr>
        <p:txBody>
          <a:bodyPr/>
          <a:lstStyle/>
          <a:p>
            <a:pPr rtl="0"/>
            <a:r>
              <a:rPr lang="uk-UA" sz="1600"/>
              <a:t>Безпека мережі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Загрози безпеці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210592" y="420168"/>
            <a:ext cx="3673429" cy="4344944"/>
          </a:xfrm>
        </p:spPr>
        <p:txBody>
          <a:bodyPr/>
          <a:lstStyle/>
          <a:p>
            <a:pPr marL="142875" lvl="1" indent="0" rtl="0">
              <a:buNone/>
            </a:pPr>
            <a:r>
              <a:rPr lang="uk-UA" sz="1500" dirty="0"/>
              <a:t>Зовнішні загрози:</a:t>
            </a:r>
          </a:p>
          <a:p>
            <a:pPr lvl="2" rtl="0"/>
            <a:r>
              <a:rPr lang="uk-UA" sz="1500" dirty="0"/>
              <a:t>Віруси, хробаки і троянські коні</a:t>
            </a:r>
          </a:p>
          <a:p>
            <a:pPr lvl="2" rtl="0"/>
            <a:r>
              <a:rPr lang="uk-UA" sz="1500" dirty="0"/>
              <a:t>Шпигунське і рекламне ПЗ</a:t>
            </a:r>
          </a:p>
          <a:p>
            <a:pPr lvl="2" rtl="0"/>
            <a:r>
              <a:rPr lang="uk-UA" sz="1500" dirty="0"/>
              <a:t>Атаки нульового дня</a:t>
            </a:r>
          </a:p>
          <a:p>
            <a:pPr lvl="2" rtl="0"/>
            <a:r>
              <a:rPr lang="uk-UA" sz="1500" dirty="0"/>
              <a:t>Напади зловмисників</a:t>
            </a:r>
          </a:p>
          <a:p>
            <a:pPr lvl="2" rtl="0"/>
            <a:r>
              <a:rPr lang="uk-UA" sz="1500" dirty="0"/>
              <a:t>Атаки відмови в обслуговуванні</a:t>
            </a:r>
          </a:p>
          <a:p>
            <a:pPr lvl="2" rtl="0"/>
            <a:r>
              <a:rPr lang="uk-UA" sz="1500" dirty="0"/>
              <a:t>Перехоплення і крадіжка даних</a:t>
            </a:r>
          </a:p>
          <a:p>
            <a:pPr lvl="2" rtl="0"/>
            <a:r>
              <a:rPr lang="uk-UA" sz="1500" dirty="0"/>
              <a:t>Крадіжка </a:t>
            </a:r>
            <a:r>
              <a:rPr lang="uk-UA" sz="1500" dirty="0" smtClean="0"/>
              <a:t>ідентичності.</a:t>
            </a:r>
            <a:endParaRPr lang="uk-UA" sz="1500" dirty="0"/>
          </a:p>
          <a:p>
            <a:pPr marL="142875" lvl="1" indent="0" rtl="0">
              <a:buNone/>
            </a:pPr>
            <a:endParaRPr lang="uk-UA" sz="1500" dirty="0" smtClean="0"/>
          </a:p>
          <a:p>
            <a:pPr marL="142875" lvl="1" indent="0" rtl="0">
              <a:buNone/>
            </a:pPr>
            <a:r>
              <a:rPr lang="uk-UA" sz="1500" dirty="0" smtClean="0"/>
              <a:t>Внутрішні </a:t>
            </a:r>
            <a:r>
              <a:rPr lang="uk-UA" sz="1500" dirty="0"/>
              <a:t>загрози:</a:t>
            </a:r>
          </a:p>
          <a:p>
            <a:pPr lvl="2" rtl="0"/>
            <a:r>
              <a:rPr lang="uk-UA" sz="1500" dirty="0"/>
              <a:t>втрачені або викрадені пристрої</a:t>
            </a:r>
          </a:p>
          <a:p>
            <a:pPr lvl="2" rtl="0"/>
            <a:r>
              <a:rPr lang="uk-UA" sz="1500" dirty="0"/>
              <a:t>випадкові зловживання працівників</a:t>
            </a:r>
          </a:p>
          <a:p>
            <a:pPr lvl="2" rtl="0"/>
            <a:r>
              <a:rPr lang="uk-UA" sz="1500" dirty="0"/>
              <a:t>співробітники зі зловмисними </a:t>
            </a:r>
            <a:r>
              <a:rPr lang="uk-UA" sz="1500" dirty="0" smtClean="0"/>
              <a:t>намірами.</a:t>
            </a:r>
            <a:endParaRPr lang="uk-UA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9" y="1359791"/>
            <a:ext cx="5199293" cy="318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8414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4261426" cy="757551"/>
          </a:xfrm>
        </p:spPr>
        <p:txBody>
          <a:bodyPr/>
          <a:lstStyle/>
          <a:p>
            <a:pPr rtl="0"/>
            <a:r>
              <a:rPr lang="uk-UA" sz="1600"/>
              <a:t>Безпека мережі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Безпекові рішення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0" y="917690"/>
            <a:ext cx="4410247" cy="3114446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Безпека повинна запроваджуватися на декількох рівнях, з використанням більше ніж одного рішення.</a:t>
            </a:r>
          </a:p>
          <a:p>
            <a:pPr marL="0" indent="0" rtl="0">
              <a:buNone/>
            </a:pPr>
            <a:r>
              <a:rPr lang="uk-UA" sz="1600" dirty="0"/>
              <a:t>Компоненти безпеки для домашньої або </a:t>
            </a:r>
            <a:r>
              <a:rPr lang="uk-UA" sz="1600" dirty="0" smtClean="0"/>
              <a:t>невеликої офісної </a:t>
            </a:r>
            <a:r>
              <a:rPr lang="uk-UA" sz="1600" dirty="0"/>
              <a:t>мережі:</a:t>
            </a:r>
          </a:p>
          <a:p>
            <a:pPr lvl="2" algn="just" rtl="0"/>
            <a:r>
              <a:rPr lang="uk-UA" sz="1600" dirty="0"/>
              <a:t>На кінцевих пристроях має бути встановлене антивірусне та анти-шпигунське ПЗ.</a:t>
            </a:r>
          </a:p>
          <a:p>
            <a:pPr lvl="2" algn="just" rtl="0"/>
            <a:r>
              <a:rPr lang="uk-UA" sz="1600" dirty="0"/>
              <a:t>Фільтрація за допомогою </a:t>
            </a:r>
            <a:r>
              <a:rPr lang="uk-UA" sz="1600" dirty="0" smtClean="0"/>
              <a:t>брандмауера використовується </a:t>
            </a:r>
            <a:r>
              <a:rPr lang="uk-UA" sz="1600" dirty="0"/>
              <a:t>для блокування </a:t>
            </a:r>
            <a:r>
              <a:rPr lang="uk-UA" sz="1600" dirty="0" smtClean="0"/>
              <a:t>несанкціонованого </a:t>
            </a:r>
            <a:r>
              <a:rPr lang="uk-UA" sz="1600" dirty="0"/>
              <a:t>доступу до мережі</a:t>
            </a:r>
            <a:r>
              <a:rPr lang="uk-UA" sz="1600" dirty="0" smtClean="0"/>
              <a:t>.</a:t>
            </a:r>
            <a:endParaRPr lang="uk-UA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8" y="880746"/>
            <a:ext cx="4261427" cy="351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78583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4570948" cy="757551"/>
          </a:xfrm>
        </p:spPr>
        <p:txBody>
          <a:bodyPr/>
          <a:lstStyle/>
          <a:p>
            <a:pPr rtl="0"/>
            <a:r>
              <a:rPr lang="uk-UA" sz="1600" dirty="0"/>
              <a:t>Безпека мережі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 err="1"/>
              <a:t>Безпекові</a:t>
            </a:r>
            <a:r>
              <a:rPr lang="uk-UA" dirty="0"/>
              <a:t> рішення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311537" y="1032933"/>
            <a:ext cx="4744914" cy="3166997"/>
          </a:xfrm>
        </p:spPr>
        <p:txBody>
          <a:bodyPr/>
          <a:lstStyle/>
          <a:p>
            <a:pPr marL="142875" lvl="1" indent="0" algn="just" rtl="0">
              <a:buNone/>
            </a:pPr>
            <a:r>
              <a:rPr lang="uk-UA" sz="1600" dirty="0"/>
              <a:t>Більші мережі висувають додаткові вимоги до безпеки:</a:t>
            </a:r>
          </a:p>
          <a:p>
            <a:pPr lvl="2" rtl="0"/>
            <a:r>
              <a:rPr lang="uk-UA" sz="1600" dirty="0"/>
              <a:t>Спеціалізовані системи </a:t>
            </a:r>
            <a:r>
              <a:rPr lang="uk-UA" sz="1600" dirty="0" err="1"/>
              <a:t>міжмережних</a:t>
            </a:r>
            <a:r>
              <a:rPr lang="uk-UA" sz="1600" dirty="0"/>
              <a:t> екранів</a:t>
            </a:r>
          </a:p>
          <a:p>
            <a:pPr lvl="2" rtl="0"/>
            <a:r>
              <a:rPr lang="uk-UA" sz="1600" dirty="0"/>
              <a:t>Списки контролю доступу (ACL) </a:t>
            </a:r>
          </a:p>
          <a:p>
            <a:pPr lvl="2" rtl="0"/>
            <a:r>
              <a:rPr lang="uk-UA" sz="1600" dirty="0"/>
              <a:t>Системи запобігання вторгненням (IPS)</a:t>
            </a:r>
          </a:p>
          <a:p>
            <a:pPr lvl="2" rtl="0"/>
            <a:r>
              <a:rPr lang="uk-UA" sz="1600" dirty="0"/>
              <a:t>Віртуальна приватна мережа (VPN</a:t>
            </a:r>
            <a:r>
              <a:rPr lang="uk-UA" sz="1600" dirty="0" smtClean="0"/>
              <a:t>).</a:t>
            </a:r>
            <a:endParaRPr lang="uk-UA" sz="1600" dirty="0"/>
          </a:p>
          <a:p>
            <a:pPr marL="142875" lvl="1" indent="0" algn="just" rtl="0">
              <a:buNone/>
            </a:pPr>
            <a:r>
              <a:rPr lang="uk-UA" sz="1600" dirty="0"/>
              <a:t>Вивчення загроз мережній безпеці починається з чіткого розуміння основної інфраструктури комутації та маршрутизації.</a:t>
            </a:r>
          </a:p>
          <a:p>
            <a:pPr marL="261937" lvl="2" indent="0">
              <a:buNone/>
            </a:pPr>
            <a:endParaRPr lang="en-CA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9" y="943570"/>
            <a:ext cx="4223989" cy="348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47440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1.9 </a:t>
            </a:r>
            <a:r>
              <a:rPr lang="uk-UA" sz="40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IT-фахівець</a:t>
            </a:r>
            <a:endParaRPr lang="uk-UA" sz="40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3095686"/>
      </p:ext>
    </p:extLst>
  </p:cSld>
  <p:clrMapOvr>
    <a:masterClrMapping/>
  </p:clrMapOvr>
  <p:transition spd="slow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41393"/>
            <a:ext cx="5371956" cy="965772"/>
          </a:xfrm>
        </p:spPr>
        <p:txBody>
          <a:bodyPr/>
          <a:lstStyle/>
          <a:p>
            <a:pPr rtl="0"/>
            <a:r>
              <a:rPr lang="uk-UA" sz="1600"/>
              <a:t>IT-фахівець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CCNA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459505" y="366990"/>
            <a:ext cx="3684495" cy="4272700"/>
          </a:xfrm>
        </p:spPr>
        <p:txBody>
          <a:bodyPr/>
          <a:lstStyle/>
          <a:p>
            <a:pPr marL="142875" lvl="1" indent="0" rtl="0">
              <a:buNone/>
            </a:pPr>
            <a:r>
              <a:rPr lang="uk-UA" dirty="0"/>
              <a:t>Сертифікація </a:t>
            </a:r>
            <a:r>
              <a:rPr lang="uk-UA" dirty="0" err="1"/>
              <a:t>Cisco</a:t>
            </a:r>
            <a:r>
              <a:rPr lang="uk-UA" dirty="0"/>
              <a:t> </a:t>
            </a:r>
            <a:r>
              <a:rPr lang="uk-UA" dirty="0" err="1"/>
              <a:t>Certified</a:t>
            </a:r>
            <a:r>
              <a:rPr lang="uk-UA" dirty="0"/>
              <a:t> </a:t>
            </a:r>
            <a:r>
              <a:rPr lang="uk-UA" dirty="0" err="1"/>
              <a:t>Network</a:t>
            </a:r>
            <a:r>
              <a:rPr lang="uk-UA" dirty="0"/>
              <a:t> </a:t>
            </a:r>
            <a:r>
              <a:rPr lang="uk-UA" dirty="0" err="1" smtClean="0"/>
              <a:t>Associate</a:t>
            </a:r>
            <a:r>
              <a:rPr lang="uk-UA" dirty="0" smtClean="0"/>
              <a:t> </a:t>
            </a:r>
            <a:r>
              <a:rPr lang="uk-UA" dirty="0"/>
              <a:t>(CCNA): 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ru-RU" dirty="0" err="1" smtClean="0"/>
              <a:t>засвідчує</a:t>
            </a:r>
            <a:r>
              <a:rPr lang="ru-RU" dirty="0" smtClean="0"/>
              <a:t> </a:t>
            </a:r>
            <a:r>
              <a:rPr lang="ru-RU" dirty="0" err="1"/>
              <a:t>опанування</a:t>
            </a:r>
            <a:r>
              <a:rPr lang="ru-RU" dirty="0"/>
              <a:t> </a:t>
            </a:r>
            <a:r>
              <a:rPr lang="ru-RU" dirty="0" err="1"/>
              <a:t>фундаментальних</a:t>
            </a:r>
            <a:r>
              <a:rPr lang="ru-RU" dirty="0"/>
              <a:t> </a:t>
            </a:r>
            <a:r>
              <a:rPr lang="ru-RU" dirty="0" err="1"/>
              <a:t>мережних</a:t>
            </a:r>
            <a:r>
              <a:rPr lang="ru-RU" dirty="0"/>
              <a:t> </a:t>
            </a:r>
            <a:r>
              <a:rPr lang="ru-RU" dirty="0" err="1" smtClean="0"/>
              <a:t>технологій</a:t>
            </a:r>
            <a:endParaRPr lang="ru-RU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ru-RU" dirty="0" err="1" smtClean="0"/>
              <a:t>підтверджує</a:t>
            </a:r>
            <a:r>
              <a:rPr lang="ru-RU" dirty="0" smtClean="0"/>
              <a:t> </a:t>
            </a:r>
            <a:r>
              <a:rPr lang="ru-RU" dirty="0" err="1"/>
              <a:t>володіння</a:t>
            </a:r>
            <a:r>
              <a:rPr lang="ru-RU" dirty="0"/>
              <a:t> </a:t>
            </a:r>
            <a:r>
              <a:rPr lang="ru-RU" dirty="0" err="1"/>
              <a:t>переліком</a:t>
            </a:r>
            <a:r>
              <a:rPr lang="ru-RU" dirty="0"/>
              <a:t> </a:t>
            </a:r>
            <a:r>
              <a:rPr lang="ru-RU" dirty="0" err="1"/>
              <a:t>актуальних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нового </a:t>
            </a:r>
            <a:r>
              <a:rPr lang="ru-RU" dirty="0" err="1"/>
              <a:t>покоління</a:t>
            </a:r>
            <a:r>
              <a:rPr lang="ru-RU" dirty="0"/>
              <a:t>. </a:t>
            </a:r>
            <a:endParaRPr lang="uk-UA" dirty="0" smtClean="0"/>
          </a:p>
          <a:p>
            <a:pPr marL="142875" lvl="1" indent="0" rtl="0">
              <a:buNone/>
            </a:pPr>
            <a:r>
              <a:rPr lang="uk-UA" dirty="0" smtClean="0"/>
              <a:t>Нові цілі CCNA: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dirty="0" smtClean="0"/>
              <a:t>Основи </a:t>
            </a:r>
            <a:r>
              <a:rPr lang="uk-UA" dirty="0"/>
              <a:t>IP і питання захисту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dirty="0"/>
              <a:t>Бездротові мережі, віртуалізація, автоматизація і програмування мереж. </a:t>
            </a:r>
          </a:p>
          <a:p>
            <a:pPr marL="142875" lvl="1" indent="0" algn="just" rtl="0">
              <a:buNone/>
            </a:pPr>
            <a:r>
              <a:rPr lang="uk-UA" sz="1300" dirty="0"/>
              <a:t>Нові сертифікати </a:t>
            </a:r>
            <a:r>
              <a:rPr lang="uk-UA" sz="1300" dirty="0" err="1"/>
              <a:t>DevNet</a:t>
            </a:r>
            <a:r>
              <a:rPr lang="uk-UA" sz="1300" dirty="0"/>
              <a:t> рівня "Спеціаліст", "Старший спеціаліст" і "Професіонал" уведені для підтвердження класифікації розробників програмного забезпечення.</a:t>
            </a:r>
          </a:p>
          <a:p>
            <a:pPr marL="142875" lvl="1" indent="0" algn="just" rtl="0">
              <a:buNone/>
            </a:pPr>
            <a:r>
              <a:rPr lang="uk-UA" sz="1300" dirty="0"/>
              <a:t>Ці спеціалізовані варіанти сертифікації створені для засвідчення навичок відповідно до ваших посадових обов'язків та інтересів.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49" y="1277993"/>
            <a:ext cx="5371956" cy="24506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0265221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8" y="41393"/>
            <a:ext cx="5522419" cy="926016"/>
          </a:xfrm>
        </p:spPr>
        <p:txBody>
          <a:bodyPr/>
          <a:lstStyle/>
          <a:p>
            <a:pPr rtl="0"/>
            <a:r>
              <a:rPr lang="uk-UA" sz="1600" dirty="0"/>
              <a:t>IT-фахівець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Робота у сфері мережних технологій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773596" y="1238214"/>
            <a:ext cx="4043083" cy="2626311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На </a:t>
            </a:r>
            <a:r>
              <a:rPr lang="uk-UA" dirty="0">
                <a:hlinkClick r:id="rId3"/>
              </a:rPr>
              <a:t>www.netacad.com</a:t>
            </a:r>
            <a:r>
              <a:rPr lang="uk-UA" dirty="0"/>
              <a:t> ви можете перейти до пункту меню </a:t>
            </a:r>
            <a:r>
              <a:rPr lang="uk-UA" dirty="0" err="1"/>
              <a:t>Careers</a:t>
            </a:r>
            <a:r>
              <a:rPr lang="uk-UA" dirty="0"/>
              <a:t> і обрати можливості працевлаштування (</a:t>
            </a:r>
            <a:r>
              <a:rPr lang="uk-UA" dirty="0" err="1"/>
              <a:t>Employment</a:t>
            </a:r>
            <a:r>
              <a:rPr lang="uk-UA" dirty="0"/>
              <a:t> </a:t>
            </a:r>
            <a:r>
              <a:rPr lang="uk-UA" dirty="0" err="1"/>
              <a:t>opportunities</a:t>
            </a:r>
            <a:r>
              <a:rPr lang="uk-UA" dirty="0"/>
              <a:t>). </a:t>
            </a:r>
          </a:p>
          <a:p>
            <a:pPr lvl="1" algn="just" rtl="0"/>
            <a:r>
              <a:rPr lang="uk-UA" sz="1600" dirty="0"/>
              <a:t>Знайдіть </a:t>
            </a:r>
            <a:r>
              <a:rPr lang="uk-UA" sz="1600" dirty="0" smtClean="0"/>
              <a:t>можливості праце-влаштування</a:t>
            </a:r>
            <a:r>
              <a:rPr lang="uk-UA" sz="1600" dirty="0"/>
              <a:t>, використовуючи </a:t>
            </a:r>
            <a:r>
              <a:rPr lang="uk-UA" sz="1600" dirty="0" err="1"/>
              <a:t>Talent</a:t>
            </a:r>
            <a:r>
              <a:rPr lang="uk-UA" sz="1600" dirty="0"/>
              <a:t> </a:t>
            </a:r>
            <a:r>
              <a:rPr lang="uk-UA" sz="1600" dirty="0" err="1"/>
              <a:t>Bridge</a:t>
            </a:r>
            <a:r>
              <a:rPr lang="uk-UA" sz="1600" dirty="0"/>
              <a:t> </a:t>
            </a:r>
            <a:r>
              <a:rPr lang="uk-UA" sz="1600" dirty="0" err="1"/>
              <a:t>Matching</a:t>
            </a:r>
            <a:r>
              <a:rPr lang="uk-UA" sz="1600" dirty="0"/>
              <a:t> </a:t>
            </a:r>
            <a:r>
              <a:rPr lang="uk-UA" sz="1600" dirty="0" err="1"/>
              <a:t>Engine</a:t>
            </a:r>
            <a:r>
              <a:rPr lang="uk-UA" sz="1600" dirty="0"/>
              <a:t>.</a:t>
            </a:r>
          </a:p>
          <a:p>
            <a:pPr lvl="1" algn="just" rtl="0"/>
            <a:r>
              <a:rPr lang="uk-UA" sz="1600" dirty="0"/>
              <a:t>Шукайте вакансії у </a:t>
            </a:r>
            <a:r>
              <a:rPr lang="uk-UA" sz="1600" dirty="0" err="1"/>
              <a:t>Cisco</a:t>
            </a:r>
            <a:r>
              <a:rPr lang="uk-UA" sz="1600" dirty="0"/>
              <a:t>, а також у партнерів і дистриб'юторів </a:t>
            </a:r>
            <a:r>
              <a:rPr lang="uk-UA" sz="1600" dirty="0" err="1"/>
              <a:t>Cisco</a:t>
            </a:r>
            <a:r>
              <a:rPr lang="uk-UA" sz="1600" dirty="0"/>
              <a:t>, яким потрібні студенти та випускники Мережної Академії </a:t>
            </a:r>
            <a:r>
              <a:rPr lang="uk-UA" sz="1600" dirty="0" err="1"/>
              <a:t>Cisco</a:t>
            </a:r>
            <a:r>
              <a:rPr lang="uk-UA" sz="16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4" y="1238214"/>
            <a:ext cx="4643037" cy="29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81346"/>
      </p:ext>
    </p:extLst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1802391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1.10 Практичне завдання з Розділу та Контрольна робота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309216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709974"/>
          </a:xfrm>
        </p:spPr>
        <p:txBody>
          <a:bodyPr/>
          <a:lstStyle/>
          <a:p>
            <a:pPr rtl="0"/>
            <a:r>
              <a:rPr lang="uk-UA" sz="1600" dirty="0"/>
              <a:t>Компоненти мережі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 smtClean="0"/>
              <a:t>Однорангова мережа</a:t>
            </a:r>
            <a:endParaRPr lang="uk-UA" dirty="0"/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29888" y="728063"/>
            <a:ext cx="8853286" cy="803372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В одноранговій мережі пристрій може виконувати функції як клієнта, так і сервера. </a:t>
            </a:r>
            <a:r>
              <a:rPr lang="uk-UA" dirty="0"/>
              <a:t>Цей тип архітектури мережі рекомендується для застосування </a:t>
            </a:r>
            <a:r>
              <a:rPr lang="uk-UA" dirty="0" smtClean="0"/>
              <a:t>у </a:t>
            </a:r>
            <a:r>
              <a:rPr lang="uk-UA" dirty="0"/>
              <a:t>дуже малих мереж.</a:t>
            </a:r>
          </a:p>
          <a:p>
            <a:pPr marL="0" indent="0" rtl="0">
              <a:buNone/>
            </a:pPr>
            <a:r>
              <a:rPr lang="uk-UA" dirty="0"/>
              <a:t>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482056"/>
              </p:ext>
            </p:extLst>
          </p:nvPr>
        </p:nvGraphicFramePr>
        <p:xfrm>
          <a:off x="129888" y="2743199"/>
          <a:ext cx="8853286" cy="2116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1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1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705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Переваги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Недоліки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977">
                <a:tc>
                  <a:txBody>
                    <a:bodyPr/>
                    <a:lstStyle/>
                    <a:p>
                      <a:pPr algn="l" rtl="0">
                        <a:buFont typeface="Arial"/>
                        <a:buNone/>
                      </a:pPr>
                      <a:r>
                        <a:rPr lang="uk-UA" b="0" i="0">
                          <a:solidFill>
                            <a:srgbClr val="58585B"/>
                          </a:solidFill>
                          <a:effectLst/>
                          <a:latin typeface="CiscoSans"/>
                        </a:rPr>
                        <a:t>Легкість налаштування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Відсутність централізованого адміністрування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705">
                <a:tc>
                  <a:txBody>
                    <a:bodyPr/>
                    <a:lstStyle/>
                    <a:p>
                      <a:pPr algn="l" rtl="0">
                        <a:buFont typeface="Arial"/>
                        <a:buNone/>
                      </a:pPr>
                      <a:r>
                        <a:rPr lang="uk-UA" b="0" i="0">
                          <a:solidFill>
                            <a:srgbClr val="58585B"/>
                          </a:solidFill>
                          <a:effectLst/>
                          <a:latin typeface="CiscoSans"/>
                        </a:rPr>
                        <a:t>Менша складність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так безпечно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398">
                <a:tc>
                  <a:txBody>
                    <a:bodyPr/>
                    <a:lstStyle/>
                    <a:p>
                      <a:pPr algn="l" rtl="0">
                        <a:buFont typeface="Arial"/>
                        <a:buNone/>
                      </a:pPr>
                      <a:r>
                        <a:rPr lang="uk-UA" b="0" i="0">
                          <a:solidFill>
                            <a:srgbClr val="58585B"/>
                          </a:solidFill>
                          <a:effectLst/>
                          <a:latin typeface="CiscoSans"/>
                        </a:rPr>
                        <a:t>Низька вартість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масштабується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398">
                <a:tc>
                  <a:txBody>
                    <a:bodyPr/>
                    <a:lstStyle/>
                    <a:p>
                      <a:pPr algn="l" rtl="0">
                        <a:buFont typeface="Arial"/>
                        <a:buNone/>
                      </a:pPr>
                      <a:r>
                        <a:rPr lang="uk-UA" b="0" i="0">
                          <a:solidFill>
                            <a:srgbClr val="58585B"/>
                          </a:solidFill>
                          <a:effectLst/>
                          <a:latin typeface="CiscoSans"/>
                        </a:rPr>
                        <a:t>Можна використовувати для виконання простих завдань: передавання файлів і спільного використання принтерів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Низька</a:t>
                      </a:r>
                      <a:r>
                        <a:rPr lang="uk-UA" sz="1400" b="0" i="0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ефективність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2241" t="43222" r="10397" b="26373"/>
          <a:stretch/>
        </p:blipFill>
        <p:spPr>
          <a:xfrm>
            <a:off x="1797909" y="1310601"/>
            <a:ext cx="4812956" cy="14343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3941454"/>
      </p:ext>
    </p:extLst>
  </p:cSld>
  <p:clrMapOvr>
    <a:masterClrMapping/>
  </p:clrMapOvr>
  <p:transition spd="slow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8252" y="164960"/>
            <a:ext cx="5374137" cy="757551"/>
          </a:xfrm>
        </p:spPr>
        <p:txBody>
          <a:bodyPr/>
          <a:lstStyle/>
          <a:p>
            <a:pPr rtl="0"/>
            <a:r>
              <a:rPr lang="uk-UA" sz="1600" dirty="0"/>
              <a:t>Практичне завдання з Розділу та Контрольна робота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Що ми вивчили у цьому розділі?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87549" y="1060967"/>
            <a:ext cx="8840141" cy="3576411"/>
          </a:xfrm>
        </p:spPr>
        <p:txBody>
          <a:bodyPr/>
          <a:lstStyle/>
          <a:p>
            <a:pPr lvl="2" algn="just" rtl="0"/>
            <a:r>
              <a:rPr lang="uk-UA" sz="1600" dirty="0"/>
              <a:t>У сучасному світі за допомогою мереж ми поєднані як ніколи раніше.</a:t>
            </a:r>
          </a:p>
          <a:p>
            <a:pPr lvl="2" algn="just" rtl="0"/>
            <a:r>
              <a:rPr lang="uk-UA" sz="1600" dirty="0"/>
              <a:t>Всі комп'ютери, що під'єднані до мережі та безпосередньо беруть участь у мережному з'єднанні, класифікуються як вузли (</a:t>
            </a:r>
            <a:r>
              <a:rPr lang="uk-UA" sz="1600" dirty="0" err="1"/>
              <a:t>хости</a:t>
            </a:r>
            <a:r>
              <a:rPr lang="uk-UA" sz="1600" dirty="0"/>
              <a:t>).</a:t>
            </a:r>
          </a:p>
          <a:p>
            <a:pPr lvl="2" algn="just" rtl="0"/>
            <a:r>
              <a:rPr lang="uk-UA" sz="1600" dirty="0"/>
              <a:t>Схеми мереж часто використовують спеціальні позначення для зображення різних пристроїв та з'єднань, з яких складається мережа. </a:t>
            </a:r>
          </a:p>
          <a:p>
            <a:pPr lvl="2" algn="just" rtl="0"/>
            <a:r>
              <a:rPr lang="uk-UA" sz="1600" dirty="0" smtClean="0"/>
              <a:t>Топологія у </a:t>
            </a:r>
            <a:r>
              <a:rPr lang="uk-UA" sz="1600" dirty="0"/>
              <a:t>простий спосіб зображає те, як з’єднані пристрої у великій мережі.</a:t>
            </a:r>
          </a:p>
          <a:p>
            <a:pPr lvl="2" algn="just" rtl="0"/>
            <a:r>
              <a:rPr lang="uk-UA" sz="1600" dirty="0" smtClean="0"/>
              <a:t>Розрізняють два </a:t>
            </a:r>
            <a:r>
              <a:rPr lang="uk-UA" sz="1600" dirty="0"/>
              <a:t>типи мережних </a:t>
            </a:r>
            <a:r>
              <a:rPr lang="uk-UA" sz="1600" dirty="0" err="1" smtClean="0"/>
              <a:t>інфраструктур</a:t>
            </a:r>
            <a:r>
              <a:rPr lang="uk-UA" sz="1600" dirty="0" smtClean="0"/>
              <a:t>: локальні </a:t>
            </a:r>
            <a:r>
              <a:rPr lang="uk-UA" sz="1600" dirty="0"/>
              <a:t>(LAN) і глобальні (WAN) мережі.</a:t>
            </a:r>
          </a:p>
          <a:p>
            <a:pPr lvl="2" algn="just" rtl="0"/>
            <a:r>
              <a:rPr lang="uk-UA" sz="1600" dirty="0"/>
              <a:t>Інтернет-з'єднання для SOHO </a:t>
            </a:r>
            <a:r>
              <a:rPr lang="uk-UA" sz="1600" dirty="0" smtClean="0"/>
              <a:t>утворюються за допомогою кабельного </a:t>
            </a:r>
            <a:r>
              <a:rPr lang="uk-UA" sz="1600" dirty="0"/>
              <a:t>з'єднання, DSL, </a:t>
            </a:r>
            <a:r>
              <a:rPr lang="uk-UA" sz="1600" dirty="0" smtClean="0"/>
              <a:t>стільникового зв'язку, супутникового з'єднання </a:t>
            </a:r>
            <a:r>
              <a:rPr lang="uk-UA" sz="1600" dirty="0"/>
              <a:t>і </a:t>
            </a:r>
            <a:r>
              <a:rPr lang="uk-UA" sz="1600" dirty="0" smtClean="0"/>
              <a:t>комутованих телефонних ліній. </a:t>
            </a:r>
            <a:endParaRPr lang="uk-UA" sz="1600" dirty="0"/>
          </a:p>
          <a:p>
            <a:pPr lvl="2" algn="just" rtl="0"/>
            <a:r>
              <a:rPr lang="uk-UA" sz="1600" dirty="0" smtClean="0"/>
              <a:t>Корпоративне </a:t>
            </a:r>
            <a:r>
              <a:rPr lang="uk-UA" sz="1600" dirty="0"/>
              <a:t>інтернет-з'єднання використовує виділені орендовані лінії, </a:t>
            </a:r>
            <a:r>
              <a:rPr lang="uk-UA" sz="1600" dirty="0" err="1"/>
              <a:t>Metro</a:t>
            </a:r>
            <a:r>
              <a:rPr lang="uk-UA" sz="1600" dirty="0"/>
              <a:t> </a:t>
            </a:r>
            <a:r>
              <a:rPr lang="uk-UA" sz="1600" dirty="0" err="1"/>
              <a:t>Ethernet</a:t>
            </a:r>
            <a:r>
              <a:rPr lang="uk-UA" sz="1600" dirty="0"/>
              <a:t>, комерційний DSL і супутниковий зв'язок.</a:t>
            </a:r>
          </a:p>
        </p:txBody>
      </p:sp>
    </p:spTree>
    <p:extLst>
      <p:ext uri="{BB962C8B-B14F-4D97-AF65-F5344CB8AC3E}">
        <p14:creationId xmlns:p14="http://schemas.microsoft.com/office/powerpoint/2010/main" val="3792951178"/>
      </p:ext>
    </p:extLst>
  </p:cSld>
  <p:clrMapOvr>
    <a:masterClrMapping/>
  </p:clrMapOvr>
  <p:transition spd="slow">
    <p:wip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87549" y="1"/>
            <a:ext cx="9056451" cy="688258"/>
          </a:xfrm>
        </p:spPr>
        <p:txBody>
          <a:bodyPr/>
          <a:lstStyle/>
          <a:p>
            <a:pPr rtl="0"/>
            <a:r>
              <a:rPr lang="uk-UA" sz="1600"/>
              <a:t>Практичне завдання з розділу та контрольна робота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Що ми вивчили у цьому розділі? (Продовж.)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87549" y="688260"/>
            <a:ext cx="9056451" cy="3891556"/>
          </a:xfrm>
        </p:spPr>
        <p:txBody>
          <a:bodyPr/>
          <a:lstStyle/>
          <a:p>
            <a:pPr lvl="2" algn="just" rtl="0"/>
            <a:r>
              <a:rPr lang="uk-UA" sz="1600" dirty="0"/>
              <a:t>Архітектура мережі позначає технології, що підтримують </a:t>
            </a:r>
            <a:r>
              <a:rPr lang="uk-UA" sz="1600" dirty="0" smtClean="0"/>
              <a:t>інфраструктуру, </a:t>
            </a:r>
            <a:r>
              <a:rPr lang="uk-UA" sz="1600" dirty="0"/>
              <a:t>і запрограмовані сервіси та правила, або протоколи, які переміщують дані по всій мережі.</a:t>
            </a:r>
          </a:p>
          <a:p>
            <a:pPr lvl="2" algn="just" rtl="0"/>
            <a:r>
              <a:rPr lang="uk-UA" sz="1600" dirty="0"/>
              <a:t>Існує чотири основні характеристики архітектури мережі: </a:t>
            </a:r>
            <a:r>
              <a:rPr lang="uk-UA" sz="1600" dirty="0" err="1"/>
              <a:t>відмовостійкість</a:t>
            </a:r>
            <a:r>
              <a:rPr lang="uk-UA" sz="1600" dirty="0"/>
              <a:t>, масштабованість, якість обслуговування (</a:t>
            </a:r>
            <a:r>
              <a:rPr lang="uk-UA" sz="1600" dirty="0" err="1"/>
              <a:t>QoS</a:t>
            </a:r>
            <a:r>
              <a:rPr lang="uk-UA" sz="1600" dirty="0"/>
              <a:t>) та безпека.</a:t>
            </a:r>
          </a:p>
          <a:p>
            <a:pPr lvl="2" algn="just" rtl="0"/>
            <a:r>
              <a:rPr lang="uk-UA" sz="1600" dirty="0"/>
              <a:t>Останні мережні тренди, які впливають на організації та користувачів: </a:t>
            </a:r>
            <a:r>
              <a:rPr lang="uk-UA" sz="1600" dirty="0" err="1"/>
              <a:t>Bring</a:t>
            </a:r>
            <a:r>
              <a:rPr lang="uk-UA" sz="1600" dirty="0"/>
              <a:t> </a:t>
            </a:r>
            <a:r>
              <a:rPr lang="uk-UA" sz="1600" dirty="0" err="1"/>
              <a:t>Your</a:t>
            </a:r>
            <a:r>
              <a:rPr lang="uk-UA" sz="1600" dirty="0"/>
              <a:t> </a:t>
            </a:r>
            <a:r>
              <a:rPr lang="uk-UA" sz="1600" dirty="0" err="1"/>
              <a:t>Own</a:t>
            </a:r>
            <a:r>
              <a:rPr lang="uk-UA" sz="1600" dirty="0"/>
              <a:t> </a:t>
            </a:r>
            <a:r>
              <a:rPr lang="uk-UA" sz="1600" dirty="0" err="1"/>
              <a:t>Device</a:t>
            </a:r>
            <a:r>
              <a:rPr lang="uk-UA" sz="1600" dirty="0"/>
              <a:t> (BYOD), онлайн-співпраця, відео-зв'язок і хмарні обчислення.</a:t>
            </a:r>
          </a:p>
          <a:p>
            <a:pPr lvl="2" algn="just" rtl="0"/>
            <a:r>
              <a:rPr lang="uk-UA" sz="1600" dirty="0"/>
              <a:t>Для мереж існує кілька поширених зовнішніх і внутрішніх загроз.</a:t>
            </a:r>
          </a:p>
          <a:p>
            <a:pPr lvl="2" algn="just" rtl="0"/>
            <a:r>
              <a:rPr lang="uk-UA" sz="1600" dirty="0"/>
              <a:t>Великі корпоративні мережі використовують антивіруси, </a:t>
            </a:r>
            <a:r>
              <a:rPr lang="uk-UA" sz="1600" dirty="0" err="1"/>
              <a:t>антишпигунське</a:t>
            </a:r>
            <a:r>
              <a:rPr lang="uk-UA" sz="1600" dirty="0"/>
              <a:t> ПЗ та фільтрацію за допомогою </a:t>
            </a:r>
            <a:r>
              <a:rPr lang="uk-UA" sz="1600" dirty="0" smtClean="0"/>
              <a:t>брандмауерів, </a:t>
            </a:r>
            <a:r>
              <a:rPr lang="uk-UA" sz="1600" dirty="0"/>
              <a:t>а також </a:t>
            </a:r>
            <a:r>
              <a:rPr lang="uk-UA" sz="1600" dirty="0" smtClean="0"/>
              <a:t>висувають додаткові вимоги </a:t>
            </a:r>
            <a:r>
              <a:rPr lang="uk-UA" sz="1600" dirty="0"/>
              <a:t>щодо захисту: спеціалізовані системи </a:t>
            </a:r>
            <a:r>
              <a:rPr lang="uk-UA" sz="1600" dirty="0" err="1"/>
              <a:t>міжмережних</a:t>
            </a:r>
            <a:r>
              <a:rPr lang="uk-UA" sz="1600" dirty="0"/>
              <a:t> екранів, списки контролю доступу (ACL), системи запобігання вторгненням (IPS) та віртуальні приватні мережі (VPN).</a:t>
            </a:r>
          </a:p>
          <a:p>
            <a:pPr lvl="2" algn="just" rtl="0"/>
            <a:r>
              <a:rPr lang="uk-UA" sz="1600" dirty="0"/>
              <a:t>Сертифікація </a:t>
            </a:r>
            <a:r>
              <a:rPr lang="uk-UA" sz="1600" dirty="0" err="1"/>
              <a:t>Cisco</a:t>
            </a:r>
            <a:r>
              <a:rPr lang="uk-UA" sz="1600" dirty="0"/>
              <a:t> </a:t>
            </a:r>
            <a:r>
              <a:rPr lang="uk-UA" sz="1600" dirty="0" err="1"/>
              <a:t>Certified</a:t>
            </a:r>
            <a:r>
              <a:rPr lang="uk-UA" sz="1600" dirty="0"/>
              <a:t> </a:t>
            </a:r>
            <a:r>
              <a:rPr lang="uk-UA" sz="1600" dirty="0" err="1"/>
              <a:t>Network</a:t>
            </a:r>
            <a:r>
              <a:rPr lang="uk-UA" sz="1600" dirty="0"/>
              <a:t> </a:t>
            </a:r>
            <a:r>
              <a:rPr lang="uk-UA" sz="1600" dirty="0" err="1"/>
              <a:t>Associate</a:t>
            </a:r>
            <a:r>
              <a:rPr lang="uk-UA" sz="1600" dirty="0"/>
              <a:t> (CCNA) підтверджує набуття знань та навичок </a:t>
            </a:r>
            <a:r>
              <a:rPr lang="uk-UA" sz="1600" dirty="0" smtClean="0"/>
              <a:t>у сфері базових </a:t>
            </a:r>
            <a:r>
              <a:rPr lang="uk-UA" sz="1600" dirty="0"/>
              <a:t>мережних технологій.</a:t>
            </a:r>
          </a:p>
        </p:txBody>
      </p:sp>
    </p:spTree>
    <p:extLst>
      <p:ext uri="{BB962C8B-B14F-4D97-AF65-F5344CB8AC3E}">
        <p14:creationId xmlns:p14="http://schemas.microsoft.com/office/powerpoint/2010/main" val="3548445255"/>
      </p:ext>
    </p:extLst>
  </p:cSld>
  <p:clrMapOvr>
    <a:masterClrMapping/>
  </p:clrMapOvr>
  <p:transition spd="slow">
    <p:wip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 sz="1400" dirty="0" smtClean="0">
                <a:latin typeface="Arial" charset="0"/>
              </a:rPr>
              <a:t>Розділ 1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uk-UA" dirty="0" smtClean="0">
                <a:latin typeface="Arial" charset="0"/>
              </a:rPr>
              <a:t>Нові терміни і команди</a:t>
            </a:r>
            <a:endParaRPr lang="uk-UA" dirty="0">
              <a:latin typeface="Arial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144463" y="798513"/>
          <a:ext cx="8853486" cy="3952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05364">
                  <a:extLst>
                    <a:ext uri="{9D8B030D-6E8A-4147-A177-3AD203B41FA5}">
                      <a16:colId xmlns:a16="http://schemas.microsoft.com/office/drawing/2014/main" val="2731093094"/>
                    </a:ext>
                  </a:extLst>
                </a:gridCol>
                <a:gridCol w="2796960">
                  <a:extLst>
                    <a:ext uri="{9D8B030D-6E8A-4147-A177-3AD203B41FA5}">
                      <a16:colId xmlns:a16="http://schemas.microsoft.com/office/drawing/2014/main" val="2353496225"/>
                    </a:ext>
                  </a:extLst>
                </a:gridCol>
                <a:gridCol w="2951162">
                  <a:extLst>
                    <a:ext uri="{9D8B030D-6E8A-4147-A177-3AD203B41FA5}">
                      <a16:colId xmlns:a16="http://schemas.microsoft.com/office/drawing/2014/main" val="2819591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Однорангове поширення</a:t>
                      </a: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файлів</a:t>
                      </a:r>
                      <a:endParaRPr lang="uk-UA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Small</a:t>
                      </a: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uk-UA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Office/</a:t>
                      </a:r>
                      <a:r>
                        <a:rPr lang="uk-UA" b="0" baseline="0" dirty="0" err="1">
                          <a:solidFill>
                            <a:schemeClr val="tx1"/>
                          </a:solidFill>
                          <a:latin typeface="+mn-lt"/>
                        </a:rPr>
                        <a:t>Home</a:t>
                      </a:r>
                      <a:r>
                        <a:rPr lang="uk-UA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Office </a:t>
                      </a: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або  </a:t>
                      </a:r>
                      <a:r>
                        <a:rPr lang="uk-UA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SOHO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Середні/велика мережа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Сервер</a:t>
                      </a:r>
                      <a:endParaRPr lang="uk-UA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Клієнт</a:t>
                      </a:r>
                      <a:endParaRPr lang="uk-UA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Однорангова мережа (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P2P</a:t>
                      </a: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uk-UA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Кінцевий пристрій</a:t>
                      </a:r>
                      <a:endParaRPr lang="uk-UA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Проміжний пристрій</a:t>
                      </a:r>
                      <a:endParaRPr lang="uk-UA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Середовище</a:t>
                      </a:r>
                      <a:endParaRPr lang="uk-UA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Мережний адаптер (NIC</a:t>
                      </a:r>
                      <a:r>
                        <a:rPr lang="uk-UA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Фізичний порт</a:t>
                      </a:r>
                      <a:endParaRPr lang="uk-UA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Інтерфейс</a:t>
                      </a:r>
                      <a:endParaRPr lang="uk-UA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3038" indent="-173038" rtl="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Схема фізичної топології</a:t>
                      </a:r>
                      <a:endParaRPr lang="uk-UA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Схема логічної топології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Локальна мережа (LAN</a:t>
                      </a: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Глобальна мережа (WAN</a:t>
                      </a:r>
                      <a:r>
                        <a:rPr lang="uk-UA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Інтернет</a:t>
                      </a:r>
                      <a:endParaRPr lang="uk-UA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Інтранет</a:t>
                      </a:r>
                      <a:endParaRPr lang="uk-UA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Екстранет</a:t>
                      </a:r>
                      <a:endParaRPr lang="uk-UA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Постачальник</a:t>
                      </a: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Інтернет-послуг (</a:t>
                      </a:r>
                      <a:r>
                        <a:rPr lang="uk-UA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ISP)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Конвергентні мережі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Мережна архітектура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Відмовостійка</a:t>
                      </a: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мережа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Мережа з комутацією пакетів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Мережа з комутацією каналів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Масштабована мережа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Якість обслуговування </a:t>
                      </a:r>
                      <a:r>
                        <a:rPr lang="uk-UA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uk-UA" sz="14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Qo</a:t>
                      </a:r>
                      <a:r>
                        <a:rPr lang="en-US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Пропускна</a:t>
                      </a: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здатність мережі</a:t>
                      </a:r>
                      <a:endParaRPr lang="uk-UA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Bring</a:t>
                      </a:r>
                      <a:r>
                        <a:rPr lang="uk-UA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Your</a:t>
                      </a:r>
                      <a:r>
                        <a:rPr lang="uk-UA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Own</a:t>
                      </a:r>
                      <a:r>
                        <a:rPr lang="uk-UA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Device</a:t>
                      </a:r>
                      <a:r>
                        <a:rPr lang="uk-UA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(BYOD)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Співпраця 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Хмарні обчислення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Приватні хмари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Гібридні хмари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Публічні хмари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Галузеві хмари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Центри обробки даних (ЦОД)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Технології розумного будинку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Мережа електроживлення</a:t>
                      </a: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Wireless</a:t>
                      </a:r>
                      <a:r>
                        <a:rPr lang="uk-UA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Internet</a:t>
                      </a:r>
                      <a:r>
                        <a:rPr lang="uk-UA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Service</a:t>
                      </a:r>
                      <a:r>
                        <a:rPr lang="uk-UA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4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Provider</a:t>
                      </a:r>
                      <a:r>
                        <a:rPr lang="uk-UA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(WISP)</a:t>
                      </a:r>
                    </a:p>
                    <a:p>
                      <a:pPr marL="0" indent="0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endParaRPr lang="uk-UA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795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15363"/>
      </p:ext>
    </p:extLst>
  </p:cSld>
  <p:clrMapOvr>
    <a:masterClrMapping/>
  </p:clrMapOvr>
  <p:transition spd="slow">
    <p:wip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Компоненти мережі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Кінцеві пристрої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4065" y="798945"/>
            <a:ext cx="8853286" cy="845557"/>
          </a:xfrm>
        </p:spPr>
        <p:txBody>
          <a:bodyPr/>
          <a:lstStyle/>
          <a:p>
            <a:pPr marL="0" lvl="1" indent="0" algn="just" rtl="0">
              <a:spcBef>
                <a:spcPts val="600"/>
              </a:spcBef>
              <a:spcAft>
                <a:spcPts val="600"/>
              </a:spcAft>
              <a:buSzPct val="90000"/>
              <a:buNone/>
            </a:pPr>
            <a:r>
              <a:rPr lang="uk-UA" sz="1500" dirty="0"/>
              <a:t>Кінцевим </a:t>
            </a:r>
            <a:r>
              <a:rPr lang="uk-UA" sz="1500" dirty="0" smtClean="0"/>
              <a:t>вважають </a:t>
            </a:r>
            <a:r>
              <a:rPr lang="uk-UA" sz="1500" dirty="0"/>
              <a:t>пристрій, </a:t>
            </a:r>
            <a:r>
              <a:rPr lang="uk-UA" sz="1500" dirty="0" smtClean="0"/>
              <a:t>який є джерелом повідомлення</a:t>
            </a:r>
            <a:r>
              <a:rPr lang="uk-UA" sz="1500" dirty="0"/>
              <a:t>, або </a:t>
            </a:r>
            <a:r>
              <a:rPr lang="uk-UA" sz="1500" dirty="0" smtClean="0"/>
              <a:t>кінцевим пунктом призначення, </a:t>
            </a:r>
            <a:r>
              <a:rPr lang="uk-UA" sz="1500" dirty="0"/>
              <a:t>на якому воно одержується. Дані генеруються на одному кінцевому пристрої, передаються мережею та надходять на інший кінцевий пристрій.</a:t>
            </a:r>
          </a:p>
          <a:p>
            <a:pPr marL="169863" lvl="1" indent="-169863">
              <a:spcBef>
                <a:spcPts val="600"/>
              </a:spcBef>
              <a:spcAft>
                <a:spcPts val="600"/>
              </a:spcAft>
              <a:buSzPct val="90000"/>
              <a:buFont typeface="Wingdings" panose="05000000000000000000" pitchFamily="2" charset="2"/>
              <a:buChar char="§"/>
            </a:pPr>
            <a:endParaRPr lang="en-US" altLang="en-US" sz="1500" dirty="0"/>
          </a:p>
          <a:p>
            <a:endParaRPr lang="en-US" altLang="en-US" dirty="0"/>
          </a:p>
          <a:p>
            <a:pPr marL="0" indent="0" rtl="0">
              <a:buNone/>
            </a:pPr>
            <a:r>
              <a:rPr lang="uk-UA" dirty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1291" t="30215" r="8877" b="13365"/>
          <a:stretch/>
        </p:blipFill>
        <p:spPr>
          <a:xfrm>
            <a:off x="1754659" y="1752345"/>
            <a:ext cx="5622325" cy="29807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803045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Компоненти мережі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Проміжні </a:t>
            </a:r>
            <a:r>
              <a:rPr lang="uk-UA" dirty="0" smtClean="0"/>
              <a:t>мережні пристрої</a:t>
            </a:r>
            <a:endParaRPr lang="uk-UA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66900" y="798945"/>
            <a:ext cx="7893435" cy="2419010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Проміжний пристрій з'єднує кінцеві пристрої. Прикладами є комутатори, точки бездротового доступу, маршрутизатори і </a:t>
            </a:r>
            <a:r>
              <a:rPr lang="uk-UA" dirty="0" err="1"/>
              <a:t>міжмережні</a:t>
            </a:r>
            <a:r>
              <a:rPr lang="uk-UA" dirty="0"/>
              <a:t> екрани.</a:t>
            </a:r>
          </a:p>
          <a:p>
            <a:pPr marL="0" indent="0" algn="just" rtl="0">
              <a:buNone/>
            </a:pPr>
            <a:r>
              <a:rPr lang="uk-UA" dirty="0"/>
              <a:t>На проміжні пристрої покладена функція керування даними під час проходження мережею, а також:</a:t>
            </a:r>
          </a:p>
          <a:p>
            <a:pPr lvl="1" algn="just" rtl="0"/>
            <a:r>
              <a:rPr lang="uk-UA" dirty="0" smtClean="0"/>
              <a:t>Відновлення та </a:t>
            </a:r>
            <a:r>
              <a:rPr lang="uk-UA" dirty="0"/>
              <a:t>повторне передавання сигналів даних.</a:t>
            </a:r>
          </a:p>
          <a:p>
            <a:pPr lvl="1" algn="just" rtl="0"/>
            <a:r>
              <a:rPr lang="uk-UA" dirty="0"/>
              <a:t>Підтримка інформації про наявні шляхи передавання даних </a:t>
            </a:r>
            <a:r>
              <a:rPr lang="uk-UA" dirty="0" smtClean="0"/>
              <a:t>по мережі.</a:t>
            </a:r>
            <a:endParaRPr lang="uk-UA" dirty="0"/>
          </a:p>
          <a:p>
            <a:pPr lvl="1" algn="just" rtl="0"/>
            <a:r>
              <a:rPr lang="uk-UA" dirty="0"/>
              <a:t>Інформування інших пристроїв про помилки та вихід з ладу засобів зв'язку.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marL="142875" lvl="1" indent="0">
              <a:buNone/>
            </a:pPr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  <a:p>
            <a:pPr lvl="1"/>
            <a:endParaRPr lang="en-CA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689" y="3354142"/>
            <a:ext cx="4988645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0375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Компоненти мережі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Мережне середовище передавання даних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4065" y="798946"/>
            <a:ext cx="8743293" cy="608695"/>
          </a:xfrm>
        </p:spPr>
        <p:txBody>
          <a:bodyPr/>
          <a:lstStyle/>
          <a:p>
            <a:pPr marL="0" indent="0" algn="just">
              <a:buNone/>
            </a:pPr>
            <a:r>
              <a:rPr lang="uk-UA" sz="1600" dirty="0" smtClean="0"/>
              <a:t>Обмін даними по мережі відбувається у певному середовищі, яке </a:t>
            </a:r>
            <a:r>
              <a:rPr lang="ru-RU" sz="1600" dirty="0" err="1" smtClean="0"/>
              <a:t>забезпечує</a:t>
            </a:r>
            <a:r>
              <a:rPr lang="ru-RU" sz="1600" dirty="0" smtClean="0"/>
              <a:t> </a:t>
            </a:r>
            <a:r>
              <a:rPr lang="ru-RU" sz="1600" dirty="0"/>
              <a:t>канал, по </a:t>
            </a:r>
            <a:r>
              <a:rPr lang="ru-RU" sz="1600" dirty="0" err="1"/>
              <a:t>якому</a:t>
            </a:r>
            <a:r>
              <a:rPr lang="ru-RU" sz="1600" dirty="0"/>
              <a:t> </a:t>
            </a:r>
            <a:r>
              <a:rPr lang="ru-RU" sz="1600" dirty="0" err="1"/>
              <a:t>повідомлення</a:t>
            </a:r>
            <a:r>
              <a:rPr lang="ru-RU" sz="1600" dirty="0"/>
              <a:t> </a:t>
            </a:r>
            <a:r>
              <a:rPr lang="ru-RU" sz="1600" dirty="0" err="1"/>
              <a:t>передається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відправника</a:t>
            </a:r>
            <a:r>
              <a:rPr lang="ru-RU" sz="1600" dirty="0"/>
              <a:t> до </a:t>
            </a:r>
            <a:r>
              <a:rPr lang="ru-RU" sz="1600" dirty="0" err="1" smtClean="0"/>
              <a:t>отримувача</a:t>
            </a:r>
            <a:r>
              <a:rPr lang="ru-RU" sz="1600" dirty="0" smtClean="0"/>
              <a:t>.</a:t>
            </a:r>
            <a:r>
              <a:rPr lang="uk-UA" sz="1600" dirty="0" smtClean="0"/>
              <a:t> </a:t>
            </a:r>
            <a:endParaRPr lang="uk-UA" sz="1600" dirty="0"/>
          </a:p>
          <a:p>
            <a:pPr marL="0" indent="0" rtl="0">
              <a:buNone/>
            </a:pPr>
            <a:r>
              <a:rPr lang="uk-UA" dirty="0"/>
              <a:t>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281603"/>
              </p:ext>
            </p:extLst>
          </p:nvPr>
        </p:nvGraphicFramePr>
        <p:xfrm>
          <a:off x="361509" y="1496375"/>
          <a:ext cx="4557822" cy="3007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4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126"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Типи середовищ передавання даних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768">
                <a:tc>
                  <a:txBody>
                    <a:bodyPr/>
                    <a:lstStyle/>
                    <a:p>
                      <a:pPr rtl="0"/>
                      <a:r>
                        <a:rPr lang="uk-UA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Кабелі з металевих дротів</a:t>
                      </a:r>
                      <a:endParaRPr lang="uk-UA" sz="14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Використовують електричні імпульси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731">
                <a:tc>
                  <a:txBody>
                    <a:bodyPr/>
                    <a:lstStyle/>
                    <a:p>
                      <a:pPr rtl="0"/>
                      <a:r>
                        <a:rPr lang="ru-RU" sz="14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Кабелі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 </a:t>
                      </a:r>
                      <a:r>
                        <a:rPr lang="ru-RU" sz="14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оптичних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пластикових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волокон (волоконно-</a:t>
                      </a:r>
                      <a:r>
                        <a:rPr lang="ru-RU" sz="14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оптичний</a:t>
                      </a:r>
                      <a:r>
                        <a:rPr lang="ru-RU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кабель)</a:t>
                      </a:r>
                      <a:endParaRPr lang="uk-UA" sz="14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Використовують імпульси світла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0166">
                <a:tc>
                  <a:txBody>
                    <a:bodyPr/>
                    <a:lstStyle/>
                    <a:p>
                      <a:pPr rtl="0"/>
                      <a:r>
                        <a:rPr lang="uk-UA" sz="1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Бездротові середовища</a:t>
                      </a:r>
                      <a:endParaRPr lang="uk-UA" sz="14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Використовують </a:t>
                      </a:r>
                      <a:r>
                        <a:rPr lang="uk-UA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модуляцію електромагнітних хвиль на визначених частотах.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3950" t="23458" r="13721" b="11507"/>
          <a:stretch/>
        </p:blipFill>
        <p:spPr>
          <a:xfrm>
            <a:off x="4976241" y="1496375"/>
            <a:ext cx="4167759" cy="29121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612945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8231464" cy="1802391"/>
          </a:xfrm>
        </p:spPr>
        <p:txBody>
          <a:bodyPr/>
          <a:lstStyle/>
          <a:p>
            <a:pPr rtl="0"/>
            <a:r>
              <a:rPr lang="uk-UA" sz="4000">
                <a:solidFill>
                  <a:schemeClr val="accent5">
                    <a:lumMod val="40000"/>
                    <a:lumOff val="60000"/>
                  </a:schemeClr>
                </a:solidFill>
              </a:rPr>
              <a:t>1.3 Зображення мереж і топології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8985433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7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Default Theme" id="{A3178FD6-045E-43BB-9FF9-79BDC55288A1}" vid="{B3635A64-254C-4D4D-B1C2-6197525273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16637</TotalTime>
  <Words>3587</Words>
  <Application>Microsoft Office PowerPoint</Application>
  <PresentationFormat>Экран (16:9)</PresentationFormat>
  <Paragraphs>596</Paragraphs>
  <Slides>53</Slides>
  <Notes>52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61" baseType="lpstr">
      <vt:lpstr>ＭＳ Ｐゴシック</vt:lpstr>
      <vt:lpstr>Arial</vt:lpstr>
      <vt:lpstr>Calibri</vt:lpstr>
      <vt:lpstr>CiscoSans</vt:lpstr>
      <vt:lpstr>CiscoSans ExtraLight</vt:lpstr>
      <vt:lpstr>CiscoSans Thin</vt:lpstr>
      <vt:lpstr>Wingdings</vt:lpstr>
      <vt:lpstr>Default Theme</vt:lpstr>
      <vt:lpstr>Розділ 1: Сучасні мережні технології</vt:lpstr>
      <vt:lpstr>1.1 Мережі впливають на наше життя</vt:lpstr>
      <vt:lpstr>1.2 Компоненти мережі</vt:lpstr>
      <vt:lpstr>Компоненти мережі Ролі вузлів</vt:lpstr>
      <vt:lpstr>Компоненти мережі Однорангова мережа</vt:lpstr>
      <vt:lpstr>Компоненти мережі Кінцеві пристрої</vt:lpstr>
      <vt:lpstr>Компоненти мережі Проміжні мережні пристрої</vt:lpstr>
      <vt:lpstr>Компоненти мережі Мережне середовище передавання даних</vt:lpstr>
      <vt:lpstr>1.3 Зображення мереж і топології</vt:lpstr>
      <vt:lpstr>Зображення мереж і топології Зображення мережі</vt:lpstr>
      <vt:lpstr>Зображення мереж і топології Схеми топологій</vt:lpstr>
      <vt:lpstr>1.4 Основні типи мереж</vt:lpstr>
      <vt:lpstr>Основні типи мереж Мережі різного розміру</vt:lpstr>
      <vt:lpstr>Основні типи мереж Мережі LAN і WAN</vt:lpstr>
      <vt:lpstr>Основні типи мереж Мережі LAN і WAN</vt:lpstr>
      <vt:lpstr>Основні типи мереж Інтернет</vt:lpstr>
      <vt:lpstr>Основні типи мереж Інтранет і Екстранет</vt:lpstr>
      <vt:lpstr>1.5 Інтернет-з'єднання</vt:lpstr>
      <vt:lpstr>Інтернет-з'єднання Технології інтернет-доступу</vt:lpstr>
      <vt:lpstr>Технології інтернет-доступу Під'єднання до Інтернету для дому та невеликого офісу</vt:lpstr>
      <vt:lpstr>Інтернет-з'єднання Корпоративне інтернет-з'єднання</vt:lpstr>
      <vt:lpstr>Інтернет-з'єднання Конвергентна мережа</vt:lpstr>
      <vt:lpstr>Інтернет-з'єднання Конвергентна мережа (Продовж.)</vt:lpstr>
      <vt:lpstr>1.6 Надійні мережі</vt:lpstr>
      <vt:lpstr>Надійні мережі Мережна архітектура</vt:lpstr>
      <vt:lpstr>Надійна мережа Відмовостійкість</vt:lpstr>
      <vt:lpstr>Надійна мережа Масштабованість</vt:lpstr>
      <vt:lpstr>Надійна мережа Якість обслуговування (QoS)</vt:lpstr>
      <vt:lpstr>Надійна мережа Безпека мережі</vt:lpstr>
      <vt:lpstr>1.7 Тенденції розвитку мереж</vt:lpstr>
      <vt:lpstr>Тенденції розвитку мереж Останні тенденції</vt:lpstr>
      <vt:lpstr>Тенденції розвитку мереж Використання власного пристрою (BYOD)</vt:lpstr>
      <vt:lpstr>Тенденції розвитку мереж Онлайн-співпраця</vt:lpstr>
      <vt:lpstr>Тенденції розвитку мереж Відео-зв'язок</vt:lpstr>
      <vt:lpstr>Тенденції розвитку мереж Відео - Cisco WebEx для нарад</vt:lpstr>
      <vt:lpstr>Тенденції розвитку мереж Хмарні обчислення</vt:lpstr>
      <vt:lpstr>Тенденції розвитку мереж Хмарні обчислення (Продовж.)</vt:lpstr>
      <vt:lpstr>Тенденції розвитку мереж Технологічні тенденції для домашнього використання</vt:lpstr>
      <vt:lpstr>Тенденції розвитку мереж Мережа електроживлення</vt:lpstr>
      <vt:lpstr>Тенденції розвитку мереж Бездротовий широкосмуговий зв'язок</vt:lpstr>
      <vt:lpstr>1.8 Безпека мережі</vt:lpstr>
      <vt:lpstr>Безпека мережі Загрози безпеці</vt:lpstr>
      <vt:lpstr>Безпека мережі Загрози безпеці (Продовж.)</vt:lpstr>
      <vt:lpstr>Безпека мережі Безпекові рішення</vt:lpstr>
      <vt:lpstr>Безпека мережі Безпекові рішення (Продовж.)</vt:lpstr>
      <vt:lpstr>1.9 IT-фахівець</vt:lpstr>
      <vt:lpstr>IT-фахівець CCNA</vt:lpstr>
      <vt:lpstr>IT-фахівець Робота у сфері мережних технологій</vt:lpstr>
      <vt:lpstr>1.10 Практичне завдання з Розділу та Контрольна робота </vt:lpstr>
      <vt:lpstr>Практичне завдання з Розділу та Контрольна робота Що ми вивчили у цьому розділі?</vt:lpstr>
      <vt:lpstr>Практичне завдання з розділу та контрольна робота Що ми вивчили у цьому розділі? (Продовж.)</vt:lpstr>
      <vt:lpstr>Розділ 1 Нові терміни і команди</vt:lpstr>
      <vt:lpstr>Презентация PowerPoint</vt:lpstr>
    </vt:vector>
  </TitlesOfParts>
  <Company>Cisco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bvachon@cisco.com</dc:creator>
  <cp:lastModifiedBy>admin</cp:lastModifiedBy>
  <cp:revision>894</cp:revision>
  <dcterms:created xsi:type="dcterms:W3CDTF">2016-08-22T22:27:36Z</dcterms:created>
  <dcterms:modified xsi:type="dcterms:W3CDTF">2021-09-09T16:24:44Z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