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Nunito Semi Bold"/>
      <p:regular r:id="rId15"/>
    </p:embeddedFont>
    <p:embeddedFont>
      <p:font typeface="Nunito Semi Bold"/>
      <p:regular r:id="rId16"/>
    </p:embeddedFont>
    <p:embeddedFont>
      <p:font typeface="Nunito Semi Bold"/>
      <p:regular r:id="rId17"/>
    </p:embeddedFont>
    <p:embeddedFont>
      <p:font typeface="Nunito Semi Bold"/>
      <p:regular r:id="rId18"/>
    </p:embeddedFont>
    <p:embeddedFont>
      <p:font typeface="PT Sans"/>
      <p:regular r:id="rId19"/>
    </p:embeddedFont>
    <p:embeddedFont>
      <p:font typeface="PT Sans"/>
      <p:regular r:id="rId20"/>
    </p:embeddedFont>
    <p:embeddedFont>
      <p:font typeface="PT Sans"/>
      <p:regular r:id="rId21"/>
    </p:embeddedFont>
    <p:embeddedFont>
      <p:font typeface="PT Sans"/>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 Id="rId21" Type="http://schemas.openxmlformats.org/officeDocument/2006/relationships/font" Target="fonts/font7.fntdata"/><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3058716"/>
            <a:ext cx="7468553" cy="2112050"/>
          </a:xfrm>
          <a:prstGeom prst="rect">
            <a:avLst/>
          </a:prstGeom>
          <a:noFill/>
          <a:ln/>
        </p:spPr>
        <p:txBody>
          <a:bodyPr wrap="square" lIns="0" tIns="0" rIns="0" bIns="0" rtlCol="0" anchor="t"/>
          <a:lstStyle/>
          <a:p>
            <a:pPr algn="l" indent="0" marL="0">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ТЕМА 4 СТАТИСТИЧНІ МЕТОДИ КОНТРОЛЮ ЯКОСТІ</a:t>
            </a:r>
            <a:endParaRPr lang="en-US" sz="4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18862" y="436721"/>
            <a:ext cx="13792676" cy="382905"/>
          </a:xfrm>
          <a:prstGeom prst="rect">
            <a:avLst/>
          </a:prstGeom>
          <a:noFill/>
          <a:ln/>
        </p:spPr>
        <p:txBody>
          <a:bodyPr wrap="squar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Статистичні методи вперше з’явилися в СІІІА в 30-х роках XX сторіччя. їх практичне застосування здійснив Шухарт, який запропонував статистичне пояснення поводження вироб¬ничого процесу в часі. На початку 50-х років ці методи стали застосовуватися в Японії після успішного циклу лекцій Демінга, прочитаних ним на прохання ділових кіл. Вони забезпечили простоту і наочність для розуміння сутності процесів керування якістю. З безлічі статистичних методів в Японії набули поширення сім основних:</a:t>
            </a:r>
            <a:endParaRPr lang="en-US" sz="900" dirty="0"/>
          </a:p>
        </p:txBody>
      </p:sp>
      <p:sp>
        <p:nvSpPr>
          <p:cNvPr id="3" name="Text 1"/>
          <p:cNvSpPr/>
          <p:nvPr/>
        </p:nvSpPr>
        <p:spPr>
          <a:xfrm>
            <a:off x="418862" y="927259"/>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діаграма Парето,</a:t>
            </a:r>
            <a:endParaRPr lang="en-US" sz="900" dirty="0"/>
          </a:p>
        </p:txBody>
      </p:sp>
      <p:sp>
        <p:nvSpPr>
          <p:cNvPr id="4" name="Text 2"/>
          <p:cNvSpPr/>
          <p:nvPr/>
        </p:nvSpPr>
        <p:spPr>
          <a:xfrm>
            <a:off x="418862" y="1160502"/>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діаграма Ісікави,</a:t>
            </a:r>
            <a:endParaRPr lang="en-US" sz="900" dirty="0"/>
          </a:p>
        </p:txBody>
      </p:sp>
      <p:sp>
        <p:nvSpPr>
          <p:cNvPr id="5" name="Text 3"/>
          <p:cNvSpPr/>
          <p:nvPr/>
        </p:nvSpPr>
        <p:spPr>
          <a:xfrm>
            <a:off x="418862" y="1393746"/>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гістограма,</a:t>
            </a:r>
            <a:endParaRPr lang="en-US" sz="900" dirty="0"/>
          </a:p>
        </p:txBody>
      </p:sp>
      <p:sp>
        <p:nvSpPr>
          <p:cNvPr id="6" name="Text 4"/>
          <p:cNvSpPr/>
          <p:nvPr/>
        </p:nvSpPr>
        <p:spPr>
          <a:xfrm>
            <a:off x="418862" y="1626989"/>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метод контрольних карт,</a:t>
            </a:r>
            <a:endParaRPr lang="en-US" sz="900" dirty="0"/>
          </a:p>
        </p:txBody>
      </p:sp>
      <p:sp>
        <p:nvSpPr>
          <p:cNvPr id="7" name="Text 5"/>
          <p:cNvSpPr/>
          <p:nvPr/>
        </p:nvSpPr>
        <p:spPr>
          <a:xfrm>
            <a:off x="418862" y="1860233"/>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діаграма розсіювання (розкидання),</a:t>
            </a:r>
            <a:endParaRPr lang="en-US" sz="900" dirty="0"/>
          </a:p>
        </p:txBody>
      </p:sp>
      <p:sp>
        <p:nvSpPr>
          <p:cNvPr id="8" name="Text 6"/>
          <p:cNvSpPr/>
          <p:nvPr/>
        </p:nvSpPr>
        <p:spPr>
          <a:xfrm>
            <a:off x="418862" y="2093476"/>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діаграма розшарування,</a:t>
            </a:r>
            <a:endParaRPr lang="en-US" sz="900" dirty="0"/>
          </a:p>
        </p:txBody>
      </p:sp>
      <p:sp>
        <p:nvSpPr>
          <p:cNvPr id="9" name="Text 7"/>
          <p:cNvSpPr/>
          <p:nvPr/>
        </p:nvSpPr>
        <p:spPr>
          <a:xfrm>
            <a:off x="418862" y="2326719"/>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контрольний аркуш.</a:t>
            </a:r>
            <a:endParaRPr lang="en-US" sz="900" dirty="0"/>
          </a:p>
        </p:txBody>
      </p:sp>
      <p:sp>
        <p:nvSpPr>
          <p:cNvPr id="10" name="Text 8"/>
          <p:cNvSpPr/>
          <p:nvPr/>
        </p:nvSpPr>
        <p:spPr>
          <a:xfrm>
            <a:off x="418862" y="2652713"/>
            <a:ext cx="13792676" cy="382905"/>
          </a:xfrm>
          <a:prstGeom prst="rect">
            <a:avLst/>
          </a:prstGeom>
          <a:noFill/>
          <a:ln/>
        </p:spPr>
        <p:txBody>
          <a:bodyPr wrap="squar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Сучасні стандарти ISO 9000 визначають застосування статистичних методів як самостійного елемента системи якості підприємств. У практиці накопичений значний досвід використання методів статистичного контролю і регулювання якості продукції та технологічних процесів. їх можна поділити на два напрями:</a:t>
            </a:r>
            <a:endParaRPr lang="en-US" sz="900" dirty="0"/>
          </a:p>
        </p:txBody>
      </p:sp>
      <p:sp>
        <p:nvSpPr>
          <p:cNvPr id="11" name="Text 9"/>
          <p:cNvSpPr/>
          <p:nvPr/>
        </p:nvSpPr>
        <p:spPr>
          <a:xfrm>
            <a:off x="418862" y="3170158"/>
            <a:ext cx="13792676" cy="382905"/>
          </a:xfrm>
          <a:prstGeom prst="rect">
            <a:avLst/>
          </a:prstGeom>
          <a:noFill/>
          <a:ln/>
        </p:spPr>
        <p:txBody>
          <a:bodyPr wrap="square" lIns="0" tIns="0" rIns="0" bIns="0" rtlCol="0" anchor="t"/>
          <a:lstStyle/>
          <a:p>
            <a:pPr algn="l" marL="342900" indent="-342900">
              <a:lnSpc>
                <a:spcPts val="1500"/>
              </a:lnSpc>
              <a:buSzPct val="100000"/>
              <a:buFont typeface="+mj-lt"/>
              <a:buAutoNum type="arabicPeriod" startAt="1"/>
            </a:pPr>
            <a:r>
              <a:rPr lang="en-US" sz="900" dirty="0">
                <a:solidFill>
                  <a:srgbClr val="FFFFFF"/>
                </a:solidFill>
                <a:latin typeface="PT Sans" pitchFamily="34" charset="0"/>
                <a:ea typeface="PT Sans" pitchFamily="34" charset="-122"/>
                <a:cs typeface="PT Sans" pitchFamily="34" charset="-120"/>
              </a:rPr>
              <a:t>Методи статистичного вибіркового приймального контролю застосовуються для оцінки відповідності продукції вимогам нормативних документів, тобто вибіркового контролю. Зміст його полягає в тому, що якість контрольованої партії продукції визначається за вибірковими характеристиками, які знаходяться за малою вибіркою з цієї партії.</a:t>
            </a:r>
            <a:endParaRPr lang="en-US" sz="900" dirty="0"/>
          </a:p>
        </p:txBody>
      </p:sp>
      <p:sp>
        <p:nvSpPr>
          <p:cNvPr id="12" name="Text 10"/>
          <p:cNvSpPr/>
          <p:nvPr/>
        </p:nvSpPr>
        <p:spPr>
          <a:xfrm>
            <a:off x="418862" y="3594854"/>
            <a:ext cx="13792676" cy="957263"/>
          </a:xfrm>
          <a:prstGeom prst="rect">
            <a:avLst/>
          </a:prstGeom>
          <a:noFill/>
          <a:ln/>
        </p:spPr>
        <p:txBody>
          <a:bodyPr wrap="square" lIns="0" tIns="0" rIns="0" bIns="0" rtlCol="0" anchor="t"/>
          <a:lstStyle/>
          <a:p>
            <a:pPr algn="l" marL="342900" indent="-342900">
              <a:lnSpc>
                <a:spcPts val="1500"/>
              </a:lnSpc>
              <a:buSzPct val="100000"/>
              <a:buFont typeface="+mj-lt"/>
              <a:buAutoNum type="arabicPeriod" startAt="2"/>
            </a:pPr>
            <a:r>
              <a:rPr lang="en-US" sz="900" dirty="0">
                <a:solidFill>
                  <a:srgbClr val="FFFFFF"/>
                </a:solidFill>
                <a:latin typeface="PT Sans" pitchFamily="34" charset="0"/>
                <a:ea typeface="PT Sans" pitchFamily="34" charset="-122"/>
                <a:cs typeface="PT Sans" pitchFamily="34" charset="-120"/>
              </a:rPr>
              <a:t>Методи статистичного регулювання якості технологічних процесів застосовуються для керування внутрішніми робочими процедурами при підготовці до сертифікації систем якості і виробництва. Використання у виробництві цих методів, на думку Ісікави, допомогло вирішити близько 95% усіх проблем щодо якості. Повсюдне навчання в Японії семи інструментам контролю якості, починаючи зі шкільної лави дозволило залучити до процесу підвищення якості та удосконалення виробництва практично все населення країни. Як правило, статистичні методи широко використовуються в процесі контролю якості у виробництві. В сучасних умовах сфера їх використання значно поширилась на області планування, проектування (методи Тагуті), маркетингу, матеріально-технічного забезпечення тощо. Застосування статистичних методів дозволяє зменшити варіабельність процесів і, таким чином, зменшити витрати, пов’язані із здійсненням процесів. Проблемою у використанні статистичних методів є те, що вони ґрунтуються на знанні методів та інструментів математичної статистики. Саме це ускладнює їх використання персоналом будь-якої організації.</a:t>
            </a:r>
            <a:endParaRPr lang="en-US" sz="900" dirty="0"/>
          </a:p>
        </p:txBody>
      </p:sp>
      <p:sp>
        <p:nvSpPr>
          <p:cNvPr id="13" name="Text 11"/>
          <p:cNvSpPr/>
          <p:nvPr/>
        </p:nvSpPr>
        <p:spPr>
          <a:xfrm>
            <a:off x="418862" y="4686657"/>
            <a:ext cx="13792676" cy="957263"/>
          </a:xfrm>
          <a:prstGeom prst="rect">
            <a:avLst/>
          </a:prstGeom>
          <a:noFill/>
          <a:ln/>
        </p:spPr>
        <p:txBody>
          <a:bodyPr wrap="square" lIns="0" tIns="0" rIns="0" bIns="0" rtlCol="0" anchor="t"/>
          <a:lstStyle/>
          <a:p>
            <a:pPr algn="l" indent="0" marL="0">
              <a:lnSpc>
                <a:spcPts val="1500"/>
              </a:lnSpc>
              <a:buNone/>
            </a:pPr>
            <a:r>
              <a:rPr lang="en-US" sz="900" dirty="0">
                <a:solidFill>
                  <a:srgbClr val="F2B42D"/>
                </a:solidFill>
                <a:latin typeface="PT Sans" pitchFamily="34" charset="0"/>
                <a:ea typeface="PT Sans" pitchFamily="34" charset="-122"/>
                <a:cs typeface="PT Sans" pitchFamily="34" charset="-120"/>
              </a:rPr>
              <a:t>Діаграма Парето</a:t>
            </a:r>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 – це інструмент, що дозволяє розподілити зусилля для вирішення проблем, що виникають і виявити основні причини, з яких потрібно починати діяти. В 1897 р. італійський економіст В. Парето (1845-1923) запропонував формулу, яка демонструє, що блага розподіляються нерівномірно. Ця ж теорія була проілюстрована американським економістом М. Лоренцом на діаграмі. Обидва вчених показали, що у більшості випадків найбільша частка благ (доходів) належить невеликій кількості людей. Д. Джуран застосував розроблену Парето формулу для розподілу за ступенем важливості причин браку в області контролю якості. Цей метод був названий ім’ям Парето. Він зазначив, що в більшості випадків більшість дефектів і пов’язані з ними втрати виникають через відносно невеликого числа причин, продемонструвавши це за допомогою діаграми, що отримала назву діаграми Парето. При аналізі причин появи браку помітили, що в більшості випадків дефекти і пов’язані з ними втрати мають кілька причин. Діаграма Парето допомагає встановити головні фактори, з яких слід починати діяти. Розрізняють два види діаграм Парето:</a:t>
            </a:r>
            <a:endParaRPr lang="en-US" sz="900" dirty="0"/>
          </a:p>
        </p:txBody>
      </p:sp>
      <p:sp>
        <p:nvSpPr>
          <p:cNvPr id="14" name="Text 12"/>
          <p:cNvSpPr/>
          <p:nvPr/>
        </p:nvSpPr>
        <p:spPr>
          <a:xfrm>
            <a:off x="418862" y="5778460"/>
            <a:ext cx="13792676" cy="191453"/>
          </a:xfrm>
          <a:prstGeom prst="rect">
            <a:avLst/>
          </a:prstGeom>
          <a:noFill/>
          <a:ln/>
        </p:spPr>
        <p:txBody>
          <a:bodyPr wrap="none" lIns="0" tIns="0" rIns="0" bIns="0" rtlCol="0" anchor="t"/>
          <a:lstStyle/>
          <a:p>
            <a:pPr algn="l" marL="342900" indent="-342900">
              <a:lnSpc>
                <a:spcPts val="1500"/>
              </a:lnSpc>
              <a:buSzPct val="100000"/>
              <a:buFont typeface="+mj-lt"/>
              <a:buAutoNum type="arabicPeriod" startAt="1"/>
            </a:pPr>
            <a:r>
              <a:rPr lang="en-US" sz="900" dirty="0">
                <a:solidFill>
                  <a:srgbClr val="FFFFFF"/>
                </a:solidFill>
                <a:latin typeface="PT Sans" pitchFamily="34" charset="0"/>
                <a:ea typeface="PT Sans" pitchFamily="34" charset="-122"/>
                <a:cs typeface="PT Sans" pitchFamily="34" charset="-120"/>
              </a:rPr>
              <a:t>Діаграма Парето по результатам діяльності. Вона застосовується для виявлення головної проблеми і відображає небажані результати пов’язані з:</a:t>
            </a:r>
            <a:endParaRPr lang="en-US" sz="900" dirty="0"/>
          </a:p>
        </p:txBody>
      </p:sp>
      <p:sp>
        <p:nvSpPr>
          <p:cNvPr id="15" name="Text 13"/>
          <p:cNvSpPr/>
          <p:nvPr/>
        </p:nvSpPr>
        <p:spPr>
          <a:xfrm>
            <a:off x="418862" y="6011704"/>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якістю (дефекти, помилки, відмови, рекламації, ремонти, повернення продукції);</a:t>
            </a:r>
            <a:endParaRPr lang="en-US" sz="900" dirty="0"/>
          </a:p>
        </p:txBody>
      </p:sp>
      <p:sp>
        <p:nvSpPr>
          <p:cNvPr id="16" name="Text 14"/>
          <p:cNvSpPr/>
          <p:nvPr/>
        </p:nvSpPr>
        <p:spPr>
          <a:xfrm>
            <a:off x="418862" y="6244947"/>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собівартістю (обсяг втрат, витрати);</a:t>
            </a:r>
            <a:endParaRPr lang="en-US" sz="900" dirty="0"/>
          </a:p>
        </p:txBody>
      </p:sp>
      <p:sp>
        <p:nvSpPr>
          <p:cNvPr id="17" name="Text 15"/>
          <p:cNvSpPr/>
          <p:nvPr/>
        </p:nvSpPr>
        <p:spPr>
          <a:xfrm>
            <a:off x="418862" y="6478191"/>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строками поставок (нестача запасів, помилки в складанні рахунків, зрив строків постачання);</a:t>
            </a:r>
            <a:endParaRPr lang="en-US" sz="900" dirty="0"/>
          </a:p>
        </p:txBody>
      </p:sp>
      <p:sp>
        <p:nvSpPr>
          <p:cNvPr id="18" name="Text 16"/>
          <p:cNvSpPr/>
          <p:nvPr/>
        </p:nvSpPr>
        <p:spPr>
          <a:xfrm>
            <a:off x="418862" y="6711434"/>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безпекою (трагічні помилки, аварії).</a:t>
            </a:r>
            <a:endParaRPr lang="en-US" sz="900" dirty="0"/>
          </a:p>
        </p:txBody>
      </p:sp>
      <p:sp>
        <p:nvSpPr>
          <p:cNvPr id="19" name="Text 17"/>
          <p:cNvSpPr/>
          <p:nvPr/>
        </p:nvSpPr>
        <p:spPr>
          <a:xfrm>
            <a:off x="418862" y="6944678"/>
            <a:ext cx="13792676" cy="191453"/>
          </a:xfrm>
          <a:prstGeom prst="rect">
            <a:avLst/>
          </a:prstGeom>
          <a:noFill/>
          <a:ln/>
        </p:spPr>
        <p:txBody>
          <a:bodyPr wrap="none" lIns="0" tIns="0" rIns="0" bIns="0" rtlCol="0" anchor="t"/>
          <a:lstStyle/>
          <a:p>
            <a:pPr algn="l" marL="342900" indent="-342900">
              <a:lnSpc>
                <a:spcPts val="1500"/>
              </a:lnSpc>
              <a:buSzPct val="100000"/>
              <a:buFont typeface="+mj-lt"/>
              <a:buAutoNum type="arabicPeriod" startAt="1"/>
            </a:pPr>
            <a:r>
              <a:rPr lang="en-US" sz="900" dirty="0">
                <a:solidFill>
                  <a:srgbClr val="FFFFFF"/>
                </a:solidFill>
                <a:latin typeface="PT Sans" pitchFamily="34" charset="0"/>
                <a:ea typeface="PT Sans" pitchFamily="34" charset="-122"/>
                <a:cs typeface="PT Sans" pitchFamily="34" charset="-120"/>
              </a:rPr>
              <a:t>Діаграма Парето по причинам. Вона відображає причини проблем, що виникають в процесі виробництва, и використовується для виявлення головної з них:</a:t>
            </a:r>
            <a:endParaRPr lang="en-US" sz="900" dirty="0"/>
          </a:p>
        </p:txBody>
      </p:sp>
      <p:sp>
        <p:nvSpPr>
          <p:cNvPr id="20" name="Text 18"/>
          <p:cNvSpPr/>
          <p:nvPr/>
        </p:nvSpPr>
        <p:spPr>
          <a:xfrm>
            <a:off x="418862" y="7177921"/>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виконавці роботи;</a:t>
            </a:r>
            <a:endParaRPr lang="en-US" sz="900" dirty="0"/>
          </a:p>
        </p:txBody>
      </p:sp>
      <p:sp>
        <p:nvSpPr>
          <p:cNvPr id="21" name="Text 19"/>
          <p:cNvSpPr/>
          <p:nvPr/>
        </p:nvSpPr>
        <p:spPr>
          <a:xfrm>
            <a:off x="418862" y="7411164"/>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устаткування;</a:t>
            </a:r>
            <a:endParaRPr lang="en-US" sz="900" dirty="0"/>
          </a:p>
        </p:txBody>
      </p:sp>
      <p:sp>
        <p:nvSpPr>
          <p:cNvPr id="22" name="Text 20"/>
          <p:cNvSpPr/>
          <p:nvPr/>
        </p:nvSpPr>
        <p:spPr>
          <a:xfrm>
            <a:off x="418862" y="7644408"/>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сировина;</a:t>
            </a:r>
            <a:endParaRPr lang="en-US" sz="900" dirty="0"/>
          </a:p>
        </p:txBody>
      </p:sp>
      <p:sp>
        <p:nvSpPr>
          <p:cNvPr id="23" name="Text 21"/>
          <p:cNvSpPr/>
          <p:nvPr/>
        </p:nvSpPr>
        <p:spPr>
          <a:xfrm>
            <a:off x="418862" y="7877651"/>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метод роботи;</a:t>
            </a:r>
            <a:endParaRPr lang="en-US" sz="900" dirty="0"/>
          </a:p>
        </p:txBody>
      </p:sp>
      <p:sp>
        <p:nvSpPr>
          <p:cNvPr id="24" name="Text 22"/>
          <p:cNvSpPr/>
          <p:nvPr/>
        </p:nvSpPr>
        <p:spPr>
          <a:xfrm>
            <a:off x="418862" y="8110895"/>
            <a:ext cx="13792676" cy="191453"/>
          </a:xfrm>
          <a:prstGeom prst="rect">
            <a:avLst/>
          </a:prstGeom>
          <a:noFill/>
          <a:ln/>
        </p:spPr>
        <p:txBody>
          <a:bodyPr wrap="none" lIns="0" tIns="0" rIns="0" bIns="0" rtlCol="0" anchor="t"/>
          <a:lstStyle/>
          <a:p>
            <a:pPr algn="l" marL="342900" indent="-342900">
              <a:lnSpc>
                <a:spcPts val="1500"/>
              </a:lnSpc>
              <a:buSzPct val="100000"/>
              <a:buChar char="•"/>
            </a:pPr>
            <a:r>
              <a:rPr lang="en-US" sz="900" dirty="0">
                <a:solidFill>
                  <a:srgbClr val="FFFFFF"/>
                </a:solidFill>
                <a:latin typeface="PT Sans" pitchFamily="34" charset="0"/>
                <a:ea typeface="PT Sans" pitchFamily="34" charset="-122"/>
                <a:cs typeface="PT Sans" pitchFamily="34" charset="-120"/>
              </a:rPr>
              <a:t>- вимірювання.</a:t>
            </a:r>
            <a:endParaRPr lang="en-US" sz="900" dirty="0"/>
          </a:p>
        </p:txBody>
      </p:sp>
      <p:sp>
        <p:nvSpPr>
          <p:cNvPr id="25" name="Text 23"/>
          <p:cNvSpPr/>
          <p:nvPr/>
        </p:nvSpPr>
        <p:spPr>
          <a:xfrm>
            <a:off x="418862" y="8436888"/>
            <a:ext cx="13792676" cy="574358"/>
          </a:xfrm>
          <a:prstGeom prst="rect">
            <a:avLst/>
          </a:prstGeom>
          <a:noFill/>
          <a:ln/>
        </p:spPr>
        <p:txBody>
          <a:bodyPr wrap="squar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Побудову діаграми Парето починають з класифікації проблем, що виникають по кожним окремим факторам. Далі йде збір і аналіз статистичного матеріалу по кожному фактору, щоб виявити, які з них є найбільш суттєвими при вирішенні проблем. Це стовпчикова діаграма даних, отриманих по кожній перевірюваній ознаці. На рис. 8.1 представлена гістограма розподілу питомої ваги дефектів залежно від їх типу за ступенем зниження питомої ваги. На ній показано розподіл дефектів за типами: 1 – недоформування; 2 – тонкостінність; 3 – раковини, 4 – тріщини, 5 – шорсткість, 6 –плями, 7 – інші.</a:t>
            </a:r>
            <a:endParaRPr lang="en-US" sz="900" dirty="0"/>
          </a:p>
        </p:txBody>
      </p:sp>
      <p:sp>
        <p:nvSpPr>
          <p:cNvPr id="26" name="Text 24"/>
          <p:cNvSpPr/>
          <p:nvPr/>
        </p:nvSpPr>
        <p:spPr>
          <a:xfrm>
            <a:off x="418862" y="9145786"/>
            <a:ext cx="13792676" cy="765810"/>
          </a:xfrm>
          <a:prstGeom prst="rect">
            <a:avLst/>
          </a:prstGeom>
          <a:noFill/>
          <a:ln/>
        </p:spPr>
        <p:txBody>
          <a:bodyPr wrap="squar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Рисунок 8.1 Гістограма питомої ваги різних факторів, що впливають на якість продукції Дані розташовують у порядку значущості і будують кумулятивну криву. Завдяки цьому з’являється можливість зосередити увагу на усуненні дефектів, що спричинюють найбільші втрати. Порівнюючи діаграми Парето, побудовані за даними до і після поліпшення процесу, можна оцінити ефективність вжитих заходів. На рис. 8.2 представлена діаграма Парето з накопиченою кумулятивною кривою. На підставі її аналізу можна зробити висновок, що частка двох перших дефектів (деформації і подряпин) складає 74% від їх загальної кількості, в той час як на інші п'ять груп припадає лише 26%. Отже, для різкого зниження кількості браку в першу чергу достатньо з’ясувати й усунути причини появи цих двох факторів.</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2582704"/>
            <a:ext cx="7468553" cy="3064193"/>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У подальшому, для виявлення причин виникнення дефектів, можна скористатися причинно-наслідковою діаграмою Ісікави. Причинно-наслідкова діаграма (діаграма Ісікави). Розроблена професором Ісікавою ще в 1943 році і одержала назву «риб’ячий кістяк» або «риб’яча кістка» (рис. 8.3). Активно застосовувалася аспірантами і молодими вченими при проведенні досліджень, і з їх «легкої руки» також одержала назву «діаграма Ісікави». Пізніше стала широко використовуватися в Японії та поза її межами.</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64977" y="942975"/>
            <a:ext cx="13100447" cy="5944672"/>
          </a:xfrm>
          <a:prstGeom prst="rect">
            <a:avLst/>
          </a:prstGeom>
          <a:noFill/>
          <a:ln/>
        </p:spPr>
        <p:txBody>
          <a:bodyPr wrap="square" lIns="0" tIns="0" rIns="0" bIns="0" rtlCol="0" anchor="t"/>
          <a:lstStyle/>
          <a:p>
            <a:pPr algn="l" indent="0" marL="0">
              <a:lnSpc>
                <a:spcPts val="2750"/>
              </a:lnSpc>
              <a:buNone/>
            </a:pPr>
            <a:r>
              <a:rPr lang="en-US" sz="1700" dirty="0">
                <a:solidFill>
                  <a:srgbClr val="FFFFFF"/>
                </a:solidFill>
                <a:latin typeface="PT Sans" pitchFamily="34" charset="0"/>
                <a:ea typeface="PT Sans" pitchFamily="34" charset="-122"/>
                <a:cs typeface="PT Sans" pitchFamily="34" charset="-120"/>
              </a:rPr>
              <a:t>Рисунок 8.3 Причинно-наслідкова діаграма Ісікави з розподілом причин за рівнем Вона має й іншу назву – діаграма 5М, за складом п’яти основних факторів англійською мовою – Man, Method, Material, Machine, Medium (людина, метод, матеріал, устаткування і навколишнє середовище). Ця діаграма дозволяє виявити і систематизувати різні фактори й умови, що впливають на досліджувану проблему. З її допомогою можна вирішувати широкий спектр завдань, у тому числі конструкторські, організаційні, технологічні, економічні, соціальні та інші. Виявлені в процесі використання діаграми Парето головні фактори, які переважно впливають на якість продукції, можуть бути проаналізовані за допомогою діаграми Ісікави. Досліджувана проблема умовно зображується у вигляді прямої горизонтальної лінії. Серед факторів, що впливають на проблему, вибираються основні. Це можуть бути перераховані вище фактори, умовно названі 5М, або інші, залежно від точки зору, з якої розглядається ця проблема. Ці фактори будуть факторами першого порядку. Але й на них впливають певні сили. Назвемо їх причинами другого порядку. У свою чергу, вони виявляються під впливом факторів третього порядку і так далі. Важливо виділити якомога більше причин, що впливають на дану проблему. При аналізі враховуються навіть ті, які, на перший погляд, здаються незначними. Адже саме вони можуть підказати найбільш правильний і ефективний спосіб вирішення проблеми. Діаграма Ісікави використовується у всіх країнах не тільки при аналізі показників якості товарів, а й якості послуг, задоволеності споживача, ефективності роботи персоналу і т.ін. </a:t>
            </a:r>
            <a:pPr algn="l" indent="0" marL="0">
              <a:lnSpc>
                <a:spcPts val="2750"/>
              </a:lnSpc>
              <a:buNone/>
            </a:pPr>
            <a:r>
              <a:rPr lang="en-US" sz="1700" dirty="0">
                <a:solidFill>
                  <a:srgbClr val="F2B42D"/>
                </a:solidFill>
                <a:latin typeface="PT Sans" pitchFamily="34" charset="0"/>
                <a:ea typeface="PT Sans" pitchFamily="34" charset="-122"/>
                <a:cs typeface="PT Sans" pitchFamily="34" charset="-120"/>
              </a:rPr>
              <a:t>Гістограма</a:t>
            </a:r>
            <a:pPr algn="l" indent="0" marL="0">
              <a:lnSpc>
                <a:spcPts val="2750"/>
              </a:lnSpc>
              <a:buNone/>
            </a:pPr>
            <a:r>
              <a:rPr lang="en-US" sz="1700" dirty="0">
                <a:solidFill>
                  <a:srgbClr val="FFFFFF"/>
                </a:solidFill>
                <a:latin typeface="PT Sans" pitchFamily="34" charset="0"/>
                <a:ea typeface="PT Sans" pitchFamily="34" charset="-122"/>
                <a:cs typeface="PT Sans" pitchFamily="34" charset="-120"/>
              </a:rPr>
              <a:t> – це графік, на якому у вигляді стовпчиків показано розподіл даних окремих вимірів або контролю одного і того ж або декількох параметрів, згрупованих за частотою попадання в певний, заздалегідь встановлений той чи інший інтервал значень. Гістограма корисна для порівняння отриманого розподілу з контрольними нормативами або для визначення за отриманим розподілом частоти середнього значення і стандартного відхилення. На рис. 8.4 представлена гістограма розподілу параметрів, де А – нижня межа допусків; Б – верхня межа допусків; АБ – інтервал допусків.</a:t>
            </a:r>
            <a:endParaRPr lang="en-US" sz="1700" dirty="0"/>
          </a:p>
        </p:txBody>
      </p:sp>
      <p:sp>
        <p:nvSpPr>
          <p:cNvPr id="3" name="Text 1"/>
          <p:cNvSpPr/>
          <p:nvPr/>
        </p:nvSpPr>
        <p:spPr>
          <a:xfrm>
            <a:off x="764977" y="7133511"/>
            <a:ext cx="13100447" cy="349687"/>
          </a:xfrm>
          <a:prstGeom prst="rect">
            <a:avLst/>
          </a:prstGeom>
          <a:noFill/>
          <a:ln/>
        </p:spPr>
        <p:txBody>
          <a:bodyPr wrap="none" lIns="0" tIns="0" rIns="0" bIns="0" rtlCol="0" anchor="t"/>
          <a:lstStyle/>
          <a:p>
            <a:pPr algn="l" indent="0" marL="0">
              <a:lnSpc>
                <a:spcPts val="2750"/>
              </a:lnSpc>
              <a:buNone/>
            </a:pPr>
            <a:r>
              <a:rPr lang="en-US" sz="1700" dirty="0">
                <a:solidFill>
                  <a:srgbClr val="FFFFFF"/>
                </a:solidFill>
                <a:latin typeface="PT Sans" pitchFamily="34" charset="0"/>
                <a:ea typeface="PT Sans" pitchFamily="34" charset="-122"/>
                <a:cs typeface="PT Sans" pitchFamily="34" charset="-120"/>
              </a:rPr>
              <a:t>Рис. 8.4 Гістограма розподілу параметрів</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433632"/>
            <a:ext cx="12954952" cy="5362337"/>
          </a:xfrm>
          <a:prstGeom prst="rect">
            <a:avLst/>
          </a:prstGeom>
          <a:noFill/>
          <a:ln/>
        </p:spPr>
        <p:txBody>
          <a:bodyPr wrap="square" lIns="0" tIns="0" rIns="0" bIns="0" rtlCol="0" anchor="t"/>
          <a:lstStyle/>
          <a:p>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Гістограми широко застосовується при складанні місячних звітів по якості підприємств та їх підрозділів (цехів, відділів і т.д.). </a:t>
            </a:r>
            <a:pPr algn="l" indent="0" marL="0">
              <a:lnSpc>
                <a:spcPts val="3000"/>
              </a:lnSpc>
              <a:buNone/>
            </a:pPr>
            <a:r>
              <a:rPr lang="en-US" sz="1850" dirty="0">
                <a:solidFill>
                  <a:srgbClr val="F2B42D"/>
                </a:solidFill>
                <a:latin typeface="PT Sans" pitchFamily="34" charset="0"/>
                <a:ea typeface="PT Sans" pitchFamily="34" charset="-122"/>
                <a:cs typeface="PT Sans" pitchFamily="34" charset="-120"/>
              </a:rPr>
              <a:t>Метод контрольних карт</a:t>
            </a:r>
            <a:pPr algn="l" indent="0" marL="0">
              <a:lnSpc>
                <a:spcPts val="3000"/>
              </a:lnSpc>
              <a:buNone/>
            </a:pPr>
            <a:r>
              <a:rPr lang="en-US" sz="1850" dirty="0">
                <a:solidFill>
                  <a:srgbClr val="FFFFFF"/>
                </a:solidFill>
                <a:latin typeface="PT Sans" pitchFamily="34" charset="0"/>
                <a:ea typeface="PT Sans" pitchFamily="34" charset="-122"/>
                <a:cs typeface="PT Sans" pitchFamily="34" charset="-120"/>
              </a:rPr>
              <a:t>. Цей метод дозволяє відслідковувати стан процесу в часі і впливати на нього до того, як він вийде з-під контролю. Він дозволяє попереджувати відхилення від вимог, що висуваються до процесу. Контрольна карта – це різновид графіка, однак, на відміну від звичайного графіка на контрольну карту наносять контрольні значення, які називають межами регулювання. Контрольна карта дозволяє слідкувати за станом процесу, і більш того, впливати на цей процес до того, як він вийде з-під контролю. Контрольна карта складається звичайно з трьох ліній. При побудові контрольних карт на осі ординат відкладається значення контрольованого параметра, а по осі абсцис – час вибірки. Центральна лінія відповідає середньому значенню контрольованого параметра якості. Інша лінія (вища від центральної) є верхньою контрольною межею. Третя лінія (нижча) – нижня контрольна межа. Проміжок між верхньою і нижньою лініями – це максимально допустимі межі зміни значень контрольованого показника якості. При нанесенні на контрольну карту значень контрольованого параметра вибірки виробу точки можуть розташовуватися всередині контрольних меж. У цьому випадку процес проходить нормально (рис. 8.5 а), але якщо ці значення виходять за верхню або нижню межу, то вважається, що процес вийшов з-під контролю (рис. 8.5 б). По розташуванню цих точок відносно меж контрольних до¬пусків визначають момент зупинки процесу для регулювання.</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02124" y="814388"/>
            <a:ext cx="13026152" cy="6600825"/>
          </a:xfrm>
          <a:prstGeom prst="rect">
            <a:avLst/>
          </a:prstGeom>
          <a:noFill/>
          <a:ln/>
        </p:spPr>
        <p:txBody>
          <a:bodyPr wrap="square" lIns="0" tIns="0" rIns="0" bIns="0" rtlCol="0" anchor="t"/>
          <a:lstStyle/>
          <a:p>
            <a:pPr algn="l" indent="0" marL="0">
              <a:lnSpc>
                <a:spcPts val="2850"/>
              </a:lnSpc>
              <a:buNone/>
            </a:pPr>
            <a:r>
              <a:rPr lang="en-US" sz="1800" dirty="0">
                <a:solidFill>
                  <a:srgbClr val="FFFFFF"/>
                </a:solidFill>
                <a:latin typeface="PT Sans" pitchFamily="34" charset="0"/>
                <a:ea typeface="PT Sans" pitchFamily="34" charset="-122"/>
                <a:cs typeface="PT Sans" pitchFamily="34" charset="-120"/>
              </a:rPr>
              <a:t>Рисунок 8.5 Контрольна карта: а) процес під контролем, б) процес вийшов з-під контролю Застосуванню контрольних карт передує попередній статистичний аналіз процесу і усунення виявлених недоліків. Без цього застосування контрольних карт не має сенсу. </a:t>
            </a:r>
            <a:pPr algn="l" indent="0" marL="0">
              <a:lnSpc>
                <a:spcPts val="2850"/>
              </a:lnSpc>
              <a:buNone/>
            </a:pPr>
            <a:r>
              <a:rPr lang="en-US" sz="1800" dirty="0">
                <a:solidFill>
                  <a:srgbClr val="F2B42D"/>
                </a:solidFill>
                <a:latin typeface="PT Sans" pitchFamily="34" charset="0"/>
                <a:ea typeface="PT Sans" pitchFamily="34" charset="-122"/>
                <a:cs typeface="PT Sans" pitchFamily="34" charset="-120"/>
              </a:rPr>
              <a:t>Діаграма розсіювання</a:t>
            </a:r>
            <a:pPr algn="l" indent="0" marL="0">
              <a:lnSpc>
                <a:spcPts val="2850"/>
              </a:lnSpc>
              <a:buNone/>
            </a:pPr>
            <a:r>
              <a:rPr lang="en-US" sz="1800" dirty="0">
                <a:solidFill>
                  <a:srgbClr val="FFFFFF"/>
                </a:solidFill>
                <a:latin typeface="PT Sans" pitchFamily="34" charset="0"/>
                <a:ea typeface="PT Sans" pitchFamily="34" charset="-122"/>
                <a:cs typeface="PT Sans" pitchFamily="34" charset="-120"/>
              </a:rPr>
              <a:t>. Для вивчення залежностей між двома змінними можна скористатися так званою діаграмою розсіювання. По ній можна, використовуючи кореляційний і регресивний аналізи, виявити кількісний зв'язок між двома параметрами. Діаграма дозволяє наочно показати характер змін параметра якості в часі з урахуванням впливу різних факторів. Діаграма не дає відповіді на питання, чи є одна перемінна величина причиною іншої, але вона здатна виявити, чи існує в даному випадку причинно-наслідкова залежність взагалі і яка її сила. Найбільш розповсюдженим статистичним метолом виявлення такої залежності є кореляційний аналіз, заснований на оцінці коефіцієнта кореляції. Залежність може бути повною, тобто функціональною, коли коефіцієнт кореляції дорівнює одиниці (+1, якщо перемінні одночасно зростають чи убивають, або -1, якщо при зростанні однієї перемінної інша убиває). При наявності кореляційної залежності причинний фактор значно впливає на характеристику, тому, тримаючи цей фактор під контролем, можна досягти стабільності характеристики. Можна також визначити рівень контролю, необхідний для даного показника якості. При наявності кореляційній залежності між окремими факторами значно полегшується контроль процесу з технологічної, часової та економічної точки зору. Для побудови діаграми розкидання з метою виявлення залежності між двома видами даних, перш за все необхідно зібрати дані і представити їх у вигляді таблиці відповідності тих і інших якомусь загальному для них фактору. Якщо Y – показник якості, X – фактор, що впливає на якість, то на рис. 8.6 чітко простежується пряма кореляція (залежність). Зворотна кореляція спостерігається в тому випадку, коли при збільшенні значення X показник Y зменшується. Однак якщо на графіку розкидання точок значне і нагадує «пляму», то виражена залежність між параметрами X і Y відсутня.</a:t>
            </a:r>
            <a:endParaRPr 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18862" y="586859"/>
            <a:ext cx="13792676" cy="382905"/>
          </a:xfrm>
          <a:prstGeom prst="rect">
            <a:avLst/>
          </a:prstGeom>
          <a:noFill/>
          <a:ln/>
        </p:spPr>
        <p:txBody>
          <a:bodyPr wrap="squar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Рис. 8.6 Діаграма розсіювання </a:t>
            </a:r>
            <a:pPr algn="l" indent="0" marL="0">
              <a:lnSpc>
                <a:spcPts val="1500"/>
              </a:lnSpc>
              <a:buNone/>
            </a:pPr>
            <a:r>
              <a:rPr lang="en-US" sz="900" dirty="0">
                <a:solidFill>
                  <a:srgbClr val="F2B42D"/>
                </a:solidFill>
                <a:latin typeface="PT Sans" pitchFamily="34" charset="0"/>
                <a:ea typeface="PT Sans" pitchFamily="34" charset="-122"/>
                <a:cs typeface="PT Sans" pitchFamily="34" charset="-120"/>
              </a:rPr>
              <a:t>Діаграма розшарування</a:t>
            </a:r>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 Здійснюється групування даних залежно від умов побудови і кожної групи даних окремо. Групування даних одержало назву шарів, а процес розподілу на шари – розшаруванням (стратифікацією). Розшарування може здійснюватися за такими шарами:</a:t>
            </a:r>
            <a:endParaRPr lang="en-US" sz="900" dirty="0"/>
          </a:p>
        </p:txBody>
      </p:sp>
      <p:sp>
        <p:nvSpPr>
          <p:cNvPr id="3" name="Text 1"/>
          <p:cNvSpPr/>
          <p:nvPr/>
        </p:nvSpPr>
        <p:spPr>
          <a:xfrm>
            <a:off x="418862" y="1077397"/>
            <a:ext cx="13792676" cy="191453"/>
          </a:xfrm>
          <a:prstGeom prst="rect">
            <a:avLst/>
          </a:prstGeom>
          <a:noFill/>
          <a:ln/>
        </p:spPr>
        <p:txBody>
          <a:bodyPr wrap="none" lIns="0" tIns="0" rIns="0" bIns="0" rtlCol="0" anchor="t"/>
          <a:lstStyle/>
          <a:p>
            <a:pPr algn="l" marL="342900" indent="-342900">
              <a:lnSpc>
                <a:spcPts val="1500"/>
              </a:lnSpc>
              <a:buSzPct val="100000"/>
              <a:buFont typeface="+mj-lt"/>
              <a:buAutoNum type="arabicPeriod" startAt="1"/>
            </a:pPr>
            <a:r>
              <a:rPr lang="en-US" sz="900" dirty="0">
                <a:solidFill>
                  <a:srgbClr val="FFFFFF"/>
                </a:solidFill>
                <a:latin typeface="PT Sans" pitchFamily="34" charset="0"/>
                <a:ea typeface="PT Sans" pitchFamily="34" charset="-122"/>
                <a:cs typeface="PT Sans" pitchFamily="34" charset="-120"/>
              </a:rPr>
              <a:t>виконавцями: статтю, віковим стажем, кваліфікацією і т.д.;</a:t>
            </a:r>
            <a:endParaRPr lang="en-US" sz="900" dirty="0"/>
          </a:p>
        </p:txBody>
      </p:sp>
      <p:sp>
        <p:nvSpPr>
          <p:cNvPr id="4" name="Text 2"/>
          <p:cNvSpPr/>
          <p:nvPr/>
        </p:nvSpPr>
        <p:spPr>
          <a:xfrm>
            <a:off x="418862" y="1310640"/>
            <a:ext cx="13792676" cy="191453"/>
          </a:xfrm>
          <a:prstGeom prst="rect">
            <a:avLst/>
          </a:prstGeom>
          <a:noFill/>
          <a:ln/>
        </p:spPr>
        <p:txBody>
          <a:bodyPr wrap="none" lIns="0" tIns="0" rIns="0" bIns="0" rtlCol="0" anchor="t"/>
          <a:lstStyle/>
          <a:p>
            <a:pPr algn="l" marL="342900" indent="-342900">
              <a:lnSpc>
                <a:spcPts val="1500"/>
              </a:lnSpc>
              <a:buSzPct val="100000"/>
              <a:buFont typeface="+mj-lt"/>
              <a:buAutoNum type="arabicPeriod" startAt="2"/>
            </a:pPr>
            <a:r>
              <a:rPr lang="en-US" sz="900" dirty="0">
                <a:solidFill>
                  <a:srgbClr val="FFFFFF"/>
                </a:solidFill>
                <a:latin typeface="PT Sans" pitchFamily="34" charset="0"/>
                <a:ea typeface="PT Sans" pitchFamily="34" charset="-122"/>
                <a:cs typeface="PT Sans" pitchFamily="34" charset="-120"/>
              </a:rPr>
              <a:t>устаткуванням: термінами введення в експлуатацію, вартістю, маркою, виробником і т.д.;</a:t>
            </a:r>
            <a:endParaRPr lang="en-US" sz="900" dirty="0"/>
          </a:p>
        </p:txBody>
      </p:sp>
      <p:sp>
        <p:nvSpPr>
          <p:cNvPr id="5" name="Text 3"/>
          <p:cNvSpPr/>
          <p:nvPr/>
        </p:nvSpPr>
        <p:spPr>
          <a:xfrm>
            <a:off x="418862" y="1543883"/>
            <a:ext cx="13792676" cy="191453"/>
          </a:xfrm>
          <a:prstGeom prst="rect">
            <a:avLst/>
          </a:prstGeom>
          <a:noFill/>
          <a:ln/>
        </p:spPr>
        <p:txBody>
          <a:bodyPr wrap="none" lIns="0" tIns="0" rIns="0" bIns="0" rtlCol="0" anchor="t"/>
          <a:lstStyle/>
          <a:p>
            <a:pPr algn="l" marL="342900" indent="-342900">
              <a:lnSpc>
                <a:spcPts val="1500"/>
              </a:lnSpc>
              <a:buSzPct val="100000"/>
              <a:buFont typeface="+mj-lt"/>
              <a:buAutoNum type="arabicPeriod" startAt="3"/>
            </a:pPr>
            <a:r>
              <a:rPr lang="en-US" sz="900" dirty="0">
                <a:solidFill>
                  <a:srgbClr val="FFFFFF"/>
                </a:solidFill>
                <a:latin typeface="PT Sans" pitchFamily="34" charset="0"/>
                <a:ea typeface="PT Sans" pitchFamily="34" charset="-122"/>
                <a:cs typeface="PT Sans" pitchFamily="34" charset="-120"/>
              </a:rPr>
              <a:t>сировиною: за якістю сировини, місцем виробництва, виробниками, термінами постачання і т.д.;</a:t>
            </a:r>
            <a:endParaRPr lang="en-US" sz="900" dirty="0"/>
          </a:p>
        </p:txBody>
      </p:sp>
      <p:sp>
        <p:nvSpPr>
          <p:cNvPr id="6" name="Text 4"/>
          <p:cNvSpPr/>
          <p:nvPr/>
        </p:nvSpPr>
        <p:spPr>
          <a:xfrm>
            <a:off x="418862" y="1777127"/>
            <a:ext cx="13792676" cy="191453"/>
          </a:xfrm>
          <a:prstGeom prst="rect">
            <a:avLst/>
          </a:prstGeom>
          <a:noFill/>
          <a:ln/>
        </p:spPr>
        <p:txBody>
          <a:bodyPr wrap="none" lIns="0" tIns="0" rIns="0" bIns="0" rtlCol="0" anchor="t"/>
          <a:lstStyle/>
          <a:p>
            <a:pPr algn="l" marL="342900" indent="-342900">
              <a:lnSpc>
                <a:spcPts val="1500"/>
              </a:lnSpc>
              <a:buSzPct val="100000"/>
              <a:buFont typeface="+mj-lt"/>
              <a:buAutoNum type="arabicPeriod" startAt="4"/>
            </a:pPr>
            <a:r>
              <a:rPr lang="en-US" sz="900" dirty="0">
                <a:solidFill>
                  <a:srgbClr val="FFFFFF"/>
                </a:solidFill>
                <a:latin typeface="PT Sans" pitchFamily="34" charset="0"/>
                <a:ea typeface="PT Sans" pitchFamily="34" charset="-122"/>
                <a:cs typeface="PT Sans" pitchFamily="34" charset="-120"/>
              </a:rPr>
              <a:t>способами виробництва: технологією виготовлення, місцем виробництва, режимом, температурою і т.д.;</a:t>
            </a:r>
            <a:endParaRPr lang="en-US" sz="900" dirty="0"/>
          </a:p>
        </p:txBody>
      </p:sp>
      <p:sp>
        <p:nvSpPr>
          <p:cNvPr id="7" name="Text 5"/>
          <p:cNvSpPr/>
          <p:nvPr/>
        </p:nvSpPr>
        <p:spPr>
          <a:xfrm>
            <a:off x="418862" y="2010370"/>
            <a:ext cx="13792676" cy="191453"/>
          </a:xfrm>
          <a:prstGeom prst="rect">
            <a:avLst/>
          </a:prstGeom>
          <a:noFill/>
          <a:ln/>
        </p:spPr>
        <p:txBody>
          <a:bodyPr wrap="none" lIns="0" tIns="0" rIns="0" bIns="0" rtlCol="0" anchor="t"/>
          <a:lstStyle/>
          <a:p>
            <a:pPr algn="l" marL="342900" indent="-342900">
              <a:lnSpc>
                <a:spcPts val="1500"/>
              </a:lnSpc>
              <a:buSzPct val="100000"/>
              <a:buFont typeface="+mj-lt"/>
              <a:buAutoNum type="arabicPeriod" startAt="5"/>
            </a:pPr>
            <a:r>
              <a:rPr lang="en-US" sz="900" dirty="0">
                <a:solidFill>
                  <a:srgbClr val="FFFFFF"/>
                </a:solidFill>
                <a:latin typeface="PT Sans" pitchFamily="34" charset="0"/>
                <a:ea typeface="PT Sans" pitchFamily="34" charset="-122"/>
                <a:cs typeface="PT Sans" pitchFamily="34" charset="-120"/>
              </a:rPr>
              <a:t>виміром: типом вимірювальних засобів, ступенем їх точності, терміном перевірки, методом виміру і т.д.</a:t>
            </a:r>
            <a:endParaRPr lang="en-US" sz="900" dirty="0"/>
          </a:p>
        </p:txBody>
      </p:sp>
      <p:sp>
        <p:nvSpPr>
          <p:cNvPr id="8" name="Text 6"/>
          <p:cNvSpPr/>
          <p:nvPr/>
        </p:nvSpPr>
        <p:spPr>
          <a:xfrm>
            <a:off x="418862" y="2336363"/>
            <a:ext cx="13792676"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При цьому необхідно виконати такі умови:</a:t>
            </a:r>
            <a:endParaRPr lang="en-US" sz="900" dirty="0"/>
          </a:p>
        </p:txBody>
      </p:sp>
      <p:sp>
        <p:nvSpPr>
          <p:cNvPr id="9" name="Text 7"/>
          <p:cNvSpPr/>
          <p:nvPr/>
        </p:nvSpPr>
        <p:spPr>
          <a:xfrm>
            <a:off x="418862" y="2662357"/>
            <a:ext cx="13792676" cy="191453"/>
          </a:xfrm>
          <a:prstGeom prst="rect">
            <a:avLst/>
          </a:prstGeom>
          <a:noFill/>
          <a:ln/>
        </p:spPr>
        <p:txBody>
          <a:bodyPr wrap="none" lIns="0" tIns="0" rIns="0" bIns="0" rtlCol="0" anchor="t"/>
          <a:lstStyle/>
          <a:p>
            <a:pPr algn="l" marL="342900" indent="-342900">
              <a:lnSpc>
                <a:spcPts val="1500"/>
              </a:lnSpc>
              <a:buSzPct val="100000"/>
              <a:buFont typeface="+mj-lt"/>
              <a:buAutoNum type="arabicPeriod" startAt="1"/>
            </a:pPr>
            <a:r>
              <a:rPr lang="en-US" sz="900" dirty="0">
                <a:solidFill>
                  <a:srgbClr val="FFFFFF"/>
                </a:solidFill>
                <a:latin typeface="PT Sans" pitchFamily="34" charset="0"/>
                <a:ea typeface="PT Sans" pitchFamily="34" charset="-122"/>
                <a:cs typeface="PT Sans" pitchFamily="34" charset="-120"/>
              </a:rPr>
              <a:t>Усередині групи розходження між значеннями досліджуваної випадкової величини має бути мінімальним порівняно з розходженням її значень у незгрупованій загальній сукупності.</a:t>
            </a:r>
            <a:endParaRPr lang="en-US" sz="900" dirty="0"/>
          </a:p>
        </p:txBody>
      </p:sp>
      <p:sp>
        <p:nvSpPr>
          <p:cNvPr id="10" name="Text 8"/>
          <p:cNvSpPr/>
          <p:nvPr/>
        </p:nvSpPr>
        <p:spPr>
          <a:xfrm>
            <a:off x="418862" y="2895600"/>
            <a:ext cx="13792676" cy="191453"/>
          </a:xfrm>
          <a:prstGeom prst="rect">
            <a:avLst/>
          </a:prstGeom>
          <a:noFill/>
          <a:ln/>
        </p:spPr>
        <p:txBody>
          <a:bodyPr wrap="none" lIns="0" tIns="0" rIns="0" bIns="0" rtlCol="0" anchor="t"/>
          <a:lstStyle/>
          <a:p>
            <a:pPr algn="l" marL="342900" indent="-342900">
              <a:lnSpc>
                <a:spcPts val="1500"/>
              </a:lnSpc>
              <a:buSzPct val="100000"/>
              <a:buFont typeface="+mj-lt"/>
              <a:buAutoNum type="arabicPeriod" startAt="2"/>
            </a:pPr>
            <a:r>
              <a:rPr lang="en-US" sz="900" dirty="0">
                <a:solidFill>
                  <a:srgbClr val="FFFFFF"/>
                </a:solidFill>
                <a:latin typeface="PT Sans" pitchFamily="34" charset="0"/>
                <a:ea typeface="PT Sans" pitchFamily="34" charset="-122"/>
                <a:cs typeface="PT Sans" pitchFamily="34" charset="-120"/>
              </a:rPr>
              <a:t>Розходження між групами повинно бути максимальним.</a:t>
            </a:r>
            <a:endParaRPr lang="en-US" sz="900" dirty="0"/>
          </a:p>
        </p:txBody>
      </p:sp>
      <p:sp>
        <p:nvSpPr>
          <p:cNvPr id="11" name="Text 9"/>
          <p:cNvSpPr/>
          <p:nvPr/>
        </p:nvSpPr>
        <p:spPr>
          <a:xfrm>
            <a:off x="418862" y="3221593"/>
            <a:ext cx="13792676" cy="574358"/>
          </a:xfrm>
          <a:prstGeom prst="rect">
            <a:avLst/>
          </a:prstGeom>
          <a:noFill/>
          <a:ln/>
        </p:spPr>
        <p:txBody>
          <a:bodyPr wrap="square" lIns="0" tIns="0" rIns="0" bIns="0" rtlCol="0" anchor="t"/>
          <a:lstStyle/>
          <a:p>
            <a:pPr algn="l" indent="0" marL="0">
              <a:lnSpc>
                <a:spcPts val="1500"/>
              </a:lnSpc>
              <a:buNone/>
            </a:pPr>
            <a:r>
              <a:rPr lang="en-US" sz="900" dirty="0">
                <a:solidFill>
                  <a:srgbClr val="F2B42D"/>
                </a:solidFill>
                <a:latin typeface="PT Sans" pitchFamily="34" charset="0"/>
                <a:ea typeface="PT Sans" pitchFamily="34" charset="-122"/>
                <a:cs typeface="PT Sans" pitchFamily="34" charset="-120"/>
              </a:rPr>
              <a:t>Контрольний листок</a:t>
            </a:r>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 Призначається для збору даних і автоматичного їх упорядкування для полегшення подальшого використання зібраного матеріалу. Нижче представлено один із варіантів контрольного листка дефектів (рис. 8.7). КОНТРОЛЬНИЙ ЛИСТОК ДЕФЕКТІВ Найменування продукції </a:t>
            </a:r>
            <a:pPr algn="l" indent="0" marL="0">
              <a:lnSpc>
                <a:spcPts val="1500"/>
              </a:lnSpc>
              <a:buNone/>
            </a:pPr>
            <a:r>
              <a:rPr lang="en-US" sz="900" b="1" dirty="0">
                <a:solidFill>
                  <a:srgbClr val="FFFFFF"/>
                </a:solidFill>
                <a:latin typeface="PT Sans" pitchFamily="34" charset="0"/>
                <a:ea typeface="PT Sans" pitchFamily="34" charset="-122"/>
                <a:cs typeface="PT Sans" pitchFamily="34" charset="-120"/>
              </a:rPr>
              <a:t>Дата_ Виробнича організація \__Ділянка Усього проконтрольованих деталей Верстат_ П.І.Б. виконавця</a:t>
            </a:r>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____________________________________ Попередній висновок про причини найбільш частих дефектів </a:t>
            </a:r>
            <a:pPr algn="l" indent="0" marL="0">
              <a:lnSpc>
                <a:spcPts val="1500"/>
              </a:lnSpc>
              <a:buNone/>
            </a:pPr>
            <a:r>
              <a:rPr lang="en-US" sz="900" b="1" dirty="0">
                <a:solidFill>
                  <a:srgbClr val="FFFFFF"/>
                </a:solidFill>
                <a:latin typeface="PT Sans" pitchFamily="34" charset="0"/>
                <a:ea typeface="PT Sans" pitchFamily="34" charset="-122"/>
                <a:cs typeface="PT Sans" pitchFamily="34" charset="-120"/>
              </a:rPr>
              <a:t>_№ партії_</a:t>
            </a:r>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_ Контролер ____________________________________№ замовлення ______ № з/ п Тип дефектів Результати контролю Усього дефектів</a:t>
            </a:r>
            <a:endParaRPr lang="en-US" sz="900" dirty="0"/>
          </a:p>
        </p:txBody>
      </p:sp>
      <p:sp>
        <p:nvSpPr>
          <p:cNvPr id="12" name="Text 10"/>
          <p:cNvSpPr/>
          <p:nvPr/>
        </p:nvSpPr>
        <p:spPr>
          <a:xfrm>
            <a:off x="418862" y="3930491"/>
            <a:ext cx="13792676"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к-сть пит. вага,</a:t>
            </a:r>
            <a:endParaRPr lang="en-US" sz="900" dirty="0"/>
          </a:p>
        </p:txBody>
      </p:sp>
      <p:sp>
        <p:nvSpPr>
          <p:cNvPr id="13" name="Text 11"/>
          <p:cNvSpPr/>
          <p:nvPr/>
        </p:nvSpPr>
        <p:spPr>
          <a:xfrm>
            <a:off x="418862" y="4256484"/>
            <a:ext cx="13792676"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 1 2 3 4 5 6 7 Тріщини Тонкостінність Плями Недоформування Шорсткість Раковини Розрив ////// //////////////// // /////////////////////////////////////////// ///// /////// / 6 16 2 43 5 7 1 7 20 3 54 6 9 1 Разом иявлено дефектів 80 100 Рис. 8.7. Контрольний листок дефектів</a:t>
            </a:r>
            <a:endParaRPr lang="en-US" sz="900" dirty="0"/>
          </a:p>
        </p:txBody>
      </p:sp>
      <p:sp>
        <p:nvSpPr>
          <p:cNvPr id="14" name="Shape 12"/>
          <p:cNvSpPr/>
          <p:nvPr/>
        </p:nvSpPr>
        <p:spPr>
          <a:xfrm>
            <a:off x="418862" y="4582478"/>
            <a:ext cx="13792676" cy="3167777"/>
          </a:xfrm>
          <a:prstGeom prst="roundRect">
            <a:avLst>
              <a:gd name="adj" fmla="val 5668"/>
            </a:avLst>
          </a:prstGeom>
          <a:noFill/>
          <a:ln w="7620">
            <a:solidFill>
              <a:srgbClr val="FFFFFF">
                <a:alpha val="24000"/>
              </a:srgbClr>
            </a:solidFill>
            <a:prstDash val="solid"/>
          </a:ln>
        </p:spPr>
      </p:sp>
      <p:sp>
        <p:nvSpPr>
          <p:cNvPr id="15" name="Shape 13"/>
          <p:cNvSpPr/>
          <p:nvPr/>
        </p:nvSpPr>
        <p:spPr>
          <a:xfrm>
            <a:off x="426482" y="4590098"/>
            <a:ext cx="13777436" cy="350282"/>
          </a:xfrm>
          <a:prstGeom prst="rect">
            <a:avLst/>
          </a:prstGeom>
          <a:solidFill>
            <a:srgbClr val="FFFFFF">
              <a:alpha val="4000"/>
            </a:srgbClr>
          </a:solidFill>
          <a:ln/>
        </p:spPr>
      </p:sp>
      <p:sp>
        <p:nvSpPr>
          <p:cNvPr id="16" name="Text 14"/>
          <p:cNvSpPr/>
          <p:nvPr/>
        </p:nvSpPr>
        <p:spPr>
          <a:xfrm>
            <a:off x="546497" y="4669512"/>
            <a:ext cx="1272302"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 з/п</a:t>
            </a:r>
            <a:endParaRPr lang="en-US" sz="900" dirty="0"/>
          </a:p>
        </p:txBody>
      </p:sp>
      <p:sp>
        <p:nvSpPr>
          <p:cNvPr id="17" name="Text 15"/>
          <p:cNvSpPr/>
          <p:nvPr/>
        </p:nvSpPr>
        <p:spPr>
          <a:xfrm>
            <a:off x="2065734" y="4669512"/>
            <a:ext cx="3335179"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Тип дефектів</a:t>
            </a:r>
            <a:endParaRPr lang="en-US" sz="900" dirty="0"/>
          </a:p>
        </p:txBody>
      </p:sp>
      <p:sp>
        <p:nvSpPr>
          <p:cNvPr id="18" name="Text 16"/>
          <p:cNvSpPr/>
          <p:nvPr/>
        </p:nvSpPr>
        <p:spPr>
          <a:xfrm>
            <a:off x="5647849" y="4669512"/>
            <a:ext cx="4023955"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Результати контролю</a:t>
            </a:r>
            <a:endParaRPr lang="en-US" sz="900" dirty="0"/>
          </a:p>
        </p:txBody>
      </p:sp>
      <p:sp>
        <p:nvSpPr>
          <p:cNvPr id="19" name="Text 17"/>
          <p:cNvSpPr/>
          <p:nvPr/>
        </p:nvSpPr>
        <p:spPr>
          <a:xfrm>
            <a:off x="9918740" y="4669512"/>
            <a:ext cx="1957388"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к-сть</a:t>
            </a:r>
            <a:endParaRPr lang="en-US" sz="900" dirty="0"/>
          </a:p>
        </p:txBody>
      </p:sp>
      <p:sp>
        <p:nvSpPr>
          <p:cNvPr id="20" name="Text 18"/>
          <p:cNvSpPr/>
          <p:nvPr/>
        </p:nvSpPr>
        <p:spPr>
          <a:xfrm>
            <a:off x="12123063" y="4669512"/>
            <a:ext cx="1961197"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пит. вага, %</a:t>
            </a:r>
            <a:endParaRPr lang="en-US" sz="900" dirty="0"/>
          </a:p>
        </p:txBody>
      </p:sp>
      <p:sp>
        <p:nvSpPr>
          <p:cNvPr id="21" name="Shape 19"/>
          <p:cNvSpPr/>
          <p:nvPr/>
        </p:nvSpPr>
        <p:spPr>
          <a:xfrm>
            <a:off x="426482" y="4940379"/>
            <a:ext cx="13777436" cy="350282"/>
          </a:xfrm>
          <a:prstGeom prst="rect">
            <a:avLst/>
          </a:prstGeom>
          <a:solidFill>
            <a:srgbClr val="000000">
              <a:alpha val="4000"/>
            </a:srgbClr>
          </a:solidFill>
          <a:ln/>
        </p:spPr>
      </p:sp>
      <p:sp>
        <p:nvSpPr>
          <p:cNvPr id="22" name="Text 20"/>
          <p:cNvSpPr/>
          <p:nvPr/>
        </p:nvSpPr>
        <p:spPr>
          <a:xfrm>
            <a:off x="546497" y="5019794"/>
            <a:ext cx="1272302"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1</a:t>
            </a:r>
            <a:endParaRPr lang="en-US" sz="900" dirty="0"/>
          </a:p>
        </p:txBody>
      </p:sp>
      <p:sp>
        <p:nvSpPr>
          <p:cNvPr id="23" name="Text 21"/>
          <p:cNvSpPr/>
          <p:nvPr/>
        </p:nvSpPr>
        <p:spPr>
          <a:xfrm>
            <a:off x="2065734" y="5019794"/>
            <a:ext cx="3335179"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Тріщини</a:t>
            </a:r>
            <a:endParaRPr lang="en-US" sz="900" dirty="0"/>
          </a:p>
        </p:txBody>
      </p:sp>
      <p:sp>
        <p:nvSpPr>
          <p:cNvPr id="24" name="Text 22"/>
          <p:cNvSpPr/>
          <p:nvPr/>
        </p:nvSpPr>
        <p:spPr>
          <a:xfrm>
            <a:off x="5647849" y="5019794"/>
            <a:ext cx="4023955"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a:t>
            </a:r>
            <a:endParaRPr lang="en-US" sz="900" dirty="0"/>
          </a:p>
        </p:txBody>
      </p:sp>
      <p:sp>
        <p:nvSpPr>
          <p:cNvPr id="25" name="Text 23"/>
          <p:cNvSpPr/>
          <p:nvPr/>
        </p:nvSpPr>
        <p:spPr>
          <a:xfrm>
            <a:off x="9918740" y="5019794"/>
            <a:ext cx="1957388"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6</a:t>
            </a:r>
            <a:endParaRPr lang="en-US" sz="900" dirty="0"/>
          </a:p>
        </p:txBody>
      </p:sp>
      <p:sp>
        <p:nvSpPr>
          <p:cNvPr id="26" name="Text 24"/>
          <p:cNvSpPr/>
          <p:nvPr/>
        </p:nvSpPr>
        <p:spPr>
          <a:xfrm>
            <a:off x="12123063" y="5019794"/>
            <a:ext cx="1961197"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7</a:t>
            </a:r>
            <a:endParaRPr lang="en-US" sz="900" dirty="0"/>
          </a:p>
        </p:txBody>
      </p:sp>
      <p:sp>
        <p:nvSpPr>
          <p:cNvPr id="27" name="Shape 25"/>
          <p:cNvSpPr/>
          <p:nvPr/>
        </p:nvSpPr>
        <p:spPr>
          <a:xfrm>
            <a:off x="426482" y="5290661"/>
            <a:ext cx="13777436" cy="350282"/>
          </a:xfrm>
          <a:prstGeom prst="rect">
            <a:avLst/>
          </a:prstGeom>
          <a:solidFill>
            <a:srgbClr val="FFFFFF">
              <a:alpha val="4000"/>
            </a:srgbClr>
          </a:solidFill>
          <a:ln/>
        </p:spPr>
      </p:sp>
      <p:sp>
        <p:nvSpPr>
          <p:cNvPr id="28" name="Text 26"/>
          <p:cNvSpPr/>
          <p:nvPr/>
        </p:nvSpPr>
        <p:spPr>
          <a:xfrm>
            <a:off x="546497" y="5370076"/>
            <a:ext cx="1272302"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2</a:t>
            </a:r>
            <a:endParaRPr lang="en-US" sz="900" dirty="0"/>
          </a:p>
        </p:txBody>
      </p:sp>
      <p:sp>
        <p:nvSpPr>
          <p:cNvPr id="29" name="Text 27"/>
          <p:cNvSpPr/>
          <p:nvPr/>
        </p:nvSpPr>
        <p:spPr>
          <a:xfrm>
            <a:off x="2065734" y="5370076"/>
            <a:ext cx="3335179"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Тонкостінність</a:t>
            </a:r>
            <a:endParaRPr lang="en-US" sz="900" dirty="0"/>
          </a:p>
        </p:txBody>
      </p:sp>
      <p:sp>
        <p:nvSpPr>
          <p:cNvPr id="30" name="Text 28"/>
          <p:cNvSpPr/>
          <p:nvPr/>
        </p:nvSpPr>
        <p:spPr>
          <a:xfrm>
            <a:off x="5647849" y="5370076"/>
            <a:ext cx="4023955"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a:t>
            </a:r>
            <a:endParaRPr lang="en-US" sz="900" dirty="0"/>
          </a:p>
        </p:txBody>
      </p:sp>
      <p:sp>
        <p:nvSpPr>
          <p:cNvPr id="31" name="Text 29"/>
          <p:cNvSpPr/>
          <p:nvPr/>
        </p:nvSpPr>
        <p:spPr>
          <a:xfrm>
            <a:off x="9918740" y="5370076"/>
            <a:ext cx="1957388"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16</a:t>
            </a:r>
            <a:endParaRPr lang="en-US" sz="900" dirty="0"/>
          </a:p>
        </p:txBody>
      </p:sp>
      <p:sp>
        <p:nvSpPr>
          <p:cNvPr id="32" name="Text 30"/>
          <p:cNvSpPr/>
          <p:nvPr/>
        </p:nvSpPr>
        <p:spPr>
          <a:xfrm>
            <a:off x="12123063" y="5370076"/>
            <a:ext cx="1961197"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20</a:t>
            </a:r>
            <a:endParaRPr lang="en-US" sz="900" dirty="0"/>
          </a:p>
        </p:txBody>
      </p:sp>
      <p:sp>
        <p:nvSpPr>
          <p:cNvPr id="33" name="Shape 31"/>
          <p:cNvSpPr/>
          <p:nvPr/>
        </p:nvSpPr>
        <p:spPr>
          <a:xfrm>
            <a:off x="426482" y="5640943"/>
            <a:ext cx="13777436" cy="350282"/>
          </a:xfrm>
          <a:prstGeom prst="rect">
            <a:avLst/>
          </a:prstGeom>
          <a:solidFill>
            <a:srgbClr val="000000">
              <a:alpha val="4000"/>
            </a:srgbClr>
          </a:solidFill>
          <a:ln/>
        </p:spPr>
      </p:sp>
      <p:sp>
        <p:nvSpPr>
          <p:cNvPr id="34" name="Text 32"/>
          <p:cNvSpPr/>
          <p:nvPr/>
        </p:nvSpPr>
        <p:spPr>
          <a:xfrm>
            <a:off x="546497" y="5720358"/>
            <a:ext cx="1272302"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3</a:t>
            </a:r>
            <a:endParaRPr lang="en-US" sz="900" dirty="0"/>
          </a:p>
        </p:txBody>
      </p:sp>
      <p:sp>
        <p:nvSpPr>
          <p:cNvPr id="35" name="Text 33"/>
          <p:cNvSpPr/>
          <p:nvPr/>
        </p:nvSpPr>
        <p:spPr>
          <a:xfrm>
            <a:off x="2065734" y="5720358"/>
            <a:ext cx="3335179"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Плями</a:t>
            </a:r>
            <a:endParaRPr lang="en-US" sz="900" dirty="0"/>
          </a:p>
        </p:txBody>
      </p:sp>
      <p:sp>
        <p:nvSpPr>
          <p:cNvPr id="36" name="Text 34"/>
          <p:cNvSpPr/>
          <p:nvPr/>
        </p:nvSpPr>
        <p:spPr>
          <a:xfrm>
            <a:off x="5647849" y="5720358"/>
            <a:ext cx="4023955"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a:t>
            </a:r>
            <a:endParaRPr lang="en-US" sz="900" dirty="0"/>
          </a:p>
        </p:txBody>
      </p:sp>
      <p:sp>
        <p:nvSpPr>
          <p:cNvPr id="37" name="Text 35"/>
          <p:cNvSpPr/>
          <p:nvPr/>
        </p:nvSpPr>
        <p:spPr>
          <a:xfrm>
            <a:off x="9918740" y="5720358"/>
            <a:ext cx="1957388"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2</a:t>
            </a:r>
            <a:endParaRPr lang="en-US" sz="900" dirty="0"/>
          </a:p>
        </p:txBody>
      </p:sp>
      <p:sp>
        <p:nvSpPr>
          <p:cNvPr id="38" name="Text 36"/>
          <p:cNvSpPr/>
          <p:nvPr/>
        </p:nvSpPr>
        <p:spPr>
          <a:xfrm>
            <a:off x="12123063" y="5720358"/>
            <a:ext cx="1961197"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3</a:t>
            </a:r>
            <a:endParaRPr lang="en-US" sz="900" dirty="0"/>
          </a:p>
        </p:txBody>
      </p:sp>
      <p:sp>
        <p:nvSpPr>
          <p:cNvPr id="39" name="Shape 37"/>
          <p:cNvSpPr/>
          <p:nvPr/>
        </p:nvSpPr>
        <p:spPr>
          <a:xfrm>
            <a:off x="426482" y="5991225"/>
            <a:ext cx="13777436" cy="350282"/>
          </a:xfrm>
          <a:prstGeom prst="rect">
            <a:avLst/>
          </a:prstGeom>
          <a:solidFill>
            <a:srgbClr val="FFFFFF">
              <a:alpha val="4000"/>
            </a:srgbClr>
          </a:solidFill>
          <a:ln/>
        </p:spPr>
      </p:sp>
      <p:sp>
        <p:nvSpPr>
          <p:cNvPr id="40" name="Text 38"/>
          <p:cNvSpPr/>
          <p:nvPr/>
        </p:nvSpPr>
        <p:spPr>
          <a:xfrm>
            <a:off x="546497" y="6070640"/>
            <a:ext cx="1272302"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4</a:t>
            </a:r>
            <a:endParaRPr lang="en-US" sz="900" dirty="0"/>
          </a:p>
        </p:txBody>
      </p:sp>
      <p:sp>
        <p:nvSpPr>
          <p:cNvPr id="41" name="Text 39"/>
          <p:cNvSpPr/>
          <p:nvPr/>
        </p:nvSpPr>
        <p:spPr>
          <a:xfrm>
            <a:off x="2065734" y="6070640"/>
            <a:ext cx="3335179"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Недоформування</a:t>
            </a:r>
            <a:endParaRPr lang="en-US" sz="900" dirty="0"/>
          </a:p>
        </p:txBody>
      </p:sp>
      <p:sp>
        <p:nvSpPr>
          <p:cNvPr id="42" name="Text 40"/>
          <p:cNvSpPr/>
          <p:nvPr/>
        </p:nvSpPr>
        <p:spPr>
          <a:xfrm>
            <a:off x="5647849" y="6070640"/>
            <a:ext cx="4023955"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a:t>
            </a:r>
            <a:endParaRPr lang="en-US" sz="900" dirty="0"/>
          </a:p>
        </p:txBody>
      </p:sp>
      <p:sp>
        <p:nvSpPr>
          <p:cNvPr id="43" name="Text 41"/>
          <p:cNvSpPr/>
          <p:nvPr/>
        </p:nvSpPr>
        <p:spPr>
          <a:xfrm>
            <a:off x="9918740" y="6070640"/>
            <a:ext cx="1957388"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43</a:t>
            </a:r>
            <a:endParaRPr lang="en-US" sz="900" dirty="0"/>
          </a:p>
        </p:txBody>
      </p:sp>
      <p:sp>
        <p:nvSpPr>
          <p:cNvPr id="44" name="Text 42"/>
          <p:cNvSpPr/>
          <p:nvPr/>
        </p:nvSpPr>
        <p:spPr>
          <a:xfrm>
            <a:off x="12123063" y="6070640"/>
            <a:ext cx="1961197"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54</a:t>
            </a:r>
            <a:endParaRPr lang="en-US" sz="900" dirty="0"/>
          </a:p>
        </p:txBody>
      </p:sp>
      <p:sp>
        <p:nvSpPr>
          <p:cNvPr id="45" name="Shape 43"/>
          <p:cNvSpPr/>
          <p:nvPr/>
        </p:nvSpPr>
        <p:spPr>
          <a:xfrm>
            <a:off x="426482" y="6341507"/>
            <a:ext cx="13777436" cy="350282"/>
          </a:xfrm>
          <a:prstGeom prst="rect">
            <a:avLst/>
          </a:prstGeom>
          <a:solidFill>
            <a:srgbClr val="000000">
              <a:alpha val="4000"/>
            </a:srgbClr>
          </a:solidFill>
          <a:ln/>
        </p:spPr>
      </p:sp>
      <p:sp>
        <p:nvSpPr>
          <p:cNvPr id="46" name="Text 44"/>
          <p:cNvSpPr/>
          <p:nvPr/>
        </p:nvSpPr>
        <p:spPr>
          <a:xfrm>
            <a:off x="546497" y="6420922"/>
            <a:ext cx="1272302"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5</a:t>
            </a:r>
            <a:endParaRPr lang="en-US" sz="900" dirty="0"/>
          </a:p>
        </p:txBody>
      </p:sp>
      <p:sp>
        <p:nvSpPr>
          <p:cNvPr id="47" name="Text 45"/>
          <p:cNvSpPr/>
          <p:nvPr/>
        </p:nvSpPr>
        <p:spPr>
          <a:xfrm>
            <a:off x="2065734" y="6420922"/>
            <a:ext cx="3335179"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Шорсткість</a:t>
            </a:r>
            <a:endParaRPr lang="en-US" sz="900" dirty="0"/>
          </a:p>
        </p:txBody>
      </p:sp>
      <p:sp>
        <p:nvSpPr>
          <p:cNvPr id="48" name="Text 46"/>
          <p:cNvSpPr/>
          <p:nvPr/>
        </p:nvSpPr>
        <p:spPr>
          <a:xfrm>
            <a:off x="5647849" y="6420922"/>
            <a:ext cx="4023955"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a:t>
            </a:r>
            <a:endParaRPr lang="en-US" sz="900" dirty="0"/>
          </a:p>
        </p:txBody>
      </p:sp>
      <p:sp>
        <p:nvSpPr>
          <p:cNvPr id="49" name="Text 47"/>
          <p:cNvSpPr/>
          <p:nvPr/>
        </p:nvSpPr>
        <p:spPr>
          <a:xfrm>
            <a:off x="9918740" y="6420922"/>
            <a:ext cx="1957388"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5</a:t>
            </a:r>
            <a:endParaRPr lang="en-US" sz="900" dirty="0"/>
          </a:p>
        </p:txBody>
      </p:sp>
      <p:sp>
        <p:nvSpPr>
          <p:cNvPr id="50" name="Text 48"/>
          <p:cNvSpPr/>
          <p:nvPr/>
        </p:nvSpPr>
        <p:spPr>
          <a:xfrm>
            <a:off x="12123063" y="6420922"/>
            <a:ext cx="1961197"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6</a:t>
            </a:r>
            <a:endParaRPr lang="en-US" sz="900" dirty="0"/>
          </a:p>
        </p:txBody>
      </p:sp>
      <p:sp>
        <p:nvSpPr>
          <p:cNvPr id="51" name="Shape 49"/>
          <p:cNvSpPr/>
          <p:nvPr/>
        </p:nvSpPr>
        <p:spPr>
          <a:xfrm>
            <a:off x="426482" y="6691789"/>
            <a:ext cx="13777436" cy="350282"/>
          </a:xfrm>
          <a:prstGeom prst="rect">
            <a:avLst/>
          </a:prstGeom>
          <a:solidFill>
            <a:srgbClr val="FFFFFF">
              <a:alpha val="4000"/>
            </a:srgbClr>
          </a:solidFill>
          <a:ln/>
        </p:spPr>
      </p:sp>
      <p:sp>
        <p:nvSpPr>
          <p:cNvPr id="52" name="Text 50"/>
          <p:cNvSpPr/>
          <p:nvPr/>
        </p:nvSpPr>
        <p:spPr>
          <a:xfrm>
            <a:off x="546497" y="6771203"/>
            <a:ext cx="1272302"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6</a:t>
            </a:r>
            <a:endParaRPr lang="en-US" sz="900" dirty="0"/>
          </a:p>
        </p:txBody>
      </p:sp>
      <p:sp>
        <p:nvSpPr>
          <p:cNvPr id="53" name="Text 51"/>
          <p:cNvSpPr/>
          <p:nvPr/>
        </p:nvSpPr>
        <p:spPr>
          <a:xfrm>
            <a:off x="2065734" y="6771203"/>
            <a:ext cx="3335179"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Раковини</a:t>
            </a:r>
            <a:endParaRPr lang="en-US" sz="900" dirty="0"/>
          </a:p>
        </p:txBody>
      </p:sp>
      <p:sp>
        <p:nvSpPr>
          <p:cNvPr id="54" name="Text 52"/>
          <p:cNvSpPr/>
          <p:nvPr/>
        </p:nvSpPr>
        <p:spPr>
          <a:xfrm>
            <a:off x="5647849" y="6771203"/>
            <a:ext cx="4023955"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a:t>
            </a:r>
            <a:endParaRPr lang="en-US" sz="900" dirty="0"/>
          </a:p>
        </p:txBody>
      </p:sp>
      <p:sp>
        <p:nvSpPr>
          <p:cNvPr id="55" name="Text 53"/>
          <p:cNvSpPr/>
          <p:nvPr/>
        </p:nvSpPr>
        <p:spPr>
          <a:xfrm>
            <a:off x="9918740" y="6771203"/>
            <a:ext cx="1957388"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7</a:t>
            </a:r>
            <a:endParaRPr lang="en-US" sz="900" dirty="0"/>
          </a:p>
        </p:txBody>
      </p:sp>
      <p:sp>
        <p:nvSpPr>
          <p:cNvPr id="56" name="Text 54"/>
          <p:cNvSpPr/>
          <p:nvPr/>
        </p:nvSpPr>
        <p:spPr>
          <a:xfrm>
            <a:off x="12123063" y="6771203"/>
            <a:ext cx="1961197"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9</a:t>
            </a:r>
            <a:endParaRPr lang="en-US" sz="900" dirty="0"/>
          </a:p>
        </p:txBody>
      </p:sp>
      <p:sp>
        <p:nvSpPr>
          <p:cNvPr id="57" name="Shape 55"/>
          <p:cNvSpPr/>
          <p:nvPr/>
        </p:nvSpPr>
        <p:spPr>
          <a:xfrm>
            <a:off x="426482" y="7042071"/>
            <a:ext cx="13777436" cy="350282"/>
          </a:xfrm>
          <a:prstGeom prst="rect">
            <a:avLst/>
          </a:prstGeom>
          <a:solidFill>
            <a:srgbClr val="000000">
              <a:alpha val="4000"/>
            </a:srgbClr>
          </a:solidFill>
          <a:ln/>
        </p:spPr>
      </p:sp>
      <p:sp>
        <p:nvSpPr>
          <p:cNvPr id="58" name="Text 56"/>
          <p:cNvSpPr/>
          <p:nvPr/>
        </p:nvSpPr>
        <p:spPr>
          <a:xfrm>
            <a:off x="546497" y="7121485"/>
            <a:ext cx="1272302"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7</a:t>
            </a:r>
            <a:endParaRPr lang="en-US" sz="900" dirty="0"/>
          </a:p>
        </p:txBody>
      </p:sp>
      <p:sp>
        <p:nvSpPr>
          <p:cNvPr id="59" name="Text 57"/>
          <p:cNvSpPr/>
          <p:nvPr/>
        </p:nvSpPr>
        <p:spPr>
          <a:xfrm>
            <a:off x="2065734" y="7121485"/>
            <a:ext cx="3335179"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Розрив</a:t>
            </a:r>
            <a:endParaRPr lang="en-US" sz="900" dirty="0"/>
          </a:p>
        </p:txBody>
      </p:sp>
      <p:sp>
        <p:nvSpPr>
          <p:cNvPr id="60" name="Text 58"/>
          <p:cNvSpPr/>
          <p:nvPr/>
        </p:nvSpPr>
        <p:spPr>
          <a:xfrm>
            <a:off x="5647849" y="7121485"/>
            <a:ext cx="4023955"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a:t>
            </a:r>
            <a:endParaRPr lang="en-US" sz="900" dirty="0"/>
          </a:p>
        </p:txBody>
      </p:sp>
      <p:sp>
        <p:nvSpPr>
          <p:cNvPr id="61" name="Text 59"/>
          <p:cNvSpPr/>
          <p:nvPr/>
        </p:nvSpPr>
        <p:spPr>
          <a:xfrm>
            <a:off x="9918740" y="7121485"/>
            <a:ext cx="1957388"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1</a:t>
            </a:r>
            <a:endParaRPr lang="en-US" sz="900" dirty="0"/>
          </a:p>
        </p:txBody>
      </p:sp>
      <p:sp>
        <p:nvSpPr>
          <p:cNvPr id="62" name="Text 60"/>
          <p:cNvSpPr/>
          <p:nvPr/>
        </p:nvSpPr>
        <p:spPr>
          <a:xfrm>
            <a:off x="12123063" y="7121485"/>
            <a:ext cx="1961197"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1</a:t>
            </a:r>
            <a:endParaRPr lang="en-US" sz="900" dirty="0"/>
          </a:p>
        </p:txBody>
      </p:sp>
      <p:sp>
        <p:nvSpPr>
          <p:cNvPr id="63" name="Shape 61"/>
          <p:cNvSpPr/>
          <p:nvPr/>
        </p:nvSpPr>
        <p:spPr>
          <a:xfrm>
            <a:off x="426482" y="7392353"/>
            <a:ext cx="13777436" cy="350282"/>
          </a:xfrm>
          <a:prstGeom prst="rect">
            <a:avLst/>
          </a:prstGeom>
          <a:solidFill>
            <a:srgbClr val="FFFFFF">
              <a:alpha val="4000"/>
            </a:srgbClr>
          </a:solidFill>
          <a:ln/>
        </p:spPr>
      </p:sp>
      <p:sp>
        <p:nvSpPr>
          <p:cNvPr id="64" name="Text 62"/>
          <p:cNvSpPr/>
          <p:nvPr/>
        </p:nvSpPr>
        <p:spPr>
          <a:xfrm>
            <a:off x="546497" y="7471767"/>
            <a:ext cx="9125307"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Разом виявлено дефектів</a:t>
            </a:r>
            <a:endParaRPr lang="en-US" sz="900" dirty="0"/>
          </a:p>
        </p:txBody>
      </p:sp>
      <p:sp>
        <p:nvSpPr>
          <p:cNvPr id="65" name="Text 63"/>
          <p:cNvSpPr/>
          <p:nvPr/>
        </p:nvSpPr>
        <p:spPr>
          <a:xfrm>
            <a:off x="9918740" y="7471767"/>
            <a:ext cx="1957388"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80</a:t>
            </a:r>
            <a:endParaRPr lang="en-US" sz="900" dirty="0"/>
          </a:p>
        </p:txBody>
      </p:sp>
      <p:sp>
        <p:nvSpPr>
          <p:cNvPr id="66" name="Text 64"/>
          <p:cNvSpPr/>
          <p:nvPr/>
        </p:nvSpPr>
        <p:spPr>
          <a:xfrm>
            <a:off x="12123063" y="7471767"/>
            <a:ext cx="1961197" cy="191453"/>
          </a:xfrm>
          <a:prstGeom prst="rect">
            <a:avLst/>
          </a:prstGeom>
          <a:noFill/>
          <a:ln/>
        </p:spPr>
        <p:txBody>
          <a:bodyPr wrap="none" lIns="0" tIns="0" rIns="0" bIns="0" rtlCol="0" anchor="t"/>
          <a:lstStyle/>
          <a:p>
            <a:pPr algn="l" indent="0" marL="0">
              <a:lnSpc>
                <a:spcPts val="1500"/>
              </a:lnSpc>
              <a:buNone/>
            </a:pPr>
            <a:r>
              <a:rPr lang="en-US" sz="900" dirty="0">
                <a:solidFill>
                  <a:srgbClr val="FFFFFF"/>
                </a:solidFill>
                <a:latin typeface="PT Sans" pitchFamily="34" charset="0"/>
                <a:ea typeface="PT Sans" pitchFamily="34" charset="-122"/>
                <a:cs typeface="PT Sans" pitchFamily="34" charset="-120"/>
              </a:rPr>
              <a:t>100</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23317" y="858560"/>
            <a:ext cx="12983766" cy="3387209"/>
          </a:xfrm>
          <a:prstGeom prst="rect">
            <a:avLst/>
          </a:prstGeom>
          <a:noFill/>
          <a:ln/>
        </p:spPr>
        <p:txBody>
          <a:bodyPr wrap="square" lIns="0" tIns="0" rIns="0" bIns="0" rtlCol="0" anchor="t"/>
          <a:lstStyle/>
          <a:p>
            <a:pPr algn="l" indent="0" marL="0">
              <a:lnSpc>
                <a:spcPts val="2950"/>
              </a:lnSpc>
              <a:buNone/>
            </a:pPr>
            <a:r>
              <a:rPr lang="en-US" sz="1850" dirty="0">
                <a:solidFill>
                  <a:srgbClr val="FFFFFF"/>
                </a:solidFill>
                <a:latin typeface="PT Sans" pitchFamily="34" charset="0"/>
                <a:ea typeface="PT Sans" pitchFamily="34" charset="-122"/>
                <a:cs typeface="PT Sans" pitchFamily="34" charset="-120"/>
              </a:rPr>
              <a:t>На бланку, заздалегідь друкують контрольовані параметри, відповідно до яких можна вносити дані за допомогою позначок або простих символів. Для кожного конкретного завдання може розроблятися окремий листок. Для більш наочного уявлення і кращого розуміння взаємозалежності між певними факторами і їх застосуванням використовуються графічні зображення статистичного матеріалу. До них можна віднести стовпчикові, лінійні, кругові, стрічкові та інші графіки. Статистичні методи контролю якості використовуються у світовій практиці з початку 20-х років і набули визнання та підтвердили свою корисність. Повною мірою вони використовуються і донині. Однак для вирішення більш складних управлінських проблем підвищення якості можуть застосовуватися удосконалені варіанти. Союзом учених та інженерів Японії в 1979 році був розроблений набір статистичних методів, що одержали назву «семи нових інструментів контролю якості». До них були віднесені:</a:t>
            </a:r>
            <a:endParaRPr lang="en-US" sz="1850" dirty="0"/>
          </a:p>
        </p:txBody>
      </p:sp>
      <p:sp>
        <p:nvSpPr>
          <p:cNvPr id="3" name="Text 1"/>
          <p:cNvSpPr/>
          <p:nvPr/>
        </p:nvSpPr>
        <p:spPr>
          <a:xfrm>
            <a:off x="823317" y="4457462"/>
            <a:ext cx="12983766" cy="376357"/>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FFFFFF"/>
                </a:solidFill>
                <a:latin typeface="PT Sans" pitchFamily="34" charset="0"/>
                <a:ea typeface="PT Sans" pitchFamily="34" charset="-122"/>
                <a:cs typeface="PT Sans" pitchFamily="34" charset="-120"/>
              </a:rPr>
              <a:t>діаграма відносин;</a:t>
            </a:r>
            <a:endParaRPr lang="en-US" sz="1850" dirty="0"/>
          </a:p>
        </p:txBody>
      </p:sp>
      <p:sp>
        <p:nvSpPr>
          <p:cNvPr id="4" name="Text 2"/>
          <p:cNvSpPr/>
          <p:nvPr/>
        </p:nvSpPr>
        <p:spPr>
          <a:xfrm>
            <a:off x="823317" y="4916091"/>
            <a:ext cx="12983766" cy="376357"/>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FFFFFF"/>
                </a:solidFill>
                <a:latin typeface="PT Sans" pitchFamily="34" charset="0"/>
                <a:ea typeface="PT Sans" pitchFamily="34" charset="-122"/>
                <a:cs typeface="PT Sans" pitchFamily="34" charset="-120"/>
              </a:rPr>
              <a:t>деревоподібна діаграма;</a:t>
            </a:r>
            <a:endParaRPr lang="en-US" sz="1850" dirty="0"/>
          </a:p>
        </p:txBody>
      </p:sp>
      <p:sp>
        <p:nvSpPr>
          <p:cNvPr id="5" name="Text 3"/>
          <p:cNvSpPr/>
          <p:nvPr/>
        </p:nvSpPr>
        <p:spPr>
          <a:xfrm>
            <a:off x="823317" y="5374719"/>
            <a:ext cx="12983766" cy="376357"/>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FFFFFF"/>
                </a:solidFill>
                <a:latin typeface="PT Sans" pitchFamily="34" charset="0"/>
                <a:ea typeface="PT Sans" pitchFamily="34" charset="-122"/>
                <a:cs typeface="PT Sans" pitchFamily="34" charset="-120"/>
              </a:rPr>
              <a:t>діаграма спорідненості;</a:t>
            </a:r>
            <a:endParaRPr lang="en-US" sz="1850" dirty="0"/>
          </a:p>
        </p:txBody>
      </p:sp>
      <p:sp>
        <p:nvSpPr>
          <p:cNvPr id="6" name="Text 4"/>
          <p:cNvSpPr/>
          <p:nvPr/>
        </p:nvSpPr>
        <p:spPr>
          <a:xfrm>
            <a:off x="823317" y="5833348"/>
            <a:ext cx="12983766" cy="376357"/>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FFFFFF"/>
                </a:solidFill>
                <a:latin typeface="PT Sans" pitchFamily="34" charset="0"/>
                <a:ea typeface="PT Sans" pitchFamily="34" charset="-122"/>
                <a:cs typeface="PT Sans" pitchFamily="34" charset="-120"/>
              </a:rPr>
              <a:t>матрична діаграма;</a:t>
            </a:r>
            <a:endParaRPr lang="en-US" sz="1850" dirty="0"/>
          </a:p>
        </p:txBody>
      </p:sp>
      <p:sp>
        <p:nvSpPr>
          <p:cNvPr id="7" name="Text 5"/>
          <p:cNvSpPr/>
          <p:nvPr/>
        </p:nvSpPr>
        <p:spPr>
          <a:xfrm>
            <a:off x="823317" y="6291977"/>
            <a:ext cx="12983766" cy="376357"/>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FFFFFF"/>
                </a:solidFill>
                <a:latin typeface="PT Sans" pitchFamily="34" charset="0"/>
                <a:ea typeface="PT Sans" pitchFamily="34" charset="-122"/>
                <a:cs typeface="PT Sans" pitchFamily="34" charset="-120"/>
              </a:rPr>
              <a:t>стрілочна діаграма;</a:t>
            </a:r>
            <a:endParaRPr lang="en-US" sz="1850" dirty="0"/>
          </a:p>
        </p:txBody>
      </p:sp>
      <p:sp>
        <p:nvSpPr>
          <p:cNvPr id="8" name="Text 6"/>
          <p:cNvSpPr/>
          <p:nvPr/>
        </p:nvSpPr>
        <p:spPr>
          <a:xfrm>
            <a:off x="823317" y="6750606"/>
            <a:ext cx="12983766" cy="376357"/>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FFFFFF"/>
                </a:solidFill>
                <a:latin typeface="PT Sans" pitchFamily="34" charset="0"/>
                <a:ea typeface="PT Sans" pitchFamily="34" charset="-122"/>
                <a:cs typeface="PT Sans" pitchFamily="34" charset="-120"/>
              </a:rPr>
              <a:t>діаграма PDPC;</a:t>
            </a:r>
            <a:endParaRPr lang="en-US" sz="1850" dirty="0"/>
          </a:p>
        </p:txBody>
      </p:sp>
      <p:sp>
        <p:nvSpPr>
          <p:cNvPr id="9" name="Text 7"/>
          <p:cNvSpPr/>
          <p:nvPr/>
        </p:nvSpPr>
        <p:spPr>
          <a:xfrm>
            <a:off x="823317" y="7209234"/>
            <a:ext cx="12983766" cy="376357"/>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FFFFFF"/>
                </a:solidFill>
                <a:latin typeface="PT Sans" pitchFamily="34" charset="0"/>
                <a:ea typeface="PT Sans" pitchFamily="34" charset="-122"/>
                <a:cs typeface="PT Sans" pitchFamily="34" charset="-120"/>
              </a:rPr>
              <a:t>матриця пріоритетів.</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2025-10-02T07:53:14Z</dcterms:created>
  <dcterms:modified xsi:type="dcterms:W3CDTF">2025-10-02T07:53:14Z</dcterms:modified>
</cp:coreProperties>
</file>