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62" r:id="rId3"/>
    <p:sldId id="259" r:id="rId4"/>
    <p:sldId id="263" r:id="rId5"/>
    <p:sldId id="257" r:id="rId6"/>
    <p:sldId id="258" r:id="rId7"/>
    <p:sldId id="260" r:id="rId8"/>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6417" autoAdjust="0"/>
  </p:normalViewPr>
  <p:slideViewPr>
    <p:cSldViewPr snapToGrid="0">
      <p:cViewPr varScale="1">
        <p:scale>
          <a:sx n="95" d="100"/>
          <a:sy n="95" d="100"/>
        </p:scale>
        <p:origin x="105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136219-8B24-4DA9-AA92-FFD3EEA4D590}" type="datetimeFigureOut">
              <a:rPr lang="uk-UA" smtClean="0"/>
              <a:t>18.10.2024</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C40ADB-A3F8-4BE8-819D-0E4A56F9C010}" type="slidenum">
              <a:rPr lang="uk-UA" smtClean="0"/>
              <a:t>‹№›</a:t>
            </a:fld>
            <a:endParaRPr lang="uk-UA"/>
          </a:p>
        </p:txBody>
      </p:sp>
    </p:spTree>
    <p:extLst>
      <p:ext uri="{BB962C8B-B14F-4D97-AF65-F5344CB8AC3E}">
        <p14:creationId xmlns:p14="http://schemas.microsoft.com/office/powerpoint/2010/main" val="147969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r>
              <a:rPr lang="uk-UA" dirty="0" smtClean="0"/>
              <a:t>Тут показати приклад свого ОП</a:t>
            </a:r>
            <a:endParaRPr lang="uk-UA" dirty="0"/>
          </a:p>
        </p:txBody>
      </p:sp>
      <p:sp>
        <p:nvSpPr>
          <p:cNvPr id="4" name="Місце для номера слайда 3"/>
          <p:cNvSpPr>
            <a:spLocks noGrp="1"/>
          </p:cNvSpPr>
          <p:nvPr>
            <p:ph type="sldNum" sz="quarter" idx="10"/>
          </p:nvPr>
        </p:nvSpPr>
        <p:spPr/>
        <p:txBody>
          <a:bodyPr/>
          <a:lstStyle/>
          <a:p>
            <a:fld id="{2FC40ADB-A3F8-4BE8-819D-0E4A56F9C010}" type="slidenum">
              <a:rPr lang="uk-UA" smtClean="0"/>
              <a:t>7</a:t>
            </a:fld>
            <a:endParaRPr lang="uk-UA"/>
          </a:p>
        </p:txBody>
      </p:sp>
    </p:spTree>
    <p:extLst>
      <p:ext uri="{BB962C8B-B14F-4D97-AF65-F5344CB8AC3E}">
        <p14:creationId xmlns:p14="http://schemas.microsoft.com/office/powerpoint/2010/main" val="364774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uk-UA" smtClean="0"/>
              <a:t>Зразок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smtClean="0"/>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61682E1F-7E59-4D43-B46E-D5284A02D71F}" type="datetimeFigureOut">
              <a:rPr lang="uk-UA" smtClean="0"/>
              <a:t>18.10.2024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1C5BBBC-5A30-48AD-8939-333087EFC326}" type="slidenum">
              <a:rPr lang="uk-UA" smtClean="0"/>
              <a:t>‹№›</a:t>
            </a:fld>
            <a:endParaRPr lang="uk-UA"/>
          </a:p>
        </p:txBody>
      </p:sp>
    </p:spTree>
    <p:extLst>
      <p:ext uri="{BB962C8B-B14F-4D97-AF65-F5344CB8AC3E}">
        <p14:creationId xmlns:p14="http://schemas.microsoft.com/office/powerpoint/2010/main" val="1637172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uk-UA" smtClean="0"/>
              <a:t>Зразок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61682E1F-7E59-4D43-B46E-D5284A02D71F}" type="datetimeFigureOut">
              <a:rPr lang="uk-UA" smtClean="0"/>
              <a:t>18.10.2024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1C5BBBC-5A30-48AD-8939-333087EFC326}" type="slidenum">
              <a:rPr lang="uk-UA" smtClean="0"/>
              <a:t>‹№›</a:t>
            </a:fld>
            <a:endParaRPr lang="uk-UA"/>
          </a:p>
        </p:txBody>
      </p:sp>
    </p:spTree>
    <p:extLst>
      <p:ext uri="{BB962C8B-B14F-4D97-AF65-F5344CB8AC3E}">
        <p14:creationId xmlns:p14="http://schemas.microsoft.com/office/powerpoint/2010/main" val="56877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smtClean="0"/>
              <a:t>Зразок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smtClean="0"/>
              <a:t>Редагувати стиль зразка тексту</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61682E1F-7E59-4D43-B46E-D5284A02D71F}" type="datetimeFigureOut">
              <a:rPr lang="uk-UA" smtClean="0"/>
              <a:t>18.10.2024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1C5BBBC-5A30-48AD-8939-333087EFC326}" type="slidenum">
              <a:rPr lang="uk-UA" smtClean="0"/>
              <a:t>‹№›</a:t>
            </a:fld>
            <a:endParaRPr lang="uk-UA"/>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667619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uk-UA" smtClean="0"/>
              <a:t>Зразок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61682E1F-7E59-4D43-B46E-D5284A02D71F}" type="datetimeFigureOut">
              <a:rPr lang="uk-UA" smtClean="0"/>
              <a:t>18.10.2024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1C5BBBC-5A30-48AD-8939-333087EFC326}" type="slidenum">
              <a:rPr lang="uk-UA" smtClean="0"/>
              <a:t>‹№›</a:t>
            </a:fld>
            <a:endParaRPr lang="uk-UA"/>
          </a:p>
        </p:txBody>
      </p:sp>
    </p:spTree>
    <p:extLst>
      <p:ext uri="{BB962C8B-B14F-4D97-AF65-F5344CB8AC3E}">
        <p14:creationId xmlns:p14="http://schemas.microsoft.com/office/powerpoint/2010/main" val="588387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smtClean="0"/>
              <a:t>Зразок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smtClean="0"/>
              <a:t>Редагувати стиль зразка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61682E1F-7E59-4D43-B46E-D5284A02D71F}" type="datetimeFigureOut">
              <a:rPr lang="uk-UA" smtClean="0"/>
              <a:t>18.10.2024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1C5BBBC-5A30-48AD-8939-333087EFC326}"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488154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uk-UA" smtClean="0"/>
              <a:t>Зразок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smtClean="0"/>
              <a:t>Редагувати стиль зразка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61682E1F-7E59-4D43-B46E-D5284A02D71F}" type="datetimeFigureOut">
              <a:rPr lang="uk-UA" smtClean="0"/>
              <a:t>18.10.2024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1C5BBBC-5A30-48AD-8939-333087EFC326}" type="slidenum">
              <a:rPr lang="uk-UA" smtClean="0"/>
              <a:t>‹№›</a:t>
            </a:fld>
            <a:endParaRPr lang="uk-UA"/>
          </a:p>
        </p:txBody>
      </p:sp>
    </p:spTree>
    <p:extLst>
      <p:ext uri="{BB962C8B-B14F-4D97-AF65-F5344CB8AC3E}">
        <p14:creationId xmlns:p14="http://schemas.microsoft.com/office/powerpoint/2010/main" val="25624348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dirty="0"/>
          </a:p>
        </p:txBody>
      </p:sp>
      <p:sp>
        <p:nvSpPr>
          <p:cNvPr id="3" name="Vertical Text Placeholder 2"/>
          <p:cNvSpPr>
            <a:spLocks noGrp="1"/>
          </p:cNvSpPr>
          <p:nvPr>
            <p:ph type="body" orient="vert" idx="1"/>
          </p:nvPr>
        </p:nvSpPr>
        <p:spPr/>
        <p:txBody>
          <a:bodyPr vert="eaVe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p>
            <a:fld id="{61682E1F-7E59-4D43-B46E-D5284A02D71F}" type="datetimeFigureOut">
              <a:rPr lang="uk-UA" smtClean="0"/>
              <a:t>18.10.2024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1C5BBBC-5A30-48AD-8939-333087EFC326}" type="slidenum">
              <a:rPr lang="uk-UA" smtClean="0"/>
              <a:t>‹№›</a:t>
            </a:fld>
            <a:endParaRPr lang="uk-UA"/>
          </a:p>
        </p:txBody>
      </p:sp>
    </p:spTree>
    <p:extLst>
      <p:ext uri="{BB962C8B-B14F-4D97-AF65-F5344CB8AC3E}">
        <p14:creationId xmlns:p14="http://schemas.microsoft.com/office/powerpoint/2010/main" val="26236811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uk-UA" smtClean="0"/>
              <a:t>Зразок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p>
            <a:fld id="{61682E1F-7E59-4D43-B46E-D5284A02D71F}" type="datetimeFigureOut">
              <a:rPr lang="uk-UA" smtClean="0"/>
              <a:t>18.10.2024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1C5BBBC-5A30-48AD-8939-333087EFC326}" type="slidenum">
              <a:rPr lang="uk-UA" smtClean="0"/>
              <a:t>‹№›</a:t>
            </a:fld>
            <a:endParaRPr lang="uk-UA"/>
          </a:p>
        </p:txBody>
      </p:sp>
    </p:spTree>
    <p:extLst>
      <p:ext uri="{BB962C8B-B14F-4D97-AF65-F5344CB8AC3E}">
        <p14:creationId xmlns:p14="http://schemas.microsoft.com/office/powerpoint/2010/main" val="1462850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uk-UA" smtClean="0"/>
              <a:t>Зразок заголовка</a:t>
            </a:r>
            <a:endParaRPr lang="en-US" dirty="0"/>
          </a:p>
        </p:txBody>
      </p:sp>
      <p:sp>
        <p:nvSpPr>
          <p:cNvPr id="3" name="Content Placeholder 2"/>
          <p:cNvSpPr>
            <a:spLocks noGrp="1"/>
          </p:cNvSpPr>
          <p:nvPr>
            <p:ph idx="1"/>
          </p:nvPr>
        </p:nvSpPr>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p>
            <a:fld id="{61682E1F-7E59-4D43-B46E-D5284A02D71F}" type="datetimeFigureOut">
              <a:rPr lang="uk-UA" smtClean="0"/>
              <a:t>18.10.2024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1C5BBBC-5A30-48AD-8939-333087EFC326}" type="slidenum">
              <a:rPr lang="uk-UA" smtClean="0"/>
              <a:t>‹№›</a:t>
            </a:fld>
            <a:endParaRPr lang="uk-UA"/>
          </a:p>
        </p:txBody>
      </p:sp>
    </p:spTree>
    <p:extLst>
      <p:ext uri="{BB962C8B-B14F-4D97-AF65-F5344CB8AC3E}">
        <p14:creationId xmlns:p14="http://schemas.microsoft.com/office/powerpoint/2010/main" val="2359632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uk-UA" smtClean="0"/>
              <a:t>Зразок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61682E1F-7E59-4D43-B46E-D5284A02D71F}" type="datetimeFigureOut">
              <a:rPr lang="uk-UA" smtClean="0"/>
              <a:t>18.10.2024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1C5BBBC-5A30-48AD-8939-333087EFC326}" type="slidenum">
              <a:rPr lang="uk-UA" smtClean="0"/>
              <a:t>‹№›</a:t>
            </a:fld>
            <a:endParaRPr lang="uk-UA"/>
          </a:p>
        </p:txBody>
      </p:sp>
    </p:spTree>
    <p:extLst>
      <p:ext uri="{BB962C8B-B14F-4D97-AF65-F5344CB8AC3E}">
        <p14:creationId xmlns:p14="http://schemas.microsoft.com/office/powerpoint/2010/main" val="1632600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Date Placeholder 4"/>
          <p:cNvSpPr>
            <a:spLocks noGrp="1"/>
          </p:cNvSpPr>
          <p:nvPr>
            <p:ph type="dt" sz="half" idx="10"/>
          </p:nvPr>
        </p:nvSpPr>
        <p:spPr/>
        <p:txBody>
          <a:bodyPr/>
          <a:lstStyle/>
          <a:p>
            <a:fld id="{61682E1F-7E59-4D43-B46E-D5284A02D71F}" type="datetimeFigureOut">
              <a:rPr lang="uk-UA" smtClean="0"/>
              <a:t>18.10.2024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1C5BBBC-5A30-48AD-8939-333087EFC326}" type="slidenum">
              <a:rPr lang="uk-UA" smtClean="0"/>
              <a:t>‹№›</a:t>
            </a:fld>
            <a:endParaRPr lang="uk-UA"/>
          </a:p>
        </p:txBody>
      </p:sp>
    </p:spTree>
    <p:extLst>
      <p:ext uri="{BB962C8B-B14F-4D97-AF65-F5344CB8AC3E}">
        <p14:creationId xmlns:p14="http://schemas.microsoft.com/office/powerpoint/2010/main" val="1121396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smtClean="0"/>
              <a:t>Зразок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7" name="Date Placeholder 6"/>
          <p:cNvSpPr>
            <a:spLocks noGrp="1"/>
          </p:cNvSpPr>
          <p:nvPr>
            <p:ph type="dt" sz="half" idx="10"/>
          </p:nvPr>
        </p:nvSpPr>
        <p:spPr/>
        <p:txBody>
          <a:bodyPr/>
          <a:lstStyle/>
          <a:p>
            <a:fld id="{61682E1F-7E59-4D43-B46E-D5284A02D71F}" type="datetimeFigureOut">
              <a:rPr lang="uk-UA" smtClean="0"/>
              <a:t>18.10.2024</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41C5BBBC-5A30-48AD-8939-333087EFC326}" type="slidenum">
              <a:rPr lang="uk-UA" smtClean="0"/>
              <a:t>‹№›</a:t>
            </a:fld>
            <a:endParaRPr lang="uk-UA"/>
          </a:p>
        </p:txBody>
      </p:sp>
    </p:spTree>
    <p:extLst>
      <p:ext uri="{BB962C8B-B14F-4D97-AF65-F5344CB8AC3E}">
        <p14:creationId xmlns:p14="http://schemas.microsoft.com/office/powerpoint/2010/main" val="360870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uk-UA" smtClean="0"/>
              <a:t>Зразок заголовка</a:t>
            </a:r>
            <a:endParaRPr lang="en-US" dirty="0"/>
          </a:p>
        </p:txBody>
      </p:sp>
      <p:sp>
        <p:nvSpPr>
          <p:cNvPr id="3" name="Date Placeholder 2"/>
          <p:cNvSpPr>
            <a:spLocks noGrp="1"/>
          </p:cNvSpPr>
          <p:nvPr>
            <p:ph type="dt" sz="half" idx="10"/>
          </p:nvPr>
        </p:nvSpPr>
        <p:spPr/>
        <p:txBody>
          <a:bodyPr/>
          <a:lstStyle/>
          <a:p>
            <a:fld id="{61682E1F-7E59-4D43-B46E-D5284A02D71F}" type="datetimeFigureOut">
              <a:rPr lang="uk-UA" smtClean="0"/>
              <a:t>18.10.2024</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41C5BBBC-5A30-48AD-8939-333087EFC326}" type="slidenum">
              <a:rPr lang="uk-UA" smtClean="0"/>
              <a:t>‹№›</a:t>
            </a:fld>
            <a:endParaRPr lang="uk-UA"/>
          </a:p>
        </p:txBody>
      </p:sp>
    </p:spTree>
    <p:extLst>
      <p:ext uri="{BB962C8B-B14F-4D97-AF65-F5344CB8AC3E}">
        <p14:creationId xmlns:p14="http://schemas.microsoft.com/office/powerpoint/2010/main" val="3851274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682E1F-7E59-4D43-B46E-D5284A02D71F}" type="datetimeFigureOut">
              <a:rPr lang="uk-UA" smtClean="0"/>
              <a:t>18.10.2024</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41C5BBBC-5A30-48AD-8939-333087EFC326}" type="slidenum">
              <a:rPr lang="uk-UA" smtClean="0"/>
              <a:t>‹№›</a:t>
            </a:fld>
            <a:endParaRPr lang="uk-UA"/>
          </a:p>
        </p:txBody>
      </p:sp>
    </p:spTree>
    <p:extLst>
      <p:ext uri="{BB962C8B-B14F-4D97-AF65-F5344CB8AC3E}">
        <p14:creationId xmlns:p14="http://schemas.microsoft.com/office/powerpoint/2010/main" val="55261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uk-UA" smtClean="0"/>
              <a:t>Зразок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uk-UA" smtClean="0"/>
              <a:t>Редагувати стиль зразка тексту</a:t>
            </a:r>
          </a:p>
        </p:txBody>
      </p:sp>
      <p:sp>
        <p:nvSpPr>
          <p:cNvPr id="5" name="Date Placeholder 4"/>
          <p:cNvSpPr>
            <a:spLocks noGrp="1"/>
          </p:cNvSpPr>
          <p:nvPr>
            <p:ph type="dt" sz="half" idx="10"/>
          </p:nvPr>
        </p:nvSpPr>
        <p:spPr/>
        <p:txBody>
          <a:bodyPr/>
          <a:lstStyle/>
          <a:p>
            <a:fld id="{61682E1F-7E59-4D43-B46E-D5284A02D71F}" type="datetimeFigureOut">
              <a:rPr lang="uk-UA" smtClean="0"/>
              <a:t>18.10.2024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1C5BBBC-5A30-48AD-8939-333087EFC326}" type="slidenum">
              <a:rPr lang="uk-UA" smtClean="0"/>
              <a:t>‹№›</a:t>
            </a:fld>
            <a:endParaRPr lang="uk-UA"/>
          </a:p>
        </p:txBody>
      </p:sp>
    </p:spTree>
    <p:extLst>
      <p:ext uri="{BB962C8B-B14F-4D97-AF65-F5344CB8AC3E}">
        <p14:creationId xmlns:p14="http://schemas.microsoft.com/office/powerpoint/2010/main" val="38174865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uk-UA" smtClean="0"/>
              <a:t>Зразок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smtClean="0"/>
              <a:t>Клацніть піктограму, щоб додати зображення</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Редагувати стиль зразка тексту</a:t>
            </a:r>
          </a:p>
        </p:txBody>
      </p:sp>
      <p:sp>
        <p:nvSpPr>
          <p:cNvPr id="5" name="Date Placeholder 4"/>
          <p:cNvSpPr>
            <a:spLocks noGrp="1"/>
          </p:cNvSpPr>
          <p:nvPr>
            <p:ph type="dt" sz="half" idx="10"/>
          </p:nvPr>
        </p:nvSpPr>
        <p:spPr/>
        <p:txBody>
          <a:bodyPr/>
          <a:lstStyle/>
          <a:p>
            <a:fld id="{61682E1F-7E59-4D43-B46E-D5284A02D71F}" type="datetimeFigureOut">
              <a:rPr lang="uk-UA" smtClean="0"/>
              <a:t>18.10.2024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1C5BBBC-5A30-48AD-8939-333087EFC326}" type="slidenum">
              <a:rPr lang="uk-UA" smtClean="0"/>
              <a:t>‹№›</a:t>
            </a:fld>
            <a:endParaRPr lang="uk-UA"/>
          </a:p>
        </p:txBody>
      </p:sp>
    </p:spTree>
    <p:extLst>
      <p:ext uri="{BB962C8B-B14F-4D97-AF65-F5344CB8AC3E}">
        <p14:creationId xmlns:p14="http://schemas.microsoft.com/office/powerpoint/2010/main" val="486638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uk-UA" smtClean="0"/>
              <a:t>Зразок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1682E1F-7E59-4D43-B46E-D5284A02D71F}" type="datetimeFigureOut">
              <a:rPr lang="uk-UA" smtClean="0"/>
              <a:t>18.10.2024</a:t>
            </a:fld>
            <a:endParaRPr lang="uk-U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1C5BBBC-5A30-48AD-8939-333087EFC326}" type="slidenum">
              <a:rPr lang="uk-UA" smtClean="0"/>
              <a:t>‹№›</a:t>
            </a:fld>
            <a:endParaRPr lang="uk-UA"/>
          </a:p>
        </p:txBody>
      </p:sp>
    </p:spTree>
    <p:extLst>
      <p:ext uri="{BB962C8B-B14F-4D97-AF65-F5344CB8AC3E}">
        <p14:creationId xmlns:p14="http://schemas.microsoft.com/office/powerpoint/2010/main" val="864642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learn.ztu.edu.ua/pluginfile.php/333665/mod_resource/content/1/%D0%9A-04.01-122_O%D0%9F%D0%9F_2024_%D0%B1%D0%B0%D0%BA_%D0%BF%D1%80%D0%BE%D1%94%D0%BA%D1%82_%D0%BE%D0%B1%D0%B3%D0%BE%D0%B2%D0%BE%D1%80%D0%B5%D0%BD%D0%BD%D1%8F.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learn.ztu.edu.ua/pluginfile.php/352189/mod_resource/content/1/%D0%9D%D0%9F_%D0%91_122_3%D1%80_10%D0%BC_2024.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nau.edu.ua/download/Quality%20Assurance_ukr/Silabus/Silabus1/Silabus_zrazok_28.05.2020.pdf"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s://khai.edu/ua/university/normativna-baza/polozheniya1/polozhennya-yaki-regulyuyut-poryadok-zdijsnennya-osvitnogo-procesu/polozhennya-pro-silabus-navchalnoi-disciplini/"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8057" y="2844480"/>
            <a:ext cx="8001001" cy="1646302"/>
          </a:xfrm>
        </p:spPr>
        <p:txBody>
          <a:bodyPr/>
          <a:lstStyle/>
          <a:p>
            <a:pPr algn="ctr"/>
            <a:r>
              <a:rPr lang="uk-UA" sz="4400" b="1" dirty="0" smtClean="0"/>
              <a:t>Освітня програма, навчальний план, </a:t>
            </a:r>
            <a:br>
              <a:rPr lang="uk-UA" sz="4400" b="1" dirty="0" smtClean="0"/>
            </a:br>
            <a:r>
              <a:rPr lang="uk-UA" sz="4400" b="1" dirty="0" smtClean="0"/>
              <a:t>робоча програма дисципліни, </a:t>
            </a:r>
            <a:r>
              <a:rPr lang="uk-UA" sz="4400" b="1" dirty="0" err="1" smtClean="0"/>
              <a:t>силабус</a:t>
            </a:r>
            <a:endParaRPr lang="uk-UA" sz="4400" b="1" dirty="0"/>
          </a:p>
        </p:txBody>
      </p:sp>
      <p:sp>
        <p:nvSpPr>
          <p:cNvPr id="3" name="Підзаголовок 2"/>
          <p:cNvSpPr>
            <a:spLocks noGrp="1"/>
          </p:cNvSpPr>
          <p:nvPr>
            <p:ph type="subTitle" idx="1"/>
          </p:nvPr>
        </p:nvSpPr>
        <p:spPr>
          <a:xfrm>
            <a:off x="1645090" y="5232651"/>
            <a:ext cx="7766936" cy="1096899"/>
          </a:xfrm>
        </p:spPr>
        <p:txBody>
          <a:bodyPr/>
          <a:lstStyle/>
          <a:p>
            <a:endParaRPr lang="uk-UA" dirty="0" smtClean="0"/>
          </a:p>
          <a:p>
            <a:r>
              <a:rPr lang="uk-UA" dirty="0" err="1" smtClean="0"/>
              <a:t>Вакалюк</a:t>
            </a:r>
            <a:r>
              <a:rPr lang="uk-UA" dirty="0" smtClean="0"/>
              <a:t> Т.А.</a:t>
            </a:r>
            <a:endParaRPr lang="uk-UA" dirty="0"/>
          </a:p>
        </p:txBody>
      </p:sp>
    </p:spTree>
    <p:extLst>
      <p:ext uri="{BB962C8B-B14F-4D97-AF65-F5344CB8AC3E}">
        <p14:creationId xmlns:p14="http://schemas.microsoft.com/office/powerpoint/2010/main" val="4801588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just"/>
            <a:r>
              <a:rPr lang="uk-UA" dirty="0" smtClean="0"/>
              <a:t>Освітня програма</a:t>
            </a:r>
            <a:endParaRPr lang="uk-UA" dirty="0"/>
          </a:p>
        </p:txBody>
      </p:sp>
      <p:sp>
        <p:nvSpPr>
          <p:cNvPr id="3" name="Місце для вмісту 2"/>
          <p:cNvSpPr>
            <a:spLocks noGrp="1"/>
          </p:cNvSpPr>
          <p:nvPr>
            <p:ph idx="1"/>
          </p:nvPr>
        </p:nvSpPr>
        <p:spPr>
          <a:xfrm>
            <a:off x="427774" y="1423731"/>
            <a:ext cx="8596668" cy="3880773"/>
          </a:xfrm>
        </p:spPr>
        <p:txBody>
          <a:bodyPr/>
          <a:lstStyle/>
          <a:p>
            <a:r>
              <a:rPr lang="uk-UA" dirty="0" smtClean="0"/>
              <a:t>Освітня </a:t>
            </a:r>
            <a:r>
              <a:rPr lang="uk-UA" dirty="0"/>
              <a:t>(освітню-професійна, </a:t>
            </a:r>
            <a:r>
              <a:rPr lang="uk-UA" dirty="0" err="1"/>
              <a:t>освітньо</a:t>
            </a:r>
            <a:r>
              <a:rPr lang="uk-UA" dirty="0"/>
              <a:t>-наукова чи </a:t>
            </a:r>
            <a:r>
              <a:rPr lang="uk-UA" dirty="0" err="1"/>
              <a:t>освітньо</a:t>
            </a:r>
            <a:r>
              <a:rPr lang="uk-UA" dirty="0"/>
              <a:t>-творча) програма - система освітніх компонентів на відповідному рівні вищої освіти в межах спеціальності, що визначає вимоги до рівня освіти осіб, які можуть розпочати навчання за цією програмою, перелік навчальних дисциплін і логічну послідовність їх вивчення, кількість кредитів ЄКТС, необхідних для виконання цієї програми, а також очікувані результати навчання (компетентності), якими повинен оволодіти Здобувач відповідного ступеня вищої </a:t>
            </a:r>
            <a:r>
              <a:rPr lang="uk-UA" dirty="0" smtClean="0"/>
              <a:t>освіти</a:t>
            </a:r>
          </a:p>
          <a:p>
            <a:endParaRPr lang="uk-UA" dirty="0"/>
          </a:p>
          <a:p>
            <a:r>
              <a:rPr lang="uk-UA" dirty="0" smtClean="0"/>
              <a:t>Закон України «Про вищу освіту»</a:t>
            </a:r>
            <a:endParaRPr lang="uk-UA" dirty="0"/>
          </a:p>
        </p:txBody>
      </p:sp>
      <p:sp>
        <p:nvSpPr>
          <p:cNvPr id="4" name="Місце для вмісту 2"/>
          <p:cNvSpPr txBox="1">
            <a:spLocks/>
          </p:cNvSpPr>
          <p:nvPr/>
        </p:nvSpPr>
        <p:spPr>
          <a:xfrm>
            <a:off x="5387650" y="3808929"/>
            <a:ext cx="4547894" cy="1123235"/>
          </a:xfrm>
          <a:prstGeom prst="rect">
            <a:avLst/>
          </a:prstGeom>
        </p:spPr>
        <p:txBody>
          <a:bodyPr vert="horz" lIns="91440" tIns="45720" rIns="91440" bIns="45720" rtlCol="0">
            <a:normAutofit fontScale="775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dirty="0" smtClean="0">
                <a:hlinkClick r:id="rId2"/>
              </a:rPr>
              <a:t>https://learn.ztu.edu.ua/pluginfile.php/333665/mod_resource/content/1/%D0%9A-04.01-122_O%D0%9F%D0%9F_2024_%D0%B1%D0%B0%D0%BA_%D0%BF%D1%80%D0%BE%D1%94%D0%BA%D1%82_%D0%BE%D0%B1%D0%B3%D0%BE%D0%B2%D0%BE%D1%80%D0%B5%D0%BD%D0%BD%D1%8F.pdf</a:t>
            </a:r>
            <a:r>
              <a:rPr lang="uk-UA" dirty="0" smtClean="0"/>
              <a:t> </a:t>
            </a:r>
            <a:endParaRPr lang="uk-UA" dirty="0"/>
          </a:p>
        </p:txBody>
      </p:sp>
      <p:sp>
        <p:nvSpPr>
          <p:cNvPr id="5" name="TextBox 4"/>
          <p:cNvSpPr txBox="1"/>
          <p:nvPr/>
        </p:nvSpPr>
        <p:spPr>
          <a:xfrm>
            <a:off x="588547" y="5272782"/>
            <a:ext cx="6716605" cy="923330"/>
          </a:xfrm>
          <a:prstGeom prst="rect">
            <a:avLst/>
          </a:prstGeom>
          <a:noFill/>
        </p:spPr>
        <p:txBody>
          <a:bodyPr wrap="square" rtlCol="0">
            <a:spAutoFit/>
          </a:bodyPr>
          <a:lstStyle/>
          <a:p>
            <a:r>
              <a:rPr lang="en-US" dirty="0"/>
              <a:t>https://mon.gov.ua/static-objects/mon/sites/1/vishcha-osvita/zatverdzeni%20standarty/2022/05/26/121-Inzheneriya.prohramne.zabezp.dok.filosofiyi.25.05.2022.pdf</a:t>
            </a:r>
            <a:endParaRPr lang="uk-UA" dirty="0"/>
          </a:p>
        </p:txBody>
      </p:sp>
    </p:spTree>
    <p:extLst>
      <p:ext uri="{BB962C8B-B14F-4D97-AF65-F5344CB8AC3E}">
        <p14:creationId xmlns:p14="http://schemas.microsoft.com/office/powerpoint/2010/main" val="19870834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Навчальний план</a:t>
            </a:r>
            <a:endParaRPr lang="uk-UA" dirty="0"/>
          </a:p>
        </p:txBody>
      </p:sp>
      <p:sp>
        <p:nvSpPr>
          <p:cNvPr id="3" name="Місце для вмісту 2"/>
          <p:cNvSpPr>
            <a:spLocks noGrp="1"/>
          </p:cNvSpPr>
          <p:nvPr>
            <p:ph idx="1"/>
          </p:nvPr>
        </p:nvSpPr>
        <p:spPr>
          <a:xfrm>
            <a:off x="677334" y="1423743"/>
            <a:ext cx="8596668" cy="3880773"/>
          </a:xfrm>
        </p:spPr>
        <p:txBody>
          <a:bodyPr>
            <a:normAutofit fontScale="85000" lnSpcReduction="10000"/>
          </a:bodyPr>
          <a:lstStyle/>
          <a:p>
            <a:r>
              <a:rPr lang="uk-UA" dirty="0"/>
              <a:t>Навчальний план є нормативним документом Університету, який визначає перелік і обсяг навчальних дисциплін (освітніх компонентів), логічну послідовність їх вивчення, вид семестрового контролю, розподіл навчальних годин за видами занять і форму атестації.</a:t>
            </a:r>
          </a:p>
          <a:p>
            <a:r>
              <a:rPr lang="uk-UA" dirty="0" smtClean="0"/>
              <a:t>Навчальні </a:t>
            </a:r>
            <a:r>
              <a:rPr lang="uk-UA" dirty="0"/>
              <a:t>плани складаються на основі відповідної освітньої програми й графіка навчального процесу окремо для кожного РВО та форми здобуття ВО на весь термін навчання.</a:t>
            </a:r>
          </a:p>
          <a:p>
            <a:r>
              <a:rPr lang="uk-UA" dirty="0" smtClean="0"/>
              <a:t>Робочі </a:t>
            </a:r>
            <a:r>
              <a:rPr lang="uk-UA" dirty="0"/>
              <a:t>навчальні плани складаються на основі відповідних навчальних планів на кожен рік підготовки за відповідною освітньою програмою з метою удосконалення змісту навчання, конкретизації планування освітнього процесу й закріплення навчальних дисциплін (освітніх компонентів) за певними кафедрами на наступний навчальний рік.</a:t>
            </a:r>
          </a:p>
          <a:p>
            <a:r>
              <a:rPr lang="uk-UA" dirty="0" smtClean="0"/>
              <a:t>Навчальні </a:t>
            </a:r>
            <a:r>
              <a:rPr lang="uk-UA" dirty="0"/>
              <a:t>й робочі навчальні плани розробляються робочими групами випускових  кафедр  із  залученням,  за   потреби,   представників  інших кафедр. Координацію діяльності робочої групи здійснює гарант відповідної освітньої програми, а контроль виконання вимог до навчальних і робочих навчальних планів здійснює заступник директора інституту/декана факультету (навчально-методичний напрям).</a:t>
            </a:r>
          </a:p>
          <a:p>
            <a:endParaRPr lang="uk-UA" dirty="0"/>
          </a:p>
        </p:txBody>
      </p:sp>
      <p:sp>
        <p:nvSpPr>
          <p:cNvPr id="4" name="TextBox 3"/>
          <p:cNvSpPr txBox="1"/>
          <p:nvPr/>
        </p:nvSpPr>
        <p:spPr>
          <a:xfrm>
            <a:off x="1343159" y="5442011"/>
            <a:ext cx="5874386" cy="923330"/>
          </a:xfrm>
          <a:prstGeom prst="rect">
            <a:avLst/>
          </a:prstGeom>
          <a:noFill/>
        </p:spPr>
        <p:txBody>
          <a:bodyPr wrap="square" rtlCol="0">
            <a:spAutoFit/>
          </a:bodyPr>
          <a:lstStyle/>
          <a:p>
            <a:r>
              <a:rPr lang="en-US" dirty="0" smtClean="0">
                <a:hlinkClick r:id="rId2"/>
              </a:rPr>
              <a:t>https://learn.ztu.edu.ua/pluginfile.php/352189/mod_resource/content/1/%D0%9D%D0%9F_%D0%91_122_3%D1%80_10%D0%BC_2024.pdf</a:t>
            </a:r>
            <a:r>
              <a:rPr lang="uk-UA" dirty="0" smtClean="0"/>
              <a:t> </a:t>
            </a:r>
            <a:endParaRPr lang="uk-UA" dirty="0"/>
          </a:p>
        </p:txBody>
      </p:sp>
    </p:spTree>
    <p:extLst>
      <p:ext uri="{BB962C8B-B14F-4D97-AF65-F5344CB8AC3E}">
        <p14:creationId xmlns:p14="http://schemas.microsoft.com/office/powerpoint/2010/main" val="22865260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Що таке ЄКТС?</a:t>
            </a:r>
            <a:endParaRPr lang="uk-UA" dirty="0"/>
          </a:p>
        </p:txBody>
      </p:sp>
      <p:sp>
        <p:nvSpPr>
          <p:cNvPr id="3" name="Місце для вмісту 2"/>
          <p:cNvSpPr>
            <a:spLocks noGrp="1"/>
          </p:cNvSpPr>
          <p:nvPr>
            <p:ph idx="1"/>
          </p:nvPr>
        </p:nvSpPr>
        <p:spPr>
          <a:xfrm>
            <a:off x="426124" y="1386673"/>
            <a:ext cx="9250437" cy="4473819"/>
          </a:xfrm>
        </p:spPr>
        <p:txBody>
          <a:bodyPr>
            <a:normAutofit/>
          </a:bodyPr>
          <a:lstStyle/>
          <a:p>
            <a:r>
              <a:rPr lang="uk-UA" sz="2400" dirty="0"/>
              <a:t>ЄКТС або Європейська кредитно трансферна-накопичувальна система – це система, яка дозволяє кількісно (в кредитах) оцінити навчальні програми, дисципліни та навантаження студента та ін. Ця система забезпечує єдину міждержавну та </a:t>
            </a:r>
            <a:r>
              <a:rPr lang="uk-UA" sz="2400" dirty="0" err="1"/>
              <a:t>міжуніверситетську</a:t>
            </a:r>
            <a:r>
              <a:rPr lang="uk-UA" sz="2400" dirty="0"/>
              <a:t> процедуру оцінювання навчання, дозволяє виміряти і порівняти результати навчання студентів, допомагає академічному визнанню і зарахуванню результатів навчання у різних навчальних закладах.</a:t>
            </a:r>
            <a:endParaRPr lang="uk-UA" sz="2400" dirty="0"/>
          </a:p>
        </p:txBody>
      </p:sp>
    </p:spTree>
    <p:extLst>
      <p:ext uri="{BB962C8B-B14F-4D97-AF65-F5344CB8AC3E}">
        <p14:creationId xmlns:p14="http://schemas.microsoft.com/office/powerpoint/2010/main" val="13616243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Що таке </a:t>
            </a:r>
            <a:r>
              <a:rPr lang="uk-UA" dirty="0" err="1" smtClean="0"/>
              <a:t>силабус</a:t>
            </a:r>
            <a:r>
              <a:rPr lang="uk-UA" dirty="0" smtClean="0"/>
              <a:t>?</a:t>
            </a:r>
            <a:endParaRPr lang="uk-UA" dirty="0"/>
          </a:p>
        </p:txBody>
      </p:sp>
      <p:sp>
        <p:nvSpPr>
          <p:cNvPr id="3" name="Місце для вмісту 2"/>
          <p:cNvSpPr>
            <a:spLocks noGrp="1"/>
          </p:cNvSpPr>
          <p:nvPr>
            <p:ph idx="1"/>
          </p:nvPr>
        </p:nvSpPr>
        <p:spPr/>
        <p:txBody>
          <a:bodyPr/>
          <a:lstStyle/>
          <a:p>
            <a:pPr algn="just"/>
            <a:r>
              <a:rPr lang="uk-UA" b="1" dirty="0" err="1"/>
              <a:t>Силабус</a:t>
            </a:r>
            <a:r>
              <a:rPr lang="uk-UA" dirty="0"/>
              <a:t> — навчальна програма дисципліни, яка включає в себе опис навчальної дисципліни, мету та завдання, змістовні модулі та найменування тем занять, тривалість кожного заняття, завдання до самостійної роботи, час консультацій, вимоги викладача, критерії оцінки, список використаної літератури</a:t>
            </a:r>
            <a:r>
              <a:rPr lang="uk-UA" dirty="0" smtClean="0"/>
              <a:t>.</a:t>
            </a:r>
          </a:p>
          <a:p>
            <a:pPr algn="just"/>
            <a:endParaRPr lang="uk-UA" dirty="0"/>
          </a:p>
          <a:p>
            <a:pPr algn="just"/>
            <a:r>
              <a:rPr lang="uk-UA" dirty="0" err="1"/>
              <a:t>Силабус</a:t>
            </a:r>
            <a:r>
              <a:rPr lang="uk-UA" dirty="0"/>
              <a:t> розробляють науково-педагогічні працівники кафедри, за якими закріплено навчальну дисципліну, відповідно до навчального плану підготовки здобувачів вищої освіти. Термін розробки </a:t>
            </a:r>
            <a:r>
              <a:rPr lang="uk-UA" dirty="0" err="1"/>
              <a:t>силабуса</a:t>
            </a:r>
            <a:r>
              <a:rPr lang="uk-UA" dirty="0"/>
              <a:t> визначається завідувачем кафедри, за якою за- кріплена навчальна дисципліна, затверджується на засіданні кафедри.</a:t>
            </a:r>
          </a:p>
        </p:txBody>
      </p:sp>
    </p:spTree>
    <p:extLst>
      <p:ext uri="{BB962C8B-B14F-4D97-AF65-F5344CB8AC3E}">
        <p14:creationId xmlns:p14="http://schemas.microsoft.com/office/powerpoint/2010/main" val="33222735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249937" y="95609"/>
            <a:ext cx="5409912" cy="6762391"/>
          </a:xfrm>
          <a:prstGeom prst="rect">
            <a:avLst/>
          </a:prstGeom>
        </p:spPr>
      </p:pic>
      <p:sp>
        <p:nvSpPr>
          <p:cNvPr id="5" name="TextBox 4"/>
          <p:cNvSpPr txBox="1"/>
          <p:nvPr/>
        </p:nvSpPr>
        <p:spPr>
          <a:xfrm>
            <a:off x="5948039" y="1207362"/>
            <a:ext cx="3488924" cy="1200329"/>
          </a:xfrm>
          <a:prstGeom prst="rect">
            <a:avLst/>
          </a:prstGeom>
          <a:noFill/>
        </p:spPr>
        <p:txBody>
          <a:bodyPr wrap="square" rtlCol="0">
            <a:spAutoFit/>
          </a:bodyPr>
          <a:lstStyle/>
          <a:p>
            <a:r>
              <a:rPr lang="en-US" dirty="0" smtClean="0">
                <a:hlinkClick r:id="rId3"/>
              </a:rPr>
              <a:t>https://nau.edu.ua/download/Quality%20Assurance_ukr/Silabus/Silabus1/Silabus_zrazok_28.05.2020.pdf</a:t>
            </a:r>
            <a:r>
              <a:rPr lang="uk-UA" dirty="0" smtClean="0"/>
              <a:t> </a:t>
            </a:r>
            <a:endParaRPr lang="uk-UA" dirty="0"/>
          </a:p>
        </p:txBody>
      </p:sp>
      <p:sp>
        <p:nvSpPr>
          <p:cNvPr id="6" name="TextBox 5"/>
          <p:cNvSpPr txBox="1"/>
          <p:nvPr/>
        </p:nvSpPr>
        <p:spPr>
          <a:xfrm>
            <a:off x="5948039" y="2920753"/>
            <a:ext cx="2769833" cy="2585323"/>
          </a:xfrm>
          <a:prstGeom prst="rect">
            <a:avLst/>
          </a:prstGeom>
          <a:noFill/>
        </p:spPr>
        <p:txBody>
          <a:bodyPr wrap="square" rtlCol="0">
            <a:spAutoFit/>
          </a:bodyPr>
          <a:lstStyle/>
          <a:p>
            <a:r>
              <a:rPr lang="en-US" dirty="0" smtClean="0">
                <a:hlinkClick r:id="rId4"/>
              </a:rPr>
              <a:t>https://khai.edu/ua/university/normativna-baza/polozheniya1/polozhennya-yaki-regulyuyut-poryadok-zdijsnennya-osvitnogo-procesu/polozhennya-pro-silabus-navchalnoi-disciplini/</a:t>
            </a:r>
            <a:r>
              <a:rPr lang="uk-UA" dirty="0" smtClean="0"/>
              <a:t> </a:t>
            </a:r>
            <a:endParaRPr lang="uk-UA" dirty="0"/>
          </a:p>
        </p:txBody>
      </p:sp>
    </p:spTree>
    <p:extLst>
      <p:ext uri="{BB962C8B-B14F-4D97-AF65-F5344CB8AC3E}">
        <p14:creationId xmlns:p14="http://schemas.microsoft.com/office/powerpoint/2010/main" val="32761677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Робоча програма навчальної дисципліни</a:t>
            </a:r>
            <a:endParaRPr lang="uk-UA" dirty="0"/>
          </a:p>
        </p:txBody>
      </p:sp>
      <p:sp>
        <p:nvSpPr>
          <p:cNvPr id="3" name="Місце для вмісту 2"/>
          <p:cNvSpPr>
            <a:spLocks noGrp="1"/>
          </p:cNvSpPr>
          <p:nvPr>
            <p:ph idx="1"/>
          </p:nvPr>
        </p:nvSpPr>
        <p:spPr/>
        <p:txBody>
          <a:bodyPr>
            <a:normAutofit lnSpcReduction="10000"/>
          </a:bodyPr>
          <a:lstStyle/>
          <a:p>
            <a:r>
              <a:rPr lang="uk-UA" dirty="0"/>
              <a:t>Робоча програма навчальної дисципліни (РП) є нормативним документом університету, що визначає місце навчальної дисципліни в системі професійної підготовки фахівця, мету, завдання, результати навчання та компетентності, які повинні набути студенти в процесі навчання. </a:t>
            </a:r>
            <a:endParaRPr lang="uk-UA" dirty="0" smtClean="0"/>
          </a:p>
          <a:p>
            <a:r>
              <a:rPr lang="uk-UA" dirty="0" smtClean="0"/>
              <a:t>РП </a:t>
            </a:r>
            <a:r>
              <a:rPr lang="uk-UA" dirty="0"/>
              <a:t>навчальної дисципліни розробляється на основі </a:t>
            </a:r>
            <a:r>
              <a:rPr lang="uk-UA" dirty="0" smtClean="0"/>
              <a:t>освітньо-професійної </a:t>
            </a:r>
            <a:r>
              <a:rPr lang="uk-UA" dirty="0"/>
              <a:t>програми та навчальних і робочих навчальних планів денної та заочної форм навчання підготовки здобувача вищої освіти певного освітнього ступеня, вітчизняних та міжнародних стандартів та відповідних нормативних документів. </a:t>
            </a:r>
            <a:endParaRPr lang="uk-UA" dirty="0" smtClean="0"/>
          </a:p>
          <a:p>
            <a:r>
              <a:rPr lang="uk-UA" dirty="0" smtClean="0"/>
              <a:t>РП </a:t>
            </a:r>
            <a:r>
              <a:rPr lang="uk-UA" dirty="0"/>
              <a:t>навчальної дисципліни розробляється провідним викладачем кафедри або створеною для цього робочою групою кафедри, яка забезпечує викладання цієї дисципліни. Відповідальність за розроблення та оформлення РП навчальної дисципліни покладається на завідувача кафедри, яка забезпечує викладання цієї дисципліни</a:t>
            </a:r>
          </a:p>
        </p:txBody>
      </p:sp>
    </p:spTree>
    <p:extLst>
      <p:ext uri="{BB962C8B-B14F-4D97-AF65-F5344CB8AC3E}">
        <p14:creationId xmlns:p14="http://schemas.microsoft.com/office/powerpoint/2010/main" val="797511697"/>
      </p:ext>
    </p:extLst>
  </p:cSld>
  <p:clrMapOvr>
    <a:masterClrMapping/>
  </p:clrMapOvr>
  <p:timing>
    <p:tnLst>
      <p:par>
        <p:cTn id="1" dur="indefinite" restart="never" nodeType="tmRoot"/>
      </p:par>
    </p:tnLst>
  </p:timing>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337</TotalTime>
  <Words>428</Words>
  <Application>Microsoft Office PowerPoint</Application>
  <PresentationFormat>Широкий екран</PresentationFormat>
  <Paragraphs>29</Paragraphs>
  <Slides>7</Slides>
  <Notes>1</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7</vt:i4>
      </vt:variant>
    </vt:vector>
  </HeadingPairs>
  <TitlesOfParts>
    <vt:vector size="12" baseType="lpstr">
      <vt:lpstr>Arial</vt:lpstr>
      <vt:lpstr>Calibri</vt:lpstr>
      <vt:lpstr>Trebuchet MS</vt:lpstr>
      <vt:lpstr>Wingdings 3</vt:lpstr>
      <vt:lpstr>Грань</vt:lpstr>
      <vt:lpstr>Освітня програма, навчальний план,  робоча програма дисципліни, силабус</vt:lpstr>
      <vt:lpstr>Освітня програма</vt:lpstr>
      <vt:lpstr>Навчальний план</vt:lpstr>
      <vt:lpstr>Що таке ЄКТС?</vt:lpstr>
      <vt:lpstr>Що таке силабус?</vt:lpstr>
      <vt:lpstr>Презентація PowerPoint</vt:lpstr>
      <vt:lpstr>Робоча програма навчальної дисципліни</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Освітня програма, навчальний план,  робоча програма дисципліни, силабус</dc:title>
  <dc:creator>admin</dc:creator>
  <cp:lastModifiedBy>admin</cp:lastModifiedBy>
  <cp:revision>8</cp:revision>
  <dcterms:created xsi:type="dcterms:W3CDTF">2024-10-17T08:30:58Z</dcterms:created>
  <dcterms:modified xsi:type="dcterms:W3CDTF">2024-10-18T13:31:53Z</dcterms:modified>
</cp:coreProperties>
</file>