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AFEC7C-CA53-4C39-8EC5-E554F207DAD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A29905-82E3-4596-AE5D-46561F37C60C}">
      <dgm:prSet phldrT="[Текст]"/>
      <dgm:spPr/>
      <dgm:t>
        <a:bodyPr/>
        <a:lstStyle/>
        <a:p>
          <a:r>
            <a:rPr lang="uk-UA" dirty="0" smtClean="0"/>
            <a:t>балансові</a:t>
          </a:r>
          <a:endParaRPr lang="ru-RU" dirty="0"/>
        </a:p>
      </dgm:t>
    </dgm:pt>
    <dgm:pt modelId="{81AF140E-A4C6-4B42-BDF3-EF473FEF7AF1}" type="parTrans" cxnId="{91FE4E3E-5AD5-4F20-857B-67479A637B39}">
      <dgm:prSet/>
      <dgm:spPr/>
      <dgm:t>
        <a:bodyPr/>
        <a:lstStyle/>
        <a:p>
          <a:endParaRPr lang="ru-RU"/>
        </a:p>
      </dgm:t>
    </dgm:pt>
    <dgm:pt modelId="{C596654E-4F55-4911-8F61-1C9ACC62B5B6}" type="sibTrans" cxnId="{91FE4E3E-5AD5-4F20-857B-67479A637B39}">
      <dgm:prSet/>
      <dgm:spPr/>
      <dgm:t>
        <a:bodyPr/>
        <a:lstStyle/>
        <a:p>
          <a:endParaRPr lang="ru-RU"/>
        </a:p>
      </dgm:t>
    </dgm:pt>
    <dgm:pt modelId="{E75C3FD8-0E27-4AD1-A825-3CD07C43B0D7}">
      <dgm:prSet phldrT="[Текст]"/>
      <dgm:spPr/>
      <dgm:t>
        <a:bodyPr/>
        <a:lstStyle/>
        <a:p>
          <a:pPr algn="l"/>
          <a:r>
            <a:rPr lang="uk-UA" dirty="0" smtClean="0"/>
            <a:t>на  момент  оцінки  згідно  з  техніко-економічними  розрахунками  можна  економічно  ефективно  видобути  і використати при сучасному рівні розвитку техніки  і технології видобування та переробки  мінеральної  сировини</a:t>
          </a:r>
          <a:endParaRPr lang="ru-RU" dirty="0"/>
        </a:p>
      </dgm:t>
    </dgm:pt>
    <dgm:pt modelId="{BD586C8A-A687-46C8-89C9-0430A31910B2}" type="parTrans" cxnId="{7F376966-851D-4986-9019-FE8A6389680C}">
      <dgm:prSet/>
      <dgm:spPr/>
      <dgm:t>
        <a:bodyPr/>
        <a:lstStyle/>
        <a:p>
          <a:endParaRPr lang="ru-RU"/>
        </a:p>
      </dgm:t>
    </dgm:pt>
    <dgm:pt modelId="{7904E5C5-C6A5-4E6C-A6E7-B3FB74CDEE76}" type="sibTrans" cxnId="{7F376966-851D-4986-9019-FE8A6389680C}">
      <dgm:prSet/>
      <dgm:spPr/>
      <dgm:t>
        <a:bodyPr/>
        <a:lstStyle/>
        <a:p>
          <a:endParaRPr lang="ru-RU"/>
        </a:p>
      </dgm:t>
    </dgm:pt>
    <dgm:pt modelId="{8235AFFF-4E35-44F4-89D1-C82A996A3199}">
      <dgm:prSet phldrT="[Текст]"/>
      <dgm:spPr/>
      <dgm:t>
        <a:bodyPr/>
        <a:lstStyle/>
        <a:p>
          <a:r>
            <a:rPr lang="uk-UA" dirty="0" smtClean="0"/>
            <a:t>умовно балансові</a:t>
          </a:r>
          <a:endParaRPr lang="ru-RU" dirty="0"/>
        </a:p>
      </dgm:t>
    </dgm:pt>
    <dgm:pt modelId="{7B5106E1-7B32-4E2B-B549-8CFC880C82FB}" type="parTrans" cxnId="{31EC93E2-464F-4158-88F8-2EE5A982BB13}">
      <dgm:prSet/>
      <dgm:spPr/>
      <dgm:t>
        <a:bodyPr/>
        <a:lstStyle/>
        <a:p>
          <a:endParaRPr lang="ru-RU"/>
        </a:p>
      </dgm:t>
    </dgm:pt>
    <dgm:pt modelId="{CC64CC06-8101-4B25-973E-9D0246571692}" type="sibTrans" cxnId="{31EC93E2-464F-4158-88F8-2EE5A982BB13}">
      <dgm:prSet/>
      <dgm:spPr/>
      <dgm:t>
        <a:bodyPr/>
        <a:lstStyle/>
        <a:p>
          <a:endParaRPr lang="ru-RU"/>
        </a:p>
      </dgm:t>
    </dgm:pt>
    <dgm:pt modelId="{668EB57D-5B03-4F6A-A123-D76E100FABCE}">
      <dgm:prSet phldrT="[Текст]"/>
      <dgm:spPr/>
      <dgm:t>
        <a:bodyPr/>
        <a:lstStyle/>
        <a:p>
          <a:r>
            <a:rPr lang="uk-UA" dirty="0" smtClean="0"/>
            <a:t>ефективність  видобутку  і використання на момент оцінки не може бути однозначно визначена, а також це  запаси, що відповідають вимогам до балансових  запасів,  але  з різних причин не можуть бути використані на момент оцінки</a:t>
          </a:r>
          <a:endParaRPr lang="ru-RU" dirty="0"/>
        </a:p>
      </dgm:t>
    </dgm:pt>
    <dgm:pt modelId="{3A782E70-ED88-44A9-B190-E673CC5B3A16}" type="parTrans" cxnId="{AE106B8E-7AC8-4E30-967F-D821209B318E}">
      <dgm:prSet/>
      <dgm:spPr/>
      <dgm:t>
        <a:bodyPr/>
        <a:lstStyle/>
        <a:p>
          <a:endParaRPr lang="ru-RU"/>
        </a:p>
      </dgm:t>
    </dgm:pt>
    <dgm:pt modelId="{7952B9D8-FA70-4186-8B64-8E216FD2B86B}" type="sibTrans" cxnId="{AE106B8E-7AC8-4E30-967F-D821209B318E}">
      <dgm:prSet/>
      <dgm:spPr/>
      <dgm:t>
        <a:bodyPr/>
        <a:lstStyle/>
        <a:p>
          <a:endParaRPr lang="ru-RU"/>
        </a:p>
      </dgm:t>
    </dgm:pt>
    <dgm:pt modelId="{83012D86-B6E4-4B3E-8F55-9EAB929903DF}">
      <dgm:prSet phldrT="[Текст]"/>
      <dgm:spPr/>
      <dgm:t>
        <a:bodyPr/>
        <a:lstStyle/>
        <a:p>
          <a:r>
            <a:rPr lang="uk-UA" dirty="0" smtClean="0"/>
            <a:t>позабалансові</a:t>
          </a:r>
          <a:endParaRPr lang="ru-RU" dirty="0"/>
        </a:p>
      </dgm:t>
    </dgm:pt>
    <dgm:pt modelId="{D672216B-730E-4465-BA67-3C0E89B626A5}" type="parTrans" cxnId="{6E918FA3-45DE-4DC9-9850-72A9288D33C7}">
      <dgm:prSet/>
      <dgm:spPr/>
      <dgm:t>
        <a:bodyPr/>
        <a:lstStyle/>
        <a:p>
          <a:endParaRPr lang="ru-RU"/>
        </a:p>
      </dgm:t>
    </dgm:pt>
    <dgm:pt modelId="{00751A10-C021-4F19-97C8-40BB4BE5C49A}" type="sibTrans" cxnId="{6E918FA3-45DE-4DC9-9850-72A9288D33C7}">
      <dgm:prSet/>
      <dgm:spPr/>
      <dgm:t>
        <a:bodyPr/>
        <a:lstStyle/>
        <a:p>
          <a:endParaRPr lang="ru-RU"/>
        </a:p>
      </dgm:t>
    </dgm:pt>
    <dgm:pt modelId="{BEEC98CC-9FE6-47B5-93E3-1932A76B443A}">
      <dgm:prSet phldrT="[Текст]"/>
      <dgm:spPr/>
      <dgm:t>
        <a:bodyPr/>
        <a:lstStyle/>
        <a:p>
          <a:r>
            <a:rPr lang="uk-UA" dirty="0" smtClean="0"/>
            <a:t>видобуток  і  використання на момент  оцінки  є  економічно  недоцільним,  але  в майбутньому  вони можуть стати об’єктом промислового значення</a:t>
          </a:r>
          <a:endParaRPr lang="ru-RU" dirty="0"/>
        </a:p>
      </dgm:t>
    </dgm:pt>
    <dgm:pt modelId="{EDB6AB89-C725-4EE2-9497-EEF0FEC07101}" type="parTrans" cxnId="{381865E0-2D5D-405B-9ADE-A574C9DF30F5}">
      <dgm:prSet/>
      <dgm:spPr/>
      <dgm:t>
        <a:bodyPr/>
        <a:lstStyle/>
        <a:p>
          <a:endParaRPr lang="ru-RU"/>
        </a:p>
      </dgm:t>
    </dgm:pt>
    <dgm:pt modelId="{F44E0F4F-FDF6-4C79-8367-5468F402144F}" type="sibTrans" cxnId="{381865E0-2D5D-405B-9ADE-A574C9DF30F5}">
      <dgm:prSet/>
      <dgm:spPr/>
      <dgm:t>
        <a:bodyPr/>
        <a:lstStyle/>
        <a:p>
          <a:endParaRPr lang="ru-RU"/>
        </a:p>
      </dgm:t>
    </dgm:pt>
    <dgm:pt modelId="{E3661E48-C2DD-46C2-AE35-F41247B01663}" type="pres">
      <dgm:prSet presAssocID="{DEAFEC7C-CA53-4C39-8EC5-E554F207DAD9}" presName="Name0" presStyleCnt="0">
        <dgm:presLayoutVars>
          <dgm:dir/>
          <dgm:animLvl val="lvl"/>
          <dgm:resizeHandles val="exact"/>
        </dgm:presLayoutVars>
      </dgm:prSet>
      <dgm:spPr/>
    </dgm:pt>
    <dgm:pt modelId="{F9A95987-A273-412E-952A-55502CD14BE8}" type="pres">
      <dgm:prSet presAssocID="{2FA29905-82E3-4596-AE5D-46561F37C60C}" presName="composite" presStyleCnt="0"/>
      <dgm:spPr/>
    </dgm:pt>
    <dgm:pt modelId="{4F65909C-98CB-4E4B-B8FC-936D83C4C33A}" type="pres">
      <dgm:prSet presAssocID="{2FA29905-82E3-4596-AE5D-46561F37C60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E8ED71-4495-443F-AFFB-1B241B775F64}" type="pres">
      <dgm:prSet presAssocID="{2FA29905-82E3-4596-AE5D-46561F37C60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165ADE-3A51-4181-A5FD-1BF6AE001BAC}" type="pres">
      <dgm:prSet presAssocID="{C596654E-4F55-4911-8F61-1C9ACC62B5B6}" presName="space" presStyleCnt="0"/>
      <dgm:spPr/>
    </dgm:pt>
    <dgm:pt modelId="{48E28DA3-3D25-4E59-8151-8CE06C6EFD79}" type="pres">
      <dgm:prSet presAssocID="{8235AFFF-4E35-44F4-89D1-C82A996A3199}" presName="composite" presStyleCnt="0"/>
      <dgm:spPr/>
    </dgm:pt>
    <dgm:pt modelId="{06942A60-B3E5-49BF-828E-D19ABCE93C20}" type="pres">
      <dgm:prSet presAssocID="{8235AFFF-4E35-44F4-89D1-C82A996A319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E87E774-3600-4CF5-8834-68539F50DD2C}" type="pres">
      <dgm:prSet presAssocID="{8235AFFF-4E35-44F4-89D1-C82A996A3199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67E7A-3D95-4210-9B93-C905824D988A}" type="pres">
      <dgm:prSet presAssocID="{CC64CC06-8101-4B25-973E-9D0246571692}" presName="space" presStyleCnt="0"/>
      <dgm:spPr/>
    </dgm:pt>
    <dgm:pt modelId="{D2771C59-9353-42FC-8737-779DD55C1C54}" type="pres">
      <dgm:prSet presAssocID="{83012D86-B6E4-4B3E-8F55-9EAB929903DF}" presName="composite" presStyleCnt="0"/>
      <dgm:spPr/>
    </dgm:pt>
    <dgm:pt modelId="{B7EF778C-3C6F-4B15-843D-1985EFEBA5CE}" type="pres">
      <dgm:prSet presAssocID="{83012D86-B6E4-4B3E-8F55-9EAB929903D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18CE0F3D-4A6F-4D41-B9AF-99DC5E092B12}" type="pres">
      <dgm:prSet presAssocID="{83012D86-B6E4-4B3E-8F55-9EAB929903D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1D1B15-E2C2-445D-8578-CB9D34B96DCA}" type="presOf" srcId="{83012D86-B6E4-4B3E-8F55-9EAB929903DF}" destId="{B7EF778C-3C6F-4B15-843D-1985EFEBA5CE}" srcOrd="0" destOrd="0" presId="urn:microsoft.com/office/officeart/2005/8/layout/hList1"/>
    <dgm:cxn modelId="{6E918FA3-45DE-4DC9-9850-72A9288D33C7}" srcId="{DEAFEC7C-CA53-4C39-8EC5-E554F207DAD9}" destId="{83012D86-B6E4-4B3E-8F55-9EAB929903DF}" srcOrd="2" destOrd="0" parTransId="{D672216B-730E-4465-BA67-3C0E89B626A5}" sibTransId="{00751A10-C021-4F19-97C8-40BB4BE5C49A}"/>
    <dgm:cxn modelId="{09697645-9EB5-459F-AB2C-6FC81A79E2CC}" type="presOf" srcId="{2FA29905-82E3-4596-AE5D-46561F37C60C}" destId="{4F65909C-98CB-4E4B-B8FC-936D83C4C33A}" srcOrd="0" destOrd="0" presId="urn:microsoft.com/office/officeart/2005/8/layout/hList1"/>
    <dgm:cxn modelId="{51E3BA79-08D8-4B46-AA43-74499F228953}" type="presOf" srcId="{DEAFEC7C-CA53-4C39-8EC5-E554F207DAD9}" destId="{E3661E48-C2DD-46C2-AE35-F41247B01663}" srcOrd="0" destOrd="0" presId="urn:microsoft.com/office/officeart/2005/8/layout/hList1"/>
    <dgm:cxn modelId="{31EC93E2-464F-4158-88F8-2EE5A982BB13}" srcId="{DEAFEC7C-CA53-4C39-8EC5-E554F207DAD9}" destId="{8235AFFF-4E35-44F4-89D1-C82A996A3199}" srcOrd="1" destOrd="0" parTransId="{7B5106E1-7B32-4E2B-B549-8CFC880C82FB}" sibTransId="{CC64CC06-8101-4B25-973E-9D0246571692}"/>
    <dgm:cxn modelId="{381865E0-2D5D-405B-9ADE-A574C9DF30F5}" srcId="{83012D86-B6E4-4B3E-8F55-9EAB929903DF}" destId="{BEEC98CC-9FE6-47B5-93E3-1932A76B443A}" srcOrd="0" destOrd="0" parTransId="{EDB6AB89-C725-4EE2-9497-EEF0FEC07101}" sibTransId="{F44E0F4F-FDF6-4C79-8367-5468F402144F}"/>
    <dgm:cxn modelId="{04189A84-9F5A-4085-8367-866BEC3FE899}" type="presOf" srcId="{668EB57D-5B03-4F6A-A123-D76E100FABCE}" destId="{0E87E774-3600-4CF5-8834-68539F50DD2C}" srcOrd="0" destOrd="0" presId="urn:microsoft.com/office/officeart/2005/8/layout/hList1"/>
    <dgm:cxn modelId="{1D465183-B810-46AC-871D-0ECA62015468}" type="presOf" srcId="{E75C3FD8-0E27-4AD1-A825-3CD07C43B0D7}" destId="{76E8ED71-4495-443F-AFFB-1B241B775F64}" srcOrd="0" destOrd="0" presId="urn:microsoft.com/office/officeart/2005/8/layout/hList1"/>
    <dgm:cxn modelId="{AD73F7BD-71AC-4EAA-A62D-93BFFF555D09}" type="presOf" srcId="{8235AFFF-4E35-44F4-89D1-C82A996A3199}" destId="{06942A60-B3E5-49BF-828E-D19ABCE93C20}" srcOrd="0" destOrd="0" presId="urn:microsoft.com/office/officeart/2005/8/layout/hList1"/>
    <dgm:cxn modelId="{AE106B8E-7AC8-4E30-967F-D821209B318E}" srcId="{8235AFFF-4E35-44F4-89D1-C82A996A3199}" destId="{668EB57D-5B03-4F6A-A123-D76E100FABCE}" srcOrd="0" destOrd="0" parTransId="{3A782E70-ED88-44A9-B190-E673CC5B3A16}" sibTransId="{7952B9D8-FA70-4186-8B64-8E216FD2B86B}"/>
    <dgm:cxn modelId="{91FE4E3E-5AD5-4F20-857B-67479A637B39}" srcId="{DEAFEC7C-CA53-4C39-8EC5-E554F207DAD9}" destId="{2FA29905-82E3-4596-AE5D-46561F37C60C}" srcOrd="0" destOrd="0" parTransId="{81AF140E-A4C6-4B42-BDF3-EF473FEF7AF1}" sibTransId="{C596654E-4F55-4911-8F61-1C9ACC62B5B6}"/>
    <dgm:cxn modelId="{FEABAF54-935D-4C0D-B83E-3A49EF8EF9F6}" type="presOf" srcId="{BEEC98CC-9FE6-47B5-93E3-1932A76B443A}" destId="{18CE0F3D-4A6F-4D41-B9AF-99DC5E092B12}" srcOrd="0" destOrd="0" presId="urn:microsoft.com/office/officeart/2005/8/layout/hList1"/>
    <dgm:cxn modelId="{7F376966-851D-4986-9019-FE8A6389680C}" srcId="{2FA29905-82E3-4596-AE5D-46561F37C60C}" destId="{E75C3FD8-0E27-4AD1-A825-3CD07C43B0D7}" srcOrd="0" destOrd="0" parTransId="{BD586C8A-A687-46C8-89C9-0430A31910B2}" sibTransId="{7904E5C5-C6A5-4E6C-A6E7-B3FB74CDEE76}"/>
    <dgm:cxn modelId="{1C09CC26-1176-4382-BED4-6E44683CAB0A}" type="presParOf" srcId="{E3661E48-C2DD-46C2-AE35-F41247B01663}" destId="{F9A95987-A273-412E-952A-55502CD14BE8}" srcOrd="0" destOrd="0" presId="urn:microsoft.com/office/officeart/2005/8/layout/hList1"/>
    <dgm:cxn modelId="{0845B6E6-525E-45D0-B623-BB8E8AAAAC0B}" type="presParOf" srcId="{F9A95987-A273-412E-952A-55502CD14BE8}" destId="{4F65909C-98CB-4E4B-B8FC-936D83C4C33A}" srcOrd="0" destOrd="0" presId="urn:microsoft.com/office/officeart/2005/8/layout/hList1"/>
    <dgm:cxn modelId="{F401BFB1-3670-45A3-BEE4-E9F2162F5B05}" type="presParOf" srcId="{F9A95987-A273-412E-952A-55502CD14BE8}" destId="{76E8ED71-4495-443F-AFFB-1B241B775F64}" srcOrd="1" destOrd="0" presId="urn:microsoft.com/office/officeart/2005/8/layout/hList1"/>
    <dgm:cxn modelId="{EF3F863C-4072-4E4E-8298-930B55B6FD39}" type="presParOf" srcId="{E3661E48-C2DD-46C2-AE35-F41247B01663}" destId="{B7165ADE-3A51-4181-A5FD-1BF6AE001BAC}" srcOrd="1" destOrd="0" presId="urn:microsoft.com/office/officeart/2005/8/layout/hList1"/>
    <dgm:cxn modelId="{97F07E4E-9B5E-4044-861E-EBA44EE77B9A}" type="presParOf" srcId="{E3661E48-C2DD-46C2-AE35-F41247B01663}" destId="{48E28DA3-3D25-4E59-8151-8CE06C6EFD79}" srcOrd="2" destOrd="0" presId="urn:microsoft.com/office/officeart/2005/8/layout/hList1"/>
    <dgm:cxn modelId="{7AD256A0-5893-47C2-A5A6-5617718CE2D1}" type="presParOf" srcId="{48E28DA3-3D25-4E59-8151-8CE06C6EFD79}" destId="{06942A60-B3E5-49BF-828E-D19ABCE93C20}" srcOrd="0" destOrd="0" presId="urn:microsoft.com/office/officeart/2005/8/layout/hList1"/>
    <dgm:cxn modelId="{4AE01752-0925-47DF-A0F6-49CF31B20867}" type="presParOf" srcId="{48E28DA3-3D25-4E59-8151-8CE06C6EFD79}" destId="{0E87E774-3600-4CF5-8834-68539F50DD2C}" srcOrd="1" destOrd="0" presId="urn:microsoft.com/office/officeart/2005/8/layout/hList1"/>
    <dgm:cxn modelId="{50F331E0-F3A6-4501-B7B8-B242B86938C2}" type="presParOf" srcId="{E3661E48-C2DD-46C2-AE35-F41247B01663}" destId="{E6067E7A-3D95-4210-9B93-C905824D988A}" srcOrd="3" destOrd="0" presId="urn:microsoft.com/office/officeart/2005/8/layout/hList1"/>
    <dgm:cxn modelId="{EC707E17-1DA7-4781-AA61-FE5460106619}" type="presParOf" srcId="{E3661E48-C2DD-46C2-AE35-F41247B01663}" destId="{D2771C59-9353-42FC-8737-779DD55C1C54}" srcOrd="4" destOrd="0" presId="urn:microsoft.com/office/officeart/2005/8/layout/hList1"/>
    <dgm:cxn modelId="{A8DB8B02-7A39-4D44-94AE-113C5DC94B15}" type="presParOf" srcId="{D2771C59-9353-42FC-8737-779DD55C1C54}" destId="{B7EF778C-3C6F-4B15-843D-1985EFEBA5CE}" srcOrd="0" destOrd="0" presId="urn:microsoft.com/office/officeart/2005/8/layout/hList1"/>
    <dgm:cxn modelId="{56BF8996-94B8-4E5D-8D64-B2C251E9F30E}" type="presParOf" srcId="{D2771C59-9353-42FC-8737-779DD55C1C54}" destId="{18CE0F3D-4A6F-4D41-B9AF-99DC5E092B1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516F6C-EBDC-4FDD-B6F1-6282D2A00C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732BB17-6F66-44C9-9728-97D906FF8EAC}">
      <dgm:prSet phldrT="[Текст]"/>
      <dgm:spPr/>
      <dgm:t>
        <a:bodyPr/>
        <a:lstStyle/>
        <a:p>
          <a:r>
            <a:rPr lang="uk-UA" dirty="0" smtClean="0"/>
            <a:t>Промислові</a:t>
          </a:r>
          <a:endParaRPr lang="ru-RU" dirty="0"/>
        </a:p>
      </dgm:t>
    </dgm:pt>
    <dgm:pt modelId="{07ABA20C-378E-40E1-8BF4-1416469F7A94}" type="parTrans" cxnId="{3FDFAD36-13E8-4A3D-8B7A-81EAA5E33D35}">
      <dgm:prSet/>
      <dgm:spPr/>
      <dgm:t>
        <a:bodyPr/>
        <a:lstStyle/>
        <a:p>
          <a:endParaRPr lang="ru-RU"/>
        </a:p>
      </dgm:t>
    </dgm:pt>
    <dgm:pt modelId="{83E16C59-2495-4B00-A296-8099C18A1327}" type="sibTrans" cxnId="{3FDFAD36-13E8-4A3D-8B7A-81EAA5E33D35}">
      <dgm:prSet/>
      <dgm:spPr/>
      <dgm:t>
        <a:bodyPr/>
        <a:lstStyle/>
        <a:p>
          <a:endParaRPr lang="ru-RU"/>
        </a:p>
      </dgm:t>
    </dgm:pt>
    <dgm:pt modelId="{FE8552E9-E91D-4D08-A911-357CF0D6E07D}">
      <dgm:prSet phldrT="[Текст]"/>
      <dgm:spPr/>
      <dgm:t>
        <a:bodyPr/>
        <a:lstStyle/>
        <a:p>
          <a:r>
            <a:rPr lang="uk-UA" dirty="0" smtClean="0"/>
            <a:t>запаси  в  межах  проектних контурів  кар'єрного  (шахтного)  поля,  що  підлягають  видобуванню  з  надр відповідно до проекту розробки родовища</a:t>
          </a:r>
          <a:endParaRPr lang="ru-RU" dirty="0"/>
        </a:p>
      </dgm:t>
    </dgm:pt>
    <dgm:pt modelId="{4135DA4F-537F-4E7A-9F07-31D299433BD4}" type="parTrans" cxnId="{0F0687C8-837D-4AD9-AB8D-FE40ADDCCB82}">
      <dgm:prSet/>
      <dgm:spPr/>
      <dgm:t>
        <a:bodyPr/>
        <a:lstStyle/>
        <a:p>
          <a:endParaRPr lang="ru-RU"/>
        </a:p>
      </dgm:t>
    </dgm:pt>
    <dgm:pt modelId="{77BFCACF-63C8-41EF-8C98-B91B87A67604}" type="sibTrans" cxnId="{0F0687C8-837D-4AD9-AB8D-FE40ADDCCB82}">
      <dgm:prSet/>
      <dgm:spPr/>
      <dgm:t>
        <a:bodyPr/>
        <a:lstStyle/>
        <a:p>
          <a:endParaRPr lang="ru-RU"/>
        </a:p>
      </dgm:t>
    </dgm:pt>
    <dgm:pt modelId="{CE2A1612-0495-45AE-93FB-B8F3CD914275}">
      <dgm:prSet phldrT="[Текст]"/>
      <dgm:spPr/>
      <dgm:t>
        <a:bodyPr/>
        <a:lstStyle/>
        <a:p>
          <a:r>
            <a:rPr lang="uk-UA" dirty="0" smtClean="0"/>
            <a:t>визначаються шляхом вилучення з балансових запасів втрат, передбачених проектом</a:t>
          </a:r>
          <a:endParaRPr lang="ru-RU" dirty="0"/>
        </a:p>
      </dgm:t>
    </dgm:pt>
    <dgm:pt modelId="{61265B5D-E473-497B-B2E8-696EF99FDEBA}" type="parTrans" cxnId="{A03E8E76-CBBC-4D73-8D3C-C48742480654}">
      <dgm:prSet/>
      <dgm:spPr/>
      <dgm:t>
        <a:bodyPr/>
        <a:lstStyle/>
        <a:p>
          <a:endParaRPr lang="ru-RU"/>
        </a:p>
      </dgm:t>
    </dgm:pt>
    <dgm:pt modelId="{3CB21798-D098-4051-8049-39848A1D8E2D}" type="sibTrans" cxnId="{A03E8E76-CBBC-4D73-8D3C-C48742480654}">
      <dgm:prSet/>
      <dgm:spPr/>
      <dgm:t>
        <a:bodyPr/>
        <a:lstStyle/>
        <a:p>
          <a:endParaRPr lang="ru-RU"/>
        </a:p>
      </dgm:t>
    </dgm:pt>
    <dgm:pt modelId="{43FC6C22-6AD2-4E3A-A75E-1E6F8679A694}">
      <dgm:prSet phldrT="[Текст]"/>
      <dgm:spPr/>
      <dgm:t>
        <a:bodyPr/>
        <a:lstStyle/>
        <a:p>
          <a:r>
            <a:rPr lang="uk-UA" dirty="0" smtClean="0"/>
            <a:t>Експлуатаційні</a:t>
          </a:r>
          <a:endParaRPr lang="ru-RU" dirty="0"/>
        </a:p>
      </dgm:t>
    </dgm:pt>
    <dgm:pt modelId="{3A278E9A-6D10-4355-95CF-FDD1C21B78B2}" type="parTrans" cxnId="{39AB9378-81D3-4FD0-8F9B-2AC1BC84625D}">
      <dgm:prSet/>
      <dgm:spPr/>
      <dgm:t>
        <a:bodyPr/>
        <a:lstStyle/>
        <a:p>
          <a:endParaRPr lang="ru-RU"/>
        </a:p>
      </dgm:t>
    </dgm:pt>
    <dgm:pt modelId="{328635C4-FECC-4BB4-B6C2-00FE764AFE51}" type="sibTrans" cxnId="{39AB9378-81D3-4FD0-8F9B-2AC1BC84625D}">
      <dgm:prSet/>
      <dgm:spPr/>
      <dgm:t>
        <a:bodyPr/>
        <a:lstStyle/>
        <a:p>
          <a:endParaRPr lang="ru-RU"/>
        </a:p>
      </dgm:t>
    </dgm:pt>
    <dgm:pt modelId="{D92B189D-32C0-46EB-881F-65DF1908627A}">
      <dgm:prSet phldrT="[Текст]"/>
      <dgm:spPr/>
      <dgm:t>
        <a:bodyPr/>
        <a:lstStyle/>
        <a:p>
          <a:r>
            <a:rPr lang="uk-UA" dirty="0" smtClean="0"/>
            <a:t>обґрунтовані  проектом промислові  запаси  за  винятком  втрат  та  з  урахуванням  збіднення  їх  при видобуванні</a:t>
          </a:r>
          <a:endParaRPr lang="ru-RU" dirty="0"/>
        </a:p>
      </dgm:t>
    </dgm:pt>
    <dgm:pt modelId="{14C74883-DF19-41A0-BACF-E74ADCDE959A}" type="parTrans" cxnId="{457D19D2-A9BE-4421-87A6-F9595AAAE530}">
      <dgm:prSet/>
      <dgm:spPr/>
      <dgm:t>
        <a:bodyPr/>
        <a:lstStyle/>
        <a:p>
          <a:endParaRPr lang="ru-RU"/>
        </a:p>
      </dgm:t>
    </dgm:pt>
    <dgm:pt modelId="{19B1EC7C-8558-4C1B-AA1D-00AEC4DF72DB}" type="sibTrans" cxnId="{457D19D2-A9BE-4421-87A6-F9595AAAE530}">
      <dgm:prSet/>
      <dgm:spPr/>
      <dgm:t>
        <a:bodyPr/>
        <a:lstStyle/>
        <a:p>
          <a:endParaRPr lang="ru-RU"/>
        </a:p>
      </dgm:t>
    </dgm:pt>
    <dgm:pt modelId="{D220C666-A1D9-490E-B810-ABFDA2F6FD95}" type="pres">
      <dgm:prSet presAssocID="{FA516F6C-EBDC-4FDD-B6F1-6282D2A00CA0}" presName="linear" presStyleCnt="0">
        <dgm:presLayoutVars>
          <dgm:animLvl val="lvl"/>
          <dgm:resizeHandles val="exact"/>
        </dgm:presLayoutVars>
      </dgm:prSet>
      <dgm:spPr/>
    </dgm:pt>
    <dgm:pt modelId="{364AFD86-4DEA-4E8D-9FC4-AEC2804084D1}" type="pres">
      <dgm:prSet presAssocID="{3732BB17-6F66-44C9-9728-97D906FF8EA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E324F2D-D90D-4451-A06C-EC9CD7689D9F}" type="pres">
      <dgm:prSet presAssocID="{3732BB17-6F66-44C9-9728-97D906FF8EAC}" presName="childText" presStyleLbl="revTx" presStyleIdx="0" presStyleCnt="2">
        <dgm:presLayoutVars>
          <dgm:bulletEnabled val="1"/>
        </dgm:presLayoutVars>
      </dgm:prSet>
      <dgm:spPr/>
    </dgm:pt>
    <dgm:pt modelId="{B758789F-3482-478D-994F-FD84EC047FD5}" type="pres">
      <dgm:prSet presAssocID="{43FC6C22-6AD2-4E3A-A75E-1E6F8679A69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0C5EB0A-3241-47BC-B752-CAADE3A49004}" type="pres">
      <dgm:prSet presAssocID="{43FC6C22-6AD2-4E3A-A75E-1E6F8679A694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D30EBA20-DDA3-491E-A626-7096508C42FD}" type="presOf" srcId="{FE8552E9-E91D-4D08-A911-357CF0D6E07D}" destId="{4E324F2D-D90D-4451-A06C-EC9CD7689D9F}" srcOrd="0" destOrd="0" presId="urn:microsoft.com/office/officeart/2005/8/layout/vList2"/>
    <dgm:cxn modelId="{39AB9378-81D3-4FD0-8F9B-2AC1BC84625D}" srcId="{FA516F6C-EBDC-4FDD-B6F1-6282D2A00CA0}" destId="{43FC6C22-6AD2-4E3A-A75E-1E6F8679A694}" srcOrd="1" destOrd="0" parTransId="{3A278E9A-6D10-4355-95CF-FDD1C21B78B2}" sibTransId="{328635C4-FECC-4BB4-B6C2-00FE764AFE51}"/>
    <dgm:cxn modelId="{3FDFAD36-13E8-4A3D-8B7A-81EAA5E33D35}" srcId="{FA516F6C-EBDC-4FDD-B6F1-6282D2A00CA0}" destId="{3732BB17-6F66-44C9-9728-97D906FF8EAC}" srcOrd="0" destOrd="0" parTransId="{07ABA20C-378E-40E1-8BF4-1416469F7A94}" sibTransId="{83E16C59-2495-4B00-A296-8099C18A1327}"/>
    <dgm:cxn modelId="{457D19D2-A9BE-4421-87A6-F9595AAAE530}" srcId="{43FC6C22-6AD2-4E3A-A75E-1E6F8679A694}" destId="{D92B189D-32C0-46EB-881F-65DF1908627A}" srcOrd="0" destOrd="0" parTransId="{14C74883-DF19-41A0-BACF-E74ADCDE959A}" sibTransId="{19B1EC7C-8558-4C1B-AA1D-00AEC4DF72DB}"/>
    <dgm:cxn modelId="{A03E8E76-CBBC-4D73-8D3C-C48742480654}" srcId="{3732BB17-6F66-44C9-9728-97D906FF8EAC}" destId="{CE2A1612-0495-45AE-93FB-B8F3CD914275}" srcOrd="1" destOrd="0" parTransId="{61265B5D-E473-497B-B2E8-696EF99FDEBA}" sibTransId="{3CB21798-D098-4051-8049-39848A1D8E2D}"/>
    <dgm:cxn modelId="{D29A10DE-D54F-470E-AE97-BC67B2E7BC14}" type="presOf" srcId="{FA516F6C-EBDC-4FDD-B6F1-6282D2A00CA0}" destId="{D220C666-A1D9-490E-B810-ABFDA2F6FD95}" srcOrd="0" destOrd="0" presId="urn:microsoft.com/office/officeart/2005/8/layout/vList2"/>
    <dgm:cxn modelId="{6B1AE704-92CD-4753-8572-EA7A9106334C}" type="presOf" srcId="{CE2A1612-0495-45AE-93FB-B8F3CD914275}" destId="{4E324F2D-D90D-4451-A06C-EC9CD7689D9F}" srcOrd="0" destOrd="1" presId="urn:microsoft.com/office/officeart/2005/8/layout/vList2"/>
    <dgm:cxn modelId="{B790D8A9-C315-45FF-8755-C7080F504E0F}" type="presOf" srcId="{3732BB17-6F66-44C9-9728-97D906FF8EAC}" destId="{364AFD86-4DEA-4E8D-9FC4-AEC2804084D1}" srcOrd="0" destOrd="0" presId="urn:microsoft.com/office/officeart/2005/8/layout/vList2"/>
    <dgm:cxn modelId="{BEA1CA06-2F19-4406-B361-A08193C3A472}" type="presOf" srcId="{D92B189D-32C0-46EB-881F-65DF1908627A}" destId="{F0C5EB0A-3241-47BC-B752-CAADE3A49004}" srcOrd="0" destOrd="0" presId="urn:microsoft.com/office/officeart/2005/8/layout/vList2"/>
    <dgm:cxn modelId="{54F88718-AF98-4FC5-AAEC-0F02F9CF499D}" type="presOf" srcId="{43FC6C22-6AD2-4E3A-A75E-1E6F8679A694}" destId="{B758789F-3482-478D-994F-FD84EC047FD5}" srcOrd="0" destOrd="0" presId="urn:microsoft.com/office/officeart/2005/8/layout/vList2"/>
    <dgm:cxn modelId="{0F0687C8-837D-4AD9-AB8D-FE40ADDCCB82}" srcId="{3732BB17-6F66-44C9-9728-97D906FF8EAC}" destId="{FE8552E9-E91D-4D08-A911-357CF0D6E07D}" srcOrd="0" destOrd="0" parTransId="{4135DA4F-537F-4E7A-9F07-31D299433BD4}" sibTransId="{77BFCACF-63C8-41EF-8C98-B91B87A67604}"/>
    <dgm:cxn modelId="{13C663E9-1292-4620-8B1E-1698FF0EBE1A}" type="presParOf" srcId="{D220C666-A1D9-490E-B810-ABFDA2F6FD95}" destId="{364AFD86-4DEA-4E8D-9FC4-AEC2804084D1}" srcOrd="0" destOrd="0" presId="urn:microsoft.com/office/officeart/2005/8/layout/vList2"/>
    <dgm:cxn modelId="{24F09325-E60E-42AF-AA01-D669C9682268}" type="presParOf" srcId="{D220C666-A1D9-490E-B810-ABFDA2F6FD95}" destId="{4E324F2D-D90D-4451-A06C-EC9CD7689D9F}" srcOrd="1" destOrd="0" presId="urn:microsoft.com/office/officeart/2005/8/layout/vList2"/>
    <dgm:cxn modelId="{23C6AE78-11E2-4079-A559-6F913BF8DC78}" type="presParOf" srcId="{D220C666-A1D9-490E-B810-ABFDA2F6FD95}" destId="{B758789F-3482-478D-994F-FD84EC047FD5}" srcOrd="2" destOrd="0" presId="urn:microsoft.com/office/officeart/2005/8/layout/vList2"/>
    <dgm:cxn modelId="{F5E1F04E-9663-448B-94C7-0831F6E9A89B}" type="presParOf" srcId="{D220C666-A1D9-490E-B810-ABFDA2F6FD95}" destId="{F0C5EB0A-3241-47BC-B752-CAADE3A4900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207D9C-3A36-4A7F-9861-F5CB247E199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3156D4-76AA-48C6-8590-CE0D62C3B9E9}">
      <dgm:prSet phldrT="[Текст]"/>
      <dgm:spPr/>
      <dgm:t>
        <a:bodyPr/>
        <a:lstStyle/>
        <a:p>
          <a:r>
            <a:rPr lang="uk-UA" dirty="0" smtClean="0"/>
            <a:t>розвідані (доведені) запаси</a:t>
          </a:r>
          <a:endParaRPr lang="ru-RU" dirty="0"/>
        </a:p>
      </dgm:t>
    </dgm:pt>
    <dgm:pt modelId="{BA9AD24B-9D86-4110-A35A-27213766A118}" type="parTrans" cxnId="{B41EA3FA-9565-414B-B893-6BF055C5D909}">
      <dgm:prSet/>
      <dgm:spPr/>
      <dgm:t>
        <a:bodyPr/>
        <a:lstStyle/>
        <a:p>
          <a:endParaRPr lang="ru-RU"/>
        </a:p>
      </dgm:t>
    </dgm:pt>
    <dgm:pt modelId="{1063AC0C-D8C9-4062-92B9-8CE59736CA83}" type="sibTrans" cxnId="{B41EA3FA-9565-414B-B893-6BF055C5D909}">
      <dgm:prSet/>
      <dgm:spPr/>
      <dgm:t>
        <a:bodyPr/>
        <a:lstStyle/>
        <a:p>
          <a:endParaRPr lang="ru-RU"/>
        </a:p>
      </dgm:t>
    </dgm:pt>
    <dgm:pt modelId="{20968028-1ACE-4079-9DF1-87408BE43F30}">
      <dgm:prSet phldrT="[Текст]"/>
      <dgm:spPr/>
      <dgm:t>
        <a:bodyPr/>
        <a:lstStyle/>
        <a:p>
          <a:r>
            <a:rPr lang="uk-UA" dirty="0" smtClean="0"/>
            <a:t>обсяги корисних копалин, кількість, якість,  технологічні  властивості,  гірничо-геологічні,  гідрогеологічні  та  інші умови  залягання  яких  вивчені  з  повнотою,  достатньою  для  опрацювання проектів будівництва гірничодобувних об’єктів</a:t>
          </a:r>
          <a:endParaRPr lang="ru-RU" dirty="0"/>
        </a:p>
      </dgm:t>
    </dgm:pt>
    <dgm:pt modelId="{61280399-E795-479F-8C5D-B98E2FAE0032}" type="parTrans" cxnId="{46E4B00F-753C-4A2B-8F67-3FBB8BD6AA83}">
      <dgm:prSet/>
      <dgm:spPr/>
      <dgm:t>
        <a:bodyPr/>
        <a:lstStyle/>
        <a:p>
          <a:endParaRPr lang="ru-RU"/>
        </a:p>
      </dgm:t>
    </dgm:pt>
    <dgm:pt modelId="{9834E75D-B2A7-46A2-8B90-44131088D245}" type="sibTrans" cxnId="{46E4B00F-753C-4A2B-8F67-3FBB8BD6AA83}">
      <dgm:prSet/>
      <dgm:spPr/>
      <dgm:t>
        <a:bodyPr/>
        <a:lstStyle/>
        <a:p>
          <a:endParaRPr lang="ru-RU"/>
        </a:p>
      </dgm:t>
    </dgm:pt>
    <dgm:pt modelId="{37715EA8-4249-4F35-B403-A504131C5743}">
      <dgm:prSet phldrT="[Текст]"/>
      <dgm:spPr/>
      <dgm:t>
        <a:bodyPr/>
        <a:lstStyle/>
        <a:p>
          <a:r>
            <a:rPr lang="uk-UA" dirty="0" smtClean="0"/>
            <a:t>попередньо  розвідані  (ймовірні) запаси</a:t>
          </a:r>
          <a:endParaRPr lang="ru-RU" dirty="0"/>
        </a:p>
      </dgm:t>
    </dgm:pt>
    <dgm:pt modelId="{70DDB9AF-79D0-41B2-968A-B5B294528B99}" type="parTrans" cxnId="{FE6269BF-63B3-43E5-81DE-59504BD8CD98}">
      <dgm:prSet/>
      <dgm:spPr/>
      <dgm:t>
        <a:bodyPr/>
        <a:lstStyle/>
        <a:p>
          <a:endParaRPr lang="ru-RU"/>
        </a:p>
      </dgm:t>
    </dgm:pt>
    <dgm:pt modelId="{3F916F76-9D2D-4936-9365-C3AA8E363320}" type="sibTrans" cxnId="{FE6269BF-63B3-43E5-81DE-59504BD8CD98}">
      <dgm:prSet/>
      <dgm:spPr/>
      <dgm:t>
        <a:bodyPr/>
        <a:lstStyle/>
        <a:p>
          <a:endParaRPr lang="ru-RU"/>
        </a:p>
      </dgm:t>
    </dgm:pt>
    <dgm:pt modelId="{425E5AB1-893D-4079-BA0C-7C7B4C2E40F6}">
      <dgm:prSet phldrT="[Текст]"/>
      <dgm:spPr/>
      <dgm:t>
        <a:bodyPr/>
        <a:lstStyle/>
        <a:p>
          <a:r>
            <a:rPr lang="uk-UA" dirty="0" smtClean="0"/>
            <a:t>обсяги  корисних копалин,  кількість,  якість,  технологічні  властивості,  гірничо-геологічні, гідрогеологічні  та  інші  умови  залягання  яких  вивчені  з  повнотою, достатньою для визначення промислового значення об’єкту</a:t>
          </a:r>
          <a:endParaRPr lang="ru-RU" dirty="0"/>
        </a:p>
      </dgm:t>
    </dgm:pt>
    <dgm:pt modelId="{8838DE7F-DF3C-4C73-B584-88617BD8957C}" type="parTrans" cxnId="{B4BEB8E8-4085-4963-B971-D4FEE0798EEE}">
      <dgm:prSet/>
      <dgm:spPr/>
      <dgm:t>
        <a:bodyPr/>
        <a:lstStyle/>
        <a:p>
          <a:endParaRPr lang="ru-RU"/>
        </a:p>
      </dgm:t>
    </dgm:pt>
    <dgm:pt modelId="{C3AFBE37-8235-4257-9CBE-7D2BCCB185B5}" type="sibTrans" cxnId="{B4BEB8E8-4085-4963-B971-D4FEE0798EEE}">
      <dgm:prSet/>
      <dgm:spPr/>
      <dgm:t>
        <a:bodyPr/>
        <a:lstStyle/>
        <a:p>
          <a:endParaRPr lang="ru-RU"/>
        </a:p>
      </dgm:t>
    </dgm:pt>
    <dgm:pt modelId="{7A1A1D0D-B695-4939-A69C-76E06B42CF3D}">
      <dgm:prSet phldrT="[Текст]"/>
      <dgm:spPr/>
      <dgm:t>
        <a:bodyPr/>
        <a:lstStyle/>
        <a:p>
          <a:r>
            <a:rPr lang="uk-UA" dirty="0" smtClean="0"/>
            <a:t>перспективні  ресурси</a:t>
          </a:r>
          <a:endParaRPr lang="ru-RU" dirty="0"/>
        </a:p>
      </dgm:t>
    </dgm:pt>
    <dgm:pt modelId="{D8F1BC38-815C-42B6-A95E-D85E143BEB3C}" type="parTrans" cxnId="{8427D796-AE2B-42A9-801C-A443EBC0DC90}">
      <dgm:prSet/>
      <dgm:spPr/>
      <dgm:t>
        <a:bodyPr/>
        <a:lstStyle/>
        <a:p>
          <a:endParaRPr lang="ru-RU"/>
        </a:p>
      </dgm:t>
    </dgm:pt>
    <dgm:pt modelId="{58B3FFB9-6311-4889-BD2D-F4FAEA2C6EB9}" type="sibTrans" cxnId="{8427D796-AE2B-42A9-801C-A443EBC0DC90}">
      <dgm:prSet/>
      <dgm:spPr/>
      <dgm:t>
        <a:bodyPr/>
        <a:lstStyle/>
        <a:p>
          <a:endParaRPr lang="ru-RU"/>
        </a:p>
      </dgm:t>
    </dgm:pt>
    <dgm:pt modelId="{C12E26A0-DEC1-40D6-ADB2-8F96FCB141D2}">
      <dgm:prSet phldrT="[Текст]"/>
      <dgm:spPr/>
      <dgm:t>
        <a:bodyPr/>
        <a:lstStyle/>
        <a:p>
          <a:r>
            <a:rPr lang="uk-UA" dirty="0" smtClean="0"/>
            <a:t>обсяги  корисних  копалин,  кількісно оцінені  за  результатами  геологічного,  геофізичного,  геохімічного  вивчення  ділянок  у  межах  продуктивних  площ  з  відомими  родовищами корисних копалин певного геолого-промислового типу</a:t>
          </a:r>
          <a:endParaRPr lang="ru-RU" dirty="0"/>
        </a:p>
      </dgm:t>
    </dgm:pt>
    <dgm:pt modelId="{5FA607F0-6363-4926-B197-88C02FB3FF95}" type="parTrans" cxnId="{829D802B-1A30-4201-88BA-61E41976101F}">
      <dgm:prSet/>
      <dgm:spPr/>
      <dgm:t>
        <a:bodyPr/>
        <a:lstStyle/>
        <a:p>
          <a:endParaRPr lang="ru-RU"/>
        </a:p>
      </dgm:t>
    </dgm:pt>
    <dgm:pt modelId="{3722EA4D-E40F-47D8-A33E-F7C8FADBB65B}" type="sibTrans" cxnId="{829D802B-1A30-4201-88BA-61E41976101F}">
      <dgm:prSet/>
      <dgm:spPr/>
      <dgm:t>
        <a:bodyPr/>
        <a:lstStyle/>
        <a:p>
          <a:endParaRPr lang="ru-RU"/>
        </a:p>
      </dgm:t>
    </dgm:pt>
    <dgm:pt modelId="{BFF47664-606A-4AED-9345-7B4C3AD8ECA3}">
      <dgm:prSet phldrT="[Текст]"/>
      <dgm:spPr/>
      <dgm:t>
        <a:bodyPr/>
        <a:lstStyle/>
        <a:p>
          <a:r>
            <a:rPr lang="uk-UA" dirty="0" smtClean="0"/>
            <a:t>обсяги корисних копалин, що враховують потенційну можливість формування родовищ певних геолого-промислових типів, що ґрунтується на позитивних передумовах, встановлених у межах перспективних площ, де промислові родовища ще не відкриті</a:t>
          </a:r>
          <a:endParaRPr lang="ru-RU" dirty="0"/>
        </a:p>
      </dgm:t>
    </dgm:pt>
    <dgm:pt modelId="{E852219E-E150-4D52-B276-7EDAD1629354}" type="parTrans" cxnId="{1287AA73-A172-429C-804D-C90564D1947D}">
      <dgm:prSet/>
      <dgm:spPr/>
      <dgm:t>
        <a:bodyPr/>
        <a:lstStyle/>
        <a:p>
          <a:endParaRPr lang="ru-RU"/>
        </a:p>
      </dgm:t>
    </dgm:pt>
    <dgm:pt modelId="{C7A3B1CD-8F2E-486A-A207-15565D11835E}" type="sibTrans" cxnId="{1287AA73-A172-429C-804D-C90564D1947D}">
      <dgm:prSet/>
      <dgm:spPr/>
      <dgm:t>
        <a:bodyPr/>
        <a:lstStyle/>
        <a:p>
          <a:endParaRPr lang="ru-RU"/>
        </a:p>
      </dgm:t>
    </dgm:pt>
    <dgm:pt modelId="{4B14F332-4974-4A0C-ABB5-58DFC8DE7C51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прогнозні ресурси</a:t>
          </a:r>
          <a:endParaRPr lang="ru-RU" dirty="0" smtClean="0"/>
        </a:p>
        <a:p>
          <a:pPr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6CE33F73-4BBB-4CAB-80E9-52B09CF271F9}" type="parTrans" cxnId="{29680305-CD16-4B29-A6F4-BBA5941F8123}">
      <dgm:prSet/>
      <dgm:spPr/>
      <dgm:t>
        <a:bodyPr/>
        <a:lstStyle/>
        <a:p>
          <a:endParaRPr lang="ru-RU"/>
        </a:p>
      </dgm:t>
    </dgm:pt>
    <dgm:pt modelId="{8E2F2AA3-9FAE-49C3-A989-4980E1191FDC}" type="sibTrans" cxnId="{29680305-CD16-4B29-A6F4-BBA5941F8123}">
      <dgm:prSet/>
      <dgm:spPr/>
      <dgm:t>
        <a:bodyPr/>
        <a:lstStyle/>
        <a:p>
          <a:endParaRPr lang="ru-RU"/>
        </a:p>
      </dgm:t>
    </dgm:pt>
    <dgm:pt modelId="{6084A3ED-CC99-4592-BCCF-F072FEAA29E1}" type="pres">
      <dgm:prSet presAssocID="{88207D9C-3A36-4A7F-9861-F5CB247E199A}" presName="Name0" presStyleCnt="0">
        <dgm:presLayoutVars>
          <dgm:dir/>
          <dgm:animLvl val="lvl"/>
          <dgm:resizeHandles val="exact"/>
        </dgm:presLayoutVars>
      </dgm:prSet>
      <dgm:spPr/>
    </dgm:pt>
    <dgm:pt modelId="{517031D2-983C-40DD-96CB-631ADCD4FDA1}" type="pres">
      <dgm:prSet presAssocID="{133156D4-76AA-48C6-8590-CE0D62C3B9E9}" presName="linNode" presStyleCnt="0"/>
      <dgm:spPr/>
    </dgm:pt>
    <dgm:pt modelId="{CDFA1A10-B849-4AA0-868E-DEB3B1BE9601}" type="pres">
      <dgm:prSet presAssocID="{133156D4-76AA-48C6-8590-CE0D62C3B9E9}" presName="parentText" presStyleLbl="node1" presStyleIdx="0" presStyleCnt="4" custLinFactNeighborX="0" custLinFactNeighborY="-51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2FB80A-B65B-4110-8A25-BEDAB5260779}" type="pres">
      <dgm:prSet presAssocID="{133156D4-76AA-48C6-8590-CE0D62C3B9E9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85AE2-7066-4BC7-BDEC-FAA70369E08C}" type="pres">
      <dgm:prSet presAssocID="{1063AC0C-D8C9-4062-92B9-8CE59736CA83}" presName="sp" presStyleCnt="0"/>
      <dgm:spPr/>
    </dgm:pt>
    <dgm:pt modelId="{9AD34D0D-BD79-473E-82AE-2E21C1943CE7}" type="pres">
      <dgm:prSet presAssocID="{37715EA8-4249-4F35-B403-A504131C5743}" presName="linNode" presStyleCnt="0"/>
      <dgm:spPr/>
    </dgm:pt>
    <dgm:pt modelId="{D36A041E-9C58-4FC2-906A-8280339357AA}" type="pres">
      <dgm:prSet presAssocID="{37715EA8-4249-4F35-B403-A504131C5743}" presName="parentText" presStyleLbl="node1" presStyleIdx="1" presStyleCnt="4" custLinFactNeighborX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C54BD-B3F7-411B-A6C3-260453E1F8F1}" type="pres">
      <dgm:prSet presAssocID="{37715EA8-4249-4F35-B403-A504131C5743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EC55DE-5B51-4D2D-8FC5-8082F63EA1CC}" type="pres">
      <dgm:prSet presAssocID="{3F916F76-9D2D-4936-9365-C3AA8E363320}" presName="sp" presStyleCnt="0"/>
      <dgm:spPr/>
    </dgm:pt>
    <dgm:pt modelId="{B1ACB721-1A15-4C40-A61A-BE9A57652078}" type="pres">
      <dgm:prSet presAssocID="{7A1A1D0D-B695-4939-A69C-76E06B42CF3D}" presName="linNode" presStyleCnt="0"/>
      <dgm:spPr/>
    </dgm:pt>
    <dgm:pt modelId="{5DE58EF0-FE76-4B31-A700-E24D48A41BAE}" type="pres">
      <dgm:prSet presAssocID="{7A1A1D0D-B695-4939-A69C-76E06B42CF3D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77B806-2F68-45B5-B16C-280DA54E11D6}" type="pres">
      <dgm:prSet presAssocID="{7A1A1D0D-B695-4939-A69C-76E06B42CF3D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56E7C-6A88-440D-9CF9-3ACF57630E69}" type="pres">
      <dgm:prSet presAssocID="{58B3FFB9-6311-4889-BD2D-F4FAEA2C6EB9}" presName="sp" presStyleCnt="0"/>
      <dgm:spPr/>
    </dgm:pt>
    <dgm:pt modelId="{5EAA6E57-DF4D-43C1-A597-CAC482495C7C}" type="pres">
      <dgm:prSet presAssocID="{4B14F332-4974-4A0C-ABB5-58DFC8DE7C51}" presName="linNode" presStyleCnt="0"/>
      <dgm:spPr/>
    </dgm:pt>
    <dgm:pt modelId="{B9516DA9-131D-4BF4-90CD-AA6383A4F82E}" type="pres">
      <dgm:prSet presAssocID="{4B14F332-4974-4A0C-ABB5-58DFC8DE7C51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2459FDFE-36B6-4D3F-9AEA-001E087F46CB}" type="pres">
      <dgm:prSet presAssocID="{4B14F332-4974-4A0C-ABB5-58DFC8DE7C51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615DEB-7123-496D-A6F7-D287EB9AC8D2}" type="presOf" srcId="{133156D4-76AA-48C6-8590-CE0D62C3B9E9}" destId="{CDFA1A10-B849-4AA0-868E-DEB3B1BE9601}" srcOrd="0" destOrd="0" presId="urn:microsoft.com/office/officeart/2005/8/layout/vList5"/>
    <dgm:cxn modelId="{8427D796-AE2B-42A9-801C-A443EBC0DC90}" srcId="{88207D9C-3A36-4A7F-9861-F5CB247E199A}" destId="{7A1A1D0D-B695-4939-A69C-76E06B42CF3D}" srcOrd="2" destOrd="0" parTransId="{D8F1BC38-815C-42B6-A95E-D85E143BEB3C}" sibTransId="{58B3FFB9-6311-4889-BD2D-F4FAEA2C6EB9}"/>
    <dgm:cxn modelId="{1287AA73-A172-429C-804D-C90564D1947D}" srcId="{4B14F332-4974-4A0C-ABB5-58DFC8DE7C51}" destId="{BFF47664-606A-4AED-9345-7B4C3AD8ECA3}" srcOrd="0" destOrd="0" parTransId="{E852219E-E150-4D52-B276-7EDAD1629354}" sibTransId="{C7A3B1CD-8F2E-486A-A207-15565D11835E}"/>
    <dgm:cxn modelId="{7B341A1F-5659-40CB-9F64-B2ED05E73E5D}" type="presOf" srcId="{BFF47664-606A-4AED-9345-7B4C3AD8ECA3}" destId="{2459FDFE-36B6-4D3F-9AEA-001E087F46CB}" srcOrd="0" destOrd="0" presId="urn:microsoft.com/office/officeart/2005/8/layout/vList5"/>
    <dgm:cxn modelId="{FE24DC12-A973-432C-A835-11C4ACBE66BF}" type="presOf" srcId="{C12E26A0-DEC1-40D6-ADB2-8F96FCB141D2}" destId="{D877B806-2F68-45B5-B16C-280DA54E11D6}" srcOrd="0" destOrd="0" presId="urn:microsoft.com/office/officeart/2005/8/layout/vList5"/>
    <dgm:cxn modelId="{829D802B-1A30-4201-88BA-61E41976101F}" srcId="{7A1A1D0D-B695-4939-A69C-76E06B42CF3D}" destId="{C12E26A0-DEC1-40D6-ADB2-8F96FCB141D2}" srcOrd="0" destOrd="0" parTransId="{5FA607F0-6363-4926-B197-88C02FB3FF95}" sibTransId="{3722EA4D-E40F-47D8-A33E-F7C8FADBB65B}"/>
    <dgm:cxn modelId="{46E4B00F-753C-4A2B-8F67-3FBB8BD6AA83}" srcId="{133156D4-76AA-48C6-8590-CE0D62C3B9E9}" destId="{20968028-1ACE-4079-9DF1-87408BE43F30}" srcOrd="0" destOrd="0" parTransId="{61280399-E795-479F-8C5D-B98E2FAE0032}" sibTransId="{9834E75D-B2A7-46A2-8B90-44131088D245}"/>
    <dgm:cxn modelId="{55E3DFF5-7B7C-4B20-9C66-7C938AD0807E}" type="presOf" srcId="{88207D9C-3A36-4A7F-9861-F5CB247E199A}" destId="{6084A3ED-CC99-4592-BCCF-F072FEAA29E1}" srcOrd="0" destOrd="0" presId="urn:microsoft.com/office/officeart/2005/8/layout/vList5"/>
    <dgm:cxn modelId="{B31CC5CE-C741-4F0C-9F87-390D6FF63ABB}" type="presOf" srcId="{4B14F332-4974-4A0C-ABB5-58DFC8DE7C51}" destId="{B9516DA9-131D-4BF4-90CD-AA6383A4F82E}" srcOrd="0" destOrd="0" presId="urn:microsoft.com/office/officeart/2005/8/layout/vList5"/>
    <dgm:cxn modelId="{D5BE1AD4-07D0-4AEB-87FC-63964F8BB8B0}" type="presOf" srcId="{425E5AB1-893D-4079-BA0C-7C7B4C2E40F6}" destId="{4D0C54BD-B3F7-411B-A6C3-260453E1F8F1}" srcOrd="0" destOrd="0" presId="urn:microsoft.com/office/officeart/2005/8/layout/vList5"/>
    <dgm:cxn modelId="{C4F83755-D68C-4D54-B58E-F4FE66D9FABD}" type="presOf" srcId="{7A1A1D0D-B695-4939-A69C-76E06B42CF3D}" destId="{5DE58EF0-FE76-4B31-A700-E24D48A41BAE}" srcOrd="0" destOrd="0" presId="urn:microsoft.com/office/officeart/2005/8/layout/vList5"/>
    <dgm:cxn modelId="{B4BEB8E8-4085-4963-B971-D4FEE0798EEE}" srcId="{37715EA8-4249-4F35-B403-A504131C5743}" destId="{425E5AB1-893D-4079-BA0C-7C7B4C2E40F6}" srcOrd="0" destOrd="0" parTransId="{8838DE7F-DF3C-4C73-B584-88617BD8957C}" sibTransId="{C3AFBE37-8235-4257-9CBE-7D2BCCB185B5}"/>
    <dgm:cxn modelId="{CE366D3C-F3EB-47FE-BCFB-A62AEF1584A2}" type="presOf" srcId="{20968028-1ACE-4079-9DF1-87408BE43F30}" destId="{4C2FB80A-B65B-4110-8A25-BEDAB5260779}" srcOrd="0" destOrd="0" presId="urn:microsoft.com/office/officeart/2005/8/layout/vList5"/>
    <dgm:cxn modelId="{B41EA3FA-9565-414B-B893-6BF055C5D909}" srcId="{88207D9C-3A36-4A7F-9861-F5CB247E199A}" destId="{133156D4-76AA-48C6-8590-CE0D62C3B9E9}" srcOrd="0" destOrd="0" parTransId="{BA9AD24B-9D86-4110-A35A-27213766A118}" sibTransId="{1063AC0C-D8C9-4062-92B9-8CE59736CA83}"/>
    <dgm:cxn modelId="{29680305-CD16-4B29-A6F4-BBA5941F8123}" srcId="{88207D9C-3A36-4A7F-9861-F5CB247E199A}" destId="{4B14F332-4974-4A0C-ABB5-58DFC8DE7C51}" srcOrd="3" destOrd="0" parTransId="{6CE33F73-4BBB-4CAB-80E9-52B09CF271F9}" sibTransId="{8E2F2AA3-9FAE-49C3-A989-4980E1191FDC}"/>
    <dgm:cxn modelId="{FE6269BF-63B3-43E5-81DE-59504BD8CD98}" srcId="{88207D9C-3A36-4A7F-9861-F5CB247E199A}" destId="{37715EA8-4249-4F35-B403-A504131C5743}" srcOrd="1" destOrd="0" parTransId="{70DDB9AF-79D0-41B2-968A-B5B294528B99}" sibTransId="{3F916F76-9D2D-4936-9365-C3AA8E363320}"/>
    <dgm:cxn modelId="{2904EBB6-8F7D-4E29-8D71-237A83A81DF6}" type="presOf" srcId="{37715EA8-4249-4F35-B403-A504131C5743}" destId="{D36A041E-9C58-4FC2-906A-8280339357AA}" srcOrd="0" destOrd="0" presId="urn:microsoft.com/office/officeart/2005/8/layout/vList5"/>
    <dgm:cxn modelId="{AFDB728D-4A3A-447A-9A35-0A3178F4A8BF}" type="presParOf" srcId="{6084A3ED-CC99-4592-BCCF-F072FEAA29E1}" destId="{517031D2-983C-40DD-96CB-631ADCD4FDA1}" srcOrd="0" destOrd="0" presId="urn:microsoft.com/office/officeart/2005/8/layout/vList5"/>
    <dgm:cxn modelId="{00BAE7CC-88D0-46B3-A1C8-688C674697CB}" type="presParOf" srcId="{517031D2-983C-40DD-96CB-631ADCD4FDA1}" destId="{CDFA1A10-B849-4AA0-868E-DEB3B1BE9601}" srcOrd="0" destOrd="0" presId="urn:microsoft.com/office/officeart/2005/8/layout/vList5"/>
    <dgm:cxn modelId="{E290A27C-9A3C-4B02-AEF9-A4654C703874}" type="presParOf" srcId="{517031D2-983C-40DD-96CB-631ADCD4FDA1}" destId="{4C2FB80A-B65B-4110-8A25-BEDAB5260779}" srcOrd="1" destOrd="0" presId="urn:microsoft.com/office/officeart/2005/8/layout/vList5"/>
    <dgm:cxn modelId="{6755B43D-6233-49C9-8F87-5ED0206EA3DE}" type="presParOf" srcId="{6084A3ED-CC99-4592-BCCF-F072FEAA29E1}" destId="{07985AE2-7066-4BC7-BDEC-FAA70369E08C}" srcOrd="1" destOrd="0" presId="urn:microsoft.com/office/officeart/2005/8/layout/vList5"/>
    <dgm:cxn modelId="{2868FAB7-18BE-4264-AE30-64E4B0838E18}" type="presParOf" srcId="{6084A3ED-CC99-4592-BCCF-F072FEAA29E1}" destId="{9AD34D0D-BD79-473E-82AE-2E21C1943CE7}" srcOrd="2" destOrd="0" presId="urn:microsoft.com/office/officeart/2005/8/layout/vList5"/>
    <dgm:cxn modelId="{9899B9A5-3D96-4780-98D8-612EA68F842E}" type="presParOf" srcId="{9AD34D0D-BD79-473E-82AE-2E21C1943CE7}" destId="{D36A041E-9C58-4FC2-906A-8280339357AA}" srcOrd="0" destOrd="0" presId="urn:microsoft.com/office/officeart/2005/8/layout/vList5"/>
    <dgm:cxn modelId="{70A35603-A89D-4EF7-AA69-878C0862D033}" type="presParOf" srcId="{9AD34D0D-BD79-473E-82AE-2E21C1943CE7}" destId="{4D0C54BD-B3F7-411B-A6C3-260453E1F8F1}" srcOrd="1" destOrd="0" presId="urn:microsoft.com/office/officeart/2005/8/layout/vList5"/>
    <dgm:cxn modelId="{6CC13512-8214-46B4-9819-C7DD8E76ACEB}" type="presParOf" srcId="{6084A3ED-CC99-4592-BCCF-F072FEAA29E1}" destId="{7BEC55DE-5B51-4D2D-8FC5-8082F63EA1CC}" srcOrd="3" destOrd="0" presId="urn:microsoft.com/office/officeart/2005/8/layout/vList5"/>
    <dgm:cxn modelId="{6D599D03-7459-4CF9-B944-8D783396BBE9}" type="presParOf" srcId="{6084A3ED-CC99-4592-BCCF-F072FEAA29E1}" destId="{B1ACB721-1A15-4C40-A61A-BE9A57652078}" srcOrd="4" destOrd="0" presId="urn:microsoft.com/office/officeart/2005/8/layout/vList5"/>
    <dgm:cxn modelId="{C971A8EA-747F-490C-9D65-2F90A4C3DFB5}" type="presParOf" srcId="{B1ACB721-1A15-4C40-A61A-BE9A57652078}" destId="{5DE58EF0-FE76-4B31-A700-E24D48A41BAE}" srcOrd="0" destOrd="0" presId="urn:microsoft.com/office/officeart/2005/8/layout/vList5"/>
    <dgm:cxn modelId="{32814EFD-8E52-41CF-8FE9-96E0236EE2CE}" type="presParOf" srcId="{B1ACB721-1A15-4C40-A61A-BE9A57652078}" destId="{D877B806-2F68-45B5-B16C-280DA54E11D6}" srcOrd="1" destOrd="0" presId="urn:microsoft.com/office/officeart/2005/8/layout/vList5"/>
    <dgm:cxn modelId="{93452586-49B5-4A45-A961-8F438A8A33EF}" type="presParOf" srcId="{6084A3ED-CC99-4592-BCCF-F072FEAA29E1}" destId="{35956E7C-6A88-440D-9CF9-3ACF57630E69}" srcOrd="5" destOrd="0" presId="urn:microsoft.com/office/officeart/2005/8/layout/vList5"/>
    <dgm:cxn modelId="{48BB8643-DA52-4D73-8D50-EF3665E1C170}" type="presParOf" srcId="{6084A3ED-CC99-4592-BCCF-F072FEAA29E1}" destId="{5EAA6E57-DF4D-43C1-A597-CAC482495C7C}" srcOrd="6" destOrd="0" presId="urn:microsoft.com/office/officeart/2005/8/layout/vList5"/>
    <dgm:cxn modelId="{DF9DF322-75E9-4575-9855-8A63DC5E1511}" type="presParOf" srcId="{5EAA6E57-DF4D-43C1-A597-CAC482495C7C}" destId="{B9516DA9-131D-4BF4-90CD-AA6383A4F82E}" srcOrd="0" destOrd="0" presId="urn:microsoft.com/office/officeart/2005/8/layout/vList5"/>
    <dgm:cxn modelId="{7F1A755D-4F1D-45D9-B1EC-764285A9FD62}" type="presParOf" srcId="{5EAA6E57-DF4D-43C1-A597-CAC482495C7C}" destId="{2459FDFE-36B6-4D3F-9AEA-001E087F46C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E16846-B6BB-4487-AFBC-29FF407164F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774652-51CB-4261-BE72-1D52D4F318E9}">
      <dgm:prSet phldrT="[Текст]"/>
      <dgm:spPr/>
      <dgm:t>
        <a:bodyPr/>
        <a:lstStyle/>
        <a:p>
          <a:r>
            <a:rPr lang="uk-UA" i="1" dirty="0" smtClean="0"/>
            <a:t>Категорія А</a:t>
          </a:r>
          <a:endParaRPr lang="ru-RU" dirty="0"/>
        </a:p>
      </dgm:t>
    </dgm:pt>
    <dgm:pt modelId="{A66E5D99-210D-4BB7-B3BA-87093BCDC1F4}" type="parTrans" cxnId="{78293F4A-3B2D-429B-BBAF-14D562C335D7}">
      <dgm:prSet/>
      <dgm:spPr/>
      <dgm:t>
        <a:bodyPr/>
        <a:lstStyle/>
        <a:p>
          <a:endParaRPr lang="ru-RU"/>
        </a:p>
      </dgm:t>
    </dgm:pt>
    <dgm:pt modelId="{F20AF05B-4636-43CB-A13C-68AB1A17A835}" type="sibTrans" cxnId="{78293F4A-3B2D-429B-BBAF-14D562C335D7}">
      <dgm:prSet/>
      <dgm:spPr/>
      <dgm:t>
        <a:bodyPr/>
        <a:lstStyle/>
        <a:p>
          <a:endParaRPr lang="ru-RU"/>
        </a:p>
      </dgm:t>
    </dgm:pt>
    <dgm:pt modelId="{1A199B01-22FE-4C48-937C-3592DE2071EB}">
      <dgm:prSet phldrT="[Текст]"/>
      <dgm:spPr/>
      <dgm:t>
        <a:bodyPr/>
        <a:lstStyle/>
        <a:p>
          <a:r>
            <a:rPr lang="uk-UA" i="1" dirty="0" smtClean="0"/>
            <a:t>Категорія В</a:t>
          </a:r>
          <a:endParaRPr lang="ru-RU" dirty="0"/>
        </a:p>
      </dgm:t>
    </dgm:pt>
    <dgm:pt modelId="{1B16940E-CCBF-48AA-B147-18602F4B254E}" type="parTrans" cxnId="{C8D25944-4BAE-49A5-8FE1-8715B8AA5730}">
      <dgm:prSet/>
      <dgm:spPr/>
      <dgm:t>
        <a:bodyPr/>
        <a:lstStyle/>
        <a:p>
          <a:endParaRPr lang="ru-RU"/>
        </a:p>
      </dgm:t>
    </dgm:pt>
    <dgm:pt modelId="{880B9724-72D1-4757-A1C8-385ACF127554}" type="sibTrans" cxnId="{C8D25944-4BAE-49A5-8FE1-8715B8AA5730}">
      <dgm:prSet/>
      <dgm:spPr/>
      <dgm:t>
        <a:bodyPr/>
        <a:lstStyle/>
        <a:p>
          <a:endParaRPr lang="ru-RU"/>
        </a:p>
      </dgm:t>
    </dgm:pt>
    <dgm:pt modelId="{FE879E07-5631-4675-B750-228DF46B7E54}">
      <dgm:prSet phldrT="[Текст]"/>
      <dgm:spPr/>
      <dgm:t>
        <a:bodyPr/>
        <a:lstStyle/>
        <a:p>
          <a:r>
            <a:rPr lang="uk-UA" i="1" dirty="0" smtClean="0"/>
            <a:t>Категорія С1</a:t>
          </a:r>
          <a:endParaRPr lang="ru-RU" dirty="0"/>
        </a:p>
      </dgm:t>
    </dgm:pt>
    <dgm:pt modelId="{89449E86-B193-409C-B073-4296D07CB1E8}" type="parTrans" cxnId="{732639A5-0F75-40F2-8A63-DB528DD3E434}">
      <dgm:prSet/>
      <dgm:spPr/>
      <dgm:t>
        <a:bodyPr/>
        <a:lstStyle/>
        <a:p>
          <a:endParaRPr lang="ru-RU"/>
        </a:p>
      </dgm:t>
    </dgm:pt>
    <dgm:pt modelId="{79A9CFF8-AE02-43F5-AA90-7DB39A007BC2}" type="sibTrans" cxnId="{732639A5-0F75-40F2-8A63-DB528DD3E434}">
      <dgm:prSet/>
      <dgm:spPr/>
      <dgm:t>
        <a:bodyPr/>
        <a:lstStyle/>
        <a:p>
          <a:endParaRPr lang="ru-RU"/>
        </a:p>
      </dgm:t>
    </dgm:pt>
    <dgm:pt modelId="{1DA114F2-A57B-411F-A7BF-F271C6C0B325}">
      <dgm:prSet/>
      <dgm:spPr/>
      <dgm:t>
        <a:bodyPr/>
        <a:lstStyle/>
        <a:p>
          <a:r>
            <a:rPr lang="uk-UA" i="1" dirty="0" smtClean="0"/>
            <a:t>Категорія С2</a:t>
          </a:r>
          <a:endParaRPr lang="ru-RU" dirty="0"/>
        </a:p>
      </dgm:t>
    </dgm:pt>
    <dgm:pt modelId="{9E1D4A07-3093-495F-8AFA-1D93E1E2B51C}" type="parTrans" cxnId="{041C9674-B039-4F6B-AA46-CAA9F39E6D53}">
      <dgm:prSet/>
      <dgm:spPr/>
      <dgm:t>
        <a:bodyPr/>
        <a:lstStyle/>
        <a:p>
          <a:endParaRPr lang="ru-RU"/>
        </a:p>
      </dgm:t>
    </dgm:pt>
    <dgm:pt modelId="{EA497C79-A88C-4CAB-AE18-DEF380A2AACB}" type="sibTrans" cxnId="{041C9674-B039-4F6B-AA46-CAA9F39E6D53}">
      <dgm:prSet/>
      <dgm:spPr/>
      <dgm:t>
        <a:bodyPr/>
        <a:lstStyle/>
        <a:p>
          <a:endParaRPr lang="ru-RU"/>
        </a:p>
      </dgm:t>
    </dgm:pt>
    <dgm:pt modelId="{E3878BE0-56FB-4286-AC05-DF6F047D778D}" type="pres">
      <dgm:prSet presAssocID="{DEE16846-B6BB-4487-AFBC-29FF407164FF}" presName="Name0" presStyleCnt="0">
        <dgm:presLayoutVars>
          <dgm:chMax val="7"/>
          <dgm:chPref val="7"/>
          <dgm:dir/>
        </dgm:presLayoutVars>
      </dgm:prSet>
      <dgm:spPr/>
    </dgm:pt>
    <dgm:pt modelId="{67DA47A6-9536-4870-8C32-869F62A3D9B4}" type="pres">
      <dgm:prSet presAssocID="{DEE16846-B6BB-4487-AFBC-29FF407164FF}" presName="Name1" presStyleCnt="0"/>
      <dgm:spPr/>
    </dgm:pt>
    <dgm:pt modelId="{30728613-1B44-4E18-85B5-F317262544BE}" type="pres">
      <dgm:prSet presAssocID="{DEE16846-B6BB-4487-AFBC-29FF407164FF}" presName="cycle" presStyleCnt="0"/>
      <dgm:spPr/>
    </dgm:pt>
    <dgm:pt modelId="{48C8A187-D7F0-47CD-BF3E-11C879EAA8E1}" type="pres">
      <dgm:prSet presAssocID="{DEE16846-B6BB-4487-AFBC-29FF407164FF}" presName="srcNode" presStyleLbl="node1" presStyleIdx="0" presStyleCnt="4"/>
      <dgm:spPr/>
    </dgm:pt>
    <dgm:pt modelId="{487A4037-3DB5-4495-A09A-C9F4CAF4240B}" type="pres">
      <dgm:prSet presAssocID="{DEE16846-B6BB-4487-AFBC-29FF407164FF}" presName="conn" presStyleLbl="parChTrans1D2" presStyleIdx="0" presStyleCnt="1"/>
      <dgm:spPr/>
    </dgm:pt>
    <dgm:pt modelId="{6CD73ABF-8BDC-474F-B80A-7015D171A4C5}" type="pres">
      <dgm:prSet presAssocID="{DEE16846-B6BB-4487-AFBC-29FF407164FF}" presName="extraNode" presStyleLbl="node1" presStyleIdx="0" presStyleCnt="4"/>
      <dgm:spPr/>
    </dgm:pt>
    <dgm:pt modelId="{3107AE64-2C41-4D0B-A58A-B3C4C5E0708A}" type="pres">
      <dgm:prSet presAssocID="{DEE16846-B6BB-4487-AFBC-29FF407164FF}" presName="dstNode" presStyleLbl="node1" presStyleIdx="0" presStyleCnt="4"/>
      <dgm:spPr/>
    </dgm:pt>
    <dgm:pt modelId="{E0D475C9-1E52-45BD-939D-425054EC2A16}" type="pres">
      <dgm:prSet presAssocID="{15774652-51CB-4261-BE72-1D52D4F318E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61F20-CEC2-4E9C-BD64-5ED915BF079E}" type="pres">
      <dgm:prSet presAssocID="{15774652-51CB-4261-BE72-1D52D4F318E9}" presName="accent_1" presStyleCnt="0"/>
      <dgm:spPr/>
    </dgm:pt>
    <dgm:pt modelId="{BC15690E-5C03-4C17-8772-5993FAA4639C}" type="pres">
      <dgm:prSet presAssocID="{15774652-51CB-4261-BE72-1D52D4F318E9}" presName="accentRepeatNode" presStyleLbl="solidFgAcc1" presStyleIdx="0" presStyleCnt="4" custLinFactNeighborX="5499"/>
      <dgm:spPr/>
    </dgm:pt>
    <dgm:pt modelId="{DB592314-EAF0-4985-B24C-76CDFC0C46E7}" type="pres">
      <dgm:prSet presAssocID="{1A199B01-22FE-4C48-937C-3592DE2071EB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71CFEA-9B4C-424A-B53A-1F142F74B485}" type="pres">
      <dgm:prSet presAssocID="{1A199B01-22FE-4C48-937C-3592DE2071EB}" presName="accent_2" presStyleCnt="0"/>
      <dgm:spPr/>
    </dgm:pt>
    <dgm:pt modelId="{64B343C0-75C6-4652-BDD9-61A46812A537}" type="pres">
      <dgm:prSet presAssocID="{1A199B01-22FE-4C48-937C-3592DE2071EB}" presName="accentRepeatNode" presStyleLbl="solidFgAcc1" presStyleIdx="1" presStyleCnt="4"/>
      <dgm:spPr/>
    </dgm:pt>
    <dgm:pt modelId="{6FB8B183-134F-426A-86EA-92A8B3A3BD75}" type="pres">
      <dgm:prSet presAssocID="{FE879E07-5631-4675-B750-228DF46B7E5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01C44-E324-4E88-B090-958BC234B1CC}" type="pres">
      <dgm:prSet presAssocID="{FE879E07-5631-4675-B750-228DF46B7E54}" presName="accent_3" presStyleCnt="0"/>
      <dgm:spPr/>
    </dgm:pt>
    <dgm:pt modelId="{4DA9C005-828A-4599-AC70-60B2318601FB}" type="pres">
      <dgm:prSet presAssocID="{FE879E07-5631-4675-B750-228DF46B7E54}" presName="accentRepeatNode" presStyleLbl="solidFgAcc1" presStyleIdx="2" presStyleCnt="4"/>
      <dgm:spPr/>
    </dgm:pt>
    <dgm:pt modelId="{C4237F65-C9FA-4163-B8A1-303047454513}" type="pres">
      <dgm:prSet presAssocID="{1DA114F2-A57B-411F-A7BF-F271C6C0B325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C1B78F-6EEF-406D-9586-63EFCDB0BD5C}" type="pres">
      <dgm:prSet presAssocID="{1DA114F2-A57B-411F-A7BF-F271C6C0B325}" presName="accent_4" presStyleCnt="0"/>
      <dgm:spPr/>
    </dgm:pt>
    <dgm:pt modelId="{EA49BBD5-9150-4439-B9E8-D83C46D13AE6}" type="pres">
      <dgm:prSet presAssocID="{1DA114F2-A57B-411F-A7BF-F271C6C0B325}" presName="accentRepeatNode" presStyleLbl="solidFgAcc1" presStyleIdx="3" presStyleCnt="4"/>
      <dgm:spPr/>
    </dgm:pt>
  </dgm:ptLst>
  <dgm:cxnLst>
    <dgm:cxn modelId="{670E02D5-EE52-4525-80F2-AEBD2F1C58FE}" type="presOf" srcId="{F20AF05B-4636-43CB-A13C-68AB1A17A835}" destId="{487A4037-3DB5-4495-A09A-C9F4CAF4240B}" srcOrd="0" destOrd="0" presId="urn:microsoft.com/office/officeart/2008/layout/VerticalCurvedList"/>
    <dgm:cxn modelId="{517DA8B9-160C-4EEB-9EAC-1C1CB5A94ED4}" type="presOf" srcId="{DEE16846-B6BB-4487-AFBC-29FF407164FF}" destId="{E3878BE0-56FB-4286-AC05-DF6F047D778D}" srcOrd="0" destOrd="0" presId="urn:microsoft.com/office/officeart/2008/layout/VerticalCurvedList"/>
    <dgm:cxn modelId="{78293F4A-3B2D-429B-BBAF-14D562C335D7}" srcId="{DEE16846-B6BB-4487-AFBC-29FF407164FF}" destId="{15774652-51CB-4261-BE72-1D52D4F318E9}" srcOrd="0" destOrd="0" parTransId="{A66E5D99-210D-4BB7-B3BA-87093BCDC1F4}" sibTransId="{F20AF05B-4636-43CB-A13C-68AB1A17A835}"/>
    <dgm:cxn modelId="{732639A5-0F75-40F2-8A63-DB528DD3E434}" srcId="{DEE16846-B6BB-4487-AFBC-29FF407164FF}" destId="{FE879E07-5631-4675-B750-228DF46B7E54}" srcOrd="2" destOrd="0" parTransId="{89449E86-B193-409C-B073-4296D07CB1E8}" sibTransId="{79A9CFF8-AE02-43F5-AA90-7DB39A007BC2}"/>
    <dgm:cxn modelId="{6E519CED-0AE9-4C9A-A6DB-AEFFEE2E3B13}" type="presOf" srcId="{1DA114F2-A57B-411F-A7BF-F271C6C0B325}" destId="{C4237F65-C9FA-4163-B8A1-303047454513}" srcOrd="0" destOrd="0" presId="urn:microsoft.com/office/officeart/2008/layout/VerticalCurvedList"/>
    <dgm:cxn modelId="{9CFAD180-17C3-475A-A190-F3AEA4CA3D7B}" type="presOf" srcId="{1A199B01-22FE-4C48-937C-3592DE2071EB}" destId="{DB592314-EAF0-4985-B24C-76CDFC0C46E7}" srcOrd="0" destOrd="0" presId="urn:microsoft.com/office/officeart/2008/layout/VerticalCurvedList"/>
    <dgm:cxn modelId="{041C9674-B039-4F6B-AA46-CAA9F39E6D53}" srcId="{DEE16846-B6BB-4487-AFBC-29FF407164FF}" destId="{1DA114F2-A57B-411F-A7BF-F271C6C0B325}" srcOrd="3" destOrd="0" parTransId="{9E1D4A07-3093-495F-8AFA-1D93E1E2B51C}" sibTransId="{EA497C79-A88C-4CAB-AE18-DEF380A2AACB}"/>
    <dgm:cxn modelId="{C8D25944-4BAE-49A5-8FE1-8715B8AA5730}" srcId="{DEE16846-B6BB-4487-AFBC-29FF407164FF}" destId="{1A199B01-22FE-4C48-937C-3592DE2071EB}" srcOrd="1" destOrd="0" parTransId="{1B16940E-CCBF-48AA-B147-18602F4B254E}" sibTransId="{880B9724-72D1-4757-A1C8-385ACF127554}"/>
    <dgm:cxn modelId="{25A6B041-6CA8-430B-BB44-FB6DD15F5C9D}" type="presOf" srcId="{15774652-51CB-4261-BE72-1D52D4F318E9}" destId="{E0D475C9-1E52-45BD-939D-425054EC2A16}" srcOrd="0" destOrd="0" presId="urn:microsoft.com/office/officeart/2008/layout/VerticalCurvedList"/>
    <dgm:cxn modelId="{65599B9C-95CB-4607-8AEE-26BA4FD339D8}" type="presOf" srcId="{FE879E07-5631-4675-B750-228DF46B7E54}" destId="{6FB8B183-134F-426A-86EA-92A8B3A3BD75}" srcOrd="0" destOrd="0" presId="urn:microsoft.com/office/officeart/2008/layout/VerticalCurvedList"/>
    <dgm:cxn modelId="{19E90023-96F0-445E-8841-906B4EC14476}" type="presParOf" srcId="{E3878BE0-56FB-4286-AC05-DF6F047D778D}" destId="{67DA47A6-9536-4870-8C32-869F62A3D9B4}" srcOrd="0" destOrd="0" presId="urn:microsoft.com/office/officeart/2008/layout/VerticalCurvedList"/>
    <dgm:cxn modelId="{4AA1B501-ACEE-45CF-A05B-FECE7333E9B8}" type="presParOf" srcId="{67DA47A6-9536-4870-8C32-869F62A3D9B4}" destId="{30728613-1B44-4E18-85B5-F317262544BE}" srcOrd="0" destOrd="0" presId="urn:microsoft.com/office/officeart/2008/layout/VerticalCurvedList"/>
    <dgm:cxn modelId="{1D7FE7A2-E844-46C5-BF9E-2D1AD2DC8263}" type="presParOf" srcId="{30728613-1B44-4E18-85B5-F317262544BE}" destId="{48C8A187-D7F0-47CD-BF3E-11C879EAA8E1}" srcOrd="0" destOrd="0" presId="urn:microsoft.com/office/officeart/2008/layout/VerticalCurvedList"/>
    <dgm:cxn modelId="{BFE784A4-4701-4707-B20F-D3B4007280B5}" type="presParOf" srcId="{30728613-1B44-4E18-85B5-F317262544BE}" destId="{487A4037-3DB5-4495-A09A-C9F4CAF4240B}" srcOrd="1" destOrd="0" presId="urn:microsoft.com/office/officeart/2008/layout/VerticalCurvedList"/>
    <dgm:cxn modelId="{CF253CA3-A8F8-4BB8-8D47-10BDB903F02E}" type="presParOf" srcId="{30728613-1B44-4E18-85B5-F317262544BE}" destId="{6CD73ABF-8BDC-474F-B80A-7015D171A4C5}" srcOrd="2" destOrd="0" presId="urn:microsoft.com/office/officeart/2008/layout/VerticalCurvedList"/>
    <dgm:cxn modelId="{3A039104-F8AD-4A36-AB58-2B0C047A97A1}" type="presParOf" srcId="{30728613-1B44-4E18-85B5-F317262544BE}" destId="{3107AE64-2C41-4D0B-A58A-B3C4C5E0708A}" srcOrd="3" destOrd="0" presId="urn:microsoft.com/office/officeart/2008/layout/VerticalCurvedList"/>
    <dgm:cxn modelId="{611F08BB-904C-4B39-823D-F7D4FAFA0B3F}" type="presParOf" srcId="{67DA47A6-9536-4870-8C32-869F62A3D9B4}" destId="{E0D475C9-1E52-45BD-939D-425054EC2A16}" srcOrd="1" destOrd="0" presId="urn:microsoft.com/office/officeart/2008/layout/VerticalCurvedList"/>
    <dgm:cxn modelId="{DAA017F0-50C8-4EB7-84EE-BE0B7D3E5AB1}" type="presParOf" srcId="{67DA47A6-9536-4870-8C32-869F62A3D9B4}" destId="{B3A61F20-CEC2-4E9C-BD64-5ED915BF079E}" srcOrd="2" destOrd="0" presId="urn:microsoft.com/office/officeart/2008/layout/VerticalCurvedList"/>
    <dgm:cxn modelId="{637258E6-EF32-4090-825D-64D4341D9F0D}" type="presParOf" srcId="{B3A61F20-CEC2-4E9C-BD64-5ED915BF079E}" destId="{BC15690E-5C03-4C17-8772-5993FAA4639C}" srcOrd="0" destOrd="0" presId="urn:microsoft.com/office/officeart/2008/layout/VerticalCurvedList"/>
    <dgm:cxn modelId="{60B039DC-4690-4C56-8483-9276D035133A}" type="presParOf" srcId="{67DA47A6-9536-4870-8C32-869F62A3D9B4}" destId="{DB592314-EAF0-4985-B24C-76CDFC0C46E7}" srcOrd="3" destOrd="0" presId="urn:microsoft.com/office/officeart/2008/layout/VerticalCurvedList"/>
    <dgm:cxn modelId="{9038B9E8-6218-46C9-A323-290FDB8D64B9}" type="presParOf" srcId="{67DA47A6-9536-4870-8C32-869F62A3D9B4}" destId="{F371CFEA-9B4C-424A-B53A-1F142F74B485}" srcOrd="4" destOrd="0" presId="urn:microsoft.com/office/officeart/2008/layout/VerticalCurvedList"/>
    <dgm:cxn modelId="{2C68CBDF-413F-4136-9898-9D381B202BBC}" type="presParOf" srcId="{F371CFEA-9B4C-424A-B53A-1F142F74B485}" destId="{64B343C0-75C6-4652-BDD9-61A46812A537}" srcOrd="0" destOrd="0" presId="urn:microsoft.com/office/officeart/2008/layout/VerticalCurvedList"/>
    <dgm:cxn modelId="{29DA55AD-8B77-43E2-A9EC-98A660BA1D72}" type="presParOf" srcId="{67DA47A6-9536-4870-8C32-869F62A3D9B4}" destId="{6FB8B183-134F-426A-86EA-92A8B3A3BD75}" srcOrd="5" destOrd="0" presId="urn:microsoft.com/office/officeart/2008/layout/VerticalCurvedList"/>
    <dgm:cxn modelId="{AB0902A3-7856-4F6C-A81A-2C9B6E1E911B}" type="presParOf" srcId="{67DA47A6-9536-4870-8C32-869F62A3D9B4}" destId="{BAA01C44-E324-4E88-B090-958BC234B1CC}" srcOrd="6" destOrd="0" presId="urn:microsoft.com/office/officeart/2008/layout/VerticalCurvedList"/>
    <dgm:cxn modelId="{CB700FBE-115E-4DCE-929A-104EF4F2F46E}" type="presParOf" srcId="{BAA01C44-E324-4E88-B090-958BC234B1CC}" destId="{4DA9C005-828A-4599-AC70-60B2318601FB}" srcOrd="0" destOrd="0" presId="urn:microsoft.com/office/officeart/2008/layout/VerticalCurvedList"/>
    <dgm:cxn modelId="{E1B8D681-93E8-4889-89E7-447235AF828A}" type="presParOf" srcId="{67DA47A6-9536-4870-8C32-869F62A3D9B4}" destId="{C4237F65-C9FA-4163-B8A1-303047454513}" srcOrd="7" destOrd="0" presId="urn:microsoft.com/office/officeart/2008/layout/VerticalCurvedList"/>
    <dgm:cxn modelId="{D0C6B936-E6A6-4DFC-9065-07EC2ABB05F0}" type="presParOf" srcId="{67DA47A6-9536-4870-8C32-869F62A3D9B4}" destId="{91C1B78F-6EEF-406D-9586-63EFCDB0BD5C}" srcOrd="8" destOrd="0" presId="urn:microsoft.com/office/officeart/2008/layout/VerticalCurvedList"/>
    <dgm:cxn modelId="{BB8B385A-4ADD-4808-A5FE-6485E5C1C6F5}" type="presParOf" srcId="{91C1B78F-6EEF-406D-9586-63EFCDB0BD5C}" destId="{EA49BBD5-9150-4439-B9E8-D83C46D13AE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AB6C4B2-88AF-4EFB-99A4-56B4DC9DEC9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</dgm:pt>
    <dgm:pt modelId="{3A4B9ECD-603D-4444-B89F-2155FB6251C3}">
      <dgm:prSet phldrT="[Текст]"/>
      <dgm:spPr/>
      <dgm:t>
        <a:bodyPr/>
        <a:lstStyle/>
        <a:p>
          <a:r>
            <a:rPr lang="uk-UA" dirty="0" smtClean="0"/>
            <a:t>Категорія Р</a:t>
          </a:r>
          <a:r>
            <a:rPr lang="uk-UA" baseline="-25000" dirty="0" smtClean="0"/>
            <a:t>1</a:t>
          </a:r>
          <a:r>
            <a:rPr lang="uk-UA" dirty="0" smtClean="0"/>
            <a:t> </a:t>
          </a:r>
          <a:endParaRPr lang="ru-RU" dirty="0"/>
        </a:p>
      </dgm:t>
    </dgm:pt>
    <dgm:pt modelId="{CA2AAC10-01A2-4186-865D-D5B795939798}" type="parTrans" cxnId="{061954A2-1DD5-45F3-83CF-BA773B8A2229}">
      <dgm:prSet/>
      <dgm:spPr/>
      <dgm:t>
        <a:bodyPr/>
        <a:lstStyle/>
        <a:p>
          <a:endParaRPr lang="ru-RU"/>
        </a:p>
      </dgm:t>
    </dgm:pt>
    <dgm:pt modelId="{C03B6865-B063-45B3-9793-BBCA2E8292B8}" type="sibTrans" cxnId="{061954A2-1DD5-45F3-83CF-BA773B8A2229}">
      <dgm:prSet/>
      <dgm:spPr/>
      <dgm:t>
        <a:bodyPr/>
        <a:lstStyle/>
        <a:p>
          <a:endParaRPr lang="ru-RU"/>
        </a:p>
      </dgm:t>
    </dgm:pt>
    <dgm:pt modelId="{DDD1870D-ABD0-45E8-B255-62446401302C}">
      <dgm:prSet phldrT="[Текст]"/>
      <dgm:spPr/>
      <dgm:t>
        <a:bodyPr/>
        <a:lstStyle/>
        <a:p>
          <a:r>
            <a:rPr lang="uk-UA" dirty="0" smtClean="0"/>
            <a:t>Категорія Р</a:t>
          </a:r>
          <a:r>
            <a:rPr lang="uk-UA" baseline="-25000" dirty="0" smtClean="0"/>
            <a:t>2</a:t>
          </a:r>
          <a:r>
            <a:rPr lang="uk-UA" dirty="0" smtClean="0"/>
            <a:t> </a:t>
          </a:r>
          <a:endParaRPr lang="ru-RU" dirty="0"/>
        </a:p>
      </dgm:t>
    </dgm:pt>
    <dgm:pt modelId="{85D7A766-68EC-40B3-8DA8-A386B015B0D6}" type="parTrans" cxnId="{8A117488-4C07-4FC2-9E56-ED4BC326A9A8}">
      <dgm:prSet/>
      <dgm:spPr/>
      <dgm:t>
        <a:bodyPr/>
        <a:lstStyle/>
        <a:p>
          <a:endParaRPr lang="ru-RU"/>
        </a:p>
      </dgm:t>
    </dgm:pt>
    <dgm:pt modelId="{6B4EA28D-3551-4A6E-9172-DAEB7CB2AD26}" type="sibTrans" cxnId="{8A117488-4C07-4FC2-9E56-ED4BC326A9A8}">
      <dgm:prSet/>
      <dgm:spPr/>
      <dgm:t>
        <a:bodyPr/>
        <a:lstStyle/>
        <a:p>
          <a:endParaRPr lang="ru-RU"/>
        </a:p>
      </dgm:t>
    </dgm:pt>
    <dgm:pt modelId="{62125DB2-21E9-4562-A458-52405E79A566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Категорія Р</a:t>
          </a:r>
          <a:r>
            <a:rPr lang="uk-UA" baseline="-25000" dirty="0" smtClean="0"/>
            <a:t>3</a:t>
          </a:r>
          <a:r>
            <a:rPr lang="uk-UA" dirty="0" smtClean="0"/>
            <a:t> </a:t>
          </a:r>
          <a:endParaRPr lang="ru-RU" dirty="0" smtClean="0"/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BD43058E-C948-4DD3-B808-320A74BFA021}" type="parTrans" cxnId="{5A219273-74E8-45F2-8309-BAE3D9E2F9FB}">
      <dgm:prSet/>
      <dgm:spPr/>
      <dgm:t>
        <a:bodyPr/>
        <a:lstStyle/>
        <a:p>
          <a:endParaRPr lang="ru-RU"/>
        </a:p>
      </dgm:t>
    </dgm:pt>
    <dgm:pt modelId="{1614DFC1-796C-47FC-BABA-752B63A608DA}" type="sibTrans" cxnId="{5A219273-74E8-45F2-8309-BAE3D9E2F9FB}">
      <dgm:prSet/>
      <dgm:spPr/>
      <dgm:t>
        <a:bodyPr/>
        <a:lstStyle/>
        <a:p>
          <a:endParaRPr lang="ru-RU"/>
        </a:p>
      </dgm:t>
    </dgm:pt>
    <dgm:pt modelId="{C6B6D7AD-C5B6-44B7-A329-0367F3AFB298}">
      <dgm:prSet/>
      <dgm:spPr/>
      <dgm:t>
        <a:bodyPr/>
        <a:lstStyle/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uk-UA" dirty="0" smtClean="0"/>
            <a:t>ресурси потенційних  перспективних  площ,  які  не мають прямого відношення до процесу їх економічної оцінки</a:t>
          </a:r>
          <a:endParaRPr lang="ru-RU" dirty="0"/>
        </a:p>
      </dgm:t>
    </dgm:pt>
    <dgm:pt modelId="{9D665EB1-3733-40EF-B33E-6D1CA9C11CBE}" type="parTrans" cxnId="{20113405-F6F9-410C-9F07-3941C4B878E1}">
      <dgm:prSet/>
      <dgm:spPr/>
      <dgm:t>
        <a:bodyPr/>
        <a:lstStyle/>
        <a:p>
          <a:endParaRPr lang="ru-RU"/>
        </a:p>
      </dgm:t>
    </dgm:pt>
    <dgm:pt modelId="{69FD85D6-8F37-4E9F-9BF7-DA5FA844CDEA}" type="sibTrans" cxnId="{20113405-F6F9-410C-9F07-3941C4B878E1}">
      <dgm:prSet/>
      <dgm:spPr/>
      <dgm:t>
        <a:bodyPr/>
        <a:lstStyle/>
        <a:p>
          <a:endParaRPr lang="ru-RU"/>
        </a:p>
      </dgm:t>
    </dgm:pt>
    <dgm:pt modelId="{A97369A5-C187-4626-AB25-2F87A9C1928D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dirty="0" smtClean="0"/>
            <a:t>визначення ресурсів базувалося на результатах геологічних,  геофізичних,  геохімічних  досліджень  в  межах  структур потенційного поширення корисних копалин і геологічної екстраполяції даних по  розвіданій  частині  родовища  з  врахуванням  уявлень  про  геолого-промисловий тип родовища</a:t>
          </a:r>
          <a:endParaRPr lang="ru-RU" dirty="0" smtClean="0"/>
        </a:p>
      </dgm:t>
    </dgm:pt>
    <dgm:pt modelId="{79817292-5A04-403A-BE76-678CB8722532}" type="parTrans" cxnId="{4EF98FBD-35A2-46AF-824B-12C4A6DFA8A8}">
      <dgm:prSet/>
      <dgm:spPr/>
      <dgm:t>
        <a:bodyPr/>
        <a:lstStyle/>
        <a:p>
          <a:endParaRPr lang="ru-RU"/>
        </a:p>
      </dgm:t>
    </dgm:pt>
    <dgm:pt modelId="{8418DC25-1C7B-4A1E-81D5-CA0D1D57FF10}" type="sibTrans" cxnId="{4EF98FBD-35A2-46AF-824B-12C4A6DFA8A8}">
      <dgm:prSet/>
      <dgm:spPr/>
      <dgm:t>
        <a:bodyPr/>
        <a:lstStyle/>
        <a:p>
          <a:endParaRPr lang="ru-RU"/>
        </a:p>
      </dgm:t>
    </dgm:pt>
    <dgm:pt modelId="{186C32C2-BEB2-4898-A731-85D56569BA29}">
      <dgm:prSet/>
      <dgm:spPr/>
      <dgm:t>
        <a:bodyPr/>
        <a:lstStyle/>
        <a:p>
          <a:r>
            <a:rPr lang="uk-UA" dirty="0" smtClean="0"/>
            <a:t>ресурси потенційних родовищ, які прогнозуються  </a:t>
          </a:r>
          <a:endParaRPr lang="ru-RU" dirty="0"/>
        </a:p>
      </dgm:t>
    </dgm:pt>
    <dgm:pt modelId="{21B3E5B7-110B-492D-BE93-4ACD2CABEB18}" type="parTrans" cxnId="{0BD04076-4A3F-4F29-9006-DA0653A52640}">
      <dgm:prSet/>
      <dgm:spPr/>
      <dgm:t>
        <a:bodyPr/>
        <a:lstStyle/>
        <a:p>
          <a:endParaRPr lang="ru-RU"/>
        </a:p>
      </dgm:t>
    </dgm:pt>
    <dgm:pt modelId="{A5D64A49-580E-4058-9E2F-F4AF2BE09788}" type="sibTrans" cxnId="{0BD04076-4A3F-4F29-9006-DA0653A52640}">
      <dgm:prSet/>
      <dgm:spPr/>
      <dgm:t>
        <a:bodyPr/>
        <a:lstStyle/>
        <a:p>
          <a:endParaRPr lang="ru-RU"/>
        </a:p>
      </dgm:t>
    </dgm:pt>
    <dgm:pt modelId="{5EC6BEB2-58FB-44A9-A0A4-E943960B6692}" type="pres">
      <dgm:prSet presAssocID="{5AB6C4B2-88AF-4EFB-99A4-56B4DC9DEC9E}" presName="linearFlow" presStyleCnt="0">
        <dgm:presLayoutVars>
          <dgm:dir/>
          <dgm:animLvl val="lvl"/>
          <dgm:resizeHandles val="exact"/>
        </dgm:presLayoutVars>
      </dgm:prSet>
      <dgm:spPr/>
    </dgm:pt>
    <dgm:pt modelId="{E86D4123-39D2-46C2-B745-BE17FFCD3048}" type="pres">
      <dgm:prSet presAssocID="{3A4B9ECD-603D-4444-B89F-2155FB6251C3}" presName="composite" presStyleCnt="0"/>
      <dgm:spPr/>
    </dgm:pt>
    <dgm:pt modelId="{A93F96CE-7A84-411D-A655-F80F45E871E7}" type="pres">
      <dgm:prSet presAssocID="{3A4B9ECD-603D-4444-B89F-2155FB6251C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D4CF60-DCFC-4C25-99E3-571FF7079AA3}" type="pres">
      <dgm:prSet presAssocID="{3A4B9ECD-603D-4444-B89F-2155FB6251C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0AD17F-5F15-46B9-94F7-0B40E68F97C2}" type="pres">
      <dgm:prSet presAssocID="{C03B6865-B063-45B3-9793-BBCA2E8292B8}" presName="sp" presStyleCnt="0"/>
      <dgm:spPr/>
    </dgm:pt>
    <dgm:pt modelId="{060FD793-1C89-49F9-B834-E14057734BD0}" type="pres">
      <dgm:prSet presAssocID="{DDD1870D-ABD0-45E8-B255-62446401302C}" presName="composite" presStyleCnt="0"/>
      <dgm:spPr/>
    </dgm:pt>
    <dgm:pt modelId="{24BB885D-52B9-4131-983B-E4E1544B60C0}" type="pres">
      <dgm:prSet presAssocID="{DDD1870D-ABD0-45E8-B255-62446401302C}" presName="parentText" presStyleLbl="alignNode1" presStyleIdx="1" presStyleCnt="3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224A5D-519A-461D-A14F-38BC9B7C47BB}" type="pres">
      <dgm:prSet presAssocID="{DDD1870D-ABD0-45E8-B255-62446401302C}" presName="descendantText" presStyleLbl="alignAcc1" presStyleIdx="1" presStyleCnt="3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F9F55-C06B-4BD9-BD94-2C74DF37B961}" type="pres">
      <dgm:prSet presAssocID="{6B4EA28D-3551-4A6E-9172-DAEB7CB2AD26}" presName="sp" presStyleCnt="0"/>
      <dgm:spPr/>
    </dgm:pt>
    <dgm:pt modelId="{A7165A1A-1C31-4FAB-A547-18F6E36DC511}" type="pres">
      <dgm:prSet presAssocID="{62125DB2-21E9-4562-A458-52405E79A566}" presName="composite" presStyleCnt="0"/>
      <dgm:spPr/>
    </dgm:pt>
    <dgm:pt modelId="{64F000CD-6B65-4EF2-BB01-5A917BA78F3F}" type="pres">
      <dgm:prSet presAssocID="{62125DB2-21E9-4562-A458-52405E79A566}" presName="parentText" presStyleLbl="alignNode1" presStyleIdx="2" presStyleCnt="3" custLinFactNeighborY="0">
        <dgm:presLayoutVars>
          <dgm:chMax val="1"/>
          <dgm:bulletEnabled val="1"/>
        </dgm:presLayoutVars>
      </dgm:prSet>
      <dgm:spPr/>
    </dgm:pt>
    <dgm:pt modelId="{2D384B75-B455-49D8-9E53-ED4F4AA6751E}" type="pres">
      <dgm:prSet presAssocID="{62125DB2-21E9-4562-A458-52405E79A566}" presName="descendantText" presStyleLbl="alignAcc1" presStyleIdx="2" presStyleCnt="3" custLinFactNeighborX="0" custLinFactNeighborY="0">
        <dgm:presLayoutVars>
          <dgm:bulletEnabled val="1"/>
        </dgm:presLayoutVars>
      </dgm:prSet>
      <dgm:spPr/>
    </dgm:pt>
  </dgm:ptLst>
  <dgm:cxnLst>
    <dgm:cxn modelId="{A4FFDF9E-7A1D-4553-9D55-98A08EB623B6}" type="presOf" srcId="{3A4B9ECD-603D-4444-B89F-2155FB6251C3}" destId="{A93F96CE-7A84-411D-A655-F80F45E871E7}" srcOrd="0" destOrd="0" presId="urn:microsoft.com/office/officeart/2005/8/layout/chevron2"/>
    <dgm:cxn modelId="{20113405-F6F9-410C-9F07-3941C4B878E1}" srcId="{62125DB2-21E9-4562-A458-52405E79A566}" destId="{C6B6D7AD-C5B6-44B7-A329-0367F3AFB298}" srcOrd="0" destOrd="0" parTransId="{9D665EB1-3733-40EF-B33E-6D1CA9C11CBE}" sibTransId="{69FD85D6-8F37-4E9F-9BF7-DA5FA844CDEA}"/>
    <dgm:cxn modelId="{6B344186-6733-4808-A84F-584AFAE29F6A}" type="presOf" srcId="{A97369A5-C187-4626-AB25-2F87A9C1928D}" destId="{F6D4CF60-DCFC-4C25-99E3-571FF7079AA3}" srcOrd="0" destOrd="0" presId="urn:microsoft.com/office/officeart/2005/8/layout/chevron2"/>
    <dgm:cxn modelId="{45F3462E-E8EC-4B9D-AE02-EBE82E2C2DBA}" type="presOf" srcId="{C6B6D7AD-C5B6-44B7-A329-0367F3AFB298}" destId="{2D384B75-B455-49D8-9E53-ED4F4AA6751E}" srcOrd="0" destOrd="0" presId="urn:microsoft.com/office/officeart/2005/8/layout/chevron2"/>
    <dgm:cxn modelId="{061954A2-1DD5-45F3-83CF-BA773B8A2229}" srcId="{5AB6C4B2-88AF-4EFB-99A4-56B4DC9DEC9E}" destId="{3A4B9ECD-603D-4444-B89F-2155FB6251C3}" srcOrd="0" destOrd="0" parTransId="{CA2AAC10-01A2-4186-865D-D5B795939798}" sibTransId="{C03B6865-B063-45B3-9793-BBCA2E8292B8}"/>
    <dgm:cxn modelId="{FD5148CE-28D2-4252-B17A-E7BA117FBF5A}" type="presOf" srcId="{DDD1870D-ABD0-45E8-B255-62446401302C}" destId="{24BB885D-52B9-4131-983B-E4E1544B60C0}" srcOrd="0" destOrd="0" presId="urn:microsoft.com/office/officeart/2005/8/layout/chevron2"/>
    <dgm:cxn modelId="{8A117488-4C07-4FC2-9E56-ED4BC326A9A8}" srcId="{5AB6C4B2-88AF-4EFB-99A4-56B4DC9DEC9E}" destId="{DDD1870D-ABD0-45E8-B255-62446401302C}" srcOrd="1" destOrd="0" parTransId="{85D7A766-68EC-40B3-8DA8-A386B015B0D6}" sibTransId="{6B4EA28D-3551-4A6E-9172-DAEB7CB2AD26}"/>
    <dgm:cxn modelId="{EBDEA811-671A-453D-8636-AA03879FA290}" type="presOf" srcId="{62125DB2-21E9-4562-A458-52405E79A566}" destId="{64F000CD-6B65-4EF2-BB01-5A917BA78F3F}" srcOrd="0" destOrd="0" presId="urn:microsoft.com/office/officeart/2005/8/layout/chevron2"/>
    <dgm:cxn modelId="{BF5FA62F-D005-4F37-AE13-510F7335730F}" type="presOf" srcId="{186C32C2-BEB2-4898-A731-85D56569BA29}" destId="{29224A5D-519A-461D-A14F-38BC9B7C47BB}" srcOrd="0" destOrd="0" presId="urn:microsoft.com/office/officeart/2005/8/layout/chevron2"/>
    <dgm:cxn modelId="{5A219273-74E8-45F2-8309-BAE3D9E2F9FB}" srcId="{5AB6C4B2-88AF-4EFB-99A4-56B4DC9DEC9E}" destId="{62125DB2-21E9-4562-A458-52405E79A566}" srcOrd="2" destOrd="0" parTransId="{BD43058E-C948-4DD3-B808-320A74BFA021}" sibTransId="{1614DFC1-796C-47FC-BABA-752B63A608DA}"/>
    <dgm:cxn modelId="{12358C43-1068-454A-87FA-FF2506995B52}" type="presOf" srcId="{5AB6C4B2-88AF-4EFB-99A4-56B4DC9DEC9E}" destId="{5EC6BEB2-58FB-44A9-A0A4-E943960B6692}" srcOrd="0" destOrd="0" presId="urn:microsoft.com/office/officeart/2005/8/layout/chevron2"/>
    <dgm:cxn modelId="{0BD04076-4A3F-4F29-9006-DA0653A52640}" srcId="{DDD1870D-ABD0-45E8-B255-62446401302C}" destId="{186C32C2-BEB2-4898-A731-85D56569BA29}" srcOrd="0" destOrd="0" parTransId="{21B3E5B7-110B-492D-BE93-4ACD2CABEB18}" sibTransId="{A5D64A49-580E-4058-9E2F-F4AF2BE09788}"/>
    <dgm:cxn modelId="{4EF98FBD-35A2-46AF-824B-12C4A6DFA8A8}" srcId="{3A4B9ECD-603D-4444-B89F-2155FB6251C3}" destId="{A97369A5-C187-4626-AB25-2F87A9C1928D}" srcOrd="0" destOrd="0" parTransId="{79817292-5A04-403A-BE76-678CB8722532}" sibTransId="{8418DC25-1C7B-4A1E-81D5-CA0D1D57FF10}"/>
    <dgm:cxn modelId="{17B3F4A0-B926-4F64-B194-649B97AAA66E}" type="presParOf" srcId="{5EC6BEB2-58FB-44A9-A0A4-E943960B6692}" destId="{E86D4123-39D2-46C2-B745-BE17FFCD3048}" srcOrd="0" destOrd="0" presId="urn:microsoft.com/office/officeart/2005/8/layout/chevron2"/>
    <dgm:cxn modelId="{D2E845EB-08C8-42CF-9158-EA852326E5EC}" type="presParOf" srcId="{E86D4123-39D2-46C2-B745-BE17FFCD3048}" destId="{A93F96CE-7A84-411D-A655-F80F45E871E7}" srcOrd="0" destOrd="0" presId="urn:microsoft.com/office/officeart/2005/8/layout/chevron2"/>
    <dgm:cxn modelId="{AE8F486A-DFE8-43D0-AF2B-D3668009C522}" type="presParOf" srcId="{E86D4123-39D2-46C2-B745-BE17FFCD3048}" destId="{F6D4CF60-DCFC-4C25-99E3-571FF7079AA3}" srcOrd="1" destOrd="0" presId="urn:microsoft.com/office/officeart/2005/8/layout/chevron2"/>
    <dgm:cxn modelId="{619734D1-1BA4-4227-96B3-4A2FC6365601}" type="presParOf" srcId="{5EC6BEB2-58FB-44A9-A0A4-E943960B6692}" destId="{6C0AD17F-5F15-46B9-94F7-0B40E68F97C2}" srcOrd="1" destOrd="0" presId="urn:microsoft.com/office/officeart/2005/8/layout/chevron2"/>
    <dgm:cxn modelId="{E4827AF8-7AED-45C8-8A9D-CEB593334C58}" type="presParOf" srcId="{5EC6BEB2-58FB-44A9-A0A4-E943960B6692}" destId="{060FD793-1C89-49F9-B834-E14057734BD0}" srcOrd="2" destOrd="0" presId="urn:microsoft.com/office/officeart/2005/8/layout/chevron2"/>
    <dgm:cxn modelId="{F7DC536B-1C66-4067-A03D-4DE9904E60C5}" type="presParOf" srcId="{060FD793-1C89-49F9-B834-E14057734BD0}" destId="{24BB885D-52B9-4131-983B-E4E1544B60C0}" srcOrd="0" destOrd="0" presId="urn:microsoft.com/office/officeart/2005/8/layout/chevron2"/>
    <dgm:cxn modelId="{6E8BD76D-BC3E-4E32-BBB3-D93F6BD69EE2}" type="presParOf" srcId="{060FD793-1C89-49F9-B834-E14057734BD0}" destId="{29224A5D-519A-461D-A14F-38BC9B7C47BB}" srcOrd="1" destOrd="0" presId="urn:microsoft.com/office/officeart/2005/8/layout/chevron2"/>
    <dgm:cxn modelId="{A9BA5F90-B3E6-4B6A-8068-19C1195D295A}" type="presParOf" srcId="{5EC6BEB2-58FB-44A9-A0A4-E943960B6692}" destId="{727F9F55-C06B-4BD9-BD94-2C74DF37B961}" srcOrd="3" destOrd="0" presId="urn:microsoft.com/office/officeart/2005/8/layout/chevron2"/>
    <dgm:cxn modelId="{A589FA5D-8C31-4117-8A03-D18593B475B3}" type="presParOf" srcId="{5EC6BEB2-58FB-44A9-A0A4-E943960B6692}" destId="{A7165A1A-1C31-4FAB-A547-18F6E36DC511}" srcOrd="4" destOrd="0" presId="urn:microsoft.com/office/officeart/2005/8/layout/chevron2"/>
    <dgm:cxn modelId="{3497202F-0FAD-47B0-A9C1-BB6B4D29DFF6}" type="presParOf" srcId="{A7165A1A-1C31-4FAB-A547-18F6E36DC511}" destId="{64F000CD-6B65-4EF2-BB01-5A917BA78F3F}" srcOrd="0" destOrd="0" presId="urn:microsoft.com/office/officeart/2005/8/layout/chevron2"/>
    <dgm:cxn modelId="{8912FBF8-7248-4B04-985D-CD179644A26A}" type="presParOf" srcId="{A7165A1A-1C31-4FAB-A547-18F6E36DC511}" destId="{2D384B75-B455-49D8-9E53-ED4F4AA675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5909C-98CB-4E4B-B8FC-936D83C4C33A}">
      <dsp:nvSpPr>
        <dsp:cNvPr id="0" name=""/>
        <dsp:cNvSpPr/>
      </dsp:nvSpPr>
      <dsp:spPr>
        <a:xfrm>
          <a:off x="3150" y="169192"/>
          <a:ext cx="3071389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балансові</a:t>
          </a:r>
          <a:endParaRPr lang="ru-RU" sz="2200" kern="1200" dirty="0"/>
        </a:p>
      </dsp:txBody>
      <dsp:txXfrm>
        <a:off x="3150" y="169192"/>
        <a:ext cx="3071389" cy="633600"/>
      </dsp:txXfrm>
    </dsp:sp>
    <dsp:sp modelId="{76E8ED71-4495-443F-AFFB-1B241B775F64}">
      <dsp:nvSpPr>
        <dsp:cNvPr id="0" name=""/>
        <dsp:cNvSpPr/>
      </dsp:nvSpPr>
      <dsp:spPr>
        <a:xfrm>
          <a:off x="3150" y="802792"/>
          <a:ext cx="3071389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на  момент  оцінки  згідно  з  техніко-економічними  розрахунками  можна  економічно  ефективно  видобути  і використати при сучасному рівні розвитку техніки  і технології видобування та переробки  мінеральної  сировини</a:t>
          </a:r>
          <a:endParaRPr lang="ru-RU" sz="2200" kern="1200" dirty="0"/>
        </a:p>
      </dsp:txBody>
      <dsp:txXfrm>
        <a:off x="3150" y="802792"/>
        <a:ext cx="3071389" cy="4951979"/>
      </dsp:txXfrm>
    </dsp:sp>
    <dsp:sp modelId="{06942A60-B3E5-49BF-828E-D19ABCE93C20}">
      <dsp:nvSpPr>
        <dsp:cNvPr id="0" name=""/>
        <dsp:cNvSpPr/>
      </dsp:nvSpPr>
      <dsp:spPr>
        <a:xfrm>
          <a:off x="3504534" y="169192"/>
          <a:ext cx="3071389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умовно балансові</a:t>
          </a:r>
          <a:endParaRPr lang="ru-RU" sz="2200" kern="1200" dirty="0"/>
        </a:p>
      </dsp:txBody>
      <dsp:txXfrm>
        <a:off x="3504534" y="169192"/>
        <a:ext cx="3071389" cy="633600"/>
      </dsp:txXfrm>
    </dsp:sp>
    <dsp:sp modelId="{0E87E774-3600-4CF5-8834-68539F50DD2C}">
      <dsp:nvSpPr>
        <dsp:cNvPr id="0" name=""/>
        <dsp:cNvSpPr/>
      </dsp:nvSpPr>
      <dsp:spPr>
        <a:xfrm>
          <a:off x="3504534" y="802792"/>
          <a:ext cx="3071389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ефективність  видобутку  і використання на момент оцінки не може бути однозначно визначена, а також це  запаси, що відповідають вимогам до балансових  запасів,  але  з різних причин не можуть бути використані на момент оцінки</a:t>
          </a:r>
          <a:endParaRPr lang="ru-RU" sz="2200" kern="1200" dirty="0"/>
        </a:p>
      </dsp:txBody>
      <dsp:txXfrm>
        <a:off x="3504534" y="802792"/>
        <a:ext cx="3071389" cy="4951979"/>
      </dsp:txXfrm>
    </dsp:sp>
    <dsp:sp modelId="{B7EF778C-3C6F-4B15-843D-1985EFEBA5CE}">
      <dsp:nvSpPr>
        <dsp:cNvPr id="0" name=""/>
        <dsp:cNvSpPr/>
      </dsp:nvSpPr>
      <dsp:spPr>
        <a:xfrm>
          <a:off x="7005918" y="169192"/>
          <a:ext cx="3071389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позабалансові</a:t>
          </a:r>
          <a:endParaRPr lang="ru-RU" sz="2200" kern="1200" dirty="0"/>
        </a:p>
      </dsp:txBody>
      <dsp:txXfrm>
        <a:off x="7005918" y="169192"/>
        <a:ext cx="3071389" cy="633600"/>
      </dsp:txXfrm>
    </dsp:sp>
    <dsp:sp modelId="{18CE0F3D-4A6F-4D41-B9AF-99DC5E092B12}">
      <dsp:nvSpPr>
        <dsp:cNvPr id="0" name=""/>
        <dsp:cNvSpPr/>
      </dsp:nvSpPr>
      <dsp:spPr>
        <a:xfrm>
          <a:off x="7005918" y="802792"/>
          <a:ext cx="3071389" cy="495197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видобуток  і  використання на момент  оцінки  є  економічно  недоцільним,  але  в майбутньому  вони можуть стати об’єктом промислового значення</a:t>
          </a:r>
          <a:endParaRPr lang="ru-RU" sz="2200" kern="1200" dirty="0"/>
        </a:p>
      </dsp:txBody>
      <dsp:txXfrm>
        <a:off x="7005918" y="802792"/>
        <a:ext cx="3071389" cy="49519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AFD86-4DEA-4E8D-9FC4-AEC2804084D1}">
      <dsp:nvSpPr>
        <dsp:cNvPr id="0" name=""/>
        <dsp:cNvSpPr/>
      </dsp:nvSpPr>
      <dsp:spPr>
        <a:xfrm>
          <a:off x="0" y="81305"/>
          <a:ext cx="10224654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Промислові</a:t>
          </a:r>
          <a:endParaRPr lang="ru-RU" sz="3700" kern="1200" dirty="0"/>
        </a:p>
      </dsp:txBody>
      <dsp:txXfrm>
        <a:off x="43321" y="124626"/>
        <a:ext cx="10138012" cy="800803"/>
      </dsp:txXfrm>
    </dsp:sp>
    <dsp:sp modelId="{4E324F2D-D90D-4451-A06C-EC9CD7689D9F}">
      <dsp:nvSpPr>
        <dsp:cNvPr id="0" name=""/>
        <dsp:cNvSpPr/>
      </dsp:nvSpPr>
      <dsp:spPr>
        <a:xfrm>
          <a:off x="0" y="968750"/>
          <a:ext cx="10224654" cy="2221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4633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/>
            <a:t>запаси  в  межах  проектних контурів  кар'єрного  (шахтного)  поля,  що  підлягають  видобуванню  з  надр відповідно до проекту розробки родовища</a:t>
          </a:r>
          <a:endParaRPr lang="ru-RU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/>
            <a:t>визначаються шляхом вилучення з балансових запасів втрат, передбачених проектом</a:t>
          </a:r>
          <a:endParaRPr lang="ru-RU" sz="2900" kern="1200" dirty="0"/>
        </a:p>
      </dsp:txBody>
      <dsp:txXfrm>
        <a:off x="0" y="968750"/>
        <a:ext cx="10224654" cy="2221110"/>
      </dsp:txXfrm>
    </dsp:sp>
    <dsp:sp modelId="{B758789F-3482-478D-994F-FD84EC047FD5}">
      <dsp:nvSpPr>
        <dsp:cNvPr id="0" name=""/>
        <dsp:cNvSpPr/>
      </dsp:nvSpPr>
      <dsp:spPr>
        <a:xfrm>
          <a:off x="0" y="3189860"/>
          <a:ext cx="10224654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700" kern="1200" dirty="0" smtClean="0"/>
            <a:t>Експлуатаційні</a:t>
          </a:r>
          <a:endParaRPr lang="ru-RU" sz="3700" kern="1200" dirty="0"/>
        </a:p>
      </dsp:txBody>
      <dsp:txXfrm>
        <a:off x="43321" y="3233181"/>
        <a:ext cx="10138012" cy="800803"/>
      </dsp:txXfrm>
    </dsp:sp>
    <dsp:sp modelId="{F0C5EB0A-3241-47BC-B752-CAADE3A49004}">
      <dsp:nvSpPr>
        <dsp:cNvPr id="0" name=""/>
        <dsp:cNvSpPr/>
      </dsp:nvSpPr>
      <dsp:spPr>
        <a:xfrm>
          <a:off x="0" y="4077305"/>
          <a:ext cx="10224654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4633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900" kern="1200" dirty="0" smtClean="0"/>
            <a:t>обґрунтовані  проектом промислові  запаси  за  винятком  втрат  та  з  урахуванням  збіднення  їх  при видобуванні</a:t>
          </a:r>
          <a:endParaRPr lang="ru-RU" sz="2900" kern="1200" dirty="0"/>
        </a:p>
      </dsp:txBody>
      <dsp:txXfrm>
        <a:off x="0" y="4077305"/>
        <a:ext cx="10224654" cy="9190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FB80A-B65B-4110-8A25-BEDAB5260779}">
      <dsp:nvSpPr>
        <dsp:cNvPr id="0" name=""/>
        <dsp:cNvSpPr/>
      </dsp:nvSpPr>
      <dsp:spPr>
        <a:xfrm rot="5400000">
          <a:off x="6784894" y="-2803464"/>
          <a:ext cx="992665" cy="6852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обсяги корисних копалин, кількість, якість,  технологічні  властивості,  гірничо-геологічні,  гідрогеологічні  та  інші умови  залягання  яких  вивчені  з  повнотою,  достатньою  для  опрацювання проектів будівництва гірничодобувних об’єктів</a:t>
          </a:r>
          <a:endParaRPr lang="ru-RU" sz="1500" kern="1200" dirty="0"/>
        </a:p>
      </dsp:txBody>
      <dsp:txXfrm rot="-5400000">
        <a:off x="3854767" y="175121"/>
        <a:ext cx="6804462" cy="895749"/>
      </dsp:txXfrm>
    </dsp:sp>
    <dsp:sp modelId="{CDFA1A10-B849-4AA0-868E-DEB3B1BE9601}">
      <dsp:nvSpPr>
        <dsp:cNvPr id="0" name=""/>
        <dsp:cNvSpPr/>
      </dsp:nvSpPr>
      <dsp:spPr>
        <a:xfrm>
          <a:off x="0" y="0"/>
          <a:ext cx="3854767" cy="1240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розвідані (доведені) запаси</a:t>
          </a:r>
          <a:endParaRPr lang="ru-RU" sz="2800" kern="1200" dirty="0"/>
        </a:p>
      </dsp:txBody>
      <dsp:txXfrm>
        <a:off x="60572" y="60572"/>
        <a:ext cx="3733623" cy="1119688"/>
      </dsp:txXfrm>
    </dsp:sp>
    <dsp:sp modelId="{4D0C54BD-B3F7-411B-A6C3-260453E1F8F1}">
      <dsp:nvSpPr>
        <dsp:cNvPr id="0" name=""/>
        <dsp:cNvSpPr/>
      </dsp:nvSpPr>
      <dsp:spPr>
        <a:xfrm rot="5400000">
          <a:off x="6784894" y="-1500590"/>
          <a:ext cx="992665" cy="6852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обсяги  корисних копалин,  кількість,  якість,  технологічні  властивості,  гірничо-геологічні, гідрогеологічні  та  інші  умови  залягання  яких  вивчені  з  повнотою, достатньою для визначення промислового значення об’єкту</a:t>
          </a:r>
          <a:endParaRPr lang="ru-RU" sz="1500" kern="1200" dirty="0"/>
        </a:p>
      </dsp:txBody>
      <dsp:txXfrm rot="-5400000">
        <a:off x="3854767" y="1477995"/>
        <a:ext cx="6804462" cy="895749"/>
      </dsp:txXfrm>
    </dsp:sp>
    <dsp:sp modelId="{D36A041E-9C58-4FC2-906A-8280339357AA}">
      <dsp:nvSpPr>
        <dsp:cNvPr id="0" name=""/>
        <dsp:cNvSpPr/>
      </dsp:nvSpPr>
      <dsp:spPr>
        <a:xfrm>
          <a:off x="0" y="1305453"/>
          <a:ext cx="3854767" cy="1240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попередньо  розвідані  (ймовірні) запаси</a:t>
          </a:r>
          <a:endParaRPr lang="ru-RU" sz="2800" kern="1200" dirty="0"/>
        </a:p>
      </dsp:txBody>
      <dsp:txXfrm>
        <a:off x="60572" y="1366025"/>
        <a:ext cx="3733623" cy="1119688"/>
      </dsp:txXfrm>
    </dsp:sp>
    <dsp:sp modelId="{D877B806-2F68-45B5-B16C-280DA54E11D6}">
      <dsp:nvSpPr>
        <dsp:cNvPr id="0" name=""/>
        <dsp:cNvSpPr/>
      </dsp:nvSpPr>
      <dsp:spPr>
        <a:xfrm rot="5400000">
          <a:off x="6784894" y="-197716"/>
          <a:ext cx="992665" cy="6852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обсяги  корисних  копалин,  кількісно оцінені  за  результатами  геологічного,  геофізичного,  геохімічного  вивчення  ділянок  у  межах  продуктивних  площ  з  відомими  родовищами корисних копалин певного геолого-промислового типу</a:t>
          </a:r>
          <a:endParaRPr lang="ru-RU" sz="1500" kern="1200" dirty="0"/>
        </a:p>
      </dsp:txBody>
      <dsp:txXfrm rot="-5400000">
        <a:off x="3854767" y="2780869"/>
        <a:ext cx="6804462" cy="895749"/>
      </dsp:txXfrm>
    </dsp:sp>
    <dsp:sp modelId="{5DE58EF0-FE76-4B31-A700-E24D48A41BAE}">
      <dsp:nvSpPr>
        <dsp:cNvPr id="0" name=""/>
        <dsp:cNvSpPr/>
      </dsp:nvSpPr>
      <dsp:spPr>
        <a:xfrm>
          <a:off x="0" y="2608327"/>
          <a:ext cx="3854767" cy="1240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перспективні  ресурси</a:t>
          </a:r>
          <a:endParaRPr lang="ru-RU" sz="2800" kern="1200" dirty="0"/>
        </a:p>
      </dsp:txBody>
      <dsp:txXfrm>
        <a:off x="60572" y="2668899"/>
        <a:ext cx="3733623" cy="1119688"/>
      </dsp:txXfrm>
    </dsp:sp>
    <dsp:sp modelId="{2459FDFE-36B6-4D3F-9AEA-001E087F46CB}">
      <dsp:nvSpPr>
        <dsp:cNvPr id="0" name=""/>
        <dsp:cNvSpPr/>
      </dsp:nvSpPr>
      <dsp:spPr>
        <a:xfrm rot="5400000">
          <a:off x="6784894" y="1105156"/>
          <a:ext cx="992665" cy="68529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500" kern="1200" dirty="0" smtClean="0"/>
            <a:t>обсяги корисних копалин, що враховують потенційну можливість формування родовищ певних геолого-промислових типів, що ґрунтується на позитивних передумовах, встановлених у межах перспективних площ, де промислові родовища ще не відкриті</a:t>
          </a:r>
          <a:endParaRPr lang="ru-RU" sz="1500" kern="1200" dirty="0"/>
        </a:p>
      </dsp:txBody>
      <dsp:txXfrm rot="-5400000">
        <a:off x="3854767" y="4083741"/>
        <a:ext cx="6804462" cy="895749"/>
      </dsp:txXfrm>
    </dsp:sp>
    <dsp:sp modelId="{B9516DA9-131D-4BF4-90CD-AA6383A4F82E}">
      <dsp:nvSpPr>
        <dsp:cNvPr id="0" name=""/>
        <dsp:cNvSpPr/>
      </dsp:nvSpPr>
      <dsp:spPr>
        <a:xfrm>
          <a:off x="0" y="3911201"/>
          <a:ext cx="3854767" cy="1240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800" kern="1200" dirty="0" smtClean="0"/>
            <a:t>прогнозні ресурси</a:t>
          </a:r>
          <a:endParaRPr lang="ru-RU" sz="2800" kern="1200" dirty="0" smtClean="0"/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60572" y="3971773"/>
        <a:ext cx="3733623" cy="11196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A4037-3DB5-4495-A09A-C9F4CAF4240B}">
      <dsp:nvSpPr>
        <dsp:cNvPr id="0" name=""/>
        <dsp:cNvSpPr/>
      </dsp:nvSpPr>
      <dsp:spPr>
        <a:xfrm>
          <a:off x="-5686345" y="-870422"/>
          <a:ext cx="6770044" cy="6770044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D475C9-1E52-45BD-939D-425054EC2A16}">
      <dsp:nvSpPr>
        <dsp:cNvPr id="0" name=""/>
        <dsp:cNvSpPr/>
      </dsp:nvSpPr>
      <dsp:spPr>
        <a:xfrm>
          <a:off x="567271" y="386644"/>
          <a:ext cx="9876309" cy="773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4118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i="1" kern="1200" dirty="0" smtClean="0"/>
            <a:t>Категорія А</a:t>
          </a:r>
          <a:endParaRPr lang="ru-RU" sz="4000" kern="1200" dirty="0"/>
        </a:p>
      </dsp:txBody>
      <dsp:txXfrm>
        <a:off x="567271" y="386644"/>
        <a:ext cx="9876309" cy="773692"/>
      </dsp:txXfrm>
    </dsp:sp>
    <dsp:sp modelId="{BC15690E-5C03-4C17-8772-5993FAA4639C}">
      <dsp:nvSpPr>
        <dsp:cNvPr id="0" name=""/>
        <dsp:cNvSpPr/>
      </dsp:nvSpPr>
      <dsp:spPr>
        <a:xfrm>
          <a:off x="136895" y="289933"/>
          <a:ext cx="967115" cy="967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92314-EAF0-4985-B24C-76CDFC0C46E7}">
      <dsp:nvSpPr>
        <dsp:cNvPr id="0" name=""/>
        <dsp:cNvSpPr/>
      </dsp:nvSpPr>
      <dsp:spPr>
        <a:xfrm>
          <a:off x="1010847" y="1547384"/>
          <a:ext cx="9432734" cy="773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4118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i="1" kern="1200" dirty="0" smtClean="0"/>
            <a:t>Категорія В</a:t>
          </a:r>
          <a:endParaRPr lang="ru-RU" sz="4000" kern="1200" dirty="0"/>
        </a:p>
      </dsp:txBody>
      <dsp:txXfrm>
        <a:off x="1010847" y="1547384"/>
        <a:ext cx="9432734" cy="773692"/>
      </dsp:txXfrm>
    </dsp:sp>
    <dsp:sp modelId="{64B343C0-75C6-4652-BDD9-61A46812A537}">
      <dsp:nvSpPr>
        <dsp:cNvPr id="0" name=""/>
        <dsp:cNvSpPr/>
      </dsp:nvSpPr>
      <dsp:spPr>
        <a:xfrm>
          <a:off x="527289" y="1450672"/>
          <a:ext cx="967115" cy="967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B8B183-134F-426A-86EA-92A8B3A3BD75}">
      <dsp:nvSpPr>
        <dsp:cNvPr id="0" name=""/>
        <dsp:cNvSpPr/>
      </dsp:nvSpPr>
      <dsp:spPr>
        <a:xfrm>
          <a:off x="1010847" y="2708123"/>
          <a:ext cx="9432734" cy="773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4118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i="1" kern="1200" dirty="0" smtClean="0"/>
            <a:t>Категорія С1</a:t>
          </a:r>
          <a:endParaRPr lang="ru-RU" sz="4000" kern="1200" dirty="0"/>
        </a:p>
      </dsp:txBody>
      <dsp:txXfrm>
        <a:off x="1010847" y="2708123"/>
        <a:ext cx="9432734" cy="773692"/>
      </dsp:txXfrm>
    </dsp:sp>
    <dsp:sp modelId="{4DA9C005-828A-4599-AC70-60B2318601FB}">
      <dsp:nvSpPr>
        <dsp:cNvPr id="0" name=""/>
        <dsp:cNvSpPr/>
      </dsp:nvSpPr>
      <dsp:spPr>
        <a:xfrm>
          <a:off x="527289" y="2611412"/>
          <a:ext cx="967115" cy="967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37F65-C9FA-4163-B8A1-303047454513}">
      <dsp:nvSpPr>
        <dsp:cNvPr id="0" name=""/>
        <dsp:cNvSpPr/>
      </dsp:nvSpPr>
      <dsp:spPr>
        <a:xfrm>
          <a:off x="567271" y="3868862"/>
          <a:ext cx="9876309" cy="7736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14118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i="1" kern="1200" dirty="0" smtClean="0"/>
            <a:t>Категорія С2</a:t>
          </a:r>
          <a:endParaRPr lang="ru-RU" sz="4000" kern="1200" dirty="0"/>
        </a:p>
      </dsp:txBody>
      <dsp:txXfrm>
        <a:off x="567271" y="3868862"/>
        <a:ext cx="9876309" cy="773692"/>
      </dsp:txXfrm>
    </dsp:sp>
    <dsp:sp modelId="{EA49BBD5-9150-4439-B9E8-D83C46D13AE6}">
      <dsp:nvSpPr>
        <dsp:cNvPr id="0" name=""/>
        <dsp:cNvSpPr/>
      </dsp:nvSpPr>
      <dsp:spPr>
        <a:xfrm>
          <a:off x="83714" y="3772151"/>
          <a:ext cx="967115" cy="96711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3F96CE-7A84-411D-A655-F80F45E871E7}">
      <dsp:nvSpPr>
        <dsp:cNvPr id="0" name=""/>
        <dsp:cNvSpPr/>
      </dsp:nvSpPr>
      <dsp:spPr>
        <a:xfrm rot="5400000">
          <a:off x="-281516" y="283251"/>
          <a:ext cx="1876776" cy="13137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Категорія Р</a:t>
          </a:r>
          <a:r>
            <a:rPr lang="uk-UA" sz="1800" kern="1200" baseline="-25000" dirty="0" smtClean="0"/>
            <a:t>1</a:t>
          </a:r>
          <a:r>
            <a:rPr lang="uk-UA" sz="1800" kern="1200" dirty="0" smtClean="0"/>
            <a:t> </a:t>
          </a:r>
          <a:endParaRPr lang="ru-RU" sz="1800" kern="1200" dirty="0"/>
        </a:p>
      </dsp:txBody>
      <dsp:txXfrm rot="-5400000">
        <a:off x="1" y="658607"/>
        <a:ext cx="1313743" cy="563033"/>
      </dsp:txXfrm>
    </dsp:sp>
    <dsp:sp modelId="{F6D4CF60-DCFC-4C25-99E3-571FF7079AA3}">
      <dsp:nvSpPr>
        <dsp:cNvPr id="0" name=""/>
        <dsp:cNvSpPr/>
      </dsp:nvSpPr>
      <dsp:spPr>
        <a:xfrm rot="5400000">
          <a:off x="5216540" y="-3901062"/>
          <a:ext cx="1219904" cy="90254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1700" kern="1200" dirty="0" smtClean="0"/>
            <a:t>визначення ресурсів базувалося на результатах геологічних,  геофізичних,  геохімічних  досліджень  в  межах  структур потенційного поширення корисних копалин і геологічної екстраполяції даних по  розвіданій  частині  родовища  з  врахуванням  уявлень  про  геолого-промисловий тип родовища</a:t>
          </a:r>
          <a:endParaRPr lang="ru-RU" sz="1700" kern="1200" dirty="0" smtClean="0"/>
        </a:p>
      </dsp:txBody>
      <dsp:txXfrm rot="-5400000">
        <a:off x="1313743" y="61286"/>
        <a:ext cx="8965948" cy="1100802"/>
      </dsp:txXfrm>
    </dsp:sp>
    <dsp:sp modelId="{24BB885D-52B9-4131-983B-E4E1544B60C0}">
      <dsp:nvSpPr>
        <dsp:cNvPr id="0" name=""/>
        <dsp:cNvSpPr/>
      </dsp:nvSpPr>
      <dsp:spPr>
        <a:xfrm rot="5400000">
          <a:off x="-281516" y="1968564"/>
          <a:ext cx="1876776" cy="13137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Категорія Р</a:t>
          </a:r>
          <a:r>
            <a:rPr lang="uk-UA" sz="1800" kern="1200" baseline="-25000" dirty="0" smtClean="0"/>
            <a:t>2</a:t>
          </a:r>
          <a:r>
            <a:rPr lang="uk-UA" sz="1800" kern="1200" dirty="0" smtClean="0"/>
            <a:t> </a:t>
          </a:r>
          <a:endParaRPr lang="ru-RU" sz="1800" kern="1200" dirty="0"/>
        </a:p>
      </dsp:txBody>
      <dsp:txXfrm rot="-5400000">
        <a:off x="1" y="2343920"/>
        <a:ext cx="1313743" cy="563033"/>
      </dsp:txXfrm>
    </dsp:sp>
    <dsp:sp modelId="{29224A5D-519A-461D-A14F-38BC9B7C47BB}">
      <dsp:nvSpPr>
        <dsp:cNvPr id="0" name=""/>
        <dsp:cNvSpPr/>
      </dsp:nvSpPr>
      <dsp:spPr>
        <a:xfrm rot="5400000">
          <a:off x="5216540" y="-2215749"/>
          <a:ext cx="1219904" cy="90254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ресурси потенційних родовищ, які прогнозуються  </a:t>
          </a:r>
          <a:endParaRPr lang="ru-RU" sz="1700" kern="1200" dirty="0"/>
        </a:p>
      </dsp:txBody>
      <dsp:txXfrm rot="-5400000">
        <a:off x="1313743" y="1746599"/>
        <a:ext cx="8965948" cy="1100802"/>
      </dsp:txXfrm>
    </dsp:sp>
    <dsp:sp modelId="{64F000CD-6B65-4EF2-BB01-5A917BA78F3F}">
      <dsp:nvSpPr>
        <dsp:cNvPr id="0" name=""/>
        <dsp:cNvSpPr/>
      </dsp:nvSpPr>
      <dsp:spPr>
        <a:xfrm rot="5400000">
          <a:off x="-281516" y="3653877"/>
          <a:ext cx="1876776" cy="13137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1800" kern="1200" dirty="0" smtClean="0"/>
            <a:t>Категорія Р</a:t>
          </a:r>
          <a:r>
            <a:rPr lang="uk-UA" sz="1800" kern="1200" baseline="-25000" dirty="0" smtClean="0"/>
            <a:t>3</a:t>
          </a:r>
          <a:r>
            <a:rPr lang="uk-UA" sz="1800" kern="1200" dirty="0" smtClean="0"/>
            <a:t> </a:t>
          </a:r>
          <a:endParaRPr lang="ru-RU" sz="18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-5400000">
        <a:off x="1" y="4029233"/>
        <a:ext cx="1313743" cy="563033"/>
      </dsp:txXfrm>
    </dsp:sp>
    <dsp:sp modelId="{2D384B75-B455-49D8-9E53-ED4F4AA6751E}">
      <dsp:nvSpPr>
        <dsp:cNvPr id="0" name=""/>
        <dsp:cNvSpPr/>
      </dsp:nvSpPr>
      <dsp:spPr>
        <a:xfrm rot="5400000">
          <a:off x="5216540" y="-530435"/>
          <a:ext cx="1219904" cy="90254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ресурси потенційних  перспективних  площ,  які  не мають прямого відношення до процесу їх економічної оцінки</a:t>
          </a:r>
          <a:endParaRPr lang="ru-RU" sz="1700" kern="1200" dirty="0"/>
        </a:p>
      </dsp:txBody>
      <dsp:txXfrm rot="-5400000">
        <a:off x="1313743" y="3431913"/>
        <a:ext cx="8965948" cy="1100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13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4246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972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910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61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2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657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43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3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61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270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191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786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89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6879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21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014845D-1170-492C-AAD5-E16F959189C1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58080C9-AB34-4684-A81A-D456333DF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78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1380069"/>
            <a:ext cx="8574622" cy="1608792"/>
          </a:xfrm>
        </p:spPr>
        <p:txBody>
          <a:bodyPr/>
          <a:lstStyle/>
          <a:p>
            <a:pPr algn="ctr"/>
            <a:r>
              <a:rPr lang="uk-UA" dirty="0" smtClean="0"/>
              <a:t>Запаси і ресурси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9341" y="3136458"/>
            <a:ext cx="6987645" cy="1388534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корисних копалин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5650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6182" y="1"/>
            <a:ext cx="10875818" cy="1787236"/>
          </a:xfrm>
        </p:spPr>
        <p:txBody>
          <a:bodyPr>
            <a:normAutofit fontScale="90000"/>
          </a:bodyPr>
          <a:lstStyle/>
          <a:p>
            <a:r>
              <a:rPr lang="uk-UA" sz="4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Категорія  С1  </a:t>
            </a:r>
            <a:r>
              <a:rPr lang="uk-UA" dirty="0"/>
              <a:t/>
            </a:r>
            <a:br>
              <a:rPr lang="uk-UA" dirty="0"/>
            </a:br>
            <a:r>
              <a:rPr lang="uk-UA" sz="3100" dirty="0" smtClean="0"/>
              <a:t>встановлюються  </a:t>
            </a:r>
            <a:r>
              <a:rPr lang="uk-UA" sz="3100" dirty="0"/>
              <a:t>розміри  і  характерні  форми  тіл корисних  копалин,  головні  особливості  умов  </a:t>
            </a:r>
            <a:r>
              <a:rPr lang="uk-UA" sz="3100" dirty="0" smtClean="0"/>
              <a:t>залягання  </a:t>
            </a:r>
            <a:r>
              <a:rPr lang="uk-UA" sz="3100" dirty="0"/>
              <a:t>і  внутрішньої будови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4734" y="2064328"/>
            <a:ext cx="10018713" cy="3616035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Природні </a:t>
            </a:r>
            <a:r>
              <a:rPr lang="uk-UA" sz="2800" dirty="0"/>
              <a:t>різновиди і технологічні типи корисних копалин вивчалися з  детальністю,  яка  забезпечувала  виявлення  загальних  закономірностей  їх просторового  розміщення. </a:t>
            </a:r>
            <a:endParaRPr lang="uk-UA" sz="2800" dirty="0" smtClean="0"/>
          </a:p>
          <a:p>
            <a:r>
              <a:rPr lang="uk-UA" sz="2800" dirty="0" smtClean="0"/>
              <a:t> </a:t>
            </a:r>
            <a:r>
              <a:rPr lang="uk-UA" sz="2800" dirty="0"/>
              <a:t>Встановлювалися  кількісні  співвідношення технологічних  типів  і  сортів,  мінеральні  форми  як  для  корисних,  так  і  для шкідливих компонентів по всім кондиціям.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292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857" y="117763"/>
            <a:ext cx="10347470" cy="1752599"/>
          </a:xfrm>
        </p:spPr>
        <p:txBody>
          <a:bodyPr>
            <a:normAutofit fontScale="90000"/>
          </a:bodyPr>
          <a:lstStyle/>
          <a:p>
            <a:r>
              <a:rPr lang="uk-UA" sz="4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Категорія </a:t>
            </a:r>
            <a:r>
              <a:rPr lang="uk-UA" sz="44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C2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3600" dirty="0" smtClean="0"/>
              <a:t>запаси </a:t>
            </a:r>
            <a:r>
              <a:rPr lang="uk-UA" sz="3600" dirty="0"/>
              <a:t>підраховувалися в межах сприятливих структур і комплексів  гірських  </a:t>
            </a:r>
            <a:r>
              <a:rPr lang="uk-UA" sz="3600" dirty="0" smtClean="0"/>
              <a:t>порід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2857" y="2154381"/>
            <a:ext cx="10018713" cy="38862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/>
              <a:t>Умови  </a:t>
            </a:r>
            <a:r>
              <a:rPr lang="uk-UA" sz="2800" dirty="0"/>
              <a:t>залягання,  форма  і  розповсюдження рудних  тіл,  якість  сировини  і  її  властивості,  умови  розробки  родовища визначалися  на  підставі  геологічних  і  геофізичних  даних,  підтверджених одиничними перетинами рудних  тіл або по аналогії з прилеглими блоками  і ділянками, де запаси підраховані по більш високим категоріям.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1483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257" y="96982"/>
            <a:ext cx="10018713" cy="1468581"/>
          </a:xfrm>
        </p:spPr>
        <p:txBody>
          <a:bodyPr/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</a:t>
            </a:r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ресурсів </a:t>
            </a:r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ступенем </a:t>
            </a:r>
            <a:r>
              <a:rPr lang="uk-UA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розвіданості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349261"/>
              </p:ext>
            </p:extLst>
          </p:nvPr>
        </p:nvGraphicFramePr>
        <p:xfrm>
          <a:off x="1775257" y="1316182"/>
          <a:ext cx="10339243" cy="5250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9931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5845" y="177422"/>
            <a:ext cx="102358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Запаси корисних копалин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це їх кількість, яка розташована в геометризованих ділянках надр.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Кількість запасів, їх якісна характеристика і гірничо-геологічні умови розташування – важливі параметри, які визначають цінність родовища.</a:t>
            </a:r>
          </a:p>
          <a:p>
            <a:pPr algn="just">
              <a:lnSpc>
                <a:spcPct val="80000"/>
              </a:lnSpc>
            </a:pP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Запаси 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корисних копалин вимірюються в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одиницях маси 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об'єму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В одиницях маси визначаються запаси більшості родовищ. При цьому визначаються як запаси корисної копалини (руди), так і запаси корисного компоненту. </a:t>
            </a:r>
          </a:p>
          <a:p>
            <a:pPr algn="just">
              <a:lnSpc>
                <a:spcPct val="80000"/>
              </a:lnSpc>
            </a:pP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руд чорних металів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(заліза, марганцю, хрому, ванадію, титану), а також бокситів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визначаються лише запаси руди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(в тонах)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зазначенням середнього вмісту корисного компоненту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 Також в тонах визначаються запаси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кам'яного вугілля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Запаси благородних металів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(золото, платина, срібло) визначаються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кілограмах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В деяких країнах запаси золота визначаються в «</a:t>
            </a:r>
            <a:r>
              <a:rPr lang="uk-UA" alt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тройських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унціях» (31,103 г). </a:t>
            </a:r>
          </a:p>
          <a:p>
            <a:pPr algn="just">
              <a:lnSpc>
                <a:spcPct val="80000"/>
              </a:lnSpc>
            </a:pP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Запаси алмазів і дорогоцінних каменів 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підраховуються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каратах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(1 карат = 0,2 г). </a:t>
            </a:r>
          </a:p>
          <a:p>
            <a:pPr algn="just">
              <a:lnSpc>
                <a:spcPct val="80000"/>
              </a:lnSpc>
            </a:pP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Запаси пісків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розсипних родовищ, а також </a:t>
            </a:r>
            <a:r>
              <a:rPr lang="uk-UA" altLang="ru-RU" sz="2400" b="1" dirty="0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будівельних матеріалів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підраховуються в м</a:t>
            </a:r>
            <a:r>
              <a:rPr lang="uk-UA" altLang="ru-RU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k-UA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390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31168" y="0"/>
            <a:ext cx="8771855" cy="651681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запасів за промисловим значенням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699621"/>
              </p:ext>
            </p:extLst>
          </p:nvPr>
        </p:nvGraphicFramePr>
        <p:xfrm>
          <a:off x="1997243" y="573088"/>
          <a:ext cx="10080458" cy="5923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61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0"/>
            <a:ext cx="10361327" cy="85205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запасів </a:t>
            </a:r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техніко-економічним вивченням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219200"/>
            <a:ext cx="10018713" cy="518159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Запаси  </a:t>
            </a:r>
            <a:r>
              <a:rPr lang="uk-UA" dirty="0"/>
              <a:t>корисних  копалин,  на  базі  яких  проведено  детальну геолого-економічну  оцінку  ефективності  їх  промислового  освоєння, матеріали  якої,  включаючи  техніко-економічне  обґрунтування  постійних кондицій на мінеральну сировину, затверджені ДКЗ. </a:t>
            </a:r>
            <a:endParaRPr lang="ru-RU" dirty="0"/>
          </a:p>
          <a:p>
            <a:pPr algn="just"/>
            <a:r>
              <a:rPr lang="uk-UA" dirty="0" smtClean="0"/>
              <a:t>Запаси  </a:t>
            </a:r>
            <a:r>
              <a:rPr lang="uk-UA" dirty="0"/>
              <a:t>корисних  копалин,  на  базі  яких  проведено  попередню геолого-економічну  оцінку  їх  промислового  значення,  а  матеріали  техніко-економічної  доповіді  про  доцільність  подальшої  розвідки  родовища, включаючи  обґрунтування  тимчасових  кондицій  на  мінеральну  сировину, апробовані ДКЗ або замовником геологорозвідувальних робіт. </a:t>
            </a:r>
            <a:endParaRPr lang="ru-RU" dirty="0"/>
          </a:p>
          <a:p>
            <a:pPr algn="just"/>
            <a:r>
              <a:rPr lang="uk-UA" dirty="0" smtClean="0"/>
              <a:t>Запаси  </a:t>
            </a:r>
            <a:r>
              <a:rPr lang="uk-UA" dirty="0"/>
              <a:t>і  ресурси  корисних  копалин,  на  базі  яких  проведено початкову  геолого-економічну  оцінку  можливого  промислового  значення перспективної ділянки надр, а матеріали техніко-економічних міркувань про доцільність  проведення  подальших  пошуково-розвідувальних  робіт, параметри  попередніх  кондицій  на  мінеральну  сировину  схвалені замовником геологорозвідувальних робіт.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98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857" y="76200"/>
            <a:ext cx="10018713" cy="907473"/>
          </a:xfrm>
        </p:spPr>
        <p:txBody>
          <a:bodyPr/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</a:t>
            </a:r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запасів за промисловим освоєнням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476366"/>
              </p:ext>
            </p:extLst>
          </p:nvPr>
        </p:nvGraphicFramePr>
        <p:xfrm>
          <a:off x="1759528" y="1087582"/>
          <a:ext cx="10224654" cy="5077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1102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152401"/>
            <a:ext cx="10430598" cy="761999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запасів </a:t>
            </a:r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і ресурсів за геологічним </a:t>
            </a:r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вивченням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872740"/>
              </p:ext>
            </p:extLst>
          </p:nvPr>
        </p:nvGraphicFramePr>
        <p:xfrm>
          <a:off x="1484312" y="914400"/>
          <a:ext cx="10707688" cy="5154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319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2857" y="117764"/>
            <a:ext cx="10018713" cy="865909"/>
          </a:xfrm>
        </p:spPr>
        <p:txBody>
          <a:bodyPr/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Групи запасів </a:t>
            </a:r>
            <a:r>
              <a:rPr lang="uk-UA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ступенем </a:t>
            </a:r>
            <a:r>
              <a:rPr lang="uk-UA" b="1" dirty="0" err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розвіданості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934475"/>
              </p:ext>
            </p:extLst>
          </p:nvPr>
        </p:nvGraphicFramePr>
        <p:xfrm>
          <a:off x="1484313" y="984250"/>
          <a:ext cx="10514012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085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290947"/>
            <a:ext cx="10707689" cy="117763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Категорія </a:t>
            </a:r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uk-UA" i="1" dirty="0" smtClean="0"/>
              <a:t> </a:t>
            </a:r>
            <a:br>
              <a:rPr lang="uk-UA" i="1" dirty="0" smtClean="0"/>
            </a:br>
            <a:r>
              <a:rPr lang="uk-UA" sz="3100" dirty="0" smtClean="0"/>
              <a:t>запаси підраховують </a:t>
            </a:r>
            <a:r>
              <a:rPr lang="uk-UA" sz="3100" dirty="0"/>
              <a:t>в контурі розвідувальних виробок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177637"/>
            <a:ext cx="10018713" cy="5555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err="1" smtClean="0"/>
              <a:t>Розвіданість</a:t>
            </a:r>
            <a:r>
              <a:rPr lang="uk-UA" dirty="0" smtClean="0"/>
              <a:t>  </a:t>
            </a:r>
            <a:r>
              <a:rPr lang="uk-UA" dirty="0"/>
              <a:t>блоку  забезпечує:  </a:t>
            </a:r>
            <a:endParaRPr lang="uk-UA" dirty="0" smtClean="0"/>
          </a:p>
          <a:p>
            <a:r>
              <a:rPr lang="uk-UA" dirty="0" smtClean="0"/>
              <a:t>повне  </a:t>
            </a:r>
            <a:r>
              <a:rPr lang="uk-UA" dirty="0"/>
              <a:t>з'ясування  умов залягання,  форми  і  будови  тіла  корисної  копалини; </a:t>
            </a:r>
            <a:endParaRPr lang="uk-UA" dirty="0" smtClean="0"/>
          </a:p>
          <a:p>
            <a:r>
              <a:rPr lang="uk-UA" dirty="0" smtClean="0"/>
              <a:t> виділення  </a:t>
            </a:r>
            <a:r>
              <a:rPr lang="uk-UA" dirty="0"/>
              <a:t>та оконтурення  природних  типів  і  промислових  сортів  сировини, некондиційних  і  </a:t>
            </a:r>
            <a:r>
              <a:rPr lang="uk-UA" dirty="0" err="1"/>
              <a:t>безрудних</a:t>
            </a:r>
            <a:r>
              <a:rPr lang="uk-UA" dirty="0"/>
              <a:t>  ділянок  усередині  тіла  корисної  копалини;  </a:t>
            </a:r>
            <a:endParaRPr lang="uk-UA" dirty="0" smtClean="0"/>
          </a:p>
          <a:p>
            <a:r>
              <a:rPr lang="uk-UA" dirty="0" smtClean="0"/>
              <a:t>повне  </a:t>
            </a:r>
            <a:r>
              <a:rPr lang="uk-UA" dirty="0"/>
              <a:t>вивчення  якості  і  технологічних  властивостей  сировини;  </a:t>
            </a:r>
            <a:endParaRPr lang="uk-UA" dirty="0" smtClean="0"/>
          </a:p>
          <a:p>
            <a:r>
              <a:rPr lang="uk-UA" dirty="0" smtClean="0"/>
              <a:t>повне </a:t>
            </a:r>
            <a:r>
              <a:rPr lang="uk-UA" dirty="0"/>
              <a:t>з'ясування гірничотехнічних умов розробки родовища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81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0"/>
            <a:ext cx="10737274" cy="2438399"/>
          </a:xfrm>
        </p:spPr>
        <p:txBody>
          <a:bodyPr>
            <a:noAutofit/>
          </a:bodyPr>
          <a:lstStyle/>
          <a:p>
            <a:r>
              <a:rPr lang="uk-UA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Категорія В</a:t>
            </a:r>
            <a:r>
              <a:rPr lang="uk-UA" sz="3200" dirty="0"/>
              <a:t>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2400" dirty="0" smtClean="0"/>
              <a:t>запаси </a:t>
            </a:r>
            <a:r>
              <a:rPr lang="uk-UA" sz="2400" dirty="0"/>
              <a:t>підраховували в контурі розвідувальних виробок з включенням обмеженої зони екстраполяції за умови простих умов залягання, малої  мінливості  покладу  і  якості  сировини  або  надійно  встановленої  їх закономірної  мінливості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666999"/>
            <a:ext cx="10707690" cy="4080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Ступінь </a:t>
            </a:r>
            <a:r>
              <a:rPr lang="uk-UA" dirty="0" err="1"/>
              <a:t>розвіданості</a:t>
            </a:r>
            <a:r>
              <a:rPr lang="uk-UA" dirty="0"/>
              <a:t>  у  даному  випадку  забезпечує</a:t>
            </a:r>
            <a:r>
              <a:rPr lang="uk-UA" dirty="0" smtClean="0"/>
              <a:t>:</a:t>
            </a:r>
          </a:p>
          <a:p>
            <a:r>
              <a:rPr lang="uk-UA" dirty="0" smtClean="0"/>
              <a:t>з'ясування  </a:t>
            </a:r>
            <a:r>
              <a:rPr lang="uk-UA" dirty="0"/>
              <a:t>особливостей  умов залягання, форми і будови покладів; </a:t>
            </a:r>
            <a:endParaRPr lang="uk-UA" dirty="0" smtClean="0"/>
          </a:p>
          <a:p>
            <a:r>
              <a:rPr lang="uk-UA" dirty="0" smtClean="0"/>
              <a:t>виявлення </a:t>
            </a:r>
            <a:r>
              <a:rPr lang="uk-UA" dirty="0" err="1"/>
              <a:t>безрудних</a:t>
            </a:r>
            <a:r>
              <a:rPr lang="uk-UA" dirty="0"/>
              <a:t> і некондиційних ділянок  усередині  рудного  покладу,  природних  типів  і  промислових  сортів сировини,  а  також  визначення  закономірностей  розподілу  і  просторового співвідношення їх без точного оконтурення; </a:t>
            </a:r>
            <a:endParaRPr lang="uk-UA" dirty="0" smtClean="0"/>
          </a:p>
          <a:p>
            <a:r>
              <a:rPr lang="uk-UA" dirty="0" smtClean="0"/>
              <a:t>з'ясування </a:t>
            </a:r>
            <a:r>
              <a:rPr lang="uk-UA" dirty="0"/>
              <a:t>якості сировини</a:t>
            </a:r>
            <a:r>
              <a:rPr lang="uk-UA" dirty="0" smtClean="0"/>
              <a:t>;</a:t>
            </a:r>
          </a:p>
          <a:p>
            <a:r>
              <a:rPr lang="uk-UA" dirty="0" smtClean="0"/>
              <a:t> з'ясування </a:t>
            </a:r>
            <a:r>
              <a:rPr lang="uk-UA" dirty="0"/>
              <a:t>основних гірничотехнічних умов розробки родовища.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8091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114</TotalTime>
  <Words>856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Corbel</vt:lpstr>
      <vt:lpstr>Параллакс</vt:lpstr>
      <vt:lpstr>Запаси і ресурси </vt:lpstr>
      <vt:lpstr>Презентация PowerPoint</vt:lpstr>
      <vt:lpstr>Групи запасів за промисловим значенням</vt:lpstr>
      <vt:lpstr>Групи запасів за техніко-економічним вивченням</vt:lpstr>
      <vt:lpstr>Групи запасів за промисловим освоєнням</vt:lpstr>
      <vt:lpstr>Групи запасів і ресурсів за геологічним вивченням</vt:lpstr>
      <vt:lpstr>Групи запасів за ступенем розвіданості</vt:lpstr>
      <vt:lpstr>Категорія А  запаси підраховують в контурі розвідувальних виробок</vt:lpstr>
      <vt:lpstr>Категорія В  запаси підраховували в контурі розвідувальних виробок з включенням обмеженої зони екстраполяції за умови простих умов залягання, малої  мінливості  покладу  і  якості  сировини  або  надійно  встановленої  їх закономірної  мінливості</vt:lpstr>
      <vt:lpstr>Категорія  С1   встановлюються  розміри  і  характерні  форми  тіл корисних  копалин,  головні  особливості  умов  залягання  і  внутрішньої будови</vt:lpstr>
      <vt:lpstr>Категорія C2 запаси підраховувалися в межах сприятливих структур і комплексів  гірських  порід </vt:lpstr>
      <vt:lpstr>Групи ресурсів за ступенем розвіданості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Запаси і ресурси </dc:title>
  <dc:creator>Пользователь Windows</dc:creator>
  <cp:lastModifiedBy>Пользователь Windows</cp:lastModifiedBy>
  <cp:revision>11</cp:revision>
  <dcterms:created xsi:type="dcterms:W3CDTF">2020-04-25T07:25:01Z</dcterms:created>
  <dcterms:modified xsi:type="dcterms:W3CDTF">2020-04-25T09:19:45Z</dcterms:modified>
</cp:coreProperties>
</file>