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2" r:id="rId3"/>
    <p:sldId id="273" r:id="rId4"/>
    <p:sldId id="257" r:id="rId5"/>
    <p:sldId id="258" r:id="rId6"/>
    <p:sldId id="277" r:id="rId7"/>
    <p:sldId id="278" r:id="rId8"/>
    <p:sldId id="274" r:id="rId9"/>
    <p:sldId id="261" r:id="rId10"/>
    <p:sldId id="263" r:id="rId11"/>
    <p:sldId id="264" r:id="rId12"/>
    <p:sldId id="260" r:id="rId13"/>
    <p:sldId id="275" r:id="rId14"/>
    <p:sldId id="276" r:id="rId15"/>
    <p:sldId id="279" r:id="rId16"/>
    <p:sldId id="265" r:id="rId17"/>
    <p:sldId id="280" r:id="rId18"/>
    <p:sldId id="281" r:id="rId19"/>
    <p:sldId id="266" r:id="rId20"/>
    <p:sldId id="282" r:id="rId21"/>
    <p:sldId id="267" r:id="rId22"/>
    <p:sldId id="283" r:id="rId23"/>
    <p:sldId id="268" r:id="rId24"/>
  </p:sldIdLst>
  <p:sldSz cx="9144000" cy="6858000" type="screen4x3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4E92BE27-DD0A-4DC3-B54A-06A2A7AE1059}" type="datetimeFigureOut">
              <a:rPr lang="uk-UA" smtClean="0"/>
              <a:t>31.10.2022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952A6809-0EFE-473A-9FCE-407065E36236}" type="slidenum">
              <a:rPr lang="uk-UA" smtClean="0"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1600" y="1052736"/>
            <a:ext cx="7175351" cy="1793167"/>
          </a:xfrm>
        </p:spPr>
        <p:txBody>
          <a:bodyPr/>
          <a:lstStyle/>
          <a:p>
            <a:pPr marL="182880" indent="0" algn="r">
              <a:buNone/>
            </a:pPr>
            <a:r>
              <a:rPr lang="uk-UA" sz="3600" dirty="0" smtClean="0">
                <a:solidFill>
                  <a:srgbClr val="0070C0"/>
                </a:solidFill>
              </a:rPr>
              <a:t>Тема </a:t>
            </a:r>
            <a:r>
              <a:rPr lang="uk-UA" sz="3600" dirty="0" smtClean="0">
                <a:solidFill>
                  <a:srgbClr val="0070C0"/>
                </a:solidFill>
              </a:rPr>
              <a:t/>
            </a:r>
            <a:br>
              <a:rPr lang="uk-UA" sz="3600" dirty="0" smtClean="0">
                <a:solidFill>
                  <a:srgbClr val="0070C0"/>
                </a:solidFill>
              </a:rPr>
            </a:br>
            <a:r>
              <a:rPr lang="uk-UA" sz="3600" dirty="0" smtClean="0">
                <a:solidFill>
                  <a:srgbClr val="0070C0"/>
                </a:solidFill>
              </a:rPr>
              <a:t>Основні </a:t>
            </a:r>
            <a:r>
              <a:rPr lang="uk-UA" sz="3600" dirty="0" smtClean="0">
                <a:solidFill>
                  <a:srgbClr val="0070C0"/>
                </a:solidFill>
              </a:rPr>
              <a:t>теорії конкурентної </a:t>
            </a:r>
            <a:r>
              <a:rPr lang="uk-UA" sz="3600" dirty="0" smtClean="0">
                <a:solidFill>
                  <a:srgbClr val="0070C0"/>
                </a:solidFill>
              </a:rPr>
              <a:t>переваги</a:t>
            </a:r>
            <a:br>
              <a:rPr lang="uk-UA" sz="3600" dirty="0" smtClean="0">
                <a:solidFill>
                  <a:srgbClr val="0070C0"/>
                </a:solidFill>
              </a:rPr>
            </a:br>
            <a:r>
              <a:rPr lang="uk-UA" sz="3600" dirty="0">
                <a:solidFill>
                  <a:srgbClr val="0070C0"/>
                </a:solidFill>
              </a:rPr>
              <a:t/>
            </a:r>
            <a:br>
              <a:rPr lang="uk-UA" sz="3600" dirty="0">
                <a:solidFill>
                  <a:srgbClr val="0070C0"/>
                </a:solidFill>
              </a:rPr>
            </a:br>
            <a:r>
              <a:rPr lang="uk-UA" sz="3600" dirty="0" smtClean="0">
                <a:solidFill>
                  <a:srgbClr val="0070C0"/>
                </a:solidFill>
              </a:rPr>
              <a:t/>
            </a:r>
            <a:br>
              <a:rPr lang="uk-UA" sz="3600" dirty="0" smtClean="0">
                <a:solidFill>
                  <a:srgbClr val="0070C0"/>
                </a:solidFill>
              </a:rPr>
            </a:br>
            <a:r>
              <a:rPr lang="uk-UA" sz="2000" dirty="0" smtClean="0">
                <a:solidFill>
                  <a:srgbClr val="0070C0"/>
                </a:solidFill>
              </a:rPr>
              <a:t>Лектор </a:t>
            </a:r>
            <a:r>
              <a:rPr lang="uk-UA" sz="2000" dirty="0" err="1" smtClean="0">
                <a:solidFill>
                  <a:srgbClr val="0070C0"/>
                </a:solidFill>
              </a:rPr>
              <a:t>к.е.н</a:t>
            </a:r>
            <a:r>
              <a:rPr lang="uk-UA" sz="2000" dirty="0" smtClean="0">
                <a:solidFill>
                  <a:srgbClr val="0070C0"/>
                </a:solidFill>
              </a:rPr>
              <a:t>., доцент кафедри </a:t>
            </a:r>
            <a:r>
              <a:rPr lang="uk-UA" sz="2000" dirty="0" err="1" smtClean="0">
                <a:solidFill>
                  <a:srgbClr val="0070C0"/>
                </a:solidFill>
              </a:rPr>
              <a:t>готельно</a:t>
            </a:r>
            <a:r>
              <a:rPr lang="uk-UA" sz="2000" dirty="0" smtClean="0">
                <a:solidFill>
                  <a:srgbClr val="0070C0"/>
                </a:solidFill>
              </a:rPr>
              <a:t> – ресторанної справи та туризму</a:t>
            </a:r>
            <a:br>
              <a:rPr lang="uk-UA" sz="2000" dirty="0" smtClean="0">
                <a:solidFill>
                  <a:srgbClr val="0070C0"/>
                </a:solidFill>
              </a:rPr>
            </a:br>
            <a:r>
              <a:rPr lang="uk-UA" sz="2000" dirty="0" err="1" smtClean="0">
                <a:solidFill>
                  <a:srgbClr val="0070C0"/>
                </a:solidFill>
              </a:rPr>
              <a:t>Мосіюк</a:t>
            </a:r>
            <a:r>
              <a:rPr lang="uk-UA" sz="2000" dirty="0" smtClean="0">
                <a:solidFill>
                  <a:srgbClr val="0070C0"/>
                </a:solidFill>
              </a:rPr>
              <a:t> С.І.</a:t>
            </a:r>
            <a:r>
              <a:rPr lang="en-US" sz="2000" dirty="0" smtClean="0">
                <a:solidFill>
                  <a:srgbClr val="0070C0"/>
                </a:solidFill>
              </a:rPr>
              <a:t/>
            </a:r>
            <a:br>
              <a:rPr lang="en-US" sz="2000" dirty="0" smtClean="0">
                <a:solidFill>
                  <a:srgbClr val="0070C0"/>
                </a:solidFill>
              </a:rPr>
            </a:br>
            <a:r>
              <a:rPr lang="en-US" sz="2000" dirty="0" smtClean="0">
                <a:solidFill>
                  <a:srgbClr val="0070C0"/>
                </a:solidFill>
              </a:rPr>
              <a:t>smo125498@gmail.com</a:t>
            </a:r>
            <a:r>
              <a:rPr lang="uk-UA" sz="2000" dirty="0" smtClean="0">
                <a:solidFill>
                  <a:srgbClr val="0070C0"/>
                </a:solidFill>
              </a:rPr>
              <a:t/>
            </a:r>
            <a:br>
              <a:rPr lang="uk-UA" sz="2000" dirty="0" smtClean="0">
                <a:solidFill>
                  <a:srgbClr val="0070C0"/>
                </a:solidFill>
              </a:rPr>
            </a:br>
            <a:r>
              <a:rPr lang="uk-UA" sz="3600" dirty="0">
                <a:solidFill>
                  <a:srgbClr val="0070C0"/>
                </a:solidFill>
              </a:rPr>
              <a:t/>
            </a:r>
            <a:br>
              <a:rPr lang="uk-UA" sz="3600" dirty="0">
                <a:solidFill>
                  <a:srgbClr val="0070C0"/>
                </a:solidFill>
              </a:rPr>
            </a:br>
            <a:r>
              <a:rPr lang="uk-UA" sz="3600" dirty="0" smtClean="0">
                <a:solidFill>
                  <a:srgbClr val="0070C0"/>
                </a:solidFill>
              </a:rPr>
              <a:t/>
            </a:r>
            <a:br>
              <a:rPr lang="uk-UA" sz="3600" dirty="0" smtClean="0">
                <a:solidFill>
                  <a:srgbClr val="0070C0"/>
                </a:solidFill>
              </a:rPr>
            </a:br>
            <a:endParaRPr lang="uk-UA" sz="36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3302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480720"/>
          </a:xfrm>
        </p:spPr>
        <p:txBody>
          <a:bodyPr/>
          <a:lstStyle/>
          <a:p>
            <a:pPr marL="45720" indent="0">
              <a:buNone/>
            </a:pPr>
            <a:r>
              <a:rPr lang="uk-UA" dirty="0" smtClean="0"/>
              <a:t>Для </a:t>
            </a:r>
            <a:r>
              <a:rPr lang="uk-UA" dirty="0"/>
              <a:t>постійного скорочення дефіциту знань перед кожною організацією постають такі завдання</a:t>
            </a:r>
            <a:r>
              <a:rPr lang="uk-UA" dirty="0" smtClean="0"/>
              <a:t>:</a:t>
            </a:r>
          </a:p>
          <a:p>
            <a:pPr marL="45720" indent="0">
              <a:buNone/>
            </a:pPr>
            <a:r>
              <a:rPr lang="uk-UA" dirty="0"/>
              <a:t/>
            </a:r>
            <a:br>
              <a:rPr lang="uk-UA" dirty="0"/>
            </a:br>
            <a:r>
              <a:rPr lang="uk-UA" dirty="0" smtClean="0"/>
              <a:t>- надбання </a:t>
            </a:r>
            <a:r>
              <a:rPr lang="uk-UA" dirty="0"/>
              <a:t>знань – використання вже сформованих людством знань та їх пристосування до потреб організації; передбачається також отримання знань через проведення НДДКР і за рахунок використання місцевих джерел знань</a:t>
            </a:r>
            <a:r>
              <a:rPr lang="uk-UA" dirty="0" smtClean="0"/>
              <a:t>;</a:t>
            </a:r>
          </a:p>
          <a:p>
            <a:pPr marL="45720" indent="0">
              <a:buNone/>
            </a:pPr>
            <a:endParaRPr lang="uk-UA" dirty="0"/>
          </a:p>
          <a:p>
            <a:pPr marL="45720" lvl="0" indent="0">
              <a:buNone/>
            </a:pPr>
            <a:r>
              <a:rPr lang="uk-UA" dirty="0" smtClean="0"/>
              <a:t>-засвоєння </a:t>
            </a:r>
            <a:r>
              <a:rPr lang="uk-UA" dirty="0"/>
              <a:t>знань – створення сприятливих умов для навчання працівників протягом усього життя</a:t>
            </a:r>
            <a:r>
              <a:rPr lang="uk-UA" dirty="0" smtClean="0"/>
              <a:t>;</a:t>
            </a:r>
          </a:p>
          <a:p>
            <a:pPr marL="45720" lvl="0" indent="0">
              <a:buNone/>
            </a:pPr>
            <a:endParaRPr lang="uk-UA" dirty="0"/>
          </a:p>
          <a:p>
            <a:pPr marL="45720" lvl="0" indent="0">
              <a:buNone/>
            </a:pPr>
            <a:r>
              <a:rPr lang="uk-UA" dirty="0" smtClean="0"/>
              <a:t>- передача </a:t>
            </a:r>
            <a:r>
              <a:rPr lang="uk-UA" dirty="0"/>
              <a:t>знань – ефективне використання новітніх інформаційних і телекомунікаційних технологій для посилення </a:t>
            </a:r>
            <a:r>
              <a:rPr lang="uk-UA" dirty="0" smtClean="0"/>
              <a:t>власних </a:t>
            </a:r>
            <a:r>
              <a:rPr lang="uk-UA" dirty="0"/>
              <a:t>конкурентних позицій.</a:t>
            </a:r>
          </a:p>
        </p:txBody>
      </p:sp>
    </p:spTree>
    <p:extLst>
      <p:ext uri="{BB962C8B-B14F-4D97-AF65-F5344CB8AC3E}">
        <p14:creationId xmlns:p14="http://schemas.microsoft.com/office/powerpoint/2010/main" val="17478976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784976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 smtClean="0">
                <a:solidFill>
                  <a:srgbClr val="0070C0"/>
                </a:solidFill>
              </a:rPr>
              <a:t>Важливим </a:t>
            </a:r>
            <a:r>
              <a:rPr lang="uk-UA" dirty="0" smtClean="0">
                <a:solidFill>
                  <a:srgbClr val="0070C0"/>
                </a:solidFill>
              </a:rPr>
              <a:t>чинником стратегічного успіху підприємств стає час, що проявляється за такими основними напрямами</a:t>
            </a:r>
            <a:r>
              <a:rPr lang="uk-UA" dirty="0" smtClean="0">
                <a:solidFill>
                  <a:srgbClr val="0070C0"/>
                </a:solidFill>
              </a:rPr>
              <a:t>:</a:t>
            </a:r>
          </a:p>
          <a:p>
            <a:pPr marL="45720" indent="0">
              <a:buNone/>
            </a:pPr>
            <a:r>
              <a:rPr lang="uk-UA" dirty="0" smtClean="0">
                <a:solidFill>
                  <a:srgbClr val="0070C0"/>
                </a:solidFill>
              </a:rPr>
              <a:t/>
            </a:r>
            <a:br>
              <a:rPr lang="uk-UA" dirty="0" smtClean="0">
                <a:solidFill>
                  <a:srgbClr val="0070C0"/>
                </a:solidFill>
              </a:rPr>
            </a:br>
            <a:r>
              <a:rPr lang="uk-UA" dirty="0" smtClean="0"/>
              <a:t>-</a:t>
            </a:r>
            <a:r>
              <a:rPr lang="uk-UA" i="1" dirty="0" smtClean="0"/>
              <a:t>скорочення </a:t>
            </a:r>
            <a:r>
              <a:rPr lang="uk-UA" i="1" dirty="0"/>
              <a:t>тривалості всіх процесів (економія часу</a:t>
            </a:r>
            <a:r>
              <a:rPr lang="uk-UA" i="1" dirty="0" smtClean="0"/>
              <a:t>);</a:t>
            </a:r>
          </a:p>
          <a:p>
            <a:pPr marL="45720" indent="0">
              <a:buNone/>
            </a:pPr>
            <a:endParaRPr lang="uk-UA" i="1" dirty="0"/>
          </a:p>
          <a:p>
            <a:pPr marL="45720" lvl="0" indent="0">
              <a:buNone/>
            </a:pPr>
            <a:r>
              <a:rPr lang="uk-UA" i="1" dirty="0" smtClean="0"/>
              <a:t>-дотримання </a:t>
            </a:r>
            <a:r>
              <a:rPr lang="uk-UA" i="1" dirty="0"/>
              <a:t>термінів, визначених у договорах (пунктуальність</a:t>
            </a:r>
            <a:r>
              <a:rPr lang="uk-UA" i="1" dirty="0" smtClean="0"/>
              <a:t>);</a:t>
            </a:r>
          </a:p>
          <a:p>
            <a:pPr marL="45720" lvl="0" indent="0">
              <a:buNone/>
            </a:pPr>
            <a:r>
              <a:rPr lang="uk-UA" i="1" dirty="0" smtClean="0"/>
              <a:t>-</a:t>
            </a:r>
            <a:r>
              <a:rPr lang="uk-UA" i="1" dirty="0" smtClean="0"/>
              <a:t>реорганізація </a:t>
            </a:r>
            <a:r>
              <a:rPr lang="uk-UA" i="1" dirty="0"/>
              <a:t>існуючих процесів відповідно до зміни умов діяльності фірми (часова гнучкість</a:t>
            </a:r>
            <a:r>
              <a:rPr lang="uk-UA" i="1" dirty="0" smtClean="0"/>
              <a:t>);</a:t>
            </a:r>
          </a:p>
          <a:p>
            <a:pPr marL="45720" lvl="0" indent="0">
              <a:buNone/>
            </a:pPr>
            <a:endParaRPr lang="uk-UA" i="1" dirty="0"/>
          </a:p>
          <a:p>
            <a:pPr lvl="0">
              <a:buFontTx/>
              <a:buChar char="-"/>
            </a:pPr>
            <a:r>
              <a:rPr lang="uk-UA" i="1" dirty="0" smtClean="0"/>
              <a:t>розробка </a:t>
            </a:r>
            <a:r>
              <a:rPr lang="uk-UA" i="1" dirty="0"/>
              <a:t>нових продуктів і технологічних процесів (</a:t>
            </a:r>
            <a:r>
              <a:rPr lang="uk-UA" i="1" dirty="0" err="1"/>
              <a:t>інноваційність</a:t>
            </a:r>
            <a:r>
              <a:rPr lang="uk-UA" i="1" dirty="0" smtClean="0"/>
              <a:t>).</a:t>
            </a:r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853425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813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734721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44624"/>
            <a:ext cx="9108504" cy="6813376"/>
          </a:xfrm>
        </p:spPr>
        <p:txBody>
          <a:bodyPr/>
          <a:lstStyle/>
          <a:p>
            <a:pPr marL="45720" lvl="0" indent="0">
              <a:buNone/>
            </a:pPr>
            <a:r>
              <a:rPr lang="uk-UA" b="1" dirty="0">
                <a:solidFill>
                  <a:srgbClr val="0070C0"/>
                </a:solidFill>
              </a:rPr>
              <a:t>Прикладами стратегій, спрямованих на формування часових конкурентних переваг, є</a:t>
            </a:r>
            <a:r>
              <a:rPr lang="uk-UA" dirty="0"/>
              <a:t>: </a:t>
            </a:r>
          </a:p>
          <a:p>
            <a:pPr marL="45720" lvl="0" indent="0">
              <a:buNone/>
            </a:pPr>
            <a:r>
              <a:rPr lang="uk-UA" dirty="0"/>
              <a:t>-підвищення швидкості реагування на зміни споживчого попиту, </a:t>
            </a:r>
          </a:p>
          <a:p>
            <a:pPr lvl="0">
              <a:buFontTx/>
              <a:buChar char="-"/>
            </a:pPr>
            <a:r>
              <a:rPr lang="uk-UA" dirty="0"/>
              <a:t>прискорення процесів розробки та постановки на виробництво нових товарів,</a:t>
            </a:r>
          </a:p>
          <a:p>
            <a:pPr lvl="0">
              <a:buFontTx/>
              <a:buChar char="-"/>
            </a:pPr>
            <a:r>
              <a:rPr lang="uk-UA" dirty="0"/>
              <a:t> скорочення термінів постачання продукції або надання послуг. </a:t>
            </a:r>
          </a:p>
          <a:p>
            <a:pPr marL="45720" lvl="0" indent="0">
              <a:buNone/>
            </a:pPr>
            <a:r>
              <a:rPr lang="uk-UA" dirty="0"/>
              <a:t>    </a:t>
            </a:r>
            <a:r>
              <a:rPr lang="uk-UA" i="1" dirty="0">
                <a:solidFill>
                  <a:srgbClr val="0070C0"/>
                </a:solidFill>
              </a:rPr>
              <a:t>Стрімке підвищення рівня конкуренції на внутрішньому і зовнішніх ринках, зростання вимогливості споживачів приводить до того, що у найближчі десятиліття сподіватися на процвітання може лише те підприємство, яке матиме конкурентні переваги в усіх сферах, зокрема у сфері зниження витрат, покращання якості, забезпечення гнучкості, впровадження інновацій, розвитку знань та у сфері економії часу.</a:t>
            </a:r>
            <a:r>
              <a:rPr lang="uk-UA" dirty="0"/>
              <a:t/>
            </a:r>
            <a:br>
              <a:rPr lang="uk-UA" dirty="0"/>
            </a:br>
            <a:endParaRPr lang="uk-UA" dirty="0"/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6188409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3155"/>
            <a:ext cx="9144000" cy="6836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777719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624"/>
            <a:ext cx="9144000" cy="676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4201974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624736"/>
          </a:xfrm>
        </p:spPr>
        <p:txBody>
          <a:bodyPr/>
          <a:lstStyle/>
          <a:p>
            <a:pPr marL="45720" indent="0" algn="r">
              <a:buNone/>
            </a:pPr>
            <a:r>
              <a:rPr lang="uk-UA" b="1" dirty="0"/>
              <a:t>Нова матриця Бостонської консультативної </a:t>
            </a:r>
            <a:r>
              <a:rPr lang="uk-UA" b="1" dirty="0" smtClean="0"/>
              <a:t>групи</a:t>
            </a:r>
          </a:p>
          <a:p>
            <a:pPr marL="45720" indent="0" algn="just">
              <a:buNone/>
            </a:pPr>
            <a:r>
              <a:rPr lang="uk-UA" dirty="0" smtClean="0"/>
              <a:t>     Матриця </a:t>
            </a:r>
            <a:r>
              <a:rPr lang="uk-UA" dirty="0"/>
              <a:t>БКГ (</a:t>
            </a:r>
            <a:r>
              <a:rPr lang="uk-UA" dirty="0" err="1"/>
              <a:t>англ</a:t>
            </a:r>
            <a:r>
              <a:rPr lang="uk-UA" dirty="0"/>
              <a:t>. BCG </a:t>
            </a:r>
            <a:r>
              <a:rPr lang="uk-UA" dirty="0" err="1"/>
              <a:t>matrix</a:t>
            </a:r>
            <a:r>
              <a:rPr lang="uk-UA" dirty="0"/>
              <a:t>, інша назва: </a:t>
            </a:r>
            <a:r>
              <a:rPr lang="uk-UA" b="1" dirty="0">
                <a:solidFill>
                  <a:srgbClr val="0070C0"/>
                </a:solidFill>
              </a:rPr>
              <a:t>матриця «зростання – частка ринку» Бостонської консалтингової групи) </a:t>
            </a:r>
            <a:r>
              <a:rPr lang="uk-UA" dirty="0"/>
              <a:t>– інструмент для стратегічного аналізу і планування в маркетингу. </a:t>
            </a:r>
            <a:endParaRPr lang="uk-UA" dirty="0" smtClean="0"/>
          </a:p>
          <a:p>
            <a:pPr marL="45720" indent="0" algn="just">
              <a:buNone/>
            </a:pPr>
            <a:endParaRPr lang="uk-UA" dirty="0" smtClean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1808820"/>
            <a:ext cx="6732240" cy="48605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445491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6709" y="731838"/>
            <a:ext cx="4633382" cy="3475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660264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uk-UA" dirty="0" smtClean="0"/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442602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 smtClean="0"/>
              <a:t> </a:t>
            </a:r>
            <a:r>
              <a:rPr lang="uk-UA" dirty="0"/>
              <a:t>Класифікації типів стратегічних господарських підрозділів :</a:t>
            </a:r>
            <a:br>
              <a:rPr lang="uk-UA" dirty="0"/>
            </a:br>
            <a:r>
              <a:rPr lang="uk-UA" dirty="0" smtClean="0"/>
              <a:t>1.1 </a:t>
            </a:r>
            <a:r>
              <a:rPr lang="uk-UA" dirty="0"/>
              <a:t>«Зірки»</a:t>
            </a:r>
            <a:br>
              <a:rPr lang="uk-UA" dirty="0"/>
            </a:br>
            <a:r>
              <a:rPr lang="uk-UA" dirty="0" smtClean="0"/>
              <a:t>1.2 </a:t>
            </a:r>
            <a:r>
              <a:rPr lang="uk-UA" dirty="0"/>
              <a:t>«Дійні корови» («Грошові мішки»)</a:t>
            </a:r>
            <a:br>
              <a:rPr lang="uk-UA" dirty="0"/>
            </a:br>
            <a:r>
              <a:rPr lang="uk-UA" dirty="0" smtClean="0"/>
              <a:t>1.3 </a:t>
            </a:r>
            <a:r>
              <a:rPr lang="uk-UA" dirty="0"/>
              <a:t>«Собаки» («Кульгаві качки», «Мертвий вантаж»)</a:t>
            </a:r>
            <a:br>
              <a:rPr lang="uk-UA" dirty="0"/>
            </a:br>
            <a:r>
              <a:rPr lang="uk-UA" dirty="0" smtClean="0"/>
              <a:t>1.4 </a:t>
            </a:r>
            <a:r>
              <a:rPr lang="uk-UA" dirty="0"/>
              <a:t>«Важкі діти» («Дикі кішки», «Темні конячки», «Знаки </a:t>
            </a:r>
            <a:r>
              <a:rPr lang="uk-UA" dirty="0" smtClean="0"/>
              <a:t>питання»).</a:t>
            </a:r>
          </a:p>
          <a:p>
            <a:pPr marL="45720" indent="0">
              <a:buNone/>
            </a:pPr>
            <a:endParaRPr lang="uk-UA" dirty="0"/>
          </a:p>
          <a:p>
            <a:pPr marL="45720" indent="0">
              <a:buNone/>
            </a:pPr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59" y="1853546"/>
            <a:ext cx="6672605" cy="4383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97994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pPr marL="45720" indent="0">
              <a:buNone/>
            </a:pPr>
            <a:r>
              <a:rPr lang="uk-UA" dirty="0" smtClean="0"/>
              <a:t>План</a:t>
            </a:r>
          </a:p>
          <a:p>
            <a:pPr marL="45720" indent="0">
              <a:buNone/>
            </a:pPr>
            <a:r>
              <a:rPr lang="uk-UA" dirty="0" smtClean="0"/>
              <a:t>1.</a:t>
            </a:r>
            <a:r>
              <a:rPr lang="uk-UA" b="1" dirty="0"/>
              <a:t> Поняття та види конкурентних переваг</a:t>
            </a:r>
          </a:p>
          <a:p>
            <a:pPr marL="45720" indent="0">
              <a:buNone/>
            </a:pPr>
            <a:r>
              <a:rPr lang="uk-UA" dirty="0" smtClean="0"/>
              <a:t>2. </a:t>
            </a:r>
            <a:r>
              <a:rPr lang="uk-UA" b="1" dirty="0"/>
              <a:t>Нова матриця Бостонської консультативної </a:t>
            </a:r>
            <a:r>
              <a:rPr lang="uk-UA" b="1" dirty="0" smtClean="0"/>
              <a:t>групи</a:t>
            </a:r>
          </a:p>
          <a:p>
            <a:pPr marL="45720" indent="0">
              <a:buNone/>
            </a:pPr>
            <a:endParaRPr lang="uk-UA" b="1" dirty="0"/>
          </a:p>
          <a:p>
            <a:pPr marL="45720" indent="0">
              <a:buNone/>
            </a:pP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390812519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-5488"/>
            <a:ext cx="9108504" cy="6863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938780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856984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/>
              <a:t>Переваги:</a:t>
            </a:r>
            <a:br>
              <a:rPr lang="uk-UA" dirty="0"/>
            </a:br>
            <a:r>
              <a:rPr lang="uk-UA" dirty="0" smtClean="0"/>
              <a:t>-Теоретичне </a:t>
            </a:r>
            <a:r>
              <a:rPr lang="uk-UA" dirty="0"/>
              <a:t>опрацювання взаємозв'язку між фінансовими надходженнями і аналізованими параметрами;</a:t>
            </a:r>
          </a:p>
          <a:p>
            <a:pPr marL="45720" lvl="0" indent="0">
              <a:buNone/>
            </a:pPr>
            <a:r>
              <a:rPr lang="uk-UA" dirty="0" smtClean="0"/>
              <a:t>-Об'єктивність </a:t>
            </a:r>
            <a:r>
              <a:rPr lang="uk-UA" dirty="0"/>
              <a:t>аналізованих параметрів (відносна ринкова частка і темп зростання ринку);</a:t>
            </a:r>
          </a:p>
          <a:p>
            <a:pPr marL="45720" lvl="0" indent="0">
              <a:buNone/>
            </a:pPr>
            <a:r>
              <a:rPr lang="uk-UA" dirty="0" smtClean="0"/>
              <a:t>-Наочність </a:t>
            </a:r>
            <a:r>
              <a:rPr lang="uk-UA" dirty="0"/>
              <a:t>отриманих результатів і простота побудови;</a:t>
            </a:r>
          </a:p>
          <a:p>
            <a:pPr marL="45720" lvl="0" indent="0">
              <a:buNone/>
            </a:pPr>
            <a:r>
              <a:rPr lang="uk-UA" dirty="0" smtClean="0"/>
              <a:t>-Вона </a:t>
            </a:r>
            <a:r>
              <a:rPr lang="uk-UA" dirty="0"/>
              <a:t>дозволяє поєднувати аналіз портфеля з моделлю життєвого циклу товару;</a:t>
            </a:r>
          </a:p>
          <a:p>
            <a:pPr marL="45720" lvl="0" indent="0">
              <a:buNone/>
            </a:pPr>
            <a:r>
              <a:rPr lang="uk-UA" dirty="0" smtClean="0"/>
              <a:t>-Матриця </a:t>
            </a:r>
            <a:r>
              <a:rPr lang="uk-UA" dirty="0"/>
              <a:t>проста і доступна для розуміння;</a:t>
            </a:r>
          </a:p>
          <a:p>
            <a:pPr marL="45720" lvl="0" indent="0">
              <a:buNone/>
            </a:pPr>
            <a:r>
              <a:rPr lang="uk-UA" dirty="0" smtClean="0"/>
              <a:t>-Легко </a:t>
            </a:r>
            <a:r>
              <a:rPr lang="uk-UA" dirty="0"/>
              <a:t>розробити стратегію для бізнес-одиниць та інвестиційну політику.</a:t>
            </a:r>
          </a:p>
          <a:p>
            <a:pPr marL="45720" indent="0" algn="just">
              <a:buNone/>
            </a:pPr>
            <a:r>
              <a:rPr lang="uk-UA" b="1" dirty="0" smtClean="0"/>
              <a:t>    Матриця </a:t>
            </a:r>
            <a:r>
              <a:rPr lang="uk-UA" b="1" dirty="0"/>
              <a:t>Мак-</a:t>
            </a:r>
            <a:r>
              <a:rPr lang="uk-UA" b="1" dirty="0" err="1"/>
              <a:t>Кінсі</a:t>
            </a:r>
            <a:r>
              <a:rPr lang="uk-UA" dirty="0"/>
              <a:t> була розроблена на основі ідеї матриці БКГ, однак використовує значно більший набір параметрів для оцінки, а також поєднує якісні та кількісні показники. Для більш точного визначення потенціалу привабливості та конкурентоспроможності в матриці прийнято до уваги набір критеріїв.</a:t>
            </a:r>
          </a:p>
        </p:txBody>
      </p:sp>
    </p:spTree>
    <p:extLst>
      <p:ext uri="{BB962C8B-B14F-4D97-AF65-F5344CB8AC3E}">
        <p14:creationId xmlns:p14="http://schemas.microsoft.com/office/powerpoint/2010/main" val="163772471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8518"/>
            <a:ext cx="9144000" cy="68094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6732471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88640"/>
            <a:ext cx="8784976" cy="6552728"/>
          </a:xfrm>
        </p:spPr>
        <p:txBody>
          <a:bodyPr/>
          <a:lstStyle/>
          <a:p>
            <a:pPr marL="45720" indent="0" algn="just">
              <a:buNone/>
            </a:pPr>
            <a:r>
              <a:rPr lang="uk-UA" b="1" dirty="0" smtClean="0"/>
              <a:t>    Призначення </a:t>
            </a:r>
            <a:r>
              <a:rPr lang="uk-UA" b="1" dirty="0"/>
              <a:t>моделі Бостонської консультативної групи. </a:t>
            </a:r>
            <a:r>
              <a:rPr lang="uk-UA" dirty="0"/>
              <a:t>Моделі є методом планування збалансованого портфеля товарів або послуг. Основним завданням стратегічного планування є ухвалення рішення про те, випуск яких товарів слід починати і розширювати, яких підтримувати, а яких знижувати, які товари виводити з ринку, з тим, щоб підтримувати оборот грошей в організації. Ця матриця також використовується для складання перспективного плану випуску кожного товару з урахуванням матриць товарів конкурентів.</a:t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40034029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0"/>
            <a:ext cx="8928992" cy="6597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038348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79512" y="116632"/>
            <a:ext cx="8856984" cy="6624736"/>
          </a:xfrm>
        </p:spPr>
        <p:txBody>
          <a:bodyPr>
            <a:normAutofit/>
          </a:bodyPr>
          <a:lstStyle/>
          <a:p>
            <a:pPr marL="45720" indent="0" algn="r">
              <a:buNone/>
            </a:pPr>
            <a:r>
              <a:rPr lang="uk-UA" b="1" dirty="0"/>
              <a:t>Поняття та види конкурентних </a:t>
            </a:r>
            <a:r>
              <a:rPr lang="uk-UA" b="1" dirty="0" smtClean="0"/>
              <a:t>переваг</a:t>
            </a:r>
          </a:p>
          <a:p>
            <a:pPr marL="45720" indent="0" algn="just">
              <a:buNone/>
            </a:pPr>
            <a:r>
              <a:rPr lang="uk-UA" b="1" dirty="0" smtClean="0">
                <a:solidFill>
                  <a:srgbClr val="0070C0"/>
                </a:solidFill>
              </a:rPr>
              <a:t>Класифікація </a:t>
            </a:r>
            <a:r>
              <a:rPr lang="uk-UA" b="1" dirty="0">
                <a:solidFill>
                  <a:srgbClr val="0070C0"/>
                </a:solidFill>
              </a:rPr>
              <a:t>конкурентних переваг </a:t>
            </a:r>
            <a:r>
              <a:rPr lang="uk-UA" b="1" dirty="0" smtClean="0">
                <a:solidFill>
                  <a:srgbClr val="0070C0"/>
                </a:solidFill>
              </a:rPr>
              <a:t>фірми:</a:t>
            </a:r>
          </a:p>
          <a:p>
            <a:pPr marL="45720" indent="0" algn="just">
              <a:buNone/>
            </a:pPr>
            <a:endParaRPr lang="uk-UA" dirty="0" smtClean="0"/>
          </a:p>
          <a:p>
            <a:pPr marL="45720" indent="0" algn="just">
              <a:buNone/>
            </a:pPr>
            <a:r>
              <a:rPr lang="uk-UA" dirty="0" smtClean="0"/>
              <a:t> </a:t>
            </a:r>
            <a:r>
              <a:rPr lang="uk-UA" i="1" dirty="0" smtClean="0"/>
              <a:t>-відношенням </a:t>
            </a:r>
            <a:r>
              <a:rPr lang="uk-UA" i="1" dirty="0"/>
              <a:t>до системи (підприємства);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-сферою </a:t>
            </a:r>
            <a:r>
              <a:rPr lang="uk-UA" i="1" dirty="0"/>
              <a:t>прояву;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-джерелами </a:t>
            </a:r>
            <a:r>
              <a:rPr lang="uk-UA" i="1" dirty="0"/>
              <a:t>створення та можливістю імітації;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-тривалістю </a:t>
            </a:r>
            <a:r>
              <a:rPr lang="uk-UA" i="1" dirty="0"/>
              <a:t>дії;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-місцем </a:t>
            </a:r>
            <a:r>
              <a:rPr lang="uk-UA" i="1" dirty="0"/>
              <a:t>формування; </a:t>
            </a:r>
            <a:endParaRPr lang="uk-UA" i="1" dirty="0" smtClean="0"/>
          </a:p>
          <a:p>
            <a:pPr marL="45720" indent="0" algn="just">
              <a:buNone/>
            </a:pPr>
            <a:r>
              <a:rPr lang="uk-UA" i="1" dirty="0" smtClean="0"/>
              <a:t>-видом </a:t>
            </a:r>
            <a:r>
              <a:rPr lang="uk-UA" i="1" dirty="0"/>
              <a:t>ефекту, який отримує підприємство від реалізації переваги.</a:t>
            </a:r>
            <a:br>
              <a:rPr lang="uk-UA" i="1" dirty="0"/>
            </a:br>
            <a:r>
              <a:rPr lang="uk-UA" dirty="0"/>
              <a:t/>
            </a:r>
            <a:br>
              <a:rPr lang="uk-UA" dirty="0"/>
            </a:b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565166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116632"/>
            <a:ext cx="8928992" cy="6552728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uk-UA" dirty="0" smtClean="0">
                <a:solidFill>
                  <a:srgbClr val="0070C0"/>
                </a:solidFill>
              </a:rPr>
              <a:t>Поділ </a:t>
            </a:r>
            <a:r>
              <a:rPr lang="uk-UA" dirty="0">
                <a:solidFill>
                  <a:srgbClr val="0070C0"/>
                </a:solidFill>
              </a:rPr>
              <a:t>конкурентних переваг за джерелами створення та стійкістю до копіювання на переваги</a:t>
            </a:r>
            <a:endParaRPr lang="uk-UA" dirty="0" smtClean="0"/>
          </a:p>
          <a:p>
            <a:pPr marL="45720" indent="0">
              <a:buNone/>
            </a:pPr>
            <a:endParaRPr lang="uk-UA" dirty="0" smtClean="0"/>
          </a:p>
          <a:p>
            <a:pPr marL="45720" indent="0">
              <a:buNone/>
            </a:pPr>
            <a:r>
              <a:rPr lang="uk-UA" dirty="0" smtClean="0"/>
              <a:t>1</a:t>
            </a:r>
            <a:r>
              <a:rPr lang="uk-UA" dirty="0"/>
              <a:t>) «низького рівня</a:t>
            </a:r>
            <a:r>
              <a:rPr lang="uk-UA" dirty="0" smtClean="0"/>
              <a:t>»;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2) «високого рівня</a:t>
            </a:r>
            <a:r>
              <a:rPr lang="uk-UA" dirty="0" smtClean="0"/>
              <a:t>»);</a:t>
            </a:r>
            <a:r>
              <a:rPr lang="uk-UA" dirty="0"/>
              <a:t/>
            </a:r>
            <a:br>
              <a:rPr lang="uk-UA" dirty="0"/>
            </a:br>
            <a:r>
              <a:rPr lang="uk-UA" dirty="0"/>
              <a:t/>
            </a:r>
            <a:br>
              <a:rPr lang="uk-UA" dirty="0"/>
            </a:br>
            <a:r>
              <a:rPr lang="uk-UA" dirty="0"/>
              <a:t>3) «найвищого рівня</a:t>
            </a:r>
            <a:r>
              <a:rPr lang="uk-UA" dirty="0" smtClean="0"/>
              <a:t>»;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9326069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306"/>
            <a:ext cx="9144000" cy="68086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11034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3097"/>
            <a:ext cx="9144000" cy="687109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937682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5005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96" y="0"/>
            <a:ext cx="9108504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46388215"/>
      </p:ext>
    </p:extLst>
  </p:cSld>
  <p:clrMapOvr>
    <a:masterClrMapping/>
  </p:clrMapOvr>
</p:sld>
</file>

<file path=ppt/theme/theme1.xml><?xml version="1.0" encoding="utf-8"?>
<a:theme xmlns:a="http://schemas.openxmlformats.org/drawingml/2006/main" name="Воздушный пото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63</TotalTime>
  <Words>264</Words>
  <Application>Microsoft Office PowerPoint</Application>
  <PresentationFormat>Экран (4:3)</PresentationFormat>
  <Paragraphs>45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Воздушный поток</vt:lpstr>
      <vt:lpstr>Тема  Основні теорії конкурентної переваги   Лектор к.е.н., доцент кафедри готельно – ресторанної справи та туризму Мосіюк С.І. smo125498@gmail.com 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Основні теорії конкурентної переваги</dc:title>
  <dc:creator>Igor Mosiyuk</dc:creator>
  <cp:lastModifiedBy>Igor Mosiyuk</cp:lastModifiedBy>
  <cp:revision>8</cp:revision>
  <dcterms:created xsi:type="dcterms:W3CDTF">2022-10-28T15:04:16Z</dcterms:created>
  <dcterms:modified xsi:type="dcterms:W3CDTF">2022-10-31T16:43:43Z</dcterms:modified>
</cp:coreProperties>
</file>