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73" r:id="rId4"/>
    <p:sldId id="257" r:id="rId5"/>
    <p:sldId id="258" r:id="rId6"/>
    <p:sldId id="277" r:id="rId7"/>
    <p:sldId id="278" r:id="rId8"/>
    <p:sldId id="274" r:id="rId9"/>
    <p:sldId id="261" r:id="rId10"/>
    <p:sldId id="263" r:id="rId11"/>
    <p:sldId id="264" r:id="rId12"/>
    <p:sldId id="260" r:id="rId13"/>
    <p:sldId id="275" r:id="rId14"/>
    <p:sldId id="276" r:id="rId15"/>
    <p:sldId id="279" r:id="rId16"/>
    <p:sldId id="265" r:id="rId17"/>
    <p:sldId id="280" r:id="rId18"/>
    <p:sldId id="281" r:id="rId19"/>
    <p:sldId id="266" r:id="rId20"/>
    <p:sldId id="282" r:id="rId21"/>
    <p:sldId id="267" r:id="rId22"/>
    <p:sldId id="283" r:id="rId23"/>
    <p:sldId id="268" r:id="rId2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BE27-DD0A-4DC3-B54A-06A2A7AE1059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6809-0EFE-473A-9FCE-407065E36236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BE27-DD0A-4DC3-B54A-06A2A7AE1059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6809-0EFE-473A-9FCE-407065E3623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BE27-DD0A-4DC3-B54A-06A2A7AE1059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6809-0EFE-473A-9FCE-407065E3623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BE27-DD0A-4DC3-B54A-06A2A7AE1059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6809-0EFE-473A-9FCE-407065E36236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BE27-DD0A-4DC3-B54A-06A2A7AE1059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6809-0EFE-473A-9FCE-407065E3623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BE27-DD0A-4DC3-B54A-06A2A7AE1059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6809-0EFE-473A-9FCE-407065E36236}" type="slidenum">
              <a:rPr lang="uk-UA" smtClean="0"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BE27-DD0A-4DC3-B54A-06A2A7AE1059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6809-0EFE-473A-9FCE-407065E36236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BE27-DD0A-4DC3-B54A-06A2A7AE1059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6809-0EFE-473A-9FCE-407065E3623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BE27-DD0A-4DC3-B54A-06A2A7AE1059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6809-0EFE-473A-9FCE-407065E3623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BE27-DD0A-4DC3-B54A-06A2A7AE1059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6809-0EFE-473A-9FCE-407065E3623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2BE27-DD0A-4DC3-B54A-06A2A7AE1059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A6809-0EFE-473A-9FCE-407065E36236}" type="slidenum">
              <a:rPr lang="uk-UA" smtClean="0"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E92BE27-DD0A-4DC3-B54A-06A2A7AE1059}" type="datetimeFigureOut">
              <a:rPr lang="uk-UA" smtClean="0"/>
              <a:t>31.10.2022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52A6809-0EFE-473A-9FCE-407065E3623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052736"/>
            <a:ext cx="7175351" cy="1793167"/>
          </a:xfrm>
        </p:spPr>
        <p:txBody>
          <a:bodyPr/>
          <a:lstStyle/>
          <a:p>
            <a:pPr marL="182880" indent="0" algn="r">
              <a:buNone/>
            </a:pPr>
            <a:r>
              <a:rPr lang="uk-UA" sz="3600" dirty="0" smtClean="0">
                <a:solidFill>
                  <a:srgbClr val="0070C0"/>
                </a:solidFill>
              </a:rPr>
              <a:t>Тема </a:t>
            </a:r>
            <a:r>
              <a:rPr lang="uk-UA" sz="3600" dirty="0" smtClean="0">
                <a:solidFill>
                  <a:srgbClr val="0070C0"/>
                </a:solidFill>
              </a:rPr>
              <a:t/>
            </a:r>
            <a:br>
              <a:rPr lang="uk-UA" sz="3600" dirty="0" smtClean="0">
                <a:solidFill>
                  <a:srgbClr val="0070C0"/>
                </a:solidFill>
              </a:rPr>
            </a:br>
            <a:r>
              <a:rPr lang="uk-UA" sz="3600" dirty="0" smtClean="0">
                <a:solidFill>
                  <a:srgbClr val="0070C0"/>
                </a:solidFill>
              </a:rPr>
              <a:t>Основні </a:t>
            </a:r>
            <a:r>
              <a:rPr lang="uk-UA" sz="3600" dirty="0" smtClean="0">
                <a:solidFill>
                  <a:srgbClr val="0070C0"/>
                </a:solidFill>
              </a:rPr>
              <a:t>теорії конкурентної </a:t>
            </a:r>
            <a:r>
              <a:rPr lang="uk-UA" sz="3600" dirty="0" smtClean="0">
                <a:solidFill>
                  <a:srgbClr val="0070C0"/>
                </a:solidFill>
              </a:rPr>
              <a:t>переваги</a:t>
            </a:r>
            <a:br>
              <a:rPr lang="uk-UA" sz="3600" dirty="0" smtClean="0">
                <a:solidFill>
                  <a:srgbClr val="0070C0"/>
                </a:solidFill>
              </a:rPr>
            </a:br>
            <a:r>
              <a:rPr lang="uk-UA" sz="3600" dirty="0">
                <a:solidFill>
                  <a:srgbClr val="0070C0"/>
                </a:solidFill>
              </a:rPr>
              <a:t/>
            </a:r>
            <a:br>
              <a:rPr lang="uk-UA" sz="3600" dirty="0">
                <a:solidFill>
                  <a:srgbClr val="0070C0"/>
                </a:solidFill>
              </a:rPr>
            </a:br>
            <a:r>
              <a:rPr lang="uk-UA" sz="3600" dirty="0" smtClean="0">
                <a:solidFill>
                  <a:srgbClr val="0070C0"/>
                </a:solidFill>
              </a:rPr>
              <a:t/>
            </a:r>
            <a:br>
              <a:rPr lang="uk-UA" sz="3600" dirty="0" smtClean="0">
                <a:solidFill>
                  <a:srgbClr val="0070C0"/>
                </a:solidFill>
              </a:rPr>
            </a:br>
            <a:r>
              <a:rPr lang="uk-UA" sz="2000" dirty="0" smtClean="0">
                <a:solidFill>
                  <a:srgbClr val="0070C0"/>
                </a:solidFill>
              </a:rPr>
              <a:t>Лектор </a:t>
            </a:r>
            <a:r>
              <a:rPr lang="uk-UA" sz="2000" dirty="0" err="1" smtClean="0">
                <a:solidFill>
                  <a:srgbClr val="0070C0"/>
                </a:solidFill>
              </a:rPr>
              <a:t>к.е.н</a:t>
            </a:r>
            <a:r>
              <a:rPr lang="uk-UA" sz="2000" dirty="0" smtClean="0">
                <a:solidFill>
                  <a:srgbClr val="0070C0"/>
                </a:solidFill>
              </a:rPr>
              <a:t>., доцент кафедри </a:t>
            </a:r>
            <a:r>
              <a:rPr lang="uk-UA" sz="2000" dirty="0" err="1" smtClean="0">
                <a:solidFill>
                  <a:srgbClr val="0070C0"/>
                </a:solidFill>
              </a:rPr>
              <a:t>готельно</a:t>
            </a:r>
            <a:r>
              <a:rPr lang="uk-UA" sz="2000" dirty="0" smtClean="0">
                <a:solidFill>
                  <a:srgbClr val="0070C0"/>
                </a:solidFill>
              </a:rPr>
              <a:t> – ресторанної справи та туризму</a:t>
            </a:r>
            <a:br>
              <a:rPr lang="uk-UA" sz="2000" dirty="0" smtClean="0">
                <a:solidFill>
                  <a:srgbClr val="0070C0"/>
                </a:solidFill>
              </a:rPr>
            </a:br>
            <a:r>
              <a:rPr lang="uk-UA" sz="2000" dirty="0" err="1" smtClean="0">
                <a:solidFill>
                  <a:srgbClr val="0070C0"/>
                </a:solidFill>
              </a:rPr>
              <a:t>Мосіюк</a:t>
            </a:r>
            <a:r>
              <a:rPr lang="uk-UA" sz="2000" dirty="0" smtClean="0">
                <a:solidFill>
                  <a:srgbClr val="0070C0"/>
                </a:solidFill>
              </a:rPr>
              <a:t> С.І.</a:t>
            </a:r>
            <a:r>
              <a:rPr lang="en-US" sz="2000" dirty="0" smtClean="0">
                <a:solidFill>
                  <a:srgbClr val="0070C0"/>
                </a:solidFill>
              </a:rPr>
              <a:t/>
            </a:r>
            <a:br>
              <a:rPr lang="en-US" sz="2000" dirty="0" smtClean="0">
                <a:solidFill>
                  <a:srgbClr val="0070C0"/>
                </a:solidFill>
              </a:rPr>
            </a:br>
            <a:r>
              <a:rPr lang="en-US" sz="2000" dirty="0" smtClean="0">
                <a:solidFill>
                  <a:srgbClr val="0070C0"/>
                </a:solidFill>
              </a:rPr>
              <a:t>smo125498@gmail.com</a:t>
            </a:r>
            <a:r>
              <a:rPr lang="uk-UA" sz="2000" dirty="0" smtClean="0">
                <a:solidFill>
                  <a:srgbClr val="0070C0"/>
                </a:solidFill>
              </a:rPr>
              <a:t/>
            </a:r>
            <a:br>
              <a:rPr lang="uk-UA" sz="2000" dirty="0" smtClean="0">
                <a:solidFill>
                  <a:srgbClr val="0070C0"/>
                </a:solidFill>
              </a:rPr>
            </a:br>
            <a:r>
              <a:rPr lang="uk-UA" sz="3600" dirty="0">
                <a:solidFill>
                  <a:srgbClr val="0070C0"/>
                </a:solidFill>
              </a:rPr>
              <a:t/>
            </a:r>
            <a:br>
              <a:rPr lang="uk-UA" sz="3600" dirty="0">
                <a:solidFill>
                  <a:srgbClr val="0070C0"/>
                </a:solidFill>
              </a:rPr>
            </a:br>
            <a:r>
              <a:rPr lang="uk-UA" sz="3600" dirty="0" smtClean="0">
                <a:solidFill>
                  <a:srgbClr val="0070C0"/>
                </a:solidFill>
              </a:rPr>
              <a:t/>
            </a:r>
            <a:br>
              <a:rPr lang="uk-UA" sz="3600" dirty="0" smtClean="0">
                <a:solidFill>
                  <a:srgbClr val="0070C0"/>
                </a:solidFill>
              </a:rPr>
            </a:br>
            <a:endParaRPr lang="uk-UA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30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480720"/>
          </a:xfrm>
        </p:spPr>
        <p:txBody>
          <a:bodyPr/>
          <a:lstStyle/>
          <a:p>
            <a:pPr marL="45720" indent="0">
              <a:buNone/>
            </a:pPr>
            <a:r>
              <a:rPr lang="uk-UA" dirty="0" smtClean="0"/>
              <a:t>Для </a:t>
            </a:r>
            <a:r>
              <a:rPr lang="uk-UA" dirty="0"/>
              <a:t>постійного скорочення дефіциту знань перед кожною організацією постають такі завдання</a:t>
            </a:r>
            <a:r>
              <a:rPr lang="uk-UA" dirty="0" smtClean="0"/>
              <a:t>:</a:t>
            </a:r>
          </a:p>
          <a:p>
            <a:pPr marL="45720" indent="0">
              <a:buNone/>
            </a:pP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- надбання </a:t>
            </a:r>
            <a:r>
              <a:rPr lang="uk-UA" dirty="0"/>
              <a:t>знань – використання вже сформованих людством знань та їх пристосування до потреб організації; передбачається також отримання знань через проведення НДДКР і за рахунок використання місцевих джерел знань</a:t>
            </a:r>
            <a:r>
              <a:rPr lang="uk-UA" dirty="0" smtClean="0"/>
              <a:t>;</a:t>
            </a:r>
          </a:p>
          <a:p>
            <a:pPr marL="45720" indent="0">
              <a:buNone/>
            </a:pPr>
            <a:endParaRPr lang="uk-UA" dirty="0"/>
          </a:p>
          <a:p>
            <a:pPr marL="45720" lvl="0" indent="0">
              <a:buNone/>
            </a:pPr>
            <a:r>
              <a:rPr lang="uk-UA" dirty="0" smtClean="0"/>
              <a:t>-засвоєння </a:t>
            </a:r>
            <a:r>
              <a:rPr lang="uk-UA" dirty="0"/>
              <a:t>знань – створення сприятливих умов для навчання працівників протягом усього життя</a:t>
            </a:r>
            <a:r>
              <a:rPr lang="uk-UA" dirty="0" smtClean="0"/>
              <a:t>;</a:t>
            </a:r>
          </a:p>
          <a:p>
            <a:pPr marL="45720" lvl="0" indent="0">
              <a:buNone/>
            </a:pPr>
            <a:endParaRPr lang="uk-UA" dirty="0"/>
          </a:p>
          <a:p>
            <a:pPr marL="45720" lvl="0" indent="0">
              <a:buNone/>
            </a:pPr>
            <a:r>
              <a:rPr lang="uk-UA" dirty="0" smtClean="0"/>
              <a:t>- передача </a:t>
            </a:r>
            <a:r>
              <a:rPr lang="uk-UA" dirty="0"/>
              <a:t>знань – ефективне використання новітніх інформаційних і телекомунікаційних технологій для посилення </a:t>
            </a:r>
            <a:r>
              <a:rPr lang="uk-UA" dirty="0" smtClean="0"/>
              <a:t>власних </a:t>
            </a:r>
            <a:r>
              <a:rPr lang="uk-UA" dirty="0"/>
              <a:t>конкурентних позицій.</a:t>
            </a:r>
          </a:p>
        </p:txBody>
      </p:sp>
    </p:spTree>
    <p:extLst>
      <p:ext uri="{BB962C8B-B14F-4D97-AF65-F5344CB8AC3E}">
        <p14:creationId xmlns:p14="http://schemas.microsoft.com/office/powerpoint/2010/main" val="1747897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65527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dirty="0" smtClean="0">
                <a:solidFill>
                  <a:srgbClr val="0070C0"/>
                </a:solidFill>
              </a:rPr>
              <a:t>Важливим </a:t>
            </a:r>
            <a:r>
              <a:rPr lang="uk-UA" dirty="0" smtClean="0">
                <a:solidFill>
                  <a:srgbClr val="0070C0"/>
                </a:solidFill>
              </a:rPr>
              <a:t>чинником стратегічного успіху підприємств стає час, що проявляється за такими основними напрямами</a:t>
            </a:r>
            <a:r>
              <a:rPr lang="uk-UA" dirty="0" smtClean="0">
                <a:solidFill>
                  <a:srgbClr val="0070C0"/>
                </a:solidFill>
              </a:rPr>
              <a:t>:</a:t>
            </a:r>
          </a:p>
          <a:p>
            <a:pPr marL="45720" indent="0">
              <a:buNone/>
            </a:pPr>
            <a:r>
              <a:rPr lang="uk-UA" dirty="0" smtClean="0">
                <a:solidFill>
                  <a:srgbClr val="0070C0"/>
                </a:solidFill>
              </a:rPr>
              <a:t/>
            </a:r>
            <a:br>
              <a:rPr lang="uk-UA" dirty="0" smtClean="0">
                <a:solidFill>
                  <a:srgbClr val="0070C0"/>
                </a:solidFill>
              </a:rPr>
            </a:br>
            <a:r>
              <a:rPr lang="uk-UA" dirty="0" smtClean="0"/>
              <a:t>-</a:t>
            </a:r>
            <a:r>
              <a:rPr lang="uk-UA" i="1" dirty="0" smtClean="0"/>
              <a:t>скорочення </a:t>
            </a:r>
            <a:r>
              <a:rPr lang="uk-UA" i="1" dirty="0"/>
              <a:t>тривалості всіх процесів (економія часу</a:t>
            </a:r>
            <a:r>
              <a:rPr lang="uk-UA" i="1" dirty="0" smtClean="0"/>
              <a:t>);</a:t>
            </a:r>
          </a:p>
          <a:p>
            <a:pPr marL="45720" indent="0">
              <a:buNone/>
            </a:pPr>
            <a:endParaRPr lang="uk-UA" i="1" dirty="0"/>
          </a:p>
          <a:p>
            <a:pPr marL="45720" lvl="0" indent="0">
              <a:buNone/>
            </a:pPr>
            <a:r>
              <a:rPr lang="uk-UA" i="1" dirty="0" smtClean="0"/>
              <a:t>-дотримання </a:t>
            </a:r>
            <a:r>
              <a:rPr lang="uk-UA" i="1" dirty="0"/>
              <a:t>термінів, визначених у договорах (пунктуальність</a:t>
            </a:r>
            <a:r>
              <a:rPr lang="uk-UA" i="1" dirty="0" smtClean="0"/>
              <a:t>);</a:t>
            </a:r>
          </a:p>
          <a:p>
            <a:pPr marL="45720" lvl="0" indent="0">
              <a:buNone/>
            </a:pPr>
            <a:r>
              <a:rPr lang="uk-UA" i="1" dirty="0" smtClean="0"/>
              <a:t>-</a:t>
            </a:r>
            <a:r>
              <a:rPr lang="uk-UA" i="1" dirty="0" smtClean="0"/>
              <a:t>реорганізація </a:t>
            </a:r>
            <a:r>
              <a:rPr lang="uk-UA" i="1" dirty="0"/>
              <a:t>існуючих процесів відповідно до зміни умов діяльності фірми (часова гнучкість</a:t>
            </a:r>
            <a:r>
              <a:rPr lang="uk-UA" i="1" dirty="0" smtClean="0"/>
              <a:t>);</a:t>
            </a:r>
          </a:p>
          <a:p>
            <a:pPr marL="45720" lvl="0" indent="0">
              <a:buNone/>
            </a:pPr>
            <a:endParaRPr lang="uk-UA" i="1" dirty="0"/>
          </a:p>
          <a:p>
            <a:pPr lvl="0">
              <a:buFontTx/>
              <a:buChar char="-"/>
            </a:pPr>
            <a:r>
              <a:rPr lang="uk-UA" i="1" dirty="0" smtClean="0"/>
              <a:t>розробка </a:t>
            </a:r>
            <a:r>
              <a:rPr lang="uk-UA" i="1" dirty="0"/>
              <a:t>нових продуктів і технологічних процесів (</a:t>
            </a:r>
            <a:r>
              <a:rPr lang="uk-UA" i="1" dirty="0" err="1"/>
              <a:t>інноваційність</a:t>
            </a:r>
            <a:r>
              <a:rPr lang="uk-UA" i="1" dirty="0" smtClean="0"/>
              <a:t>).</a:t>
            </a:r>
          </a:p>
          <a:p>
            <a:pPr marL="4572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3425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3472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4624"/>
            <a:ext cx="9108504" cy="6813376"/>
          </a:xfrm>
        </p:spPr>
        <p:txBody>
          <a:bodyPr/>
          <a:lstStyle/>
          <a:p>
            <a:pPr marL="45720" lvl="0" indent="0">
              <a:buNone/>
            </a:pPr>
            <a:r>
              <a:rPr lang="uk-UA" b="1" dirty="0">
                <a:solidFill>
                  <a:srgbClr val="0070C0"/>
                </a:solidFill>
              </a:rPr>
              <a:t>Прикладами стратегій, спрямованих на формування часових конкурентних переваг, є</a:t>
            </a:r>
            <a:r>
              <a:rPr lang="uk-UA" dirty="0"/>
              <a:t>: </a:t>
            </a:r>
          </a:p>
          <a:p>
            <a:pPr marL="45720" lvl="0" indent="0">
              <a:buNone/>
            </a:pPr>
            <a:r>
              <a:rPr lang="uk-UA" dirty="0"/>
              <a:t>-підвищення швидкості реагування на зміни споживчого попиту, </a:t>
            </a:r>
          </a:p>
          <a:p>
            <a:pPr lvl="0">
              <a:buFontTx/>
              <a:buChar char="-"/>
            </a:pPr>
            <a:r>
              <a:rPr lang="uk-UA" dirty="0"/>
              <a:t>прискорення процесів розробки та постановки на виробництво нових товарів,</a:t>
            </a:r>
          </a:p>
          <a:p>
            <a:pPr lvl="0">
              <a:buFontTx/>
              <a:buChar char="-"/>
            </a:pPr>
            <a:r>
              <a:rPr lang="uk-UA" dirty="0"/>
              <a:t> скорочення термінів постачання продукції або надання послуг. </a:t>
            </a:r>
          </a:p>
          <a:p>
            <a:pPr marL="45720" lvl="0" indent="0">
              <a:buNone/>
            </a:pPr>
            <a:r>
              <a:rPr lang="uk-UA" dirty="0"/>
              <a:t>    </a:t>
            </a:r>
            <a:r>
              <a:rPr lang="uk-UA" i="1" dirty="0">
                <a:solidFill>
                  <a:srgbClr val="0070C0"/>
                </a:solidFill>
              </a:rPr>
              <a:t>Стрімке підвищення рівня конкуренції на внутрішньому і зовнішніх ринках, зростання вимогливості споживачів приводить до того, що у найближчі десятиліття сподіватися на процвітання може лише те підприємство, яке матиме конкурентні переваги в усіх сферах, зокрема у сфері зниження витрат, покращання якості, забезпечення гнучкості, впровадження інновацій, розвитку знань та у сфері економії часу.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  <a:p>
            <a:pPr marL="4572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18840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55"/>
            <a:ext cx="9144000" cy="6836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771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019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624736"/>
          </a:xfrm>
        </p:spPr>
        <p:txBody>
          <a:bodyPr/>
          <a:lstStyle/>
          <a:p>
            <a:pPr marL="45720" indent="0" algn="r">
              <a:buNone/>
            </a:pPr>
            <a:r>
              <a:rPr lang="uk-UA" b="1" dirty="0"/>
              <a:t>Нова матриця Бостонської консультативної </a:t>
            </a:r>
            <a:r>
              <a:rPr lang="uk-UA" b="1" dirty="0" smtClean="0"/>
              <a:t>групи</a:t>
            </a:r>
          </a:p>
          <a:p>
            <a:pPr marL="45720" indent="0" algn="just">
              <a:buNone/>
            </a:pPr>
            <a:r>
              <a:rPr lang="uk-UA" dirty="0" smtClean="0"/>
              <a:t>     Матриця </a:t>
            </a:r>
            <a:r>
              <a:rPr lang="uk-UA" dirty="0"/>
              <a:t>БКГ (</a:t>
            </a:r>
            <a:r>
              <a:rPr lang="uk-UA" dirty="0" err="1"/>
              <a:t>англ</a:t>
            </a:r>
            <a:r>
              <a:rPr lang="uk-UA" dirty="0"/>
              <a:t>. BCG </a:t>
            </a:r>
            <a:r>
              <a:rPr lang="uk-UA" dirty="0" err="1"/>
              <a:t>matrix</a:t>
            </a:r>
            <a:r>
              <a:rPr lang="uk-UA" dirty="0"/>
              <a:t>, інша назва: </a:t>
            </a:r>
            <a:r>
              <a:rPr lang="uk-UA" b="1" dirty="0">
                <a:solidFill>
                  <a:srgbClr val="0070C0"/>
                </a:solidFill>
              </a:rPr>
              <a:t>матриця «зростання – частка ринку» Бостонської консалтингової групи) </a:t>
            </a:r>
            <a:r>
              <a:rPr lang="uk-UA" dirty="0"/>
              <a:t>– інструмент для стратегічного аналізу і планування в маркетингу. </a:t>
            </a:r>
            <a:endParaRPr lang="uk-UA" dirty="0" smtClean="0"/>
          </a:p>
          <a:p>
            <a:pPr marL="45720" indent="0" algn="just">
              <a:buNone/>
            </a:pPr>
            <a:endParaRPr lang="uk-UA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808820"/>
            <a:ext cx="6732240" cy="4860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4454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709" y="731838"/>
            <a:ext cx="4633382" cy="347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6026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uk-UA" dirty="0" smtClean="0"/>
          </a:p>
          <a:p>
            <a:pPr marL="45720" indent="0">
              <a:buNone/>
            </a:pPr>
            <a:endParaRPr lang="uk-UA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4426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5527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dirty="0" smtClean="0"/>
              <a:t> </a:t>
            </a:r>
            <a:r>
              <a:rPr lang="uk-UA" dirty="0"/>
              <a:t>Класифікації типів стратегічних господарських підрозділів :</a:t>
            </a:r>
            <a:br>
              <a:rPr lang="uk-UA" dirty="0"/>
            </a:br>
            <a:r>
              <a:rPr lang="uk-UA" dirty="0" smtClean="0"/>
              <a:t>1.1 </a:t>
            </a:r>
            <a:r>
              <a:rPr lang="uk-UA" dirty="0"/>
              <a:t>«Зірки»</a:t>
            </a:r>
            <a:br>
              <a:rPr lang="uk-UA" dirty="0"/>
            </a:br>
            <a:r>
              <a:rPr lang="uk-UA" dirty="0" smtClean="0"/>
              <a:t>1.2 </a:t>
            </a:r>
            <a:r>
              <a:rPr lang="uk-UA" dirty="0"/>
              <a:t>«Дійні корови» («Грошові мішки»)</a:t>
            </a:r>
            <a:br>
              <a:rPr lang="uk-UA" dirty="0"/>
            </a:br>
            <a:r>
              <a:rPr lang="uk-UA" dirty="0" smtClean="0"/>
              <a:t>1.3 </a:t>
            </a:r>
            <a:r>
              <a:rPr lang="uk-UA" dirty="0"/>
              <a:t>«Собаки» («Кульгаві качки», «Мертвий вантаж»)</a:t>
            </a:r>
            <a:br>
              <a:rPr lang="uk-UA" dirty="0"/>
            </a:br>
            <a:r>
              <a:rPr lang="uk-UA" dirty="0" smtClean="0"/>
              <a:t>1.4 </a:t>
            </a:r>
            <a:r>
              <a:rPr lang="uk-UA" dirty="0"/>
              <a:t>«Важкі діти» («Дикі кішки», «Темні конячки», «Знаки </a:t>
            </a:r>
            <a:r>
              <a:rPr lang="uk-UA" dirty="0" smtClean="0"/>
              <a:t>питання»).</a:t>
            </a:r>
          </a:p>
          <a:p>
            <a:pPr marL="45720" indent="0">
              <a:buNone/>
            </a:pPr>
            <a:endParaRPr lang="uk-UA" dirty="0"/>
          </a:p>
          <a:p>
            <a:pPr marL="45720" indent="0">
              <a:buNone/>
            </a:pPr>
            <a:endParaRPr lang="uk-U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59" y="1853546"/>
            <a:ext cx="6672605" cy="438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994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uk-UA" dirty="0" smtClean="0"/>
              <a:t>План</a:t>
            </a:r>
          </a:p>
          <a:p>
            <a:pPr marL="45720" indent="0">
              <a:buNone/>
            </a:pPr>
            <a:r>
              <a:rPr lang="uk-UA" dirty="0" smtClean="0"/>
              <a:t>1.</a:t>
            </a:r>
            <a:r>
              <a:rPr lang="uk-UA" b="1" dirty="0"/>
              <a:t> Поняття та види конкурентних переваг</a:t>
            </a:r>
          </a:p>
          <a:p>
            <a:pPr marL="45720" indent="0">
              <a:buNone/>
            </a:pPr>
            <a:r>
              <a:rPr lang="uk-UA" dirty="0" smtClean="0"/>
              <a:t>2. </a:t>
            </a:r>
            <a:r>
              <a:rPr lang="uk-UA" b="1" dirty="0"/>
              <a:t>Нова матриця Бостонської консультативної </a:t>
            </a:r>
            <a:r>
              <a:rPr lang="uk-UA" b="1" dirty="0" smtClean="0"/>
              <a:t>групи</a:t>
            </a:r>
          </a:p>
          <a:p>
            <a:pPr marL="45720" indent="0">
              <a:buNone/>
            </a:pPr>
            <a:endParaRPr lang="uk-UA" b="1" dirty="0"/>
          </a:p>
          <a:p>
            <a:pPr marL="4572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08125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5488"/>
            <a:ext cx="9108504" cy="686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38780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856984" cy="65527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dirty="0"/>
              <a:t>Переваги:</a:t>
            </a:r>
            <a:br>
              <a:rPr lang="uk-UA" dirty="0"/>
            </a:br>
            <a:r>
              <a:rPr lang="uk-UA" dirty="0" smtClean="0"/>
              <a:t>-Теоретичне </a:t>
            </a:r>
            <a:r>
              <a:rPr lang="uk-UA" dirty="0"/>
              <a:t>опрацювання взаємозв'язку між фінансовими надходженнями і аналізованими параметрами;</a:t>
            </a:r>
          </a:p>
          <a:p>
            <a:pPr marL="45720" lvl="0" indent="0">
              <a:buNone/>
            </a:pPr>
            <a:r>
              <a:rPr lang="uk-UA" dirty="0" smtClean="0"/>
              <a:t>-Об'єктивність </a:t>
            </a:r>
            <a:r>
              <a:rPr lang="uk-UA" dirty="0"/>
              <a:t>аналізованих параметрів (відносна ринкова частка і темп зростання ринку);</a:t>
            </a:r>
          </a:p>
          <a:p>
            <a:pPr marL="45720" lvl="0" indent="0">
              <a:buNone/>
            </a:pPr>
            <a:r>
              <a:rPr lang="uk-UA" dirty="0" smtClean="0"/>
              <a:t>-Наочність </a:t>
            </a:r>
            <a:r>
              <a:rPr lang="uk-UA" dirty="0"/>
              <a:t>отриманих результатів і простота побудови;</a:t>
            </a:r>
          </a:p>
          <a:p>
            <a:pPr marL="45720" lvl="0" indent="0">
              <a:buNone/>
            </a:pPr>
            <a:r>
              <a:rPr lang="uk-UA" dirty="0" smtClean="0"/>
              <a:t>-Вона </a:t>
            </a:r>
            <a:r>
              <a:rPr lang="uk-UA" dirty="0"/>
              <a:t>дозволяє поєднувати аналіз портфеля з моделлю життєвого циклу товару;</a:t>
            </a:r>
          </a:p>
          <a:p>
            <a:pPr marL="45720" lvl="0" indent="0">
              <a:buNone/>
            </a:pPr>
            <a:r>
              <a:rPr lang="uk-UA" dirty="0" smtClean="0"/>
              <a:t>-Матриця </a:t>
            </a:r>
            <a:r>
              <a:rPr lang="uk-UA" dirty="0"/>
              <a:t>проста і доступна для розуміння;</a:t>
            </a:r>
          </a:p>
          <a:p>
            <a:pPr marL="45720" lvl="0" indent="0">
              <a:buNone/>
            </a:pPr>
            <a:r>
              <a:rPr lang="uk-UA" dirty="0" smtClean="0"/>
              <a:t>-Легко </a:t>
            </a:r>
            <a:r>
              <a:rPr lang="uk-UA" dirty="0"/>
              <a:t>розробити стратегію для бізнес-одиниць та інвестиційну політику.</a:t>
            </a:r>
          </a:p>
          <a:p>
            <a:pPr marL="45720" indent="0" algn="just">
              <a:buNone/>
            </a:pPr>
            <a:r>
              <a:rPr lang="uk-UA" b="1" dirty="0" smtClean="0"/>
              <a:t>    Матриця </a:t>
            </a:r>
            <a:r>
              <a:rPr lang="uk-UA" b="1" dirty="0"/>
              <a:t>Мак-</a:t>
            </a:r>
            <a:r>
              <a:rPr lang="uk-UA" b="1" dirty="0" err="1"/>
              <a:t>Кінсі</a:t>
            </a:r>
            <a:r>
              <a:rPr lang="uk-UA" dirty="0"/>
              <a:t> була розроблена на основі ідеї матриці БКГ, однак використовує значно більший набір параметрів для оцінки, а також поєднує якісні та кількісні показники. Для більш точного визначення потенціалу привабливості та конкурентоспроможності в матриці прийнято до уваги набір критеріїв.</a:t>
            </a:r>
          </a:p>
        </p:txBody>
      </p:sp>
    </p:spTree>
    <p:extLst>
      <p:ext uri="{BB962C8B-B14F-4D97-AF65-F5344CB8AC3E}">
        <p14:creationId xmlns:p14="http://schemas.microsoft.com/office/powerpoint/2010/main" val="1637724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18"/>
            <a:ext cx="9144000" cy="680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3247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784976" cy="6552728"/>
          </a:xfrm>
        </p:spPr>
        <p:txBody>
          <a:bodyPr/>
          <a:lstStyle/>
          <a:p>
            <a:pPr marL="45720" indent="0" algn="just">
              <a:buNone/>
            </a:pPr>
            <a:r>
              <a:rPr lang="uk-UA" b="1" dirty="0" smtClean="0"/>
              <a:t>    Призначення </a:t>
            </a:r>
            <a:r>
              <a:rPr lang="uk-UA" b="1" dirty="0"/>
              <a:t>моделі Бостонської консультативної групи. </a:t>
            </a:r>
            <a:r>
              <a:rPr lang="uk-UA" dirty="0"/>
              <a:t>Моделі є методом планування збалансованого портфеля товарів або послуг. Основним завданням стратегічного планування є ухвалення рішення про те, випуск яких товарів слід починати і розширювати, яких підтримувати, а яких знижувати, які товари виводити з ринку, з тим, щоб підтримувати оборот грошей в організації. Ця матриця також використовується для складання перспективного плану випуску кожного товару з урахуванням матриць товарів конкурентів.</a:t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003402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2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3834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856984" cy="6624736"/>
          </a:xfrm>
        </p:spPr>
        <p:txBody>
          <a:bodyPr>
            <a:normAutofit/>
          </a:bodyPr>
          <a:lstStyle/>
          <a:p>
            <a:pPr marL="45720" indent="0" algn="r">
              <a:buNone/>
            </a:pPr>
            <a:r>
              <a:rPr lang="uk-UA" b="1" dirty="0"/>
              <a:t>Поняття та види конкурентних </a:t>
            </a:r>
            <a:r>
              <a:rPr lang="uk-UA" b="1" dirty="0" smtClean="0"/>
              <a:t>переваг</a:t>
            </a:r>
          </a:p>
          <a:p>
            <a:pPr marL="45720" indent="0" algn="just">
              <a:buNone/>
            </a:pPr>
            <a:r>
              <a:rPr lang="uk-UA" b="1" dirty="0" smtClean="0">
                <a:solidFill>
                  <a:srgbClr val="0070C0"/>
                </a:solidFill>
              </a:rPr>
              <a:t>Класифікація </a:t>
            </a:r>
            <a:r>
              <a:rPr lang="uk-UA" b="1" dirty="0">
                <a:solidFill>
                  <a:srgbClr val="0070C0"/>
                </a:solidFill>
              </a:rPr>
              <a:t>конкурентних переваг </a:t>
            </a:r>
            <a:r>
              <a:rPr lang="uk-UA" b="1" dirty="0" smtClean="0">
                <a:solidFill>
                  <a:srgbClr val="0070C0"/>
                </a:solidFill>
              </a:rPr>
              <a:t>фірми:</a:t>
            </a:r>
          </a:p>
          <a:p>
            <a:pPr marL="45720" indent="0" algn="just">
              <a:buNone/>
            </a:pPr>
            <a:endParaRPr lang="uk-UA" dirty="0" smtClean="0"/>
          </a:p>
          <a:p>
            <a:pPr marL="45720" indent="0" algn="just">
              <a:buNone/>
            </a:pPr>
            <a:r>
              <a:rPr lang="uk-UA" dirty="0" smtClean="0"/>
              <a:t> </a:t>
            </a:r>
            <a:r>
              <a:rPr lang="uk-UA" i="1" dirty="0" smtClean="0"/>
              <a:t>-відношенням </a:t>
            </a:r>
            <a:r>
              <a:rPr lang="uk-UA" i="1" dirty="0"/>
              <a:t>до системи (підприємства); </a:t>
            </a:r>
            <a:endParaRPr lang="uk-UA" i="1" dirty="0" smtClean="0"/>
          </a:p>
          <a:p>
            <a:pPr marL="45720" indent="0" algn="just">
              <a:buNone/>
            </a:pPr>
            <a:r>
              <a:rPr lang="uk-UA" i="1" dirty="0" smtClean="0"/>
              <a:t>-сферою </a:t>
            </a:r>
            <a:r>
              <a:rPr lang="uk-UA" i="1" dirty="0"/>
              <a:t>прояву; </a:t>
            </a:r>
            <a:endParaRPr lang="uk-UA" i="1" dirty="0" smtClean="0"/>
          </a:p>
          <a:p>
            <a:pPr marL="45720" indent="0" algn="just">
              <a:buNone/>
            </a:pPr>
            <a:r>
              <a:rPr lang="uk-UA" i="1" dirty="0" smtClean="0"/>
              <a:t>-джерелами </a:t>
            </a:r>
            <a:r>
              <a:rPr lang="uk-UA" i="1" dirty="0"/>
              <a:t>створення та можливістю імітації; </a:t>
            </a:r>
            <a:endParaRPr lang="uk-UA" i="1" dirty="0" smtClean="0"/>
          </a:p>
          <a:p>
            <a:pPr marL="45720" indent="0" algn="just">
              <a:buNone/>
            </a:pPr>
            <a:r>
              <a:rPr lang="uk-UA" i="1" dirty="0" smtClean="0"/>
              <a:t>-тривалістю </a:t>
            </a:r>
            <a:r>
              <a:rPr lang="uk-UA" i="1" dirty="0"/>
              <a:t>дії; </a:t>
            </a:r>
            <a:endParaRPr lang="uk-UA" i="1" dirty="0" smtClean="0"/>
          </a:p>
          <a:p>
            <a:pPr marL="45720" indent="0" algn="just">
              <a:buNone/>
            </a:pPr>
            <a:r>
              <a:rPr lang="uk-UA" i="1" dirty="0" smtClean="0"/>
              <a:t>-місцем </a:t>
            </a:r>
            <a:r>
              <a:rPr lang="uk-UA" i="1" dirty="0"/>
              <a:t>формування; </a:t>
            </a:r>
            <a:endParaRPr lang="uk-UA" i="1" dirty="0" smtClean="0"/>
          </a:p>
          <a:p>
            <a:pPr marL="45720" indent="0" algn="just">
              <a:buNone/>
            </a:pPr>
            <a:r>
              <a:rPr lang="uk-UA" i="1" dirty="0" smtClean="0"/>
              <a:t>-видом </a:t>
            </a:r>
            <a:r>
              <a:rPr lang="uk-UA" i="1" dirty="0"/>
              <a:t>ефекту, який отримує підприємство від реалізації переваги.</a:t>
            </a:r>
            <a:br>
              <a:rPr lang="uk-UA" i="1" dirty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65166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16632"/>
            <a:ext cx="8928992" cy="655272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uk-UA" dirty="0" smtClean="0">
                <a:solidFill>
                  <a:srgbClr val="0070C0"/>
                </a:solidFill>
              </a:rPr>
              <a:t>Поділ </a:t>
            </a:r>
            <a:r>
              <a:rPr lang="uk-UA" dirty="0">
                <a:solidFill>
                  <a:srgbClr val="0070C0"/>
                </a:solidFill>
              </a:rPr>
              <a:t>конкурентних переваг за джерелами створення та стійкістю до копіювання на переваги</a:t>
            </a:r>
            <a:endParaRPr lang="uk-UA" dirty="0" smtClean="0"/>
          </a:p>
          <a:p>
            <a:pPr marL="45720" indent="0">
              <a:buNone/>
            </a:pPr>
            <a:endParaRPr lang="uk-UA" dirty="0" smtClean="0"/>
          </a:p>
          <a:p>
            <a:pPr marL="45720" indent="0">
              <a:buNone/>
            </a:pPr>
            <a:r>
              <a:rPr lang="uk-UA" dirty="0" smtClean="0"/>
              <a:t>1</a:t>
            </a:r>
            <a:r>
              <a:rPr lang="uk-UA" dirty="0"/>
              <a:t>) «низького рівня</a:t>
            </a:r>
            <a:r>
              <a:rPr lang="uk-UA" dirty="0" smtClean="0"/>
              <a:t>»;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2) «високого рівня</a:t>
            </a:r>
            <a:r>
              <a:rPr lang="uk-UA" dirty="0" smtClean="0"/>
              <a:t>»);</a:t>
            </a: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>3) «найвищого рівня</a:t>
            </a:r>
            <a:r>
              <a:rPr lang="uk-UA" dirty="0" smtClean="0"/>
              <a:t>»;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32606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306"/>
            <a:ext cx="9144000" cy="680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03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97"/>
            <a:ext cx="9144000" cy="6871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768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05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910850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638821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63</TotalTime>
  <Words>264</Words>
  <Application>Microsoft Office PowerPoint</Application>
  <PresentationFormat>Экран (4:3)</PresentationFormat>
  <Paragraphs>45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Воздушный поток</vt:lpstr>
      <vt:lpstr>Тема  Основні теорії конкурентної переваги   Лектор к.е.н., доцент кафедри готельно – ресторанної справи та туризму Мосіюк С.І. smo125498@gmail.com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Основні теорії конкурентної переваги</dc:title>
  <dc:creator>Igor Mosiyuk</dc:creator>
  <cp:lastModifiedBy>Igor Mosiyuk</cp:lastModifiedBy>
  <cp:revision>8</cp:revision>
  <dcterms:created xsi:type="dcterms:W3CDTF">2022-10-28T15:04:16Z</dcterms:created>
  <dcterms:modified xsi:type="dcterms:W3CDTF">2022-10-31T16:43:43Z</dcterms:modified>
</cp:coreProperties>
</file>