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1" r:id="rId3"/>
    <p:sldId id="337" r:id="rId4"/>
    <p:sldId id="338" r:id="rId5"/>
    <p:sldId id="339" r:id="rId6"/>
    <p:sldId id="340" r:id="rId7"/>
    <p:sldId id="341" r:id="rId8"/>
    <p:sldId id="342" r:id="rId9"/>
    <p:sldId id="343" r:id="rId10"/>
    <p:sldId id="344" r:id="rId11"/>
    <p:sldId id="345" r:id="rId12"/>
    <p:sldId id="346" r:id="rId13"/>
    <p:sldId id="347" r:id="rId14"/>
    <p:sldId id="348" r:id="rId15"/>
    <p:sldId id="349" r:id="rId16"/>
    <p:sldId id="350" r:id="rId17"/>
    <p:sldId id="351" r:id="rId18"/>
    <p:sldId id="352" r:id="rId19"/>
    <p:sldId id="334" r:id="rId20"/>
    <p:sldId id="272" r:id="rId21"/>
    <p:sldId id="273" r:id="rId22"/>
    <p:sldId id="335" r:id="rId23"/>
    <p:sldId id="258" r:id="rId24"/>
    <p:sldId id="336" r:id="rId25"/>
    <p:sldId id="274" r:id="rId26"/>
    <p:sldId id="259" r:id="rId27"/>
    <p:sldId id="314" r:id="rId28"/>
    <p:sldId id="275" r:id="rId29"/>
    <p:sldId id="315" r:id="rId30"/>
    <p:sldId id="316" r:id="rId31"/>
    <p:sldId id="317" r:id="rId32"/>
    <p:sldId id="318" r:id="rId33"/>
    <p:sldId id="319" r:id="rId34"/>
    <p:sldId id="320" r:id="rId35"/>
    <p:sldId id="321" r:id="rId36"/>
    <p:sldId id="322" r:id="rId37"/>
    <p:sldId id="323" r:id="rId38"/>
    <p:sldId id="324" r:id="rId39"/>
    <p:sldId id="325" r:id="rId40"/>
    <p:sldId id="260" r:id="rId41"/>
    <p:sldId id="276" r:id="rId42"/>
    <p:sldId id="326" r:id="rId43"/>
    <p:sldId id="327" r:id="rId44"/>
    <p:sldId id="328" r:id="rId45"/>
    <p:sldId id="329" r:id="rId46"/>
    <p:sldId id="330" r:id="rId47"/>
    <p:sldId id="261" r:id="rId48"/>
    <p:sldId id="331" r:id="rId49"/>
    <p:sldId id="332" r:id="rId50"/>
    <p:sldId id="333" r:id="rId51"/>
    <p:sldId id="353" r:id="rId52"/>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307"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3BB6E03-9A6F-4D5B-A053-1805D7046A71}" type="datetimeFigureOut">
              <a:rPr lang="uk-UA" smtClean="0"/>
              <a:pPr/>
              <a:t>12.03.2025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3F9988B-3ADB-4DFA-BFD6-68D705285BA4}" type="slidenum">
              <a:rPr lang="uk-UA" smtClean="0"/>
              <a:pPr/>
              <a:t>‹#›</a:t>
            </a:fld>
            <a:endParaRPr lang="uk-UA"/>
          </a:p>
        </p:txBody>
      </p:sp>
    </p:spTree>
    <p:extLst>
      <p:ext uri="{BB962C8B-B14F-4D97-AF65-F5344CB8AC3E}">
        <p14:creationId xmlns:p14="http://schemas.microsoft.com/office/powerpoint/2010/main" val="17356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3BB6E03-9A6F-4D5B-A053-1805D7046A71}" type="datetimeFigureOut">
              <a:rPr lang="uk-UA" smtClean="0"/>
              <a:pPr/>
              <a:t>12.03.2025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3F9988B-3ADB-4DFA-BFD6-68D705285BA4}" type="slidenum">
              <a:rPr lang="uk-UA" smtClean="0"/>
              <a:pPr/>
              <a:t>‹#›</a:t>
            </a:fld>
            <a:endParaRPr lang="uk-UA"/>
          </a:p>
        </p:txBody>
      </p:sp>
    </p:spTree>
    <p:extLst>
      <p:ext uri="{BB962C8B-B14F-4D97-AF65-F5344CB8AC3E}">
        <p14:creationId xmlns:p14="http://schemas.microsoft.com/office/powerpoint/2010/main" val="41936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3BB6E03-9A6F-4D5B-A053-1805D7046A71}" type="datetimeFigureOut">
              <a:rPr lang="uk-UA" smtClean="0"/>
              <a:pPr/>
              <a:t>12.03.2025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3F9988B-3ADB-4DFA-BFD6-68D705285BA4}" type="slidenum">
              <a:rPr lang="uk-UA" smtClean="0"/>
              <a:pPr/>
              <a:t>‹#›</a:t>
            </a:fld>
            <a:endParaRPr lang="uk-U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7224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3BB6E03-9A6F-4D5B-A053-1805D7046A71}" type="datetimeFigureOut">
              <a:rPr lang="uk-UA" smtClean="0"/>
              <a:pPr/>
              <a:t>12.03.2025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3F9988B-3ADB-4DFA-BFD6-68D705285BA4}" type="slidenum">
              <a:rPr lang="uk-UA" smtClean="0"/>
              <a:pPr/>
              <a:t>‹#›</a:t>
            </a:fld>
            <a:endParaRPr lang="uk-UA"/>
          </a:p>
        </p:txBody>
      </p:sp>
    </p:spTree>
    <p:extLst>
      <p:ext uri="{BB962C8B-B14F-4D97-AF65-F5344CB8AC3E}">
        <p14:creationId xmlns:p14="http://schemas.microsoft.com/office/powerpoint/2010/main" val="2509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3BB6E03-9A6F-4D5B-A053-1805D7046A71}" type="datetimeFigureOut">
              <a:rPr lang="uk-UA" smtClean="0"/>
              <a:pPr/>
              <a:t>12.03.2025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3F9988B-3ADB-4DFA-BFD6-68D705285BA4}" type="slidenum">
              <a:rPr lang="uk-UA" smtClean="0"/>
              <a:pPr/>
              <a:t>‹#›</a:t>
            </a:fld>
            <a:endParaRPr lang="uk-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978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3BB6E03-9A6F-4D5B-A053-1805D7046A71}" type="datetimeFigureOut">
              <a:rPr lang="uk-UA" smtClean="0"/>
              <a:pPr/>
              <a:t>12.03.2025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3F9988B-3ADB-4DFA-BFD6-68D705285BA4}" type="slidenum">
              <a:rPr lang="uk-UA" smtClean="0"/>
              <a:pPr/>
              <a:t>‹#›</a:t>
            </a:fld>
            <a:endParaRPr lang="uk-UA"/>
          </a:p>
        </p:txBody>
      </p:sp>
    </p:spTree>
    <p:extLst>
      <p:ext uri="{BB962C8B-B14F-4D97-AF65-F5344CB8AC3E}">
        <p14:creationId xmlns:p14="http://schemas.microsoft.com/office/powerpoint/2010/main" val="16780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3BB6E03-9A6F-4D5B-A053-1805D7046A71}" type="datetimeFigureOut">
              <a:rPr lang="uk-UA" smtClean="0"/>
              <a:pPr/>
              <a:t>12.03.2025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3F9988B-3ADB-4DFA-BFD6-68D705285BA4}" type="slidenum">
              <a:rPr lang="uk-UA" smtClean="0"/>
              <a:pPr/>
              <a:t>‹#›</a:t>
            </a:fld>
            <a:endParaRPr lang="uk-UA"/>
          </a:p>
        </p:txBody>
      </p:sp>
    </p:spTree>
    <p:extLst>
      <p:ext uri="{BB962C8B-B14F-4D97-AF65-F5344CB8AC3E}">
        <p14:creationId xmlns:p14="http://schemas.microsoft.com/office/powerpoint/2010/main" val="2016408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3BB6E03-9A6F-4D5B-A053-1805D7046A71}" type="datetimeFigureOut">
              <a:rPr lang="uk-UA" smtClean="0"/>
              <a:pPr/>
              <a:t>12.03.2025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3F9988B-3ADB-4DFA-BFD6-68D705285BA4}" type="slidenum">
              <a:rPr lang="uk-UA" smtClean="0"/>
              <a:pPr/>
              <a:t>‹#›</a:t>
            </a:fld>
            <a:endParaRPr lang="uk-UA"/>
          </a:p>
        </p:txBody>
      </p:sp>
    </p:spTree>
    <p:extLst>
      <p:ext uri="{BB962C8B-B14F-4D97-AF65-F5344CB8AC3E}">
        <p14:creationId xmlns:p14="http://schemas.microsoft.com/office/powerpoint/2010/main" val="83690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3BB6E03-9A6F-4D5B-A053-1805D7046A71}" type="datetimeFigureOut">
              <a:rPr lang="uk-UA" smtClean="0"/>
              <a:pPr/>
              <a:t>12.03.2025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3F9988B-3ADB-4DFA-BFD6-68D705285BA4}" type="slidenum">
              <a:rPr lang="uk-UA" smtClean="0"/>
              <a:pPr/>
              <a:t>‹#›</a:t>
            </a:fld>
            <a:endParaRPr lang="uk-UA"/>
          </a:p>
        </p:txBody>
      </p:sp>
    </p:spTree>
    <p:extLst>
      <p:ext uri="{BB962C8B-B14F-4D97-AF65-F5344CB8AC3E}">
        <p14:creationId xmlns:p14="http://schemas.microsoft.com/office/powerpoint/2010/main" val="138088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3BB6E03-9A6F-4D5B-A053-1805D7046A71}" type="datetimeFigureOut">
              <a:rPr lang="uk-UA" smtClean="0"/>
              <a:pPr/>
              <a:t>12.03.2025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3F9988B-3ADB-4DFA-BFD6-68D705285BA4}" type="slidenum">
              <a:rPr lang="uk-UA" smtClean="0"/>
              <a:pPr/>
              <a:t>‹#›</a:t>
            </a:fld>
            <a:endParaRPr lang="uk-UA"/>
          </a:p>
        </p:txBody>
      </p:sp>
    </p:spTree>
    <p:extLst>
      <p:ext uri="{BB962C8B-B14F-4D97-AF65-F5344CB8AC3E}">
        <p14:creationId xmlns:p14="http://schemas.microsoft.com/office/powerpoint/2010/main" val="9726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3BB6E03-9A6F-4D5B-A053-1805D7046A71}" type="datetimeFigureOut">
              <a:rPr lang="uk-UA" smtClean="0"/>
              <a:pPr/>
              <a:t>12.03.2025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3F9988B-3ADB-4DFA-BFD6-68D705285BA4}" type="slidenum">
              <a:rPr lang="uk-UA" smtClean="0"/>
              <a:pPr/>
              <a:t>‹#›</a:t>
            </a:fld>
            <a:endParaRPr lang="uk-UA"/>
          </a:p>
        </p:txBody>
      </p:sp>
    </p:spTree>
    <p:extLst>
      <p:ext uri="{BB962C8B-B14F-4D97-AF65-F5344CB8AC3E}">
        <p14:creationId xmlns:p14="http://schemas.microsoft.com/office/powerpoint/2010/main" val="249697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3BB6E03-9A6F-4D5B-A053-1805D7046A71}" type="datetimeFigureOut">
              <a:rPr lang="uk-UA" smtClean="0"/>
              <a:pPr/>
              <a:t>12.03.2025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33F9988B-3ADB-4DFA-BFD6-68D705285BA4}" type="slidenum">
              <a:rPr lang="uk-UA" smtClean="0"/>
              <a:pPr/>
              <a:t>‹#›</a:t>
            </a:fld>
            <a:endParaRPr lang="uk-UA"/>
          </a:p>
        </p:txBody>
      </p:sp>
    </p:spTree>
    <p:extLst>
      <p:ext uri="{BB962C8B-B14F-4D97-AF65-F5344CB8AC3E}">
        <p14:creationId xmlns:p14="http://schemas.microsoft.com/office/powerpoint/2010/main" val="135422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3BB6E03-9A6F-4D5B-A053-1805D7046A71}" type="datetimeFigureOut">
              <a:rPr lang="uk-UA" smtClean="0"/>
              <a:pPr/>
              <a:t>12.03.2025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33F9988B-3ADB-4DFA-BFD6-68D705285BA4}" type="slidenum">
              <a:rPr lang="uk-UA" smtClean="0"/>
              <a:pPr/>
              <a:t>‹#›</a:t>
            </a:fld>
            <a:endParaRPr lang="uk-UA"/>
          </a:p>
        </p:txBody>
      </p:sp>
    </p:spTree>
    <p:extLst>
      <p:ext uri="{BB962C8B-B14F-4D97-AF65-F5344CB8AC3E}">
        <p14:creationId xmlns:p14="http://schemas.microsoft.com/office/powerpoint/2010/main" val="329206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BB6E03-9A6F-4D5B-A053-1805D7046A71}" type="datetimeFigureOut">
              <a:rPr lang="uk-UA" smtClean="0"/>
              <a:pPr/>
              <a:t>12.03.2025</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33F9988B-3ADB-4DFA-BFD6-68D705285BA4}" type="slidenum">
              <a:rPr lang="uk-UA" smtClean="0"/>
              <a:pPr/>
              <a:t>‹#›</a:t>
            </a:fld>
            <a:endParaRPr lang="uk-UA"/>
          </a:p>
        </p:txBody>
      </p:sp>
    </p:spTree>
    <p:extLst>
      <p:ext uri="{BB962C8B-B14F-4D97-AF65-F5344CB8AC3E}">
        <p14:creationId xmlns:p14="http://schemas.microsoft.com/office/powerpoint/2010/main" val="364431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3BB6E03-9A6F-4D5B-A053-1805D7046A71}" type="datetimeFigureOut">
              <a:rPr lang="uk-UA" smtClean="0"/>
              <a:pPr/>
              <a:t>12.03.2025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3F9988B-3ADB-4DFA-BFD6-68D705285BA4}" type="slidenum">
              <a:rPr lang="uk-UA" smtClean="0"/>
              <a:pPr/>
              <a:t>‹#›</a:t>
            </a:fld>
            <a:endParaRPr lang="uk-UA"/>
          </a:p>
        </p:txBody>
      </p:sp>
    </p:spTree>
    <p:extLst>
      <p:ext uri="{BB962C8B-B14F-4D97-AF65-F5344CB8AC3E}">
        <p14:creationId xmlns:p14="http://schemas.microsoft.com/office/powerpoint/2010/main" val="339847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3BB6E03-9A6F-4D5B-A053-1805D7046A71}" type="datetimeFigureOut">
              <a:rPr lang="uk-UA" smtClean="0"/>
              <a:pPr/>
              <a:t>12.03.2025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3F9988B-3ADB-4DFA-BFD6-68D705285BA4}" type="slidenum">
              <a:rPr lang="uk-UA" smtClean="0"/>
              <a:pPr/>
              <a:t>‹#›</a:t>
            </a:fld>
            <a:endParaRPr lang="uk-UA"/>
          </a:p>
        </p:txBody>
      </p:sp>
    </p:spTree>
    <p:extLst>
      <p:ext uri="{BB962C8B-B14F-4D97-AF65-F5344CB8AC3E}">
        <p14:creationId xmlns:p14="http://schemas.microsoft.com/office/powerpoint/2010/main" val="172470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BB6E03-9A6F-4D5B-A053-1805D7046A71}" type="datetimeFigureOut">
              <a:rPr lang="uk-UA" smtClean="0"/>
              <a:pPr/>
              <a:t>12.03.2025</a:t>
            </a:fld>
            <a:endParaRPr lang="uk-U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3F9988B-3ADB-4DFA-BFD6-68D705285BA4}" type="slidenum">
              <a:rPr lang="uk-UA" smtClean="0"/>
              <a:pPr/>
              <a:t>‹#›</a:t>
            </a:fld>
            <a:endParaRPr lang="uk-UA"/>
          </a:p>
        </p:txBody>
      </p:sp>
    </p:spTree>
    <p:extLst>
      <p:ext uri="{BB962C8B-B14F-4D97-AF65-F5344CB8AC3E}">
        <p14:creationId xmlns:p14="http://schemas.microsoft.com/office/powerpoint/2010/main" val="26129578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zakon0.rada.gov.ua/laws/show/z1467-13" TargetMode="External"/><Relationship Id="rId3" Type="http://schemas.openxmlformats.org/officeDocument/2006/relationships/hyperlink" Target="https://i.factor.ua/ukr/law-42/" TargetMode="External"/><Relationship Id="rId7" Type="http://schemas.openxmlformats.org/officeDocument/2006/relationships/hyperlink" Target="http://zakon0.rada.gov.ua/laws/show/z1166-06" TargetMode="External"/><Relationship Id="rId2" Type="http://schemas.openxmlformats.org/officeDocument/2006/relationships/hyperlink" Target="http://zakon2.rada.gov.ua/laws/show/254&#1082;/96-&#1074;&#1088;" TargetMode="External"/><Relationship Id="rId1" Type="http://schemas.openxmlformats.org/officeDocument/2006/relationships/slideLayout" Target="../slideLayouts/slideLayout2.xml"/><Relationship Id="rId6" Type="http://schemas.openxmlformats.org/officeDocument/2006/relationships/hyperlink" Target="http://zakon0.rada.gov.ua/laws/show/550-2006-&#1087;" TargetMode="External"/><Relationship Id="rId5" Type="http://schemas.openxmlformats.org/officeDocument/2006/relationships/hyperlink" Target="http://zakon1.rada.gov.ua/laws/show/2939-12" TargetMode="External"/><Relationship Id="rId4" Type="http://schemas.openxmlformats.org/officeDocument/2006/relationships/hyperlink" Target="https://i.factor.ua/ukr/law-52/"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zakon1.rada.gov.ua/laws/show/2939-12"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zakon0.rada.gov.ua/laws/show/550-2006-&#1087;"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zakon0.rada.gov.ua/laws/show/z1166-0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zakon0.rada.gov.ua/laws/show/z1166-06"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3805" y="1010193"/>
            <a:ext cx="10528663" cy="3685076"/>
          </a:xfrm>
        </p:spPr>
        <p:txBody>
          <a:bodyPr/>
          <a:lstStyle/>
          <a:p>
            <a:pPr algn="ctr"/>
            <a:br>
              <a:rPr lang="ru-RU" dirty="0">
                <a:solidFill>
                  <a:schemeClr val="tx1"/>
                </a:solidFill>
              </a:rPr>
            </a:br>
            <a:r>
              <a:rPr lang="ru-RU" sz="5000" dirty="0">
                <a:solidFill>
                  <a:schemeClr val="tx1"/>
                </a:solidFill>
              </a:rPr>
              <a:t>Тема 5. </a:t>
            </a:r>
            <a:r>
              <a:rPr lang="ru-RU" sz="5000" dirty="0" err="1">
                <a:solidFill>
                  <a:schemeClr val="tx1"/>
                </a:solidFill>
              </a:rPr>
              <a:t>Діяльність</a:t>
            </a:r>
            <a:r>
              <a:rPr lang="ru-RU" sz="5000" dirty="0">
                <a:solidFill>
                  <a:schemeClr val="tx1"/>
                </a:solidFill>
              </a:rPr>
              <a:t> </a:t>
            </a:r>
            <a:r>
              <a:rPr lang="ru-RU" sz="5000" dirty="0" err="1">
                <a:solidFill>
                  <a:schemeClr val="tx1"/>
                </a:solidFill>
              </a:rPr>
              <a:t>Державної</a:t>
            </a:r>
            <a:r>
              <a:rPr lang="ru-RU" sz="5000" dirty="0">
                <a:solidFill>
                  <a:schemeClr val="tx1"/>
                </a:solidFill>
              </a:rPr>
              <a:t> </a:t>
            </a:r>
            <a:r>
              <a:rPr lang="ru-RU" sz="5000" dirty="0" err="1">
                <a:solidFill>
                  <a:schemeClr val="tx1"/>
                </a:solidFill>
              </a:rPr>
              <a:t>аудиторської</a:t>
            </a:r>
            <a:r>
              <a:rPr lang="ru-RU" sz="5000" dirty="0">
                <a:solidFill>
                  <a:schemeClr val="tx1"/>
                </a:solidFill>
              </a:rPr>
              <a:t> </a:t>
            </a:r>
            <a:r>
              <a:rPr lang="ru-RU" sz="5000" dirty="0" err="1">
                <a:solidFill>
                  <a:schemeClr val="tx1"/>
                </a:solidFill>
              </a:rPr>
              <a:t>служби</a:t>
            </a:r>
            <a:endParaRPr lang="uk-UA" sz="5000" dirty="0">
              <a:solidFill>
                <a:schemeClr val="tx1"/>
              </a:solidFill>
            </a:endParaRPr>
          </a:p>
        </p:txBody>
      </p:sp>
    </p:spTree>
    <p:extLst>
      <p:ext uri="{BB962C8B-B14F-4D97-AF65-F5344CB8AC3E}">
        <p14:creationId xmlns:p14="http://schemas.microsoft.com/office/powerpoint/2010/main" val="361994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55E14BB1-D9BD-E031-13E5-895A6A7482DB}"/>
              </a:ext>
            </a:extLst>
          </p:cNvPr>
          <p:cNvPicPr>
            <a:picLocks noGrp="1" noChangeAspect="1"/>
          </p:cNvPicPr>
          <p:nvPr>
            <p:ph idx="1"/>
          </p:nvPr>
        </p:nvPicPr>
        <p:blipFill>
          <a:blip r:embed="rId2"/>
          <a:stretch>
            <a:fillRect/>
          </a:stretch>
        </p:blipFill>
        <p:spPr>
          <a:xfrm>
            <a:off x="1875903" y="471341"/>
            <a:ext cx="7635742" cy="5325588"/>
          </a:xfrm>
        </p:spPr>
      </p:pic>
    </p:spTree>
    <p:extLst>
      <p:ext uri="{BB962C8B-B14F-4D97-AF65-F5344CB8AC3E}">
        <p14:creationId xmlns:p14="http://schemas.microsoft.com/office/powerpoint/2010/main" val="56898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938583F4-4A69-C6FE-E8E0-5FF4185C105E}"/>
              </a:ext>
            </a:extLst>
          </p:cNvPr>
          <p:cNvPicPr>
            <a:picLocks noGrp="1" noChangeAspect="1"/>
          </p:cNvPicPr>
          <p:nvPr>
            <p:ph idx="1"/>
          </p:nvPr>
        </p:nvPicPr>
        <p:blipFill>
          <a:blip r:embed="rId2"/>
          <a:stretch>
            <a:fillRect/>
          </a:stretch>
        </p:blipFill>
        <p:spPr>
          <a:xfrm>
            <a:off x="1401374" y="1027522"/>
            <a:ext cx="7601224" cy="5014503"/>
          </a:xfrm>
        </p:spPr>
      </p:pic>
    </p:spTree>
    <p:extLst>
      <p:ext uri="{BB962C8B-B14F-4D97-AF65-F5344CB8AC3E}">
        <p14:creationId xmlns:p14="http://schemas.microsoft.com/office/powerpoint/2010/main" val="77474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95C4E80B-73F6-9AEB-E6EF-EF4200F52E11}"/>
              </a:ext>
            </a:extLst>
          </p:cNvPr>
          <p:cNvPicPr>
            <a:picLocks noGrp="1" noChangeAspect="1"/>
          </p:cNvPicPr>
          <p:nvPr>
            <p:ph idx="1"/>
          </p:nvPr>
        </p:nvPicPr>
        <p:blipFill>
          <a:blip r:embed="rId2"/>
          <a:stretch>
            <a:fillRect/>
          </a:stretch>
        </p:blipFill>
        <p:spPr>
          <a:xfrm>
            <a:off x="1447439" y="1093510"/>
            <a:ext cx="7611719" cy="4948516"/>
          </a:xfrm>
        </p:spPr>
      </p:pic>
    </p:spTree>
    <p:extLst>
      <p:ext uri="{BB962C8B-B14F-4D97-AF65-F5344CB8AC3E}">
        <p14:creationId xmlns:p14="http://schemas.microsoft.com/office/powerpoint/2010/main" val="28259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B1C1D927-9973-EE71-0291-92E3D15A417A}"/>
              </a:ext>
            </a:extLst>
          </p:cNvPr>
          <p:cNvPicPr>
            <a:picLocks noGrp="1" noChangeAspect="1"/>
          </p:cNvPicPr>
          <p:nvPr>
            <p:ph idx="1"/>
          </p:nvPr>
        </p:nvPicPr>
        <p:blipFill>
          <a:blip r:embed="rId2"/>
          <a:stretch>
            <a:fillRect/>
          </a:stretch>
        </p:blipFill>
        <p:spPr>
          <a:xfrm>
            <a:off x="1459303" y="772998"/>
            <a:ext cx="7571575" cy="5269027"/>
          </a:xfrm>
        </p:spPr>
      </p:pic>
    </p:spTree>
    <p:extLst>
      <p:ext uri="{BB962C8B-B14F-4D97-AF65-F5344CB8AC3E}">
        <p14:creationId xmlns:p14="http://schemas.microsoft.com/office/powerpoint/2010/main" val="40162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6643FA58-AE8F-8932-84BD-477F75F399DA}"/>
              </a:ext>
            </a:extLst>
          </p:cNvPr>
          <p:cNvPicPr>
            <a:picLocks noGrp="1" noChangeAspect="1"/>
          </p:cNvPicPr>
          <p:nvPr>
            <p:ph idx="1"/>
          </p:nvPr>
        </p:nvPicPr>
        <p:blipFill>
          <a:blip r:embed="rId2"/>
          <a:stretch>
            <a:fillRect/>
          </a:stretch>
        </p:blipFill>
        <p:spPr>
          <a:xfrm>
            <a:off x="1331590" y="1234912"/>
            <a:ext cx="7755849" cy="4807114"/>
          </a:xfrm>
        </p:spPr>
      </p:pic>
    </p:spTree>
    <p:extLst>
      <p:ext uri="{BB962C8B-B14F-4D97-AF65-F5344CB8AC3E}">
        <p14:creationId xmlns:p14="http://schemas.microsoft.com/office/powerpoint/2010/main" val="235152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B5F72C57-3C72-889F-63FF-7BF9D58840E4}"/>
              </a:ext>
            </a:extLst>
          </p:cNvPr>
          <p:cNvPicPr>
            <a:picLocks noGrp="1" noChangeAspect="1"/>
          </p:cNvPicPr>
          <p:nvPr>
            <p:ph idx="1"/>
          </p:nvPr>
        </p:nvPicPr>
        <p:blipFill>
          <a:blip r:embed="rId2"/>
          <a:stretch>
            <a:fillRect/>
          </a:stretch>
        </p:blipFill>
        <p:spPr>
          <a:xfrm>
            <a:off x="1390507" y="876694"/>
            <a:ext cx="7781773" cy="5165332"/>
          </a:xfrm>
        </p:spPr>
      </p:pic>
    </p:spTree>
    <p:extLst>
      <p:ext uri="{BB962C8B-B14F-4D97-AF65-F5344CB8AC3E}">
        <p14:creationId xmlns:p14="http://schemas.microsoft.com/office/powerpoint/2010/main" val="249261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49A55FDA-43EC-4BDD-CED7-FBE640FA6307}"/>
              </a:ext>
            </a:extLst>
          </p:cNvPr>
          <p:cNvPicPr>
            <a:picLocks noGrp="1" noChangeAspect="1"/>
          </p:cNvPicPr>
          <p:nvPr>
            <p:ph idx="1"/>
          </p:nvPr>
        </p:nvPicPr>
        <p:blipFill>
          <a:blip r:embed="rId2"/>
          <a:stretch>
            <a:fillRect/>
          </a:stretch>
        </p:blipFill>
        <p:spPr>
          <a:xfrm>
            <a:off x="1528776" y="1093510"/>
            <a:ext cx="7398407" cy="4948516"/>
          </a:xfrm>
        </p:spPr>
      </p:pic>
    </p:spTree>
    <p:extLst>
      <p:ext uri="{BB962C8B-B14F-4D97-AF65-F5344CB8AC3E}">
        <p14:creationId xmlns:p14="http://schemas.microsoft.com/office/powerpoint/2010/main" val="2207070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38CA11B1-C44C-FBE2-E059-D104E338FDCF}"/>
              </a:ext>
            </a:extLst>
          </p:cNvPr>
          <p:cNvPicPr>
            <a:picLocks noGrp="1" noChangeAspect="1"/>
          </p:cNvPicPr>
          <p:nvPr>
            <p:ph idx="1"/>
          </p:nvPr>
        </p:nvPicPr>
        <p:blipFill>
          <a:blip r:embed="rId2"/>
          <a:stretch>
            <a:fillRect/>
          </a:stretch>
        </p:blipFill>
        <p:spPr>
          <a:xfrm>
            <a:off x="1237121" y="1150070"/>
            <a:ext cx="7869172" cy="4891955"/>
          </a:xfrm>
        </p:spPr>
      </p:pic>
    </p:spTree>
    <p:extLst>
      <p:ext uri="{BB962C8B-B14F-4D97-AF65-F5344CB8AC3E}">
        <p14:creationId xmlns:p14="http://schemas.microsoft.com/office/powerpoint/2010/main" val="83587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9AC47AC2-B378-C547-A5B3-ACFD63DA2E8F}"/>
              </a:ext>
            </a:extLst>
          </p:cNvPr>
          <p:cNvPicPr>
            <a:picLocks noGrp="1" noChangeAspect="1"/>
          </p:cNvPicPr>
          <p:nvPr>
            <p:ph idx="1"/>
          </p:nvPr>
        </p:nvPicPr>
        <p:blipFill>
          <a:blip r:embed="rId2"/>
          <a:stretch>
            <a:fillRect/>
          </a:stretch>
        </p:blipFill>
        <p:spPr>
          <a:xfrm>
            <a:off x="1565725" y="1036949"/>
            <a:ext cx="7427445" cy="4967370"/>
          </a:xfrm>
        </p:spPr>
      </p:pic>
    </p:spTree>
    <p:extLst>
      <p:ext uri="{BB962C8B-B14F-4D97-AF65-F5344CB8AC3E}">
        <p14:creationId xmlns:p14="http://schemas.microsoft.com/office/powerpoint/2010/main" val="207946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A6DFEF13-E06F-5889-B608-484134734487}"/>
              </a:ext>
            </a:extLst>
          </p:cNvPr>
          <p:cNvPicPr>
            <a:picLocks noGrp="1" noChangeAspect="1"/>
          </p:cNvPicPr>
          <p:nvPr>
            <p:ph idx="1"/>
          </p:nvPr>
        </p:nvPicPr>
        <p:blipFill>
          <a:blip r:embed="rId2"/>
          <a:stretch>
            <a:fillRect/>
          </a:stretch>
        </p:blipFill>
        <p:spPr>
          <a:xfrm>
            <a:off x="1743959" y="461914"/>
            <a:ext cx="6740165" cy="5580112"/>
          </a:xfrm>
        </p:spPr>
      </p:pic>
    </p:spTree>
    <p:extLst>
      <p:ext uri="{BB962C8B-B14F-4D97-AF65-F5344CB8AC3E}">
        <p14:creationId xmlns:p14="http://schemas.microsoft.com/office/powerpoint/2010/main" val="352841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844063"/>
            <a:ext cx="8596668" cy="5197300"/>
          </a:xfrm>
        </p:spPr>
        <p:txBody>
          <a:bodyPr>
            <a:normAutofit fontScale="62500" lnSpcReduction="20000"/>
          </a:bodyPr>
          <a:lstStyle/>
          <a:p>
            <a:r>
              <a:rPr lang="ru-RU" dirty="0"/>
              <a:t>		</a:t>
            </a:r>
            <a:r>
              <a:rPr lang="ru-RU" sz="2400" dirty="0"/>
              <a:t>	</a:t>
            </a:r>
            <a:r>
              <a:rPr lang="ru-RU" sz="2400" b="1" dirty="0" err="1">
                <a:hlinkClick r:id="rId2"/>
              </a:rPr>
              <a:t>Конституція</a:t>
            </a:r>
            <a:r>
              <a:rPr lang="ru-RU" sz="2400" b="1" dirty="0">
                <a:hlinkClick r:id="rId2"/>
              </a:rPr>
              <a:t> </a:t>
            </a:r>
            <a:r>
              <a:rPr lang="ru-RU" sz="2400" b="1" dirty="0" err="1">
                <a:hlinkClick r:id="rId2"/>
              </a:rPr>
              <a:t>України</a:t>
            </a:r>
            <a:r>
              <a:rPr lang="ru-RU" sz="2400" dirty="0"/>
              <a:t> — </a:t>
            </a:r>
            <a:r>
              <a:rPr lang="ru-RU" sz="2400" i="1" dirty="0" err="1"/>
              <a:t>Конституція</a:t>
            </a:r>
            <a:r>
              <a:rPr lang="ru-RU" sz="2400" i="1" dirty="0"/>
              <a:t> </a:t>
            </a:r>
            <a:r>
              <a:rPr lang="ru-RU" sz="2400" i="1" dirty="0" err="1"/>
              <a:t>України</a:t>
            </a:r>
            <a:r>
              <a:rPr lang="ru-RU" sz="2400" i="1" dirty="0"/>
              <a:t> </a:t>
            </a:r>
            <a:r>
              <a:rPr lang="ru-RU" sz="2400" i="1" dirty="0" err="1"/>
              <a:t>від</a:t>
            </a:r>
            <a:r>
              <a:rPr lang="ru-RU" sz="2400" i="1" dirty="0"/>
              <a:t> 28.06.96 р. № 254к/96-ВР.</a:t>
            </a:r>
            <a:endParaRPr lang="ru-RU" sz="2400" dirty="0"/>
          </a:p>
          <a:p>
            <a:r>
              <a:rPr lang="ru-RU" sz="2400" b="1" dirty="0" err="1">
                <a:hlinkClick r:id="rId3"/>
              </a:rPr>
              <a:t>КпАП</a:t>
            </a:r>
            <a:r>
              <a:rPr lang="ru-RU" sz="2400" dirty="0"/>
              <a:t> — </a:t>
            </a:r>
            <a:r>
              <a:rPr lang="ru-RU" sz="2400" i="1" dirty="0"/>
              <a:t>Кодекс </a:t>
            </a:r>
            <a:r>
              <a:rPr lang="ru-RU" sz="2400" i="1" dirty="0" err="1"/>
              <a:t>України</a:t>
            </a:r>
            <a:r>
              <a:rPr lang="ru-RU" sz="2400" i="1" dirty="0"/>
              <a:t> про </a:t>
            </a:r>
            <a:r>
              <a:rPr lang="ru-RU" sz="2400" i="1" dirty="0" err="1"/>
              <a:t>адміністративні</a:t>
            </a:r>
            <a:r>
              <a:rPr lang="ru-RU" sz="2400" i="1" dirty="0"/>
              <a:t> </a:t>
            </a:r>
            <a:r>
              <a:rPr lang="ru-RU" sz="2400" i="1" dirty="0" err="1"/>
              <a:t>правопорушення</a:t>
            </a:r>
            <a:r>
              <a:rPr lang="ru-RU" sz="2400" i="1" dirty="0"/>
              <a:t> </a:t>
            </a:r>
            <a:r>
              <a:rPr lang="ru-RU" sz="2400" i="1" dirty="0" err="1"/>
              <a:t>від</a:t>
            </a:r>
            <a:r>
              <a:rPr lang="ru-RU" sz="2400" i="1" dirty="0"/>
              <a:t> 07.12.84 р. № 8073-</a:t>
            </a:r>
            <a:r>
              <a:rPr lang="en-US" sz="2400" i="1" dirty="0"/>
              <a:t>X.</a:t>
            </a:r>
            <a:endParaRPr lang="en-US" sz="2400" dirty="0"/>
          </a:p>
          <a:p>
            <a:r>
              <a:rPr lang="ru-RU" sz="2400" b="1" dirty="0">
                <a:hlinkClick r:id="rId4"/>
              </a:rPr>
              <a:t>БК</a:t>
            </a:r>
            <a:r>
              <a:rPr lang="ru-RU" sz="2400" dirty="0"/>
              <a:t> — </a:t>
            </a:r>
            <a:r>
              <a:rPr lang="ru-RU" sz="2400" i="1" dirty="0" err="1"/>
              <a:t>Бюджетний</a:t>
            </a:r>
            <a:r>
              <a:rPr lang="ru-RU" sz="2400" i="1" dirty="0"/>
              <a:t> кодекс </a:t>
            </a:r>
            <a:r>
              <a:rPr lang="ru-RU" sz="2400" i="1" dirty="0" err="1"/>
              <a:t>України</a:t>
            </a:r>
            <a:r>
              <a:rPr lang="ru-RU" sz="2400" i="1" dirty="0"/>
              <a:t> </a:t>
            </a:r>
            <a:r>
              <a:rPr lang="ru-RU" sz="2400" i="1" dirty="0" err="1"/>
              <a:t>від</a:t>
            </a:r>
            <a:r>
              <a:rPr lang="ru-RU" sz="2400" i="1" dirty="0"/>
              <a:t> 08.07.2010 р. № 2456-</a:t>
            </a:r>
            <a:r>
              <a:rPr lang="en-US" sz="2400" i="1" dirty="0"/>
              <a:t>VI.</a:t>
            </a:r>
            <a:endParaRPr lang="en-US" sz="2400" dirty="0"/>
          </a:p>
          <a:p>
            <a:r>
              <a:rPr lang="ru-RU" sz="2400" b="1" dirty="0">
                <a:hlinkClick r:id="rId5"/>
              </a:rPr>
              <a:t>Закон № 2939</a:t>
            </a:r>
            <a:r>
              <a:rPr lang="ru-RU" sz="2400" dirty="0"/>
              <a:t> — </a:t>
            </a:r>
            <a:r>
              <a:rPr lang="ru-RU" sz="2400" i="1" dirty="0"/>
              <a:t>Закон </a:t>
            </a:r>
            <a:r>
              <a:rPr lang="ru-RU" sz="2400" i="1" dirty="0" err="1"/>
              <a:t>України</a:t>
            </a:r>
            <a:r>
              <a:rPr lang="ru-RU" sz="2400" i="1" dirty="0"/>
              <a:t> «Про </a:t>
            </a:r>
            <a:r>
              <a:rPr lang="ru-RU" sz="2400" i="1" dirty="0" err="1"/>
              <a:t>основні</a:t>
            </a:r>
            <a:r>
              <a:rPr lang="ru-RU" sz="2400" i="1" dirty="0"/>
              <a:t> засади </a:t>
            </a:r>
            <a:r>
              <a:rPr lang="ru-RU" sz="2400" i="1" dirty="0" err="1"/>
              <a:t>здійснення</a:t>
            </a:r>
            <a:r>
              <a:rPr lang="ru-RU" sz="2400" i="1" dirty="0"/>
              <a:t> державного </a:t>
            </a:r>
            <a:r>
              <a:rPr lang="ru-RU" sz="2400" i="1" dirty="0" err="1"/>
              <a:t>фінансового</a:t>
            </a:r>
            <a:r>
              <a:rPr lang="ru-RU" sz="2400" i="1" dirty="0"/>
              <a:t> контролю в </a:t>
            </a:r>
            <a:r>
              <a:rPr lang="ru-RU" sz="2400" i="1" dirty="0" err="1"/>
              <a:t>Україні</a:t>
            </a:r>
            <a:r>
              <a:rPr lang="ru-RU" sz="2400" i="1" dirty="0"/>
              <a:t>» </a:t>
            </a:r>
            <a:r>
              <a:rPr lang="ru-RU" sz="2400" i="1" dirty="0" err="1"/>
              <a:t>від</a:t>
            </a:r>
            <a:r>
              <a:rPr lang="ru-RU" sz="2400" i="1" dirty="0"/>
              <a:t> 26.01.93 р. № 2939-</a:t>
            </a:r>
            <a:r>
              <a:rPr lang="en-US" sz="2400" i="1" dirty="0"/>
              <a:t>XII.</a:t>
            </a:r>
            <a:endParaRPr lang="en-US" sz="2400" dirty="0"/>
          </a:p>
          <a:p>
            <a:r>
              <a:rPr lang="ru-RU" sz="2400" b="1" dirty="0">
                <a:hlinkClick r:id="rId6"/>
              </a:rPr>
              <a:t>Порядок № 550</a:t>
            </a:r>
            <a:r>
              <a:rPr lang="ru-RU" sz="2400" dirty="0"/>
              <a:t> — </a:t>
            </a:r>
            <a:r>
              <a:rPr lang="ru-RU" sz="2400" i="1" dirty="0"/>
              <a:t>Порядок </a:t>
            </a:r>
            <a:r>
              <a:rPr lang="ru-RU" sz="2400" i="1" dirty="0" err="1"/>
              <a:t>проведення</a:t>
            </a:r>
            <a:r>
              <a:rPr lang="ru-RU" sz="2400" i="1" dirty="0"/>
              <a:t> </a:t>
            </a:r>
            <a:r>
              <a:rPr lang="ru-RU" sz="2400" i="1" dirty="0" err="1"/>
              <a:t>інспектування</a:t>
            </a:r>
            <a:r>
              <a:rPr lang="ru-RU" sz="2400" i="1" dirty="0"/>
              <a:t> Державною </a:t>
            </a:r>
            <a:r>
              <a:rPr lang="ru-RU" sz="2400" i="1" dirty="0" err="1"/>
              <a:t>фінансовою</a:t>
            </a:r>
            <a:r>
              <a:rPr lang="ru-RU" sz="2400" i="1" dirty="0"/>
              <a:t> </a:t>
            </a:r>
            <a:r>
              <a:rPr lang="ru-RU" sz="2400" i="1" dirty="0" err="1"/>
              <a:t>інспекцією</a:t>
            </a:r>
            <a:r>
              <a:rPr lang="ru-RU" sz="2400" i="1" dirty="0"/>
              <a:t>, </a:t>
            </a:r>
            <a:r>
              <a:rPr lang="ru-RU" sz="2400" i="1" dirty="0" err="1"/>
              <a:t>її</a:t>
            </a:r>
            <a:r>
              <a:rPr lang="ru-RU" sz="2400" i="1" dirty="0"/>
              <a:t> </a:t>
            </a:r>
            <a:r>
              <a:rPr lang="ru-RU" sz="2400" i="1" dirty="0" err="1"/>
              <a:t>територіальними</a:t>
            </a:r>
            <a:r>
              <a:rPr lang="ru-RU" sz="2400" i="1" dirty="0"/>
              <a:t> органами, </a:t>
            </a:r>
            <a:r>
              <a:rPr lang="ru-RU" sz="2400" i="1" dirty="0" err="1"/>
              <a:t>затверджений</a:t>
            </a:r>
            <a:r>
              <a:rPr lang="ru-RU" sz="2400" i="1" dirty="0"/>
              <a:t> </a:t>
            </a:r>
            <a:r>
              <a:rPr lang="ru-RU" sz="2400" i="1" dirty="0" err="1"/>
              <a:t>постановою</a:t>
            </a:r>
            <a:r>
              <a:rPr lang="ru-RU" sz="2400" i="1" dirty="0"/>
              <a:t> </a:t>
            </a:r>
            <a:r>
              <a:rPr lang="ru-RU" sz="2400" i="1" dirty="0" err="1"/>
              <a:t>Кабінету</a:t>
            </a:r>
            <a:r>
              <a:rPr lang="ru-RU" sz="2400" i="1" dirty="0"/>
              <a:t> </a:t>
            </a:r>
            <a:r>
              <a:rPr lang="ru-RU" sz="2400" i="1" dirty="0" err="1"/>
              <a:t>Міністрів</a:t>
            </a:r>
            <a:r>
              <a:rPr lang="ru-RU" sz="2400" i="1" dirty="0"/>
              <a:t> </a:t>
            </a:r>
            <a:r>
              <a:rPr lang="ru-RU" sz="2400" i="1" dirty="0" err="1"/>
              <a:t>України</a:t>
            </a:r>
            <a:r>
              <a:rPr lang="ru-RU" sz="2400" i="1" dirty="0"/>
              <a:t> </a:t>
            </a:r>
            <a:r>
              <a:rPr lang="ru-RU" sz="2400" i="1" dirty="0" err="1"/>
              <a:t>від</a:t>
            </a:r>
            <a:r>
              <a:rPr lang="ru-RU" sz="2400" i="1" dirty="0"/>
              <a:t> 20.04.2006 р. № 550.</a:t>
            </a:r>
            <a:endParaRPr lang="ru-RU" sz="2400" dirty="0"/>
          </a:p>
          <a:p>
            <a:r>
              <a:rPr lang="ru-RU" sz="2400" b="1" dirty="0">
                <a:hlinkClick r:id="rId7"/>
              </a:rPr>
              <a:t>Порядок № 346/1025/685/53</a:t>
            </a:r>
            <a:r>
              <a:rPr lang="ru-RU" sz="2400" dirty="0"/>
              <a:t> — </a:t>
            </a:r>
            <a:r>
              <a:rPr lang="ru-RU" sz="2400" i="1" dirty="0"/>
              <a:t>Порядок </a:t>
            </a:r>
            <a:r>
              <a:rPr lang="ru-RU" sz="2400" i="1" dirty="0" err="1"/>
              <a:t>взаємодії</a:t>
            </a:r>
            <a:r>
              <a:rPr lang="ru-RU" sz="2400" i="1" dirty="0"/>
              <a:t> </a:t>
            </a:r>
            <a:r>
              <a:rPr lang="ru-RU" sz="2400" i="1" dirty="0" err="1"/>
              <a:t>між</a:t>
            </a:r>
            <a:r>
              <a:rPr lang="ru-RU" sz="2400" i="1" dirty="0"/>
              <a:t> органами </a:t>
            </a:r>
            <a:r>
              <a:rPr lang="ru-RU" sz="2400" i="1" dirty="0" err="1"/>
              <a:t>державної</a:t>
            </a:r>
            <a:r>
              <a:rPr lang="ru-RU" sz="2400" i="1" dirty="0"/>
              <a:t> </a:t>
            </a:r>
            <a:r>
              <a:rPr lang="ru-RU" sz="2400" i="1" dirty="0" err="1"/>
              <a:t>контрольно-ревізійної</a:t>
            </a:r>
            <a:r>
              <a:rPr lang="ru-RU" sz="2400" i="1" dirty="0"/>
              <a:t> </a:t>
            </a:r>
            <a:r>
              <a:rPr lang="ru-RU" sz="2400" i="1" dirty="0" err="1"/>
              <a:t>служби</a:t>
            </a:r>
            <a:r>
              <a:rPr lang="ru-RU" sz="2400" i="1" dirty="0"/>
              <a:t> та органами </a:t>
            </a:r>
            <a:r>
              <a:rPr lang="ru-RU" sz="2400" i="1" dirty="0" err="1"/>
              <a:t>прокуратури</a:t>
            </a:r>
            <a:r>
              <a:rPr lang="ru-RU" sz="2400" i="1" dirty="0"/>
              <a:t>, </a:t>
            </a:r>
            <a:r>
              <a:rPr lang="ru-RU" sz="2400" i="1" dirty="0" err="1"/>
              <a:t>внутрішніх</a:t>
            </a:r>
            <a:r>
              <a:rPr lang="ru-RU" sz="2400" i="1" dirty="0"/>
              <a:t> справ </a:t>
            </a:r>
            <a:r>
              <a:rPr lang="ru-RU" sz="2400" i="1" dirty="0" err="1"/>
              <a:t>і</a:t>
            </a:r>
            <a:r>
              <a:rPr lang="ru-RU" sz="2400" i="1" dirty="0"/>
              <a:t> </a:t>
            </a:r>
            <a:r>
              <a:rPr lang="ru-RU" sz="2400" i="1" dirty="0" err="1"/>
              <a:t>Служби</a:t>
            </a:r>
            <a:r>
              <a:rPr lang="ru-RU" sz="2400" i="1" dirty="0"/>
              <a:t> </a:t>
            </a:r>
            <a:r>
              <a:rPr lang="ru-RU" sz="2400" i="1" dirty="0" err="1"/>
              <a:t>безпеки</a:t>
            </a:r>
            <a:r>
              <a:rPr lang="ru-RU" sz="2400" i="1" dirty="0"/>
              <a:t> </a:t>
            </a:r>
            <a:r>
              <a:rPr lang="ru-RU" sz="2400" i="1" dirty="0" err="1"/>
              <a:t>України</a:t>
            </a:r>
            <a:r>
              <a:rPr lang="ru-RU" sz="2400" i="1" dirty="0"/>
              <a:t>, </a:t>
            </a:r>
            <a:r>
              <a:rPr lang="ru-RU" sz="2400" i="1" dirty="0" err="1"/>
              <a:t>затверджений</a:t>
            </a:r>
            <a:r>
              <a:rPr lang="ru-RU" sz="2400" i="1" dirty="0"/>
              <a:t> наказом Головного </a:t>
            </a:r>
            <a:r>
              <a:rPr lang="ru-RU" sz="2400" i="1" dirty="0" err="1"/>
              <a:t>контрольно-ревізійного</a:t>
            </a:r>
            <a:r>
              <a:rPr lang="ru-RU" sz="2400" i="1" dirty="0"/>
              <a:t> </a:t>
            </a:r>
            <a:r>
              <a:rPr lang="ru-RU" sz="2400" i="1" dirty="0" err="1"/>
              <a:t>управління</a:t>
            </a:r>
            <a:r>
              <a:rPr lang="ru-RU" sz="2400" i="1" dirty="0"/>
              <a:t> </a:t>
            </a:r>
            <a:r>
              <a:rPr lang="ru-RU" sz="2400" i="1" dirty="0" err="1"/>
              <a:t>України</a:t>
            </a:r>
            <a:r>
              <a:rPr lang="ru-RU" sz="2400" i="1" dirty="0"/>
              <a:t>, </a:t>
            </a:r>
            <a:r>
              <a:rPr lang="ru-RU" sz="2400" i="1" dirty="0" err="1"/>
              <a:t>Міністерства</a:t>
            </a:r>
            <a:r>
              <a:rPr lang="ru-RU" sz="2400" i="1" dirty="0"/>
              <a:t> </a:t>
            </a:r>
            <a:r>
              <a:rPr lang="ru-RU" sz="2400" i="1" dirty="0" err="1"/>
              <a:t>внутрішніх</a:t>
            </a:r>
            <a:r>
              <a:rPr lang="ru-RU" sz="2400" i="1" dirty="0"/>
              <a:t> справ </a:t>
            </a:r>
            <a:r>
              <a:rPr lang="ru-RU" sz="2400" i="1" dirty="0" err="1"/>
              <a:t>України</a:t>
            </a:r>
            <a:r>
              <a:rPr lang="ru-RU" sz="2400" i="1" dirty="0"/>
              <a:t>, </a:t>
            </a:r>
            <a:r>
              <a:rPr lang="ru-RU" sz="2400" i="1" dirty="0" err="1"/>
              <a:t>Служби</a:t>
            </a:r>
            <a:r>
              <a:rPr lang="ru-RU" sz="2400" i="1" dirty="0"/>
              <a:t> </a:t>
            </a:r>
            <a:r>
              <a:rPr lang="ru-RU" sz="2400" i="1" dirty="0" err="1"/>
              <a:t>безпеки</a:t>
            </a:r>
            <a:r>
              <a:rPr lang="ru-RU" sz="2400" i="1" dirty="0"/>
              <a:t> </a:t>
            </a:r>
            <a:r>
              <a:rPr lang="ru-RU" sz="2400" i="1" dirty="0" err="1"/>
              <a:t>України</a:t>
            </a:r>
            <a:r>
              <a:rPr lang="ru-RU" sz="2400" i="1" dirty="0"/>
              <a:t>, </a:t>
            </a:r>
            <a:r>
              <a:rPr lang="ru-RU" sz="2400" i="1" dirty="0" err="1"/>
              <a:t>Генеральної</a:t>
            </a:r>
            <a:r>
              <a:rPr lang="ru-RU" sz="2400" i="1" dirty="0"/>
              <a:t> </a:t>
            </a:r>
            <a:r>
              <a:rPr lang="ru-RU" sz="2400" i="1" dirty="0" err="1"/>
              <a:t>прокуратури</a:t>
            </a:r>
            <a:r>
              <a:rPr lang="ru-RU" sz="2400" i="1" dirty="0"/>
              <a:t> </a:t>
            </a:r>
            <a:r>
              <a:rPr lang="ru-RU" sz="2400" i="1" dirty="0" err="1"/>
              <a:t>України</a:t>
            </a:r>
            <a:r>
              <a:rPr lang="ru-RU" sz="2400" i="1" dirty="0"/>
              <a:t> </a:t>
            </a:r>
            <a:r>
              <a:rPr lang="ru-RU" sz="2400" i="1" dirty="0" err="1"/>
              <a:t>від</a:t>
            </a:r>
            <a:r>
              <a:rPr lang="ru-RU" sz="2400" i="1" dirty="0"/>
              <a:t> 19.10.2006 р. № 346/1025/685/53.</a:t>
            </a:r>
            <a:endParaRPr lang="ru-RU" sz="2400" dirty="0"/>
          </a:p>
          <a:p>
            <a:r>
              <a:rPr lang="ru-RU" sz="2400" b="1" dirty="0">
                <a:hlinkClick r:id="rId8"/>
              </a:rPr>
              <a:t>Порядок № 707</a:t>
            </a:r>
            <a:r>
              <a:rPr lang="ru-RU" sz="2400" dirty="0"/>
              <a:t> — </a:t>
            </a:r>
            <a:r>
              <a:rPr lang="ru-RU" sz="2400" i="1" dirty="0"/>
              <a:t>Порядок </a:t>
            </a:r>
            <a:r>
              <a:rPr lang="ru-RU" sz="2400" i="1" dirty="0" err="1"/>
              <a:t>розгляду</a:t>
            </a:r>
            <a:r>
              <a:rPr lang="ru-RU" sz="2400" i="1" dirty="0"/>
              <a:t> </a:t>
            </a:r>
            <a:r>
              <a:rPr lang="ru-RU" sz="2400" i="1" dirty="0" err="1"/>
              <a:t>звернень</a:t>
            </a:r>
            <a:r>
              <a:rPr lang="ru-RU" sz="2400" i="1" dirty="0"/>
              <a:t> та </a:t>
            </a:r>
            <a:r>
              <a:rPr lang="ru-RU" sz="2400" i="1" dirty="0" err="1"/>
              <a:t>організації</a:t>
            </a:r>
            <a:r>
              <a:rPr lang="ru-RU" sz="2400" i="1" dirty="0"/>
              <a:t> </a:t>
            </a:r>
            <a:r>
              <a:rPr lang="ru-RU" sz="2400" i="1" dirty="0" err="1"/>
              <a:t>особистого</a:t>
            </a:r>
            <a:r>
              <a:rPr lang="ru-RU" sz="2400" i="1" dirty="0"/>
              <a:t> </a:t>
            </a:r>
            <a:r>
              <a:rPr lang="ru-RU" sz="2400" i="1" dirty="0" err="1"/>
              <a:t>прийому</a:t>
            </a:r>
            <a:r>
              <a:rPr lang="ru-RU" sz="2400" i="1" dirty="0"/>
              <a:t> </a:t>
            </a:r>
            <a:r>
              <a:rPr lang="ru-RU" sz="2400" i="1" dirty="0" err="1"/>
              <a:t>громадян</a:t>
            </a:r>
            <a:r>
              <a:rPr lang="ru-RU" sz="2400" i="1" dirty="0"/>
              <a:t> у </a:t>
            </a:r>
            <a:r>
              <a:rPr lang="ru-RU" sz="2400" i="1" dirty="0" err="1"/>
              <a:t>Державній</a:t>
            </a:r>
            <a:r>
              <a:rPr lang="ru-RU" sz="2400" i="1" dirty="0"/>
              <a:t> </a:t>
            </a:r>
            <a:r>
              <a:rPr lang="ru-RU" sz="2400" i="1" dirty="0" err="1"/>
              <a:t>фінансовій</a:t>
            </a:r>
            <a:r>
              <a:rPr lang="ru-RU" sz="2400" i="1" dirty="0"/>
              <a:t> </a:t>
            </a:r>
            <a:r>
              <a:rPr lang="ru-RU" sz="2400" i="1" dirty="0" err="1"/>
              <a:t>інспекції</a:t>
            </a:r>
            <a:r>
              <a:rPr lang="ru-RU" sz="2400" i="1" dirty="0"/>
              <a:t> </a:t>
            </a:r>
            <a:r>
              <a:rPr lang="ru-RU" sz="2400" i="1" dirty="0" err="1"/>
              <a:t>України</a:t>
            </a:r>
            <a:r>
              <a:rPr lang="ru-RU" sz="2400" i="1" dirty="0"/>
              <a:t> та </a:t>
            </a:r>
            <a:r>
              <a:rPr lang="ru-RU" sz="2400" i="1" dirty="0" err="1"/>
              <a:t>її</a:t>
            </a:r>
            <a:r>
              <a:rPr lang="ru-RU" sz="2400" i="1" dirty="0"/>
              <a:t> </a:t>
            </a:r>
            <a:r>
              <a:rPr lang="ru-RU" sz="2400" i="1" dirty="0" err="1"/>
              <a:t>територіальних</a:t>
            </a:r>
            <a:r>
              <a:rPr lang="ru-RU" sz="2400" i="1" dirty="0"/>
              <a:t> органах, </a:t>
            </a:r>
            <a:r>
              <a:rPr lang="ru-RU" sz="2400" i="1" dirty="0" err="1"/>
              <a:t>затверджений</a:t>
            </a:r>
            <a:r>
              <a:rPr lang="ru-RU" sz="2400" i="1" dirty="0"/>
              <a:t> наказом </a:t>
            </a:r>
            <a:r>
              <a:rPr lang="ru-RU" sz="2400" i="1" dirty="0" err="1"/>
              <a:t>Міністерства</a:t>
            </a:r>
            <a:r>
              <a:rPr lang="ru-RU" sz="2400" i="1" dirty="0"/>
              <a:t> </a:t>
            </a:r>
            <a:r>
              <a:rPr lang="ru-RU" sz="2400" i="1" dirty="0" err="1"/>
              <a:t>фінансів</a:t>
            </a:r>
            <a:r>
              <a:rPr lang="ru-RU" sz="2400" i="1" dirty="0"/>
              <a:t> </a:t>
            </a:r>
            <a:r>
              <a:rPr lang="ru-RU" sz="2400" i="1" dirty="0" err="1"/>
              <a:t>України</a:t>
            </a:r>
            <a:r>
              <a:rPr lang="ru-RU" sz="2400" i="1" dirty="0"/>
              <a:t> </a:t>
            </a:r>
            <a:r>
              <a:rPr lang="ru-RU" sz="2400" i="1" dirty="0" err="1"/>
              <a:t>від</a:t>
            </a:r>
            <a:r>
              <a:rPr lang="ru-RU" sz="2400" i="1" dirty="0"/>
              <a:t> 26.07.2013 р. № 707. </a:t>
            </a:r>
            <a:endParaRPr lang="ru-RU" sz="2400" dirty="0"/>
          </a:p>
          <a:p>
            <a:r>
              <a:rPr lang="ru-RU" sz="2400" b="1" dirty="0" err="1"/>
              <a:t>Методичні</a:t>
            </a:r>
            <a:r>
              <a:rPr lang="ru-RU" sz="2400" b="1" dirty="0"/>
              <a:t> </a:t>
            </a:r>
            <a:r>
              <a:rPr lang="ru-RU" sz="2400" b="1" dirty="0" err="1"/>
              <a:t>рекомендації</a:t>
            </a:r>
            <a:r>
              <a:rPr lang="ru-RU" sz="2400" b="1" dirty="0"/>
              <a:t> № 90</a:t>
            </a:r>
            <a:r>
              <a:rPr lang="ru-RU" sz="2400" dirty="0"/>
              <a:t> — </a:t>
            </a:r>
            <a:r>
              <a:rPr lang="ru-RU" sz="2400" i="1" dirty="0" err="1"/>
              <a:t>Методичні</a:t>
            </a:r>
            <a:r>
              <a:rPr lang="ru-RU" sz="2400" i="1" dirty="0"/>
              <a:t> </a:t>
            </a:r>
            <a:r>
              <a:rPr lang="ru-RU" sz="2400" i="1" dirty="0" err="1"/>
              <a:t>рекомендації</a:t>
            </a:r>
            <a:r>
              <a:rPr lang="ru-RU" sz="2400" i="1" dirty="0"/>
              <a:t> </a:t>
            </a:r>
            <a:r>
              <a:rPr lang="ru-RU" sz="2400" i="1" dirty="0" err="1"/>
              <a:t>щодо</a:t>
            </a:r>
            <a:r>
              <a:rPr lang="ru-RU" sz="2400" i="1" dirty="0"/>
              <a:t> </a:t>
            </a:r>
            <a:r>
              <a:rPr lang="ru-RU" sz="2400" i="1" dirty="0" err="1"/>
              <a:t>здійснення</a:t>
            </a:r>
            <a:r>
              <a:rPr lang="ru-RU" sz="2400" i="1" dirty="0"/>
              <a:t> </a:t>
            </a:r>
            <a:r>
              <a:rPr lang="ru-RU" sz="2400" i="1" dirty="0" err="1"/>
              <a:t>інспектування</a:t>
            </a:r>
            <a:r>
              <a:rPr lang="ru-RU" sz="2400" i="1" dirty="0"/>
              <a:t> органами </a:t>
            </a:r>
            <a:r>
              <a:rPr lang="ru-RU" sz="2400" i="1" dirty="0" err="1"/>
              <a:t>Державної</a:t>
            </a:r>
            <a:r>
              <a:rPr lang="ru-RU" sz="2400" i="1" dirty="0"/>
              <a:t> </a:t>
            </a:r>
            <a:r>
              <a:rPr lang="ru-RU" sz="2400" i="1" dirty="0" err="1"/>
              <a:t>фінансової</a:t>
            </a:r>
            <a:r>
              <a:rPr lang="ru-RU" sz="2400" i="1" dirty="0"/>
              <a:t> </a:t>
            </a:r>
            <a:r>
              <a:rPr lang="ru-RU" sz="2400" i="1" dirty="0" err="1"/>
              <a:t>інспекції</a:t>
            </a:r>
            <a:r>
              <a:rPr lang="ru-RU" sz="2400" i="1" dirty="0"/>
              <a:t> </a:t>
            </a:r>
            <a:r>
              <a:rPr lang="ru-RU" sz="2400" i="1" dirty="0" err="1"/>
              <a:t>України</a:t>
            </a:r>
            <a:r>
              <a:rPr lang="ru-RU" sz="2400" i="1" dirty="0"/>
              <a:t>,</a:t>
            </a:r>
            <a:r>
              <a:rPr lang="ru-RU" sz="2400" dirty="0"/>
              <a:t> </a:t>
            </a:r>
            <a:r>
              <a:rPr lang="ru-RU" sz="2400" i="1" dirty="0" err="1"/>
              <a:t>затверджені</a:t>
            </a:r>
            <a:r>
              <a:rPr lang="ru-RU" sz="2400" i="1" dirty="0"/>
              <a:t> наказом </a:t>
            </a:r>
            <a:r>
              <a:rPr lang="ru-RU" sz="2400" i="1" dirty="0" err="1"/>
              <a:t>Державної</a:t>
            </a:r>
            <a:r>
              <a:rPr lang="ru-RU" sz="2400" i="1" dirty="0"/>
              <a:t> </a:t>
            </a:r>
            <a:r>
              <a:rPr lang="ru-RU" sz="2400" i="1" dirty="0" err="1"/>
              <a:t>фінансової</a:t>
            </a:r>
            <a:r>
              <a:rPr lang="ru-RU" sz="2400" i="1" dirty="0"/>
              <a:t> </a:t>
            </a:r>
            <a:r>
              <a:rPr lang="ru-RU" sz="2400" i="1" dirty="0" err="1"/>
              <a:t>інспекції</a:t>
            </a:r>
            <a:r>
              <a:rPr lang="ru-RU" sz="2400" i="1" dirty="0"/>
              <a:t> </a:t>
            </a:r>
            <a:r>
              <a:rPr lang="ru-RU" sz="2400" i="1" dirty="0" err="1"/>
              <a:t>України</a:t>
            </a:r>
            <a:r>
              <a:rPr lang="ru-RU" sz="2400" i="1" dirty="0"/>
              <a:t> </a:t>
            </a:r>
            <a:r>
              <a:rPr lang="ru-RU" sz="2400" i="1" dirty="0" err="1"/>
              <a:t>від</a:t>
            </a:r>
            <a:r>
              <a:rPr lang="ru-RU" sz="2400" i="1" dirty="0"/>
              <a:t> 14.12.2011 р. № 90.</a:t>
            </a:r>
            <a:endParaRPr lang="ru-RU" sz="2400" dirty="0"/>
          </a:p>
          <a:p>
            <a:pPr algn="just">
              <a:buNone/>
            </a:pPr>
            <a:endParaRPr lang="ru-RU"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677334" y="787791"/>
            <a:ext cx="8596668" cy="5253571"/>
          </a:xfrm>
        </p:spPr>
        <p:txBody>
          <a:bodyPr>
            <a:normAutofit lnSpcReduction="10000"/>
          </a:bodyPr>
          <a:lstStyle/>
          <a:p>
            <a:pPr algn="just"/>
            <a:r>
              <a:rPr lang="ru-RU" sz="2400" b="1" u="sng" dirty="0">
                <a:latin typeface="Times New Roman" pitchFamily="18" charset="0"/>
                <a:cs typeface="Times New Roman" pitchFamily="18" charset="0"/>
              </a:rPr>
              <a:t>До </a:t>
            </a:r>
            <a:r>
              <a:rPr lang="ru-RU" sz="2400" b="1" u="sng" dirty="0" err="1">
                <a:latin typeface="Times New Roman" pitchFamily="18" charset="0"/>
                <a:cs typeface="Times New Roman" pitchFamily="18" charset="0"/>
              </a:rPr>
              <a:t>обов’язків</a:t>
            </a:r>
            <a:r>
              <a:rPr lang="ru-RU" sz="2400" b="1" u="sng" dirty="0">
                <a:latin typeface="Times New Roman" pitchFamily="18" charset="0"/>
                <a:cs typeface="Times New Roman" pitchFamily="18" charset="0"/>
              </a:rPr>
              <a:t> </a:t>
            </a:r>
            <a:r>
              <a:rPr lang="ru-RU" sz="2400" b="1" u="sng" dirty="0" err="1">
                <a:latin typeface="Times New Roman" pitchFamily="18" charset="0"/>
                <a:cs typeface="Times New Roman" pitchFamily="18" charset="0"/>
              </a:rPr>
              <a:t>цієї</a:t>
            </a:r>
            <a:r>
              <a:rPr lang="ru-RU" sz="2400" b="1" u="sng" dirty="0">
                <a:latin typeface="Times New Roman" pitchFamily="18" charset="0"/>
                <a:cs typeface="Times New Roman" pitchFamily="18" charset="0"/>
              </a:rPr>
              <a:t> </a:t>
            </a:r>
            <a:r>
              <a:rPr lang="ru-RU" sz="2400" b="1" u="sng" dirty="0" err="1">
                <a:latin typeface="Times New Roman" pitchFamily="18" charset="0"/>
                <a:cs typeface="Times New Roman" pitchFamily="18" charset="0"/>
              </a:rPr>
              <a:t>служби</a:t>
            </a:r>
            <a:r>
              <a:rPr lang="ru-RU" sz="2400" b="1" u="sng" dirty="0">
                <a:latin typeface="Times New Roman" pitchFamily="18" charset="0"/>
                <a:cs typeface="Times New Roman" pitchFamily="18" charset="0"/>
              </a:rPr>
              <a:t> входить:</a:t>
            </a:r>
            <a:endParaRPr lang="ru-RU" sz="2400" dirty="0">
              <a:latin typeface="Times New Roman" pitchFamily="18" charset="0"/>
              <a:cs typeface="Times New Roman" pitchFamily="18" charset="0"/>
            </a:endParaRPr>
          </a:p>
          <a:p>
            <a:pPr algn="just"/>
            <a:r>
              <a:rPr lang="ru-RU" sz="2400" dirty="0">
                <a:latin typeface="Times New Roman" pitchFamily="18" charset="0"/>
                <a:cs typeface="Times New Roman" pitchFamily="18" charset="0"/>
              </a:rPr>
              <a:t>Контроль над </a:t>
            </a:r>
            <a:r>
              <a:rPr lang="ru-RU" sz="2400" dirty="0" err="1">
                <a:latin typeface="Times New Roman" pitchFamily="18" charset="0"/>
                <a:cs typeface="Times New Roman" pitchFamily="18" charset="0"/>
              </a:rPr>
              <a:t>збереженням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використанням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фінансових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ресурсів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країни</a:t>
            </a:r>
            <a:r>
              <a:rPr lang="ru-RU" sz="2400" dirty="0">
                <a:latin typeface="Times New Roman" pitchFamily="18" charset="0"/>
                <a:cs typeface="Times New Roman" pitchFamily="18" charset="0"/>
              </a:rPr>
              <a:t>;</a:t>
            </a:r>
          </a:p>
          <a:p>
            <a:pPr algn="just"/>
            <a:r>
              <a:rPr lang="ru-RU" sz="2400" dirty="0" err="1">
                <a:latin typeface="Times New Roman" pitchFamily="18" charset="0"/>
                <a:cs typeface="Times New Roman" pitchFamily="18" charset="0"/>
              </a:rPr>
              <a:t>Розробка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пропозицій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щодо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вдосконалення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законодавчих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актів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актів</a:t>
            </a:r>
            <a:r>
              <a:rPr lang="ru-RU" sz="2400" dirty="0">
                <a:latin typeface="Times New Roman" pitchFamily="18" charset="0"/>
                <a:cs typeface="Times New Roman" pitchFamily="18" charset="0"/>
              </a:rPr>
              <a:t> Президента </a:t>
            </a:r>
            <a:r>
              <a:rPr lang="ru-RU" sz="2400" dirty="0" err="1">
                <a:latin typeface="Times New Roman" pitchFamily="18" charset="0"/>
                <a:cs typeface="Times New Roman" pitchFamily="18" charset="0"/>
              </a:rPr>
              <a:t>України</a:t>
            </a:r>
            <a:r>
              <a:rPr lang="ru-RU" sz="2400" dirty="0">
                <a:latin typeface="Times New Roman" pitchFamily="18" charset="0"/>
                <a:cs typeface="Times New Roman" pitchFamily="18" charset="0"/>
              </a:rPr>
              <a:t> та </a:t>
            </a:r>
            <a:r>
              <a:rPr lang="ru-RU" sz="2400" dirty="0" err="1">
                <a:latin typeface="Times New Roman" pitchFamily="18" charset="0"/>
                <a:cs typeface="Times New Roman" pitchFamily="18" charset="0"/>
              </a:rPr>
              <a:t>Кабінету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Міністрів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України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нормативно-правових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актів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міністерств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a:t>
            </a:r>
            <a:r>
              <a:rPr lang="ru-RU" sz="2400" dirty="0">
                <a:latin typeface="Times New Roman" pitchFamily="18" charset="0"/>
                <a:cs typeface="Times New Roman" pitchFamily="18" charset="0"/>
              </a:rPr>
              <a:t> в </a:t>
            </a:r>
            <a:r>
              <a:rPr lang="ru-RU" sz="2400" dirty="0" err="1">
                <a:latin typeface="Times New Roman" pitchFamily="18" charset="0"/>
                <a:cs typeface="Times New Roman" pitchFamily="18" charset="0"/>
              </a:rPr>
              <a:t>установленому</a:t>
            </a:r>
            <a:r>
              <a:rPr lang="ru-RU" sz="2400" dirty="0">
                <a:latin typeface="Times New Roman" pitchFamily="18" charset="0"/>
                <a:cs typeface="Times New Roman" pitchFamily="18" charset="0"/>
              </a:rPr>
              <a:t> порядку подача </a:t>
            </a:r>
            <a:r>
              <a:rPr lang="ru-RU" sz="2400" dirty="0" err="1">
                <a:latin typeface="Times New Roman" pitchFamily="18" charset="0"/>
                <a:cs typeface="Times New Roman" pitchFamily="18" charset="0"/>
              </a:rPr>
              <a:t>їх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Міністру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фінансів</a:t>
            </a:r>
            <a:r>
              <a:rPr lang="ru-RU" sz="2400" dirty="0">
                <a:latin typeface="Times New Roman" pitchFamily="18" charset="0"/>
                <a:cs typeface="Times New Roman" pitchFamily="18" charset="0"/>
              </a:rPr>
              <a:t>;</a:t>
            </a:r>
          </a:p>
          <a:p>
            <a:pPr algn="just"/>
            <a:r>
              <a:rPr lang="ru-RU" sz="2400" dirty="0" err="1">
                <a:latin typeface="Times New Roman" pitchFamily="18" charset="0"/>
                <a:cs typeface="Times New Roman" pitchFamily="18" charset="0"/>
              </a:rPr>
              <a:t>Визначення</a:t>
            </a:r>
            <a:r>
              <a:rPr lang="ru-RU" sz="2400" dirty="0">
                <a:latin typeface="Times New Roman" pitchFamily="18" charset="0"/>
                <a:cs typeface="Times New Roman" pitchFamily="18" charset="0"/>
              </a:rPr>
              <a:t> потреби в </a:t>
            </a:r>
            <a:r>
              <a:rPr lang="ru-RU" sz="2400" dirty="0" err="1">
                <a:latin typeface="Times New Roman" pitchFamily="18" charset="0"/>
                <a:cs typeface="Times New Roman" pitchFamily="18" charset="0"/>
              </a:rPr>
              <a:t>бюджетних</a:t>
            </a:r>
            <a:r>
              <a:rPr lang="ru-RU" sz="2400" dirty="0">
                <a:latin typeface="Times New Roman" pitchFamily="18" charset="0"/>
                <a:cs typeface="Times New Roman" pitchFamily="18" charset="0"/>
              </a:rPr>
              <a:t> коштах;</a:t>
            </a:r>
          </a:p>
          <a:p>
            <a:pPr algn="just"/>
            <a:r>
              <a:rPr lang="ru-RU" sz="2400" dirty="0" err="1">
                <a:latin typeface="Times New Roman" pitchFamily="18" charset="0"/>
                <a:cs typeface="Times New Roman" pitchFamily="18" charset="0"/>
              </a:rPr>
              <a:t>Ефективне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використання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коштів</a:t>
            </a:r>
            <a:r>
              <a:rPr lang="ru-RU" sz="2400" dirty="0">
                <a:latin typeface="Times New Roman" pitchFamily="18" charset="0"/>
                <a:cs typeface="Times New Roman" pitchFamily="18" charset="0"/>
              </a:rPr>
              <a:t> та майна;</a:t>
            </a:r>
          </a:p>
          <a:p>
            <a:pPr algn="just"/>
            <a:r>
              <a:rPr lang="ru-RU" sz="2400" dirty="0">
                <a:latin typeface="Times New Roman" pitchFamily="18" charset="0"/>
                <a:cs typeface="Times New Roman" pitchFamily="18" charset="0"/>
              </a:rPr>
              <a:t>Контроль за станом та </a:t>
            </a:r>
            <a:r>
              <a:rPr lang="ru-RU" sz="2400" dirty="0" err="1">
                <a:latin typeface="Times New Roman" pitchFamily="18" charset="0"/>
                <a:cs typeface="Times New Roman" pitchFamily="18" charset="0"/>
              </a:rPr>
              <a:t>вірогідністю</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бухгалтерського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обліку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фінансової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звітності</a:t>
            </a:r>
            <a:r>
              <a:rPr lang="ru-RU" sz="2400" dirty="0">
                <a:latin typeface="Times New Roman" pitchFamily="18" charset="0"/>
                <a:cs typeface="Times New Roman" pitchFamily="18" charset="0"/>
              </a:rPr>
              <a:t>;</a:t>
            </a:r>
          </a:p>
          <a:p>
            <a:pPr algn="just"/>
            <a:r>
              <a:rPr lang="ru-RU" sz="2400" dirty="0" err="1">
                <a:latin typeface="Times New Roman" pitchFamily="18" charset="0"/>
                <a:cs typeface="Times New Roman" pitchFamily="18" charset="0"/>
              </a:rPr>
              <a:t>Дотримання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законів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країни</a:t>
            </a:r>
            <a:r>
              <a:rPr lang="ru-RU" sz="2400" dirty="0">
                <a:latin typeface="Times New Roman" pitchFamily="18" charset="0"/>
                <a:cs typeface="Times New Roman" pitchFamily="18" charset="0"/>
              </a:rPr>
              <a:t> при </a:t>
            </a:r>
            <a:r>
              <a:rPr lang="ru-RU" sz="2400" dirty="0" err="1">
                <a:latin typeface="Times New Roman" pitchFamily="18" charset="0"/>
                <a:cs typeface="Times New Roman" pitchFamily="18" charset="0"/>
              </a:rPr>
              <a:t>здійсненні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державних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закупівель</a:t>
            </a:r>
            <a:r>
              <a:rPr lang="ru-RU" sz="2400" dirty="0">
                <a:latin typeface="Times New Roman" pitchFamily="18" charset="0"/>
                <a:cs typeface="Times New Roman" pitchFamily="18" charset="0"/>
              </a:rPr>
              <a:t>.</a:t>
            </a:r>
          </a:p>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5647" y="1186802"/>
            <a:ext cx="8596668" cy="4887811"/>
          </a:xfrm>
        </p:spPr>
        <p:txBody>
          <a:bodyPr>
            <a:normAutofit lnSpcReduction="10000"/>
          </a:bodyPr>
          <a:lstStyle/>
          <a:p>
            <a:pPr algn="ctr"/>
            <a:r>
              <a:rPr lang="ru-RU" sz="2400" b="1" dirty="0" err="1"/>
              <a:t>Головні</a:t>
            </a:r>
            <a:r>
              <a:rPr lang="ru-RU" sz="2400" b="1" dirty="0"/>
              <a:t> </a:t>
            </a:r>
            <a:r>
              <a:rPr lang="ru-RU" sz="2400" b="1" dirty="0" err="1"/>
              <a:t>завдання</a:t>
            </a:r>
            <a:r>
              <a:rPr lang="ru-RU" sz="2400" b="1" dirty="0"/>
              <a:t> </a:t>
            </a:r>
            <a:r>
              <a:rPr lang="ru-RU" sz="2400" b="1" dirty="0" err="1"/>
              <a:t>Держаудитслужби</a:t>
            </a:r>
            <a:endParaRPr lang="ru-RU" sz="2400" dirty="0"/>
          </a:p>
          <a:p>
            <a:r>
              <a:rPr lang="ru-RU" sz="2400" dirty="0" err="1"/>
              <a:t>Почнемо</a:t>
            </a:r>
            <a:r>
              <a:rPr lang="ru-RU" sz="2400" dirty="0"/>
              <a:t> наше </a:t>
            </a:r>
            <a:r>
              <a:rPr lang="ru-RU" sz="2400" dirty="0" err="1"/>
              <a:t>знайомство</a:t>
            </a:r>
            <a:r>
              <a:rPr lang="ru-RU" sz="2400" dirty="0"/>
              <a:t> </a:t>
            </a:r>
            <a:r>
              <a:rPr lang="ru-RU" sz="2400" dirty="0" err="1"/>
              <a:t>з</a:t>
            </a:r>
            <a:r>
              <a:rPr lang="ru-RU" sz="2400" dirty="0"/>
              <a:t> </a:t>
            </a:r>
            <a:r>
              <a:rPr lang="ru-RU" sz="2400" dirty="0" err="1"/>
              <a:t>Держфінінспекцією</a:t>
            </a:r>
            <a:r>
              <a:rPr lang="ru-RU" sz="2400" dirty="0"/>
              <a:t> </a:t>
            </a:r>
            <a:r>
              <a:rPr lang="ru-RU" sz="2400" dirty="0" err="1"/>
              <a:t>з</a:t>
            </a:r>
            <a:r>
              <a:rPr lang="ru-RU" sz="2400" dirty="0"/>
              <a:t> </a:t>
            </a:r>
            <a:r>
              <a:rPr lang="ru-RU" sz="2400" dirty="0" err="1"/>
              <a:t>головних</a:t>
            </a:r>
            <a:r>
              <a:rPr lang="ru-RU" sz="2400" dirty="0"/>
              <a:t> </a:t>
            </a:r>
            <a:r>
              <a:rPr lang="ru-RU" sz="2400" dirty="0" err="1"/>
              <a:t>завдань</a:t>
            </a:r>
            <a:r>
              <a:rPr lang="ru-RU" sz="2400" dirty="0"/>
              <a:t>, </a:t>
            </a:r>
            <a:r>
              <a:rPr lang="ru-RU" sz="2400" dirty="0" err="1"/>
              <a:t>які</a:t>
            </a:r>
            <a:r>
              <a:rPr lang="ru-RU" sz="2400" dirty="0"/>
              <a:t> стоять перед нею, а </a:t>
            </a:r>
            <a:r>
              <a:rPr lang="ru-RU" sz="2400" dirty="0" err="1"/>
              <a:t>саме</a:t>
            </a:r>
            <a:r>
              <a:rPr lang="ru-RU" sz="2400" dirty="0"/>
              <a:t>, </a:t>
            </a:r>
            <a:r>
              <a:rPr lang="ru-RU" sz="2400" dirty="0" err="1"/>
              <a:t>це</a:t>
            </a:r>
            <a:r>
              <a:rPr lang="ru-RU" sz="2400" dirty="0"/>
              <a:t> </a:t>
            </a:r>
            <a:r>
              <a:rPr lang="ru-RU" sz="2400" dirty="0" err="1"/>
              <a:t>здійснення</a:t>
            </a:r>
            <a:r>
              <a:rPr lang="ru-RU" sz="2400" dirty="0"/>
              <a:t> контролю за:</a:t>
            </a:r>
          </a:p>
          <a:p>
            <a:r>
              <a:rPr lang="ru-RU" sz="2400" dirty="0"/>
              <a:t>1</a:t>
            </a:r>
            <a:r>
              <a:rPr lang="en-US" sz="2400" dirty="0"/>
              <a:t>) </a:t>
            </a:r>
            <a:r>
              <a:rPr lang="ru-RU" sz="2400" dirty="0" err="1"/>
              <a:t>використанням</a:t>
            </a:r>
            <a:r>
              <a:rPr lang="ru-RU" sz="2400" dirty="0"/>
              <a:t> </a:t>
            </a:r>
            <a:r>
              <a:rPr lang="ru-RU" sz="2400" dirty="0" err="1"/>
              <a:t>і</a:t>
            </a:r>
            <a:r>
              <a:rPr lang="ru-RU" sz="2400" dirty="0"/>
              <a:t> </a:t>
            </a:r>
            <a:r>
              <a:rPr lang="ru-RU" sz="2400" dirty="0" err="1"/>
              <a:t>збереженням</a:t>
            </a:r>
            <a:r>
              <a:rPr lang="ru-RU" sz="2400" dirty="0"/>
              <a:t> </a:t>
            </a:r>
            <a:r>
              <a:rPr lang="ru-RU" sz="2400" dirty="0" err="1"/>
              <a:t>державних</a:t>
            </a:r>
            <a:r>
              <a:rPr lang="ru-RU" sz="2400" dirty="0"/>
              <a:t> </a:t>
            </a:r>
            <a:r>
              <a:rPr lang="ru-RU" sz="2400" dirty="0" err="1"/>
              <a:t>фінансових</a:t>
            </a:r>
            <a:r>
              <a:rPr lang="ru-RU" sz="2400" dirty="0"/>
              <a:t> </a:t>
            </a:r>
            <a:r>
              <a:rPr lang="ru-RU" sz="2400" dirty="0" err="1"/>
              <a:t>ресурсів</a:t>
            </a:r>
            <a:r>
              <a:rPr lang="ru-RU" sz="2400" dirty="0"/>
              <a:t>, </a:t>
            </a:r>
            <a:r>
              <a:rPr lang="ru-RU" sz="2400" dirty="0" err="1"/>
              <a:t>необоротних</a:t>
            </a:r>
            <a:r>
              <a:rPr lang="ru-RU" sz="2400" dirty="0"/>
              <a:t> та </a:t>
            </a:r>
            <a:r>
              <a:rPr lang="ru-RU" sz="2400" dirty="0" err="1"/>
              <a:t>інших</a:t>
            </a:r>
            <a:r>
              <a:rPr lang="ru-RU" sz="2400" dirty="0"/>
              <a:t> </a:t>
            </a:r>
            <a:r>
              <a:rPr lang="ru-RU" sz="2400" dirty="0" err="1"/>
              <a:t>активів</a:t>
            </a:r>
            <a:endParaRPr lang="ru-RU" sz="2400" dirty="0"/>
          </a:p>
          <a:p>
            <a:r>
              <a:rPr lang="ru-RU" sz="2400" dirty="0"/>
              <a:t>2</a:t>
            </a:r>
            <a:r>
              <a:rPr lang="en-US" sz="2400" dirty="0"/>
              <a:t>) </a:t>
            </a:r>
            <a:r>
              <a:rPr lang="ru-RU" sz="2400" dirty="0" err="1"/>
              <a:t>правильністю</a:t>
            </a:r>
            <a:r>
              <a:rPr lang="ru-RU" sz="2400" dirty="0"/>
              <a:t> </a:t>
            </a:r>
            <a:r>
              <a:rPr lang="ru-RU" sz="2400" dirty="0" err="1"/>
              <a:t>визначення</a:t>
            </a:r>
            <a:r>
              <a:rPr lang="ru-RU" sz="2400" dirty="0"/>
              <a:t> потреби в </a:t>
            </a:r>
            <a:r>
              <a:rPr lang="ru-RU" sz="2400" dirty="0" err="1"/>
              <a:t>бюджетних</a:t>
            </a:r>
            <a:r>
              <a:rPr lang="ru-RU" sz="2400" dirty="0"/>
              <a:t> коштах та </a:t>
            </a:r>
            <a:r>
              <a:rPr lang="ru-RU" sz="2400" dirty="0" err="1"/>
              <a:t>взяттям</a:t>
            </a:r>
            <a:r>
              <a:rPr lang="ru-RU" sz="2400" dirty="0"/>
              <a:t> </a:t>
            </a:r>
            <a:r>
              <a:rPr lang="ru-RU" sz="2400" dirty="0" err="1"/>
              <a:t>зобов’язань</a:t>
            </a:r>
            <a:endParaRPr lang="ru-RU" sz="2400" dirty="0"/>
          </a:p>
          <a:p>
            <a:r>
              <a:rPr lang="ru-RU" sz="2400" dirty="0"/>
              <a:t>3</a:t>
            </a:r>
            <a:r>
              <a:rPr lang="en-US" sz="2400" dirty="0"/>
              <a:t>) </a:t>
            </a:r>
            <a:r>
              <a:rPr lang="ru-RU" sz="2400" dirty="0" err="1"/>
              <a:t>ефективним</a:t>
            </a:r>
            <a:r>
              <a:rPr lang="ru-RU" sz="2400" dirty="0"/>
              <a:t> </a:t>
            </a:r>
            <a:r>
              <a:rPr lang="ru-RU" sz="2400" dirty="0" err="1"/>
              <a:t>використанням</a:t>
            </a:r>
            <a:r>
              <a:rPr lang="ru-RU" sz="2400" dirty="0"/>
              <a:t> </a:t>
            </a:r>
            <a:r>
              <a:rPr lang="ru-RU" sz="2400" dirty="0" err="1"/>
              <a:t>коштів</a:t>
            </a:r>
            <a:r>
              <a:rPr lang="ru-RU" sz="2400" dirty="0"/>
              <a:t> </a:t>
            </a:r>
            <a:r>
              <a:rPr lang="ru-RU" sz="2400" dirty="0" err="1"/>
              <a:t>і</a:t>
            </a:r>
            <a:r>
              <a:rPr lang="ru-RU" sz="2400" dirty="0"/>
              <a:t> майна</a:t>
            </a:r>
          </a:p>
          <a:p>
            <a:r>
              <a:rPr lang="ru-RU" sz="2400" dirty="0"/>
              <a:t>4</a:t>
            </a:r>
            <a:r>
              <a:rPr lang="en-US" sz="2400" dirty="0"/>
              <a:t>) </a:t>
            </a:r>
            <a:r>
              <a:rPr lang="ru-RU" sz="2400" dirty="0"/>
              <a:t>станом </a:t>
            </a:r>
            <a:r>
              <a:rPr lang="ru-RU" sz="2400" dirty="0" err="1"/>
              <a:t>і</a:t>
            </a:r>
            <a:r>
              <a:rPr lang="ru-RU" sz="2400" dirty="0"/>
              <a:t> </a:t>
            </a:r>
            <a:r>
              <a:rPr lang="ru-RU" sz="2400" dirty="0" err="1"/>
              <a:t>достовірністю</a:t>
            </a:r>
            <a:r>
              <a:rPr lang="ru-RU" sz="2400" dirty="0"/>
              <a:t> </a:t>
            </a:r>
            <a:r>
              <a:rPr lang="ru-RU" sz="2400" dirty="0" err="1"/>
              <a:t>бухгалтерського</a:t>
            </a:r>
            <a:r>
              <a:rPr lang="ru-RU" sz="2400" dirty="0"/>
              <a:t> </a:t>
            </a:r>
            <a:r>
              <a:rPr lang="ru-RU" sz="2400" dirty="0" err="1"/>
              <a:t>обліку</a:t>
            </a:r>
            <a:r>
              <a:rPr lang="ru-RU" sz="2400" dirty="0"/>
              <a:t> </a:t>
            </a:r>
            <a:r>
              <a:rPr lang="ru-RU" sz="2400" dirty="0" err="1"/>
              <a:t>і</a:t>
            </a:r>
            <a:r>
              <a:rPr lang="ru-RU" sz="2400" dirty="0"/>
              <a:t> </a:t>
            </a:r>
            <a:r>
              <a:rPr lang="ru-RU" sz="2400" dirty="0" err="1"/>
              <a:t>фінансової</a:t>
            </a:r>
            <a:r>
              <a:rPr lang="ru-RU" sz="2400" dirty="0"/>
              <a:t> </a:t>
            </a:r>
            <a:r>
              <a:rPr lang="ru-RU" sz="2400" dirty="0" err="1"/>
              <a:t>звітності</a:t>
            </a:r>
            <a:endParaRPr lang="ru-RU" sz="2400" dirty="0"/>
          </a:p>
          <a:p>
            <a:r>
              <a:rPr lang="ru-RU" sz="2400" dirty="0"/>
              <a:t>5</a:t>
            </a:r>
            <a:r>
              <a:rPr lang="en-US" sz="2400" dirty="0"/>
              <a:t>) </a:t>
            </a:r>
            <a:r>
              <a:rPr lang="ru-RU" sz="2400" dirty="0" err="1"/>
              <a:t>дотриманням</a:t>
            </a:r>
            <a:r>
              <a:rPr lang="ru-RU" sz="2400" dirty="0"/>
              <a:t> </a:t>
            </a:r>
            <a:r>
              <a:rPr lang="ru-RU" sz="2400" dirty="0" err="1"/>
              <a:t>законодавства</a:t>
            </a:r>
            <a:r>
              <a:rPr lang="ru-RU" sz="2400" dirty="0"/>
              <a:t> про </a:t>
            </a:r>
            <a:r>
              <a:rPr lang="ru-RU" sz="2400" dirty="0" err="1"/>
              <a:t>державні</a:t>
            </a:r>
            <a:r>
              <a:rPr lang="ru-RU" sz="2400" dirty="0"/>
              <a:t> </a:t>
            </a:r>
            <a:r>
              <a:rPr lang="ru-RU" sz="2400" dirty="0" err="1"/>
              <a:t>закупівлі</a:t>
            </a:r>
            <a:endParaRPr lang="ru-RU" sz="2400" dirty="0"/>
          </a:p>
          <a:p>
            <a:pPr algn="just"/>
            <a:endParaRPr lang="ru-RU"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C13AD54F-A9C3-25CD-EE62-E0F18F6EB927}"/>
              </a:ext>
            </a:extLst>
          </p:cNvPr>
          <p:cNvPicPr>
            <a:picLocks noGrp="1" noChangeAspect="1"/>
          </p:cNvPicPr>
          <p:nvPr>
            <p:ph idx="1"/>
          </p:nvPr>
        </p:nvPicPr>
        <p:blipFill>
          <a:blip r:embed="rId2"/>
          <a:stretch>
            <a:fillRect/>
          </a:stretch>
        </p:blipFill>
        <p:spPr>
          <a:xfrm>
            <a:off x="2283588" y="641024"/>
            <a:ext cx="6323084" cy="5401002"/>
          </a:xfrm>
        </p:spPr>
      </p:pic>
    </p:spTree>
    <p:extLst>
      <p:ext uri="{BB962C8B-B14F-4D97-AF65-F5344CB8AC3E}">
        <p14:creationId xmlns:p14="http://schemas.microsoft.com/office/powerpoint/2010/main" val="218539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23557" y="633046"/>
            <a:ext cx="9782468" cy="3853229"/>
          </a:xfrm>
          <a:prstGeom prst="rect">
            <a:avLst/>
          </a:prstGeom>
          <a:noFill/>
          <a:ln w="9525">
            <a:noFill/>
            <a:miter lim="800000"/>
            <a:headEnd/>
            <a:tailEnd/>
          </a:ln>
          <a:effectLst/>
        </p:spPr>
      </p:pic>
    </p:spTree>
    <p:extLst>
      <p:ext uri="{BB962C8B-B14F-4D97-AF65-F5344CB8AC3E}">
        <p14:creationId xmlns:p14="http://schemas.microsoft.com/office/powerpoint/2010/main" val="341432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9E2C5880-D94F-23F7-5FF2-479F23990603}"/>
              </a:ext>
            </a:extLst>
          </p:cNvPr>
          <p:cNvPicPr>
            <a:picLocks noGrp="1" noChangeAspect="1"/>
          </p:cNvPicPr>
          <p:nvPr>
            <p:ph idx="1"/>
          </p:nvPr>
        </p:nvPicPr>
        <p:blipFill>
          <a:blip r:embed="rId2"/>
          <a:stretch>
            <a:fillRect/>
          </a:stretch>
        </p:blipFill>
        <p:spPr>
          <a:xfrm>
            <a:off x="1695731" y="989814"/>
            <a:ext cx="7146611" cy="5052211"/>
          </a:xfrm>
        </p:spPr>
      </p:pic>
    </p:spTree>
    <p:extLst>
      <p:ext uri="{BB962C8B-B14F-4D97-AF65-F5344CB8AC3E}">
        <p14:creationId xmlns:p14="http://schemas.microsoft.com/office/powerpoint/2010/main" val="338912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618978" y="534572"/>
            <a:ext cx="9059594" cy="5683347"/>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75249" y="576775"/>
            <a:ext cx="8468751" cy="646331"/>
          </a:xfrm>
          <a:prstGeom prst="rect">
            <a:avLst/>
          </a:prstGeom>
        </p:spPr>
        <p:txBody>
          <a:bodyPr wrap="square">
            <a:spAutoFit/>
          </a:bodyPr>
          <a:lstStyle/>
          <a:p>
            <a:pPr algn="ctr"/>
            <a:r>
              <a:rPr lang="ru-RU" b="1" dirty="0"/>
              <a:t>Права </a:t>
            </a:r>
            <a:r>
              <a:rPr lang="ru-RU" b="1" dirty="0" err="1"/>
              <a:t>працівників</a:t>
            </a:r>
            <a:r>
              <a:rPr lang="ru-RU" b="1" dirty="0"/>
              <a:t> ДАС </a:t>
            </a:r>
            <a:r>
              <a:rPr lang="ru-RU" b="1" dirty="0" err="1"/>
              <a:t>під</a:t>
            </a:r>
            <a:r>
              <a:rPr lang="ru-RU" b="1" dirty="0"/>
              <a:t> час </a:t>
            </a:r>
            <a:r>
              <a:rPr lang="ru-RU" b="1" dirty="0" err="1"/>
              <a:t>проведення</a:t>
            </a:r>
            <a:r>
              <a:rPr lang="ru-RU" b="1" dirty="0"/>
              <a:t> державного </a:t>
            </a:r>
            <a:r>
              <a:rPr lang="ru-RU" b="1" dirty="0" err="1"/>
              <a:t>фінансового</a:t>
            </a:r>
            <a:r>
              <a:rPr lang="ru-RU" b="1" dirty="0"/>
              <a:t> контролю </a:t>
            </a:r>
            <a:endParaRPr lang="ru-RU" dirty="0"/>
          </a:p>
        </p:txBody>
      </p:sp>
      <p:pic>
        <p:nvPicPr>
          <p:cNvPr id="3074" name="Picture 2"/>
          <p:cNvPicPr>
            <a:picLocks noChangeAspect="1" noChangeArrowheads="1"/>
          </p:cNvPicPr>
          <p:nvPr/>
        </p:nvPicPr>
        <p:blipFill>
          <a:blip r:embed="rId2"/>
          <a:srcRect/>
          <a:stretch>
            <a:fillRect/>
          </a:stretch>
        </p:blipFill>
        <p:spPr bwMode="auto">
          <a:xfrm>
            <a:off x="393896" y="1223889"/>
            <a:ext cx="9200270" cy="4853354"/>
          </a:xfrm>
          <a:prstGeom prst="rect">
            <a:avLst/>
          </a:prstGeom>
          <a:noFill/>
          <a:ln w="9525">
            <a:noFill/>
            <a:miter lim="800000"/>
            <a:headEnd/>
            <a:tailEnd/>
          </a:ln>
          <a:effectLst/>
        </p:spPr>
      </p:pic>
    </p:spTree>
    <p:extLst>
      <p:ext uri="{BB962C8B-B14F-4D97-AF65-F5344CB8AC3E}">
        <p14:creationId xmlns:p14="http://schemas.microsoft.com/office/powerpoint/2010/main" val="314460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422031" y="520504"/>
            <a:ext cx="9326880" cy="5950633"/>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436100" y="801858"/>
            <a:ext cx="9326880" cy="5711483"/>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492369" y="436098"/>
            <a:ext cx="8848579" cy="6006905"/>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4B576F7-D8C0-54AF-8188-DBBB8B8AC007}"/>
              </a:ext>
            </a:extLst>
          </p:cNvPr>
          <p:cNvSpPr>
            <a:spLocks noGrp="1"/>
          </p:cNvSpPr>
          <p:nvPr>
            <p:ph idx="1"/>
          </p:nvPr>
        </p:nvSpPr>
        <p:spPr>
          <a:xfrm>
            <a:off x="677334" y="490195"/>
            <a:ext cx="8596668" cy="5551168"/>
          </a:xfrm>
        </p:spPr>
        <p:txBody>
          <a:bodyPr>
            <a:normAutofit/>
          </a:bodyPr>
          <a:lstStyle/>
          <a:p>
            <a:pPr algn="ctr"/>
            <a:r>
              <a:rPr lang="uk-UA" b="1" i="0" dirty="0">
                <a:solidFill>
                  <a:srgbClr val="1D1D1B"/>
                </a:solidFill>
                <a:effectLst/>
                <a:latin typeface="ProbaPro"/>
              </a:rPr>
              <a:t>Зміст та принципи діяльності</a:t>
            </a:r>
          </a:p>
          <a:p>
            <a:pPr algn="l"/>
            <a:r>
              <a:rPr lang="uk-UA" b="0" i="0" dirty="0">
                <a:solidFill>
                  <a:srgbClr val="1D1D1B"/>
                </a:solidFill>
                <a:effectLst/>
                <a:latin typeface="arial" panose="020B0604020202020204" pitchFamily="34" charset="0"/>
              </a:rPr>
              <a:t>Відповідно до Положення про Державну аудиторську службу України (затвердженого постановою Кабінеті Міністрів України від 3 лютого 2016 року № 43), Державна аудиторська служба України (</a:t>
            </a:r>
            <a:r>
              <a:rPr lang="uk-UA" b="0" i="0" dirty="0" err="1">
                <a:solidFill>
                  <a:srgbClr val="1D1D1B"/>
                </a:solidFill>
                <a:effectLst/>
                <a:latin typeface="arial" panose="020B0604020202020204" pitchFamily="34" charset="0"/>
              </a:rPr>
              <a:t>Держаудитслужба</a:t>
            </a:r>
            <a:r>
              <a:rPr lang="uk-UA" b="0" i="0" dirty="0">
                <a:solidFill>
                  <a:srgbClr val="1D1D1B"/>
                </a:solidFill>
                <a:effectLst/>
                <a:latin typeface="arial" panose="020B0604020202020204" pitchFamily="34" charset="0"/>
              </a:rPr>
              <a:t>) </a:t>
            </a:r>
            <a:r>
              <a:rPr lang="uk-UA" b="1" i="0" dirty="0">
                <a:solidFill>
                  <a:srgbClr val="1D1D1B"/>
                </a:solidFill>
                <a:effectLst/>
                <a:latin typeface="arial" panose="020B0604020202020204" pitchFamily="34" charset="0"/>
              </a:rPr>
              <a:t>є центральним органом виконавчої влади, діяльність якого спрямовується і координується Кабінетом Міністрів України через Міністра фінансів та який реалізує державну політику у сфері державного фінансового контролю.</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 </a:t>
            </a:r>
          </a:p>
          <a:p>
            <a:pPr algn="ctr"/>
            <a:r>
              <a:rPr lang="uk-UA" b="1" i="0" dirty="0">
                <a:solidFill>
                  <a:srgbClr val="1D1D1B"/>
                </a:solidFill>
                <a:effectLst/>
                <a:latin typeface="arial" panose="020B0604020202020204" pitchFamily="34" charset="0"/>
              </a:rPr>
              <a:t>Місія Державної аудиторської служби України:</a:t>
            </a:r>
            <a:endParaRPr lang="uk-UA" b="1" i="0" dirty="0">
              <a:solidFill>
                <a:srgbClr val="1D1D1B"/>
              </a:solidFill>
              <a:effectLst/>
              <a:latin typeface="ProbaPro"/>
            </a:endParaRPr>
          </a:p>
          <a:p>
            <a:pPr algn="ctr"/>
            <a:r>
              <a:rPr lang="uk-UA" i="0" dirty="0">
                <a:solidFill>
                  <a:srgbClr val="1D1D1B"/>
                </a:solidFill>
                <a:effectLst/>
                <a:latin typeface="arial" panose="020B0604020202020204" pitchFamily="34" charset="0"/>
              </a:rPr>
              <a:t>Забезпечення економічного добробуту країни шляхом реалізації державної політики у сфері державного фінансового контролю.</a:t>
            </a:r>
            <a:endParaRPr lang="uk-UA" i="0" dirty="0">
              <a:solidFill>
                <a:srgbClr val="1D1D1B"/>
              </a:solidFill>
              <a:effectLst/>
              <a:latin typeface="Arial" panose="020B0604020202020204" pitchFamily="34" charset="0"/>
            </a:endParaRPr>
          </a:p>
          <a:p>
            <a:endParaRPr lang="uk-UA" dirty="0"/>
          </a:p>
        </p:txBody>
      </p:sp>
    </p:spTree>
    <p:extLst>
      <p:ext uri="{BB962C8B-B14F-4D97-AF65-F5344CB8AC3E}">
        <p14:creationId xmlns:p14="http://schemas.microsoft.com/office/powerpoint/2010/main" val="175048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Порядок </a:t>
            </a:r>
            <a:r>
              <a:rPr lang="ru-RU" b="1" dirty="0" err="1"/>
              <a:t>і</a:t>
            </a:r>
            <a:r>
              <a:rPr lang="ru-RU" b="1" dirty="0"/>
              <a:t> </a:t>
            </a:r>
            <a:r>
              <a:rPr lang="ru-RU" b="1" dirty="0" err="1"/>
              <a:t>особливості</a:t>
            </a:r>
            <a:r>
              <a:rPr lang="ru-RU" b="1" dirty="0"/>
              <a:t> </a:t>
            </a:r>
            <a:r>
              <a:rPr lang="ru-RU" b="1" dirty="0" err="1"/>
              <a:t>проведення</a:t>
            </a:r>
            <a:r>
              <a:rPr lang="ru-RU" b="1" dirty="0"/>
              <a:t> </a:t>
            </a:r>
            <a:r>
              <a:rPr lang="ru-RU" b="1" dirty="0" err="1"/>
              <a:t>інспектування</a:t>
            </a:r>
            <a:r>
              <a:rPr lang="ru-RU" b="1" dirty="0"/>
              <a:t> </a:t>
            </a:r>
            <a:r>
              <a:rPr lang="ru-RU" b="1" dirty="0" err="1"/>
              <a:t>працівниками</a:t>
            </a:r>
            <a:r>
              <a:rPr lang="ru-RU" b="1" dirty="0"/>
              <a:t> ДАС</a:t>
            </a:r>
            <a:endParaRPr lang="ru-RU" dirty="0"/>
          </a:p>
        </p:txBody>
      </p:sp>
      <p:sp>
        <p:nvSpPr>
          <p:cNvPr id="3" name="Содержимое 2"/>
          <p:cNvSpPr>
            <a:spLocks noGrp="1"/>
          </p:cNvSpPr>
          <p:nvPr>
            <p:ph idx="1"/>
          </p:nvPr>
        </p:nvSpPr>
        <p:spPr/>
        <p:txBody>
          <a:bodyPr>
            <a:normAutofit lnSpcReduction="10000"/>
          </a:bodyPr>
          <a:lstStyle/>
          <a:p>
            <a:pPr algn="just"/>
            <a:r>
              <a:rPr lang="ru-RU" dirty="0"/>
              <a:t>Плановою </a:t>
            </a:r>
            <a:r>
              <a:rPr lang="ru-RU" dirty="0" err="1"/>
              <a:t>виїзною</a:t>
            </a:r>
            <a:r>
              <a:rPr lang="ru-RU" dirty="0"/>
              <a:t> </a:t>
            </a:r>
            <a:r>
              <a:rPr lang="ru-RU" dirty="0" err="1"/>
              <a:t>ревізією</a:t>
            </a:r>
            <a:r>
              <a:rPr lang="ru-RU" dirty="0"/>
              <a:t> </a:t>
            </a:r>
            <a:r>
              <a:rPr lang="ru-RU" i="1" dirty="0" err="1"/>
              <a:t>є</a:t>
            </a:r>
            <a:r>
              <a:rPr lang="ru-RU" i="1" dirty="0"/>
              <a:t> </a:t>
            </a:r>
            <a:r>
              <a:rPr lang="ru-RU" i="1" dirty="0" err="1"/>
              <a:t>ревізія</a:t>
            </a:r>
            <a:r>
              <a:rPr lang="ru-RU" i="1" dirty="0"/>
              <a:t> у </a:t>
            </a:r>
            <a:r>
              <a:rPr lang="ru-RU" i="1" dirty="0" err="1"/>
              <a:t>підконтрольних</a:t>
            </a:r>
            <a:r>
              <a:rPr lang="ru-RU" i="1" dirty="0"/>
              <a:t> </a:t>
            </a:r>
            <a:r>
              <a:rPr lang="ru-RU" i="1" dirty="0" err="1"/>
              <a:t>установах</a:t>
            </a:r>
            <a:r>
              <a:rPr lang="ru-RU" i="1" dirty="0"/>
              <a:t>, яка </a:t>
            </a:r>
            <a:r>
              <a:rPr lang="ru-RU" i="1" dirty="0" err="1"/>
              <a:t>передбачена</a:t>
            </a:r>
            <a:r>
              <a:rPr lang="ru-RU" i="1" dirty="0"/>
              <a:t> у </a:t>
            </a:r>
            <a:r>
              <a:rPr lang="ru-RU" i="1" dirty="0" err="1"/>
              <a:t>плані</a:t>
            </a:r>
            <a:r>
              <a:rPr lang="ru-RU" i="1" dirty="0"/>
              <a:t> </a:t>
            </a:r>
            <a:r>
              <a:rPr lang="ru-RU" i="1" dirty="0" err="1"/>
              <a:t>контрольно-ревізійної</a:t>
            </a:r>
            <a:r>
              <a:rPr lang="ru-RU" i="1" dirty="0"/>
              <a:t> </a:t>
            </a:r>
            <a:r>
              <a:rPr lang="ru-RU" i="1" dirty="0" err="1"/>
              <a:t>роботи</a:t>
            </a:r>
            <a:r>
              <a:rPr lang="ru-RU" i="1" dirty="0"/>
              <a:t> ДАС </a:t>
            </a:r>
            <a:r>
              <a:rPr lang="ru-RU" i="1" dirty="0" err="1"/>
              <a:t>і</a:t>
            </a:r>
            <a:r>
              <a:rPr lang="ru-RU" i="1" dirty="0"/>
              <a:t> проводиться за </a:t>
            </a:r>
            <a:r>
              <a:rPr lang="ru-RU" i="1" dirty="0" err="1"/>
              <a:t>місцезнаходженням</a:t>
            </a:r>
            <a:r>
              <a:rPr lang="ru-RU" i="1" dirty="0"/>
              <a:t> </a:t>
            </a:r>
            <a:r>
              <a:rPr lang="ru-RU" i="1" dirty="0" err="1"/>
              <a:t>такої</a:t>
            </a:r>
            <a:r>
              <a:rPr lang="ru-RU" i="1" dirty="0"/>
              <a:t> </a:t>
            </a:r>
            <a:r>
              <a:rPr lang="ru-RU" i="1" dirty="0" err="1"/>
              <a:t>підконтрольної</a:t>
            </a:r>
            <a:r>
              <a:rPr lang="ru-RU" i="1" dirty="0"/>
              <a:t> установи </a:t>
            </a:r>
            <a:r>
              <a:rPr lang="ru-RU" i="1" dirty="0" err="1"/>
              <a:t>чи</a:t>
            </a:r>
            <a:r>
              <a:rPr lang="ru-RU" i="1" dirty="0"/>
              <a:t> за </a:t>
            </a:r>
            <a:r>
              <a:rPr lang="ru-RU" i="1" dirty="0" err="1"/>
              <a:t>місцем</a:t>
            </a:r>
            <a:r>
              <a:rPr lang="ru-RU" i="1" dirty="0"/>
              <a:t> </a:t>
            </a:r>
            <a:r>
              <a:rPr lang="ru-RU" i="1" dirty="0" err="1"/>
              <a:t>розташування</a:t>
            </a:r>
            <a:r>
              <a:rPr lang="ru-RU" i="1" dirty="0"/>
              <a:t> </a:t>
            </a:r>
            <a:r>
              <a:rPr lang="ru-RU" i="1" dirty="0" err="1"/>
              <a:t>об’єкта</a:t>
            </a:r>
            <a:r>
              <a:rPr lang="ru-RU" i="1" dirty="0"/>
              <a:t> права </a:t>
            </a:r>
            <a:r>
              <a:rPr lang="ru-RU" i="1" dirty="0" err="1"/>
              <a:t>власності</a:t>
            </a:r>
            <a:r>
              <a:rPr lang="ru-RU" i="1" dirty="0"/>
              <a:t>, </a:t>
            </a:r>
            <a:r>
              <a:rPr lang="ru-RU" i="1" dirty="0" err="1"/>
              <a:t>стосовно</a:t>
            </a:r>
            <a:r>
              <a:rPr lang="ru-RU" i="1" dirty="0"/>
              <a:t> </a:t>
            </a:r>
            <a:r>
              <a:rPr lang="ru-RU" i="1" dirty="0" err="1"/>
              <a:t>якого</a:t>
            </a:r>
            <a:r>
              <a:rPr lang="ru-RU" i="1" dirty="0"/>
              <a:t> проводиться </a:t>
            </a:r>
            <a:r>
              <a:rPr lang="ru-RU" i="1" dirty="0" err="1"/>
              <a:t>ревізія</a:t>
            </a:r>
            <a:r>
              <a:rPr lang="ru-RU" i="1" dirty="0"/>
              <a:t>. </a:t>
            </a:r>
            <a:endParaRPr lang="ru-RU" dirty="0"/>
          </a:p>
          <a:p>
            <a:pPr algn="just"/>
            <a:r>
              <a:rPr lang="ru-RU" dirty="0"/>
              <a:t>Минули </a:t>
            </a:r>
            <a:r>
              <a:rPr lang="ru-RU" dirty="0" err="1"/>
              <a:t>ті</a:t>
            </a:r>
            <a:r>
              <a:rPr lang="ru-RU" dirty="0"/>
              <a:t> </a:t>
            </a:r>
            <a:r>
              <a:rPr lang="ru-RU" dirty="0" err="1"/>
              <a:t>часи</a:t>
            </a:r>
            <a:r>
              <a:rPr lang="ru-RU" dirty="0"/>
              <a:t>, коли </a:t>
            </a:r>
            <a:r>
              <a:rPr lang="ru-RU" dirty="0" err="1"/>
              <a:t>включення</a:t>
            </a:r>
            <a:r>
              <a:rPr lang="ru-RU" dirty="0"/>
              <a:t> </a:t>
            </a:r>
            <a:r>
              <a:rPr lang="ru-RU" dirty="0" err="1"/>
              <a:t>об’єктів</a:t>
            </a:r>
            <a:r>
              <a:rPr lang="ru-RU" dirty="0"/>
              <a:t> до </a:t>
            </a:r>
            <a:r>
              <a:rPr lang="ru-RU" b="1" dirty="0" err="1"/>
              <a:t>планів</a:t>
            </a:r>
            <a:r>
              <a:rPr lang="ru-RU" dirty="0"/>
              <a:t> </a:t>
            </a:r>
            <a:r>
              <a:rPr lang="ru-RU" dirty="0" err="1"/>
              <a:t>контрольно-ревізійної</a:t>
            </a:r>
            <a:r>
              <a:rPr lang="ru-RU" dirty="0"/>
              <a:t> </a:t>
            </a:r>
            <a:r>
              <a:rPr lang="ru-RU" dirty="0" err="1"/>
              <a:t>роботи</a:t>
            </a:r>
            <a:r>
              <a:rPr lang="ru-RU" dirty="0"/>
              <a:t> ДАС, а </a:t>
            </a:r>
            <a:r>
              <a:rPr lang="ru-RU" dirty="0" err="1"/>
              <a:t>відповідно</a:t>
            </a:r>
            <a:r>
              <a:rPr lang="ru-RU" dirty="0"/>
              <a:t> </a:t>
            </a:r>
            <a:r>
              <a:rPr lang="ru-RU" dirty="0" err="1"/>
              <a:t>і</a:t>
            </a:r>
            <a:r>
              <a:rPr lang="ru-RU" dirty="0"/>
              <a:t> </a:t>
            </a:r>
            <a:r>
              <a:rPr lang="ru-RU" dirty="0" err="1"/>
              <a:t>проведення</a:t>
            </a:r>
            <a:r>
              <a:rPr lang="ru-RU" dirty="0"/>
              <a:t> </a:t>
            </a:r>
            <a:r>
              <a:rPr lang="ru-RU" dirty="0" err="1"/>
              <a:t>ревізій</a:t>
            </a:r>
            <a:r>
              <a:rPr lang="ru-RU" dirty="0"/>
              <a:t>, проводилось за одним </a:t>
            </a:r>
            <a:r>
              <a:rPr lang="ru-RU" dirty="0" err="1"/>
              <a:t>критерієм</a:t>
            </a:r>
            <a:r>
              <a:rPr lang="ru-RU" dirty="0"/>
              <a:t> — </a:t>
            </a:r>
            <a:r>
              <a:rPr lang="ru-RU" b="1" dirty="0" err="1"/>
              <a:t>періодичність</a:t>
            </a:r>
            <a:r>
              <a:rPr lang="ru-RU" b="1" dirty="0"/>
              <a:t>. </a:t>
            </a:r>
            <a:r>
              <a:rPr lang="ru-RU" dirty="0" err="1"/>
              <a:t>Тобто</a:t>
            </a:r>
            <a:r>
              <a:rPr lang="ru-RU" dirty="0"/>
              <a:t> </a:t>
            </a:r>
            <a:r>
              <a:rPr lang="ru-RU" dirty="0" err="1"/>
              <a:t>усі</a:t>
            </a:r>
            <a:r>
              <a:rPr lang="ru-RU" dirty="0"/>
              <a:t> </a:t>
            </a:r>
            <a:r>
              <a:rPr lang="ru-RU" dirty="0" err="1"/>
              <a:t>підконтрольні</a:t>
            </a:r>
            <a:r>
              <a:rPr lang="ru-RU" dirty="0"/>
              <a:t> </a:t>
            </a:r>
            <a:r>
              <a:rPr lang="ru-RU" dirty="0" err="1"/>
              <a:t>об’єкти</a:t>
            </a:r>
            <a:r>
              <a:rPr lang="ru-RU" dirty="0"/>
              <a:t>, </a:t>
            </a:r>
            <a:r>
              <a:rPr lang="ru-RU" dirty="0" err="1"/>
              <a:t>які</a:t>
            </a:r>
            <a:r>
              <a:rPr lang="ru-RU" dirty="0"/>
              <a:t> </a:t>
            </a:r>
            <a:r>
              <a:rPr lang="ru-RU" dirty="0" err="1"/>
              <a:t>закріплені</a:t>
            </a:r>
            <a:r>
              <a:rPr lang="ru-RU" dirty="0"/>
              <a:t> в </a:t>
            </a:r>
            <a:r>
              <a:rPr lang="ru-RU" dirty="0" err="1"/>
              <a:t>мережі</a:t>
            </a:r>
            <a:r>
              <a:rPr lang="ru-RU" dirty="0"/>
              <a:t> </a:t>
            </a:r>
            <a:r>
              <a:rPr lang="ru-RU" dirty="0" err="1"/>
              <a:t>відповідного</a:t>
            </a:r>
            <a:r>
              <a:rPr lang="ru-RU" dirty="0"/>
              <a:t> </a:t>
            </a:r>
            <a:r>
              <a:rPr lang="ru-RU" dirty="0" err="1"/>
              <a:t>підрозділу</a:t>
            </a:r>
            <a:r>
              <a:rPr lang="ru-RU" dirty="0"/>
              <a:t> ДАС, </a:t>
            </a:r>
            <a:r>
              <a:rPr lang="ru-RU" dirty="0" err="1"/>
              <a:t>мали</a:t>
            </a:r>
            <a:r>
              <a:rPr lang="ru-RU" dirty="0"/>
              <a:t> бути </a:t>
            </a:r>
            <a:r>
              <a:rPr lang="ru-RU" dirty="0" err="1"/>
              <a:t>охоплені</a:t>
            </a:r>
            <a:r>
              <a:rPr lang="ru-RU" dirty="0"/>
              <a:t> </a:t>
            </a:r>
            <a:r>
              <a:rPr lang="ru-RU" dirty="0" err="1"/>
              <a:t>ревізіями</a:t>
            </a:r>
            <a:r>
              <a:rPr lang="ru-RU" dirty="0"/>
              <a:t> не </a:t>
            </a:r>
            <a:r>
              <a:rPr lang="ru-RU" dirty="0" err="1"/>
              <a:t>рідше</a:t>
            </a:r>
            <a:r>
              <a:rPr lang="ru-RU" dirty="0"/>
              <a:t> </a:t>
            </a:r>
            <a:r>
              <a:rPr lang="ru-RU" dirty="0" err="1"/>
              <a:t>ніж</a:t>
            </a:r>
            <a:r>
              <a:rPr lang="ru-RU" dirty="0"/>
              <a:t> раз на три роки. </a:t>
            </a:r>
          </a:p>
          <a:p>
            <a:pPr algn="just"/>
            <a:r>
              <a:rPr lang="ru-RU" dirty="0"/>
              <a:t>З 2012 року </a:t>
            </a:r>
            <a:r>
              <a:rPr lang="ru-RU" dirty="0" err="1"/>
              <a:t>відбір</a:t>
            </a:r>
            <a:r>
              <a:rPr lang="ru-RU" dirty="0"/>
              <a:t> </a:t>
            </a:r>
            <a:r>
              <a:rPr lang="ru-RU" dirty="0" err="1"/>
              <a:t>об’єктів</a:t>
            </a:r>
            <a:r>
              <a:rPr lang="ru-RU" dirty="0"/>
              <a:t> до </a:t>
            </a:r>
            <a:r>
              <a:rPr lang="ru-RU" dirty="0" err="1"/>
              <a:t>планів</a:t>
            </a:r>
            <a:r>
              <a:rPr lang="ru-RU" dirty="0"/>
              <a:t> </a:t>
            </a:r>
            <a:r>
              <a:rPr lang="ru-RU" dirty="0" err="1"/>
              <a:t>контрольно-ревізійної</a:t>
            </a:r>
            <a:r>
              <a:rPr lang="ru-RU" dirty="0"/>
              <a:t> </a:t>
            </a:r>
            <a:r>
              <a:rPr lang="ru-RU" dirty="0" err="1"/>
              <a:t>роботи</a:t>
            </a:r>
            <a:r>
              <a:rPr lang="ru-RU" dirty="0"/>
              <a:t> ДАС </a:t>
            </a:r>
            <a:r>
              <a:rPr lang="ru-RU" dirty="0" err="1"/>
              <a:t>докорінно</a:t>
            </a:r>
            <a:r>
              <a:rPr lang="ru-RU" dirty="0"/>
              <a:t> </a:t>
            </a:r>
            <a:r>
              <a:rPr lang="ru-RU" dirty="0" err="1"/>
              <a:t>змінився</a:t>
            </a:r>
            <a:r>
              <a:rPr lang="ru-RU" dirty="0"/>
              <a:t> </a:t>
            </a:r>
            <a:r>
              <a:rPr lang="ru-RU" dirty="0" err="1"/>
              <a:t>і</a:t>
            </a:r>
            <a:r>
              <a:rPr lang="ru-RU" dirty="0"/>
              <a:t> проводиться на </a:t>
            </a:r>
            <a:r>
              <a:rPr lang="ru-RU" dirty="0" err="1"/>
              <a:t>підставі</a:t>
            </a:r>
            <a:r>
              <a:rPr lang="ru-RU" dirty="0"/>
              <a:t> </a:t>
            </a:r>
            <a:r>
              <a:rPr lang="ru-RU" b="1" dirty="0" err="1"/>
              <a:t>ризикорієнтованого</a:t>
            </a:r>
            <a:r>
              <a:rPr lang="ru-RU" b="1" dirty="0"/>
              <a:t> </a:t>
            </a:r>
            <a:r>
              <a:rPr lang="ru-RU" b="1" dirty="0" err="1"/>
              <a:t>підходу</a:t>
            </a:r>
            <a:r>
              <a:rPr lang="ru-RU"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998806"/>
            <a:ext cx="8596668" cy="5859193"/>
          </a:xfrm>
        </p:spPr>
        <p:txBody>
          <a:bodyPr>
            <a:noAutofit/>
          </a:bodyPr>
          <a:lstStyle/>
          <a:p>
            <a:pPr algn="just"/>
            <a:r>
              <a:rPr lang="ru-RU" sz="2000" dirty="0"/>
              <a:t>Суть </a:t>
            </a:r>
            <a:r>
              <a:rPr lang="ru-RU" sz="2000" dirty="0" err="1"/>
              <a:t>цього</a:t>
            </a:r>
            <a:r>
              <a:rPr lang="ru-RU" sz="2000" dirty="0"/>
              <a:t> </a:t>
            </a:r>
            <a:r>
              <a:rPr lang="ru-RU" sz="2000" dirty="0" err="1"/>
              <a:t>підходу</a:t>
            </a:r>
            <a:r>
              <a:rPr lang="ru-RU" sz="2000" dirty="0"/>
              <a:t> </a:t>
            </a:r>
            <a:r>
              <a:rPr lang="ru-RU" sz="2000" dirty="0" err="1"/>
              <a:t>полягає</a:t>
            </a:r>
            <a:r>
              <a:rPr lang="ru-RU" sz="2000" dirty="0"/>
              <a:t> у тому, </a:t>
            </a:r>
            <a:r>
              <a:rPr lang="ru-RU" sz="2000" dirty="0" err="1"/>
              <a:t>що</a:t>
            </a:r>
            <a:r>
              <a:rPr lang="ru-RU" sz="2000" dirty="0"/>
              <a:t> </a:t>
            </a:r>
            <a:r>
              <a:rPr lang="ru-RU" sz="2000" dirty="0" err="1"/>
              <a:t>відбір</a:t>
            </a:r>
            <a:r>
              <a:rPr lang="ru-RU" sz="2000" dirty="0"/>
              <a:t> </a:t>
            </a:r>
            <a:r>
              <a:rPr lang="ru-RU" sz="2000" dirty="0" err="1"/>
              <a:t>об’єктів</a:t>
            </a:r>
            <a:r>
              <a:rPr lang="ru-RU" sz="2000" dirty="0"/>
              <a:t> для </a:t>
            </a:r>
            <a:r>
              <a:rPr lang="ru-RU" sz="2000" dirty="0" err="1"/>
              <a:t>проведення</a:t>
            </a:r>
            <a:r>
              <a:rPr lang="ru-RU" sz="2000" dirty="0"/>
              <a:t> контролю </a:t>
            </a:r>
            <a:r>
              <a:rPr lang="ru-RU" sz="2000" dirty="0" err="1"/>
              <a:t>здійснюється</a:t>
            </a:r>
            <a:r>
              <a:rPr lang="ru-RU" sz="2000" dirty="0"/>
              <a:t> на </a:t>
            </a:r>
            <a:r>
              <a:rPr lang="ru-RU" sz="2000" dirty="0" err="1"/>
              <a:t>підставі</a:t>
            </a:r>
            <a:r>
              <a:rPr lang="ru-RU" sz="2000" dirty="0"/>
              <a:t> </a:t>
            </a:r>
            <a:r>
              <a:rPr lang="ru-RU" sz="2000" dirty="0" err="1"/>
              <a:t>оцінки</a:t>
            </a:r>
            <a:r>
              <a:rPr lang="ru-RU" sz="2000" dirty="0"/>
              <a:t> </a:t>
            </a:r>
            <a:r>
              <a:rPr lang="ru-RU" sz="2000" dirty="0" err="1"/>
              <a:t>ймовірних</a:t>
            </a:r>
            <a:r>
              <a:rPr lang="ru-RU" sz="2000" dirty="0"/>
              <a:t> </a:t>
            </a:r>
            <a:r>
              <a:rPr lang="ru-RU" sz="2000" dirty="0" err="1"/>
              <a:t>ризиків</a:t>
            </a:r>
            <a:r>
              <a:rPr lang="ru-RU" sz="2000" dirty="0"/>
              <a:t> </a:t>
            </a:r>
            <a:r>
              <a:rPr lang="ru-RU" sz="2000" dirty="0" err="1"/>
              <a:t>допущення</a:t>
            </a:r>
            <a:r>
              <a:rPr lang="ru-RU" sz="2000" dirty="0"/>
              <a:t> ними </a:t>
            </a:r>
            <a:r>
              <a:rPr lang="ru-RU" sz="2000" dirty="0" err="1"/>
              <a:t>фінансових</a:t>
            </a:r>
            <a:r>
              <a:rPr lang="ru-RU" sz="2000" dirty="0"/>
              <a:t> </a:t>
            </a:r>
            <a:r>
              <a:rPr lang="ru-RU" sz="2000" dirty="0" err="1"/>
              <a:t>порушень</a:t>
            </a:r>
            <a:r>
              <a:rPr lang="ru-RU" sz="2000" dirty="0"/>
              <a:t>.</a:t>
            </a:r>
          </a:p>
          <a:p>
            <a:pPr algn="just"/>
            <a:r>
              <a:rPr lang="ru-RU" sz="2000" dirty="0"/>
              <a:t>Для </a:t>
            </a:r>
            <a:r>
              <a:rPr lang="ru-RU" sz="2000" dirty="0" err="1"/>
              <a:t>забезпечення</a:t>
            </a:r>
            <a:r>
              <a:rPr lang="ru-RU" sz="2000" dirty="0"/>
              <a:t> </a:t>
            </a:r>
            <a:r>
              <a:rPr lang="ru-RU" sz="2000" dirty="0" err="1"/>
              <a:t>ризикорієнтованого</a:t>
            </a:r>
            <a:r>
              <a:rPr lang="ru-RU" sz="2000" dirty="0"/>
              <a:t> </a:t>
            </a:r>
            <a:r>
              <a:rPr lang="ru-RU" sz="2000" dirty="0" err="1"/>
              <a:t>відбору</a:t>
            </a:r>
            <a:r>
              <a:rPr lang="ru-RU" sz="2000" dirty="0"/>
              <a:t> </a:t>
            </a:r>
            <a:r>
              <a:rPr lang="ru-RU" sz="2000" dirty="0" err="1"/>
              <a:t>об’єктів</a:t>
            </a:r>
            <a:r>
              <a:rPr lang="ru-RU" sz="2000" dirty="0"/>
              <a:t> </a:t>
            </a:r>
            <a:r>
              <a:rPr lang="ru-RU" sz="2000" dirty="0" err="1"/>
              <a:t>аналізується</a:t>
            </a:r>
            <a:r>
              <a:rPr lang="ru-RU" sz="2000" dirty="0"/>
              <a:t> </a:t>
            </a:r>
            <a:r>
              <a:rPr lang="ru-RU" sz="2000" dirty="0" err="1"/>
              <a:t>інформація</a:t>
            </a:r>
            <a:r>
              <a:rPr lang="ru-RU" sz="2000" dirty="0"/>
              <a:t>, </a:t>
            </a:r>
            <a:r>
              <a:rPr lang="ru-RU" sz="2000" dirty="0" err="1"/>
              <a:t>копії</a:t>
            </a:r>
            <a:r>
              <a:rPr lang="ru-RU" sz="2000" dirty="0"/>
              <a:t> </a:t>
            </a:r>
            <a:r>
              <a:rPr lang="ru-RU" sz="2000" dirty="0" err="1"/>
              <a:t>фінансових</a:t>
            </a:r>
            <a:r>
              <a:rPr lang="ru-RU" sz="2000" dirty="0"/>
              <a:t> </a:t>
            </a:r>
            <a:r>
              <a:rPr lang="ru-RU" sz="2000" dirty="0" err="1"/>
              <a:t>документів</a:t>
            </a:r>
            <a:r>
              <a:rPr lang="ru-RU" sz="2000" dirty="0"/>
              <a:t>, </a:t>
            </a:r>
            <a:r>
              <a:rPr lang="ru-RU" sz="2000" dirty="0" err="1"/>
              <a:t>які</a:t>
            </a:r>
            <a:r>
              <a:rPr lang="ru-RU" sz="2000" dirty="0"/>
              <a:t> </a:t>
            </a:r>
            <a:r>
              <a:rPr lang="ru-RU" sz="2000" dirty="0" err="1"/>
              <a:t>отримуються</a:t>
            </a:r>
            <a:r>
              <a:rPr lang="ru-RU" sz="2000" dirty="0"/>
              <a:t> </a:t>
            </a:r>
            <a:r>
              <a:rPr lang="ru-RU" sz="2000" dirty="0" err="1"/>
              <a:t>від</a:t>
            </a:r>
            <a:r>
              <a:rPr lang="ru-RU" sz="2000" dirty="0"/>
              <a:t> </a:t>
            </a:r>
            <a:r>
              <a:rPr lang="ru-RU" sz="2000" dirty="0" err="1"/>
              <a:t>підконтрольних</a:t>
            </a:r>
            <a:r>
              <a:rPr lang="ru-RU" sz="2000" dirty="0"/>
              <a:t> </a:t>
            </a:r>
            <a:r>
              <a:rPr lang="ru-RU" sz="2000" dirty="0" err="1"/>
              <a:t>установ</a:t>
            </a:r>
            <a:r>
              <a:rPr lang="ru-RU" sz="2000" dirty="0"/>
              <a:t> та </a:t>
            </a:r>
            <a:r>
              <a:rPr lang="ru-RU" sz="2000" dirty="0" err="1"/>
              <a:t>інших</a:t>
            </a:r>
            <a:r>
              <a:rPr lang="ru-RU" sz="2000" dirty="0"/>
              <a:t> </a:t>
            </a:r>
            <a:r>
              <a:rPr lang="ru-RU" sz="2000" dirty="0" err="1"/>
              <a:t>джерел</a:t>
            </a:r>
            <a:r>
              <a:rPr lang="ru-RU" sz="2000" dirty="0"/>
              <a:t> на </a:t>
            </a:r>
            <a:r>
              <a:rPr lang="ru-RU" sz="2000" dirty="0" err="1"/>
              <a:t>письмові</a:t>
            </a:r>
            <a:r>
              <a:rPr lang="ru-RU" sz="2000" dirty="0"/>
              <a:t> </a:t>
            </a:r>
            <a:r>
              <a:rPr lang="ru-RU" sz="2000" dirty="0" err="1"/>
              <a:t>запити</a:t>
            </a:r>
            <a:r>
              <a:rPr lang="ru-RU" sz="2000" dirty="0"/>
              <a:t> ДАС.</a:t>
            </a:r>
          </a:p>
          <a:p>
            <a:pPr algn="just"/>
            <a:r>
              <a:rPr lang="ru-RU" sz="2000" b="1" dirty="0" err="1"/>
              <a:t>Увага</a:t>
            </a:r>
            <a:r>
              <a:rPr lang="ru-RU" sz="2000" b="1" dirty="0"/>
              <a:t>!</a:t>
            </a:r>
            <a:r>
              <a:rPr lang="ru-RU" sz="2000" dirty="0"/>
              <a:t> </a:t>
            </a:r>
            <a:r>
              <a:rPr lang="ru-RU" sz="2000" dirty="0" err="1"/>
              <a:t>Із</a:t>
            </a:r>
            <a:r>
              <a:rPr lang="ru-RU" sz="2000" dirty="0"/>
              <a:t> </a:t>
            </a:r>
            <a:r>
              <a:rPr lang="ru-RU" sz="2000" dirty="0" err="1"/>
              <a:t>запровадженням</a:t>
            </a:r>
            <a:r>
              <a:rPr lang="ru-RU" sz="2000" dirty="0"/>
              <a:t> </a:t>
            </a:r>
            <a:r>
              <a:rPr lang="ru-RU" sz="2000" dirty="0" err="1"/>
              <a:t>ризикорієнтованого</a:t>
            </a:r>
            <a:r>
              <a:rPr lang="ru-RU" sz="2000" dirty="0"/>
              <a:t> </a:t>
            </a:r>
            <a:r>
              <a:rPr lang="ru-RU" sz="2000" dirty="0" err="1"/>
              <a:t>відбору</a:t>
            </a:r>
            <a:r>
              <a:rPr lang="ru-RU" sz="2000" dirty="0"/>
              <a:t> </a:t>
            </a:r>
            <a:r>
              <a:rPr lang="ru-RU" sz="2000" dirty="0" err="1"/>
              <a:t>кількість</a:t>
            </a:r>
            <a:r>
              <a:rPr lang="ru-RU" sz="2000" dirty="0"/>
              <a:t> </a:t>
            </a:r>
            <a:r>
              <a:rPr lang="ru-RU" sz="2000" dirty="0" err="1"/>
              <a:t>об’єктів</a:t>
            </a:r>
            <a:r>
              <a:rPr lang="ru-RU" sz="2000" dirty="0"/>
              <a:t> контролю для </a:t>
            </a:r>
            <a:r>
              <a:rPr lang="ru-RU" sz="2000" dirty="0" err="1"/>
              <a:t>проведення</a:t>
            </a:r>
            <a:r>
              <a:rPr lang="ru-RU" sz="2000" dirty="0"/>
              <a:t> </a:t>
            </a:r>
            <a:r>
              <a:rPr lang="ru-RU" sz="2000" dirty="0" err="1"/>
              <a:t>планових</a:t>
            </a:r>
            <a:r>
              <a:rPr lang="ru-RU" sz="2000" dirty="0"/>
              <a:t> </a:t>
            </a:r>
            <a:r>
              <a:rPr lang="ru-RU" sz="2000" dirty="0" err="1"/>
              <a:t>виїзних</a:t>
            </a:r>
            <a:r>
              <a:rPr lang="ru-RU" sz="2000" dirty="0"/>
              <a:t> </a:t>
            </a:r>
            <a:r>
              <a:rPr lang="ru-RU" sz="2000" dirty="0" err="1"/>
              <a:t>ревізій</a:t>
            </a:r>
            <a:r>
              <a:rPr lang="ru-RU" sz="2000" dirty="0"/>
              <a:t> </a:t>
            </a:r>
            <a:r>
              <a:rPr lang="ru-RU" sz="2000" b="1" dirty="0" err="1"/>
              <a:t>значно</a:t>
            </a:r>
            <a:r>
              <a:rPr lang="ru-RU" sz="2000" b="1" dirty="0"/>
              <a:t> </a:t>
            </a:r>
            <a:r>
              <a:rPr lang="ru-RU" sz="2000" b="1" dirty="0" err="1"/>
              <a:t>зменшилась</a:t>
            </a:r>
            <a:r>
              <a:rPr lang="ru-RU" sz="2000" dirty="0"/>
              <a:t>. </a:t>
            </a:r>
          </a:p>
          <a:p>
            <a:pPr algn="just"/>
            <a:r>
              <a:rPr lang="ru-RU" sz="2000" dirty="0" err="1"/>
              <a:t>Отже</a:t>
            </a:r>
            <a:r>
              <a:rPr lang="ru-RU" sz="2000" dirty="0"/>
              <a:t>, у </a:t>
            </a:r>
            <a:r>
              <a:rPr lang="ru-RU" sz="2000" dirty="0" err="1"/>
              <a:t>разі</a:t>
            </a:r>
            <a:r>
              <a:rPr lang="ru-RU" sz="2000" dirty="0"/>
              <a:t> </a:t>
            </a:r>
            <a:r>
              <a:rPr lang="ru-RU" sz="2000" dirty="0" err="1"/>
              <a:t>якщо</a:t>
            </a:r>
            <a:r>
              <a:rPr lang="ru-RU" sz="2000" dirty="0"/>
              <a:t> </a:t>
            </a:r>
            <a:r>
              <a:rPr lang="ru-RU" sz="2000" dirty="0" err="1"/>
              <a:t>підприємство</a:t>
            </a:r>
            <a:r>
              <a:rPr lang="ru-RU" sz="2000" dirty="0"/>
              <a:t>, </a:t>
            </a:r>
            <a:r>
              <a:rPr lang="ru-RU" sz="2000" dirty="0" err="1"/>
              <a:t>установа</a:t>
            </a:r>
            <a:r>
              <a:rPr lang="ru-RU" sz="2000" dirty="0"/>
              <a:t>, </a:t>
            </a:r>
            <a:r>
              <a:rPr lang="ru-RU" sz="2000" dirty="0" err="1"/>
              <a:t>організація</a:t>
            </a:r>
            <a:r>
              <a:rPr lang="ru-RU" sz="2000" dirty="0"/>
              <a:t> не </a:t>
            </a:r>
            <a:r>
              <a:rPr lang="ru-RU" sz="2000" dirty="0" err="1"/>
              <a:t>має</a:t>
            </a:r>
            <a:r>
              <a:rPr lang="ru-RU" sz="2000" dirty="0"/>
              <a:t>, </a:t>
            </a:r>
            <a:r>
              <a:rPr lang="ru-RU" sz="2000" dirty="0" err="1"/>
              <a:t>наприклад</a:t>
            </a:r>
            <a:r>
              <a:rPr lang="ru-RU" sz="2000" dirty="0"/>
              <a:t>, </a:t>
            </a:r>
            <a:r>
              <a:rPr lang="ru-RU" sz="2000" dirty="0" err="1"/>
              <a:t>значних</a:t>
            </a:r>
            <a:r>
              <a:rPr lang="ru-RU" sz="2000" dirty="0"/>
              <a:t> </a:t>
            </a:r>
            <a:r>
              <a:rPr lang="ru-RU" sz="2000" dirty="0" err="1"/>
              <a:t>обсягів</a:t>
            </a:r>
            <a:r>
              <a:rPr lang="ru-RU" sz="2000" dirty="0"/>
              <a:t> </a:t>
            </a:r>
            <a:r>
              <a:rPr lang="ru-RU" sz="2000" dirty="0" err="1"/>
              <a:t>фінансування</a:t>
            </a:r>
            <a:r>
              <a:rPr lang="ru-RU" sz="2000" dirty="0"/>
              <a:t>, </a:t>
            </a:r>
            <a:r>
              <a:rPr lang="ru-RU" sz="2000" dirty="0" err="1"/>
              <a:t>капітальних</a:t>
            </a:r>
            <a:r>
              <a:rPr lang="ru-RU" sz="2000" dirty="0"/>
              <a:t> </a:t>
            </a:r>
            <a:r>
              <a:rPr lang="ru-RU" sz="2000" dirty="0" err="1"/>
              <a:t>видатків</a:t>
            </a:r>
            <a:r>
              <a:rPr lang="ru-RU" sz="2000" dirty="0"/>
              <a:t>, </a:t>
            </a:r>
            <a:r>
              <a:rPr lang="ru-RU" sz="2000" dirty="0" err="1"/>
              <a:t>дебіторсько-кредиторської</a:t>
            </a:r>
            <a:r>
              <a:rPr lang="ru-RU" sz="2000" dirty="0"/>
              <a:t> </a:t>
            </a:r>
            <a:r>
              <a:rPr lang="ru-RU" sz="2000" dirty="0" err="1"/>
              <a:t>заборгованості</a:t>
            </a:r>
            <a:r>
              <a:rPr lang="ru-RU" sz="2000" dirty="0"/>
              <a:t>, а </a:t>
            </a:r>
            <a:r>
              <a:rPr lang="ru-RU" sz="2000" dirty="0" err="1"/>
              <a:t>також</a:t>
            </a:r>
            <a:r>
              <a:rPr lang="ru-RU" sz="2000" dirty="0"/>
              <a:t> </a:t>
            </a:r>
            <a:r>
              <a:rPr lang="ru-RU" sz="2000" dirty="0" err="1"/>
              <a:t>відсутня</a:t>
            </a:r>
            <a:r>
              <a:rPr lang="ru-RU" sz="2000" dirty="0"/>
              <a:t> </a:t>
            </a:r>
            <a:r>
              <a:rPr lang="ru-RU" sz="2000" dirty="0" err="1"/>
              <a:t>інформація</a:t>
            </a:r>
            <a:r>
              <a:rPr lang="ru-RU" sz="2000" dirty="0"/>
              <a:t> </a:t>
            </a:r>
            <a:r>
              <a:rPr lang="ru-RU" sz="2000" dirty="0" err="1"/>
              <a:t>від</a:t>
            </a:r>
            <a:r>
              <a:rPr lang="ru-RU" sz="2000" dirty="0"/>
              <a:t> </a:t>
            </a:r>
            <a:r>
              <a:rPr lang="ru-RU" sz="2000" dirty="0" err="1"/>
              <a:t>правоохоронних</a:t>
            </a:r>
            <a:r>
              <a:rPr lang="ru-RU" sz="2000" dirty="0"/>
              <a:t> </a:t>
            </a:r>
            <a:r>
              <a:rPr lang="ru-RU" sz="2000" dirty="0" err="1"/>
              <a:t>органів</a:t>
            </a:r>
            <a:r>
              <a:rPr lang="ru-RU" sz="2000" dirty="0"/>
              <a:t> </a:t>
            </a:r>
            <a:r>
              <a:rPr lang="ru-RU" sz="2000" dirty="0" err="1"/>
              <a:t>щодо</a:t>
            </a:r>
            <a:r>
              <a:rPr lang="ru-RU" sz="2000" dirty="0"/>
              <a:t> </a:t>
            </a:r>
            <a:r>
              <a:rPr lang="ru-RU" sz="2000" dirty="0" err="1"/>
              <a:t>суми</a:t>
            </a:r>
            <a:r>
              <a:rPr lang="ru-RU" sz="2000" dirty="0"/>
              <a:t> </a:t>
            </a:r>
            <a:r>
              <a:rPr lang="ru-RU" sz="2000" dirty="0" err="1"/>
              <a:t>ймовірної</a:t>
            </a:r>
            <a:r>
              <a:rPr lang="ru-RU" sz="2000" dirty="0"/>
              <a:t> </a:t>
            </a:r>
            <a:r>
              <a:rPr lang="ru-RU" sz="2000" dirty="0" err="1"/>
              <a:t>матеріальної</a:t>
            </a:r>
            <a:r>
              <a:rPr lang="ru-RU" sz="2000" dirty="0"/>
              <a:t> </a:t>
            </a:r>
            <a:r>
              <a:rPr lang="ru-RU" sz="2000" dirty="0" err="1"/>
              <a:t>шкоди</a:t>
            </a:r>
            <a:r>
              <a:rPr lang="ru-RU" sz="2000" dirty="0"/>
              <a:t> (</a:t>
            </a:r>
            <a:r>
              <a:rPr lang="ru-RU" sz="2000" dirty="0" err="1"/>
              <a:t>збитків</a:t>
            </a:r>
            <a:r>
              <a:rPr lang="ru-RU" sz="2000" dirty="0"/>
              <a:t>) </a:t>
            </a:r>
            <a:r>
              <a:rPr lang="ru-RU" sz="2000" dirty="0" err="1"/>
              <a:t>або</a:t>
            </a:r>
            <a:r>
              <a:rPr lang="ru-RU" sz="2000" dirty="0"/>
              <a:t> </a:t>
            </a:r>
            <a:r>
              <a:rPr lang="ru-RU" sz="2000" dirty="0" err="1"/>
              <a:t>взаємовідносин</a:t>
            </a:r>
            <a:r>
              <a:rPr lang="ru-RU" sz="2000" dirty="0"/>
              <a:t> </a:t>
            </a:r>
            <a:r>
              <a:rPr lang="ru-RU" sz="2000" dirty="0" err="1"/>
              <a:t>із</a:t>
            </a:r>
            <a:r>
              <a:rPr lang="ru-RU" sz="2000" dirty="0"/>
              <a:t> </a:t>
            </a:r>
            <a:r>
              <a:rPr lang="ru-RU" sz="2000" dirty="0" err="1"/>
              <a:t>суб’єктами</a:t>
            </a:r>
            <a:r>
              <a:rPr lang="ru-RU" sz="2000" dirty="0"/>
              <a:t> </a:t>
            </a:r>
            <a:r>
              <a:rPr lang="ru-RU" sz="2000" dirty="0" err="1"/>
              <a:t>господарювання</a:t>
            </a:r>
            <a:r>
              <a:rPr lang="ru-RU" sz="2000" dirty="0"/>
              <a:t> </a:t>
            </a:r>
            <a:r>
              <a:rPr lang="ru-RU" sz="2000" dirty="0" err="1"/>
              <a:t>з</a:t>
            </a:r>
            <a:r>
              <a:rPr lang="ru-RU" sz="2000" dirty="0"/>
              <a:t> </a:t>
            </a:r>
            <a:r>
              <a:rPr lang="ru-RU" sz="2000" dirty="0" err="1"/>
              <a:t>ознаками</a:t>
            </a:r>
            <a:r>
              <a:rPr lang="ru-RU" sz="2000" dirty="0"/>
              <a:t> </a:t>
            </a:r>
            <a:r>
              <a:rPr lang="ru-RU" sz="2000" dirty="0" err="1"/>
              <a:t>фіктивності</a:t>
            </a:r>
            <a:r>
              <a:rPr lang="ru-RU" sz="2000" dirty="0"/>
              <a:t>, то </a:t>
            </a:r>
            <a:r>
              <a:rPr lang="ru-RU" sz="2000" dirty="0" err="1"/>
              <a:t>проведення</a:t>
            </a:r>
            <a:r>
              <a:rPr lang="ru-RU" sz="2000" dirty="0"/>
              <a:t> </a:t>
            </a:r>
            <a:r>
              <a:rPr lang="ru-RU" sz="2000" dirty="0" err="1"/>
              <a:t>планової</a:t>
            </a:r>
            <a:r>
              <a:rPr lang="ru-RU" sz="2000" dirty="0"/>
              <a:t> </a:t>
            </a:r>
            <a:r>
              <a:rPr lang="ru-RU" sz="2000" dirty="0" err="1"/>
              <a:t>ревізії</a:t>
            </a:r>
            <a:r>
              <a:rPr lang="ru-RU" sz="2000" dirty="0"/>
              <a:t> </a:t>
            </a:r>
            <a:r>
              <a:rPr lang="ru-RU" sz="2000" b="1" dirty="0" err="1"/>
              <a:t>можна</a:t>
            </a:r>
            <a:r>
              <a:rPr lang="ru-RU" sz="2000" b="1" dirty="0"/>
              <a:t> не </a:t>
            </a:r>
            <a:r>
              <a:rPr lang="ru-RU" sz="2000" b="1" dirty="0" err="1"/>
              <a:t>чекати</a:t>
            </a:r>
            <a:r>
              <a:rPr lang="ru-RU" sz="2000" b="1" dirty="0"/>
              <a:t> </a:t>
            </a:r>
            <a:r>
              <a:rPr lang="ru-RU" sz="2000" b="1" dirty="0" err="1"/>
              <a:t>взагалі</a:t>
            </a:r>
            <a:r>
              <a:rPr lang="ru-RU" sz="200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1097281"/>
            <a:ext cx="8596668" cy="4944082"/>
          </a:xfrm>
        </p:spPr>
        <p:txBody>
          <a:bodyPr/>
          <a:lstStyle/>
          <a:p>
            <a:pPr algn="just"/>
            <a:r>
              <a:rPr lang="ru-RU" b="1" dirty="0" err="1"/>
              <a:t>Важливо</a:t>
            </a:r>
            <a:r>
              <a:rPr lang="ru-RU" b="1" dirty="0"/>
              <a:t>!</a:t>
            </a:r>
            <a:r>
              <a:rPr lang="ru-RU" dirty="0"/>
              <a:t> </a:t>
            </a:r>
            <a:r>
              <a:rPr lang="ru-RU" dirty="0" err="1"/>
              <a:t>Відповідно</a:t>
            </a:r>
            <a:r>
              <a:rPr lang="ru-RU" dirty="0"/>
              <a:t> до </a:t>
            </a:r>
            <a:r>
              <a:rPr lang="ru-RU" i="1" dirty="0">
                <a:hlinkClick r:id="rId2"/>
              </a:rPr>
              <a:t>ч. 2 ст. 11 Закону № 2939</a:t>
            </a:r>
            <a:r>
              <a:rPr lang="ru-RU" i="1" dirty="0"/>
              <a:t> </a:t>
            </a:r>
            <a:r>
              <a:rPr lang="ru-RU" dirty="0" err="1"/>
              <a:t>планова</a:t>
            </a:r>
            <a:r>
              <a:rPr lang="ru-RU" dirty="0"/>
              <a:t> </a:t>
            </a:r>
            <a:r>
              <a:rPr lang="ru-RU" dirty="0" err="1"/>
              <a:t>виїзна</a:t>
            </a:r>
            <a:r>
              <a:rPr lang="ru-RU" dirty="0"/>
              <a:t> </a:t>
            </a:r>
            <a:r>
              <a:rPr lang="ru-RU" dirty="0" err="1"/>
              <a:t>ревізія</a:t>
            </a:r>
            <a:r>
              <a:rPr lang="ru-RU" dirty="0"/>
              <a:t> проводиться не </a:t>
            </a:r>
            <a:r>
              <a:rPr lang="ru-RU" dirty="0" err="1"/>
              <a:t>частіше</a:t>
            </a:r>
            <a:r>
              <a:rPr lang="ru-RU" dirty="0"/>
              <a:t> </a:t>
            </a:r>
            <a:r>
              <a:rPr lang="ru-RU" dirty="0" err="1"/>
              <a:t>ніж</a:t>
            </a:r>
            <a:r>
              <a:rPr lang="ru-RU" dirty="0"/>
              <a:t> </a:t>
            </a:r>
            <a:r>
              <a:rPr lang="ru-RU" b="1" dirty="0"/>
              <a:t>один раз на </a:t>
            </a:r>
            <a:r>
              <a:rPr lang="ru-RU" b="1" dirty="0" err="1"/>
              <a:t>календарний</a:t>
            </a:r>
            <a:r>
              <a:rPr lang="en-US" b="1" dirty="0"/>
              <a:t> </a:t>
            </a:r>
            <a:r>
              <a:rPr lang="ru-RU" b="1" dirty="0"/>
              <a:t> </a:t>
            </a:r>
            <a:r>
              <a:rPr lang="ru-RU" b="1" dirty="0" err="1"/>
              <a:t>рік</a:t>
            </a:r>
            <a:r>
              <a:rPr lang="ru-RU" b="1" dirty="0"/>
              <a:t>.</a:t>
            </a:r>
            <a:endParaRPr lang="en-US" b="1" dirty="0"/>
          </a:p>
          <a:p>
            <a:pPr algn="just"/>
            <a:r>
              <a:rPr lang="ru-RU" b="1" dirty="0" err="1"/>
              <a:t>Важливо</a:t>
            </a:r>
            <a:r>
              <a:rPr lang="ru-RU" b="1" dirty="0"/>
              <a:t>!</a:t>
            </a:r>
            <a:r>
              <a:rPr lang="ru-RU" dirty="0"/>
              <a:t> </a:t>
            </a:r>
            <a:r>
              <a:rPr lang="ru-RU" dirty="0" err="1"/>
              <a:t>Сьогодні</a:t>
            </a:r>
            <a:r>
              <a:rPr lang="ru-RU" dirty="0"/>
              <a:t> право на </a:t>
            </a:r>
            <a:r>
              <a:rPr lang="ru-RU" dirty="0" err="1"/>
              <a:t>проведення</a:t>
            </a:r>
            <a:r>
              <a:rPr lang="ru-RU" dirty="0"/>
              <a:t> </a:t>
            </a:r>
            <a:r>
              <a:rPr lang="ru-RU" dirty="0" err="1"/>
              <a:t>планової</a:t>
            </a:r>
            <a:r>
              <a:rPr lang="ru-RU" dirty="0"/>
              <a:t> </a:t>
            </a:r>
            <a:r>
              <a:rPr lang="ru-RU" dirty="0" err="1"/>
              <a:t>виїзної</a:t>
            </a:r>
            <a:r>
              <a:rPr lang="ru-RU" dirty="0"/>
              <a:t> </a:t>
            </a:r>
            <a:r>
              <a:rPr lang="ru-RU" dirty="0" err="1"/>
              <a:t>ревізії</a:t>
            </a:r>
            <a:r>
              <a:rPr lang="ru-RU" dirty="0"/>
              <a:t> </a:t>
            </a:r>
            <a:r>
              <a:rPr lang="ru-RU" dirty="0" err="1"/>
              <a:t>надається</a:t>
            </a:r>
            <a:r>
              <a:rPr lang="ru-RU" dirty="0"/>
              <a:t> </a:t>
            </a:r>
            <a:r>
              <a:rPr lang="ru-RU" dirty="0" err="1"/>
              <a:t>лише</a:t>
            </a:r>
            <a:r>
              <a:rPr lang="ru-RU" dirty="0"/>
              <a:t> у тому </a:t>
            </a:r>
            <a:r>
              <a:rPr lang="ru-RU" dirty="0" err="1"/>
              <a:t>разі</a:t>
            </a:r>
            <a:r>
              <a:rPr lang="ru-RU" dirty="0"/>
              <a:t>, коли </a:t>
            </a:r>
            <a:r>
              <a:rPr lang="ru-RU" dirty="0" err="1"/>
              <a:t>об’єкт</a:t>
            </a:r>
            <a:r>
              <a:rPr lang="ru-RU" dirty="0"/>
              <a:t>, в </a:t>
            </a:r>
            <a:r>
              <a:rPr lang="ru-RU" dirty="0" err="1"/>
              <a:t>якому</a:t>
            </a:r>
            <a:r>
              <a:rPr lang="ru-RU" dirty="0"/>
              <a:t> </a:t>
            </a:r>
            <a:r>
              <a:rPr lang="ru-RU" dirty="0" err="1"/>
              <a:t>планується</a:t>
            </a:r>
            <a:r>
              <a:rPr lang="ru-RU" dirty="0"/>
              <a:t> </a:t>
            </a:r>
            <a:r>
              <a:rPr lang="ru-RU" dirty="0" err="1"/>
              <a:t>проведення</a:t>
            </a:r>
            <a:r>
              <a:rPr lang="ru-RU" dirty="0"/>
              <a:t> </a:t>
            </a:r>
            <a:r>
              <a:rPr lang="ru-RU" dirty="0" err="1"/>
              <a:t>ревізії</a:t>
            </a:r>
            <a:r>
              <a:rPr lang="ru-RU" dirty="0"/>
              <a:t>, </a:t>
            </a:r>
            <a:r>
              <a:rPr lang="ru-RU" b="1" dirty="0"/>
              <a:t>не </a:t>
            </a:r>
            <a:r>
              <a:rPr lang="ru-RU" b="1" dirty="0" err="1"/>
              <a:t>пізніше</a:t>
            </a:r>
            <a:r>
              <a:rPr lang="ru-RU" b="1" dirty="0"/>
              <a:t> </a:t>
            </a:r>
            <a:r>
              <a:rPr lang="ru-RU" b="1" dirty="0" err="1"/>
              <a:t>ніж</a:t>
            </a:r>
            <a:r>
              <a:rPr lang="ru-RU" b="1" dirty="0"/>
              <a:t> за десять </a:t>
            </a:r>
            <a:r>
              <a:rPr lang="ru-RU" b="1" dirty="0" err="1"/>
              <a:t>днів</a:t>
            </a:r>
            <a:r>
              <a:rPr lang="ru-RU" dirty="0"/>
              <a:t> до дня </a:t>
            </a:r>
            <a:r>
              <a:rPr lang="ru-RU" dirty="0" err="1"/>
              <a:t>її</a:t>
            </a:r>
            <a:r>
              <a:rPr lang="ru-RU" dirty="0"/>
              <a:t> </a:t>
            </a:r>
            <a:r>
              <a:rPr lang="ru-RU" dirty="0" err="1"/>
              <a:t>проведення</a:t>
            </a:r>
            <a:r>
              <a:rPr lang="ru-RU" dirty="0"/>
              <a:t> </a:t>
            </a:r>
            <a:r>
              <a:rPr lang="ru-RU" dirty="0" err="1"/>
              <a:t>письмово</a:t>
            </a:r>
            <a:r>
              <a:rPr lang="ru-RU" dirty="0"/>
              <a:t> </a:t>
            </a:r>
            <a:r>
              <a:rPr lang="ru-RU" dirty="0" err="1"/>
              <a:t>повідомлено</a:t>
            </a:r>
            <a:r>
              <a:rPr lang="ru-RU" dirty="0"/>
              <a:t> про </a:t>
            </a:r>
            <a:r>
              <a:rPr lang="ru-RU" dirty="0" err="1"/>
              <a:t>дати</a:t>
            </a:r>
            <a:r>
              <a:rPr lang="ru-RU" dirty="0"/>
              <a:t> початку та </a:t>
            </a:r>
            <a:r>
              <a:rPr lang="ru-RU" dirty="0" err="1"/>
              <a:t>закінчення</a:t>
            </a:r>
            <a:r>
              <a:rPr lang="ru-RU" dirty="0"/>
              <a:t> </a:t>
            </a:r>
            <a:r>
              <a:rPr lang="ru-RU" dirty="0" err="1"/>
              <a:t>ревізії</a:t>
            </a:r>
            <a:r>
              <a:rPr lang="ru-RU" dirty="0"/>
              <a:t>.</a:t>
            </a:r>
            <a:endParaRPr lang="en-US" dirty="0"/>
          </a:p>
          <a:p>
            <a:r>
              <a:rPr lang="ru-RU" dirty="0" err="1"/>
              <a:t>Позаплановою</a:t>
            </a:r>
            <a:r>
              <a:rPr lang="ru-RU" dirty="0"/>
              <a:t> </a:t>
            </a:r>
            <a:r>
              <a:rPr lang="ru-RU" dirty="0" err="1"/>
              <a:t>виїзною</a:t>
            </a:r>
            <a:r>
              <a:rPr lang="ru-RU" dirty="0"/>
              <a:t> </a:t>
            </a:r>
            <a:r>
              <a:rPr lang="ru-RU" dirty="0" err="1"/>
              <a:t>ревізією</a:t>
            </a:r>
            <a:r>
              <a:rPr lang="ru-RU" i="1" dirty="0"/>
              <a:t> </a:t>
            </a:r>
            <a:r>
              <a:rPr lang="ru-RU" i="1" dirty="0" err="1"/>
              <a:t>вважається</a:t>
            </a:r>
            <a:r>
              <a:rPr lang="ru-RU" i="1" dirty="0"/>
              <a:t> </a:t>
            </a:r>
            <a:r>
              <a:rPr lang="ru-RU" i="1" dirty="0" err="1"/>
              <a:t>ревізія</a:t>
            </a:r>
            <a:r>
              <a:rPr lang="ru-RU" i="1" dirty="0"/>
              <a:t>, яка </a:t>
            </a:r>
            <a:r>
              <a:rPr lang="ru-RU" dirty="0"/>
              <a:t>не </a:t>
            </a:r>
            <a:r>
              <a:rPr lang="ru-RU" dirty="0" err="1"/>
              <a:t>передбачена</a:t>
            </a:r>
            <a:r>
              <a:rPr lang="ru-RU" i="1" dirty="0"/>
              <a:t> в планах </a:t>
            </a:r>
            <a:r>
              <a:rPr lang="ru-RU" i="1" dirty="0" err="1"/>
              <a:t>роботи</a:t>
            </a:r>
            <a:r>
              <a:rPr lang="ru-RU" i="1" dirty="0"/>
              <a:t> органу ДАС.</a:t>
            </a:r>
            <a:endParaRPr lang="ru-RU" dirty="0"/>
          </a:p>
          <a:p>
            <a:r>
              <a:rPr lang="ru-RU" dirty="0" err="1"/>
              <a:t>Розглянемо</a:t>
            </a:r>
            <a:r>
              <a:rPr lang="ru-RU" dirty="0"/>
              <a:t>, </a:t>
            </a:r>
            <a:r>
              <a:rPr lang="ru-RU" dirty="0" err="1"/>
              <a:t>що</a:t>
            </a:r>
            <a:r>
              <a:rPr lang="ru-RU" dirty="0"/>
              <a:t> </a:t>
            </a:r>
            <a:r>
              <a:rPr lang="ru-RU" dirty="0" err="1"/>
              <a:t>саме</a:t>
            </a:r>
            <a:r>
              <a:rPr lang="ru-RU" dirty="0"/>
              <a:t> </a:t>
            </a:r>
            <a:r>
              <a:rPr lang="ru-RU" dirty="0" err="1"/>
              <a:t>є</a:t>
            </a:r>
            <a:r>
              <a:rPr lang="ru-RU" dirty="0"/>
              <a:t> </a:t>
            </a:r>
            <a:r>
              <a:rPr lang="ru-RU" dirty="0" err="1"/>
              <a:t>підставами</a:t>
            </a:r>
            <a:r>
              <a:rPr lang="ru-RU" dirty="0"/>
              <a:t> для </a:t>
            </a:r>
            <a:r>
              <a:rPr lang="ru-RU" dirty="0" err="1"/>
              <a:t>проведення</a:t>
            </a:r>
            <a:r>
              <a:rPr lang="ru-RU" dirty="0"/>
              <a:t> </a:t>
            </a:r>
            <a:r>
              <a:rPr lang="ru-RU" dirty="0" err="1"/>
              <a:t>такої</a:t>
            </a:r>
            <a:r>
              <a:rPr lang="ru-RU" dirty="0"/>
              <a:t> </a:t>
            </a:r>
            <a:r>
              <a:rPr lang="ru-RU" dirty="0" err="1"/>
              <a:t>ревізії</a:t>
            </a:r>
            <a:r>
              <a:rPr lang="ru-RU" dirty="0"/>
              <a:t>:</a:t>
            </a:r>
          </a:p>
          <a:p>
            <a:pPr algn="just"/>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661183"/>
            <a:ext cx="8596668" cy="5380180"/>
          </a:xfrm>
        </p:spPr>
        <p:txBody>
          <a:bodyPr>
            <a:normAutofit lnSpcReduction="10000"/>
          </a:bodyPr>
          <a:lstStyle/>
          <a:p>
            <a:pPr algn="just"/>
            <a:r>
              <a:rPr lang="ru-RU" dirty="0"/>
              <a:t>1) </a:t>
            </a:r>
            <a:r>
              <a:rPr lang="ru-RU" dirty="0" err="1"/>
              <a:t>Надходження</a:t>
            </a:r>
            <a:r>
              <a:rPr lang="ru-RU" dirty="0"/>
              <a:t> </a:t>
            </a:r>
            <a:r>
              <a:rPr lang="ru-RU" dirty="0" err="1"/>
              <a:t>від</a:t>
            </a:r>
            <a:r>
              <a:rPr lang="ru-RU" dirty="0"/>
              <a:t> </a:t>
            </a:r>
            <a:r>
              <a:rPr lang="ru-RU" dirty="0" err="1"/>
              <a:t>підконтрольної</a:t>
            </a:r>
            <a:r>
              <a:rPr lang="ru-RU" dirty="0"/>
              <a:t> установи </a:t>
            </a:r>
            <a:r>
              <a:rPr lang="ru-RU" dirty="0" err="1"/>
              <a:t>скарги</a:t>
            </a:r>
            <a:r>
              <a:rPr lang="ru-RU" dirty="0"/>
              <a:t> про </a:t>
            </a:r>
            <a:r>
              <a:rPr lang="ru-RU" dirty="0" err="1"/>
              <a:t>порушення</a:t>
            </a:r>
            <a:r>
              <a:rPr lang="ru-RU" dirty="0"/>
              <a:t> </a:t>
            </a:r>
            <a:r>
              <a:rPr lang="ru-RU" dirty="0" err="1"/>
              <a:t>законодавства</a:t>
            </a:r>
            <a:r>
              <a:rPr lang="ru-RU" dirty="0"/>
              <a:t> </a:t>
            </a:r>
            <a:r>
              <a:rPr lang="ru-RU" dirty="0" err="1"/>
              <a:t>посадовими</a:t>
            </a:r>
            <a:r>
              <a:rPr lang="ru-RU" dirty="0"/>
              <a:t> особами органу ДАС </a:t>
            </a:r>
            <a:r>
              <a:rPr lang="ru-RU" dirty="0" err="1"/>
              <a:t>під</a:t>
            </a:r>
            <a:r>
              <a:rPr lang="ru-RU" dirty="0"/>
              <a:t> час </a:t>
            </a:r>
            <a:r>
              <a:rPr lang="ru-RU" dirty="0" err="1"/>
              <a:t>проведення</a:t>
            </a:r>
            <a:r>
              <a:rPr lang="ru-RU" dirty="0"/>
              <a:t> </a:t>
            </a:r>
            <a:r>
              <a:rPr lang="ru-RU" dirty="0" err="1"/>
              <a:t>планової</a:t>
            </a:r>
            <a:r>
              <a:rPr lang="ru-RU" dirty="0"/>
              <a:t> </a:t>
            </a:r>
            <a:r>
              <a:rPr lang="ru-RU" dirty="0" err="1"/>
              <a:t>чи</a:t>
            </a:r>
            <a:r>
              <a:rPr lang="ru-RU" dirty="0"/>
              <a:t> </a:t>
            </a:r>
            <a:r>
              <a:rPr lang="ru-RU" dirty="0" err="1"/>
              <a:t>позапланової</a:t>
            </a:r>
            <a:r>
              <a:rPr lang="ru-RU" dirty="0"/>
              <a:t> </a:t>
            </a:r>
            <a:r>
              <a:rPr lang="ru-RU" dirty="0" err="1"/>
              <a:t>ревізії</a:t>
            </a:r>
            <a:r>
              <a:rPr lang="ru-RU" dirty="0"/>
              <a:t>, </a:t>
            </a:r>
            <a:r>
              <a:rPr lang="ru-RU" dirty="0" err="1"/>
              <a:t>і</a:t>
            </a:r>
            <a:r>
              <a:rPr lang="ru-RU" dirty="0"/>
              <a:t> в </a:t>
            </a:r>
            <a:r>
              <a:rPr lang="ru-RU" dirty="0" err="1"/>
              <a:t>якій</a:t>
            </a:r>
            <a:r>
              <a:rPr lang="ru-RU" dirty="0"/>
              <a:t> </a:t>
            </a:r>
            <a:r>
              <a:rPr lang="ru-RU" dirty="0" err="1"/>
              <a:t>міститься</a:t>
            </a:r>
            <a:r>
              <a:rPr lang="ru-RU" dirty="0"/>
              <a:t> </a:t>
            </a:r>
            <a:r>
              <a:rPr lang="ru-RU" dirty="0" err="1"/>
              <a:t>вимога</a:t>
            </a:r>
            <a:r>
              <a:rPr lang="ru-RU" dirty="0"/>
              <a:t> про </a:t>
            </a:r>
            <a:r>
              <a:rPr lang="ru-RU" dirty="0" err="1"/>
              <a:t>повне</a:t>
            </a:r>
            <a:r>
              <a:rPr lang="ru-RU" dirty="0"/>
              <a:t> </a:t>
            </a:r>
            <a:r>
              <a:rPr lang="ru-RU" dirty="0" err="1"/>
              <a:t>або</a:t>
            </a:r>
            <a:r>
              <a:rPr lang="ru-RU" dirty="0"/>
              <a:t> </a:t>
            </a:r>
            <a:r>
              <a:rPr lang="ru-RU" dirty="0" err="1"/>
              <a:t>часткове</a:t>
            </a:r>
            <a:r>
              <a:rPr lang="ru-RU" dirty="0"/>
              <a:t> </a:t>
            </a:r>
            <a:r>
              <a:rPr lang="ru-RU" dirty="0" err="1"/>
              <a:t>скасування</a:t>
            </a:r>
            <a:r>
              <a:rPr lang="ru-RU" dirty="0"/>
              <a:t> </a:t>
            </a:r>
            <a:r>
              <a:rPr lang="ru-RU" dirty="0" err="1"/>
              <a:t>результатів</a:t>
            </a:r>
            <a:r>
              <a:rPr lang="ru-RU" dirty="0"/>
              <a:t> </a:t>
            </a:r>
            <a:r>
              <a:rPr lang="ru-RU" dirty="0" err="1"/>
              <a:t>ревізії</a:t>
            </a:r>
            <a:endParaRPr lang="ru-RU" dirty="0"/>
          </a:p>
          <a:p>
            <a:pPr algn="just"/>
            <a:r>
              <a:rPr lang="ru-RU" dirty="0"/>
              <a:t>2) </a:t>
            </a:r>
            <a:r>
              <a:rPr lang="ru-RU" dirty="0" err="1"/>
              <a:t>Виникнення</a:t>
            </a:r>
            <a:r>
              <a:rPr lang="ru-RU" dirty="0"/>
              <a:t> потреби у </a:t>
            </a:r>
            <a:r>
              <a:rPr lang="ru-RU" dirty="0" err="1"/>
              <a:t>перевірці</a:t>
            </a:r>
            <a:r>
              <a:rPr lang="ru-RU" dirty="0"/>
              <a:t> </a:t>
            </a:r>
            <a:r>
              <a:rPr lang="ru-RU" dirty="0" err="1"/>
              <a:t>відомостей</a:t>
            </a:r>
            <a:r>
              <a:rPr lang="ru-RU" dirty="0"/>
              <a:t>, </a:t>
            </a:r>
            <a:r>
              <a:rPr lang="ru-RU" dirty="0" err="1"/>
              <a:t>отриманих</a:t>
            </a:r>
            <a:r>
              <a:rPr lang="ru-RU" dirty="0"/>
              <a:t> </a:t>
            </a:r>
            <a:r>
              <a:rPr lang="ru-RU" dirty="0" err="1"/>
              <a:t>від</a:t>
            </a:r>
            <a:r>
              <a:rPr lang="ru-RU" dirty="0"/>
              <a:t> особи, яка мала </a:t>
            </a:r>
            <a:r>
              <a:rPr lang="ru-RU" dirty="0" err="1"/>
              <a:t>правові</a:t>
            </a:r>
            <a:r>
              <a:rPr lang="ru-RU" dirty="0"/>
              <a:t> </a:t>
            </a:r>
            <a:r>
              <a:rPr lang="ru-RU" dirty="0" err="1"/>
              <a:t>відносини</a:t>
            </a:r>
            <a:r>
              <a:rPr lang="ru-RU" dirty="0"/>
              <a:t> </a:t>
            </a:r>
            <a:r>
              <a:rPr lang="ru-RU" dirty="0" err="1"/>
              <a:t>з</a:t>
            </a:r>
            <a:r>
              <a:rPr lang="ru-RU" dirty="0"/>
              <a:t> </a:t>
            </a:r>
            <a:r>
              <a:rPr lang="ru-RU" dirty="0" err="1"/>
              <a:t>підконтрольною</a:t>
            </a:r>
            <a:r>
              <a:rPr lang="ru-RU" dirty="0"/>
              <a:t> </a:t>
            </a:r>
            <a:r>
              <a:rPr lang="ru-RU" dirty="0" err="1"/>
              <a:t>установою</a:t>
            </a:r>
            <a:r>
              <a:rPr lang="ru-RU" dirty="0"/>
              <a:t>, </a:t>
            </a:r>
            <a:r>
              <a:rPr lang="ru-RU" dirty="0" err="1"/>
              <a:t>якщо</a:t>
            </a:r>
            <a:r>
              <a:rPr lang="ru-RU" dirty="0"/>
              <a:t> </a:t>
            </a:r>
            <a:r>
              <a:rPr lang="ru-RU" dirty="0" err="1"/>
              <a:t>ця</a:t>
            </a:r>
            <a:r>
              <a:rPr lang="ru-RU" dirty="0"/>
              <a:t> </a:t>
            </a:r>
            <a:r>
              <a:rPr lang="ru-RU" dirty="0" err="1"/>
              <a:t>установа</a:t>
            </a:r>
            <a:r>
              <a:rPr lang="ru-RU" dirty="0"/>
              <a:t> не </a:t>
            </a:r>
            <a:r>
              <a:rPr lang="ru-RU" dirty="0" err="1"/>
              <a:t>надасть</a:t>
            </a:r>
            <a:r>
              <a:rPr lang="ru-RU" dirty="0"/>
              <a:t> </a:t>
            </a:r>
            <a:r>
              <a:rPr lang="ru-RU" dirty="0" err="1"/>
              <a:t>пояснення</a:t>
            </a:r>
            <a:r>
              <a:rPr lang="ru-RU" dirty="0"/>
              <a:t> та </a:t>
            </a:r>
            <a:r>
              <a:rPr lang="ru-RU" dirty="0" err="1"/>
              <a:t>їх</a:t>
            </a:r>
            <a:r>
              <a:rPr lang="ru-RU" dirty="0"/>
              <a:t> </a:t>
            </a:r>
            <a:r>
              <a:rPr lang="ru-RU" dirty="0" err="1"/>
              <a:t>документальні</a:t>
            </a:r>
            <a:r>
              <a:rPr lang="ru-RU" dirty="0"/>
              <a:t> </a:t>
            </a:r>
            <a:r>
              <a:rPr lang="ru-RU" dirty="0" err="1"/>
              <a:t>підтвердження</a:t>
            </a:r>
            <a:r>
              <a:rPr lang="ru-RU" dirty="0"/>
              <a:t> на </a:t>
            </a:r>
            <a:r>
              <a:rPr lang="ru-RU" dirty="0" err="1"/>
              <a:t>обов’язковий</a:t>
            </a:r>
            <a:r>
              <a:rPr lang="ru-RU" dirty="0"/>
              <a:t> </a:t>
            </a:r>
            <a:r>
              <a:rPr lang="ru-RU" dirty="0" err="1"/>
              <a:t>письмовий</a:t>
            </a:r>
            <a:r>
              <a:rPr lang="ru-RU" dirty="0"/>
              <a:t> запит органу ДАС </a:t>
            </a:r>
            <a:r>
              <a:rPr lang="ru-RU" dirty="0" err="1"/>
              <a:t>протягом</a:t>
            </a:r>
            <a:r>
              <a:rPr lang="ru-RU" dirty="0"/>
              <a:t> десяти </a:t>
            </a:r>
            <a:r>
              <a:rPr lang="ru-RU" dirty="0" err="1"/>
              <a:t>робочих</a:t>
            </a:r>
            <a:r>
              <a:rPr lang="ru-RU" dirty="0"/>
              <a:t> </a:t>
            </a:r>
            <a:r>
              <a:rPr lang="ru-RU" dirty="0" err="1"/>
              <a:t>днів</a:t>
            </a:r>
            <a:r>
              <a:rPr lang="ru-RU" dirty="0"/>
              <a:t> </a:t>
            </a:r>
            <a:r>
              <a:rPr lang="ru-RU" dirty="0" err="1"/>
              <a:t>з</a:t>
            </a:r>
            <a:r>
              <a:rPr lang="ru-RU" dirty="0"/>
              <a:t> дня </a:t>
            </a:r>
            <a:r>
              <a:rPr lang="ru-RU" dirty="0" err="1"/>
              <a:t>отримання</a:t>
            </a:r>
            <a:r>
              <a:rPr lang="ru-RU" dirty="0"/>
              <a:t> </a:t>
            </a:r>
            <a:r>
              <a:rPr lang="ru-RU" dirty="0" err="1"/>
              <a:t>запиту</a:t>
            </a:r>
            <a:r>
              <a:rPr lang="ru-RU" dirty="0"/>
              <a:t>. </a:t>
            </a:r>
            <a:r>
              <a:rPr lang="ru-RU" b="1" dirty="0" err="1"/>
              <a:t>Примітка</a:t>
            </a:r>
            <a:r>
              <a:rPr lang="ru-RU" b="1" dirty="0"/>
              <a:t>.</a:t>
            </a:r>
            <a:r>
              <a:rPr lang="ru-RU" dirty="0"/>
              <a:t> Як правило, потреба в </a:t>
            </a:r>
            <a:r>
              <a:rPr lang="ru-RU" dirty="0" err="1"/>
              <a:t>перевірці</a:t>
            </a:r>
            <a:r>
              <a:rPr lang="ru-RU" dirty="0"/>
              <a:t> </a:t>
            </a:r>
            <a:r>
              <a:rPr lang="ru-RU" dirty="0" err="1"/>
              <a:t>відомостей</a:t>
            </a:r>
            <a:r>
              <a:rPr lang="ru-RU" dirty="0"/>
              <a:t> </a:t>
            </a:r>
            <a:r>
              <a:rPr lang="ru-RU" dirty="0" err="1"/>
              <a:t>виникає</a:t>
            </a:r>
            <a:r>
              <a:rPr lang="ru-RU" dirty="0"/>
              <a:t> у </a:t>
            </a:r>
            <a:r>
              <a:rPr lang="ru-RU" dirty="0" err="1"/>
              <a:t>разі</a:t>
            </a:r>
            <a:r>
              <a:rPr lang="ru-RU" dirty="0"/>
              <a:t> </a:t>
            </a:r>
            <a:r>
              <a:rPr lang="ru-RU" dirty="0" err="1"/>
              <a:t>необхідності</a:t>
            </a:r>
            <a:r>
              <a:rPr lang="ru-RU" dirty="0"/>
              <a:t> </a:t>
            </a:r>
            <a:r>
              <a:rPr lang="ru-RU" dirty="0" err="1"/>
              <a:t>всебічного</a:t>
            </a:r>
            <a:r>
              <a:rPr lang="ru-RU" dirty="0"/>
              <a:t> </a:t>
            </a:r>
            <a:r>
              <a:rPr lang="ru-RU" dirty="0" err="1"/>
              <a:t>розгляду</a:t>
            </a:r>
            <a:r>
              <a:rPr lang="ru-RU" dirty="0"/>
              <a:t> </a:t>
            </a:r>
            <a:r>
              <a:rPr lang="ru-RU" dirty="0" err="1"/>
              <a:t>працівниками</a:t>
            </a:r>
            <a:r>
              <a:rPr lang="ru-RU" dirty="0"/>
              <a:t> ДАС </a:t>
            </a:r>
            <a:r>
              <a:rPr lang="ru-RU" dirty="0" err="1"/>
              <a:t>скарг</a:t>
            </a:r>
            <a:r>
              <a:rPr lang="ru-RU" dirty="0"/>
              <a:t>, </a:t>
            </a:r>
            <a:r>
              <a:rPr lang="ru-RU" dirty="0" err="1"/>
              <a:t>що</a:t>
            </a:r>
            <a:r>
              <a:rPr lang="ru-RU" dirty="0"/>
              <a:t> </a:t>
            </a:r>
            <a:r>
              <a:rPr lang="ru-RU" dirty="0" err="1"/>
              <a:t>надходять</a:t>
            </a:r>
            <a:r>
              <a:rPr lang="ru-RU" dirty="0"/>
              <a:t> </a:t>
            </a:r>
            <a:r>
              <a:rPr lang="ru-RU" dirty="0" err="1"/>
              <a:t>від</a:t>
            </a:r>
            <a:r>
              <a:rPr lang="ru-RU" dirty="0"/>
              <a:t> </a:t>
            </a:r>
            <a:r>
              <a:rPr lang="ru-RU" dirty="0" err="1"/>
              <a:t>громадян</a:t>
            </a:r>
            <a:r>
              <a:rPr lang="ru-RU" dirty="0"/>
              <a:t>, на </a:t>
            </a:r>
            <a:r>
              <a:rPr lang="ru-RU" dirty="0" err="1"/>
              <a:t>дії</a:t>
            </a:r>
            <a:r>
              <a:rPr lang="ru-RU" dirty="0"/>
              <a:t> </a:t>
            </a:r>
            <a:r>
              <a:rPr lang="ru-RU" dirty="0" err="1"/>
              <a:t>або</a:t>
            </a:r>
            <a:r>
              <a:rPr lang="ru-RU" dirty="0"/>
              <a:t> </a:t>
            </a:r>
            <a:r>
              <a:rPr lang="ru-RU" dirty="0" err="1"/>
              <a:t>бездіяльність</a:t>
            </a:r>
            <a:r>
              <a:rPr lang="ru-RU" dirty="0"/>
              <a:t> </a:t>
            </a:r>
            <a:r>
              <a:rPr lang="ru-RU" dirty="0" err="1"/>
              <a:t>посадових</a:t>
            </a:r>
            <a:r>
              <a:rPr lang="ru-RU" dirty="0"/>
              <a:t> </a:t>
            </a:r>
            <a:r>
              <a:rPr lang="ru-RU" dirty="0" err="1"/>
              <a:t>осіб</a:t>
            </a:r>
            <a:r>
              <a:rPr lang="ru-RU" dirty="0"/>
              <a:t> </a:t>
            </a:r>
            <a:r>
              <a:rPr lang="ru-RU" dirty="0" err="1"/>
              <a:t>підприємств</a:t>
            </a:r>
            <a:r>
              <a:rPr lang="ru-RU" dirty="0"/>
              <a:t>, </a:t>
            </a:r>
            <a:r>
              <a:rPr lang="ru-RU" dirty="0" err="1"/>
              <a:t>установ</a:t>
            </a:r>
            <a:r>
              <a:rPr lang="ru-RU" dirty="0"/>
              <a:t>, </a:t>
            </a:r>
            <a:r>
              <a:rPr lang="ru-RU" dirty="0" err="1"/>
              <a:t>організацій</a:t>
            </a:r>
            <a:endParaRPr lang="ru-RU" dirty="0"/>
          </a:p>
          <a:p>
            <a:pPr algn="just"/>
            <a:r>
              <a:rPr lang="ru-RU" dirty="0"/>
              <a:t>3) Проводиться </a:t>
            </a:r>
            <a:r>
              <a:rPr lang="ru-RU" dirty="0" err="1"/>
              <a:t>реорганізація</a:t>
            </a:r>
            <a:r>
              <a:rPr lang="ru-RU" dirty="0"/>
              <a:t> (</a:t>
            </a:r>
            <a:r>
              <a:rPr lang="ru-RU" dirty="0" err="1"/>
              <a:t>ліквідація</a:t>
            </a:r>
            <a:r>
              <a:rPr lang="ru-RU" dirty="0"/>
              <a:t>) </a:t>
            </a:r>
            <a:r>
              <a:rPr lang="ru-RU" dirty="0" err="1"/>
              <a:t>підконтрольної</a:t>
            </a:r>
            <a:r>
              <a:rPr lang="ru-RU" dirty="0"/>
              <a:t> установи</a:t>
            </a:r>
          </a:p>
          <a:p>
            <a:pPr algn="just"/>
            <a:r>
              <a:rPr lang="ru-RU" dirty="0"/>
              <a:t>4) </a:t>
            </a:r>
            <a:r>
              <a:rPr lang="ru-RU" dirty="0" err="1"/>
              <a:t>Надходження</a:t>
            </a:r>
            <a:r>
              <a:rPr lang="ru-RU" dirty="0"/>
              <a:t> </a:t>
            </a:r>
            <a:r>
              <a:rPr lang="ru-RU" dirty="0" err="1"/>
              <a:t>доручення</a:t>
            </a:r>
            <a:r>
              <a:rPr lang="ru-RU" dirty="0"/>
              <a:t> </a:t>
            </a:r>
            <a:r>
              <a:rPr lang="ru-RU" dirty="0" err="1"/>
              <a:t>щодо</a:t>
            </a:r>
            <a:r>
              <a:rPr lang="ru-RU" dirty="0"/>
              <a:t> </a:t>
            </a:r>
            <a:r>
              <a:rPr lang="ru-RU" dirty="0" err="1"/>
              <a:t>проведення</a:t>
            </a:r>
            <a:r>
              <a:rPr lang="ru-RU" dirty="0"/>
              <a:t> </a:t>
            </a:r>
            <a:r>
              <a:rPr lang="ru-RU" dirty="0" err="1"/>
              <a:t>ревізій</a:t>
            </a:r>
            <a:r>
              <a:rPr lang="ru-RU" dirty="0"/>
              <a:t> у </a:t>
            </a:r>
            <a:r>
              <a:rPr lang="ru-RU" dirty="0" err="1"/>
              <a:t>підконтрольних</a:t>
            </a:r>
            <a:r>
              <a:rPr lang="ru-RU" dirty="0"/>
              <a:t> </a:t>
            </a:r>
            <a:r>
              <a:rPr lang="ru-RU" dirty="0" err="1"/>
              <a:t>установах</a:t>
            </a:r>
            <a:r>
              <a:rPr lang="ru-RU" dirty="0"/>
              <a:t> </a:t>
            </a:r>
            <a:r>
              <a:rPr lang="ru-RU" dirty="0" err="1"/>
              <a:t>від</a:t>
            </a:r>
            <a:r>
              <a:rPr lang="ru-RU" dirty="0"/>
              <a:t> КМУ, </a:t>
            </a:r>
            <a:r>
              <a:rPr lang="ru-RU" dirty="0" err="1"/>
              <a:t>органів</a:t>
            </a:r>
            <a:r>
              <a:rPr lang="ru-RU" dirty="0"/>
              <a:t> </a:t>
            </a:r>
            <a:r>
              <a:rPr lang="ru-RU" dirty="0" err="1"/>
              <a:t>прокуратури</a:t>
            </a:r>
            <a:r>
              <a:rPr lang="ru-RU" dirty="0"/>
              <a:t>, </a:t>
            </a:r>
            <a:r>
              <a:rPr lang="ru-RU" dirty="0" err="1"/>
              <a:t>органів</a:t>
            </a:r>
            <a:r>
              <a:rPr lang="ru-RU" dirty="0"/>
              <a:t> </a:t>
            </a:r>
            <a:r>
              <a:rPr lang="ru-RU" dirty="0" err="1"/>
              <a:t>доходів</a:t>
            </a:r>
            <a:r>
              <a:rPr lang="ru-RU" dirty="0"/>
              <a:t> </a:t>
            </a:r>
            <a:r>
              <a:rPr lang="ru-RU" dirty="0" err="1"/>
              <a:t>і</a:t>
            </a:r>
            <a:r>
              <a:rPr lang="ru-RU" dirty="0"/>
              <a:t> </a:t>
            </a:r>
            <a:r>
              <a:rPr lang="ru-RU" dirty="0" err="1"/>
              <a:t>зборів</a:t>
            </a:r>
            <a:r>
              <a:rPr lang="ru-RU" dirty="0"/>
              <a:t>, МВС, СБУ, </a:t>
            </a:r>
            <a:r>
              <a:rPr lang="ru-RU" dirty="0" err="1"/>
              <a:t>Національного</a:t>
            </a:r>
            <a:r>
              <a:rPr lang="ru-RU" dirty="0"/>
              <a:t> </a:t>
            </a:r>
            <a:r>
              <a:rPr lang="ru-RU" dirty="0" err="1"/>
              <a:t>антикорупційного</a:t>
            </a:r>
            <a:r>
              <a:rPr lang="ru-RU" dirty="0"/>
              <a:t> бюро </a:t>
            </a:r>
            <a:r>
              <a:rPr lang="ru-RU" dirty="0" err="1"/>
              <a:t>України</a:t>
            </a:r>
            <a:r>
              <a:rPr lang="ru-RU" dirty="0"/>
              <a:t>, яке </a:t>
            </a:r>
            <a:r>
              <a:rPr lang="ru-RU" dirty="0" err="1"/>
              <a:t>містить</a:t>
            </a:r>
            <a:r>
              <a:rPr lang="ru-RU" dirty="0"/>
              <a:t> </a:t>
            </a:r>
            <a:r>
              <a:rPr lang="ru-RU" dirty="0" err="1"/>
              <a:t>факти</a:t>
            </a:r>
            <a:r>
              <a:rPr lang="ru-RU" dirty="0"/>
              <a:t> </a:t>
            </a:r>
            <a:r>
              <a:rPr lang="ru-RU" dirty="0" err="1"/>
              <a:t>щодо</a:t>
            </a:r>
            <a:r>
              <a:rPr lang="ru-RU" dirty="0"/>
              <a:t> </a:t>
            </a:r>
            <a:r>
              <a:rPr lang="ru-RU" dirty="0" err="1"/>
              <a:t>порушення</a:t>
            </a:r>
            <a:r>
              <a:rPr lang="ru-RU" dirty="0"/>
              <a:t> </a:t>
            </a:r>
            <a:r>
              <a:rPr lang="ru-RU" dirty="0" err="1"/>
              <a:t>підконтрольними</a:t>
            </a:r>
            <a:r>
              <a:rPr lang="ru-RU" dirty="0"/>
              <a:t> </a:t>
            </a:r>
            <a:r>
              <a:rPr lang="ru-RU" dirty="0" err="1"/>
              <a:t>установами</a:t>
            </a:r>
            <a:r>
              <a:rPr lang="ru-RU" dirty="0"/>
              <a:t> </a:t>
            </a:r>
            <a:r>
              <a:rPr lang="ru-RU" dirty="0" err="1"/>
              <a:t>законів</a:t>
            </a:r>
            <a:r>
              <a:rPr lang="ru-RU" dirty="0"/>
              <a:t> </a:t>
            </a:r>
            <a:r>
              <a:rPr lang="ru-RU" dirty="0" err="1"/>
              <a:t>України</a:t>
            </a:r>
            <a:r>
              <a:rPr lang="ru-RU" dirty="0"/>
              <a:t>, </a:t>
            </a:r>
            <a:r>
              <a:rPr lang="ru-RU" dirty="0" err="1"/>
              <a:t>перевірку</a:t>
            </a:r>
            <a:r>
              <a:rPr lang="ru-RU" dirty="0"/>
              <a:t> </a:t>
            </a:r>
            <a:r>
              <a:rPr lang="ru-RU" dirty="0" err="1"/>
              <a:t>додержання</a:t>
            </a:r>
            <a:r>
              <a:rPr lang="ru-RU" dirty="0"/>
              <a:t> </a:t>
            </a:r>
            <a:r>
              <a:rPr lang="ru-RU" dirty="0" err="1"/>
              <a:t>яких</a:t>
            </a:r>
            <a:r>
              <a:rPr lang="ru-RU" dirty="0"/>
              <a:t> </a:t>
            </a:r>
            <a:r>
              <a:rPr lang="ru-RU" dirty="0" err="1"/>
              <a:t>віднесено</a:t>
            </a:r>
            <a:r>
              <a:rPr lang="ru-RU" dirty="0"/>
              <a:t> законом до </a:t>
            </a:r>
            <a:r>
              <a:rPr lang="ru-RU" dirty="0" err="1"/>
              <a:t>компетенції</a:t>
            </a:r>
            <a:r>
              <a:rPr lang="ru-RU" dirty="0"/>
              <a:t> </a:t>
            </a:r>
            <a:r>
              <a:rPr lang="ru-RU" dirty="0" err="1"/>
              <a:t>органів</a:t>
            </a:r>
            <a:r>
              <a:rPr lang="ru-RU" dirty="0"/>
              <a:t> ДАС</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1223889"/>
            <a:ext cx="8596668" cy="4817473"/>
          </a:xfrm>
        </p:spPr>
        <p:txBody>
          <a:bodyPr/>
          <a:lstStyle/>
          <a:p>
            <a:endParaRPr lang="ru-RU" dirty="0"/>
          </a:p>
          <a:p>
            <a:r>
              <a:rPr lang="ru-RU" dirty="0"/>
              <a:t>5) </a:t>
            </a:r>
            <a:r>
              <a:rPr lang="ru-RU" dirty="0" err="1"/>
              <a:t>Виявлення</a:t>
            </a:r>
            <a:r>
              <a:rPr lang="ru-RU" dirty="0"/>
              <a:t> </a:t>
            </a:r>
            <a:r>
              <a:rPr lang="ru-RU" dirty="0" err="1"/>
              <a:t>вищестоящим</a:t>
            </a:r>
            <a:r>
              <a:rPr lang="ru-RU" dirty="0"/>
              <a:t> органом ДАС </a:t>
            </a:r>
            <a:r>
              <a:rPr lang="ru-RU" dirty="0" err="1"/>
              <a:t>фактів</a:t>
            </a:r>
            <a:r>
              <a:rPr lang="ru-RU" dirty="0"/>
              <a:t> </a:t>
            </a:r>
            <a:r>
              <a:rPr lang="ru-RU" dirty="0" err="1"/>
              <a:t>невідповідності</a:t>
            </a:r>
            <a:r>
              <a:rPr lang="ru-RU" dirty="0"/>
              <a:t> </a:t>
            </a:r>
            <a:r>
              <a:rPr lang="ru-RU" dirty="0" err="1"/>
              <a:t>вимогам</a:t>
            </a:r>
            <a:r>
              <a:rPr lang="ru-RU" dirty="0"/>
              <a:t> </a:t>
            </a:r>
            <a:r>
              <a:rPr lang="ru-RU" dirty="0" err="1"/>
              <a:t>законів</a:t>
            </a:r>
            <a:r>
              <a:rPr lang="ru-RU" dirty="0"/>
              <a:t> </a:t>
            </a:r>
            <a:r>
              <a:rPr lang="ru-RU" dirty="0" err="1"/>
              <a:t>актів</a:t>
            </a:r>
            <a:r>
              <a:rPr lang="ru-RU" dirty="0"/>
              <a:t> </a:t>
            </a:r>
            <a:r>
              <a:rPr lang="ru-RU" dirty="0" err="1"/>
              <a:t>ревізій</a:t>
            </a:r>
            <a:r>
              <a:rPr lang="ru-RU" dirty="0"/>
              <a:t>, </a:t>
            </a:r>
            <a:r>
              <a:rPr lang="ru-RU" dirty="0" err="1"/>
              <a:t>складених</a:t>
            </a:r>
            <a:r>
              <a:rPr lang="ru-RU" dirty="0"/>
              <a:t> </a:t>
            </a:r>
            <a:r>
              <a:rPr lang="ru-RU" dirty="0" err="1"/>
              <a:t>нижчестоящим</a:t>
            </a:r>
            <a:r>
              <a:rPr lang="ru-RU" dirty="0"/>
              <a:t> органом ДАС. </a:t>
            </a:r>
            <a:r>
              <a:rPr lang="ru-RU" b="1" dirty="0" err="1"/>
              <a:t>Примітка</a:t>
            </a:r>
            <a:r>
              <a:rPr lang="ru-RU" dirty="0"/>
              <a:t>. </a:t>
            </a:r>
            <a:r>
              <a:rPr lang="ru-RU" dirty="0" err="1"/>
              <a:t>Ініціювання</a:t>
            </a:r>
            <a:r>
              <a:rPr lang="ru-RU" dirty="0"/>
              <a:t> </a:t>
            </a:r>
            <a:r>
              <a:rPr lang="ru-RU" dirty="0" err="1"/>
              <a:t>вищестоящим</a:t>
            </a:r>
            <a:r>
              <a:rPr lang="ru-RU" dirty="0"/>
              <a:t> органом ДАС </a:t>
            </a:r>
            <a:r>
              <a:rPr lang="ru-RU" dirty="0" err="1"/>
              <a:t>проведення</a:t>
            </a:r>
            <a:r>
              <a:rPr lang="ru-RU" dirty="0"/>
              <a:t> </a:t>
            </a:r>
            <a:r>
              <a:rPr lang="ru-RU" dirty="0" err="1"/>
              <a:t>позапланової</a:t>
            </a:r>
            <a:r>
              <a:rPr lang="ru-RU" dirty="0"/>
              <a:t> </a:t>
            </a:r>
            <a:r>
              <a:rPr lang="ru-RU" dirty="0" err="1"/>
              <a:t>ревізії</a:t>
            </a:r>
            <a:r>
              <a:rPr lang="ru-RU" dirty="0"/>
              <a:t> </a:t>
            </a:r>
            <a:r>
              <a:rPr lang="ru-RU" dirty="0" err="1"/>
              <a:t>можливо</a:t>
            </a:r>
            <a:r>
              <a:rPr lang="ru-RU" dirty="0"/>
              <a:t> </a:t>
            </a:r>
            <a:r>
              <a:rPr lang="ru-RU" dirty="0" err="1"/>
              <a:t>лише</a:t>
            </a:r>
            <a:r>
              <a:rPr lang="ru-RU" dirty="0"/>
              <a:t> у тому </a:t>
            </a:r>
            <a:r>
              <a:rPr lang="ru-RU" dirty="0" err="1"/>
              <a:t>разі</a:t>
            </a:r>
            <a:r>
              <a:rPr lang="ru-RU" dirty="0"/>
              <a:t>, коли </a:t>
            </a:r>
            <a:r>
              <a:rPr lang="ru-RU" dirty="0" err="1"/>
              <a:t>стосовно</a:t>
            </a:r>
            <a:r>
              <a:rPr lang="ru-RU" dirty="0"/>
              <a:t> </a:t>
            </a:r>
            <a:r>
              <a:rPr lang="ru-RU" dirty="0" err="1"/>
              <a:t>посадових</a:t>
            </a:r>
            <a:r>
              <a:rPr lang="ru-RU" dirty="0"/>
              <a:t> </a:t>
            </a:r>
            <a:r>
              <a:rPr lang="ru-RU" dirty="0" err="1"/>
              <a:t>або</a:t>
            </a:r>
            <a:r>
              <a:rPr lang="ru-RU" dirty="0"/>
              <a:t> </a:t>
            </a:r>
            <a:r>
              <a:rPr lang="ru-RU" dirty="0" err="1"/>
              <a:t>службових</a:t>
            </a:r>
            <a:r>
              <a:rPr lang="ru-RU" dirty="0"/>
              <a:t> </a:t>
            </a:r>
            <a:r>
              <a:rPr lang="ru-RU" dirty="0" err="1"/>
              <a:t>осіб</a:t>
            </a:r>
            <a:r>
              <a:rPr lang="ru-RU" dirty="0"/>
              <a:t> </a:t>
            </a:r>
            <a:r>
              <a:rPr lang="ru-RU" dirty="0" err="1"/>
              <a:t>нижчестоящого</a:t>
            </a:r>
            <a:r>
              <a:rPr lang="ru-RU" dirty="0"/>
              <a:t> органу ДАС, </a:t>
            </a:r>
            <a:r>
              <a:rPr lang="ru-RU" dirty="0" err="1"/>
              <a:t>які</a:t>
            </a:r>
            <a:r>
              <a:rPr lang="ru-RU" dirty="0"/>
              <a:t> проводили </a:t>
            </a:r>
            <a:r>
              <a:rPr lang="ru-RU" dirty="0" err="1"/>
              <a:t>ревізію</a:t>
            </a:r>
            <a:r>
              <a:rPr lang="ru-RU" dirty="0"/>
              <a:t>, </a:t>
            </a:r>
            <a:r>
              <a:rPr lang="ru-RU" dirty="0" err="1"/>
              <a:t>розпочато</a:t>
            </a:r>
            <a:r>
              <a:rPr lang="ru-RU" dirty="0"/>
              <a:t> </a:t>
            </a:r>
            <a:r>
              <a:rPr lang="ru-RU" dirty="0" err="1"/>
              <a:t>службове</a:t>
            </a:r>
            <a:r>
              <a:rPr lang="ru-RU" dirty="0"/>
              <a:t> </a:t>
            </a:r>
            <a:r>
              <a:rPr lang="ru-RU" dirty="0" err="1"/>
              <a:t>розслідування</a:t>
            </a:r>
            <a:r>
              <a:rPr lang="ru-RU" dirty="0"/>
              <a:t> </a:t>
            </a:r>
            <a:r>
              <a:rPr lang="ru-RU" dirty="0" err="1"/>
              <a:t>або</a:t>
            </a:r>
            <a:r>
              <a:rPr lang="ru-RU" dirty="0"/>
              <a:t> у </a:t>
            </a:r>
            <a:r>
              <a:rPr lang="ru-RU" dirty="0" err="1"/>
              <a:t>випадку</a:t>
            </a:r>
            <a:r>
              <a:rPr lang="ru-RU" dirty="0"/>
              <a:t> </a:t>
            </a:r>
            <a:r>
              <a:rPr lang="ru-RU" dirty="0" err="1"/>
              <a:t>повідомлення</a:t>
            </a:r>
            <a:r>
              <a:rPr lang="ru-RU" dirty="0"/>
              <a:t> </a:t>
            </a:r>
            <a:r>
              <a:rPr lang="ru-RU" dirty="0" err="1"/>
              <a:t>їм</a:t>
            </a:r>
            <a:r>
              <a:rPr lang="ru-RU" dirty="0"/>
              <a:t> про </a:t>
            </a:r>
            <a:r>
              <a:rPr lang="ru-RU" dirty="0" err="1"/>
              <a:t>підозру</a:t>
            </a:r>
            <a:r>
              <a:rPr lang="ru-RU" dirty="0"/>
              <a:t> у </a:t>
            </a:r>
            <a:r>
              <a:rPr lang="ru-RU" dirty="0" err="1"/>
              <a:t>вчиненні</a:t>
            </a:r>
            <a:r>
              <a:rPr lang="ru-RU" dirty="0"/>
              <a:t> </a:t>
            </a:r>
            <a:r>
              <a:rPr lang="ru-RU" dirty="0" err="1"/>
              <a:t>кримінального</a:t>
            </a:r>
            <a:r>
              <a:rPr lang="ru-RU" dirty="0"/>
              <a:t> </a:t>
            </a:r>
            <a:r>
              <a:rPr lang="ru-RU" dirty="0" err="1"/>
              <a:t>правопорушення</a:t>
            </a:r>
            <a:endParaRPr lang="ru-RU" dirty="0"/>
          </a:p>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Grp="1" noChangeAspect="1" noChangeArrowheads="1"/>
          </p:cNvPicPr>
          <p:nvPr>
            <p:ph idx="1"/>
          </p:nvPr>
        </p:nvPicPr>
        <p:blipFill>
          <a:blip r:embed="rId2"/>
          <a:srcRect/>
          <a:stretch>
            <a:fillRect/>
          </a:stretch>
        </p:blipFill>
        <p:spPr bwMode="auto">
          <a:xfrm>
            <a:off x="486615" y="1241154"/>
            <a:ext cx="9158067" cy="5050302"/>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Grp="1" noChangeAspect="1" noChangeArrowheads="1"/>
          </p:cNvPicPr>
          <p:nvPr>
            <p:ph idx="1"/>
          </p:nvPr>
        </p:nvPicPr>
        <p:blipFill>
          <a:blip r:embed="rId2"/>
          <a:srcRect/>
          <a:stretch>
            <a:fillRect/>
          </a:stretch>
        </p:blipFill>
        <p:spPr bwMode="auto">
          <a:xfrm>
            <a:off x="946944" y="1026942"/>
            <a:ext cx="8661290" cy="5205045"/>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Grp="1" noChangeAspect="1" noChangeArrowheads="1"/>
          </p:cNvPicPr>
          <p:nvPr>
            <p:ph idx="1"/>
          </p:nvPr>
        </p:nvPicPr>
        <p:blipFill>
          <a:blip r:embed="rId2"/>
          <a:srcRect/>
          <a:stretch>
            <a:fillRect/>
          </a:stretch>
        </p:blipFill>
        <p:spPr bwMode="auto">
          <a:xfrm>
            <a:off x="1187776" y="1894789"/>
            <a:ext cx="8201321" cy="2884602"/>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Grp="1" noChangeAspect="1" noChangeArrowheads="1"/>
          </p:cNvPicPr>
          <p:nvPr>
            <p:ph idx="1"/>
          </p:nvPr>
        </p:nvPicPr>
        <p:blipFill>
          <a:blip r:embed="rId2"/>
          <a:srcRect/>
          <a:stretch>
            <a:fillRect/>
          </a:stretch>
        </p:blipFill>
        <p:spPr bwMode="auto">
          <a:xfrm>
            <a:off x="323557" y="787792"/>
            <a:ext cx="9172135" cy="5331654"/>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Grp="1" noChangeAspect="1" noChangeArrowheads="1"/>
          </p:cNvPicPr>
          <p:nvPr>
            <p:ph idx="1"/>
          </p:nvPr>
        </p:nvPicPr>
        <p:blipFill>
          <a:blip r:embed="rId2"/>
          <a:srcRect/>
          <a:stretch>
            <a:fillRect/>
          </a:stretch>
        </p:blipFill>
        <p:spPr bwMode="auto">
          <a:xfrm>
            <a:off x="604912" y="618978"/>
            <a:ext cx="9917722" cy="5500468"/>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B8BE91-E3C1-6644-CA9C-22D169CAE4A6}"/>
              </a:ext>
            </a:extLst>
          </p:cNvPr>
          <p:cNvSpPr>
            <a:spLocks noGrp="1"/>
          </p:cNvSpPr>
          <p:nvPr>
            <p:ph type="title"/>
          </p:nvPr>
        </p:nvSpPr>
        <p:spPr/>
        <p:txBody>
          <a:bodyPr>
            <a:normAutofit fontScale="90000"/>
          </a:bodyPr>
          <a:lstStyle/>
          <a:p>
            <a:pPr algn="ctr"/>
            <a:r>
              <a:rPr lang="uk-UA" b="1" i="0" dirty="0">
                <a:solidFill>
                  <a:srgbClr val="1D1D1B"/>
                </a:solidFill>
                <a:effectLst/>
                <a:latin typeface="arial" panose="020B0604020202020204" pitchFamily="34" charset="0"/>
              </a:rPr>
              <a:t>Основні принципи діяльності </a:t>
            </a:r>
            <a:r>
              <a:rPr lang="uk-UA" b="1" i="0" dirty="0" err="1">
                <a:solidFill>
                  <a:srgbClr val="1D1D1B"/>
                </a:solidFill>
                <a:effectLst/>
                <a:latin typeface="arial" panose="020B0604020202020204" pitchFamily="34" charset="0"/>
              </a:rPr>
              <a:t>Держаудитслужби</a:t>
            </a:r>
            <a:r>
              <a:rPr lang="uk-UA" b="1" i="0" dirty="0">
                <a:solidFill>
                  <a:srgbClr val="1D1D1B"/>
                </a:solidFill>
                <a:effectLst/>
                <a:latin typeface="arial" panose="020B0604020202020204" pitchFamily="34" charset="0"/>
              </a:rPr>
              <a:t>:</a:t>
            </a:r>
            <a:br>
              <a:rPr lang="uk-UA" b="0" i="0" dirty="0">
                <a:solidFill>
                  <a:srgbClr val="1D1D1B"/>
                </a:solidFill>
                <a:effectLst/>
                <a:latin typeface="ProbaPro"/>
              </a:rPr>
            </a:br>
            <a:endParaRPr lang="uk-UA" dirty="0"/>
          </a:p>
        </p:txBody>
      </p:sp>
      <p:sp>
        <p:nvSpPr>
          <p:cNvPr id="3" name="Объект 2">
            <a:extLst>
              <a:ext uri="{FF2B5EF4-FFF2-40B4-BE49-F238E27FC236}">
                <a16:creationId xmlns:a16="http://schemas.microsoft.com/office/drawing/2014/main" id="{3A9CED89-83CD-273E-004B-4164142FEF81}"/>
              </a:ext>
            </a:extLst>
          </p:cNvPr>
          <p:cNvSpPr>
            <a:spLocks noGrp="1"/>
          </p:cNvSpPr>
          <p:nvPr>
            <p:ph idx="1"/>
          </p:nvPr>
        </p:nvSpPr>
        <p:spPr/>
        <p:txBody>
          <a:bodyPr>
            <a:normAutofit/>
          </a:bodyPr>
          <a:lstStyle/>
          <a:p>
            <a:pPr algn="l"/>
            <a:r>
              <a:rPr lang="uk-UA" b="0" i="0" dirty="0">
                <a:solidFill>
                  <a:srgbClr val="1D1D1B"/>
                </a:solidFill>
                <a:effectLst/>
                <a:latin typeface="arial" panose="020B0604020202020204" pitchFamily="34" charset="0"/>
              </a:rPr>
              <a:t>1.) верховенство права</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2.) законність</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3.) професіоналізм </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4.) прозорість</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5.) політична неупередженість</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6.) незалежність</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7.) конфіденційність </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8.) доброчесність</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 </a:t>
            </a:r>
          </a:p>
          <a:p>
            <a:endParaRPr lang="uk-UA" dirty="0"/>
          </a:p>
        </p:txBody>
      </p:sp>
    </p:spTree>
    <p:extLst>
      <p:ext uri="{BB962C8B-B14F-4D97-AF65-F5344CB8AC3E}">
        <p14:creationId xmlns:p14="http://schemas.microsoft.com/office/powerpoint/2010/main" val="218175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p:cNvPicPr>
            <a:picLocks noChangeAspect="1" noChangeArrowheads="1"/>
          </p:cNvPicPr>
          <p:nvPr/>
        </p:nvPicPr>
        <p:blipFill>
          <a:blip r:embed="rId2"/>
          <a:srcRect/>
          <a:stretch>
            <a:fillRect/>
          </a:stretch>
        </p:blipFill>
        <p:spPr bwMode="auto">
          <a:xfrm>
            <a:off x="351693" y="689317"/>
            <a:ext cx="10494498" cy="5598941"/>
          </a:xfrm>
          <a:prstGeom prst="rect">
            <a:avLst/>
          </a:prstGeom>
          <a:noFill/>
          <a:ln w="9525">
            <a:noFill/>
            <a:miter lim="800000"/>
            <a:headEnd/>
            <a:tailEnd/>
          </a:ln>
          <a:effectLst/>
        </p:spPr>
      </p:pic>
    </p:spTree>
    <p:extLst>
      <p:ext uri="{BB962C8B-B14F-4D97-AF65-F5344CB8AC3E}">
        <p14:creationId xmlns:p14="http://schemas.microsoft.com/office/powerpoint/2010/main" val="425532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p:cNvPicPr>
            <a:picLocks noGrp="1" noChangeAspect="1" noChangeArrowheads="1"/>
          </p:cNvPicPr>
          <p:nvPr>
            <p:ph idx="1"/>
          </p:nvPr>
        </p:nvPicPr>
        <p:blipFill>
          <a:blip r:embed="rId2"/>
          <a:srcRect/>
          <a:stretch>
            <a:fillRect/>
          </a:stretch>
        </p:blipFill>
        <p:spPr bwMode="auto">
          <a:xfrm>
            <a:off x="168813" y="942536"/>
            <a:ext cx="10719582" cy="4642338"/>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534573"/>
            <a:ext cx="8596668" cy="5506790"/>
          </a:xfrm>
        </p:spPr>
        <p:txBody>
          <a:bodyPr/>
          <a:lstStyle/>
          <a:p>
            <a:pPr algn="just"/>
            <a:r>
              <a:rPr lang="ru-RU" sz="2000" dirty="0" err="1">
                <a:latin typeface="Times New Roman" pitchFamily="18" charset="0"/>
                <a:cs typeface="Times New Roman" pitchFamily="18" charset="0"/>
              </a:rPr>
              <a:t>Питання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визначені</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програмі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ревізії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які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підлягають</a:t>
            </a:r>
            <a:r>
              <a:rPr lang="ru-RU" sz="2000" dirty="0">
                <a:latin typeface="Times New Roman" pitchFamily="18" charset="0"/>
                <a:cs typeface="Times New Roman" pitchFamily="18" charset="0"/>
              </a:rPr>
              <a:t> контролю, </a:t>
            </a:r>
            <a:r>
              <a:rPr lang="ru-RU" sz="2000" dirty="0" err="1">
                <a:latin typeface="Times New Roman" pitchFamily="18" charset="0"/>
                <a:cs typeface="Times New Roman" pitchFamily="18" charset="0"/>
              </a:rPr>
              <a:t>перевіряються</a:t>
            </a:r>
            <a:r>
              <a:rPr lang="ru-RU" sz="2000" dirty="0">
                <a:latin typeface="Times New Roman" pitchFamily="18" charset="0"/>
                <a:cs typeface="Times New Roman" pitchFamily="18" charset="0"/>
              </a:rPr>
              <a:t> шляхом </a:t>
            </a:r>
            <a:r>
              <a:rPr lang="ru-RU" sz="2000" b="1" dirty="0" err="1">
                <a:latin typeface="Times New Roman" pitchFamily="18" charset="0"/>
                <a:cs typeface="Times New Roman" pitchFamily="18" charset="0"/>
              </a:rPr>
              <a:t>документальної</a:t>
            </a:r>
            <a:r>
              <a:rPr lang="ru-RU" sz="2000" b="1" dirty="0">
                <a:latin typeface="Times New Roman" pitchFamily="18" charset="0"/>
                <a:cs typeface="Times New Roman" pitchFamily="18" charset="0"/>
              </a:rPr>
              <a:t> </a:t>
            </a:r>
            <a:r>
              <a:rPr lang="ru-RU" sz="2000" dirty="0">
                <a:latin typeface="Times New Roman" pitchFamily="18" charset="0"/>
                <a:cs typeface="Times New Roman" pitchFamily="18" charset="0"/>
              </a:rPr>
              <a:t>та </a:t>
            </a:r>
            <a:r>
              <a:rPr lang="ru-RU" sz="2000" b="1" dirty="0" err="1">
                <a:latin typeface="Times New Roman" pitchFamily="18" charset="0"/>
                <a:cs typeface="Times New Roman" pitchFamily="18" charset="0"/>
              </a:rPr>
              <a:t>фактичної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перевірки</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З самого </a:t>
            </a:r>
            <a:r>
              <a:rPr lang="ru-RU" sz="2000" dirty="0" err="1">
                <a:latin typeface="Times New Roman" pitchFamily="18" charset="0"/>
                <a:cs typeface="Times New Roman" pitchFamily="18" charset="0"/>
              </a:rPr>
              <a:t>визначення</a:t>
            </a:r>
            <a:r>
              <a:rPr lang="ru-RU" sz="2000" dirty="0">
                <a:latin typeface="Times New Roman" pitchFamily="18" charset="0"/>
                <a:cs typeface="Times New Roman" pitchFamily="18" charset="0"/>
              </a:rPr>
              <a:t> </a:t>
            </a:r>
            <a:r>
              <a:rPr lang="ru-RU" sz="2000" b="1" dirty="0">
                <a:latin typeface="Times New Roman" pitchFamily="18" charset="0"/>
                <a:cs typeface="Times New Roman" pitchFamily="18" charset="0"/>
              </a:rPr>
              <a:t>«документальна </a:t>
            </a:r>
            <a:r>
              <a:rPr lang="ru-RU" sz="2000" b="1" dirty="0" err="1">
                <a:latin typeface="Times New Roman" pitchFamily="18" charset="0"/>
                <a:cs typeface="Times New Roman" pitchFamily="18" charset="0"/>
              </a:rPr>
              <a:t>перевірка</a:t>
            </a:r>
            <a:r>
              <a:rPr lang="ru-RU" sz="2000" b="1" dirty="0">
                <a:latin typeface="Times New Roman" pitchFamily="18" charset="0"/>
                <a:cs typeface="Times New Roman" pitchFamily="18" charset="0"/>
              </a:rPr>
              <a: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зрозуміло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що</a:t>
            </a:r>
            <a:r>
              <a:rPr lang="ru-RU" sz="2000" dirty="0">
                <a:latin typeface="Times New Roman" pitchFamily="18" charset="0"/>
                <a:cs typeface="Times New Roman" pitchFamily="18" charset="0"/>
              </a:rPr>
              <a:t> вона </a:t>
            </a:r>
            <a:r>
              <a:rPr lang="ru-RU" sz="2000" dirty="0" err="1">
                <a:latin typeface="Times New Roman" pitchFamily="18" charset="0"/>
                <a:cs typeface="Times New Roman" pitchFamily="18" charset="0"/>
              </a:rPr>
              <a:t>передбачає</a:t>
            </a:r>
            <a:r>
              <a:rPr lang="ru-RU" sz="2000" dirty="0">
                <a:latin typeface="Times New Roman" pitchFamily="18" charset="0"/>
                <a:cs typeface="Times New Roman" pitchFamily="18" charset="0"/>
              </a:rPr>
              <a:t> контроль за документами </a:t>
            </a:r>
            <a:r>
              <a:rPr lang="ru-RU" sz="2000" dirty="0" err="1">
                <a:latin typeface="Times New Roman" pitchFamily="18" charset="0"/>
                <a:cs typeface="Times New Roman" pitchFamily="18" charset="0"/>
              </a:rPr>
              <a:t>об’єкта</a:t>
            </a:r>
            <a:r>
              <a:rPr lang="ru-RU" sz="2000" dirty="0">
                <a:latin typeface="Times New Roman" pitchFamily="18" charset="0"/>
                <a:cs typeface="Times New Roman" pitchFamily="18" charset="0"/>
              </a:rPr>
              <a:t> контролю, </a:t>
            </a:r>
            <a:r>
              <a:rPr lang="ru-RU" sz="2000" dirty="0" err="1">
                <a:latin typeface="Times New Roman" pitchFamily="18" charset="0"/>
                <a:cs typeface="Times New Roman" pitchFamily="18" charset="0"/>
              </a:rPr>
              <a:t>який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здійснюється</a:t>
            </a:r>
            <a:r>
              <a:rPr lang="ru-RU" sz="2000" dirty="0">
                <a:latin typeface="Times New Roman" pitchFamily="18" charset="0"/>
                <a:cs typeface="Times New Roman" pitchFamily="18" charset="0"/>
              </a:rPr>
              <a:t> по </a:t>
            </a:r>
            <a:r>
              <a:rPr lang="ru-RU" sz="2000" dirty="0" err="1">
                <a:latin typeface="Times New Roman" pitchFamily="18" charset="0"/>
                <a:cs typeface="Times New Roman" pitchFamily="18" charset="0"/>
              </a:rPr>
              <a:t>двох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напрямках</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перевірка</a:t>
            </a:r>
            <a:r>
              <a:rPr lang="ru-RU" sz="2000" dirty="0">
                <a:latin typeface="Times New Roman" pitchFamily="18" charset="0"/>
                <a:cs typeface="Times New Roman" pitchFamily="18" charset="0"/>
              </a:rPr>
              <a:t> </a:t>
            </a:r>
            <a:r>
              <a:rPr lang="ru-RU" sz="2000" b="1" dirty="0">
                <a:latin typeface="Times New Roman" pitchFamily="18" charset="0"/>
                <a:cs typeface="Times New Roman" pitchFamily="18" charset="0"/>
              </a:rPr>
              <a:t>за формою</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перевірка</a:t>
            </a:r>
            <a:r>
              <a:rPr lang="ru-RU" sz="2000" dirty="0">
                <a:latin typeface="Times New Roman" pitchFamily="18" charset="0"/>
                <a:cs typeface="Times New Roman" pitchFamily="18" charset="0"/>
              </a:rPr>
              <a:t> </a:t>
            </a:r>
            <a:r>
              <a:rPr lang="ru-RU" sz="2000" b="1" dirty="0">
                <a:latin typeface="Times New Roman" pitchFamily="18" charset="0"/>
                <a:cs typeface="Times New Roman" pitchFamily="18" charset="0"/>
              </a:rPr>
              <a:t>за </a:t>
            </a:r>
            <a:r>
              <a:rPr lang="ru-RU" sz="2000" b="1" dirty="0" err="1">
                <a:latin typeface="Times New Roman" pitchFamily="18" charset="0"/>
                <a:cs typeface="Times New Roman" pitchFamily="18" charset="0"/>
              </a:rPr>
              <a:t>змістом</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Так, </a:t>
            </a:r>
            <a:r>
              <a:rPr lang="ru-RU" sz="2000" dirty="0" err="1">
                <a:latin typeface="Times New Roman" pitchFamily="18" charset="0"/>
                <a:cs typeface="Times New Roman" pitchFamily="18" charset="0"/>
              </a:rPr>
              <a:t>перевірка</a:t>
            </a:r>
            <a:r>
              <a:rPr lang="ru-RU" sz="2000" dirty="0">
                <a:latin typeface="Times New Roman" pitchFamily="18" charset="0"/>
                <a:cs typeface="Times New Roman" pitchFamily="18" charset="0"/>
              </a:rPr>
              <a:t> </a:t>
            </a:r>
            <a:r>
              <a:rPr lang="ru-RU" sz="2000" b="1" dirty="0">
                <a:latin typeface="Times New Roman" pitchFamily="18" charset="0"/>
                <a:cs typeface="Times New Roman" pitchFamily="18" charset="0"/>
              </a:rPr>
              <a:t>за формою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передбачає</a:t>
            </a:r>
            <a:r>
              <a:rPr lang="ru-RU" sz="2000" dirty="0">
                <a:latin typeface="Times New Roman" pitchFamily="18" charset="0"/>
                <a:cs typeface="Times New Roman" pitchFamily="18" charset="0"/>
              </a:rPr>
              <a:t> контроль за </a:t>
            </a:r>
            <a:r>
              <a:rPr lang="ru-RU" sz="2000" dirty="0" err="1">
                <a:latin typeface="Times New Roman" pitchFamily="18" charset="0"/>
                <a:cs typeface="Times New Roman" pitchFamily="18" charset="0"/>
              </a:rPr>
              <a:t>дотриманням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об’єктом</a:t>
            </a:r>
            <a:r>
              <a:rPr lang="ru-RU" sz="2000" dirty="0">
                <a:latin typeface="Times New Roman" pitchFamily="18" charset="0"/>
                <a:cs typeface="Times New Roman" pitchFamily="18" charset="0"/>
              </a:rPr>
              <a:t> контролю </a:t>
            </a:r>
            <a:r>
              <a:rPr lang="ru-RU" sz="2000" dirty="0" err="1">
                <a:latin typeface="Times New Roman" pitchFamily="18" charset="0"/>
                <a:cs typeface="Times New Roman" pitchFamily="18" charset="0"/>
              </a:rPr>
              <a:t>вимог</a:t>
            </a:r>
            <a:r>
              <a:rPr lang="ru-RU" sz="2000" dirty="0">
                <a:latin typeface="Times New Roman" pitchFamily="18" charset="0"/>
                <a:cs typeface="Times New Roman" pitchFamily="18" charset="0"/>
              </a:rPr>
              <a:t> чинного </a:t>
            </a:r>
            <a:r>
              <a:rPr lang="ru-RU" sz="2000" dirty="0" err="1">
                <a:latin typeface="Times New Roman" pitchFamily="18" charset="0"/>
                <a:cs typeface="Times New Roman" pitchFamily="18" charset="0"/>
              </a:rPr>
              <a:t>законодавства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щодо</a:t>
            </a:r>
            <a:r>
              <a:rPr lang="ru-RU" sz="2000" dirty="0">
                <a:latin typeface="Times New Roman" pitchFamily="18" charset="0"/>
                <a:cs typeface="Times New Roman" pitchFamily="18" charset="0"/>
              </a:rPr>
              <a:t> порядку </a:t>
            </a:r>
            <a:r>
              <a:rPr lang="ru-RU" sz="2000" dirty="0" err="1">
                <a:latin typeface="Times New Roman" pitchFamily="18" charset="0"/>
                <a:cs typeface="Times New Roman" pitchFamily="18" charset="0"/>
              </a:rPr>
              <a:t>складання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оформлення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первинних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зведених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облікових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підтверджуючих</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інших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документів</a:t>
            </a:r>
            <a:r>
              <a:rPr lang="ru-RU" sz="2000" dirty="0">
                <a:latin typeface="Times New Roman" pitchFamily="18" charset="0"/>
                <a:cs typeface="Times New Roman" pitchFamily="18" charset="0"/>
              </a:rPr>
              <a:t>.</a:t>
            </a:r>
          </a:p>
          <a:p>
            <a:pPr>
              <a:buNone/>
            </a:pP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900333"/>
            <a:ext cx="8596668" cy="5542670"/>
          </a:xfrm>
        </p:spPr>
        <p:txBody>
          <a:bodyPr>
            <a:normAutofit fontScale="25000" lnSpcReduction="20000"/>
          </a:bodyPr>
          <a:lstStyle/>
          <a:p>
            <a:pPr algn="just"/>
            <a:r>
              <a:rPr lang="ru-RU" sz="8000" dirty="0">
                <a:latin typeface="Times New Roman" pitchFamily="18" charset="0"/>
                <a:cs typeface="Times New Roman" pitchFamily="18" charset="0"/>
              </a:rPr>
              <a:t>При </a:t>
            </a:r>
            <a:r>
              <a:rPr lang="ru-RU" sz="8000" dirty="0" err="1">
                <a:latin typeface="Times New Roman" pitchFamily="18" charset="0"/>
                <a:cs typeface="Times New Roman" pitchFamily="18" charset="0"/>
              </a:rPr>
              <a:t>проведенні</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працівниками</a:t>
            </a:r>
            <a:r>
              <a:rPr lang="ru-RU" sz="8000" dirty="0">
                <a:latin typeface="Times New Roman" pitchFamily="18" charset="0"/>
                <a:cs typeface="Times New Roman" pitchFamily="18" charset="0"/>
              </a:rPr>
              <a:t> ДАС </a:t>
            </a:r>
            <a:r>
              <a:rPr lang="ru-RU" sz="8000" dirty="0" err="1">
                <a:latin typeface="Times New Roman" pitchFamily="18" charset="0"/>
                <a:cs typeface="Times New Roman" pitchFamily="18" charset="0"/>
              </a:rPr>
              <a:t>такої</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перевірки</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особлива</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увага</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звертається</a:t>
            </a:r>
            <a:r>
              <a:rPr lang="ru-RU" sz="8000" dirty="0">
                <a:latin typeface="Times New Roman" pitchFamily="18" charset="0"/>
                <a:cs typeface="Times New Roman" pitchFamily="18" charset="0"/>
              </a:rPr>
              <a:t> на:</a:t>
            </a:r>
          </a:p>
          <a:p>
            <a:pPr algn="just"/>
            <a:r>
              <a:rPr lang="ru-RU" sz="8000" dirty="0">
                <a:latin typeface="Times New Roman" pitchFamily="18" charset="0"/>
                <a:cs typeface="Times New Roman" pitchFamily="18" charset="0"/>
              </a:rPr>
              <a:t>1) </a:t>
            </a:r>
            <a:r>
              <a:rPr lang="ru-RU" sz="8000" dirty="0" err="1">
                <a:latin typeface="Times New Roman" pitchFamily="18" charset="0"/>
                <a:cs typeface="Times New Roman" pitchFamily="18" charset="0"/>
              </a:rPr>
              <a:t>наявність</a:t>
            </a:r>
            <a:r>
              <a:rPr lang="ru-RU" sz="8000" dirty="0">
                <a:latin typeface="Times New Roman" pitchFamily="18" charset="0"/>
                <a:cs typeface="Times New Roman" pitchFamily="18" charset="0"/>
              </a:rPr>
              <a:t> та </a:t>
            </a:r>
            <a:r>
              <a:rPr lang="ru-RU" sz="8000" dirty="0" err="1">
                <a:latin typeface="Times New Roman" pitchFamily="18" charset="0"/>
                <a:cs typeface="Times New Roman" pitchFamily="18" charset="0"/>
              </a:rPr>
              <a:t>правильність</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заповнення</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обов’язкових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реквізитів</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документів</a:t>
            </a:r>
            <a:endParaRPr lang="ru-RU" sz="8000" dirty="0">
              <a:latin typeface="Times New Roman" pitchFamily="18" charset="0"/>
              <a:cs typeface="Times New Roman" pitchFamily="18" charset="0"/>
            </a:endParaRPr>
          </a:p>
          <a:p>
            <a:pPr algn="just"/>
            <a:r>
              <a:rPr lang="ru-RU" sz="8000" dirty="0">
                <a:latin typeface="Times New Roman" pitchFamily="18" charset="0"/>
                <a:cs typeface="Times New Roman" pitchFamily="18" charset="0"/>
              </a:rPr>
              <a:t>2) </a:t>
            </a:r>
            <a:r>
              <a:rPr lang="ru-RU" sz="8000" dirty="0" err="1">
                <a:latin typeface="Times New Roman" pitchFamily="18" charset="0"/>
                <a:cs typeface="Times New Roman" pitchFamily="18" charset="0"/>
              </a:rPr>
              <a:t>необхідність</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використання</a:t>
            </a:r>
            <a:r>
              <a:rPr lang="ru-RU" sz="8000" dirty="0">
                <a:latin typeface="Times New Roman" pitchFamily="18" charset="0"/>
                <a:cs typeface="Times New Roman" pitchFamily="18" charset="0"/>
              </a:rPr>
              <a:t> у </a:t>
            </a:r>
            <a:r>
              <a:rPr lang="ru-RU" sz="8000" dirty="0" err="1">
                <a:latin typeface="Times New Roman" pitchFamily="18" charset="0"/>
                <a:cs typeface="Times New Roman" pitchFamily="18" charset="0"/>
              </a:rPr>
              <a:t>встановлених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випадках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бланків</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типових</a:t>
            </a:r>
            <a:r>
              <a:rPr lang="ru-RU" sz="8000" dirty="0">
                <a:latin typeface="Times New Roman" pitchFamily="18" charset="0"/>
                <a:cs typeface="Times New Roman" pitchFamily="18" charset="0"/>
              </a:rPr>
              <a:t> та </a:t>
            </a:r>
            <a:r>
              <a:rPr lang="ru-RU" sz="8000" dirty="0" err="1">
                <a:latin typeface="Times New Roman" pitchFamily="18" charset="0"/>
                <a:cs typeface="Times New Roman" pitchFamily="18" charset="0"/>
              </a:rPr>
              <a:t>спеціалізованих</a:t>
            </a:r>
            <a:r>
              <a:rPr lang="ru-RU" sz="8000" dirty="0">
                <a:latin typeface="Times New Roman" pitchFamily="18" charset="0"/>
                <a:cs typeface="Times New Roman" pitchFamily="18" charset="0"/>
              </a:rPr>
              <a:t> форм, </a:t>
            </a:r>
            <a:r>
              <a:rPr lang="ru-RU" sz="8000" dirty="0" err="1">
                <a:latin typeface="Times New Roman" pitchFamily="18" charset="0"/>
                <a:cs typeface="Times New Roman" pitchFamily="18" charset="0"/>
              </a:rPr>
              <a:t>затверджених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відповідними</a:t>
            </a:r>
            <a:r>
              <a:rPr lang="ru-RU" sz="8000" dirty="0">
                <a:latin typeface="Times New Roman" pitchFamily="18" charset="0"/>
                <a:cs typeface="Times New Roman" pitchFamily="18" charset="0"/>
              </a:rPr>
              <a:t> органами</a:t>
            </a:r>
          </a:p>
          <a:p>
            <a:pPr algn="just"/>
            <a:r>
              <a:rPr lang="ru-RU" sz="8000" dirty="0">
                <a:latin typeface="Times New Roman" pitchFamily="18" charset="0"/>
                <a:cs typeface="Times New Roman" pitchFamily="18" charset="0"/>
              </a:rPr>
              <a:t>3) </a:t>
            </a:r>
            <a:r>
              <a:rPr lang="ru-RU" sz="8000" dirty="0" err="1">
                <a:latin typeface="Times New Roman" pitchFamily="18" charset="0"/>
                <a:cs typeface="Times New Roman" pitchFamily="18" charset="0"/>
              </a:rPr>
              <a:t>можливість</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використання</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самостійно</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виготовлених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об’єктом</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бланків</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які</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повинні</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обов’язково</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містити</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реквізити</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типових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або</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спеціалізованих</a:t>
            </a:r>
            <a:r>
              <a:rPr lang="ru-RU" sz="8000" dirty="0">
                <a:latin typeface="Times New Roman" pitchFamily="18" charset="0"/>
                <a:cs typeface="Times New Roman" pitchFamily="18" charset="0"/>
              </a:rPr>
              <a:t> форм</a:t>
            </a:r>
          </a:p>
          <a:p>
            <a:pPr algn="just"/>
            <a:r>
              <a:rPr lang="ru-RU" sz="8000" dirty="0">
                <a:latin typeface="Times New Roman" pitchFamily="18" charset="0"/>
                <a:cs typeface="Times New Roman" pitchFamily="18" charset="0"/>
              </a:rPr>
              <a:t>4) </a:t>
            </a:r>
            <a:r>
              <a:rPr lang="ru-RU" sz="8000" dirty="0" err="1">
                <a:latin typeface="Times New Roman" pitchFamily="18" charset="0"/>
                <a:cs typeface="Times New Roman" pitchFamily="18" charset="0"/>
              </a:rPr>
              <a:t>способи</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і</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засоби</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заповнення</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документів</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несанкціоноване</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втручання</a:t>
            </a:r>
            <a:r>
              <a:rPr lang="ru-RU" sz="8000" dirty="0">
                <a:latin typeface="Times New Roman" pitchFamily="18" charset="0"/>
                <a:cs typeface="Times New Roman" pitchFamily="18" charset="0"/>
              </a:rPr>
              <a:t> в </a:t>
            </a:r>
            <a:r>
              <a:rPr lang="ru-RU" sz="8000" dirty="0" err="1">
                <a:latin typeface="Times New Roman" pitchFamily="18" charset="0"/>
                <a:cs typeface="Times New Roman" pitchFamily="18" charset="0"/>
              </a:rPr>
              <a:t>їх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оформлення</a:t>
            </a:r>
            <a:r>
              <a:rPr lang="ru-RU" sz="8000" dirty="0">
                <a:latin typeface="Times New Roman" pitchFamily="18" charset="0"/>
                <a:cs typeface="Times New Roman" pitchFamily="18" charset="0"/>
              </a:rPr>
              <a:t> та </a:t>
            </a:r>
            <a:r>
              <a:rPr lang="ru-RU" sz="8000" dirty="0" err="1">
                <a:latin typeface="Times New Roman" pitchFamily="18" charset="0"/>
                <a:cs typeface="Times New Roman" pitchFamily="18" charset="0"/>
              </a:rPr>
              <a:t>їх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повторне</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використання</a:t>
            </a:r>
            <a:endParaRPr lang="ru-RU" sz="8000" dirty="0">
              <a:latin typeface="Times New Roman" pitchFamily="18" charset="0"/>
              <a:cs typeface="Times New Roman" pitchFamily="18" charset="0"/>
            </a:endParaRPr>
          </a:p>
          <a:p>
            <a:pPr algn="just"/>
            <a:r>
              <a:rPr lang="ru-RU" sz="8000" dirty="0">
                <a:latin typeface="Times New Roman" pitchFamily="18" charset="0"/>
                <a:cs typeface="Times New Roman" pitchFamily="18" charset="0"/>
              </a:rPr>
              <a:t>5) </a:t>
            </a:r>
            <a:r>
              <a:rPr lang="ru-RU" sz="8000" dirty="0" err="1">
                <a:latin typeface="Times New Roman" pitchFamily="18" charset="0"/>
                <a:cs typeface="Times New Roman" pitchFamily="18" charset="0"/>
              </a:rPr>
              <a:t>забезпечення</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збереження</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документів</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протягом</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установленого</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періоду</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їх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зберігання</a:t>
            </a:r>
            <a:endParaRPr lang="ru-RU" sz="8000" dirty="0">
              <a:latin typeface="Times New Roman" pitchFamily="18" charset="0"/>
              <a:cs typeface="Times New Roman" pitchFamily="18" charset="0"/>
            </a:endParaRPr>
          </a:p>
          <a:p>
            <a:pPr algn="just"/>
            <a:r>
              <a:rPr lang="ru-RU" sz="8000" dirty="0">
                <a:latin typeface="Times New Roman" pitchFamily="18" charset="0"/>
                <a:cs typeface="Times New Roman" pitchFamily="18" charset="0"/>
              </a:rPr>
              <a:t>6) </a:t>
            </a:r>
            <a:r>
              <a:rPr lang="ru-RU" sz="8000" dirty="0" err="1">
                <a:latin typeface="Times New Roman" pitchFamily="18" charset="0"/>
                <a:cs typeface="Times New Roman" pitchFamily="18" charset="0"/>
              </a:rPr>
              <a:t>своєчасність</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відображення</a:t>
            </a:r>
            <a:r>
              <a:rPr lang="ru-RU" sz="8000" dirty="0">
                <a:latin typeface="Times New Roman" pitchFamily="18" charset="0"/>
                <a:cs typeface="Times New Roman" pitchFamily="18" charset="0"/>
              </a:rPr>
              <a:t> в </a:t>
            </a:r>
            <a:r>
              <a:rPr lang="ru-RU" sz="8000" dirty="0" err="1">
                <a:latin typeface="Times New Roman" pitchFamily="18" charset="0"/>
                <a:cs typeface="Times New Roman" pitchFamily="18" charset="0"/>
              </a:rPr>
              <a:t>бухгалтерському</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обліку</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господарських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операцій</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зафіксованих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первинними</a:t>
            </a:r>
            <a:r>
              <a:rPr lang="ru-RU" sz="8000" dirty="0">
                <a:latin typeface="Times New Roman" pitchFamily="18" charset="0"/>
                <a:cs typeface="Times New Roman" pitchFamily="18" charset="0"/>
              </a:rPr>
              <a:t> та </a:t>
            </a:r>
            <a:r>
              <a:rPr lang="ru-RU" sz="8000" dirty="0" err="1">
                <a:latin typeface="Times New Roman" pitchFamily="18" charset="0"/>
                <a:cs typeface="Times New Roman" pitchFamily="18" charset="0"/>
              </a:rPr>
              <a:t>підтверджуючими</a:t>
            </a:r>
            <a:r>
              <a:rPr lang="ru-RU" sz="8000" dirty="0">
                <a:latin typeface="Times New Roman" pitchFamily="18" charset="0"/>
                <a:cs typeface="Times New Roman" pitchFamily="18" charset="0"/>
              </a:rPr>
              <a:t> документами</a:t>
            </a:r>
          </a:p>
          <a:p>
            <a:pPr algn="just"/>
            <a:r>
              <a:rPr lang="ru-RU" sz="8000" dirty="0">
                <a:latin typeface="Times New Roman" pitchFamily="18" charset="0"/>
                <a:cs typeface="Times New Roman" pitchFamily="18" charset="0"/>
              </a:rPr>
              <a:t>7) </a:t>
            </a:r>
            <a:r>
              <a:rPr lang="ru-RU" sz="8000" dirty="0" err="1">
                <a:latin typeface="Times New Roman" pitchFamily="18" charset="0"/>
                <a:cs typeface="Times New Roman" pitchFamily="18" charset="0"/>
              </a:rPr>
              <a:t>наявність</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всіх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первинних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підтверджуючих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чи</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інших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документів</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які</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засвідчують</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здійснення</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господарських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операцій</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відображених</a:t>
            </a:r>
            <a:r>
              <a:rPr lang="ru-RU" sz="8000" dirty="0">
                <a:latin typeface="Times New Roman" pitchFamily="18" charset="0"/>
                <a:cs typeface="Times New Roman" pitchFamily="18" charset="0"/>
              </a:rPr>
              <a:t> у </a:t>
            </a:r>
            <a:r>
              <a:rPr lang="ru-RU" sz="8000" dirty="0" err="1">
                <a:latin typeface="Times New Roman" pitchFamily="18" charset="0"/>
                <a:cs typeface="Times New Roman" pitchFamily="18" charset="0"/>
              </a:rPr>
              <a:t>бухгалтерському</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обліку</a:t>
            </a:r>
            <a:endParaRPr lang="ru-RU" sz="8000" dirty="0">
              <a:latin typeface="Times New Roman" pitchFamily="18" charset="0"/>
              <a:cs typeface="Times New Roman" pitchFamily="18" charset="0"/>
            </a:endParaRPr>
          </a:p>
          <a:p>
            <a:endParaRPr lang="ru-RU" sz="8000" dirty="0">
              <a:latin typeface="Times New Roman" pitchFamily="18" charset="0"/>
              <a:cs typeface="Times New Roman" pitchFamily="18" charset="0"/>
            </a:endParaRPr>
          </a:p>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858129"/>
            <a:ext cx="8596668" cy="5183233"/>
          </a:xfrm>
        </p:spPr>
        <p:txBody>
          <a:bodyPr>
            <a:normAutofit/>
          </a:bodyPr>
          <a:lstStyle/>
          <a:p>
            <a:pPr algn="just"/>
            <a:r>
              <a:rPr lang="ru-RU" sz="2000" dirty="0">
                <a:latin typeface="Times New Roman" pitchFamily="18" charset="0"/>
                <a:cs typeface="Times New Roman" pitchFamily="18" charset="0"/>
              </a:rPr>
              <a:t>У свою </a:t>
            </a:r>
            <a:r>
              <a:rPr lang="ru-RU" sz="2000" dirty="0" err="1">
                <a:latin typeface="Times New Roman" pitchFamily="18" charset="0"/>
                <a:cs typeface="Times New Roman" pitchFamily="18" charset="0"/>
              </a:rPr>
              <a:t>чергу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перевірка</a:t>
            </a:r>
            <a:r>
              <a:rPr lang="ru-RU" sz="2000" dirty="0">
                <a:latin typeface="Times New Roman" pitchFamily="18" charset="0"/>
                <a:cs typeface="Times New Roman" pitchFamily="18" charset="0"/>
              </a:rPr>
              <a:t> </a:t>
            </a:r>
            <a:r>
              <a:rPr lang="ru-RU" sz="2000" b="1" dirty="0">
                <a:latin typeface="Times New Roman" pitchFamily="18" charset="0"/>
                <a:cs typeface="Times New Roman" pitchFamily="18" charset="0"/>
              </a:rPr>
              <a:t>за </a:t>
            </a:r>
            <a:r>
              <a:rPr lang="ru-RU" sz="2000" b="1" dirty="0" err="1">
                <a:latin typeface="Times New Roman" pitchFamily="18" charset="0"/>
                <a:cs typeface="Times New Roman" pitchFamily="18" charset="0"/>
              </a:rPr>
              <a:t>змістом</a:t>
            </a:r>
            <a:r>
              <a:rPr lang="ru-RU" sz="2000" b="1" dirty="0">
                <a:latin typeface="Times New Roman" pitchFamily="18" charset="0"/>
                <a:cs typeface="Times New Roman" pitchFamily="18" charset="0"/>
              </a:rPr>
              <a:t> </a:t>
            </a:r>
            <a:r>
              <a:rPr lang="ru-RU" sz="2000" dirty="0" err="1">
                <a:latin typeface="Times New Roman" pitchFamily="18" charset="0"/>
                <a:cs typeface="Times New Roman" pitchFamily="18" charset="0"/>
              </a:rPr>
              <a:t>передбачає</a:t>
            </a:r>
            <a:r>
              <a:rPr lang="ru-RU" sz="2000" dirty="0">
                <a:latin typeface="Times New Roman" pitchFamily="18" charset="0"/>
                <a:cs typeface="Times New Roman" pitchFamily="18" charset="0"/>
              </a:rPr>
              <a:t> контроль за </a:t>
            </a:r>
            <a:r>
              <a:rPr lang="ru-RU" sz="2000" dirty="0" err="1">
                <a:latin typeface="Times New Roman" pitchFamily="18" charset="0"/>
                <a:cs typeface="Times New Roman" pitchFamily="18" charset="0"/>
              </a:rPr>
              <a:t>відповідністю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господарських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операцій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що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зафіксовані</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первинних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зведених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облікових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підтверджуючих</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інших</a:t>
            </a:r>
            <a:r>
              <a:rPr lang="ru-RU" sz="2000" dirty="0">
                <a:latin typeface="Times New Roman" pitchFamily="18" charset="0"/>
                <a:cs typeface="Times New Roman" pitchFamily="18" charset="0"/>
              </a:rPr>
              <a:t> документах, нормам, </a:t>
            </a:r>
            <a:r>
              <a:rPr lang="ru-RU" sz="2000" dirty="0" err="1">
                <a:latin typeface="Times New Roman" pitchFamily="18" charset="0"/>
                <a:cs typeface="Times New Roman" pitchFamily="18" charset="0"/>
              </a:rPr>
              <a:t>установленим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чинним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законодавством</a:t>
            </a:r>
            <a:r>
              <a:rPr lang="ru-RU" sz="2000" dirty="0">
                <a:latin typeface="Times New Roman" pitchFamily="18" charset="0"/>
                <a:cs typeface="Times New Roman" pitchFamily="18" charset="0"/>
              </a:rPr>
              <a:t> для </a:t>
            </a:r>
            <a:r>
              <a:rPr lang="ru-RU" sz="2000" dirty="0" err="1">
                <a:latin typeface="Times New Roman" pitchFamily="18" charset="0"/>
                <a:cs typeface="Times New Roman" pitchFamily="18" charset="0"/>
              </a:rPr>
              <a:t>відповідної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галузі</a:t>
            </a:r>
            <a:r>
              <a:rPr lang="ru-RU" sz="2000" dirty="0">
                <a:latin typeface="Times New Roman" pitchFamily="18" charset="0"/>
                <a:cs typeface="Times New Roman" pitchFamily="18" charset="0"/>
              </a:rPr>
              <a:t>, до </a:t>
            </a:r>
            <a:r>
              <a:rPr lang="ru-RU" sz="2000" dirty="0" err="1">
                <a:latin typeface="Times New Roman" pitchFamily="18" charset="0"/>
                <a:cs typeface="Times New Roman" pitchFamily="18" charset="0"/>
              </a:rPr>
              <a:t>якої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належить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об’єкт</a:t>
            </a:r>
            <a:r>
              <a:rPr lang="ru-RU" sz="2000" dirty="0">
                <a:latin typeface="Times New Roman" pitchFamily="18" charset="0"/>
                <a:cs typeface="Times New Roman" pitchFamily="18" charset="0"/>
              </a:rPr>
              <a:t> контролю, та </a:t>
            </a:r>
            <a:r>
              <a:rPr lang="ru-RU" sz="2000" dirty="0" err="1">
                <a:latin typeface="Times New Roman" pitchFamily="18" charset="0"/>
                <a:cs typeface="Times New Roman" pitchFamily="18" charset="0"/>
              </a:rPr>
              <a:t>внутрішнім</a:t>
            </a:r>
            <a:r>
              <a:rPr lang="ru-RU" sz="2000" dirty="0">
                <a:latin typeface="Times New Roman" pitchFamily="18" charset="0"/>
                <a:cs typeface="Times New Roman" pitchFamily="18" charset="0"/>
              </a:rPr>
              <a:t> документам установи (Статут, </a:t>
            </a:r>
            <a:r>
              <a:rPr lang="ru-RU" sz="2000" dirty="0" err="1">
                <a:latin typeface="Times New Roman" pitchFamily="18" charset="0"/>
                <a:cs typeface="Times New Roman" pitchFamily="18" charset="0"/>
              </a:rPr>
              <a:t>положення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накази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розпорядження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тощо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які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прийняті</a:t>
            </a:r>
            <a:r>
              <a:rPr lang="ru-RU" sz="2000" dirty="0">
                <a:latin typeface="Times New Roman" pitchFamily="18" charset="0"/>
                <a:cs typeface="Times New Roman" pitchFamily="18" charset="0"/>
              </a:rPr>
              <a:t> в межах </a:t>
            </a:r>
            <a:r>
              <a:rPr lang="ru-RU" sz="2000" dirty="0" err="1">
                <a:latin typeface="Times New Roman" pitchFamily="18" charset="0"/>
                <a:cs typeface="Times New Roman" pitchFamily="18" charset="0"/>
              </a:rPr>
              <a:t>законодавства</a:t>
            </a:r>
            <a:r>
              <a:rPr lang="ru-RU" sz="2000" dirty="0">
                <a:latin typeface="Times New Roman" pitchFamily="18" charset="0"/>
                <a:cs typeface="Times New Roman" pitchFamily="18" charset="0"/>
              </a:rPr>
              <a:t>.</a:t>
            </a:r>
          </a:p>
          <a:p>
            <a:pPr algn="just"/>
            <a:r>
              <a:rPr lang="ru-RU" sz="2000" dirty="0" err="1">
                <a:latin typeface="Times New Roman" pitchFamily="18" charset="0"/>
                <a:cs typeface="Times New Roman" pitchFamily="18" charset="0"/>
              </a:rPr>
              <a:t>Що</a:t>
            </a:r>
            <a:r>
              <a:rPr lang="ru-RU" sz="2000" dirty="0">
                <a:latin typeface="Times New Roman" pitchFamily="18" charset="0"/>
                <a:cs typeface="Times New Roman" pitchFamily="18" charset="0"/>
              </a:rPr>
              <a:t> ж </a:t>
            </a:r>
            <a:r>
              <a:rPr lang="ru-RU" sz="2000" dirty="0" err="1">
                <a:latin typeface="Times New Roman" pitchFamily="18" charset="0"/>
                <a:cs typeface="Times New Roman" pitchFamily="18" charset="0"/>
              </a:rPr>
              <a:t>стосується</a:t>
            </a:r>
            <a:r>
              <a:rPr lang="ru-RU" sz="2000" dirty="0">
                <a:latin typeface="Times New Roman" pitchFamily="18" charset="0"/>
                <a:cs typeface="Times New Roman" pitchFamily="18" charset="0"/>
              </a:rPr>
              <a:t> </a:t>
            </a:r>
            <a:r>
              <a:rPr lang="ru-RU" sz="2000" b="1" dirty="0">
                <a:latin typeface="Times New Roman" pitchFamily="18" charset="0"/>
                <a:cs typeface="Times New Roman" pitchFamily="18" charset="0"/>
              </a:rPr>
              <a:t>«</a:t>
            </a:r>
            <a:r>
              <a:rPr lang="ru-RU" sz="2000" b="1" dirty="0" err="1">
                <a:latin typeface="Times New Roman" pitchFamily="18" charset="0"/>
                <a:cs typeface="Times New Roman" pitchFamily="18" charset="0"/>
              </a:rPr>
              <a:t>фактичної</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перевірки</a:t>
            </a:r>
            <a:r>
              <a:rPr lang="ru-RU" sz="2000" b="1" dirty="0">
                <a:latin typeface="Times New Roman" pitchFamily="18" charset="0"/>
                <a:cs typeface="Times New Roman" pitchFamily="18" charset="0"/>
              </a:rPr>
              <a:t>»,</a:t>
            </a:r>
            <a:r>
              <a:rPr lang="ru-RU" sz="2000" dirty="0">
                <a:latin typeface="Times New Roman" pitchFamily="18" charset="0"/>
                <a:cs typeface="Times New Roman" pitchFamily="18" charset="0"/>
              </a:rPr>
              <a:t> то вона </a:t>
            </a:r>
            <a:r>
              <a:rPr lang="ru-RU" sz="2000" dirty="0" err="1">
                <a:latin typeface="Times New Roman" pitchFamily="18" charset="0"/>
                <a:cs typeface="Times New Roman" pitchFamily="18" charset="0"/>
              </a:rPr>
              <a:t>передбачає</a:t>
            </a:r>
            <a:r>
              <a:rPr lang="ru-RU" sz="2000" dirty="0">
                <a:latin typeface="Times New Roman" pitchFamily="18" charset="0"/>
                <a:cs typeface="Times New Roman" pitchFamily="18" charset="0"/>
              </a:rPr>
              <a:t> контроль:</a:t>
            </a:r>
          </a:p>
          <a:p>
            <a:pPr algn="just"/>
            <a:r>
              <a:rPr lang="ru-RU" sz="2000" dirty="0">
                <a:latin typeface="Times New Roman" pitchFamily="18" charset="0"/>
                <a:cs typeface="Times New Roman" pitchFamily="18" charset="0"/>
              </a:rPr>
              <a:t>1) за </a:t>
            </a:r>
            <a:r>
              <a:rPr lang="ru-RU" sz="2000" dirty="0" err="1">
                <a:latin typeface="Times New Roman" pitchFamily="18" charset="0"/>
                <a:cs typeface="Times New Roman" pitchFamily="18" charset="0"/>
              </a:rPr>
              <a:t>наявністю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готівки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цінних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паперів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бланків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суворої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звітності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оборотних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необоротних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активів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інших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матеріальних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нематеріальних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цінностей</a:t>
            </a:r>
            <a:r>
              <a:rPr lang="ru-RU" sz="2000" dirty="0">
                <a:latin typeface="Times New Roman" pitchFamily="18" charset="0"/>
                <a:cs typeface="Times New Roman" pitchFamily="18" charset="0"/>
              </a:rPr>
              <a:t> шляхом </a:t>
            </a:r>
            <a:r>
              <a:rPr lang="ru-RU" sz="2000" dirty="0" err="1">
                <a:latin typeface="Times New Roman" pitchFamily="18" charset="0"/>
                <a:cs typeface="Times New Roman" pitchFamily="18" charset="0"/>
              </a:rPr>
              <a:t>проведення</a:t>
            </a:r>
            <a:r>
              <a:rPr lang="ru-RU" sz="2000" dirty="0">
                <a:latin typeface="Times New Roman" pitchFamily="18" charset="0"/>
                <a:cs typeface="Times New Roman" pitchFamily="18" charset="0"/>
              </a:rPr>
              <a:t> </a:t>
            </a:r>
            <a:r>
              <a:rPr lang="ru-RU" sz="2000" b="1" dirty="0" err="1">
                <a:latin typeface="Times New Roman" pitchFamily="18" charset="0"/>
                <a:cs typeface="Times New Roman" pitchFamily="18" charset="0"/>
              </a:rPr>
              <a:t>інвентаризації</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обстеження</a:t>
            </a:r>
            <a:r>
              <a:rPr lang="ru-RU" sz="2000" b="1" dirty="0">
                <a:latin typeface="Times New Roman" pitchFamily="18" charset="0"/>
                <a:cs typeface="Times New Roman" pitchFamily="18" charset="0"/>
              </a:rPr>
              <a:t> та контрольного </a:t>
            </a:r>
            <a:r>
              <a:rPr lang="ru-RU" sz="2000" b="1" dirty="0" err="1">
                <a:latin typeface="Times New Roman" pitchFamily="18" charset="0"/>
                <a:cs typeface="Times New Roman" pitchFamily="18" charset="0"/>
              </a:rPr>
              <a:t>обміру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виконаних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робіт</a:t>
            </a:r>
            <a:endParaRPr lang="ru-RU" sz="2000" dirty="0">
              <a:latin typeface="Times New Roman" pitchFamily="18" charset="0"/>
              <a:cs typeface="Times New Roman" pitchFamily="18" charset="0"/>
            </a:endParaRPr>
          </a:p>
          <a:p>
            <a:pPr algn="just"/>
            <a:r>
              <a:rPr lang="ru-RU" sz="2000" dirty="0">
                <a:latin typeface="Times New Roman" pitchFamily="18" charset="0"/>
                <a:cs typeface="Times New Roman" pitchFamily="18" charset="0"/>
              </a:rPr>
              <a:t>2) за </a:t>
            </a:r>
            <a:r>
              <a:rPr lang="ru-RU" sz="2000" dirty="0" err="1">
                <a:latin typeface="Times New Roman" pitchFamily="18" charset="0"/>
                <a:cs typeface="Times New Roman" pitchFamily="18" charset="0"/>
              </a:rPr>
              <a:t>правильністю</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обґрунтованістю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застосування</a:t>
            </a:r>
            <a:r>
              <a:rPr lang="ru-RU" sz="2000" dirty="0">
                <a:latin typeface="Times New Roman" pitchFamily="18" charset="0"/>
                <a:cs typeface="Times New Roman" pitchFamily="18" charset="0"/>
              </a:rPr>
              <a:t> норм </a:t>
            </a:r>
            <a:r>
              <a:rPr lang="ru-RU" sz="2000" dirty="0" err="1">
                <a:latin typeface="Times New Roman" pitchFamily="18" charset="0"/>
                <a:cs typeface="Times New Roman" pitchFamily="18" charset="0"/>
              </a:rPr>
              <a:t>витрат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сировини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матеріалів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виходу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готової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продукції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природних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втрат</a:t>
            </a:r>
            <a:r>
              <a:rPr lang="ru-RU" sz="2000" dirty="0">
                <a:latin typeface="Times New Roman" pitchFamily="18" charset="0"/>
                <a:cs typeface="Times New Roman" pitchFamily="18" charset="0"/>
              </a:rPr>
              <a:t> шляхом </a:t>
            </a:r>
            <a:r>
              <a:rPr lang="ru-RU" sz="2000" dirty="0" err="1">
                <a:latin typeface="Times New Roman" pitchFamily="18" charset="0"/>
                <a:cs typeface="Times New Roman" pitchFamily="18" charset="0"/>
              </a:rPr>
              <a:t>організації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контрольних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запусків</a:t>
            </a:r>
            <a:r>
              <a:rPr lang="ru-RU" sz="2000" dirty="0">
                <a:latin typeface="Times New Roman" pitchFamily="18" charset="0"/>
                <a:cs typeface="Times New Roman" pitchFamily="18" charset="0"/>
              </a:rPr>
              <a:t> у </a:t>
            </a:r>
            <a:r>
              <a:rPr lang="ru-RU" sz="2000" dirty="0" err="1">
                <a:latin typeface="Times New Roman" pitchFamily="18" charset="0"/>
                <a:cs typeface="Times New Roman" pitchFamily="18" charset="0"/>
              </a:rPr>
              <a:t>виробництво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контрольних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аналізів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готової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продукції</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інших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дій</a:t>
            </a:r>
            <a:endParaRPr lang="ru-RU" sz="20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39151" y="647113"/>
            <a:ext cx="9158067" cy="5584874"/>
          </a:xfrm>
        </p:spPr>
        <p:txBody>
          <a:bodyPr>
            <a:noAutofit/>
          </a:bodyPr>
          <a:lstStyle/>
          <a:p>
            <a:pPr algn="just"/>
            <a:r>
              <a:rPr lang="ru-RU" i="1" dirty="0" err="1">
                <a:latin typeface="Times New Roman" pitchFamily="18" charset="0"/>
                <a:cs typeface="Times New Roman" pitchFamily="18" charset="0"/>
              </a:rPr>
              <a:t>Слід</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відмітити</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що</a:t>
            </a:r>
            <a:r>
              <a:rPr lang="ru-RU" i="1" dirty="0">
                <a:latin typeface="Times New Roman" pitchFamily="18" charset="0"/>
                <a:cs typeface="Times New Roman" pitchFamily="18" charset="0"/>
              </a:rPr>
              <a:t> ДАС </a:t>
            </a:r>
            <a:r>
              <a:rPr lang="ru-RU" i="1" dirty="0" err="1">
                <a:latin typeface="Times New Roman" pitchFamily="18" charset="0"/>
                <a:cs typeface="Times New Roman" pitchFamily="18" charset="0"/>
              </a:rPr>
              <a:t>визначає</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суцільний</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спосіб</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перевірки</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більш</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пріоритетним</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і</a:t>
            </a:r>
            <a:r>
              <a:rPr lang="ru-RU" i="1" dirty="0">
                <a:latin typeface="Times New Roman" pitchFamily="18" charset="0"/>
                <a:cs typeface="Times New Roman" pitchFamily="18" charset="0"/>
              </a:rPr>
              <a:t> тому </a:t>
            </a:r>
            <a:r>
              <a:rPr lang="ru-RU" i="1" dirty="0" err="1">
                <a:latin typeface="Times New Roman" pitchFamily="18" charset="0"/>
                <a:cs typeface="Times New Roman" pitchFamily="18" charset="0"/>
              </a:rPr>
              <a:t>вимогами</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Методичних</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рекомендацій</a:t>
            </a:r>
            <a:r>
              <a:rPr lang="ru-RU" i="1" dirty="0">
                <a:latin typeface="Times New Roman" pitchFamily="18" charset="0"/>
                <a:cs typeface="Times New Roman" pitchFamily="18" charset="0"/>
              </a:rPr>
              <a:t> № 90 </a:t>
            </a:r>
            <a:r>
              <a:rPr lang="ru-RU" i="1" dirty="0" err="1">
                <a:latin typeface="Times New Roman" pitchFamily="18" charset="0"/>
                <a:cs typeface="Times New Roman" pitchFamily="18" charset="0"/>
              </a:rPr>
              <a:t>чітко</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визначені</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питання</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програми</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ревізії</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які</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працівникам</a:t>
            </a:r>
            <a:r>
              <a:rPr lang="ru-RU" i="1" dirty="0">
                <a:latin typeface="Times New Roman" pitchFamily="18" charset="0"/>
                <a:cs typeface="Times New Roman" pitchFamily="18" charset="0"/>
              </a:rPr>
              <a:t> ДАС </a:t>
            </a:r>
            <a:r>
              <a:rPr lang="ru-RU" dirty="0" err="1">
                <a:latin typeface="Times New Roman" pitchFamily="18" charset="0"/>
                <a:cs typeface="Times New Roman" pitchFamily="18" charset="0"/>
              </a:rPr>
              <a:t>обов’язково</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необхідно</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дослідити</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саме</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суцільним</a:t>
            </a:r>
            <a:r>
              <a:rPr lang="ru-RU" i="1" dirty="0">
                <a:latin typeface="Times New Roman" pitchFamily="18" charset="0"/>
                <a:cs typeface="Times New Roman" pitchFamily="18" charset="0"/>
              </a:rPr>
              <a:t> способом.</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До таких </a:t>
            </a:r>
            <a:r>
              <a:rPr lang="ru-RU" dirty="0" err="1">
                <a:latin typeface="Times New Roman" pitchFamily="18" charset="0"/>
                <a:cs typeface="Times New Roman" pitchFamily="18" charset="0"/>
              </a:rPr>
              <a:t>питань</a:t>
            </a:r>
            <a:r>
              <a:rPr lang="ru-RU" dirty="0">
                <a:latin typeface="Times New Roman" pitchFamily="18" charset="0"/>
                <a:cs typeface="Times New Roman" pitchFamily="18" charset="0"/>
              </a:rPr>
              <a:t> належать:</a:t>
            </a:r>
          </a:p>
          <a:p>
            <a:pPr algn="just"/>
            <a:r>
              <a:rPr lang="ru-RU" dirty="0">
                <a:latin typeface="Times New Roman" pitchFamily="18" charset="0"/>
                <a:cs typeface="Times New Roman" pitchFamily="18" charset="0"/>
              </a:rPr>
              <a:t>1) </a:t>
            </a:r>
            <a:r>
              <a:rPr lang="ru-RU" dirty="0" err="1">
                <a:latin typeface="Times New Roman" pitchFamily="18" charset="0"/>
                <a:cs typeface="Times New Roman" pitchFamily="18" charset="0"/>
              </a:rPr>
              <a:t>операції</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рахунках</a:t>
            </a:r>
            <a:r>
              <a:rPr lang="ru-RU" dirty="0">
                <a:latin typeface="Times New Roman" pitchFamily="18" charset="0"/>
                <a:cs typeface="Times New Roman" pitchFamily="18" charset="0"/>
              </a:rPr>
              <a:t> в органах </a:t>
            </a:r>
            <a:r>
              <a:rPr lang="ru-RU" dirty="0" err="1">
                <a:latin typeface="Times New Roman" pitchFamily="18" charset="0"/>
                <a:cs typeface="Times New Roman" pitchFamily="18" charset="0"/>
              </a:rPr>
              <a:t>Державної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казначейської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служби</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2) </a:t>
            </a:r>
            <a:r>
              <a:rPr lang="ru-RU" dirty="0" err="1">
                <a:latin typeface="Times New Roman" pitchFamily="18" charset="0"/>
                <a:cs typeface="Times New Roman" pitchFamily="18" charset="0"/>
              </a:rPr>
              <a:t>відчуження</a:t>
            </a:r>
            <a:r>
              <a:rPr lang="ru-RU" dirty="0">
                <a:latin typeface="Times New Roman" pitchFamily="18" charset="0"/>
                <a:cs typeface="Times New Roman" pitchFamily="18" charset="0"/>
              </a:rPr>
              <a:t> та </a:t>
            </a:r>
            <a:r>
              <a:rPr lang="ru-RU" dirty="0" err="1">
                <a:latin typeface="Times New Roman" pitchFamily="18" charset="0"/>
                <a:cs typeface="Times New Roman" pitchFamily="18" charset="0"/>
              </a:rPr>
              <a:t>надання</a:t>
            </a:r>
            <a:r>
              <a:rPr lang="ru-RU" dirty="0">
                <a:latin typeface="Times New Roman" pitchFamily="18" charset="0"/>
                <a:cs typeface="Times New Roman" pitchFamily="18" charset="0"/>
              </a:rPr>
              <a:t> в </a:t>
            </a:r>
            <a:r>
              <a:rPr lang="ru-RU" dirty="0" err="1">
                <a:latin typeface="Times New Roman" pitchFamily="18" charset="0"/>
                <a:cs typeface="Times New Roman" pitchFamily="18" charset="0"/>
              </a:rPr>
              <a:t>оренду</a:t>
            </a:r>
            <a:r>
              <a:rPr lang="ru-RU" dirty="0">
                <a:latin typeface="Times New Roman" pitchFamily="18" charset="0"/>
                <a:cs typeface="Times New Roman" pitchFamily="18" charset="0"/>
              </a:rPr>
              <a:t> державного та </a:t>
            </a:r>
            <a:r>
              <a:rPr lang="ru-RU" dirty="0" err="1">
                <a:latin typeface="Times New Roman" pitchFamily="18" charset="0"/>
                <a:cs typeface="Times New Roman" pitchFamily="18" charset="0"/>
              </a:rPr>
              <a:t>комунального</a:t>
            </a:r>
            <a:r>
              <a:rPr lang="ru-RU" dirty="0">
                <a:latin typeface="Times New Roman" pitchFamily="18" charset="0"/>
                <a:cs typeface="Times New Roman" pitchFamily="18" charset="0"/>
              </a:rPr>
              <a:t> майна</a:t>
            </a:r>
          </a:p>
          <a:p>
            <a:pPr algn="just"/>
            <a:r>
              <a:rPr lang="ru-RU" dirty="0">
                <a:latin typeface="Times New Roman" pitchFamily="18" charset="0"/>
                <a:cs typeface="Times New Roman" pitchFamily="18" charset="0"/>
              </a:rPr>
              <a:t>3) </a:t>
            </a:r>
            <a:r>
              <a:rPr lang="ru-RU" dirty="0" err="1">
                <a:latin typeface="Times New Roman" pitchFamily="18" charset="0"/>
                <a:cs typeface="Times New Roman" pitchFamily="18" charset="0"/>
              </a:rPr>
              <a:t>використання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кредитів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позик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одержаних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під</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державні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місцеві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гарантії</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4) </a:t>
            </a:r>
            <a:r>
              <a:rPr lang="ru-RU" dirty="0" err="1">
                <a:latin typeface="Times New Roman" pitchFamily="18" charset="0"/>
                <a:cs typeface="Times New Roman" pitchFamily="18" charset="0"/>
              </a:rPr>
              <a:t>видатки</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капітальне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будівництво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реконструкцію</a:t>
            </a:r>
            <a:r>
              <a:rPr lang="ru-RU" dirty="0">
                <a:latin typeface="Times New Roman" pitchFamily="18" charset="0"/>
                <a:cs typeface="Times New Roman" pitchFamily="18" charset="0"/>
              </a:rPr>
              <a:t> та ремонт, </a:t>
            </a:r>
            <a:r>
              <a:rPr lang="ru-RU" dirty="0" err="1">
                <a:latin typeface="Times New Roman" pitchFamily="18" charset="0"/>
                <a:cs typeface="Times New Roman" pitchFamily="18" charset="0"/>
              </a:rPr>
              <a:t>інші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капітальні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видатки</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5) </a:t>
            </a:r>
            <a:r>
              <a:rPr lang="ru-RU" dirty="0" err="1">
                <a:latin typeface="Times New Roman" pitchFamily="18" charset="0"/>
                <a:cs typeface="Times New Roman" pitchFamily="18" charset="0"/>
              </a:rPr>
              <a:t>операції</a:t>
            </a:r>
            <a:r>
              <a:rPr lang="ru-RU" dirty="0">
                <a:latin typeface="Times New Roman" pitchFamily="18" charset="0"/>
                <a:cs typeface="Times New Roman" pitchFamily="18" charset="0"/>
              </a:rPr>
              <a:t> в межах </a:t>
            </a:r>
            <a:r>
              <a:rPr lang="ru-RU" dirty="0" err="1">
                <a:latin typeface="Times New Roman" pitchFamily="18" charset="0"/>
                <a:cs typeface="Times New Roman" pitchFamily="18" charset="0"/>
              </a:rPr>
              <a:t>здійснення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спільної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діяльності</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6) </a:t>
            </a:r>
            <a:r>
              <a:rPr lang="ru-RU" dirty="0" err="1">
                <a:latin typeface="Times New Roman" pitchFamily="18" charset="0"/>
                <a:cs typeface="Times New Roman" pitchFamily="18" charset="0"/>
              </a:rPr>
              <a:t>операції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провадження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інвестиційної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діяльності</a:t>
            </a:r>
            <a:r>
              <a:rPr lang="ru-RU" dirty="0">
                <a:latin typeface="Times New Roman" pitchFamily="18" charset="0"/>
                <a:cs typeface="Times New Roman" pitchFamily="18" charset="0"/>
              </a:rPr>
              <a:t>, в тому </a:t>
            </a:r>
            <a:r>
              <a:rPr lang="ru-RU" dirty="0" err="1">
                <a:latin typeface="Times New Roman" pitchFamily="18" charset="0"/>
                <a:cs typeface="Times New Roman" pitchFamily="18" charset="0"/>
              </a:rPr>
              <a:t>числі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використання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бюджетних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коштів</a:t>
            </a:r>
            <a:r>
              <a:rPr lang="ru-RU" dirty="0">
                <a:latin typeface="Times New Roman" pitchFamily="18" charset="0"/>
                <a:cs typeface="Times New Roman" pitchFamily="18" charset="0"/>
              </a:rPr>
              <a:t> в межах </a:t>
            </a:r>
            <a:r>
              <a:rPr lang="ru-RU" dirty="0" err="1">
                <a:latin typeface="Times New Roman" pitchFamily="18" charset="0"/>
                <a:cs typeface="Times New Roman" pitchFamily="18" charset="0"/>
              </a:rPr>
              <a:t>реалізації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інвестиційних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проектів</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7) </a:t>
            </a:r>
            <a:r>
              <a:rPr lang="ru-RU" dirty="0" err="1">
                <a:latin typeface="Times New Roman" pitchFamily="18" charset="0"/>
                <a:cs typeface="Times New Roman" pitchFamily="18" charset="0"/>
              </a:rPr>
              <a:t>операції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цінними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паперами</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8) оплата </a:t>
            </a:r>
            <a:r>
              <a:rPr lang="ru-RU" dirty="0" err="1">
                <a:latin typeface="Times New Roman" pitchFamily="18" charset="0"/>
                <a:cs typeface="Times New Roman" pitchFamily="18" charset="0"/>
              </a:rPr>
              <a:t>консалтингових</a:t>
            </a:r>
            <a:r>
              <a:rPr lang="ru-RU" dirty="0">
                <a:latin typeface="Times New Roman" pitchFamily="18" charset="0"/>
                <a:cs typeface="Times New Roman" pitchFamily="18" charset="0"/>
              </a:rPr>
              <a:t> та </a:t>
            </a:r>
            <a:r>
              <a:rPr lang="ru-RU" dirty="0" err="1">
                <a:latin typeface="Times New Roman" pitchFamily="18" charset="0"/>
                <a:cs typeface="Times New Roman" pitchFamily="18" charset="0"/>
              </a:rPr>
              <a:t>аудиторських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послуг</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страхування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представницьких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заходів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реклами</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9) </a:t>
            </a:r>
            <a:r>
              <a:rPr lang="ru-RU" dirty="0" err="1">
                <a:latin typeface="Times New Roman" pitchFamily="18" charset="0"/>
                <a:cs typeface="Times New Roman" pitchFamily="18" charset="0"/>
              </a:rPr>
              <a:t>операції</a:t>
            </a:r>
            <a:r>
              <a:rPr lang="ru-RU" dirty="0">
                <a:latin typeface="Times New Roman" pitchFamily="18" charset="0"/>
                <a:cs typeface="Times New Roman" pitchFamily="18" charset="0"/>
              </a:rPr>
              <a:t> за договорами, </a:t>
            </a:r>
            <a:r>
              <a:rPr lang="ru-RU" dirty="0" err="1">
                <a:latin typeface="Times New Roman" pitchFamily="18" charset="0"/>
                <a:cs typeface="Times New Roman" pitchFamily="18" charset="0"/>
              </a:rPr>
              <a:t>укладеними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a:t>
            </a:r>
            <a:r>
              <a:rPr lang="ru-RU" dirty="0">
                <a:latin typeface="Times New Roman" pitchFamily="18" charset="0"/>
                <a:cs typeface="Times New Roman" pitchFamily="18" charset="0"/>
              </a:rPr>
              <a:t> нерезидентами</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998807"/>
            <a:ext cx="8596668" cy="5042556"/>
          </a:xfrm>
        </p:spPr>
        <p:txBody>
          <a:bodyPr/>
          <a:lstStyle/>
          <a:p>
            <a:r>
              <a:rPr lang="ru-RU" dirty="0"/>
              <a:t>Як </a:t>
            </a:r>
            <a:r>
              <a:rPr lang="ru-RU" dirty="0" err="1"/>
              <a:t>було</a:t>
            </a:r>
            <a:r>
              <a:rPr lang="ru-RU" dirty="0"/>
              <a:t> </a:t>
            </a:r>
            <a:r>
              <a:rPr lang="ru-RU" dirty="0" err="1"/>
              <a:t>вже</a:t>
            </a:r>
            <a:r>
              <a:rPr lang="ru-RU" dirty="0"/>
              <a:t> </a:t>
            </a:r>
            <a:r>
              <a:rPr lang="ru-RU" dirty="0" err="1"/>
              <a:t>зазначено</a:t>
            </a:r>
            <a:r>
              <a:rPr lang="ru-RU" dirty="0"/>
              <a:t> </a:t>
            </a:r>
            <a:r>
              <a:rPr lang="ru-RU" dirty="0" err="1"/>
              <a:t>раніше</a:t>
            </a:r>
            <a:r>
              <a:rPr lang="ru-RU" dirty="0"/>
              <a:t>, </a:t>
            </a:r>
            <a:r>
              <a:rPr lang="ru-RU" dirty="0" err="1"/>
              <a:t>з</a:t>
            </a:r>
            <a:r>
              <a:rPr lang="ru-RU" dirty="0"/>
              <a:t> метою документального та фактичного </a:t>
            </a:r>
            <a:r>
              <a:rPr lang="ru-RU" dirty="0" err="1"/>
              <a:t>підтвердження</a:t>
            </a:r>
            <a:r>
              <a:rPr lang="ru-RU" dirty="0"/>
              <a:t> виду, </a:t>
            </a:r>
            <a:r>
              <a:rPr lang="ru-RU" dirty="0" err="1"/>
              <a:t>обсягу</a:t>
            </a:r>
            <a:r>
              <a:rPr lang="ru-RU" dirty="0"/>
              <a:t> </a:t>
            </a:r>
            <a:r>
              <a:rPr lang="ru-RU" dirty="0" err="1"/>
              <a:t>і</a:t>
            </a:r>
            <a:r>
              <a:rPr lang="ru-RU" dirty="0"/>
              <a:t> </a:t>
            </a:r>
            <a:r>
              <a:rPr lang="ru-RU" dirty="0" err="1"/>
              <a:t>якості</a:t>
            </a:r>
            <a:r>
              <a:rPr lang="ru-RU" dirty="0"/>
              <a:t> </a:t>
            </a:r>
            <a:r>
              <a:rPr lang="ru-RU" dirty="0" err="1"/>
              <a:t>операцій</a:t>
            </a:r>
            <a:r>
              <a:rPr lang="ru-RU" dirty="0"/>
              <a:t> та </a:t>
            </a:r>
            <a:r>
              <a:rPr lang="ru-RU" dirty="0" err="1"/>
              <a:t>розрахунків</a:t>
            </a:r>
            <a:r>
              <a:rPr lang="ru-RU" dirty="0"/>
              <a:t> для </a:t>
            </a:r>
            <a:r>
              <a:rPr lang="ru-RU" dirty="0" err="1"/>
              <a:t>з’ясування</a:t>
            </a:r>
            <a:r>
              <a:rPr lang="ru-RU" dirty="0"/>
              <a:t> </a:t>
            </a:r>
            <a:r>
              <a:rPr lang="ru-RU" dirty="0" err="1"/>
              <a:t>їх</a:t>
            </a:r>
            <a:r>
              <a:rPr lang="ru-RU" dirty="0"/>
              <a:t> </a:t>
            </a:r>
            <a:r>
              <a:rPr lang="ru-RU" dirty="0" err="1"/>
              <a:t>реальності</a:t>
            </a:r>
            <a:r>
              <a:rPr lang="ru-RU" dirty="0"/>
              <a:t> та </a:t>
            </a:r>
            <a:r>
              <a:rPr lang="ru-RU" dirty="0" err="1"/>
              <a:t>повноти</a:t>
            </a:r>
            <a:r>
              <a:rPr lang="ru-RU" dirty="0"/>
              <a:t> </a:t>
            </a:r>
            <a:r>
              <a:rPr lang="ru-RU" dirty="0" err="1"/>
              <a:t>відображення</a:t>
            </a:r>
            <a:r>
              <a:rPr lang="ru-RU" dirty="0"/>
              <a:t> в </a:t>
            </a:r>
            <a:r>
              <a:rPr lang="ru-RU" dirty="0" err="1"/>
              <a:t>обліку</a:t>
            </a:r>
            <a:r>
              <a:rPr lang="ru-RU" dirty="0"/>
              <a:t> </a:t>
            </a:r>
            <a:r>
              <a:rPr lang="ru-RU" dirty="0" err="1"/>
              <a:t>об’єкта</a:t>
            </a:r>
            <a:r>
              <a:rPr lang="ru-RU" dirty="0"/>
              <a:t> контролю </a:t>
            </a:r>
            <a:r>
              <a:rPr lang="ru-RU" dirty="0" err="1"/>
              <a:t>працівники</a:t>
            </a:r>
            <a:r>
              <a:rPr lang="ru-RU" dirty="0"/>
              <a:t> ДАС </a:t>
            </a:r>
            <a:r>
              <a:rPr lang="ru-RU" dirty="0" err="1"/>
              <a:t>можуть</a:t>
            </a:r>
            <a:r>
              <a:rPr lang="ru-RU" dirty="0"/>
              <a:t> </a:t>
            </a:r>
            <a:r>
              <a:rPr lang="ru-RU" dirty="0" err="1"/>
              <a:t>проводити</a:t>
            </a:r>
            <a:r>
              <a:rPr lang="ru-RU" dirty="0"/>
              <a:t> на </a:t>
            </a:r>
            <a:r>
              <a:rPr lang="ru-RU" dirty="0" err="1"/>
              <a:t>інших</a:t>
            </a:r>
            <a:r>
              <a:rPr lang="ru-RU" dirty="0"/>
              <a:t> </a:t>
            </a:r>
            <a:r>
              <a:rPr lang="ru-RU" dirty="0" err="1"/>
              <a:t>підприємствах</a:t>
            </a:r>
            <a:r>
              <a:rPr lang="ru-RU" dirty="0"/>
              <a:t>, в </a:t>
            </a:r>
            <a:r>
              <a:rPr lang="ru-RU" dirty="0" err="1"/>
              <a:t>установах</a:t>
            </a:r>
            <a:r>
              <a:rPr lang="ru-RU" dirty="0"/>
              <a:t> та </a:t>
            </a:r>
            <a:r>
              <a:rPr lang="ru-RU" dirty="0" err="1"/>
              <a:t>організаціях</a:t>
            </a:r>
            <a:r>
              <a:rPr lang="ru-RU" dirty="0"/>
              <a:t> </a:t>
            </a:r>
            <a:r>
              <a:rPr lang="ru-RU" b="1" dirty="0" err="1"/>
              <a:t>зустрічні</a:t>
            </a:r>
            <a:r>
              <a:rPr lang="ru-RU" b="1" dirty="0"/>
              <a:t> </a:t>
            </a:r>
            <a:r>
              <a:rPr lang="ru-RU" b="1" dirty="0" err="1"/>
              <a:t>звірки</a:t>
            </a:r>
            <a:r>
              <a:rPr lang="ru-RU" dirty="0"/>
              <a:t>.</a:t>
            </a:r>
          </a:p>
          <a:p>
            <a:r>
              <a:rPr lang="ru-RU" dirty="0"/>
              <a:t>З </a:t>
            </a:r>
            <a:r>
              <a:rPr lang="ru-RU" dirty="0" err="1"/>
              <a:t>цією</a:t>
            </a:r>
            <a:r>
              <a:rPr lang="ru-RU" dirty="0"/>
              <a:t> ж метою до </a:t>
            </a:r>
            <a:r>
              <a:rPr lang="ru-RU" dirty="0" err="1"/>
              <a:t>юридичних</a:t>
            </a:r>
            <a:r>
              <a:rPr lang="ru-RU" dirty="0"/>
              <a:t> </a:t>
            </a:r>
            <a:r>
              <a:rPr lang="ru-RU" dirty="0" err="1"/>
              <a:t>осіб</a:t>
            </a:r>
            <a:r>
              <a:rPr lang="ru-RU" dirty="0"/>
              <a:t> та </a:t>
            </a:r>
            <a:r>
              <a:rPr lang="ru-RU" dirty="0" err="1"/>
              <a:t>фізичних</a:t>
            </a:r>
            <a:r>
              <a:rPr lang="ru-RU" dirty="0"/>
              <a:t> </a:t>
            </a:r>
            <a:r>
              <a:rPr lang="ru-RU" dirty="0" err="1"/>
              <a:t>осіб</a:t>
            </a:r>
            <a:r>
              <a:rPr lang="ru-RU" dirty="0"/>
              <a:t> — </a:t>
            </a:r>
            <a:r>
              <a:rPr lang="ru-RU" dirty="0" err="1"/>
              <a:t>підприємців</a:t>
            </a:r>
            <a:r>
              <a:rPr lang="ru-RU" dirty="0"/>
              <a:t> </a:t>
            </a:r>
            <a:r>
              <a:rPr lang="ru-RU" dirty="0" err="1"/>
              <a:t>можуть</a:t>
            </a:r>
            <a:r>
              <a:rPr lang="ru-RU" dirty="0"/>
              <a:t> </a:t>
            </a:r>
            <a:r>
              <a:rPr lang="ru-RU" dirty="0" err="1"/>
              <a:t>направлятися</a:t>
            </a:r>
            <a:r>
              <a:rPr lang="ru-RU" dirty="0"/>
              <a:t> </a:t>
            </a:r>
            <a:r>
              <a:rPr lang="ru-RU" dirty="0" err="1"/>
              <a:t>запити</a:t>
            </a:r>
            <a:r>
              <a:rPr lang="ru-RU" dirty="0"/>
              <a:t> </a:t>
            </a:r>
            <a:r>
              <a:rPr lang="ru-RU" dirty="0" err="1"/>
              <a:t>щодо</a:t>
            </a:r>
            <a:r>
              <a:rPr lang="ru-RU" dirty="0"/>
              <a:t> </a:t>
            </a:r>
            <a:r>
              <a:rPr lang="ru-RU" dirty="0" err="1"/>
              <a:t>надання</a:t>
            </a:r>
            <a:r>
              <a:rPr lang="ru-RU" dirty="0"/>
              <a:t> </a:t>
            </a:r>
            <a:r>
              <a:rPr lang="ru-RU" dirty="0" err="1"/>
              <a:t>інформації</a:t>
            </a:r>
            <a:r>
              <a:rPr lang="ru-RU" dirty="0"/>
              <a:t>, </a:t>
            </a:r>
            <a:r>
              <a:rPr lang="ru-RU" dirty="0" err="1"/>
              <a:t>документів</a:t>
            </a:r>
            <a:r>
              <a:rPr lang="ru-RU" dirty="0"/>
              <a:t> </a:t>
            </a:r>
            <a:r>
              <a:rPr lang="ru-RU" dirty="0" err="1"/>
              <a:t>і</a:t>
            </a:r>
            <a:r>
              <a:rPr lang="ru-RU" dirty="0"/>
              <a:t> </a:t>
            </a:r>
            <a:r>
              <a:rPr lang="ru-RU" dirty="0" err="1"/>
              <a:t>матеріалів</a:t>
            </a:r>
            <a:r>
              <a:rPr lang="ru-RU" dirty="0"/>
              <a:t>, </a:t>
            </a:r>
            <a:r>
              <a:rPr lang="ru-RU" dirty="0" err="1"/>
              <a:t>необхідних</a:t>
            </a:r>
            <a:r>
              <a:rPr lang="ru-RU" dirty="0"/>
              <a:t> для </a:t>
            </a:r>
            <a:r>
              <a:rPr lang="ru-RU" dirty="0" err="1"/>
              <a:t>підтвердження</a:t>
            </a:r>
            <a:r>
              <a:rPr lang="ru-RU" dirty="0"/>
              <a:t> в </a:t>
            </a:r>
            <a:r>
              <a:rPr lang="ru-RU" dirty="0" err="1"/>
              <a:t>ході</a:t>
            </a:r>
            <a:r>
              <a:rPr lang="ru-RU" dirty="0"/>
              <a:t> </a:t>
            </a:r>
            <a:r>
              <a:rPr lang="ru-RU" dirty="0" err="1"/>
              <a:t>ревізії</a:t>
            </a:r>
            <a:r>
              <a:rPr lang="ru-RU" dirty="0"/>
              <a:t> </a:t>
            </a:r>
            <a:r>
              <a:rPr lang="ru-RU" dirty="0" err="1"/>
              <a:t>операцій</a:t>
            </a:r>
            <a:r>
              <a:rPr lang="ru-RU" dirty="0"/>
              <a:t> </a:t>
            </a:r>
            <a:r>
              <a:rPr lang="ru-RU" dirty="0" err="1"/>
              <a:t>об’єкта</a:t>
            </a:r>
            <a:r>
              <a:rPr lang="ru-RU" dirty="0"/>
              <a:t> контролю.</a:t>
            </a:r>
          </a:p>
          <a:p>
            <a:r>
              <a:rPr lang="ru-RU" b="1" dirty="0" err="1"/>
              <a:t>Увага</a:t>
            </a:r>
            <a:r>
              <a:rPr lang="ru-RU" b="1" dirty="0"/>
              <a:t>!</a:t>
            </a:r>
            <a:r>
              <a:rPr lang="ru-RU" dirty="0"/>
              <a:t> Для </a:t>
            </a:r>
            <a:r>
              <a:rPr lang="ru-RU" dirty="0" err="1"/>
              <a:t>проведення</a:t>
            </a:r>
            <a:r>
              <a:rPr lang="ru-RU" dirty="0"/>
              <a:t> </a:t>
            </a:r>
            <a:r>
              <a:rPr lang="ru-RU" dirty="0" err="1"/>
              <a:t>зустрічної</a:t>
            </a:r>
            <a:r>
              <a:rPr lang="ru-RU" dirty="0"/>
              <a:t> </a:t>
            </a:r>
            <a:r>
              <a:rPr lang="ru-RU" dirty="0" err="1"/>
              <a:t>звірки</a:t>
            </a:r>
            <a:r>
              <a:rPr lang="ru-RU" dirty="0"/>
              <a:t> </a:t>
            </a:r>
            <a:r>
              <a:rPr lang="ru-RU" dirty="0" err="1"/>
              <a:t>працівник</a:t>
            </a:r>
            <a:r>
              <a:rPr lang="ru-RU" dirty="0"/>
              <a:t> ДАС повинен </a:t>
            </a:r>
            <a:r>
              <a:rPr lang="ru-RU" dirty="0" err="1"/>
              <a:t>мати</a:t>
            </a:r>
            <a:r>
              <a:rPr lang="ru-RU" dirty="0"/>
              <a:t> </a:t>
            </a:r>
            <a:r>
              <a:rPr lang="ru-RU" dirty="0" err="1"/>
              <a:t>направлення</a:t>
            </a:r>
            <a:r>
              <a:rPr lang="ru-RU" dirty="0"/>
              <a:t> </a:t>
            </a:r>
            <a:r>
              <a:rPr lang="ru-RU" dirty="0" err="1"/>
              <a:t>такої</a:t>
            </a:r>
            <a:r>
              <a:rPr lang="ru-RU" dirty="0"/>
              <a:t> ж </a:t>
            </a:r>
            <a:r>
              <a:rPr lang="ru-RU" dirty="0" err="1"/>
              <a:t>форми</a:t>
            </a:r>
            <a:r>
              <a:rPr lang="ru-RU" dirty="0"/>
              <a:t>, як </a:t>
            </a:r>
            <a:r>
              <a:rPr lang="ru-RU" dirty="0" err="1"/>
              <a:t>і</a:t>
            </a:r>
            <a:r>
              <a:rPr lang="ru-RU" dirty="0"/>
              <a:t> </a:t>
            </a:r>
            <a:r>
              <a:rPr lang="ru-RU" dirty="0" err="1"/>
              <a:t>направлення</a:t>
            </a:r>
            <a:r>
              <a:rPr lang="ru-RU" dirty="0"/>
              <a:t> на </a:t>
            </a:r>
            <a:r>
              <a:rPr lang="ru-RU" dirty="0" err="1"/>
              <a:t>проведення</a:t>
            </a:r>
            <a:r>
              <a:rPr lang="ru-RU" dirty="0"/>
              <a:t> </a:t>
            </a:r>
            <a:r>
              <a:rPr lang="ru-RU" dirty="0" err="1"/>
              <a:t>ревізії</a:t>
            </a:r>
            <a:r>
              <a:rPr lang="ru-RU" dirty="0"/>
              <a:t>.</a:t>
            </a:r>
          </a:p>
          <a:p>
            <a:r>
              <a:rPr lang="ru-RU" b="1" dirty="0" err="1"/>
              <a:t>Важливо</a:t>
            </a:r>
            <a:r>
              <a:rPr lang="ru-RU" b="1" dirty="0"/>
              <a:t>!</a:t>
            </a:r>
            <a:r>
              <a:rPr lang="ru-RU" dirty="0"/>
              <a:t> </a:t>
            </a:r>
            <a:r>
              <a:rPr lang="ru-RU" dirty="0" err="1"/>
              <a:t>Об’єкт</a:t>
            </a:r>
            <a:r>
              <a:rPr lang="ru-RU" dirty="0"/>
              <a:t>, на </a:t>
            </a:r>
            <a:r>
              <a:rPr lang="ru-RU" dirty="0" err="1"/>
              <a:t>якому</a:t>
            </a:r>
            <a:r>
              <a:rPr lang="ru-RU" dirty="0"/>
              <a:t> </a:t>
            </a:r>
            <a:r>
              <a:rPr lang="ru-RU" dirty="0" err="1"/>
              <a:t>планується</a:t>
            </a:r>
            <a:r>
              <a:rPr lang="ru-RU" dirty="0"/>
              <a:t> </a:t>
            </a:r>
            <a:r>
              <a:rPr lang="ru-RU" dirty="0" err="1"/>
              <a:t>проведення</a:t>
            </a:r>
            <a:r>
              <a:rPr lang="ru-RU" dirty="0"/>
              <a:t> </a:t>
            </a:r>
            <a:r>
              <a:rPr lang="ru-RU" dirty="0" err="1"/>
              <a:t>зустрічної</a:t>
            </a:r>
            <a:r>
              <a:rPr lang="ru-RU" dirty="0"/>
              <a:t> </a:t>
            </a:r>
            <a:r>
              <a:rPr lang="ru-RU" dirty="0" err="1"/>
              <a:t>звірки</a:t>
            </a:r>
            <a:r>
              <a:rPr lang="ru-RU" dirty="0"/>
              <a:t>, про </a:t>
            </a:r>
            <a:r>
              <a:rPr lang="ru-RU" dirty="0" err="1"/>
              <a:t>це</a:t>
            </a:r>
            <a:r>
              <a:rPr lang="ru-RU" dirty="0"/>
              <a:t> </a:t>
            </a:r>
            <a:r>
              <a:rPr lang="ru-RU" dirty="0" err="1"/>
              <a:t>завчасно</a:t>
            </a:r>
            <a:r>
              <a:rPr lang="ru-RU" dirty="0"/>
              <a:t> </a:t>
            </a:r>
            <a:r>
              <a:rPr lang="ru-RU" b="1" dirty="0"/>
              <a:t>не </a:t>
            </a:r>
            <a:r>
              <a:rPr lang="ru-RU" b="1" dirty="0" err="1"/>
              <a:t>повідомляється</a:t>
            </a:r>
            <a:r>
              <a:rPr lang="ru-RU" dirty="0"/>
              <a:t>.</a:t>
            </a:r>
          </a:p>
          <a:p>
            <a:r>
              <a:rPr lang="ru-RU" dirty="0"/>
              <a:t>За результатами </a:t>
            </a:r>
            <a:r>
              <a:rPr lang="ru-RU" dirty="0" err="1"/>
              <a:t>зустрічної</a:t>
            </a:r>
            <a:r>
              <a:rPr lang="ru-RU" dirty="0"/>
              <a:t> </a:t>
            </a:r>
            <a:r>
              <a:rPr lang="ru-RU" dirty="0" err="1"/>
              <a:t>звірки</a:t>
            </a:r>
            <a:r>
              <a:rPr lang="ru-RU" dirty="0"/>
              <a:t> у </a:t>
            </a:r>
            <a:r>
              <a:rPr lang="ru-RU" dirty="0" err="1"/>
              <a:t>чотирьох</a:t>
            </a:r>
            <a:r>
              <a:rPr lang="ru-RU" dirty="0"/>
              <a:t> </a:t>
            </a:r>
            <a:r>
              <a:rPr lang="ru-RU" dirty="0" err="1"/>
              <a:t>примірниках</a:t>
            </a:r>
            <a:r>
              <a:rPr lang="ru-RU" dirty="0"/>
              <a:t> </a:t>
            </a:r>
            <a:r>
              <a:rPr lang="ru-RU" dirty="0" err="1"/>
              <a:t>складається</a:t>
            </a:r>
            <a:r>
              <a:rPr lang="ru-RU" dirty="0"/>
              <a:t> </a:t>
            </a:r>
            <a:r>
              <a:rPr lang="ru-RU" dirty="0" err="1"/>
              <a:t>довідка</a:t>
            </a:r>
            <a:r>
              <a:rPr lang="ru-RU" dirty="0"/>
              <a:t>, один </a:t>
            </a:r>
            <a:r>
              <a:rPr lang="ru-RU" dirty="0" err="1"/>
              <a:t>з</a:t>
            </a:r>
            <a:r>
              <a:rPr lang="ru-RU" dirty="0"/>
              <a:t> </a:t>
            </a:r>
            <a:r>
              <a:rPr lang="ru-RU" dirty="0" err="1"/>
              <a:t>яких</a:t>
            </a:r>
            <a:r>
              <a:rPr lang="ru-RU" dirty="0"/>
              <a:t> </a:t>
            </a:r>
            <a:r>
              <a:rPr lang="ru-RU" dirty="0" err="1"/>
              <a:t>залишається</a:t>
            </a:r>
            <a:r>
              <a:rPr lang="ru-RU" dirty="0"/>
              <a:t> на </a:t>
            </a:r>
            <a:r>
              <a:rPr lang="ru-RU" dirty="0" err="1"/>
              <a:t>об’єкті</a:t>
            </a:r>
            <a:r>
              <a:rPr lang="ru-RU" dirty="0"/>
              <a:t>, де </a:t>
            </a:r>
            <a:r>
              <a:rPr lang="ru-RU" dirty="0" err="1"/>
              <a:t>проводилася</a:t>
            </a:r>
            <a:r>
              <a:rPr lang="ru-RU" dirty="0"/>
              <a:t> </a:t>
            </a:r>
            <a:r>
              <a:rPr lang="ru-RU" dirty="0" err="1"/>
              <a:t>зустрічна</a:t>
            </a:r>
            <a:r>
              <a:rPr lang="ru-RU" dirty="0"/>
              <a:t> </a:t>
            </a:r>
            <a:r>
              <a:rPr lang="ru-RU" dirty="0" err="1"/>
              <a:t>звірка</a:t>
            </a:r>
            <a:r>
              <a:rPr lang="ru-RU"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45587" y="858130"/>
            <a:ext cx="8792307" cy="3416320"/>
          </a:xfrm>
          <a:prstGeom prst="rect">
            <a:avLst/>
          </a:prstGeom>
        </p:spPr>
        <p:txBody>
          <a:bodyPr wrap="square">
            <a:spAutoFit/>
          </a:bodyPr>
          <a:lstStyle/>
          <a:p>
            <a:pPr algn="just"/>
            <a:r>
              <a:rPr lang="ru-RU" sz="2400" dirty="0" err="1">
                <a:latin typeface="Times New Roman" pitchFamily="18" charset="0"/>
                <a:cs typeface="Times New Roman" pitchFamily="18" charset="0"/>
              </a:rPr>
              <a:t>Підписання</a:t>
            </a:r>
            <a:r>
              <a:rPr lang="ru-RU" sz="2400" dirty="0">
                <a:latin typeface="Times New Roman" pitchFamily="18" charset="0"/>
                <a:cs typeface="Times New Roman" pitchFamily="18" charset="0"/>
              </a:rPr>
              <a:t> та </a:t>
            </a:r>
            <a:r>
              <a:rPr lang="ru-RU" sz="2400" dirty="0" err="1">
                <a:latin typeface="Times New Roman" pitchFamily="18" charset="0"/>
                <a:cs typeface="Times New Roman" pitchFamily="18" charset="0"/>
              </a:rPr>
              <a:t>вручення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об’єкту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довідки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зустрічної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звірки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здійснюються</a:t>
            </a:r>
            <a:r>
              <a:rPr lang="ru-RU" sz="2400" dirty="0">
                <a:latin typeface="Times New Roman" pitchFamily="18" charset="0"/>
                <a:cs typeface="Times New Roman" pitchFamily="18" charset="0"/>
              </a:rPr>
              <a:t> у тому ж порядку, </a:t>
            </a:r>
            <a:r>
              <a:rPr lang="ru-RU" sz="2400" dirty="0" err="1">
                <a:latin typeface="Times New Roman" pitchFamily="18" charset="0"/>
                <a:cs typeface="Times New Roman" pitchFamily="18" charset="0"/>
              </a:rPr>
              <a:t>який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визначений</a:t>
            </a:r>
            <a:r>
              <a:rPr lang="ru-RU" sz="2400" dirty="0">
                <a:latin typeface="Times New Roman" pitchFamily="18" charset="0"/>
                <a:cs typeface="Times New Roman" pitchFamily="18" charset="0"/>
              </a:rPr>
              <a:t> для акта </a:t>
            </a:r>
            <a:r>
              <a:rPr lang="ru-RU" sz="2400" dirty="0" err="1">
                <a:latin typeface="Times New Roman" pitchFamily="18" charset="0"/>
                <a:cs typeface="Times New Roman" pitchFamily="18" charset="0"/>
              </a:rPr>
              <a:t>ревізії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Такий</a:t>
            </a:r>
            <a:r>
              <a:rPr lang="ru-RU" sz="2400" dirty="0">
                <a:latin typeface="Times New Roman" pitchFamily="18" charset="0"/>
                <a:cs typeface="Times New Roman" pitchFamily="18" charset="0"/>
              </a:rPr>
              <a:t> порядок ми </a:t>
            </a:r>
            <a:r>
              <a:rPr lang="ru-RU" sz="2400" dirty="0" err="1">
                <a:latin typeface="Times New Roman" pitchFamily="18" charset="0"/>
                <a:cs typeface="Times New Roman" pitchFamily="18" charset="0"/>
              </a:rPr>
              <a:t>розглянемо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пізніше</a:t>
            </a:r>
            <a:r>
              <a:rPr lang="ru-RU" sz="2400" dirty="0">
                <a:latin typeface="Times New Roman" pitchFamily="18" charset="0"/>
                <a:cs typeface="Times New Roman" pitchFamily="18" charset="0"/>
              </a:rPr>
              <a:t>. </a:t>
            </a:r>
          </a:p>
          <a:p>
            <a:pPr algn="just"/>
            <a:r>
              <a:rPr lang="ru-RU" sz="2400" b="1" dirty="0" err="1">
                <a:latin typeface="Times New Roman" pitchFamily="18" charset="0"/>
                <a:cs typeface="Times New Roman" pitchFamily="18" charset="0"/>
              </a:rPr>
              <a:t>Важливо</a:t>
            </a:r>
            <a:r>
              <a:rPr lang="ru-RU" sz="2400" b="1" dirty="0">
                <a:latin typeface="Times New Roman" pitchFamily="18" charset="0"/>
                <a:cs typeface="Times New Roman" pitchFamily="18" charset="0"/>
              </a:rPr>
              <a:t>!</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Якщо</a:t>
            </a:r>
            <a:r>
              <a:rPr lang="ru-RU" sz="2400" dirty="0">
                <a:latin typeface="Times New Roman" pitchFamily="18" charset="0"/>
                <a:cs typeface="Times New Roman" pitchFamily="18" charset="0"/>
              </a:rPr>
              <a:t> вам спаде на думку не </a:t>
            </a:r>
            <a:r>
              <a:rPr lang="ru-RU" sz="2400" dirty="0" err="1">
                <a:latin typeface="Times New Roman" pitchFamily="18" charset="0"/>
                <a:cs typeface="Times New Roman" pitchFamily="18" charset="0"/>
              </a:rPr>
              <a:t>допустити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працівників</a:t>
            </a:r>
            <a:r>
              <a:rPr lang="ru-RU" sz="2400" dirty="0">
                <a:latin typeface="Times New Roman" pitchFamily="18" charset="0"/>
                <a:cs typeface="Times New Roman" pitchFamily="18" charset="0"/>
              </a:rPr>
              <a:t> ДАС до </a:t>
            </a:r>
            <a:r>
              <a:rPr lang="ru-RU" sz="2400" dirty="0" err="1">
                <a:latin typeface="Times New Roman" pitchFamily="18" charset="0"/>
                <a:cs typeface="Times New Roman" pitchFamily="18" charset="0"/>
              </a:rPr>
              <a:t>проведення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зустрічної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звірки</a:t>
            </a:r>
            <a:r>
              <a:rPr lang="ru-RU" sz="2400" dirty="0">
                <a:latin typeface="Times New Roman" pitchFamily="18" charset="0"/>
                <a:cs typeface="Times New Roman" pitchFamily="18" charset="0"/>
              </a:rPr>
              <a:t>, вони </a:t>
            </a:r>
            <a:r>
              <a:rPr lang="ru-RU" sz="2400" dirty="0" err="1">
                <a:latin typeface="Times New Roman" pitchFamily="18" charset="0"/>
                <a:cs typeface="Times New Roman" pitchFamily="18" charset="0"/>
              </a:rPr>
              <a:t>складуть</a:t>
            </a:r>
            <a:r>
              <a:rPr lang="ru-RU" sz="2400" dirty="0">
                <a:latin typeface="Times New Roman" pitchFamily="18" charset="0"/>
                <a:cs typeface="Times New Roman" pitchFamily="18" charset="0"/>
              </a:rPr>
              <a:t> акт, у </a:t>
            </a:r>
            <a:r>
              <a:rPr lang="ru-RU" sz="2400" dirty="0" err="1">
                <a:latin typeface="Times New Roman" pitchFamily="18" charset="0"/>
                <a:cs typeface="Times New Roman" pitchFamily="18" charset="0"/>
              </a:rPr>
              <a:t>якому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зафіксують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такий</a:t>
            </a:r>
            <a:r>
              <a:rPr lang="ru-RU" sz="2400" dirty="0">
                <a:latin typeface="Times New Roman" pitchFamily="18" charset="0"/>
                <a:cs typeface="Times New Roman" pitchFamily="18" charset="0"/>
              </a:rPr>
              <a:t> факт, </a:t>
            </a:r>
            <a:r>
              <a:rPr lang="ru-RU" sz="2400" dirty="0" err="1">
                <a:latin typeface="Times New Roman" pitchFamily="18" charset="0"/>
                <a:cs typeface="Times New Roman" pitchFamily="18" charset="0"/>
              </a:rPr>
              <a:t>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письмово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проінформують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правоохоронні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органи</a:t>
            </a:r>
            <a:r>
              <a:rPr lang="ru-RU" sz="2400" dirty="0">
                <a:latin typeface="Times New Roman" pitchFamily="18" charset="0"/>
                <a:cs typeface="Times New Roman" pitchFamily="18" charset="0"/>
              </a:rPr>
              <a:t> для </a:t>
            </a:r>
            <a:r>
              <a:rPr lang="ru-RU" sz="2400" dirty="0" err="1">
                <a:latin typeface="Times New Roman" pitchFamily="18" charset="0"/>
                <a:cs typeface="Times New Roman" pitchFamily="18" charset="0"/>
              </a:rPr>
              <a:t>вжиття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відповідних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заходів</a:t>
            </a:r>
            <a:r>
              <a:rPr lang="ru-RU" sz="2400" dirty="0">
                <a:latin typeface="Times New Roman" pitchFamily="18" charset="0"/>
                <a:cs typeface="Times New Roman" pitchFamily="18" charset="0"/>
              </a:rPr>
              <a:t>, а вони, як </a:t>
            </a:r>
            <a:r>
              <a:rPr lang="ru-RU" sz="2400" dirty="0" err="1">
                <a:latin typeface="Times New Roman" pitchFamily="18" charset="0"/>
                <a:cs typeface="Times New Roman" pitchFamily="18" charset="0"/>
              </a:rPr>
              <a:t>показує</a:t>
            </a:r>
            <a:r>
              <a:rPr lang="ru-RU" sz="2400" dirty="0">
                <a:latin typeface="Times New Roman" pitchFamily="18" charset="0"/>
                <a:cs typeface="Times New Roman" pitchFamily="18" charset="0"/>
              </a:rPr>
              <a:t> практика, будьте </a:t>
            </a:r>
            <a:r>
              <a:rPr lang="ru-RU" sz="2400" dirty="0" err="1">
                <a:latin typeface="Times New Roman" pitchFamily="18" charset="0"/>
                <a:cs typeface="Times New Roman" pitchFamily="18" charset="0"/>
              </a:rPr>
              <a:t>впевнені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забезпечать</a:t>
            </a:r>
            <a:r>
              <a:rPr lang="ru-RU" sz="2400" dirty="0">
                <a:latin typeface="Times New Roman" pitchFamily="18" charset="0"/>
                <a:cs typeface="Times New Roman" pitchFamily="18" charset="0"/>
              </a:rPr>
              <a:t> допуск </a:t>
            </a:r>
            <a:r>
              <a:rPr lang="ru-RU" sz="2400" dirty="0" err="1">
                <a:latin typeface="Times New Roman" pitchFamily="18" charset="0"/>
                <a:cs typeface="Times New Roman" pitchFamily="18" charset="0"/>
              </a:rPr>
              <a:t>працівників</a:t>
            </a:r>
            <a:r>
              <a:rPr lang="ru-RU" sz="2400" dirty="0">
                <a:latin typeface="Times New Roman" pitchFamily="18" charset="0"/>
                <a:cs typeface="Times New Roman" pitchFamily="18" charset="0"/>
              </a:rPr>
              <a:t> ДАС до </a:t>
            </a:r>
            <a:r>
              <a:rPr lang="ru-RU" sz="2400" dirty="0" err="1">
                <a:latin typeface="Times New Roman" pitchFamily="18" charset="0"/>
                <a:cs typeface="Times New Roman" pitchFamily="18" charset="0"/>
              </a:rPr>
              <a:t>проведення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звірки</a:t>
            </a:r>
            <a:r>
              <a:rPr lang="ru-RU" sz="2400" dirty="0">
                <a:latin typeface="Times New Roman" pitchFamily="18" charset="0"/>
                <a:cs typeface="Times New Roman" pitchFamily="18" charset="0"/>
              </a:rPr>
              <a:t>.</a:t>
            </a:r>
          </a:p>
        </p:txBody>
      </p:sp>
    </p:spTree>
    <p:extLst>
      <p:ext uri="{BB962C8B-B14F-4D97-AF65-F5344CB8AC3E}">
        <p14:creationId xmlns:p14="http://schemas.microsoft.com/office/powerpoint/2010/main" val="4152708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1252025"/>
            <a:ext cx="8596668" cy="4789337"/>
          </a:xfrm>
        </p:spPr>
        <p:txBody>
          <a:bodyPr>
            <a:normAutofit/>
          </a:bodyPr>
          <a:lstStyle/>
          <a:p>
            <a:pPr algn="just"/>
            <a:r>
              <a:rPr lang="ru-RU" dirty="0" err="1"/>
              <a:t>Керівники</a:t>
            </a:r>
            <a:r>
              <a:rPr lang="ru-RU" dirty="0"/>
              <a:t> </a:t>
            </a:r>
            <a:r>
              <a:rPr lang="ru-RU" dirty="0" err="1"/>
              <a:t>об’єкта</a:t>
            </a:r>
            <a:r>
              <a:rPr lang="ru-RU" dirty="0"/>
              <a:t>, в </a:t>
            </a:r>
            <a:r>
              <a:rPr lang="ru-RU" dirty="0" err="1"/>
              <a:t>якому</a:t>
            </a:r>
            <a:r>
              <a:rPr lang="ru-RU" dirty="0"/>
              <a:t> проводиться </a:t>
            </a:r>
            <a:r>
              <a:rPr lang="ru-RU" dirty="0" err="1"/>
              <a:t>ревізія</a:t>
            </a:r>
            <a:r>
              <a:rPr lang="ru-RU" dirty="0"/>
              <a:t>, а </a:t>
            </a:r>
            <a:r>
              <a:rPr lang="ru-RU" dirty="0" err="1"/>
              <a:t>також</a:t>
            </a:r>
            <a:r>
              <a:rPr lang="ru-RU" dirty="0"/>
              <a:t> </a:t>
            </a:r>
            <a:r>
              <a:rPr lang="ru-RU" dirty="0" err="1"/>
              <a:t>підприємства</a:t>
            </a:r>
            <a:r>
              <a:rPr lang="ru-RU" dirty="0"/>
              <a:t>, установи </a:t>
            </a:r>
            <a:r>
              <a:rPr lang="ru-RU" dirty="0" err="1"/>
              <a:t>чи</a:t>
            </a:r>
            <a:r>
              <a:rPr lang="ru-RU" dirty="0"/>
              <a:t> </a:t>
            </a:r>
            <a:r>
              <a:rPr lang="ru-RU" dirty="0" err="1"/>
              <a:t>організації</a:t>
            </a:r>
            <a:r>
              <a:rPr lang="ru-RU" dirty="0"/>
              <a:t>, у </a:t>
            </a:r>
            <a:r>
              <a:rPr lang="ru-RU" dirty="0" err="1"/>
              <a:t>яких</a:t>
            </a:r>
            <a:r>
              <a:rPr lang="ru-RU" dirty="0"/>
              <a:t> проводиться </a:t>
            </a:r>
            <a:r>
              <a:rPr lang="ru-RU" dirty="0" err="1"/>
              <a:t>зустрічна</a:t>
            </a:r>
            <a:r>
              <a:rPr lang="ru-RU" dirty="0"/>
              <a:t> </a:t>
            </a:r>
            <a:r>
              <a:rPr lang="ru-RU" dirty="0" err="1"/>
              <a:t>звірка</a:t>
            </a:r>
            <a:r>
              <a:rPr lang="ru-RU" dirty="0"/>
              <a:t>, </a:t>
            </a:r>
            <a:r>
              <a:rPr lang="ru-RU" dirty="0" err="1"/>
              <a:t>згідно</a:t>
            </a:r>
            <a:r>
              <a:rPr lang="ru-RU" dirty="0"/>
              <a:t> </a:t>
            </a:r>
            <a:r>
              <a:rPr lang="ru-RU" dirty="0" err="1"/>
              <a:t>з</a:t>
            </a:r>
            <a:r>
              <a:rPr lang="ru-RU" dirty="0"/>
              <a:t> </a:t>
            </a:r>
            <a:r>
              <a:rPr lang="ru-RU" i="1" dirty="0">
                <a:hlinkClick r:id="rId2"/>
              </a:rPr>
              <a:t>п. 15 Порядку № 550</a:t>
            </a:r>
            <a:r>
              <a:rPr lang="ru-RU" i="1" dirty="0"/>
              <a:t> </a:t>
            </a:r>
            <a:r>
              <a:rPr lang="ru-RU" b="1" dirty="0" err="1"/>
              <a:t>повинні</a:t>
            </a:r>
            <a:r>
              <a:rPr lang="ru-RU" b="1" dirty="0"/>
              <a:t> </a:t>
            </a:r>
            <a:r>
              <a:rPr lang="ru-RU" dirty="0" err="1"/>
              <a:t>забезпечити</a:t>
            </a:r>
            <a:r>
              <a:rPr lang="ru-RU" dirty="0"/>
              <a:t> </a:t>
            </a:r>
            <a:r>
              <a:rPr lang="ru-RU" dirty="0" err="1"/>
              <a:t>працівників</a:t>
            </a:r>
            <a:r>
              <a:rPr lang="ru-RU" dirty="0"/>
              <a:t> ДАС:</a:t>
            </a:r>
          </a:p>
          <a:p>
            <a:pPr algn="just"/>
            <a:r>
              <a:rPr lang="ru-RU" dirty="0"/>
              <a:t>1) </a:t>
            </a:r>
            <a:r>
              <a:rPr lang="ru-RU" dirty="0" err="1"/>
              <a:t>місцем</a:t>
            </a:r>
            <a:r>
              <a:rPr lang="ru-RU" dirty="0"/>
              <a:t> для </a:t>
            </a:r>
            <a:r>
              <a:rPr lang="ru-RU" dirty="0" err="1"/>
              <a:t>роботи</a:t>
            </a:r>
            <a:endParaRPr lang="ru-RU" dirty="0"/>
          </a:p>
          <a:p>
            <a:pPr algn="just"/>
            <a:r>
              <a:rPr lang="ru-RU" dirty="0"/>
              <a:t>2) </a:t>
            </a:r>
            <a:r>
              <a:rPr lang="ru-RU" dirty="0" err="1"/>
              <a:t>створенням</a:t>
            </a:r>
            <a:r>
              <a:rPr lang="ru-RU" dirty="0"/>
              <a:t> умов для </a:t>
            </a:r>
            <a:r>
              <a:rPr lang="ru-RU" dirty="0" err="1"/>
              <a:t>зберігання</a:t>
            </a:r>
            <a:r>
              <a:rPr lang="ru-RU" dirty="0"/>
              <a:t> </a:t>
            </a:r>
            <a:r>
              <a:rPr lang="ru-RU" dirty="0" err="1"/>
              <a:t>документів</a:t>
            </a:r>
            <a:r>
              <a:rPr lang="ru-RU" dirty="0"/>
              <a:t> </a:t>
            </a:r>
          </a:p>
          <a:p>
            <a:pPr algn="just"/>
            <a:r>
              <a:rPr lang="ru-RU" dirty="0"/>
              <a:t>3) </a:t>
            </a:r>
            <a:r>
              <a:rPr lang="ru-RU" dirty="0" err="1"/>
              <a:t>можливістю</a:t>
            </a:r>
            <a:r>
              <a:rPr lang="ru-RU" dirty="0"/>
              <a:t> </a:t>
            </a:r>
            <a:r>
              <a:rPr lang="ru-RU" dirty="0" err="1"/>
              <a:t>користування</a:t>
            </a:r>
            <a:r>
              <a:rPr lang="ru-RU" dirty="0"/>
              <a:t> </a:t>
            </a:r>
            <a:r>
              <a:rPr lang="ru-RU" dirty="0" err="1"/>
              <a:t>зв’язком</a:t>
            </a:r>
            <a:r>
              <a:rPr lang="ru-RU" dirty="0"/>
              <a:t>, </a:t>
            </a:r>
            <a:r>
              <a:rPr lang="ru-RU" dirty="0" err="1"/>
              <a:t>комп’ютерною</a:t>
            </a:r>
            <a:r>
              <a:rPr lang="ru-RU" dirty="0"/>
              <a:t>, </a:t>
            </a:r>
            <a:r>
              <a:rPr lang="ru-RU" dirty="0" err="1"/>
              <a:t>розмножувальною</a:t>
            </a:r>
            <a:r>
              <a:rPr lang="ru-RU" dirty="0"/>
              <a:t> та </a:t>
            </a:r>
            <a:r>
              <a:rPr lang="ru-RU" dirty="0" err="1"/>
              <a:t>іншою</a:t>
            </a:r>
            <a:r>
              <a:rPr lang="ru-RU" dirty="0"/>
              <a:t> </a:t>
            </a:r>
            <a:r>
              <a:rPr lang="ru-RU" dirty="0" err="1"/>
              <a:t>технікою</a:t>
            </a:r>
            <a:r>
              <a:rPr lang="ru-RU" dirty="0"/>
              <a:t>, а також </a:t>
            </a:r>
            <a:r>
              <a:rPr lang="ru-RU" dirty="0" err="1"/>
              <a:t>забезпечити</a:t>
            </a:r>
            <a:r>
              <a:rPr lang="ru-RU" dirty="0"/>
              <a:t> </a:t>
            </a:r>
            <a:r>
              <a:rPr lang="ru-RU" dirty="0" err="1"/>
              <a:t>надання</a:t>
            </a:r>
            <a:r>
              <a:rPr lang="ru-RU" dirty="0"/>
              <a:t> </a:t>
            </a:r>
            <a:r>
              <a:rPr lang="ru-RU" dirty="0" err="1"/>
              <a:t>інших</a:t>
            </a:r>
            <a:r>
              <a:rPr lang="ru-RU" dirty="0"/>
              <a:t> </a:t>
            </a:r>
            <a:r>
              <a:rPr lang="ru-RU" dirty="0" err="1"/>
              <a:t>послуг</a:t>
            </a:r>
            <a:r>
              <a:rPr lang="ru-RU" dirty="0"/>
              <a:t> для </a:t>
            </a:r>
            <a:r>
              <a:rPr lang="ru-RU" dirty="0" err="1"/>
              <a:t>виконання</a:t>
            </a:r>
            <a:r>
              <a:rPr lang="ru-RU" dirty="0"/>
              <a:t> </a:t>
            </a:r>
            <a:r>
              <a:rPr lang="ru-RU" dirty="0" err="1"/>
              <a:t>службових</a:t>
            </a:r>
            <a:r>
              <a:rPr lang="ru-RU" dirty="0"/>
              <a:t> </a:t>
            </a:r>
            <a:r>
              <a:rPr lang="ru-RU" dirty="0" err="1"/>
              <a:t>обов’язків</a:t>
            </a:r>
            <a:r>
              <a:rPr lang="ru-RU" dirty="0"/>
              <a:t>. </a:t>
            </a:r>
          </a:p>
          <a:p>
            <a:pPr algn="just"/>
            <a:r>
              <a:rPr lang="ru-RU" b="1" dirty="0" err="1"/>
              <a:t>Важливо</a:t>
            </a:r>
            <a:r>
              <a:rPr lang="ru-RU" b="1" dirty="0"/>
              <a:t>!</a:t>
            </a:r>
            <a:r>
              <a:rPr lang="ru-RU" dirty="0"/>
              <a:t> </a:t>
            </a:r>
            <a:r>
              <a:rPr lang="ru-RU" dirty="0" err="1"/>
              <a:t>Стосовно</a:t>
            </a:r>
            <a:r>
              <a:rPr lang="ru-RU" dirty="0"/>
              <a:t> </a:t>
            </a:r>
            <a:r>
              <a:rPr lang="ru-RU" dirty="0" err="1"/>
              <a:t>осіб</a:t>
            </a:r>
            <a:r>
              <a:rPr lang="ru-RU" dirty="0"/>
              <a:t> </a:t>
            </a:r>
            <a:r>
              <a:rPr lang="ru-RU" dirty="0" err="1"/>
              <a:t>об’єкта</a:t>
            </a:r>
            <a:r>
              <a:rPr lang="ru-RU" dirty="0"/>
              <a:t>, де проводиться </a:t>
            </a:r>
            <a:r>
              <a:rPr lang="ru-RU" dirty="0" err="1"/>
              <a:t>ревізія</a:t>
            </a:r>
            <a:r>
              <a:rPr lang="ru-RU" dirty="0"/>
              <a:t>, </a:t>
            </a:r>
            <a:r>
              <a:rPr lang="ru-RU" dirty="0" err="1"/>
              <a:t>які</a:t>
            </a:r>
            <a:r>
              <a:rPr lang="ru-RU" dirty="0"/>
              <a:t> </a:t>
            </a:r>
            <a:r>
              <a:rPr lang="ru-RU" dirty="0" err="1"/>
              <a:t>чинять</a:t>
            </a:r>
            <a:r>
              <a:rPr lang="ru-RU" dirty="0"/>
              <a:t> </a:t>
            </a:r>
            <a:r>
              <a:rPr lang="ru-RU" dirty="0" err="1"/>
              <a:t>перешкоди</a:t>
            </a:r>
            <a:r>
              <a:rPr lang="ru-RU" dirty="0"/>
              <a:t> у </a:t>
            </a:r>
            <a:r>
              <a:rPr lang="ru-RU" dirty="0" err="1"/>
              <a:t>проведенні</a:t>
            </a:r>
            <a:r>
              <a:rPr lang="ru-RU" dirty="0"/>
              <a:t> </a:t>
            </a:r>
            <a:r>
              <a:rPr lang="ru-RU" dirty="0" err="1"/>
              <a:t>зустрічної</a:t>
            </a:r>
            <a:r>
              <a:rPr lang="ru-RU" dirty="0"/>
              <a:t> </a:t>
            </a:r>
            <a:r>
              <a:rPr lang="ru-RU" dirty="0" err="1"/>
              <a:t>звірки</a:t>
            </a:r>
            <a:r>
              <a:rPr lang="ru-RU" dirty="0"/>
              <a:t> </a:t>
            </a:r>
            <a:r>
              <a:rPr lang="ru-RU" dirty="0" err="1"/>
              <a:t>або</a:t>
            </a:r>
            <a:r>
              <a:rPr lang="ru-RU" dirty="0"/>
              <a:t> </a:t>
            </a:r>
            <a:r>
              <a:rPr lang="ru-RU" dirty="0" err="1"/>
              <a:t>ревізії</a:t>
            </a:r>
            <a:r>
              <a:rPr lang="ru-RU" dirty="0"/>
              <a:t>, </a:t>
            </a:r>
            <a:r>
              <a:rPr lang="ru-RU" dirty="0" err="1"/>
              <a:t>вживають</a:t>
            </a:r>
            <a:r>
              <a:rPr lang="ru-RU" dirty="0"/>
              <a:t> </a:t>
            </a:r>
            <a:r>
              <a:rPr lang="ru-RU" dirty="0" err="1"/>
              <a:t>заходів</a:t>
            </a:r>
            <a:r>
              <a:rPr lang="ru-RU" dirty="0"/>
              <a:t> для </a:t>
            </a:r>
            <a:r>
              <a:rPr lang="ru-RU" dirty="0" err="1"/>
              <a:t>притягнення</a:t>
            </a:r>
            <a:r>
              <a:rPr lang="ru-RU" dirty="0"/>
              <a:t> </a:t>
            </a:r>
            <a:r>
              <a:rPr lang="ru-RU" dirty="0" err="1"/>
              <a:t>їх</a:t>
            </a:r>
            <a:r>
              <a:rPr lang="ru-RU" dirty="0"/>
              <a:t> до </a:t>
            </a:r>
            <a:r>
              <a:rPr lang="ru-RU" dirty="0" err="1"/>
              <a:t>адміністративної</a:t>
            </a:r>
            <a:r>
              <a:rPr lang="ru-RU" dirty="0"/>
              <a:t> </a:t>
            </a:r>
            <a:r>
              <a:rPr lang="ru-RU" dirty="0" err="1"/>
              <a:t>відповідальності</a:t>
            </a:r>
            <a:r>
              <a:rPr lang="ru-RU" dirty="0"/>
              <a:t>. </a:t>
            </a:r>
          </a:p>
          <a:p>
            <a:pPr algn="just"/>
            <a:r>
              <a:rPr lang="ru-RU" dirty="0" err="1"/>
              <a:t>Отже</a:t>
            </a:r>
            <a:r>
              <a:rPr lang="ru-RU" dirty="0"/>
              <a:t>, штраф за </a:t>
            </a:r>
            <a:r>
              <a:rPr lang="ru-RU" dirty="0" err="1"/>
              <a:t>перешкоджання</a:t>
            </a:r>
            <a:r>
              <a:rPr lang="ru-RU" dirty="0"/>
              <a:t> в </a:t>
            </a:r>
            <a:r>
              <a:rPr lang="ru-RU" dirty="0" err="1"/>
              <a:t>проведенні</a:t>
            </a:r>
            <a:r>
              <a:rPr lang="ru-RU" dirty="0"/>
              <a:t> </a:t>
            </a:r>
            <a:r>
              <a:rPr lang="ru-RU" dirty="0" err="1"/>
              <a:t>ревізії</a:t>
            </a:r>
            <a:r>
              <a:rPr lang="ru-RU" dirty="0"/>
              <a:t> </a:t>
            </a:r>
            <a:r>
              <a:rPr lang="ru-RU" dirty="0" err="1"/>
              <a:t>або</a:t>
            </a:r>
            <a:r>
              <a:rPr lang="ru-RU" dirty="0"/>
              <a:t> </a:t>
            </a:r>
            <a:r>
              <a:rPr lang="ru-RU" dirty="0" err="1"/>
              <a:t>зустрічної</a:t>
            </a:r>
            <a:r>
              <a:rPr lang="ru-RU" dirty="0"/>
              <a:t> </a:t>
            </a:r>
            <a:r>
              <a:rPr lang="ru-RU" dirty="0" err="1"/>
              <a:t>звірки</a:t>
            </a:r>
            <a:r>
              <a:rPr lang="ru-RU" dirty="0"/>
              <a:t> </a:t>
            </a:r>
            <a:r>
              <a:rPr lang="ru-RU" dirty="0" err="1"/>
              <a:t>можна</a:t>
            </a:r>
            <a:r>
              <a:rPr lang="ru-RU" dirty="0"/>
              <a:t> </a:t>
            </a:r>
            <a:r>
              <a:rPr lang="ru-RU" dirty="0" err="1"/>
              <a:t>отримати</a:t>
            </a:r>
            <a:r>
              <a:rPr lang="ru-RU" dirty="0"/>
              <a:t> </a:t>
            </a:r>
            <a:r>
              <a:rPr lang="ru-RU" dirty="0" err="1"/>
              <a:t>ще</a:t>
            </a:r>
            <a:r>
              <a:rPr lang="ru-RU" dirty="0"/>
              <a:t> </a:t>
            </a:r>
            <a:r>
              <a:rPr lang="ru-RU" dirty="0" err="1"/>
              <a:t>під</a:t>
            </a:r>
            <a:r>
              <a:rPr lang="ru-RU" dirty="0"/>
              <a:t> час </a:t>
            </a:r>
            <a:r>
              <a:rPr lang="ru-RU" dirty="0" err="1"/>
              <a:t>проведення</a:t>
            </a:r>
            <a:r>
              <a:rPr lang="ru-RU" dirty="0"/>
              <a:t> </a:t>
            </a:r>
            <a:r>
              <a:rPr lang="ru-RU" dirty="0" err="1"/>
              <a:t>цих</a:t>
            </a:r>
            <a:r>
              <a:rPr lang="ru-RU" dirty="0"/>
              <a:t> </a:t>
            </a:r>
            <a:r>
              <a:rPr lang="ru-RU" dirty="0" err="1"/>
              <a:t>заходів</a:t>
            </a:r>
            <a:r>
              <a:rPr lang="ru-RU" dirty="0"/>
              <a:t>, а не </a:t>
            </a:r>
            <a:r>
              <a:rPr lang="ru-RU" dirty="0" err="1"/>
              <a:t>після</a:t>
            </a:r>
            <a:r>
              <a:rPr lang="ru-RU" dirty="0"/>
              <a:t> </a:t>
            </a:r>
            <a:r>
              <a:rPr lang="ru-RU" dirty="0" err="1"/>
              <a:t>їх</a:t>
            </a:r>
            <a:r>
              <a:rPr lang="ru-RU" dirty="0"/>
              <a:t> </a:t>
            </a:r>
            <a:r>
              <a:rPr lang="ru-RU" dirty="0" err="1"/>
              <a:t>закінчення</a:t>
            </a:r>
            <a:r>
              <a:rPr lang="ru-RU"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731521"/>
            <a:ext cx="8596668" cy="5309842"/>
          </a:xfrm>
        </p:spPr>
        <p:txBody>
          <a:bodyPr/>
          <a:lstStyle/>
          <a:p>
            <a:pPr algn="just"/>
            <a:r>
              <a:rPr lang="ru-RU" sz="2400" b="1" dirty="0" err="1">
                <a:latin typeface="Times New Roman" pitchFamily="18" charset="0"/>
                <a:cs typeface="Times New Roman" pitchFamily="18" charset="0"/>
              </a:rPr>
              <a:t>Взаємодія</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працівників</a:t>
            </a:r>
            <a:r>
              <a:rPr lang="ru-RU" sz="2400" b="1" dirty="0">
                <a:latin typeface="Times New Roman" pitchFamily="18" charset="0"/>
                <a:cs typeface="Times New Roman" pitchFamily="18" charset="0"/>
              </a:rPr>
              <a:t> ДАС та </a:t>
            </a:r>
            <a:r>
              <a:rPr lang="ru-RU" sz="2400" b="1" dirty="0" err="1">
                <a:latin typeface="Times New Roman" pitchFamily="18" charset="0"/>
                <a:cs typeface="Times New Roman" pitchFamily="18" charset="0"/>
              </a:rPr>
              <a:t>правоохоронних</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органів</a:t>
            </a:r>
            <a:endParaRPr lang="ru-RU" sz="2400" dirty="0">
              <a:latin typeface="Times New Roman" pitchFamily="18" charset="0"/>
              <a:cs typeface="Times New Roman" pitchFamily="18" charset="0"/>
            </a:endParaRPr>
          </a:p>
          <a:p>
            <a:pPr algn="just"/>
            <a:r>
              <a:rPr lang="ru-RU" sz="2400" dirty="0" err="1">
                <a:latin typeface="Times New Roman" pitchFamily="18" charset="0"/>
                <a:cs typeface="Times New Roman" pitchFamily="18" charset="0"/>
              </a:rPr>
              <a:t>Взаємодія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працівників</a:t>
            </a:r>
            <a:r>
              <a:rPr lang="ru-RU" sz="2400" dirty="0">
                <a:latin typeface="Times New Roman" pitchFamily="18" charset="0"/>
                <a:cs typeface="Times New Roman" pitchFamily="18" charset="0"/>
              </a:rPr>
              <a:t> ДАС та </a:t>
            </a:r>
            <a:r>
              <a:rPr lang="ru-RU" sz="2400" dirty="0" err="1">
                <a:latin typeface="Times New Roman" pitchFamily="18" charset="0"/>
                <a:cs typeface="Times New Roman" pitchFamily="18" charset="0"/>
              </a:rPr>
              <a:t>правоохоронних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органів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регламентується</a:t>
            </a:r>
            <a:r>
              <a:rPr lang="ru-RU" sz="2400" dirty="0">
                <a:latin typeface="Times New Roman" pitchFamily="18" charset="0"/>
                <a:cs typeface="Times New Roman" pitchFamily="18" charset="0"/>
              </a:rPr>
              <a:t> </a:t>
            </a:r>
            <a:r>
              <a:rPr lang="ru-RU" sz="2400" i="1" dirty="0">
                <a:latin typeface="Times New Roman" pitchFamily="18" charset="0"/>
                <a:cs typeface="Times New Roman" pitchFamily="18" charset="0"/>
                <a:hlinkClick r:id="rId2"/>
              </a:rPr>
              <a:t>Порядком № 346/1025/685/53</a:t>
            </a:r>
            <a:r>
              <a:rPr lang="ru-RU" sz="2400" i="1" dirty="0">
                <a:latin typeface="Times New Roman" pitchFamily="18" charset="0"/>
                <a:cs typeface="Times New Roman" pitchFamily="18" charset="0"/>
              </a:rPr>
              <a:t>.</a:t>
            </a:r>
            <a:endParaRPr lang="ru-RU" sz="2400" dirty="0">
              <a:latin typeface="Times New Roman" pitchFamily="18" charset="0"/>
              <a:cs typeface="Times New Roman" pitchFamily="18" charset="0"/>
            </a:endParaRPr>
          </a:p>
          <a:p>
            <a:pPr algn="just"/>
            <a:r>
              <a:rPr lang="ru-RU" sz="2400" b="1" dirty="0">
                <a:latin typeface="Times New Roman" pitchFamily="18" charset="0"/>
                <a:cs typeface="Times New Roman" pitchFamily="18" charset="0"/>
              </a:rPr>
              <a:t>ДОВІДКА</a:t>
            </a:r>
            <a:endParaRPr lang="ru-RU" sz="2400" dirty="0">
              <a:latin typeface="Times New Roman" pitchFamily="18" charset="0"/>
              <a:cs typeface="Times New Roman" pitchFamily="18" charset="0"/>
            </a:endParaRPr>
          </a:p>
          <a:p>
            <a:pPr algn="just"/>
            <a:r>
              <a:rPr lang="ru-RU" sz="2400" i="1" dirty="0">
                <a:latin typeface="Times New Roman" pitchFamily="18" charset="0"/>
                <a:cs typeface="Times New Roman" pitchFamily="18" charset="0"/>
              </a:rPr>
              <a:t>Цей документ </a:t>
            </a:r>
            <a:r>
              <a:rPr lang="ru-RU" sz="2400" i="1" dirty="0" err="1">
                <a:latin typeface="Times New Roman" pitchFamily="18" charset="0"/>
                <a:cs typeface="Times New Roman" pitchFamily="18" charset="0"/>
              </a:rPr>
              <a:t>регламентує</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питання</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розгляду</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звернень</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правоохоронних</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органів</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призначення</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організації</a:t>
            </a:r>
            <a:r>
              <a:rPr lang="ru-RU" sz="2400" i="1" dirty="0">
                <a:latin typeface="Times New Roman" pitchFamily="18" charset="0"/>
                <a:cs typeface="Times New Roman" pitchFamily="18" charset="0"/>
              </a:rPr>
              <a:t> та </a:t>
            </a:r>
            <a:r>
              <a:rPr lang="ru-RU" sz="2400" i="1" dirty="0" err="1">
                <a:latin typeface="Times New Roman" pitchFamily="18" charset="0"/>
                <a:cs typeface="Times New Roman" pitchFamily="18" charset="0"/>
              </a:rPr>
              <a:t>проведення</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планових</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та</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позапланових</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ревізій</a:t>
            </a:r>
            <a:r>
              <a:rPr lang="ru-RU" sz="2400" i="1" dirty="0">
                <a:latin typeface="Times New Roman" pitchFamily="18" charset="0"/>
                <a:cs typeface="Times New Roman" pitchFamily="18" charset="0"/>
              </a:rPr>
              <a:t> за ними, </a:t>
            </a:r>
            <a:r>
              <a:rPr lang="ru-RU" sz="2400" i="1" dirty="0" err="1">
                <a:latin typeface="Times New Roman" pitchFamily="18" charset="0"/>
                <a:cs typeface="Times New Roman" pitchFamily="18" charset="0"/>
              </a:rPr>
              <a:t>передачі</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їм</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матеріалів</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ревізій</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зворотного</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інформування</a:t>
            </a:r>
            <a:r>
              <a:rPr lang="ru-RU" sz="2400" i="1" dirty="0">
                <a:latin typeface="Times New Roman" pitchFamily="18" charset="0"/>
                <a:cs typeface="Times New Roman" pitchFamily="18" charset="0"/>
              </a:rPr>
              <a:t> про </a:t>
            </a:r>
            <a:r>
              <a:rPr lang="ru-RU" sz="2400" i="1" dirty="0" err="1">
                <a:latin typeface="Times New Roman" pitchFamily="18" charset="0"/>
                <a:cs typeface="Times New Roman" pitchFamily="18" charset="0"/>
              </a:rPr>
              <a:t>результати</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розгляду</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переданих</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матеріалів</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виділення</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спеціалістів</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органів</a:t>
            </a:r>
            <a:r>
              <a:rPr lang="ru-RU" sz="2400" i="1" dirty="0">
                <a:latin typeface="Times New Roman" pitchFamily="18" charset="0"/>
                <a:cs typeface="Times New Roman" pitchFamily="18" charset="0"/>
              </a:rPr>
              <a:t> ДАС та </a:t>
            </a:r>
            <a:r>
              <a:rPr lang="ru-RU" sz="2400" i="1" dirty="0" err="1">
                <a:latin typeface="Times New Roman" pitchFamily="18" charset="0"/>
                <a:cs typeface="Times New Roman" pitchFamily="18" charset="0"/>
              </a:rPr>
              <a:t>інші</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питання</a:t>
            </a:r>
            <a:r>
              <a:rPr lang="ru-RU" sz="2400" i="1" dirty="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a:buNone/>
            </a:pP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C5635C-4DFF-8D4F-1631-16BE7DD72469}"/>
              </a:ext>
            </a:extLst>
          </p:cNvPr>
          <p:cNvSpPr>
            <a:spLocks noGrp="1"/>
          </p:cNvSpPr>
          <p:nvPr>
            <p:ph type="title"/>
          </p:nvPr>
        </p:nvSpPr>
        <p:spPr/>
        <p:txBody>
          <a:bodyPr/>
          <a:lstStyle/>
          <a:p>
            <a:r>
              <a:rPr lang="uk-UA" b="1" i="0" dirty="0">
                <a:solidFill>
                  <a:srgbClr val="1D1D1B"/>
                </a:solidFill>
                <a:effectLst/>
                <a:latin typeface="arial" panose="020B0604020202020204" pitchFamily="34" charset="0"/>
              </a:rPr>
              <a:t>Базові засади діяльності:</a:t>
            </a:r>
            <a:br>
              <a:rPr lang="uk-UA" b="0" i="0" dirty="0">
                <a:solidFill>
                  <a:srgbClr val="1D1D1B"/>
                </a:solidFill>
                <a:effectLst/>
                <a:latin typeface="ProbaPro"/>
              </a:rPr>
            </a:br>
            <a:endParaRPr lang="uk-UA" dirty="0"/>
          </a:p>
        </p:txBody>
      </p:sp>
      <p:sp>
        <p:nvSpPr>
          <p:cNvPr id="3" name="Объект 2">
            <a:extLst>
              <a:ext uri="{FF2B5EF4-FFF2-40B4-BE49-F238E27FC236}">
                <a16:creationId xmlns:a16="http://schemas.microsoft.com/office/drawing/2014/main" id="{5DA625AB-E97E-3AED-1671-632A3CA36536}"/>
              </a:ext>
            </a:extLst>
          </p:cNvPr>
          <p:cNvSpPr>
            <a:spLocks noGrp="1"/>
          </p:cNvSpPr>
          <p:nvPr>
            <p:ph idx="1"/>
          </p:nvPr>
        </p:nvSpPr>
        <p:spPr/>
        <p:txBody>
          <a:bodyPr/>
          <a:lstStyle/>
          <a:p>
            <a:pPr algn="l"/>
            <a:r>
              <a:rPr lang="uk-UA" b="0" i="0" dirty="0">
                <a:solidFill>
                  <a:srgbClr val="1D1D1B"/>
                </a:solidFill>
                <a:effectLst/>
                <a:latin typeface="arial" panose="020B0604020202020204" pitchFamily="34" charset="0"/>
              </a:rPr>
              <a:t>- захист реальних (не формальних) державних інтересів</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 виявлення втрат (збитків) та їх відшкодування</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 попередження фінансових порушень та їх наслідків</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 оперативність реагування на економічні загрози державі</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 </a:t>
            </a:r>
            <a:r>
              <a:rPr lang="uk-UA" b="0" i="0" dirty="0" err="1">
                <a:solidFill>
                  <a:srgbClr val="1D1D1B"/>
                </a:solidFill>
                <a:effectLst/>
                <a:latin typeface="arial" panose="020B0604020202020204" pitchFamily="34" charset="0"/>
              </a:rPr>
              <a:t>ризикоорієнтований</a:t>
            </a:r>
            <a:r>
              <a:rPr lang="uk-UA" b="0" i="0" dirty="0">
                <a:solidFill>
                  <a:srgbClr val="1D1D1B"/>
                </a:solidFill>
                <a:effectLst/>
                <a:latin typeface="arial" panose="020B0604020202020204" pitchFamily="34" charset="0"/>
              </a:rPr>
              <a:t> підхід до планування</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 мінімізація втручання в діяльність об’єктів контролю</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 висока якість доказової бази, невідворотність відповідальності за вчинені порушення</a:t>
            </a:r>
            <a:endParaRPr lang="uk-UA" b="0" i="0" dirty="0">
              <a:solidFill>
                <a:srgbClr val="1D1D1B"/>
              </a:solidFill>
              <a:effectLst/>
              <a:latin typeface="Arial" panose="020B0604020202020204" pitchFamily="34" charset="0"/>
            </a:endParaRPr>
          </a:p>
          <a:p>
            <a:pPr algn="l"/>
            <a:endParaRPr lang="uk-UA" b="0" i="0" dirty="0">
              <a:solidFill>
                <a:srgbClr val="1D1D1B"/>
              </a:solidFill>
              <a:effectLst/>
              <a:latin typeface="Arial" panose="020B0604020202020204" pitchFamily="34" charset="0"/>
            </a:endParaRPr>
          </a:p>
          <a:p>
            <a:endParaRPr lang="uk-UA" dirty="0"/>
          </a:p>
        </p:txBody>
      </p:sp>
    </p:spTree>
    <p:extLst>
      <p:ext uri="{BB962C8B-B14F-4D97-AF65-F5344CB8AC3E}">
        <p14:creationId xmlns:p14="http://schemas.microsoft.com/office/powerpoint/2010/main" val="55658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9489" y="323557"/>
            <a:ext cx="9228405" cy="5717806"/>
          </a:xfrm>
        </p:spPr>
        <p:txBody>
          <a:bodyPr>
            <a:noAutofit/>
          </a:bodyPr>
          <a:lstStyle/>
          <a:p>
            <a:pPr algn="just"/>
            <a:r>
              <a:rPr lang="ru-RU" sz="1600" dirty="0">
                <a:latin typeface="Times New Roman" pitchFamily="18" charset="0"/>
                <a:cs typeface="Times New Roman" pitchFamily="18" charset="0"/>
              </a:rPr>
              <a:t>Так, </a:t>
            </a:r>
            <a:r>
              <a:rPr lang="ru-RU" sz="1600" i="1" dirty="0">
                <a:latin typeface="Times New Roman" pitchFamily="18" charset="0"/>
                <a:cs typeface="Times New Roman" pitchFamily="18" charset="0"/>
                <a:hlinkClick r:id="rId2"/>
              </a:rPr>
              <a:t>Порядком № 346/1025/685/53</a:t>
            </a:r>
            <a:r>
              <a:rPr lang="ru-RU" sz="1600" i="1" dirty="0">
                <a:latin typeface="Times New Roman" pitchFamily="18" charset="0"/>
                <a:cs typeface="Times New Roman" pitchFamily="18" charset="0"/>
              </a:rPr>
              <a:t> </a:t>
            </a:r>
            <a:r>
              <a:rPr lang="ru-RU" sz="1600" dirty="0" err="1">
                <a:latin typeface="Times New Roman" pitchFamily="18" charset="0"/>
                <a:cs typeface="Times New Roman" pitchFamily="18" charset="0"/>
              </a:rPr>
              <a:t>передбачено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що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працівники</a:t>
            </a:r>
            <a:r>
              <a:rPr lang="ru-RU" sz="1600" dirty="0">
                <a:latin typeface="Times New Roman" pitchFamily="18" charset="0"/>
                <a:cs typeface="Times New Roman" pitchFamily="18" charset="0"/>
              </a:rPr>
              <a:t> ДАС за </a:t>
            </a:r>
            <a:r>
              <a:rPr lang="ru-RU" sz="1600" dirty="0" err="1">
                <a:latin typeface="Times New Roman" pitchFamily="18" charset="0"/>
                <a:cs typeface="Times New Roman" pitchFamily="18" charset="0"/>
              </a:rPr>
              <a:t>зверненнями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правоохоронних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органів</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можуть</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брати</a:t>
            </a:r>
            <a:r>
              <a:rPr lang="ru-RU" sz="1600" dirty="0">
                <a:latin typeface="Times New Roman" pitchFamily="18" charset="0"/>
                <a:cs typeface="Times New Roman" pitchFamily="18" charset="0"/>
              </a:rPr>
              <a:t> участь у </a:t>
            </a:r>
            <a:r>
              <a:rPr lang="ru-RU" sz="1600" dirty="0" err="1">
                <a:latin typeface="Times New Roman" pitchFamily="18" charset="0"/>
                <a:cs typeface="Times New Roman" pitchFamily="18" charset="0"/>
              </a:rPr>
              <a:t>перевірках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що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проводяться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правоохоронними</a:t>
            </a:r>
            <a:r>
              <a:rPr lang="ru-RU" sz="1600" dirty="0">
                <a:latin typeface="Times New Roman" pitchFamily="18" charset="0"/>
                <a:cs typeface="Times New Roman" pitchFamily="18" charset="0"/>
              </a:rPr>
              <a:t> органами.</a:t>
            </a:r>
          </a:p>
          <a:p>
            <a:pPr algn="just"/>
            <a:r>
              <a:rPr lang="ru-RU" sz="1600" dirty="0" err="1">
                <a:latin typeface="Times New Roman" pitchFamily="18" charset="0"/>
                <a:cs typeface="Times New Roman" pitchFamily="18" charset="0"/>
              </a:rPr>
              <a:t>Зауважте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від</a:t>
            </a:r>
            <a:r>
              <a:rPr lang="ru-RU" sz="1600" dirty="0">
                <a:latin typeface="Times New Roman" pitchFamily="18" charset="0"/>
                <a:cs typeface="Times New Roman" pitchFamily="18" charset="0"/>
              </a:rPr>
              <a:t> того, </a:t>
            </a:r>
            <a:r>
              <a:rPr lang="ru-RU" sz="1600" dirty="0" err="1">
                <a:latin typeface="Times New Roman" pitchFamily="18" charset="0"/>
                <a:cs typeface="Times New Roman" pitchFamily="18" charset="0"/>
              </a:rPr>
              <a:t>належить</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об’єкт</a:t>
            </a:r>
            <a:r>
              <a:rPr lang="ru-RU" sz="1600" dirty="0">
                <a:latin typeface="Times New Roman" pitchFamily="18" charset="0"/>
                <a:cs typeface="Times New Roman" pitchFamily="18" charset="0"/>
              </a:rPr>
              <a:t>, на </a:t>
            </a:r>
            <a:r>
              <a:rPr lang="ru-RU" sz="1600" dirty="0" err="1">
                <a:latin typeface="Times New Roman" pitchFamily="18" charset="0"/>
                <a:cs typeface="Times New Roman" pitchFamily="18" charset="0"/>
              </a:rPr>
              <a:t>якому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працівники</a:t>
            </a:r>
            <a:r>
              <a:rPr lang="ru-RU" sz="1600" dirty="0">
                <a:latin typeface="Times New Roman" pitchFamily="18" charset="0"/>
                <a:cs typeface="Times New Roman" pitchFamily="18" charset="0"/>
              </a:rPr>
              <a:t> ДАС </a:t>
            </a:r>
            <a:r>
              <a:rPr lang="ru-RU" sz="1600" dirty="0" err="1">
                <a:latin typeface="Times New Roman" pitchFamily="18" charset="0"/>
                <a:cs typeface="Times New Roman" pitchFamily="18" charset="0"/>
              </a:rPr>
              <a:t>повинні</a:t>
            </a:r>
            <a:r>
              <a:rPr lang="ru-RU" sz="1600" dirty="0">
                <a:latin typeface="Times New Roman" pitchFamily="18" charset="0"/>
                <a:cs typeface="Times New Roman" pitchFamily="18" charset="0"/>
              </a:rPr>
              <a:t> провести </a:t>
            </a:r>
            <a:r>
              <a:rPr lang="ru-RU" sz="1600" dirty="0" err="1">
                <a:latin typeface="Times New Roman" pitchFamily="18" charset="0"/>
                <a:cs typeface="Times New Roman" pitchFamily="18" charset="0"/>
              </a:rPr>
              <a:t>перевірку</a:t>
            </a:r>
            <a:r>
              <a:rPr lang="ru-RU" sz="1600" dirty="0">
                <a:latin typeface="Times New Roman" pitchFamily="18" charset="0"/>
                <a:cs typeface="Times New Roman" pitchFamily="18" charset="0"/>
              </a:rPr>
              <a:t>, до </a:t>
            </a:r>
            <a:r>
              <a:rPr lang="ru-RU" sz="1600" dirty="0" err="1">
                <a:latin typeface="Times New Roman" pitchFamily="18" charset="0"/>
                <a:cs typeface="Times New Roman" pitchFamily="18" charset="0"/>
              </a:rPr>
              <a:t>підконтрольних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або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ні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залежать</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питання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які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працівники</a:t>
            </a:r>
            <a:r>
              <a:rPr lang="ru-RU" sz="1600" dirty="0">
                <a:latin typeface="Times New Roman" pitchFamily="18" charset="0"/>
                <a:cs typeface="Times New Roman" pitchFamily="18" charset="0"/>
              </a:rPr>
              <a:t> ДАС </a:t>
            </a:r>
            <a:r>
              <a:rPr lang="ru-RU" sz="1600" dirty="0" err="1">
                <a:latin typeface="Times New Roman" pitchFamily="18" charset="0"/>
                <a:cs typeface="Times New Roman" pitchFamily="18" charset="0"/>
              </a:rPr>
              <a:t>можуть</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перевіряти</a:t>
            </a:r>
            <a:r>
              <a:rPr lang="ru-RU" sz="1600" dirty="0">
                <a:latin typeface="Times New Roman" pitchFamily="18" charset="0"/>
                <a:cs typeface="Times New Roman" pitchFamily="18" charset="0"/>
              </a:rPr>
              <a:t>. </a:t>
            </a:r>
          </a:p>
          <a:p>
            <a:pPr algn="just"/>
            <a:r>
              <a:rPr lang="ru-RU" sz="1600" dirty="0">
                <a:latin typeface="Times New Roman" pitchFamily="18" charset="0"/>
                <a:cs typeface="Times New Roman" pitchFamily="18" charset="0"/>
              </a:rPr>
              <a:t>Так, на </a:t>
            </a:r>
            <a:r>
              <a:rPr lang="ru-RU" sz="1600" b="1" dirty="0" err="1">
                <a:latin typeface="Times New Roman" pitchFamily="18" charset="0"/>
                <a:cs typeface="Times New Roman" pitchFamily="18" charset="0"/>
              </a:rPr>
              <a:t>підконтрольних</a:t>
            </a:r>
            <a:r>
              <a:rPr lang="ru-RU" sz="1600" b="1" dirty="0">
                <a:latin typeface="Times New Roman" pitchFamily="18" charset="0"/>
                <a:cs typeface="Times New Roman" pitchFamily="18" charset="0"/>
              </a:rPr>
              <a:t> </a:t>
            </a:r>
            <a:r>
              <a:rPr lang="ru-RU" sz="1600" dirty="0">
                <a:latin typeface="Times New Roman" pitchFamily="18" charset="0"/>
                <a:cs typeface="Times New Roman" pitchFamily="18" charset="0"/>
              </a:rPr>
              <a:t>органам ДАС </a:t>
            </a:r>
            <a:r>
              <a:rPr lang="ru-RU" sz="1600" dirty="0" err="1">
                <a:latin typeface="Times New Roman" pitchFamily="18" charset="0"/>
                <a:cs typeface="Times New Roman" pitchFamily="18" charset="0"/>
              </a:rPr>
              <a:t>об’єктах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ревізори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мають</a:t>
            </a:r>
            <a:r>
              <a:rPr lang="ru-RU" sz="1600" dirty="0">
                <a:latin typeface="Times New Roman" pitchFamily="18" charset="0"/>
                <a:cs typeface="Times New Roman" pitchFamily="18" charset="0"/>
              </a:rPr>
              <a:t> право </a:t>
            </a:r>
            <a:r>
              <a:rPr lang="ru-RU" sz="1600" dirty="0" err="1">
                <a:latin typeface="Times New Roman" pitchFamily="18" charset="0"/>
                <a:cs typeface="Times New Roman" pitchFamily="18" charset="0"/>
              </a:rPr>
              <a:t>перевіряти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такі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питання</a:t>
            </a:r>
            <a:r>
              <a:rPr lang="ru-RU" sz="1600" dirty="0">
                <a:latin typeface="Times New Roman" pitchFamily="18" charset="0"/>
                <a:cs typeface="Times New Roman" pitchFamily="18" charset="0"/>
              </a:rPr>
              <a:t>:</a:t>
            </a:r>
          </a:p>
          <a:p>
            <a:pPr algn="just"/>
            <a:r>
              <a:rPr lang="ru-RU" sz="1600" dirty="0">
                <a:latin typeface="Times New Roman" pitchFamily="18" charset="0"/>
                <a:cs typeface="Times New Roman" pitchFamily="18" charset="0"/>
              </a:rPr>
              <a:t>1) </a:t>
            </a:r>
            <a:r>
              <a:rPr lang="ru-RU" sz="1600" dirty="0" err="1">
                <a:latin typeface="Times New Roman" pitchFamily="18" charset="0"/>
                <a:cs typeface="Times New Roman" pitchFamily="18" charset="0"/>
              </a:rPr>
              <a:t>використання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збереження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державних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фінансових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ресурсів</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необоротних</a:t>
            </a:r>
            <a:r>
              <a:rPr lang="ru-RU" sz="1600" dirty="0">
                <a:latin typeface="Times New Roman" pitchFamily="18" charset="0"/>
                <a:cs typeface="Times New Roman" pitchFamily="18" charset="0"/>
              </a:rPr>
              <a:t> та </a:t>
            </a:r>
            <a:r>
              <a:rPr lang="ru-RU" sz="1600" dirty="0" err="1">
                <a:latin typeface="Times New Roman" pitchFamily="18" charset="0"/>
                <a:cs typeface="Times New Roman" pitchFamily="18" charset="0"/>
              </a:rPr>
              <a:t>інших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активів</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2) </a:t>
            </a:r>
            <a:r>
              <a:rPr lang="ru-RU" sz="1600" dirty="0" err="1">
                <a:latin typeface="Times New Roman" pitchFamily="18" charset="0"/>
                <a:cs typeface="Times New Roman" pitchFamily="18" charset="0"/>
              </a:rPr>
              <a:t>правильності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визначення</a:t>
            </a:r>
            <a:r>
              <a:rPr lang="ru-RU" sz="1600" dirty="0">
                <a:latin typeface="Times New Roman" pitchFamily="18" charset="0"/>
                <a:cs typeface="Times New Roman" pitchFamily="18" charset="0"/>
              </a:rPr>
              <a:t> потреби в </a:t>
            </a:r>
            <a:r>
              <a:rPr lang="ru-RU" sz="1600" dirty="0" err="1">
                <a:latin typeface="Times New Roman" pitchFamily="18" charset="0"/>
                <a:cs typeface="Times New Roman" pitchFamily="18" charset="0"/>
              </a:rPr>
              <a:t>бюджетних</a:t>
            </a:r>
            <a:r>
              <a:rPr lang="ru-RU" sz="1600" dirty="0">
                <a:latin typeface="Times New Roman" pitchFamily="18" charset="0"/>
                <a:cs typeface="Times New Roman" pitchFamily="18" charset="0"/>
              </a:rPr>
              <a:t> коштах та </a:t>
            </a:r>
            <a:r>
              <a:rPr lang="ru-RU" sz="1600" dirty="0" err="1">
                <a:latin typeface="Times New Roman" pitchFamily="18" charset="0"/>
                <a:cs typeface="Times New Roman" pitchFamily="18" charset="0"/>
              </a:rPr>
              <a:t>взяття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зобов’язань</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3) стан </a:t>
            </a:r>
            <a:r>
              <a:rPr lang="ru-RU" sz="1600" dirty="0" err="1">
                <a:latin typeface="Times New Roman" pitchFamily="18" charset="0"/>
                <a:cs typeface="Times New Roman" pitchFamily="18" charset="0"/>
              </a:rPr>
              <a:t>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достовірність</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бухгалтерського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обліку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фінансової</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звітності</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На </a:t>
            </a:r>
            <a:r>
              <a:rPr lang="ru-RU" sz="1600" b="1" dirty="0">
                <a:latin typeface="Times New Roman" pitchFamily="18" charset="0"/>
                <a:cs typeface="Times New Roman" pitchFamily="18" charset="0"/>
              </a:rPr>
              <a:t>не </a:t>
            </a:r>
            <a:r>
              <a:rPr lang="ru-RU" sz="1600" b="1" dirty="0" err="1">
                <a:latin typeface="Times New Roman" pitchFamily="18" charset="0"/>
                <a:cs typeface="Times New Roman" pitchFamily="18" charset="0"/>
              </a:rPr>
              <a:t>підконтрольних</a:t>
            </a:r>
            <a:r>
              <a:rPr lang="ru-RU" sz="1600" dirty="0">
                <a:latin typeface="Times New Roman" pitchFamily="18" charset="0"/>
                <a:cs typeface="Times New Roman" pitchFamily="18" charset="0"/>
              </a:rPr>
              <a:t> ДАС </a:t>
            </a:r>
            <a:r>
              <a:rPr lang="ru-RU" sz="1600" dirty="0" err="1">
                <a:latin typeface="Times New Roman" pitchFamily="18" charset="0"/>
                <a:cs typeface="Times New Roman" pitchFamily="18" charset="0"/>
              </a:rPr>
              <a:t>об’єктах</a:t>
            </a:r>
            <a:r>
              <a:rPr lang="ru-RU" sz="1600" dirty="0">
                <a:latin typeface="Times New Roman" pitchFamily="18" charset="0"/>
                <a:cs typeface="Times New Roman" pitchFamily="18" charset="0"/>
              </a:rPr>
              <a:t> у </a:t>
            </a:r>
            <a:r>
              <a:rPr lang="ru-RU" sz="1600" dirty="0" err="1">
                <a:latin typeface="Times New Roman" pitchFamily="18" charset="0"/>
                <a:cs typeface="Times New Roman" pitchFamily="18" charset="0"/>
              </a:rPr>
              <a:t>суб’єкта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господарювання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перевіряються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питання</a:t>
            </a:r>
            <a:r>
              <a:rPr lang="ru-RU" sz="1600" dirty="0">
                <a:latin typeface="Times New Roman" pitchFamily="18" charset="0"/>
                <a:cs typeface="Times New Roman" pitchFamily="18" charset="0"/>
              </a:rPr>
              <a:t>:</a:t>
            </a:r>
          </a:p>
          <a:p>
            <a:pPr algn="just"/>
            <a:r>
              <a:rPr lang="ru-RU" sz="1600" dirty="0">
                <a:latin typeface="Times New Roman" pitchFamily="18" charset="0"/>
                <a:cs typeface="Times New Roman" pitchFamily="18" charset="0"/>
              </a:rPr>
              <a:t>1) </a:t>
            </a:r>
            <a:r>
              <a:rPr lang="ru-RU" sz="1600" dirty="0" err="1">
                <a:latin typeface="Times New Roman" pitchFamily="18" charset="0"/>
                <a:cs typeface="Times New Roman" pitchFamily="18" charset="0"/>
              </a:rPr>
              <a:t>використання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збереження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фінансових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ресурсів</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необоротних</a:t>
            </a:r>
            <a:r>
              <a:rPr lang="ru-RU" sz="1600" dirty="0">
                <a:latin typeface="Times New Roman" pitchFamily="18" charset="0"/>
                <a:cs typeface="Times New Roman" pitchFamily="18" charset="0"/>
              </a:rPr>
              <a:t> та </a:t>
            </a:r>
            <a:r>
              <a:rPr lang="ru-RU" sz="1600" dirty="0" err="1">
                <a:latin typeface="Times New Roman" pitchFamily="18" charset="0"/>
                <a:cs typeface="Times New Roman" pitchFamily="18" charset="0"/>
              </a:rPr>
              <a:t>інших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активів</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2) стан </a:t>
            </a:r>
            <a:r>
              <a:rPr lang="ru-RU" sz="1600" dirty="0" err="1">
                <a:latin typeface="Times New Roman" pitchFamily="18" charset="0"/>
                <a:cs typeface="Times New Roman" pitchFamily="18" charset="0"/>
              </a:rPr>
              <a:t>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достовірність</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бухгалтерського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обліку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фінансової</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звітності</a:t>
            </a:r>
            <a:endParaRPr lang="ru-RU" sz="1600" dirty="0">
              <a:latin typeface="Times New Roman" pitchFamily="18" charset="0"/>
              <a:cs typeface="Times New Roman" pitchFamily="18" charset="0"/>
            </a:endParaRPr>
          </a:p>
          <a:p>
            <a:pPr algn="just"/>
            <a:r>
              <a:rPr lang="ru-RU" sz="1600" dirty="0" err="1">
                <a:latin typeface="Times New Roman" pitchFamily="18" charset="0"/>
                <a:cs typeface="Times New Roman" pitchFamily="18" charset="0"/>
              </a:rPr>
              <a:t>Працівники</a:t>
            </a:r>
            <a:r>
              <a:rPr lang="ru-RU" sz="1600" dirty="0">
                <a:latin typeface="Times New Roman" pitchFamily="18" charset="0"/>
                <a:cs typeface="Times New Roman" pitchFamily="18" charset="0"/>
              </a:rPr>
              <a:t> ДАС, </a:t>
            </a:r>
            <a:r>
              <a:rPr lang="ru-RU" sz="1600" dirty="0" err="1">
                <a:latin typeface="Times New Roman" pitchFamily="18" charset="0"/>
                <a:cs typeface="Times New Roman" pitchFamily="18" charset="0"/>
              </a:rPr>
              <a:t>які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відвідали</a:t>
            </a:r>
            <a:r>
              <a:rPr lang="ru-RU" sz="1600" dirty="0">
                <a:latin typeface="Times New Roman" pitchFamily="18" charset="0"/>
                <a:cs typeface="Times New Roman" pitchFamily="18" charset="0"/>
              </a:rPr>
              <a:t> вас у </a:t>
            </a:r>
            <a:r>
              <a:rPr lang="ru-RU" sz="1600" dirty="0" err="1">
                <a:latin typeface="Times New Roman" pitchFamily="18" charset="0"/>
                <a:cs typeface="Times New Roman" pitchFamily="18" charset="0"/>
              </a:rPr>
              <a:t>якості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залучених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спеціалістів</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повинні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мати</a:t>
            </a:r>
            <a:r>
              <a:rPr lang="ru-RU" sz="1600" dirty="0">
                <a:latin typeface="Times New Roman" pitchFamily="18" charset="0"/>
                <a:cs typeface="Times New Roman" pitchFamily="18" charset="0"/>
              </a:rPr>
              <a:t> лист </a:t>
            </a:r>
            <a:r>
              <a:rPr lang="ru-RU" sz="1600" dirty="0" err="1">
                <a:latin typeface="Times New Roman" pitchFamily="18" charset="0"/>
                <a:cs typeface="Times New Roman" pitchFamily="18" charset="0"/>
              </a:rPr>
              <a:t>відповідного</a:t>
            </a:r>
            <a:r>
              <a:rPr lang="ru-RU" sz="1600" dirty="0">
                <a:latin typeface="Times New Roman" pitchFamily="18" charset="0"/>
                <a:cs typeface="Times New Roman" pitchFamily="18" charset="0"/>
              </a:rPr>
              <a:t> органу ДАС про </a:t>
            </a:r>
            <a:r>
              <a:rPr lang="ru-RU" sz="1600" dirty="0" err="1">
                <a:latin typeface="Times New Roman" pitchFamily="18" charset="0"/>
                <a:cs typeface="Times New Roman" pitchFamily="18" charset="0"/>
              </a:rPr>
              <a:t>направлення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саме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цих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працівників</a:t>
            </a:r>
            <a:r>
              <a:rPr lang="ru-RU" sz="1600" dirty="0">
                <a:latin typeface="Times New Roman" pitchFamily="18" charset="0"/>
                <a:cs typeface="Times New Roman" pitchFamily="18" charset="0"/>
              </a:rPr>
              <a:t> для </a:t>
            </a:r>
            <a:r>
              <a:rPr lang="ru-RU" sz="1600" dirty="0" err="1">
                <a:latin typeface="Times New Roman" pitchFamily="18" charset="0"/>
                <a:cs typeface="Times New Roman" pitchFamily="18" charset="0"/>
              </a:rPr>
              <a:t>проведення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перевірки</a:t>
            </a:r>
            <a:r>
              <a:rPr lang="ru-RU" sz="1600" dirty="0">
                <a:latin typeface="Times New Roman" pitchFamily="18" charset="0"/>
                <a:cs typeface="Times New Roman" pitchFamily="18" charset="0"/>
              </a:rPr>
              <a:t> та </a:t>
            </a:r>
            <a:r>
              <a:rPr lang="ru-RU" sz="1600" dirty="0" err="1">
                <a:latin typeface="Times New Roman" pitchFamily="18" charset="0"/>
                <a:cs typeface="Times New Roman" pitchFamily="18" charset="0"/>
              </a:rPr>
              <a:t>відповідно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своє</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службове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посвідчення</a:t>
            </a:r>
            <a:r>
              <a:rPr lang="ru-RU" sz="1600" dirty="0">
                <a:latin typeface="Times New Roman" pitchFamily="18" charset="0"/>
                <a:cs typeface="Times New Roman" pitchFamily="18" charset="0"/>
              </a:rPr>
              <a:t>.</a:t>
            </a:r>
          </a:p>
          <a:p>
            <a:pPr algn="just"/>
            <a:r>
              <a:rPr lang="ru-RU" sz="1600" dirty="0" err="1">
                <a:latin typeface="Times New Roman" pitchFamily="18" charset="0"/>
                <a:cs typeface="Times New Roman" pitchFamily="18" charset="0"/>
              </a:rPr>
              <a:t>Таке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перебування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ревізорів</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може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тривати</a:t>
            </a:r>
            <a:r>
              <a:rPr lang="ru-RU" sz="1600" dirty="0">
                <a:latin typeface="Times New Roman" pitchFamily="18" charset="0"/>
                <a:cs typeface="Times New Roman" pitchFamily="18" charset="0"/>
              </a:rPr>
              <a:t> </a:t>
            </a:r>
            <a:r>
              <a:rPr lang="ru-RU" sz="1600" b="1" dirty="0">
                <a:latin typeface="Times New Roman" pitchFamily="18" charset="0"/>
                <a:cs typeface="Times New Roman" pitchFamily="18" charset="0"/>
              </a:rPr>
              <a:t>до 10 </a:t>
            </a:r>
            <a:r>
              <a:rPr lang="ru-RU" sz="1600" b="1" dirty="0" err="1">
                <a:latin typeface="Times New Roman" pitchFamily="18" charset="0"/>
                <a:cs typeface="Times New Roman" pitchFamily="18" charset="0"/>
              </a:rPr>
              <a:t>робочих</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днів</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але</a:t>
            </a:r>
            <a:r>
              <a:rPr lang="ru-RU" sz="1600" dirty="0">
                <a:latin typeface="Times New Roman" pitchFamily="18" charset="0"/>
                <a:cs typeface="Times New Roman" pitchFamily="18" charset="0"/>
              </a:rPr>
              <a:t> за </a:t>
            </a:r>
            <a:r>
              <a:rPr lang="ru-RU" sz="1600" dirty="0" err="1">
                <a:latin typeface="Times New Roman" pitchFamily="18" charset="0"/>
                <a:cs typeface="Times New Roman" pitchFamily="18" charset="0"/>
              </a:rPr>
              <a:t>письмовим</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зверненням</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правоохоронного</a:t>
            </a:r>
            <a:r>
              <a:rPr lang="ru-RU" sz="1600" dirty="0">
                <a:latin typeface="Times New Roman" pitchFamily="18" charset="0"/>
                <a:cs typeface="Times New Roman" pitchFamily="18" charset="0"/>
              </a:rPr>
              <a:t> органу </a:t>
            </a:r>
            <a:r>
              <a:rPr lang="ru-RU" sz="1600" dirty="0" err="1">
                <a:latin typeface="Times New Roman" pitchFamily="18" charset="0"/>
                <a:cs typeface="Times New Roman" pitchFamily="18" charset="0"/>
              </a:rPr>
              <a:t>цей</a:t>
            </a:r>
            <a:r>
              <a:rPr lang="ru-RU" sz="1600" dirty="0">
                <a:latin typeface="Times New Roman" pitchFamily="18" charset="0"/>
                <a:cs typeface="Times New Roman" pitchFamily="18" charset="0"/>
              </a:rPr>
              <a:t> </a:t>
            </a:r>
            <a:r>
              <a:rPr lang="ru-RU" sz="1600" b="1" dirty="0">
                <a:latin typeface="Times New Roman" pitchFamily="18" charset="0"/>
                <a:cs typeface="Times New Roman" pitchFamily="18" charset="0"/>
              </a:rPr>
              <a:t>строк </a:t>
            </a:r>
            <a:r>
              <a:rPr lang="ru-RU" sz="1600" b="1" dirty="0" err="1">
                <a:latin typeface="Times New Roman" pitchFamily="18" charset="0"/>
                <a:cs typeface="Times New Roman" pitchFamily="18" charset="0"/>
              </a:rPr>
              <a:t>може</a:t>
            </a:r>
            <a:r>
              <a:rPr lang="ru-RU" sz="1600" b="1" dirty="0">
                <a:latin typeface="Times New Roman" pitchFamily="18" charset="0"/>
                <a:cs typeface="Times New Roman" pitchFamily="18" charset="0"/>
              </a:rPr>
              <a:t> бути </a:t>
            </a:r>
            <a:r>
              <a:rPr lang="ru-RU" sz="1600" b="1" dirty="0" err="1">
                <a:latin typeface="Times New Roman" pitchFamily="18" charset="0"/>
                <a:cs typeface="Times New Roman" pitchFamily="18" charset="0"/>
              </a:rPr>
              <a:t>подовжений</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службовою</a:t>
            </a:r>
            <a:r>
              <a:rPr lang="ru-RU" sz="1600" dirty="0">
                <a:latin typeface="Times New Roman" pitchFamily="18" charset="0"/>
                <a:cs typeface="Times New Roman" pitchFamily="18" charset="0"/>
              </a:rPr>
              <a:t> особою органу ДАС.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BFE870-6EDE-90AA-23A7-40ACDB115AC8}"/>
              </a:ext>
            </a:extLst>
          </p:cNvPr>
          <p:cNvSpPr>
            <a:spLocks noGrp="1"/>
          </p:cNvSpPr>
          <p:nvPr>
            <p:ph type="title"/>
          </p:nvPr>
        </p:nvSpPr>
        <p:spPr/>
        <p:txBody>
          <a:bodyPr/>
          <a:lstStyle/>
          <a:p>
            <a:endParaRPr lang="uk-UA"/>
          </a:p>
        </p:txBody>
      </p:sp>
      <p:sp>
        <p:nvSpPr>
          <p:cNvPr id="3" name="Объект 2">
            <a:extLst>
              <a:ext uri="{FF2B5EF4-FFF2-40B4-BE49-F238E27FC236}">
                <a16:creationId xmlns:a16="http://schemas.microsoft.com/office/drawing/2014/main" id="{F4F7888E-5360-EF9F-BA0F-4309F1ED8498}"/>
              </a:ext>
            </a:extLst>
          </p:cNvPr>
          <p:cNvSpPr>
            <a:spLocks noGrp="1"/>
          </p:cNvSpPr>
          <p:nvPr>
            <p:ph idx="1"/>
          </p:nvPr>
        </p:nvSpPr>
        <p:spPr/>
        <p:txBody>
          <a:bodyPr/>
          <a:lstStyle/>
          <a:p>
            <a:r>
              <a:rPr lang="en-US" dirty="0"/>
              <a:t>https://www.youtube.com/watch?v=Uxw3E2VQ5g4&amp;list=PPSV</a:t>
            </a:r>
            <a:endParaRPr lang="uk-UA" dirty="0"/>
          </a:p>
        </p:txBody>
      </p:sp>
    </p:spTree>
    <p:extLst>
      <p:ext uri="{BB962C8B-B14F-4D97-AF65-F5344CB8AC3E}">
        <p14:creationId xmlns:p14="http://schemas.microsoft.com/office/powerpoint/2010/main" val="56414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CDC624F-6558-ADD6-34DC-6C5562187EE6}"/>
              </a:ext>
            </a:extLst>
          </p:cNvPr>
          <p:cNvSpPr>
            <a:spLocks noGrp="1"/>
          </p:cNvSpPr>
          <p:nvPr>
            <p:ph idx="1"/>
          </p:nvPr>
        </p:nvSpPr>
        <p:spPr>
          <a:xfrm>
            <a:off x="677334" y="999241"/>
            <a:ext cx="8596668" cy="5042121"/>
          </a:xfrm>
        </p:spPr>
        <p:txBody>
          <a:bodyPr>
            <a:normAutofit lnSpcReduction="10000"/>
          </a:bodyPr>
          <a:lstStyle/>
          <a:p>
            <a:pPr algn="ctr"/>
            <a:r>
              <a:rPr lang="uk-UA" b="1" i="0" dirty="0">
                <a:solidFill>
                  <a:srgbClr val="1D1D1B"/>
                </a:solidFill>
                <a:effectLst/>
                <a:latin typeface="arial" panose="020B0604020202020204" pitchFamily="34" charset="0"/>
              </a:rPr>
              <a:t>Завдання</a:t>
            </a:r>
            <a:endParaRPr lang="uk-UA" b="0" i="0" dirty="0">
              <a:solidFill>
                <a:srgbClr val="1D1D1B"/>
              </a:solidFill>
              <a:effectLst/>
              <a:latin typeface="Arial" panose="020B0604020202020204" pitchFamily="34" charset="0"/>
            </a:endParaRPr>
          </a:p>
          <a:p>
            <a:pPr algn="just"/>
            <a:r>
              <a:rPr lang="uk-UA" b="0" i="0" dirty="0">
                <a:solidFill>
                  <a:srgbClr val="1D1D1B"/>
                </a:solidFill>
                <a:effectLst/>
                <a:latin typeface="arial" panose="020B0604020202020204" pitchFamily="34" charset="0"/>
              </a:rPr>
              <a:t>Завданням </a:t>
            </a:r>
            <a:r>
              <a:rPr lang="uk-UA" b="0" i="0" dirty="0" err="1">
                <a:solidFill>
                  <a:srgbClr val="1D1D1B"/>
                </a:solidFill>
                <a:effectLst/>
                <a:latin typeface="arial" panose="020B0604020202020204" pitchFamily="34" charset="0"/>
              </a:rPr>
              <a:t>Держаудитслужби</a:t>
            </a:r>
            <a:r>
              <a:rPr lang="uk-UA" b="0" i="0" dirty="0">
                <a:solidFill>
                  <a:srgbClr val="1D1D1B"/>
                </a:solidFill>
                <a:effectLst/>
                <a:latin typeface="arial" panose="020B0604020202020204" pitchFamily="34" charset="0"/>
              </a:rPr>
              <a:t> є реалізація державної політики у сфері державного фінансового контролю, здійснення державного фінансового контролю, спрямованого на оцінку ефективного, законного, цільового, результативного використання та збереження державних фінансових ресурсів, досягнення економії бюджетних коштів, внесення Міністру фінансів пропозицій щодо формування державної політики у сфері державного фінансового контролю.</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 </a:t>
            </a:r>
          </a:p>
          <a:p>
            <a:pPr algn="ctr"/>
            <a:r>
              <a:rPr lang="uk-UA" b="1" i="0" dirty="0">
                <a:solidFill>
                  <a:srgbClr val="1D1D1B"/>
                </a:solidFill>
                <a:effectLst/>
                <a:latin typeface="arial" panose="020B0604020202020204" pitchFamily="34" charset="0"/>
              </a:rPr>
              <a:t>Основна функція:</a:t>
            </a:r>
            <a:endParaRPr lang="uk-UA" b="0" i="0" dirty="0">
              <a:solidFill>
                <a:srgbClr val="1D1D1B"/>
              </a:solidFill>
              <a:effectLst/>
              <a:latin typeface="ProbaPro"/>
            </a:endParaRPr>
          </a:p>
          <a:p>
            <a:pPr algn="l"/>
            <a:r>
              <a:rPr lang="uk-UA" b="0" i="1" dirty="0">
                <a:solidFill>
                  <a:srgbClr val="1D1D1B"/>
                </a:solidFill>
                <a:effectLst/>
                <a:latin typeface="arial" panose="020B0604020202020204" pitchFamily="34" charset="0"/>
              </a:rPr>
              <a:t>Реалізація державного фінансового контролю шляхом здійснення:</a:t>
            </a:r>
            <a:endParaRPr lang="uk-UA" b="0" i="0" dirty="0">
              <a:solidFill>
                <a:srgbClr val="1D1D1B"/>
              </a:solidFill>
              <a:effectLst/>
              <a:latin typeface="ProbaPro"/>
            </a:endParaRPr>
          </a:p>
          <a:p>
            <a:pPr algn="l"/>
            <a:r>
              <a:rPr lang="uk-UA" b="0" i="0" dirty="0">
                <a:solidFill>
                  <a:srgbClr val="1D1D1B"/>
                </a:solidFill>
                <a:effectLst/>
                <a:latin typeface="arial" panose="020B0604020202020204" pitchFamily="34" charset="0"/>
              </a:rPr>
              <a:t>- інспектування (ревізії)</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 перевірки </a:t>
            </a:r>
            <a:r>
              <a:rPr lang="uk-UA" b="0" i="0" dirty="0" err="1">
                <a:solidFill>
                  <a:srgbClr val="1D1D1B"/>
                </a:solidFill>
                <a:effectLst/>
                <a:latin typeface="arial" panose="020B0604020202020204" pitchFamily="34" charset="0"/>
              </a:rPr>
              <a:t>закупівель</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 моніторингу </a:t>
            </a:r>
            <a:r>
              <a:rPr lang="uk-UA" b="0" i="0" dirty="0" err="1">
                <a:solidFill>
                  <a:srgbClr val="1D1D1B"/>
                </a:solidFill>
                <a:effectLst/>
                <a:latin typeface="arial" panose="020B0604020202020204" pitchFamily="34" charset="0"/>
              </a:rPr>
              <a:t>закупівель</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 державного фінансового аудиту</a:t>
            </a:r>
            <a:endParaRPr lang="uk-UA" b="0" i="0" dirty="0">
              <a:solidFill>
                <a:srgbClr val="1D1D1B"/>
              </a:solidFill>
              <a:effectLst/>
              <a:latin typeface="Arial" panose="020B0604020202020204" pitchFamily="34" charset="0"/>
            </a:endParaRPr>
          </a:p>
          <a:p>
            <a:endParaRPr lang="uk-UA" dirty="0"/>
          </a:p>
        </p:txBody>
      </p:sp>
    </p:spTree>
    <p:extLst>
      <p:ext uri="{BB962C8B-B14F-4D97-AF65-F5344CB8AC3E}">
        <p14:creationId xmlns:p14="http://schemas.microsoft.com/office/powerpoint/2010/main" val="346258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93C96C-8530-799D-F4C7-BFAD1666F54E}"/>
              </a:ext>
            </a:extLst>
          </p:cNvPr>
          <p:cNvSpPr>
            <a:spLocks noGrp="1"/>
          </p:cNvSpPr>
          <p:nvPr>
            <p:ph type="title"/>
          </p:nvPr>
        </p:nvSpPr>
        <p:spPr/>
        <p:txBody>
          <a:bodyPr/>
          <a:lstStyle/>
          <a:p>
            <a:pPr algn="ctr"/>
            <a:r>
              <a:rPr lang="uk-UA" b="1" i="0" dirty="0">
                <a:solidFill>
                  <a:srgbClr val="1D1D1B"/>
                </a:solidFill>
                <a:effectLst/>
                <a:latin typeface="arial" panose="020B0604020202020204" pitchFamily="34" charset="0"/>
              </a:rPr>
              <a:t>Стратегічні цілі</a:t>
            </a:r>
            <a:br>
              <a:rPr lang="uk-UA" b="0" i="0" dirty="0">
                <a:solidFill>
                  <a:srgbClr val="1D1D1B"/>
                </a:solidFill>
                <a:effectLst/>
                <a:latin typeface="ProbaPro"/>
              </a:rPr>
            </a:br>
            <a:endParaRPr lang="uk-UA" dirty="0"/>
          </a:p>
        </p:txBody>
      </p:sp>
      <p:sp>
        <p:nvSpPr>
          <p:cNvPr id="3" name="Объект 2">
            <a:extLst>
              <a:ext uri="{FF2B5EF4-FFF2-40B4-BE49-F238E27FC236}">
                <a16:creationId xmlns:a16="http://schemas.microsoft.com/office/drawing/2014/main" id="{AF567F75-D79C-6B2A-A457-351C2028F0F3}"/>
              </a:ext>
            </a:extLst>
          </p:cNvPr>
          <p:cNvSpPr>
            <a:spLocks noGrp="1"/>
          </p:cNvSpPr>
          <p:nvPr>
            <p:ph idx="1"/>
          </p:nvPr>
        </p:nvSpPr>
        <p:spPr>
          <a:xfrm>
            <a:off x="677334" y="1696825"/>
            <a:ext cx="8596668" cy="4344537"/>
          </a:xfrm>
        </p:spPr>
        <p:txBody>
          <a:bodyPr/>
          <a:lstStyle/>
          <a:p>
            <a:pPr algn="l"/>
            <a:r>
              <a:rPr lang="uk-UA" b="1" i="0" dirty="0">
                <a:solidFill>
                  <a:srgbClr val="1D1D1B"/>
                </a:solidFill>
                <a:effectLst/>
                <a:latin typeface="arial" panose="020B0604020202020204" pitchFamily="34" charset="0"/>
              </a:rPr>
              <a:t>Ціль 1</a:t>
            </a:r>
            <a:endParaRPr lang="uk-UA" b="0" i="0" dirty="0">
              <a:solidFill>
                <a:srgbClr val="1D1D1B"/>
              </a:solidFill>
              <a:effectLst/>
              <a:latin typeface="ProbaPro"/>
            </a:endParaRPr>
          </a:p>
          <a:p>
            <a:pPr algn="l"/>
            <a:r>
              <a:rPr lang="uk-UA" b="0" i="0" dirty="0">
                <a:solidFill>
                  <a:srgbClr val="1D1D1B"/>
                </a:solidFill>
                <a:effectLst/>
                <a:latin typeface="arial" panose="020B0604020202020204" pitchFamily="34" charset="0"/>
              </a:rPr>
              <a:t>Сприяння ефективному державному управлінню шляхом посилення урядового державного фінансового контролю за найбільш ризиковими сферами</a:t>
            </a:r>
            <a:endParaRPr lang="uk-UA" b="0" i="0" dirty="0">
              <a:solidFill>
                <a:srgbClr val="1D1D1B"/>
              </a:solidFill>
              <a:effectLst/>
              <a:latin typeface="ProbaPro"/>
            </a:endParaRPr>
          </a:p>
          <a:p>
            <a:pPr algn="l"/>
            <a:r>
              <a:rPr lang="uk-UA" b="1" i="0" dirty="0">
                <a:solidFill>
                  <a:srgbClr val="1D1D1B"/>
                </a:solidFill>
                <a:effectLst/>
                <a:latin typeface="arial" panose="020B0604020202020204" pitchFamily="34" charset="0"/>
              </a:rPr>
              <a:t>Основні пріоритети:</a:t>
            </a:r>
            <a:endParaRPr lang="uk-UA" b="0" i="0" dirty="0">
              <a:solidFill>
                <a:srgbClr val="1D1D1B"/>
              </a:solidFill>
              <a:effectLst/>
              <a:latin typeface="ProbaPro"/>
            </a:endParaRPr>
          </a:p>
          <a:p>
            <a:pPr algn="l"/>
            <a:r>
              <a:rPr lang="uk-UA" b="0" i="0" dirty="0">
                <a:solidFill>
                  <a:srgbClr val="1D1D1B"/>
                </a:solidFill>
                <a:effectLst/>
                <a:latin typeface="arial" panose="020B0604020202020204" pitchFamily="34" charset="0"/>
              </a:rPr>
              <a:t>- виявлення зловживань у фінансовій сфері, що впливають на фінансову безпеку держави</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 сприяння ефективному та прозорому здійсненню публічних </a:t>
            </a:r>
            <a:r>
              <a:rPr lang="uk-UA" b="0" i="0" dirty="0" err="1">
                <a:solidFill>
                  <a:srgbClr val="1D1D1B"/>
                </a:solidFill>
                <a:effectLst/>
                <a:latin typeface="arial" panose="020B0604020202020204" pitchFamily="34" charset="0"/>
              </a:rPr>
              <a:t>закупівель</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 недопущення зловживань з ресурсами місцевих бюджетів</a:t>
            </a:r>
            <a:endParaRPr lang="uk-UA" b="0" i="0" dirty="0">
              <a:solidFill>
                <a:srgbClr val="1D1D1B"/>
              </a:solidFill>
              <a:effectLst/>
              <a:latin typeface="Arial" panose="020B0604020202020204" pitchFamily="34" charset="0"/>
            </a:endParaRPr>
          </a:p>
          <a:p>
            <a:endParaRPr lang="uk-UA" dirty="0"/>
          </a:p>
        </p:txBody>
      </p:sp>
    </p:spTree>
    <p:extLst>
      <p:ext uri="{BB962C8B-B14F-4D97-AF65-F5344CB8AC3E}">
        <p14:creationId xmlns:p14="http://schemas.microsoft.com/office/powerpoint/2010/main" val="55633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AE8FF5-66F1-D8FA-481A-4ABCCAB8120C}"/>
              </a:ext>
            </a:extLst>
          </p:cNvPr>
          <p:cNvSpPr>
            <a:spLocks noGrp="1"/>
          </p:cNvSpPr>
          <p:nvPr>
            <p:ph type="title"/>
          </p:nvPr>
        </p:nvSpPr>
        <p:spPr/>
        <p:txBody>
          <a:bodyPr/>
          <a:lstStyle/>
          <a:p>
            <a:pPr algn="ctr"/>
            <a:r>
              <a:rPr lang="ru-RU" b="1" i="0" dirty="0" err="1">
                <a:solidFill>
                  <a:srgbClr val="1D1D1B"/>
                </a:solidFill>
                <a:effectLst/>
                <a:latin typeface="arial" panose="020B0604020202020204" pitchFamily="34" charset="0"/>
              </a:rPr>
              <a:t>Ціль</a:t>
            </a:r>
            <a:r>
              <a:rPr lang="ru-RU" b="1" i="0" dirty="0">
                <a:solidFill>
                  <a:srgbClr val="1D1D1B"/>
                </a:solidFill>
                <a:effectLst/>
                <a:latin typeface="arial" panose="020B0604020202020204" pitchFamily="34" charset="0"/>
              </a:rPr>
              <a:t> 2</a:t>
            </a:r>
            <a:br>
              <a:rPr lang="ru-RU" b="0" i="0" dirty="0">
                <a:solidFill>
                  <a:srgbClr val="1D1D1B"/>
                </a:solidFill>
                <a:effectLst/>
                <a:latin typeface="ProbaPro"/>
              </a:rPr>
            </a:br>
            <a:endParaRPr lang="uk-UA" dirty="0"/>
          </a:p>
        </p:txBody>
      </p:sp>
      <p:sp>
        <p:nvSpPr>
          <p:cNvPr id="3" name="Объект 2">
            <a:extLst>
              <a:ext uri="{FF2B5EF4-FFF2-40B4-BE49-F238E27FC236}">
                <a16:creationId xmlns:a16="http://schemas.microsoft.com/office/drawing/2014/main" id="{90C3319F-D13A-EAB0-DAC1-8000380E3A51}"/>
              </a:ext>
            </a:extLst>
          </p:cNvPr>
          <p:cNvSpPr>
            <a:spLocks noGrp="1"/>
          </p:cNvSpPr>
          <p:nvPr>
            <p:ph idx="1"/>
          </p:nvPr>
        </p:nvSpPr>
        <p:spPr>
          <a:xfrm>
            <a:off x="677334" y="1385741"/>
            <a:ext cx="8596668" cy="4655622"/>
          </a:xfrm>
        </p:spPr>
        <p:txBody>
          <a:bodyPr/>
          <a:lstStyle/>
          <a:p>
            <a:pPr algn="l"/>
            <a:r>
              <a:rPr lang="ru-RU" b="0" i="0" dirty="0" err="1">
                <a:solidFill>
                  <a:srgbClr val="1D1D1B"/>
                </a:solidFill>
                <a:effectLst/>
                <a:latin typeface="arial" panose="020B0604020202020204" pitchFamily="34" charset="0"/>
              </a:rPr>
              <a:t>Посилення</a:t>
            </a:r>
            <a:r>
              <a:rPr lang="ru-RU" b="0" i="0" dirty="0">
                <a:solidFill>
                  <a:srgbClr val="1D1D1B"/>
                </a:solidFill>
                <a:effectLst/>
                <a:latin typeface="arial" panose="020B0604020202020204" pitchFamily="34" charset="0"/>
              </a:rPr>
              <a:t> </a:t>
            </a:r>
            <a:r>
              <a:rPr lang="ru-RU" b="0" i="0" dirty="0" err="1">
                <a:solidFill>
                  <a:srgbClr val="1D1D1B"/>
                </a:solidFill>
                <a:effectLst/>
                <a:latin typeface="arial" panose="020B0604020202020204" pitchFamily="34" charset="0"/>
              </a:rPr>
              <a:t>інституційної</a:t>
            </a:r>
            <a:r>
              <a:rPr lang="ru-RU" b="0" i="0" dirty="0">
                <a:solidFill>
                  <a:srgbClr val="1D1D1B"/>
                </a:solidFill>
                <a:effectLst/>
                <a:latin typeface="arial" panose="020B0604020202020204" pitchFamily="34" charset="0"/>
              </a:rPr>
              <a:t> </a:t>
            </a:r>
            <a:r>
              <a:rPr lang="ru-RU" b="0" i="0" dirty="0" err="1">
                <a:solidFill>
                  <a:srgbClr val="1D1D1B"/>
                </a:solidFill>
                <a:effectLst/>
                <a:latin typeface="arial" panose="020B0604020202020204" pitchFamily="34" charset="0"/>
              </a:rPr>
              <a:t>спроможності</a:t>
            </a:r>
            <a:r>
              <a:rPr lang="ru-RU" b="0" i="0" dirty="0">
                <a:solidFill>
                  <a:srgbClr val="1D1D1B"/>
                </a:solidFill>
                <a:effectLst/>
                <a:latin typeface="arial" panose="020B0604020202020204" pitchFamily="34" charset="0"/>
              </a:rPr>
              <a:t> </a:t>
            </a:r>
            <a:r>
              <a:rPr lang="ru-RU" b="0" i="0" dirty="0" err="1">
                <a:solidFill>
                  <a:srgbClr val="1D1D1B"/>
                </a:solidFill>
                <a:effectLst/>
                <a:latin typeface="arial" panose="020B0604020202020204" pitchFamily="34" charset="0"/>
              </a:rPr>
              <a:t>органів</a:t>
            </a:r>
            <a:r>
              <a:rPr lang="ru-RU" b="0" i="0" dirty="0">
                <a:solidFill>
                  <a:srgbClr val="1D1D1B"/>
                </a:solidFill>
                <a:effectLst/>
                <a:latin typeface="arial" panose="020B0604020202020204" pitchFamily="34" charset="0"/>
              </a:rPr>
              <a:t> </a:t>
            </a:r>
            <a:r>
              <a:rPr lang="ru-RU" b="0" i="0" dirty="0" err="1">
                <a:solidFill>
                  <a:srgbClr val="1D1D1B"/>
                </a:solidFill>
                <a:effectLst/>
                <a:latin typeface="arial" panose="020B0604020202020204" pitchFamily="34" charset="0"/>
              </a:rPr>
              <a:t>Держаудитслужби</a:t>
            </a:r>
            <a:r>
              <a:rPr lang="ru-RU" b="0" i="0" dirty="0">
                <a:solidFill>
                  <a:srgbClr val="1D1D1B"/>
                </a:solidFill>
                <a:effectLst/>
                <a:latin typeface="arial" panose="020B0604020202020204" pitchFamily="34" charset="0"/>
              </a:rPr>
              <a:t> на центральному та </a:t>
            </a:r>
            <a:r>
              <a:rPr lang="ru-RU" b="0" i="0" dirty="0" err="1">
                <a:solidFill>
                  <a:srgbClr val="1D1D1B"/>
                </a:solidFill>
                <a:effectLst/>
                <a:latin typeface="arial" panose="020B0604020202020204" pitchFamily="34" charset="0"/>
              </a:rPr>
              <a:t>місцевому</a:t>
            </a:r>
            <a:r>
              <a:rPr lang="ru-RU" b="0" i="0" dirty="0">
                <a:solidFill>
                  <a:srgbClr val="1D1D1B"/>
                </a:solidFill>
                <a:effectLst/>
                <a:latin typeface="arial" panose="020B0604020202020204" pitchFamily="34" charset="0"/>
              </a:rPr>
              <a:t> </a:t>
            </a:r>
            <a:r>
              <a:rPr lang="ru-RU" b="0" i="0" dirty="0" err="1">
                <a:solidFill>
                  <a:srgbClr val="1D1D1B"/>
                </a:solidFill>
                <a:effectLst/>
                <a:latin typeface="arial" panose="020B0604020202020204" pitchFamily="34" charset="0"/>
              </a:rPr>
              <a:t>рівнях</a:t>
            </a:r>
            <a:endParaRPr lang="ru-RU" b="0" i="0" dirty="0">
              <a:solidFill>
                <a:srgbClr val="1D1D1B"/>
              </a:solidFill>
              <a:effectLst/>
              <a:latin typeface="ProbaPro"/>
            </a:endParaRPr>
          </a:p>
          <a:p>
            <a:pPr algn="l"/>
            <a:r>
              <a:rPr lang="ru-RU" b="1" i="0" dirty="0" err="1">
                <a:solidFill>
                  <a:srgbClr val="1D1D1B"/>
                </a:solidFill>
                <a:effectLst/>
                <a:latin typeface="arial" panose="020B0604020202020204" pitchFamily="34" charset="0"/>
              </a:rPr>
              <a:t>Основні</a:t>
            </a:r>
            <a:r>
              <a:rPr lang="ru-RU" b="1" i="0" dirty="0">
                <a:solidFill>
                  <a:srgbClr val="1D1D1B"/>
                </a:solidFill>
                <a:effectLst/>
                <a:latin typeface="arial" panose="020B0604020202020204" pitchFamily="34" charset="0"/>
              </a:rPr>
              <a:t> </a:t>
            </a:r>
            <a:r>
              <a:rPr lang="ru-RU" b="1" i="0" dirty="0" err="1">
                <a:solidFill>
                  <a:srgbClr val="1D1D1B"/>
                </a:solidFill>
                <a:effectLst/>
                <a:latin typeface="arial" panose="020B0604020202020204" pitchFamily="34" charset="0"/>
              </a:rPr>
              <a:t>пріоритети</a:t>
            </a:r>
            <a:r>
              <a:rPr lang="ru-RU" b="1" i="0" dirty="0">
                <a:solidFill>
                  <a:srgbClr val="1D1D1B"/>
                </a:solidFill>
                <a:effectLst/>
                <a:latin typeface="arial" panose="020B0604020202020204" pitchFamily="34" charset="0"/>
              </a:rPr>
              <a:t>:</a:t>
            </a:r>
            <a:endParaRPr lang="ru-RU" b="0" i="0" dirty="0">
              <a:solidFill>
                <a:srgbClr val="1D1D1B"/>
              </a:solidFill>
              <a:effectLst/>
              <a:latin typeface="ProbaPro"/>
            </a:endParaRPr>
          </a:p>
          <a:p>
            <a:pPr algn="l"/>
            <a:r>
              <a:rPr lang="ru-RU" b="0" i="0" dirty="0">
                <a:solidFill>
                  <a:srgbClr val="1D1D1B"/>
                </a:solidFill>
                <a:effectLst/>
                <a:latin typeface="arial" panose="020B0604020202020204" pitchFamily="34" charset="0"/>
              </a:rPr>
              <a:t>- </a:t>
            </a:r>
            <a:r>
              <a:rPr lang="ru-RU" b="0" i="0" dirty="0" err="1">
                <a:solidFill>
                  <a:srgbClr val="1D1D1B"/>
                </a:solidFill>
                <a:effectLst/>
                <a:latin typeface="arial" panose="020B0604020202020204" pitchFamily="34" charset="0"/>
              </a:rPr>
              <a:t>удосконалення</a:t>
            </a:r>
            <a:r>
              <a:rPr lang="ru-RU" b="0" i="0" dirty="0">
                <a:solidFill>
                  <a:srgbClr val="1D1D1B"/>
                </a:solidFill>
                <a:effectLst/>
                <a:latin typeface="arial" panose="020B0604020202020204" pitchFamily="34" charset="0"/>
              </a:rPr>
              <a:t> </a:t>
            </a:r>
            <a:r>
              <a:rPr lang="ru-RU" b="0" i="0" dirty="0" err="1">
                <a:solidFill>
                  <a:srgbClr val="1D1D1B"/>
                </a:solidFill>
                <a:effectLst/>
                <a:latin typeface="arial" panose="020B0604020202020204" pitchFamily="34" charset="0"/>
              </a:rPr>
              <a:t>законодавства</a:t>
            </a:r>
            <a:r>
              <a:rPr lang="ru-RU" b="0" i="0" dirty="0">
                <a:solidFill>
                  <a:srgbClr val="1D1D1B"/>
                </a:solidFill>
                <a:effectLst/>
                <a:latin typeface="arial" panose="020B0604020202020204" pitchFamily="34" charset="0"/>
              </a:rPr>
              <a:t> у </a:t>
            </a:r>
            <a:r>
              <a:rPr lang="ru-RU" b="0" i="0" dirty="0" err="1">
                <a:solidFill>
                  <a:srgbClr val="1D1D1B"/>
                </a:solidFill>
                <a:effectLst/>
                <a:latin typeface="arial" panose="020B0604020202020204" pitchFamily="34" charset="0"/>
              </a:rPr>
              <a:t>сфері</a:t>
            </a:r>
            <a:r>
              <a:rPr lang="ru-RU" b="0" i="0" dirty="0">
                <a:solidFill>
                  <a:srgbClr val="1D1D1B"/>
                </a:solidFill>
                <a:effectLst/>
                <a:latin typeface="arial" panose="020B0604020202020204" pitchFamily="34" charset="0"/>
              </a:rPr>
              <a:t> державного </a:t>
            </a:r>
            <a:r>
              <a:rPr lang="ru-RU" b="0" i="0" dirty="0" err="1">
                <a:solidFill>
                  <a:srgbClr val="1D1D1B"/>
                </a:solidFill>
                <a:effectLst/>
                <a:latin typeface="arial" panose="020B0604020202020204" pitchFamily="34" charset="0"/>
              </a:rPr>
              <a:t>фінансового</a:t>
            </a:r>
            <a:r>
              <a:rPr lang="ru-RU" b="0" i="0" dirty="0">
                <a:solidFill>
                  <a:srgbClr val="1D1D1B"/>
                </a:solidFill>
                <a:effectLst/>
                <a:latin typeface="arial" panose="020B0604020202020204" pitchFamily="34" charset="0"/>
              </a:rPr>
              <a:t> контролю</a:t>
            </a:r>
            <a:endParaRPr lang="ru-RU" b="0" i="0" dirty="0">
              <a:solidFill>
                <a:srgbClr val="1D1D1B"/>
              </a:solidFill>
              <a:effectLst/>
              <a:latin typeface="Arial" panose="020B0604020202020204" pitchFamily="34" charset="0"/>
            </a:endParaRPr>
          </a:p>
          <a:p>
            <a:pPr algn="l"/>
            <a:r>
              <a:rPr lang="ru-RU" b="0" i="0" dirty="0">
                <a:solidFill>
                  <a:srgbClr val="1D1D1B"/>
                </a:solidFill>
                <a:effectLst/>
                <a:latin typeface="arial" panose="020B0604020202020204" pitchFamily="34" charset="0"/>
              </a:rPr>
              <a:t>- </a:t>
            </a:r>
            <a:r>
              <a:rPr lang="ru-RU" b="0" i="0" dirty="0" err="1">
                <a:solidFill>
                  <a:srgbClr val="1D1D1B"/>
                </a:solidFill>
                <a:effectLst/>
                <a:latin typeface="arial" panose="020B0604020202020204" pitchFamily="34" charset="0"/>
              </a:rPr>
              <a:t>запровадження</a:t>
            </a:r>
            <a:r>
              <a:rPr lang="ru-RU" b="0" i="0" dirty="0">
                <a:solidFill>
                  <a:srgbClr val="1D1D1B"/>
                </a:solidFill>
                <a:effectLst/>
                <a:latin typeface="arial" panose="020B0604020202020204" pitchFamily="34" charset="0"/>
              </a:rPr>
              <a:t> </a:t>
            </a:r>
            <a:r>
              <a:rPr lang="ru-RU" b="0" i="0" dirty="0" err="1">
                <a:solidFill>
                  <a:srgbClr val="1D1D1B"/>
                </a:solidFill>
                <a:effectLst/>
                <a:latin typeface="arial" panose="020B0604020202020204" pitchFamily="34" charset="0"/>
              </a:rPr>
              <a:t>ефективної</a:t>
            </a:r>
            <a:r>
              <a:rPr lang="ru-RU" b="0" i="0" dirty="0">
                <a:solidFill>
                  <a:srgbClr val="1D1D1B"/>
                </a:solidFill>
                <a:effectLst/>
                <a:latin typeface="arial" panose="020B0604020202020204" pitchFamily="34" charset="0"/>
              </a:rPr>
              <a:t> </a:t>
            </a:r>
            <a:r>
              <a:rPr lang="ru-RU" b="0" i="0" dirty="0" err="1">
                <a:solidFill>
                  <a:srgbClr val="1D1D1B"/>
                </a:solidFill>
                <a:effectLst/>
                <a:latin typeface="arial" panose="020B0604020202020204" pitchFamily="34" charset="0"/>
              </a:rPr>
              <a:t>системи</a:t>
            </a:r>
            <a:r>
              <a:rPr lang="ru-RU" b="0" i="0" dirty="0">
                <a:solidFill>
                  <a:srgbClr val="1D1D1B"/>
                </a:solidFill>
                <a:effectLst/>
                <a:latin typeface="arial" panose="020B0604020202020204" pitchFamily="34" charset="0"/>
              </a:rPr>
              <a:t> </a:t>
            </a:r>
            <a:r>
              <a:rPr lang="ru-RU" b="0" i="0" dirty="0" err="1">
                <a:solidFill>
                  <a:srgbClr val="1D1D1B"/>
                </a:solidFill>
                <a:effectLst/>
                <a:latin typeface="arial" panose="020B0604020202020204" pitchFamily="34" charset="0"/>
              </a:rPr>
              <a:t>управління</a:t>
            </a:r>
            <a:r>
              <a:rPr lang="ru-RU" b="0" i="0" dirty="0">
                <a:solidFill>
                  <a:srgbClr val="1D1D1B"/>
                </a:solidFill>
                <a:effectLst/>
                <a:latin typeface="arial" panose="020B0604020202020204" pitchFamily="34" charset="0"/>
              </a:rPr>
              <a:t> та контролю </a:t>
            </a:r>
            <a:r>
              <a:rPr lang="ru-RU" b="0" i="0" dirty="0" err="1">
                <a:solidFill>
                  <a:srgbClr val="1D1D1B"/>
                </a:solidFill>
                <a:effectLst/>
                <a:latin typeface="arial" panose="020B0604020202020204" pitchFamily="34" charset="0"/>
              </a:rPr>
              <a:t>якості</a:t>
            </a:r>
            <a:r>
              <a:rPr lang="ru-RU" b="0" i="0" dirty="0">
                <a:solidFill>
                  <a:srgbClr val="1D1D1B"/>
                </a:solidFill>
                <a:effectLst/>
                <a:latin typeface="arial" panose="020B0604020202020204" pitchFamily="34" charset="0"/>
              </a:rPr>
              <a:t> </a:t>
            </a:r>
            <a:r>
              <a:rPr lang="ru-RU" b="0" i="0" dirty="0" err="1">
                <a:solidFill>
                  <a:srgbClr val="1D1D1B"/>
                </a:solidFill>
                <a:effectLst/>
                <a:latin typeface="arial" panose="020B0604020202020204" pitchFamily="34" charset="0"/>
              </a:rPr>
              <a:t>заходів</a:t>
            </a:r>
            <a:r>
              <a:rPr lang="ru-RU" b="0" i="0" dirty="0">
                <a:solidFill>
                  <a:srgbClr val="1D1D1B"/>
                </a:solidFill>
                <a:effectLst/>
                <a:latin typeface="arial" panose="020B0604020202020204" pitchFamily="34" charset="0"/>
              </a:rPr>
              <a:t> державного </a:t>
            </a:r>
            <a:r>
              <a:rPr lang="ru-RU" b="0" i="0" dirty="0" err="1">
                <a:solidFill>
                  <a:srgbClr val="1D1D1B"/>
                </a:solidFill>
                <a:effectLst/>
                <a:latin typeface="arial" panose="020B0604020202020204" pitchFamily="34" charset="0"/>
              </a:rPr>
              <a:t>фінансового</a:t>
            </a:r>
            <a:r>
              <a:rPr lang="ru-RU" b="0" i="0" dirty="0">
                <a:solidFill>
                  <a:srgbClr val="1D1D1B"/>
                </a:solidFill>
                <a:effectLst/>
                <a:latin typeface="arial" panose="020B0604020202020204" pitchFamily="34" charset="0"/>
              </a:rPr>
              <a:t> контролю</a:t>
            </a:r>
            <a:endParaRPr lang="ru-RU" b="0" i="0" dirty="0">
              <a:solidFill>
                <a:srgbClr val="1D1D1B"/>
              </a:solidFill>
              <a:effectLst/>
              <a:latin typeface="Arial" panose="020B0604020202020204" pitchFamily="34" charset="0"/>
            </a:endParaRPr>
          </a:p>
          <a:p>
            <a:pPr algn="l"/>
            <a:r>
              <a:rPr lang="ru-RU" b="0" i="0" dirty="0">
                <a:solidFill>
                  <a:srgbClr val="1D1D1B"/>
                </a:solidFill>
                <a:effectLst/>
                <a:latin typeface="arial" panose="020B0604020202020204" pitchFamily="34" charset="0"/>
              </a:rPr>
              <a:t>- </a:t>
            </a:r>
            <a:r>
              <a:rPr lang="ru-RU" b="0" i="0" dirty="0" err="1">
                <a:solidFill>
                  <a:srgbClr val="1D1D1B"/>
                </a:solidFill>
                <a:effectLst/>
                <a:latin typeface="arial" panose="020B0604020202020204" pitchFamily="34" charset="0"/>
              </a:rPr>
              <a:t>впровадження</a:t>
            </a:r>
            <a:r>
              <a:rPr lang="ru-RU" b="0" i="0" dirty="0">
                <a:solidFill>
                  <a:srgbClr val="1D1D1B"/>
                </a:solidFill>
                <a:effectLst/>
                <a:latin typeface="arial" panose="020B0604020202020204" pitchFamily="34" charset="0"/>
              </a:rPr>
              <a:t> </a:t>
            </a:r>
            <a:r>
              <a:rPr lang="ru-RU" b="0" i="0" dirty="0" err="1">
                <a:solidFill>
                  <a:srgbClr val="1D1D1B"/>
                </a:solidFill>
                <a:effectLst/>
                <a:latin typeface="arial" panose="020B0604020202020204" pitchFamily="34" charset="0"/>
              </a:rPr>
              <a:t>сучасних</a:t>
            </a:r>
            <a:r>
              <a:rPr lang="ru-RU" b="0" i="0" dirty="0">
                <a:solidFill>
                  <a:srgbClr val="1D1D1B"/>
                </a:solidFill>
                <a:effectLst/>
                <a:latin typeface="arial" panose="020B0604020202020204" pitchFamily="34" charset="0"/>
              </a:rPr>
              <a:t> IT-</a:t>
            </a:r>
            <a:r>
              <a:rPr lang="ru-RU" b="0" i="0" dirty="0" err="1">
                <a:solidFill>
                  <a:srgbClr val="1D1D1B"/>
                </a:solidFill>
                <a:effectLst/>
                <a:latin typeface="arial" panose="020B0604020202020204" pitchFamily="34" charset="0"/>
              </a:rPr>
              <a:t>рішень</a:t>
            </a:r>
            <a:r>
              <a:rPr lang="ru-RU" b="0" i="0" dirty="0">
                <a:solidFill>
                  <a:srgbClr val="1D1D1B"/>
                </a:solidFill>
                <a:effectLst/>
                <a:latin typeface="arial" panose="020B0604020202020204" pitchFamily="34" charset="0"/>
              </a:rPr>
              <a:t> в </a:t>
            </a:r>
            <a:r>
              <a:rPr lang="ru-RU" b="0" i="0" dirty="0" err="1">
                <a:solidFill>
                  <a:srgbClr val="1D1D1B"/>
                </a:solidFill>
                <a:effectLst/>
                <a:latin typeface="arial" panose="020B0604020202020204" pitchFamily="34" charset="0"/>
              </a:rPr>
              <a:t>діяльність</a:t>
            </a:r>
            <a:endParaRPr lang="ru-RU" b="0" i="0" dirty="0">
              <a:solidFill>
                <a:srgbClr val="1D1D1B"/>
              </a:solidFill>
              <a:effectLst/>
              <a:latin typeface="Arial" panose="020B0604020202020204" pitchFamily="34" charset="0"/>
            </a:endParaRPr>
          </a:p>
          <a:p>
            <a:endParaRPr lang="uk-UA" dirty="0"/>
          </a:p>
        </p:txBody>
      </p:sp>
    </p:spTree>
    <p:extLst>
      <p:ext uri="{BB962C8B-B14F-4D97-AF65-F5344CB8AC3E}">
        <p14:creationId xmlns:p14="http://schemas.microsoft.com/office/powerpoint/2010/main" val="120327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F62BC5DE-A91B-142F-C6F0-E5AA983F014F}"/>
              </a:ext>
            </a:extLst>
          </p:cNvPr>
          <p:cNvPicPr>
            <a:picLocks noGrp="1" noChangeAspect="1"/>
          </p:cNvPicPr>
          <p:nvPr>
            <p:ph idx="1"/>
          </p:nvPr>
        </p:nvPicPr>
        <p:blipFill>
          <a:blip r:embed="rId2"/>
          <a:stretch>
            <a:fillRect/>
          </a:stretch>
        </p:blipFill>
        <p:spPr>
          <a:xfrm>
            <a:off x="546755" y="754145"/>
            <a:ext cx="8898903" cy="5250174"/>
          </a:xfrm>
        </p:spPr>
      </p:pic>
    </p:spTree>
    <p:extLst>
      <p:ext uri="{BB962C8B-B14F-4D97-AF65-F5344CB8AC3E}">
        <p14:creationId xmlns:p14="http://schemas.microsoft.com/office/powerpoint/2010/main" val="125882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875</TotalTime>
  <Words>2382</Words>
  <Application>Microsoft Office PowerPoint</Application>
  <PresentationFormat>Широкоэкранный</PresentationFormat>
  <Paragraphs>144</Paragraphs>
  <Slides>51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51</vt:i4>
      </vt:variant>
    </vt:vector>
  </HeadingPairs>
  <TitlesOfParts>
    <vt:vector size="58" baseType="lpstr">
      <vt:lpstr>Arial</vt:lpstr>
      <vt:lpstr>Arial</vt:lpstr>
      <vt:lpstr>ProbaPro</vt:lpstr>
      <vt:lpstr>Times New Roman</vt:lpstr>
      <vt:lpstr>Trebuchet MS</vt:lpstr>
      <vt:lpstr>Wingdings 3</vt:lpstr>
      <vt:lpstr>Грань</vt:lpstr>
      <vt:lpstr> Тема 5. Діяльність Державної аудиторської служби</vt:lpstr>
      <vt:lpstr>Презентация PowerPoint</vt:lpstr>
      <vt:lpstr>Презентация PowerPoint</vt:lpstr>
      <vt:lpstr>Основні принципи діяльності Держаудитслужби: </vt:lpstr>
      <vt:lpstr>Базові засади діяльності: </vt:lpstr>
      <vt:lpstr>Презентация PowerPoint</vt:lpstr>
      <vt:lpstr>Стратегічні цілі </vt:lpstr>
      <vt:lpstr>Ціль 2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Порядок і особливості проведення інспектування працівниками ДАС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3 Оцінювання результативності фінансово-господарської діяльності та системи мотивації</dc:title>
  <dc:creator>Прохорчук Наталія Олегівна</dc:creator>
  <cp:lastModifiedBy>Користувач</cp:lastModifiedBy>
  <cp:revision>59</cp:revision>
  <dcterms:created xsi:type="dcterms:W3CDTF">2022-09-21T08:48:38Z</dcterms:created>
  <dcterms:modified xsi:type="dcterms:W3CDTF">2025-03-12T13:43:07Z</dcterms:modified>
</cp:coreProperties>
</file>