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40"/>
  </p:notesMasterIdLst>
  <p:sldIdLst>
    <p:sldId id="256" r:id="rId2"/>
    <p:sldId id="257" r:id="rId3"/>
    <p:sldId id="258" r:id="rId4"/>
    <p:sldId id="262" r:id="rId5"/>
    <p:sldId id="259" r:id="rId6"/>
    <p:sldId id="261" r:id="rId7"/>
    <p:sldId id="266" r:id="rId8"/>
    <p:sldId id="263" r:id="rId9"/>
    <p:sldId id="267" r:id="rId10"/>
    <p:sldId id="265" r:id="rId11"/>
    <p:sldId id="264" r:id="rId12"/>
    <p:sldId id="260" r:id="rId13"/>
    <p:sldId id="269" r:id="rId14"/>
    <p:sldId id="268" r:id="rId15"/>
    <p:sldId id="270" r:id="rId16"/>
    <p:sldId id="271" r:id="rId17"/>
    <p:sldId id="272" r:id="rId18"/>
    <p:sldId id="273" r:id="rId19"/>
    <p:sldId id="274" r:id="rId20"/>
    <p:sldId id="275" r:id="rId21"/>
    <p:sldId id="276" r:id="rId22"/>
    <p:sldId id="277" r:id="rId23"/>
    <p:sldId id="280" r:id="rId24"/>
    <p:sldId id="279" r:id="rId25"/>
    <p:sldId id="282" r:id="rId26"/>
    <p:sldId id="283" r:id="rId27"/>
    <p:sldId id="278" r:id="rId28"/>
    <p:sldId id="281" r:id="rId29"/>
    <p:sldId id="284" r:id="rId30"/>
    <p:sldId id="285" r:id="rId31"/>
    <p:sldId id="286" r:id="rId32"/>
    <p:sldId id="289" r:id="rId33"/>
    <p:sldId id="288" r:id="rId34"/>
    <p:sldId id="287" r:id="rId35"/>
    <p:sldId id="290" r:id="rId36"/>
    <p:sldId id="292" r:id="rId37"/>
    <p:sldId id="291" r:id="rId38"/>
    <p:sldId id="293" r:id="rId3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1"/>
    <p:restoredTop sz="94703"/>
  </p:normalViewPr>
  <p:slideViewPr>
    <p:cSldViewPr snapToGrid="0">
      <p:cViewPr varScale="1">
        <p:scale>
          <a:sx n="116" d="100"/>
          <a:sy n="116" d="100"/>
        </p:scale>
        <p:origin x="520"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BEDBC0-6C8D-CE43-AABB-4AE10E51B4F5}" type="datetimeFigureOut">
              <a:rPr lang="ru-UA" smtClean="0"/>
              <a:t>02.02.2026</a:t>
            </a:fld>
            <a:endParaRPr/>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2CB9ED-57E5-5744-A193-A1AD36448A35}" type="slidenum">
              <a:rPr lang="ru-UA" smtClean="0"/>
              <a:t>‹#›</a:t>
            </a:fld>
            <a:endParaRPr/>
          </a:p>
        </p:txBody>
      </p:sp>
    </p:spTree>
    <p:extLst>
      <p:ext uri="{BB962C8B-B14F-4D97-AF65-F5344CB8AC3E}">
        <p14:creationId xmlns:p14="http://schemas.microsoft.com/office/powerpoint/2010/main" val="6280627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dirty="0"/>
          </a:p>
        </p:txBody>
      </p:sp>
      <p:sp>
        <p:nvSpPr>
          <p:cNvPr id="4" name="Номер слайда 3"/>
          <p:cNvSpPr>
            <a:spLocks noGrp="1"/>
          </p:cNvSpPr>
          <p:nvPr>
            <p:ph type="sldNum" sz="quarter" idx="5"/>
          </p:nvPr>
        </p:nvSpPr>
        <p:spPr/>
        <p:txBody>
          <a:bodyPr/>
          <a:lstStyle/>
          <a:p>
            <a:fld id="{0F2CB9ED-57E5-5744-A193-A1AD36448A35}" type="slidenum">
              <a:rPr lang="ru-UA" smtClean="0"/>
              <a:t>8</a:t>
            </a:fld>
            <a:endParaRPr lang="ru-UA"/>
          </a:p>
        </p:txBody>
      </p:sp>
    </p:spTree>
    <p:extLst>
      <p:ext uri="{BB962C8B-B14F-4D97-AF65-F5344CB8AC3E}">
        <p14:creationId xmlns:p14="http://schemas.microsoft.com/office/powerpoint/2010/main" val="34883454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dirty="0"/>
              <a:t>Click to edit Master title style</a:t>
            </a:r>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15046417-53B3-1A40-B05B-AD8CD5F5691D}" type="datetimeFigureOut">
              <a:rPr lang="ru-UA" smtClean="0"/>
              <a:t>02.02.2026</a:t>
            </a:fld>
            <a:endParaRPr lang="ru-UA"/>
          </a:p>
        </p:txBody>
      </p:sp>
      <p:sp>
        <p:nvSpPr>
          <p:cNvPr id="5" name="Footer Placeholder 4"/>
          <p:cNvSpPr>
            <a:spLocks noGrp="1"/>
          </p:cNvSpPr>
          <p:nvPr>
            <p:ph type="ftr" sz="quarter" idx="11"/>
          </p:nvPr>
        </p:nvSpPr>
        <p:spPr/>
        <p:txBody>
          <a:bodyPr/>
          <a:lstStyle/>
          <a:p>
            <a:endParaRPr lang="ru-UA"/>
          </a:p>
        </p:txBody>
      </p:sp>
      <p:sp>
        <p:nvSpPr>
          <p:cNvPr id="6" name="Slide Number Placeholder 5"/>
          <p:cNvSpPr>
            <a:spLocks noGrp="1"/>
          </p:cNvSpPr>
          <p:nvPr>
            <p:ph type="sldNum" sz="quarter" idx="12"/>
          </p:nvPr>
        </p:nvSpPr>
        <p:spPr/>
        <p:txBody>
          <a:bodyPr/>
          <a:lstStyle/>
          <a:p>
            <a:fld id="{D19BADD1-AA95-4740-A38D-BC7D0BDB02B7}" type="slidenum">
              <a:rPr lang="ru-UA" smtClean="0"/>
              <a:t>‹#›</a:t>
            </a:fld>
            <a:endParaRPr lang="ru-UA"/>
          </a:p>
        </p:txBody>
      </p:sp>
    </p:spTree>
    <p:extLst>
      <p:ext uri="{BB962C8B-B14F-4D97-AF65-F5344CB8AC3E}">
        <p14:creationId xmlns:p14="http://schemas.microsoft.com/office/powerpoint/2010/main" val="6750335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dirty="0"/>
              <a:t>Click to edit Master title style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15046417-53B3-1A40-B05B-AD8CD5F5691D}" type="datetimeFigureOut">
              <a:rPr lang="ru-UA" smtClean="0"/>
              <a:t>02.02.2026</a:t>
            </a:fld>
            <a:endParaRPr lang="ru-UA"/>
          </a:p>
        </p:txBody>
      </p:sp>
      <p:sp>
        <p:nvSpPr>
          <p:cNvPr id="5" name="Footer Placeholder 4"/>
          <p:cNvSpPr>
            <a:spLocks noGrp="1"/>
          </p:cNvSpPr>
          <p:nvPr>
            <p:ph type="ftr" sz="quarter" idx="11"/>
          </p:nvPr>
        </p:nvSpPr>
        <p:spPr/>
        <p:txBody>
          <a:bodyPr/>
          <a:lstStyle/>
          <a:p>
            <a:endParaRPr lang="ru-UA"/>
          </a:p>
        </p:txBody>
      </p:sp>
      <p:sp>
        <p:nvSpPr>
          <p:cNvPr id="6" name="Slide Number Placeholder 5"/>
          <p:cNvSpPr>
            <a:spLocks noGrp="1"/>
          </p:cNvSpPr>
          <p:nvPr>
            <p:ph type="sldNum" sz="quarter" idx="12"/>
          </p:nvPr>
        </p:nvSpPr>
        <p:spPr/>
        <p:txBody>
          <a:bodyPr/>
          <a:lstStyle/>
          <a:p>
            <a:fld id="{D19BADD1-AA95-4740-A38D-BC7D0BDB02B7}" type="slidenum">
              <a:rPr lang="ru-UA" smtClean="0"/>
              <a:t>‹#›</a:t>
            </a:fld>
            <a:endParaRPr lang="ru-UA"/>
          </a:p>
        </p:txBody>
      </p:sp>
    </p:spTree>
    <p:extLst>
      <p:ext uri="{BB962C8B-B14F-4D97-AF65-F5344CB8AC3E}">
        <p14:creationId xmlns:p14="http://schemas.microsoft.com/office/powerpoint/2010/main" val="33397274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dirty="0"/>
              <a:t>Click to edit Master title style</a:t>
            </a:r>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15046417-53B3-1A40-B05B-AD8CD5F5691D}" type="datetimeFigureOut">
              <a:rPr lang="ru-UA" smtClean="0"/>
              <a:t>02.02.2026</a:t>
            </a:fld>
            <a:endParaRPr lang="ru-UA"/>
          </a:p>
        </p:txBody>
      </p:sp>
      <p:sp>
        <p:nvSpPr>
          <p:cNvPr id="5" name="Footer Placeholder 4"/>
          <p:cNvSpPr>
            <a:spLocks noGrp="1"/>
          </p:cNvSpPr>
          <p:nvPr>
            <p:ph type="ftr" sz="quarter" idx="11"/>
          </p:nvPr>
        </p:nvSpPr>
        <p:spPr/>
        <p:txBody>
          <a:bodyPr/>
          <a:lstStyle/>
          <a:p>
            <a:endParaRPr lang="ru-UA"/>
          </a:p>
        </p:txBody>
      </p:sp>
      <p:sp>
        <p:nvSpPr>
          <p:cNvPr id="6" name="Slide Number Placeholder 5"/>
          <p:cNvSpPr>
            <a:spLocks noGrp="1"/>
          </p:cNvSpPr>
          <p:nvPr>
            <p:ph type="sldNum" sz="quarter" idx="12"/>
          </p:nvPr>
        </p:nvSpPr>
        <p:spPr/>
        <p:txBody>
          <a:bodyPr/>
          <a:lstStyle/>
          <a:p>
            <a:fld id="{D19BADD1-AA95-4740-A38D-BC7D0BDB02B7}" type="slidenum">
              <a:rPr lang="ru-UA" smtClean="0"/>
              <a:t>‹#›</a:t>
            </a:fld>
            <a:endParaRPr lang="ru-UA"/>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9651973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dirty="0"/>
              <a:t>Click to edit Master title style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15046417-53B3-1A40-B05B-AD8CD5F5691D}" type="datetimeFigureOut">
              <a:rPr lang="ru-UA" smtClean="0"/>
              <a:t>02.02.2026</a:t>
            </a:fld>
            <a:endParaRPr lang="ru-UA"/>
          </a:p>
        </p:txBody>
      </p:sp>
      <p:sp>
        <p:nvSpPr>
          <p:cNvPr id="5" name="Footer Placeholder 4"/>
          <p:cNvSpPr>
            <a:spLocks noGrp="1"/>
          </p:cNvSpPr>
          <p:nvPr>
            <p:ph type="ftr" sz="quarter" idx="11"/>
          </p:nvPr>
        </p:nvSpPr>
        <p:spPr/>
        <p:txBody>
          <a:bodyPr/>
          <a:lstStyle/>
          <a:p>
            <a:endParaRPr lang="ru-UA"/>
          </a:p>
        </p:txBody>
      </p:sp>
      <p:sp>
        <p:nvSpPr>
          <p:cNvPr id="6" name="Slide Number Placeholder 5"/>
          <p:cNvSpPr>
            <a:spLocks noGrp="1"/>
          </p:cNvSpPr>
          <p:nvPr>
            <p:ph type="sldNum" sz="quarter" idx="12"/>
          </p:nvPr>
        </p:nvSpPr>
        <p:spPr/>
        <p:txBody>
          <a:bodyPr/>
          <a:lstStyle/>
          <a:p>
            <a:fld id="{D19BADD1-AA95-4740-A38D-BC7D0BDB02B7}" type="slidenum">
              <a:rPr lang="ru-UA" smtClean="0"/>
              <a:t>‹#›</a:t>
            </a:fld>
            <a:endParaRPr lang="ru-UA"/>
          </a:p>
        </p:txBody>
      </p:sp>
    </p:spTree>
    <p:extLst>
      <p:ext uri="{BB962C8B-B14F-4D97-AF65-F5344CB8AC3E}">
        <p14:creationId xmlns:p14="http://schemas.microsoft.com/office/powerpoint/2010/main" val="25533596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dirty="0"/>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15046417-53B3-1A40-B05B-AD8CD5F5691D}" type="datetimeFigureOut">
              <a:rPr lang="ru-UA" smtClean="0"/>
              <a:t>02.02.2026</a:t>
            </a:fld>
            <a:endParaRPr lang="ru-UA"/>
          </a:p>
        </p:txBody>
      </p:sp>
      <p:sp>
        <p:nvSpPr>
          <p:cNvPr id="5" name="Footer Placeholder 4"/>
          <p:cNvSpPr>
            <a:spLocks noGrp="1"/>
          </p:cNvSpPr>
          <p:nvPr>
            <p:ph type="ftr" sz="quarter" idx="11"/>
          </p:nvPr>
        </p:nvSpPr>
        <p:spPr/>
        <p:txBody>
          <a:bodyPr/>
          <a:lstStyle/>
          <a:p>
            <a:endParaRPr lang="ru-UA"/>
          </a:p>
        </p:txBody>
      </p:sp>
      <p:sp>
        <p:nvSpPr>
          <p:cNvPr id="6" name="Slide Number Placeholder 5"/>
          <p:cNvSpPr>
            <a:spLocks noGrp="1"/>
          </p:cNvSpPr>
          <p:nvPr>
            <p:ph type="sldNum" sz="quarter" idx="12"/>
          </p:nvPr>
        </p:nvSpPr>
        <p:spPr/>
        <p:txBody>
          <a:bodyPr/>
          <a:lstStyle/>
          <a:p>
            <a:fld id="{D19BADD1-AA95-4740-A38D-BC7D0BDB02B7}" type="slidenum">
              <a:rPr lang="ru-UA" smtClean="0"/>
              <a:t>‹#›</a:t>
            </a:fld>
            <a:endParaRPr lang="ru-UA"/>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8967654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dirty="0"/>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15046417-53B3-1A40-B05B-AD8CD5F5691D}" type="datetimeFigureOut">
              <a:rPr lang="ru-UA" smtClean="0"/>
              <a:t>02.02.2026</a:t>
            </a:fld>
            <a:endParaRPr lang="ru-UA"/>
          </a:p>
        </p:txBody>
      </p:sp>
      <p:sp>
        <p:nvSpPr>
          <p:cNvPr id="5" name="Footer Placeholder 4"/>
          <p:cNvSpPr>
            <a:spLocks noGrp="1"/>
          </p:cNvSpPr>
          <p:nvPr>
            <p:ph type="ftr" sz="quarter" idx="11"/>
          </p:nvPr>
        </p:nvSpPr>
        <p:spPr/>
        <p:txBody>
          <a:bodyPr/>
          <a:lstStyle/>
          <a:p>
            <a:endParaRPr lang="ru-UA"/>
          </a:p>
        </p:txBody>
      </p:sp>
      <p:sp>
        <p:nvSpPr>
          <p:cNvPr id="6" name="Slide Number Placeholder 5"/>
          <p:cNvSpPr>
            <a:spLocks noGrp="1"/>
          </p:cNvSpPr>
          <p:nvPr>
            <p:ph type="sldNum" sz="quarter" idx="12"/>
          </p:nvPr>
        </p:nvSpPr>
        <p:spPr/>
        <p:txBody>
          <a:bodyPr/>
          <a:lstStyle/>
          <a:p>
            <a:fld id="{D19BADD1-AA95-4740-A38D-BC7D0BDB02B7}" type="slidenum">
              <a:rPr lang="ru-UA" smtClean="0"/>
              <a:t>‹#›</a:t>
            </a:fld>
            <a:endParaRPr lang="ru-UA"/>
          </a:p>
        </p:txBody>
      </p:sp>
    </p:spTree>
    <p:extLst>
      <p:ext uri="{BB962C8B-B14F-4D97-AF65-F5344CB8AC3E}">
        <p14:creationId xmlns:p14="http://schemas.microsoft.com/office/powerpoint/2010/main" val="13487458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15046417-53B3-1A40-B05B-AD8CD5F5691D}" type="datetimeFigureOut">
              <a:rPr lang="ru-UA" smtClean="0"/>
              <a:t>02.02.2026</a:t>
            </a:fld>
            <a:endParaRPr lang="ru-UA"/>
          </a:p>
        </p:txBody>
      </p:sp>
      <p:sp>
        <p:nvSpPr>
          <p:cNvPr id="5" name="Footer Placeholder 4"/>
          <p:cNvSpPr>
            <a:spLocks noGrp="1"/>
          </p:cNvSpPr>
          <p:nvPr>
            <p:ph type="ftr" sz="quarter" idx="11"/>
          </p:nvPr>
        </p:nvSpPr>
        <p:spPr/>
        <p:txBody>
          <a:bodyPr/>
          <a:lstStyle/>
          <a:p>
            <a:endParaRPr lang="ru-UA"/>
          </a:p>
        </p:txBody>
      </p:sp>
      <p:sp>
        <p:nvSpPr>
          <p:cNvPr id="6" name="Slide Number Placeholder 5"/>
          <p:cNvSpPr>
            <a:spLocks noGrp="1"/>
          </p:cNvSpPr>
          <p:nvPr>
            <p:ph type="sldNum" sz="quarter" idx="12"/>
          </p:nvPr>
        </p:nvSpPr>
        <p:spPr/>
        <p:txBody>
          <a:bodyPr/>
          <a:lstStyle/>
          <a:p>
            <a:fld id="{D19BADD1-AA95-4740-A38D-BC7D0BDB02B7}" type="slidenum">
              <a:rPr lang="ru-UA" smtClean="0"/>
              <a:t>‹#›</a:t>
            </a:fld>
            <a:endParaRPr lang="ru-UA"/>
          </a:p>
        </p:txBody>
      </p:sp>
    </p:spTree>
    <p:extLst>
      <p:ext uri="{BB962C8B-B14F-4D97-AF65-F5344CB8AC3E}">
        <p14:creationId xmlns:p14="http://schemas.microsoft.com/office/powerpoint/2010/main" val="11910168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dirty="0"/>
              <a:t>Click to edit Master title style</a:t>
            </a:r>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15046417-53B3-1A40-B05B-AD8CD5F5691D}" type="datetimeFigureOut">
              <a:rPr lang="ru-UA" smtClean="0"/>
              <a:t>02.02.2026</a:t>
            </a:fld>
            <a:endParaRPr lang="ru-UA"/>
          </a:p>
        </p:txBody>
      </p:sp>
      <p:sp>
        <p:nvSpPr>
          <p:cNvPr id="5" name="Footer Placeholder 4"/>
          <p:cNvSpPr>
            <a:spLocks noGrp="1"/>
          </p:cNvSpPr>
          <p:nvPr>
            <p:ph type="ftr" sz="quarter" idx="11"/>
          </p:nvPr>
        </p:nvSpPr>
        <p:spPr/>
        <p:txBody>
          <a:bodyPr/>
          <a:lstStyle/>
          <a:p>
            <a:endParaRPr lang="ru-UA"/>
          </a:p>
        </p:txBody>
      </p:sp>
      <p:sp>
        <p:nvSpPr>
          <p:cNvPr id="6" name="Slide Number Placeholder 5"/>
          <p:cNvSpPr>
            <a:spLocks noGrp="1"/>
          </p:cNvSpPr>
          <p:nvPr>
            <p:ph type="sldNum" sz="quarter" idx="12"/>
          </p:nvPr>
        </p:nvSpPr>
        <p:spPr/>
        <p:txBody>
          <a:bodyPr/>
          <a:lstStyle/>
          <a:p>
            <a:fld id="{D19BADD1-AA95-4740-A38D-BC7D0BDB02B7}" type="slidenum">
              <a:rPr lang="ru-UA" smtClean="0"/>
              <a:t>‹#›</a:t>
            </a:fld>
            <a:endParaRPr lang="ru-UA"/>
          </a:p>
        </p:txBody>
      </p:sp>
    </p:spTree>
    <p:extLst>
      <p:ext uri="{BB962C8B-B14F-4D97-AF65-F5344CB8AC3E}">
        <p14:creationId xmlns:p14="http://schemas.microsoft.com/office/powerpoint/2010/main" val="1927213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15046417-53B3-1A40-B05B-AD8CD5F5691D}" type="datetimeFigureOut">
              <a:rPr lang="ru-UA" smtClean="0"/>
              <a:t>02.02.2026</a:t>
            </a:fld>
            <a:endParaRPr lang="ru-UA"/>
          </a:p>
        </p:txBody>
      </p:sp>
      <p:sp>
        <p:nvSpPr>
          <p:cNvPr id="5" name="Footer Placeholder 4"/>
          <p:cNvSpPr>
            <a:spLocks noGrp="1"/>
          </p:cNvSpPr>
          <p:nvPr>
            <p:ph type="ftr" sz="quarter" idx="11"/>
          </p:nvPr>
        </p:nvSpPr>
        <p:spPr/>
        <p:txBody>
          <a:bodyPr/>
          <a:lstStyle/>
          <a:p>
            <a:endParaRPr lang="ru-UA"/>
          </a:p>
        </p:txBody>
      </p:sp>
      <p:sp>
        <p:nvSpPr>
          <p:cNvPr id="6" name="Slide Number Placeholder 5"/>
          <p:cNvSpPr>
            <a:spLocks noGrp="1"/>
          </p:cNvSpPr>
          <p:nvPr>
            <p:ph type="sldNum" sz="quarter" idx="12"/>
          </p:nvPr>
        </p:nvSpPr>
        <p:spPr/>
        <p:txBody>
          <a:bodyPr/>
          <a:lstStyle/>
          <a:p>
            <a:fld id="{D19BADD1-AA95-4740-A38D-BC7D0BDB02B7}" type="slidenum">
              <a:rPr lang="ru-UA" smtClean="0"/>
              <a:t>‹#›</a:t>
            </a:fld>
            <a:endParaRPr lang="ru-UA"/>
          </a:p>
        </p:txBody>
      </p:sp>
    </p:spTree>
    <p:extLst>
      <p:ext uri="{BB962C8B-B14F-4D97-AF65-F5344CB8AC3E}">
        <p14:creationId xmlns:p14="http://schemas.microsoft.com/office/powerpoint/2010/main" val="15008620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dirty="0"/>
              <a:t>Click to edit Master title style</a:t>
            </a:r>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15046417-53B3-1A40-B05B-AD8CD5F5691D}" type="datetimeFigureOut">
              <a:rPr lang="ru-UA" smtClean="0"/>
              <a:t>02.02.2026</a:t>
            </a:fld>
            <a:endParaRPr lang="ru-UA"/>
          </a:p>
        </p:txBody>
      </p:sp>
      <p:sp>
        <p:nvSpPr>
          <p:cNvPr id="5" name="Footer Placeholder 4"/>
          <p:cNvSpPr>
            <a:spLocks noGrp="1"/>
          </p:cNvSpPr>
          <p:nvPr>
            <p:ph type="ftr" sz="quarter" idx="11"/>
          </p:nvPr>
        </p:nvSpPr>
        <p:spPr/>
        <p:txBody>
          <a:bodyPr/>
          <a:lstStyle/>
          <a:p>
            <a:endParaRPr lang="ru-UA"/>
          </a:p>
        </p:txBody>
      </p:sp>
      <p:sp>
        <p:nvSpPr>
          <p:cNvPr id="6" name="Slide Number Placeholder 5"/>
          <p:cNvSpPr>
            <a:spLocks noGrp="1"/>
          </p:cNvSpPr>
          <p:nvPr>
            <p:ph type="sldNum" sz="quarter" idx="12"/>
          </p:nvPr>
        </p:nvSpPr>
        <p:spPr/>
        <p:txBody>
          <a:bodyPr/>
          <a:lstStyle/>
          <a:p>
            <a:fld id="{D19BADD1-AA95-4740-A38D-BC7D0BDB02B7}" type="slidenum">
              <a:rPr lang="ru-UA" smtClean="0"/>
              <a:t>‹#›</a:t>
            </a:fld>
            <a:endParaRPr lang="ru-UA"/>
          </a:p>
        </p:txBody>
      </p:sp>
    </p:spTree>
    <p:extLst>
      <p:ext uri="{BB962C8B-B14F-4D97-AF65-F5344CB8AC3E}">
        <p14:creationId xmlns:p14="http://schemas.microsoft.com/office/powerpoint/2010/main" val="32676815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677334" y="2160589"/>
            <a:ext cx="4184035" cy="388077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5089970" y="2160589"/>
            <a:ext cx="4184034" cy="38807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15046417-53B3-1A40-B05B-AD8CD5F5691D}" type="datetimeFigureOut">
              <a:rPr lang="ru-UA" smtClean="0"/>
              <a:t>02.02.2026</a:t>
            </a:fld>
            <a:endParaRPr lang="ru-UA"/>
          </a:p>
        </p:txBody>
      </p:sp>
      <p:sp>
        <p:nvSpPr>
          <p:cNvPr id="6" name="Footer Placeholder 5"/>
          <p:cNvSpPr>
            <a:spLocks noGrp="1"/>
          </p:cNvSpPr>
          <p:nvPr>
            <p:ph type="ftr" sz="quarter" idx="11"/>
          </p:nvPr>
        </p:nvSpPr>
        <p:spPr/>
        <p:txBody>
          <a:bodyPr/>
          <a:lstStyle/>
          <a:p>
            <a:endParaRPr lang="ru-UA"/>
          </a:p>
        </p:txBody>
      </p:sp>
      <p:sp>
        <p:nvSpPr>
          <p:cNvPr id="7" name="Slide Number Placeholder 6"/>
          <p:cNvSpPr>
            <a:spLocks noGrp="1"/>
          </p:cNvSpPr>
          <p:nvPr>
            <p:ph type="sldNum" sz="quarter" idx="12"/>
          </p:nvPr>
        </p:nvSpPr>
        <p:spPr/>
        <p:txBody>
          <a:bodyPr/>
          <a:lstStyle/>
          <a:p>
            <a:fld id="{D19BADD1-AA95-4740-A38D-BC7D0BDB02B7}" type="slidenum">
              <a:rPr lang="ru-UA" smtClean="0"/>
              <a:t>‹#›</a:t>
            </a:fld>
            <a:endParaRPr lang="ru-UA"/>
          </a:p>
        </p:txBody>
      </p:sp>
    </p:spTree>
    <p:extLst>
      <p:ext uri="{BB962C8B-B14F-4D97-AF65-F5344CB8AC3E}">
        <p14:creationId xmlns:p14="http://schemas.microsoft.com/office/powerpoint/2010/main" val="11042501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15046417-53B3-1A40-B05B-AD8CD5F5691D}" type="datetimeFigureOut">
              <a:rPr lang="ru-UA" smtClean="0"/>
              <a:t>02.02.2026</a:t>
            </a:fld>
            <a:endParaRPr lang="ru-UA"/>
          </a:p>
        </p:txBody>
      </p:sp>
      <p:sp>
        <p:nvSpPr>
          <p:cNvPr id="8" name="Footer Placeholder 7"/>
          <p:cNvSpPr>
            <a:spLocks noGrp="1"/>
          </p:cNvSpPr>
          <p:nvPr>
            <p:ph type="ftr" sz="quarter" idx="11"/>
          </p:nvPr>
        </p:nvSpPr>
        <p:spPr/>
        <p:txBody>
          <a:bodyPr/>
          <a:lstStyle/>
          <a:p>
            <a:endParaRPr lang="ru-UA"/>
          </a:p>
        </p:txBody>
      </p:sp>
      <p:sp>
        <p:nvSpPr>
          <p:cNvPr id="9" name="Slide Number Placeholder 8"/>
          <p:cNvSpPr>
            <a:spLocks noGrp="1"/>
          </p:cNvSpPr>
          <p:nvPr>
            <p:ph type="sldNum" sz="quarter" idx="12"/>
          </p:nvPr>
        </p:nvSpPr>
        <p:spPr/>
        <p:txBody>
          <a:bodyPr/>
          <a:lstStyle/>
          <a:p>
            <a:fld id="{D19BADD1-AA95-4740-A38D-BC7D0BDB02B7}" type="slidenum">
              <a:rPr lang="ru-UA" smtClean="0"/>
              <a:t>‹#›</a:t>
            </a:fld>
            <a:endParaRPr lang="ru-UA"/>
          </a:p>
        </p:txBody>
      </p:sp>
    </p:spTree>
    <p:extLst>
      <p:ext uri="{BB962C8B-B14F-4D97-AF65-F5344CB8AC3E}">
        <p14:creationId xmlns:p14="http://schemas.microsoft.com/office/powerpoint/2010/main" val="34151876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15046417-53B3-1A40-B05B-AD8CD5F5691D}" type="datetimeFigureOut">
              <a:rPr lang="ru-UA" smtClean="0"/>
              <a:t>02.02.2026</a:t>
            </a:fld>
            <a:endParaRPr lang="ru-UA"/>
          </a:p>
        </p:txBody>
      </p:sp>
      <p:sp>
        <p:nvSpPr>
          <p:cNvPr id="4" name="Footer Placeholder 3"/>
          <p:cNvSpPr>
            <a:spLocks noGrp="1"/>
          </p:cNvSpPr>
          <p:nvPr>
            <p:ph type="ftr" sz="quarter" idx="11"/>
          </p:nvPr>
        </p:nvSpPr>
        <p:spPr/>
        <p:txBody>
          <a:bodyPr/>
          <a:lstStyle/>
          <a:p>
            <a:endParaRPr lang="ru-UA"/>
          </a:p>
        </p:txBody>
      </p:sp>
      <p:sp>
        <p:nvSpPr>
          <p:cNvPr id="5" name="Slide Number Placeholder 4"/>
          <p:cNvSpPr>
            <a:spLocks noGrp="1"/>
          </p:cNvSpPr>
          <p:nvPr>
            <p:ph type="sldNum" sz="quarter" idx="12"/>
          </p:nvPr>
        </p:nvSpPr>
        <p:spPr/>
        <p:txBody>
          <a:bodyPr/>
          <a:lstStyle/>
          <a:p>
            <a:fld id="{D19BADD1-AA95-4740-A38D-BC7D0BDB02B7}" type="slidenum">
              <a:rPr lang="ru-UA" smtClean="0"/>
              <a:t>‹#›</a:t>
            </a:fld>
            <a:endParaRPr lang="ru-UA"/>
          </a:p>
        </p:txBody>
      </p:sp>
    </p:spTree>
    <p:extLst>
      <p:ext uri="{BB962C8B-B14F-4D97-AF65-F5344CB8AC3E}">
        <p14:creationId xmlns:p14="http://schemas.microsoft.com/office/powerpoint/2010/main" val="31310034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046417-53B3-1A40-B05B-AD8CD5F5691D}" type="datetimeFigureOut">
              <a:rPr lang="ru-UA" smtClean="0"/>
              <a:t>02.02.2026</a:t>
            </a:fld>
            <a:endParaRPr lang="ru-UA"/>
          </a:p>
        </p:txBody>
      </p:sp>
      <p:sp>
        <p:nvSpPr>
          <p:cNvPr id="3" name="Footer Placeholder 2"/>
          <p:cNvSpPr>
            <a:spLocks noGrp="1"/>
          </p:cNvSpPr>
          <p:nvPr>
            <p:ph type="ftr" sz="quarter" idx="11"/>
          </p:nvPr>
        </p:nvSpPr>
        <p:spPr/>
        <p:txBody>
          <a:bodyPr/>
          <a:lstStyle/>
          <a:p>
            <a:endParaRPr lang="ru-UA"/>
          </a:p>
        </p:txBody>
      </p:sp>
      <p:sp>
        <p:nvSpPr>
          <p:cNvPr id="4" name="Slide Number Placeholder 3"/>
          <p:cNvSpPr>
            <a:spLocks noGrp="1"/>
          </p:cNvSpPr>
          <p:nvPr>
            <p:ph type="sldNum" sz="quarter" idx="12"/>
          </p:nvPr>
        </p:nvSpPr>
        <p:spPr/>
        <p:txBody>
          <a:bodyPr/>
          <a:lstStyle/>
          <a:p>
            <a:fld id="{D19BADD1-AA95-4740-A38D-BC7D0BDB02B7}" type="slidenum">
              <a:rPr lang="ru-UA" smtClean="0"/>
              <a:t>‹#›</a:t>
            </a:fld>
            <a:endParaRPr lang="ru-UA"/>
          </a:p>
        </p:txBody>
      </p:sp>
    </p:spTree>
    <p:extLst>
      <p:ext uri="{BB962C8B-B14F-4D97-AF65-F5344CB8AC3E}">
        <p14:creationId xmlns:p14="http://schemas.microsoft.com/office/powerpoint/2010/main" val="6285682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dirty="0"/>
              <a:t>Click to edit Master title style</a:t>
            </a:r>
          </a:p>
        </p:txBody>
      </p:sp>
      <p:sp>
        <p:nvSpPr>
          <p:cNvPr id="3" name="Content Placeholder 2"/>
          <p:cNvSpPr>
            <a:spLocks noGrp="1"/>
          </p:cNvSpPr>
          <p:nvPr>
            <p:ph idx="1"/>
          </p:nvPr>
        </p:nvSpPr>
        <p:spPr>
          <a:xfrm>
            <a:off x="4760461" y="514924"/>
            <a:ext cx="4513541" cy="5526437"/>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15046417-53B3-1A40-B05B-AD8CD5F5691D}" type="datetimeFigureOut">
              <a:rPr lang="ru-UA" smtClean="0"/>
              <a:t>02.02.2026</a:t>
            </a:fld>
            <a:endParaRPr lang="ru-UA"/>
          </a:p>
        </p:txBody>
      </p:sp>
      <p:sp>
        <p:nvSpPr>
          <p:cNvPr id="6" name="Footer Placeholder 5"/>
          <p:cNvSpPr>
            <a:spLocks noGrp="1"/>
          </p:cNvSpPr>
          <p:nvPr>
            <p:ph type="ftr" sz="quarter" idx="11"/>
          </p:nvPr>
        </p:nvSpPr>
        <p:spPr/>
        <p:txBody>
          <a:bodyPr/>
          <a:lstStyle/>
          <a:p>
            <a:endParaRPr lang="ru-UA"/>
          </a:p>
        </p:txBody>
      </p:sp>
      <p:sp>
        <p:nvSpPr>
          <p:cNvPr id="7" name="Slide Number Placeholder 6"/>
          <p:cNvSpPr>
            <a:spLocks noGrp="1"/>
          </p:cNvSpPr>
          <p:nvPr>
            <p:ph type="sldNum" sz="quarter" idx="12"/>
          </p:nvPr>
        </p:nvSpPr>
        <p:spPr/>
        <p:txBody>
          <a:bodyPr/>
          <a:lstStyle/>
          <a:p>
            <a:fld id="{D19BADD1-AA95-4740-A38D-BC7D0BDB02B7}" type="slidenum">
              <a:rPr lang="ru-UA" smtClean="0"/>
              <a:t>‹#›</a:t>
            </a:fld>
            <a:endParaRPr lang="ru-UA"/>
          </a:p>
        </p:txBody>
      </p:sp>
    </p:spTree>
    <p:extLst>
      <p:ext uri="{BB962C8B-B14F-4D97-AF65-F5344CB8AC3E}">
        <p14:creationId xmlns:p14="http://schemas.microsoft.com/office/powerpoint/2010/main" val="22933449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dirty="0"/>
              <a:t>Click to edit Master title style</a:t>
            </a:r>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15046417-53B3-1A40-B05B-AD8CD5F5691D}" type="datetimeFigureOut">
              <a:rPr lang="ru-UA" smtClean="0"/>
              <a:t>02.02.2026</a:t>
            </a:fld>
            <a:endParaRPr lang="ru-UA"/>
          </a:p>
        </p:txBody>
      </p:sp>
      <p:sp>
        <p:nvSpPr>
          <p:cNvPr id="6" name="Footer Placeholder 5"/>
          <p:cNvSpPr>
            <a:spLocks noGrp="1"/>
          </p:cNvSpPr>
          <p:nvPr>
            <p:ph type="ftr" sz="quarter" idx="11"/>
          </p:nvPr>
        </p:nvSpPr>
        <p:spPr/>
        <p:txBody>
          <a:bodyPr/>
          <a:lstStyle/>
          <a:p>
            <a:endParaRPr lang="ru-UA"/>
          </a:p>
        </p:txBody>
      </p:sp>
      <p:sp>
        <p:nvSpPr>
          <p:cNvPr id="7" name="Slide Number Placeholder 6"/>
          <p:cNvSpPr>
            <a:spLocks noGrp="1"/>
          </p:cNvSpPr>
          <p:nvPr>
            <p:ph type="sldNum" sz="quarter" idx="12"/>
          </p:nvPr>
        </p:nvSpPr>
        <p:spPr/>
        <p:txBody>
          <a:bodyPr/>
          <a:lstStyle/>
          <a:p>
            <a:fld id="{D19BADD1-AA95-4740-A38D-BC7D0BDB02B7}" type="slidenum">
              <a:rPr lang="ru-UA" smtClean="0"/>
              <a:t>‹#›</a:t>
            </a:fld>
            <a:endParaRPr lang="ru-UA"/>
          </a:p>
        </p:txBody>
      </p:sp>
    </p:spTree>
    <p:extLst>
      <p:ext uri="{BB962C8B-B14F-4D97-AF65-F5344CB8AC3E}">
        <p14:creationId xmlns:p14="http://schemas.microsoft.com/office/powerpoint/2010/main" val="16126760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5046417-53B3-1A40-B05B-AD8CD5F5691D}" type="datetimeFigureOut">
              <a:rPr lang="ru-UA" smtClean="0"/>
              <a:t>02.02.2026</a:t>
            </a:fld>
            <a:endParaRPr lang="ru-UA"/>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UA"/>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19BADD1-AA95-4740-A38D-BC7D0BDB02B7}" type="slidenum">
              <a:rPr lang="ru-UA" smtClean="0"/>
              <a:t>‹#›</a:t>
            </a:fld>
            <a:endParaRPr lang="ru-UA"/>
          </a:p>
        </p:txBody>
      </p:sp>
    </p:spTree>
    <p:extLst>
      <p:ext uri="{BB962C8B-B14F-4D97-AF65-F5344CB8AC3E}">
        <p14:creationId xmlns:p14="http://schemas.microsoft.com/office/powerpoint/2010/main" val="41031871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BD64370-A584-8651-554D-D767F5B5607D}"/>
              </a:ext>
            </a:extLst>
          </p:cNvPr>
          <p:cNvSpPr>
            <a:spLocks noGrp="1"/>
          </p:cNvSpPr>
          <p:nvPr>
            <p:ph type="ctrTitle"/>
          </p:nvPr>
        </p:nvSpPr>
        <p:spPr/>
        <p:txBody>
          <a:bodyPr/>
          <a:lstStyle/>
          <a:p>
            <a:r>
              <a:rPr lang="ru-RU" sz="2400" b="1" dirty="0">
                <a:solidFill>
                  <a:srgbClr val="000000"/>
                </a:solidFill>
                <a:effectLst/>
                <a:latin typeface="Times New Roman" panose="02020603050405020304" pitchFamily="18" charset="0"/>
              </a:rPr>
              <a:t>ТОВАРНИЙ РУХ І МЕХАНІЗМИ ВИКОРИСТАННЯ</a:t>
            </a:r>
            <a:br>
              <a:rPr lang="ru-RU" sz="2400" dirty="0">
                <a:solidFill>
                  <a:srgbClr val="000000"/>
                </a:solidFill>
                <a:effectLst/>
                <a:latin typeface="Times New Roman" panose="02020603050405020304" pitchFamily="18" charset="0"/>
              </a:rPr>
            </a:br>
            <a:r>
              <a:rPr lang="ru-RU" sz="2400" b="1" dirty="0">
                <a:solidFill>
                  <a:srgbClr val="000000"/>
                </a:solidFill>
                <a:effectLst/>
                <a:latin typeface="Times New Roman" panose="02020603050405020304" pitchFamily="18" charset="0"/>
              </a:rPr>
              <a:t>КАНАЛІВ РОЗПОДІЛУ</a:t>
            </a:r>
            <a:br>
              <a:rPr lang="ru-RU" dirty="0">
                <a:solidFill>
                  <a:srgbClr val="000000"/>
                </a:solidFill>
                <a:effectLst/>
                <a:latin typeface="Times New Roman" panose="02020603050405020304" pitchFamily="18" charset="0"/>
              </a:rPr>
            </a:br>
            <a:endParaRPr dirty="0"/>
          </a:p>
        </p:txBody>
      </p:sp>
      <p:sp>
        <p:nvSpPr>
          <p:cNvPr id="3" name="Подзаголовок 2">
            <a:extLst>
              <a:ext uri="{FF2B5EF4-FFF2-40B4-BE49-F238E27FC236}">
                <a16:creationId xmlns:a16="http://schemas.microsoft.com/office/drawing/2014/main" id="{562B4892-38FF-F2A5-CE8F-A5BF55C2D6AB}"/>
              </a:ext>
            </a:extLst>
          </p:cNvPr>
          <p:cNvSpPr>
            <a:spLocks noGrp="1"/>
          </p:cNvSpPr>
          <p:nvPr>
            <p:ph type="subTitle" idx="1"/>
          </p:nvPr>
        </p:nvSpPr>
        <p:spPr/>
        <p:txBody>
          <a:bodyPr/>
          <a:lstStyle/>
          <a:p>
            <a:r>
              <a:rPr lang="uk-UA"/>
              <a:t>Лекція 2</a:t>
            </a:r>
            <a:endParaRPr dirty="0"/>
          </a:p>
        </p:txBody>
      </p:sp>
    </p:spTree>
    <p:extLst>
      <p:ext uri="{BB962C8B-B14F-4D97-AF65-F5344CB8AC3E}">
        <p14:creationId xmlns:p14="http://schemas.microsoft.com/office/powerpoint/2010/main" val="37555405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71AEC20-06BB-36BC-6DD4-987749118972}"/>
              </a:ext>
            </a:extLst>
          </p:cNvPr>
          <p:cNvSpPr>
            <a:spLocks noGrp="1"/>
          </p:cNvSpPr>
          <p:nvPr>
            <p:ph idx="1"/>
          </p:nvPr>
        </p:nvSpPr>
        <p:spPr>
          <a:xfrm>
            <a:off x="352539" y="385591"/>
            <a:ext cx="11644830" cy="5971142"/>
          </a:xfrm>
        </p:spPr>
        <p:txBody>
          <a:bodyPr>
            <a:normAutofit/>
          </a:bodyPr>
          <a:lstStyle/>
          <a:p>
            <a:pPr algn="just"/>
            <a:r>
              <a:rPr lang="ru-RU" b="1" i="1" dirty="0" err="1">
                <a:solidFill>
                  <a:srgbClr val="000000"/>
                </a:solidFill>
                <a:effectLst/>
                <a:latin typeface="Times New Roman" panose="02020603050405020304" pitchFamily="18" charset="0"/>
                <a:cs typeface="Times New Roman" panose="02020603050405020304" pitchFamily="18" charset="0"/>
              </a:rPr>
              <a:t>Франчайзингові</a:t>
            </a:r>
            <a:r>
              <a:rPr lang="ru-RU" i="1" dirty="0">
                <a:solidFill>
                  <a:srgbClr val="000000"/>
                </a:solidFill>
                <a:effectLst/>
                <a:latin typeface="Times New Roman" panose="02020603050405020304" pitchFamily="18" charset="0"/>
                <a:cs typeface="Times New Roman" panose="02020603050405020304" pitchFamily="18" charset="0"/>
              </a:rPr>
              <a:t> (</a:t>
            </a:r>
            <a:r>
              <a:rPr lang="ru-RU" b="1" i="1" dirty="0" err="1">
                <a:solidFill>
                  <a:srgbClr val="000000"/>
                </a:solidFill>
                <a:effectLst/>
                <a:latin typeface="Times New Roman" panose="02020603050405020304" pitchFamily="18" charset="0"/>
                <a:cs typeface="Times New Roman" panose="02020603050405020304" pitchFamily="18" charset="0"/>
              </a:rPr>
              <a:t>франшизні</a:t>
            </a:r>
            <a:r>
              <a:rPr lang="ru-RU" i="1" dirty="0">
                <a:solidFill>
                  <a:srgbClr val="000000"/>
                </a:solidFill>
                <a:effectLst/>
                <a:latin typeface="Times New Roman" panose="02020603050405020304" pitchFamily="18" charset="0"/>
                <a:cs typeface="Times New Roman" panose="02020603050405020304" pitchFamily="18" charset="0"/>
              </a:rPr>
              <a:t>) </a:t>
            </a:r>
            <a:r>
              <a:rPr lang="ru-RU" b="1" i="1" dirty="0" err="1">
                <a:solidFill>
                  <a:srgbClr val="000000"/>
                </a:solidFill>
                <a:effectLst/>
                <a:latin typeface="Times New Roman" panose="02020603050405020304" pitchFamily="18" charset="0"/>
                <a:cs typeface="Times New Roman" panose="02020603050405020304" pitchFamily="18" charset="0"/>
              </a:rPr>
              <a:t>системи</a:t>
            </a:r>
            <a:r>
              <a:rPr lang="ru-RU" b="1" i="1" dirty="0">
                <a:solidFill>
                  <a:srgbClr val="000000"/>
                </a:solidFill>
                <a:effectLst/>
                <a:latin typeface="Times New Roman" panose="02020603050405020304" pitchFamily="18" charset="0"/>
                <a:cs typeface="Times New Roman" panose="02020603050405020304" pitchFamily="18" charset="0"/>
              </a:rPr>
              <a:t> </a:t>
            </a:r>
            <a:r>
              <a:rPr lang="ru-RU" dirty="0">
                <a:solidFill>
                  <a:srgbClr val="000000"/>
                </a:solidFill>
                <a:effectLst/>
                <a:latin typeface="Times New Roman" panose="02020603050405020304" pitchFamily="18" charset="0"/>
                <a:cs typeface="Times New Roman" panose="02020603050405020304" pitchFamily="18" charset="0"/>
              </a:rPr>
              <a:t>(</a:t>
            </a:r>
            <a:r>
              <a:rPr lang="ru-RU" dirty="0" err="1">
                <a:solidFill>
                  <a:srgbClr val="000000"/>
                </a:solidFill>
                <a:effectLst/>
                <a:latin typeface="Times New Roman" panose="02020603050405020304" pitchFamily="18" charset="0"/>
                <a:cs typeface="Times New Roman" panose="02020603050405020304" pitchFamily="18" charset="0"/>
              </a:rPr>
              <a:t>від</a:t>
            </a:r>
            <a:r>
              <a:rPr lang="ru-RU" dirty="0">
                <a:solidFill>
                  <a:srgbClr val="000000"/>
                </a:solidFill>
                <a:effectLst/>
                <a:latin typeface="Times New Roman" panose="02020603050405020304" pitchFamily="18" charset="0"/>
                <a:cs typeface="Times New Roman" panose="02020603050405020304" pitchFamily="18" charset="0"/>
              </a:rPr>
              <a:t> франц. </a:t>
            </a:r>
            <a:r>
              <a:rPr lang="en-US" dirty="0">
                <a:solidFill>
                  <a:srgbClr val="000000"/>
                </a:solidFill>
                <a:effectLst/>
                <a:latin typeface="Times New Roman" panose="02020603050405020304" pitchFamily="18" charset="0"/>
                <a:cs typeface="Times New Roman" panose="02020603050405020304" pitchFamily="18" charset="0"/>
              </a:rPr>
              <a:t>franchise –</a:t>
            </a:r>
            <a:r>
              <a:rPr lang="uk-UA" dirty="0">
                <a:solidFill>
                  <a:srgbClr val="000000"/>
                </a:solidFill>
                <a:effectLst/>
                <a:latin typeface="Times New Roman" panose="02020603050405020304" pitchFamily="18" charset="0"/>
                <a:cs typeface="Times New Roman" panose="02020603050405020304" pitchFamily="18" charset="0"/>
              </a:rPr>
              <a:t> </a:t>
            </a:r>
            <a:r>
              <a:rPr lang="ru-RU" dirty="0" err="1">
                <a:solidFill>
                  <a:srgbClr val="000000"/>
                </a:solidFill>
                <a:effectLst/>
                <a:latin typeface="Times New Roman" panose="02020603050405020304" pitchFamily="18" charset="0"/>
                <a:cs typeface="Times New Roman" panose="02020603050405020304" pitchFamily="18" charset="0"/>
              </a:rPr>
              <a:t>пільга</a:t>
            </a:r>
            <a:r>
              <a:rPr lang="ru-RU" dirty="0">
                <a:solidFill>
                  <a:srgbClr val="000000"/>
                </a:solidFill>
                <a:effectLst/>
                <a:latin typeface="Times New Roman" panose="02020603050405020304" pitchFamily="18" charset="0"/>
                <a:cs typeface="Times New Roman" panose="02020603050405020304" pitchFamily="18" charset="0"/>
              </a:rPr>
              <a:t>) – </a:t>
            </a:r>
            <a:r>
              <a:rPr lang="ru-RU" dirty="0" err="1">
                <a:solidFill>
                  <a:srgbClr val="000000"/>
                </a:solidFill>
                <a:effectLst/>
                <a:latin typeface="Times New Roman" panose="02020603050405020304" pitchFamily="18" charset="0"/>
                <a:cs typeface="Times New Roman" panose="02020603050405020304" pitchFamily="18" charset="0"/>
              </a:rPr>
              <a:t>передбачають</a:t>
            </a:r>
            <a:r>
              <a:rPr lang="ru-RU" dirty="0">
                <a:solidFill>
                  <a:srgbClr val="000000"/>
                </a:solidFill>
                <a:effectLst/>
                <a:latin typeface="Times New Roman" panose="02020603050405020304" pitchFamily="18" charset="0"/>
                <a:cs typeface="Times New Roman" panose="02020603050405020304" pitchFamily="18" charset="0"/>
              </a:rPr>
              <a:t> передачу </a:t>
            </a:r>
            <a:r>
              <a:rPr lang="ru-RU" dirty="0" err="1">
                <a:solidFill>
                  <a:srgbClr val="000000"/>
                </a:solidFill>
                <a:effectLst/>
                <a:latin typeface="Times New Roman" panose="02020603050405020304" pitchFamily="18" charset="0"/>
                <a:cs typeface="Times New Roman" panose="02020603050405020304" pitchFamily="18" charset="0"/>
              </a:rPr>
              <a:t>франшизером</a:t>
            </a:r>
            <a:r>
              <a:rPr lang="ru-RU" dirty="0">
                <a:solidFill>
                  <a:srgbClr val="000000"/>
                </a:solidFill>
                <a:effectLst/>
                <a:latin typeface="Times New Roman" panose="02020603050405020304" pitchFamily="18" charset="0"/>
                <a:cs typeface="Times New Roman" panose="02020603050405020304" pitchFamily="18" charset="0"/>
              </a:rPr>
              <a:t> (</a:t>
            </a:r>
            <a:r>
              <a:rPr lang="ru-RU" dirty="0" err="1">
                <a:solidFill>
                  <a:srgbClr val="000000"/>
                </a:solidFill>
                <a:effectLst/>
                <a:latin typeface="Times New Roman" panose="02020603050405020304" pitchFamily="18" charset="0"/>
                <a:cs typeface="Times New Roman" panose="02020603050405020304" pitchFamily="18" charset="0"/>
              </a:rPr>
              <a:t>виробником</a:t>
            </a:r>
            <a:r>
              <a:rPr lang="ru-RU" dirty="0">
                <a:solidFill>
                  <a:srgbClr val="000000"/>
                </a:solidFill>
                <a:effectLst/>
                <a:latin typeface="Times New Roman" panose="02020603050405020304" pitchFamily="18" charset="0"/>
                <a:cs typeface="Times New Roman" panose="02020603050405020304" pitchFamily="18" charset="0"/>
              </a:rPr>
              <a:t> </a:t>
            </a:r>
            <a:r>
              <a:rPr lang="ru-RU" dirty="0" err="1">
                <a:solidFill>
                  <a:srgbClr val="000000"/>
                </a:solidFill>
                <a:effectLst/>
                <a:latin typeface="Times New Roman" panose="02020603050405020304" pitchFamily="18" charset="0"/>
                <a:cs typeface="Times New Roman" panose="02020603050405020304" pitchFamily="18" charset="0"/>
              </a:rPr>
              <a:t>або</a:t>
            </a:r>
            <a:r>
              <a:rPr lang="ru-RU" dirty="0">
                <a:solidFill>
                  <a:srgbClr val="000000"/>
                </a:solidFill>
                <a:latin typeface="Times New Roman" panose="02020603050405020304" pitchFamily="18" charset="0"/>
                <a:cs typeface="Times New Roman" panose="02020603050405020304" pitchFamily="18" charset="0"/>
              </a:rPr>
              <a:t> </a:t>
            </a:r>
            <a:r>
              <a:rPr lang="ru-RU" dirty="0" err="1">
                <a:solidFill>
                  <a:srgbClr val="000000"/>
                </a:solidFill>
                <a:effectLst/>
                <a:latin typeface="Times New Roman" panose="02020603050405020304" pitchFamily="18" charset="0"/>
                <a:cs typeface="Times New Roman" panose="02020603050405020304" pitchFamily="18" charset="0"/>
              </a:rPr>
              <a:t>продавцем</a:t>
            </a:r>
            <a:r>
              <a:rPr lang="ru-RU" dirty="0">
                <a:solidFill>
                  <a:srgbClr val="000000"/>
                </a:solidFill>
                <a:effectLst/>
                <a:latin typeface="Times New Roman" panose="02020603050405020304" pitchFamily="18" charset="0"/>
                <a:cs typeface="Times New Roman" panose="02020603050405020304" pitchFamily="18" charset="0"/>
              </a:rPr>
              <a:t>) </a:t>
            </a:r>
            <a:r>
              <a:rPr lang="ru-RU" i="1" dirty="0" err="1">
                <a:solidFill>
                  <a:srgbClr val="000000"/>
                </a:solidFill>
                <a:effectLst/>
                <a:latin typeface="Times New Roman" panose="02020603050405020304" pitchFamily="18" charset="0"/>
                <a:cs typeface="Times New Roman" panose="02020603050405020304" pitchFamily="18" charset="0"/>
              </a:rPr>
              <a:t>франшизи</a:t>
            </a:r>
            <a:r>
              <a:rPr lang="ru-RU" b="1" dirty="0">
                <a:solidFill>
                  <a:srgbClr val="000000"/>
                </a:solidFill>
                <a:effectLst/>
                <a:latin typeface="Times New Roman" panose="02020603050405020304" pitchFamily="18" charset="0"/>
                <a:cs typeface="Times New Roman" panose="02020603050405020304" pitchFamily="18" charset="0"/>
              </a:rPr>
              <a:t> </a:t>
            </a:r>
            <a:r>
              <a:rPr lang="ru-RU" dirty="0">
                <a:solidFill>
                  <a:srgbClr val="000000"/>
                </a:solidFill>
                <a:effectLst/>
                <a:latin typeface="Times New Roman" panose="02020603050405020304" pitchFamily="18" charset="0"/>
                <a:cs typeface="Times New Roman" panose="02020603050405020304" pitchFamily="18" charset="0"/>
              </a:rPr>
              <a:t>(л</a:t>
            </a:r>
            <a:r>
              <a:rPr lang="en-US" dirty="0" err="1">
                <a:solidFill>
                  <a:srgbClr val="000000"/>
                </a:solidFill>
                <a:effectLst/>
                <a:latin typeface="Times New Roman" panose="02020603050405020304" pitchFamily="18" charset="0"/>
                <a:cs typeface="Times New Roman" panose="02020603050405020304" pitchFamily="18" charset="0"/>
              </a:rPr>
              <a:t>i</a:t>
            </a:r>
            <a:r>
              <a:rPr lang="ru-RU" dirty="0">
                <a:solidFill>
                  <a:srgbClr val="000000"/>
                </a:solidFill>
                <a:effectLst/>
                <a:latin typeface="Times New Roman" panose="02020603050405020304" pitchFamily="18" charset="0"/>
                <a:cs typeface="Times New Roman" panose="02020603050405020304" pitchFamily="18" charset="0"/>
              </a:rPr>
              <a:t>ценз</a:t>
            </a:r>
            <a:r>
              <a:rPr lang="en-US" dirty="0" err="1">
                <a:solidFill>
                  <a:srgbClr val="000000"/>
                </a:solidFill>
                <a:effectLst/>
                <a:latin typeface="Times New Roman" panose="02020603050405020304" pitchFamily="18" charset="0"/>
                <a:cs typeface="Times New Roman" panose="02020603050405020304" pitchFamily="18" charset="0"/>
              </a:rPr>
              <a:t>i</a:t>
            </a:r>
            <a:r>
              <a:rPr lang="ru-RU" dirty="0" err="1">
                <a:solidFill>
                  <a:srgbClr val="000000"/>
                </a:solidFill>
                <a:effectLst/>
                <a:latin typeface="Times New Roman" panose="02020603050405020304" pitchFamily="18" charset="0"/>
                <a:cs typeface="Times New Roman" panose="02020603050405020304" pitchFamily="18" charset="0"/>
              </a:rPr>
              <a:t>ї</a:t>
            </a:r>
            <a:r>
              <a:rPr lang="ru-RU" dirty="0">
                <a:solidFill>
                  <a:srgbClr val="000000"/>
                </a:solidFill>
                <a:effectLst/>
                <a:latin typeface="Times New Roman" panose="02020603050405020304" pitchFamily="18" charset="0"/>
                <a:cs typeface="Times New Roman" panose="02020603050405020304" pitchFamily="18" charset="0"/>
              </a:rPr>
              <a:t>) на право продажу </a:t>
            </a:r>
            <a:r>
              <a:rPr lang="en-US" dirty="0">
                <a:solidFill>
                  <a:srgbClr val="000000"/>
                </a:solidFill>
                <a:effectLst/>
                <a:latin typeface="Times New Roman" panose="02020603050405020304" pitchFamily="18" charset="0"/>
                <a:cs typeface="Times New Roman" panose="02020603050405020304" pitchFamily="18" charset="0"/>
              </a:rPr>
              <a:t>c</a:t>
            </a:r>
            <a:r>
              <a:rPr lang="ru-RU" dirty="0">
                <a:solidFill>
                  <a:srgbClr val="000000"/>
                </a:solidFill>
                <a:effectLst/>
                <a:latin typeface="Times New Roman" panose="02020603050405020304" pitchFamily="18" charset="0"/>
                <a:cs typeface="Times New Roman" panose="02020603050405020304" pitchFamily="18" charset="0"/>
              </a:rPr>
              <a:t>в</a:t>
            </a:r>
            <a:r>
              <a:rPr lang="en-US" dirty="0">
                <a:solidFill>
                  <a:srgbClr val="000000"/>
                </a:solidFill>
                <a:effectLst/>
                <a:latin typeface="Times New Roman" panose="02020603050405020304" pitchFamily="18" charset="0"/>
                <a:cs typeface="Times New Roman" panose="02020603050405020304" pitchFamily="18" charset="0"/>
              </a:rPr>
              <a:t>o</a:t>
            </a:r>
            <a:r>
              <a:rPr lang="ru-RU" dirty="0" err="1">
                <a:solidFill>
                  <a:srgbClr val="000000"/>
                </a:solidFill>
                <a:effectLst/>
                <a:latin typeface="Times New Roman" panose="02020603050405020304" pitchFamily="18" charset="0"/>
                <a:cs typeface="Times New Roman" panose="02020603050405020304" pitchFamily="18" charset="0"/>
              </a:rPr>
              <a:t>єї</a:t>
            </a:r>
            <a:r>
              <a:rPr lang="ru-RU" dirty="0">
                <a:solidFill>
                  <a:srgbClr val="000000"/>
                </a:solidFill>
                <a:effectLst/>
                <a:latin typeface="Times New Roman" panose="02020603050405020304" pitchFamily="18" charset="0"/>
                <a:cs typeface="Times New Roman" panose="02020603050405020304" pitchFamily="18" charset="0"/>
              </a:rPr>
              <a:t> </a:t>
            </a:r>
            <a:r>
              <a:rPr lang="ru-RU" dirty="0" err="1">
                <a:solidFill>
                  <a:srgbClr val="000000"/>
                </a:solidFill>
                <a:effectLst/>
                <a:latin typeface="Times New Roman" panose="02020603050405020304" pitchFamily="18" charset="0"/>
                <a:cs typeface="Times New Roman" panose="02020603050405020304" pitchFamily="18" charset="0"/>
              </a:rPr>
              <a:t>продукції</a:t>
            </a:r>
            <a:r>
              <a:rPr lang="ru-RU" dirty="0">
                <a:solidFill>
                  <a:srgbClr val="000000"/>
                </a:solidFill>
                <a:effectLst/>
                <a:latin typeface="Times New Roman" panose="02020603050405020304" pitchFamily="18" charset="0"/>
                <a:cs typeface="Times New Roman" panose="02020603050405020304" pitchFamily="18" charset="0"/>
              </a:rPr>
              <a:t> </a:t>
            </a:r>
            <a:r>
              <a:rPr lang="ru-RU" dirty="0" err="1">
                <a:solidFill>
                  <a:srgbClr val="000000"/>
                </a:solidFill>
                <a:effectLst/>
                <a:latin typeface="Times New Roman" panose="02020603050405020304" pitchFamily="18" charset="0"/>
                <a:cs typeface="Times New Roman" panose="02020603050405020304" pitchFamily="18" charset="0"/>
              </a:rPr>
              <a:t>під</a:t>
            </a:r>
            <a:r>
              <a:rPr lang="ru-RU" dirty="0">
                <a:solidFill>
                  <a:srgbClr val="000000"/>
                </a:solidFill>
                <a:effectLst/>
                <a:latin typeface="Times New Roman" panose="02020603050405020304" pitchFamily="18" charset="0"/>
                <a:cs typeface="Times New Roman" panose="02020603050405020304" pitchFamily="18" charset="0"/>
              </a:rPr>
              <a:t> </a:t>
            </a:r>
            <a:r>
              <a:rPr lang="ru-RU" dirty="0" err="1">
                <a:solidFill>
                  <a:srgbClr val="000000"/>
                </a:solidFill>
                <a:effectLst/>
                <a:latin typeface="Times New Roman" panose="02020603050405020304" pitchFamily="18" charset="0"/>
                <a:cs typeface="Times New Roman" panose="02020603050405020304" pitchFamily="18" charset="0"/>
              </a:rPr>
              <a:t>назвою</a:t>
            </a:r>
            <a:r>
              <a:rPr lang="ru-RU" dirty="0">
                <a:solidFill>
                  <a:srgbClr val="000000"/>
                </a:solidFill>
                <a:effectLst/>
                <a:latin typeface="Times New Roman" panose="02020603050405020304" pitchFamily="18" charset="0"/>
                <a:cs typeface="Times New Roman" panose="02020603050405020304" pitchFamily="18" charset="0"/>
              </a:rPr>
              <a:t> </a:t>
            </a:r>
            <a:r>
              <a:rPr lang="ru-RU" dirty="0" err="1">
                <a:solidFill>
                  <a:srgbClr val="000000"/>
                </a:solidFill>
                <a:effectLst/>
                <a:latin typeface="Times New Roman" panose="02020603050405020304" pitchFamily="18" charset="0"/>
                <a:cs typeface="Times New Roman" panose="02020603050405020304" pitchFamily="18" charset="0"/>
              </a:rPr>
              <a:t>компанії</a:t>
            </a:r>
            <a:r>
              <a:rPr lang="ru-RU" dirty="0">
                <a:solidFill>
                  <a:srgbClr val="000000"/>
                </a:solidFill>
                <a:effectLst/>
                <a:latin typeface="Times New Roman" panose="02020603050405020304" pitchFamily="18" charset="0"/>
                <a:cs typeface="Times New Roman" panose="02020603050405020304" pitchFamily="18" charset="0"/>
              </a:rPr>
              <a:t> </a:t>
            </a:r>
            <a:r>
              <a:rPr lang="ru-RU" dirty="0" err="1">
                <a:solidFill>
                  <a:srgbClr val="000000"/>
                </a:solidFill>
                <a:effectLst/>
                <a:latin typeface="Times New Roman" panose="02020603050405020304" pitchFamily="18" charset="0"/>
                <a:cs typeface="Times New Roman" panose="02020603050405020304" pitchFamily="18" charset="0"/>
              </a:rPr>
              <a:t>учасникам</a:t>
            </a:r>
            <a:r>
              <a:rPr lang="ru-RU" dirty="0">
                <a:solidFill>
                  <a:srgbClr val="000000"/>
                </a:solidFill>
                <a:effectLst/>
                <a:latin typeface="Times New Roman" panose="02020603050405020304" pitchFamily="18" charset="0"/>
                <a:cs typeface="Times New Roman" panose="02020603050405020304" pitchFamily="18" charset="0"/>
              </a:rPr>
              <a:t> каналу (</a:t>
            </a:r>
            <a:r>
              <a:rPr lang="ru-RU" dirty="0" err="1">
                <a:solidFill>
                  <a:srgbClr val="000000"/>
                </a:solidFill>
                <a:effectLst/>
                <a:latin typeface="Times New Roman" panose="02020603050405020304" pitchFamily="18" charset="0"/>
                <a:cs typeface="Times New Roman" panose="02020603050405020304" pitchFamily="18" charset="0"/>
              </a:rPr>
              <a:t>франчайз</a:t>
            </a:r>
            <a:r>
              <a:rPr lang="en-US" dirty="0" err="1">
                <a:solidFill>
                  <a:srgbClr val="000000"/>
                </a:solidFill>
                <a:effectLst/>
                <a:latin typeface="Times New Roman" panose="02020603050405020304" pitchFamily="18" charset="0"/>
                <a:cs typeface="Times New Roman" panose="02020603050405020304" pitchFamily="18" charset="0"/>
              </a:rPr>
              <a:t>i</a:t>
            </a:r>
            <a:r>
              <a:rPr lang="en-US" dirty="0">
                <a:solidFill>
                  <a:srgbClr val="000000"/>
                </a:solidFill>
                <a:effectLst/>
                <a:latin typeface="Times New Roman" panose="02020603050405020304" pitchFamily="18" charset="0"/>
                <a:cs typeface="Times New Roman" panose="02020603050405020304" pitchFamily="18" charset="0"/>
              </a:rPr>
              <a:t> – </a:t>
            </a:r>
            <a:r>
              <a:rPr lang="ru-RU" dirty="0" err="1">
                <a:solidFill>
                  <a:srgbClr val="000000"/>
                </a:solidFill>
                <a:effectLst/>
                <a:latin typeface="Times New Roman" panose="02020603050405020304" pitchFamily="18" charset="0"/>
                <a:cs typeface="Times New Roman" panose="02020603050405020304" pitchFamily="18" charset="0"/>
              </a:rPr>
              <a:t>наприклад</a:t>
            </a:r>
            <a:r>
              <a:rPr lang="ru-RU" dirty="0">
                <a:solidFill>
                  <a:srgbClr val="000000"/>
                </a:solidFill>
                <a:effectLst/>
                <a:latin typeface="Times New Roman" panose="02020603050405020304" pitchFamily="18" charset="0"/>
                <a:cs typeface="Times New Roman" panose="02020603050405020304" pitchFamily="18" charset="0"/>
              </a:rPr>
              <a:t>, </a:t>
            </a:r>
            <a:r>
              <a:rPr lang="ru-RU" dirty="0" err="1">
                <a:solidFill>
                  <a:srgbClr val="000000"/>
                </a:solidFill>
                <a:effectLst/>
                <a:latin typeface="Times New Roman" panose="02020603050405020304" pitchFamily="18" charset="0"/>
                <a:cs typeface="Times New Roman" panose="02020603050405020304" pitchFamily="18" charset="0"/>
              </a:rPr>
              <a:t>роздрібним</a:t>
            </a:r>
            <a:r>
              <a:rPr lang="ru-RU" dirty="0">
                <a:solidFill>
                  <a:srgbClr val="000000"/>
                </a:solidFill>
                <a:effectLst/>
                <a:latin typeface="Times New Roman" panose="02020603050405020304" pitchFamily="18" charset="0"/>
                <a:cs typeface="Times New Roman" panose="02020603050405020304" pitchFamily="18" charset="0"/>
              </a:rPr>
              <a:t> магазинам), </a:t>
            </a:r>
            <a:r>
              <a:rPr lang="ru-RU" dirty="0" err="1">
                <a:solidFill>
                  <a:srgbClr val="000000"/>
                </a:solidFill>
                <a:effectLst/>
                <a:latin typeface="Times New Roman" panose="02020603050405020304" pitchFamily="18" charset="0"/>
                <a:cs typeface="Times New Roman" panose="02020603050405020304" pitchFamily="18" charset="0"/>
              </a:rPr>
              <a:t>яким</a:t>
            </a:r>
            <a:r>
              <a:rPr lang="ru-RU" dirty="0">
                <a:solidFill>
                  <a:srgbClr val="000000"/>
                </a:solidFill>
                <a:effectLst/>
                <a:latin typeface="Times New Roman" panose="02020603050405020304" pitchFamily="18" charset="0"/>
                <a:cs typeface="Times New Roman" panose="02020603050405020304" pitchFamily="18" charset="0"/>
              </a:rPr>
              <a:t> часто </a:t>
            </a:r>
            <a:r>
              <a:rPr lang="ru-RU" dirty="0" err="1">
                <a:solidFill>
                  <a:srgbClr val="000000"/>
                </a:solidFill>
                <a:effectLst/>
                <a:latin typeface="Times New Roman" panose="02020603050405020304" pitchFamily="18" charset="0"/>
                <a:cs typeface="Times New Roman" panose="02020603050405020304" pitchFamily="18" charset="0"/>
              </a:rPr>
              <a:t>надаються</a:t>
            </a:r>
            <a:r>
              <a:rPr lang="ru-RU" dirty="0">
                <a:solidFill>
                  <a:srgbClr val="000000"/>
                </a:solidFill>
                <a:effectLst/>
                <a:latin typeface="Times New Roman" panose="02020603050405020304" pitchFamily="18" charset="0"/>
                <a:cs typeface="Times New Roman" panose="02020603050405020304" pitchFamily="18" charset="0"/>
              </a:rPr>
              <a:t> </a:t>
            </a:r>
            <a:r>
              <a:rPr lang="ru-RU" dirty="0" err="1">
                <a:solidFill>
                  <a:srgbClr val="000000"/>
                </a:solidFill>
                <a:effectLst/>
                <a:latin typeface="Times New Roman" panose="02020603050405020304" pitchFamily="18" charset="0"/>
                <a:cs typeface="Times New Roman" panose="02020603050405020304" pitchFamily="18" charset="0"/>
              </a:rPr>
              <a:t>ексклюзивні</a:t>
            </a:r>
            <a:r>
              <a:rPr lang="ru-RU" dirty="0">
                <a:solidFill>
                  <a:srgbClr val="000000"/>
                </a:solidFill>
                <a:effectLst/>
                <a:latin typeface="Times New Roman" panose="02020603050405020304" pitchFamily="18" charset="0"/>
                <a:cs typeface="Times New Roman" panose="02020603050405020304" pitchFamily="18" charset="0"/>
              </a:rPr>
              <a:t> права на </a:t>
            </a:r>
            <a:r>
              <a:rPr lang="ru-RU" dirty="0" err="1">
                <a:solidFill>
                  <a:srgbClr val="000000"/>
                </a:solidFill>
                <a:effectLst/>
                <a:latin typeface="Times New Roman" panose="02020603050405020304" pitchFamily="18" charset="0"/>
                <a:cs typeface="Times New Roman" panose="02020603050405020304" pitchFamily="18" charset="0"/>
              </a:rPr>
              <a:t>певній</a:t>
            </a:r>
            <a:r>
              <a:rPr lang="ru-RU" dirty="0">
                <a:solidFill>
                  <a:srgbClr val="000000"/>
                </a:solidFill>
                <a:effectLst/>
                <a:latin typeface="Times New Roman" panose="02020603050405020304" pitchFamily="18" charset="0"/>
                <a:cs typeface="Times New Roman" panose="02020603050405020304" pitchFamily="18" charset="0"/>
              </a:rPr>
              <a:t> </a:t>
            </a:r>
            <a:r>
              <a:rPr lang="ru-RU" dirty="0" err="1">
                <a:solidFill>
                  <a:srgbClr val="000000"/>
                </a:solidFill>
                <a:effectLst/>
                <a:latin typeface="Times New Roman" panose="02020603050405020304" pitchFamily="18" charset="0"/>
                <a:cs typeface="Times New Roman" panose="02020603050405020304" pitchFamily="18" charset="0"/>
              </a:rPr>
              <a:t>території</a:t>
            </a:r>
            <a:r>
              <a:rPr lang="ru-RU" dirty="0">
                <a:solidFill>
                  <a:srgbClr val="000000"/>
                </a:solidFill>
                <a:effectLst/>
                <a:latin typeface="Times New Roman" panose="02020603050405020304" pitchFamily="18" charset="0"/>
                <a:cs typeface="Times New Roman" panose="02020603050405020304" pitchFamily="18" charset="0"/>
              </a:rPr>
              <a:t>. </a:t>
            </a:r>
          </a:p>
          <a:p>
            <a:pPr algn="just"/>
            <a:r>
              <a:rPr lang="ru-RU" dirty="0">
                <a:solidFill>
                  <a:srgbClr val="000000"/>
                </a:solidFill>
                <a:effectLst/>
                <a:latin typeface="Times New Roman" panose="02020603050405020304" pitchFamily="18" charset="0"/>
                <a:cs typeface="Times New Roman" panose="02020603050405020304" pitchFamily="18" charset="0"/>
              </a:rPr>
              <a:t>За такою схемою в </a:t>
            </a:r>
            <a:r>
              <a:rPr lang="ru-RU" dirty="0" err="1">
                <a:solidFill>
                  <a:srgbClr val="000000"/>
                </a:solidFill>
                <a:effectLst/>
                <a:latin typeface="Times New Roman" panose="02020603050405020304" pitchFamily="18" charset="0"/>
                <a:cs typeface="Times New Roman" panose="02020603050405020304" pitchFamily="18" charset="0"/>
              </a:rPr>
              <a:t>Україні</a:t>
            </a:r>
            <a:r>
              <a:rPr lang="ru-RU" dirty="0">
                <a:solidFill>
                  <a:srgbClr val="000000"/>
                </a:solidFill>
                <a:effectLst/>
                <a:latin typeface="Times New Roman" panose="02020603050405020304" pitchFamily="18" charset="0"/>
                <a:cs typeface="Times New Roman" panose="02020603050405020304" pitchFamily="18" charset="0"/>
              </a:rPr>
              <a:t> </a:t>
            </a:r>
            <a:r>
              <a:rPr lang="ru-RU" dirty="0" err="1">
                <a:solidFill>
                  <a:srgbClr val="000000"/>
                </a:solidFill>
                <a:effectLst/>
                <a:latin typeface="Times New Roman" panose="02020603050405020304" pitchFamily="18" charset="0"/>
                <a:cs typeface="Times New Roman" panose="02020603050405020304" pitchFamily="18" charset="0"/>
              </a:rPr>
              <a:t>реалізуються</a:t>
            </a:r>
            <a:r>
              <a:rPr lang="ru-RU" dirty="0">
                <a:solidFill>
                  <a:srgbClr val="000000"/>
                </a:solidFill>
                <a:latin typeface="Times New Roman" panose="02020603050405020304" pitchFamily="18" charset="0"/>
                <a:cs typeface="Times New Roman" panose="02020603050405020304" pitchFamily="18" charset="0"/>
              </a:rPr>
              <a:t> </a:t>
            </a:r>
            <a:r>
              <a:rPr lang="ru-RU" dirty="0" err="1">
                <a:solidFill>
                  <a:srgbClr val="000000"/>
                </a:solidFill>
                <a:effectLst/>
                <a:latin typeface="Times New Roman" panose="02020603050405020304" pitchFamily="18" charset="0"/>
                <a:cs typeface="Times New Roman" panose="02020603050405020304" pitchFamily="18" charset="0"/>
              </a:rPr>
              <a:t>трикотажні</a:t>
            </a:r>
            <a:r>
              <a:rPr lang="ru-RU" dirty="0">
                <a:solidFill>
                  <a:srgbClr val="000000"/>
                </a:solidFill>
                <a:effectLst/>
                <a:latin typeface="Times New Roman" panose="02020603050405020304" pitchFamily="18" charset="0"/>
                <a:cs typeface="Times New Roman" panose="02020603050405020304" pitchFamily="18" charset="0"/>
              </a:rPr>
              <a:t> </a:t>
            </a:r>
            <a:r>
              <a:rPr lang="ru-RU" dirty="0" err="1">
                <a:solidFill>
                  <a:srgbClr val="000000"/>
                </a:solidFill>
                <a:effectLst/>
                <a:latin typeface="Times New Roman" panose="02020603050405020304" pitchFamily="18" charset="0"/>
                <a:cs typeface="Times New Roman" panose="02020603050405020304" pitchFamily="18" charset="0"/>
              </a:rPr>
              <a:t>вироби</a:t>
            </a:r>
            <a:r>
              <a:rPr lang="ru-RU" dirty="0">
                <a:solidFill>
                  <a:srgbClr val="000000"/>
                </a:solidFill>
                <a:effectLst/>
                <a:latin typeface="Times New Roman" panose="02020603050405020304" pitchFamily="18" charset="0"/>
                <a:cs typeface="Times New Roman" panose="02020603050405020304" pitchFamily="18" charset="0"/>
              </a:rPr>
              <a:t> </a:t>
            </a:r>
            <a:r>
              <a:rPr lang="ru-RU" dirty="0" err="1">
                <a:solidFill>
                  <a:srgbClr val="000000"/>
                </a:solidFill>
                <a:effectLst/>
                <a:latin typeface="Times New Roman" panose="02020603050405020304" pitchFamily="18" charset="0"/>
                <a:cs typeface="Times New Roman" panose="02020603050405020304" pitchFamily="18" charset="0"/>
              </a:rPr>
              <a:t>під</a:t>
            </a:r>
            <a:r>
              <a:rPr lang="ru-RU" dirty="0">
                <a:solidFill>
                  <a:srgbClr val="000000"/>
                </a:solidFill>
                <a:effectLst/>
                <a:latin typeface="Times New Roman" panose="02020603050405020304" pitchFamily="18" charset="0"/>
                <a:cs typeface="Times New Roman" panose="02020603050405020304" pitchFamily="18" charset="0"/>
              </a:rPr>
              <a:t> маркою </a:t>
            </a:r>
            <a:r>
              <a:rPr lang="en-US" dirty="0">
                <a:solidFill>
                  <a:srgbClr val="000000"/>
                </a:solidFill>
                <a:effectLst/>
                <a:latin typeface="Times New Roman" panose="02020603050405020304" pitchFamily="18" charset="0"/>
                <a:cs typeface="Times New Roman" panose="02020603050405020304" pitchFamily="18" charset="0"/>
              </a:rPr>
              <a:t>BENETTON, </a:t>
            </a:r>
            <a:r>
              <a:rPr lang="ru-RU" dirty="0" err="1">
                <a:solidFill>
                  <a:srgbClr val="000000"/>
                </a:solidFill>
                <a:effectLst/>
                <a:latin typeface="Times New Roman" panose="02020603050405020304" pitchFamily="18" charset="0"/>
                <a:cs typeface="Times New Roman" panose="02020603050405020304" pitchFamily="18" charset="0"/>
              </a:rPr>
              <a:t>напої</a:t>
            </a:r>
            <a:r>
              <a:rPr lang="ru-RU" dirty="0">
                <a:solidFill>
                  <a:srgbClr val="000000"/>
                </a:solidFill>
                <a:effectLst/>
                <a:latin typeface="Times New Roman" panose="02020603050405020304" pitchFamily="18" charset="0"/>
                <a:cs typeface="Times New Roman" panose="02020603050405020304" pitchFamily="18" charset="0"/>
              </a:rPr>
              <a:t> </a:t>
            </a:r>
            <a:r>
              <a:rPr lang="en-US" dirty="0">
                <a:solidFill>
                  <a:srgbClr val="000000"/>
                </a:solidFill>
                <a:effectLst/>
                <a:latin typeface="Times New Roman" panose="02020603050405020304" pitchFamily="18" charset="0"/>
                <a:cs typeface="Times New Roman" panose="02020603050405020304" pitchFamily="18" charset="0"/>
              </a:rPr>
              <a:t>COCA-COLA,</a:t>
            </a:r>
            <a:r>
              <a:rPr lang="uk-UA" dirty="0">
                <a:solidFill>
                  <a:srgbClr val="000000"/>
                </a:solidFill>
                <a:effectLst/>
                <a:latin typeface="Times New Roman" panose="02020603050405020304" pitchFamily="18" charset="0"/>
                <a:cs typeface="Times New Roman" panose="02020603050405020304" pitchFamily="18" charset="0"/>
              </a:rPr>
              <a:t> </a:t>
            </a:r>
            <a:r>
              <a:rPr lang="ru-RU" dirty="0" err="1">
                <a:solidFill>
                  <a:srgbClr val="000000"/>
                </a:solidFill>
                <a:effectLst/>
                <a:latin typeface="Times New Roman" panose="02020603050405020304" pitchFamily="18" charset="0"/>
                <a:cs typeface="Times New Roman" panose="02020603050405020304" pitchFamily="18" charset="0"/>
              </a:rPr>
              <a:t>діють</a:t>
            </a:r>
            <a:r>
              <a:rPr lang="ru-RU" dirty="0">
                <a:solidFill>
                  <a:srgbClr val="000000"/>
                </a:solidFill>
                <a:effectLst/>
                <a:latin typeface="Times New Roman" panose="02020603050405020304" pitchFamily="18" charset="0"/>
                <a:cs typeface="Times New Roman" panose="02020603050405020304" pitchFamily="18" charset="0"/>
              </a:rPr>
              <a:t> </a:t>
            </a:r>
            <a:r>
              <a:rPr lang="ru-RU" dirty="0" err="1">
                <a:solidFill>
                  <a:srgbClr val="000000"/>
                </a:solidFill>
                <a:effectLst/>
                <a:latin typeface="Times New Roman" panose="02020603050405020304" pitchFamily="18" charset="0"/>
                <a:cs typeface="Times New Roman" panose="02020603050405020304" pitchFamily="18" charset="0"/>
              </a:rPr>
              <a:t>ресторани</a:t>
            </a:r>
            <a:r>
              <a:rPr lang="ru-RU" dirty="0">
                <a:solidFill>
                  <a:srgbClr val="000000"/>
                </a:solidFill>
                <a:effectLst/>
                <a:latin typeface="Times New Roman" panose="02020603050405020304" pitchFamily="18" charset="0"/>
                <a:cs typeface="Times New Roman" panose="02020603050405020304" pitchFamily="18" charset="0"/>
              </a:rPr>
              <a:t> </a:t>
            </a:r>
            <a:r>
              <a:rPr lang="ru-RU" dirty="0" err="1">
                <a:solidFill>
                  <a:srgbClr val="000000"/>
                </a:solidFill>
                <a:effectLst/>
                <a:latin typeface="Times New Roman" panose="02020603050405020304" pitchFamily="18" charset="0"/>
                <a:cs typeface="Times New Roman" panose="02020603050405020304" pitchFamily="18" charset="0"/>
              </a:rPr>
              <a:t>швидкого</a:t>
            </a:r>
            <a:r>
              <a:rPr lang="ru-RU" dirty="0">
                <a:solidFill>
                  <a:srgbClr val="000000"/>
                </a:solidFill>
                <a:effectLst/>
                <a:latin typeface="Times New Roman" panose="02020603050405020304" pitchFamily="18" charset="0"/>
                <a:cs typeface="Times New Roman" panose="02020603050405020304" pitchFamily="18" charset="0"/>
              </a:rPr>
              <a:t> </a:t>
            </a:r>
            <a:r>
              <a:rPr lang="ru-RU" dirty="0" err="1">
                <a:solidFill>
                  <a:srgbClr val="000000"/>
                </a:solidFill>
                <a:effectLst/>
                <a:latin typeface="Times New Roman" panose="02020603050405020304" pitchFamily="18" charset="0"/>
                <a:cs typeface="Times New Roman" panose="02020603050405020304" pitchFamily="18" charset="0"/>
              </a:rPr>
              <a:t>харчування</a:t>
            </a:r>
            <a:r>
              <a:rPr lang="ru-RU" dirty="0">
                <a:solidFill>
                  <a:srgbClr val="000000"/>
                </a:solidFill>
                <a:effectLst/>
                <a:latin typeface="Times New Roman" panose="02020603050405020304" pitchFamily="18" charset="0"/>
                <a:cs typeface="Times New Roman" panose="02020603050405020304" pitchFamily="18" charset="0"/>
              </a:rPr>
              <a:t> </a:t>
            </a:r>
            <a:r>
              <a:rPr lang="en-US" dirty="0" err="1">
                <a:solidFill>
                  <a:srgbClr val="000000"/>
                </a:solidFill>
                <a:effectLst/>
                <a:latin typeface="Times New Roman" panose="02020603050405020304" pitchFamily="18" charset="0"/>
                <a:cs typeface="Times New Roman" panose="02020603050405020304" pitchFamily="18" charset="0"/>
              </a:rPr>
              <a:t>McDONALD'S</a:t>
            </a:r>
            <a:r>
              <a:rPr lang="en-US" dirty="0">
                <a:solidFill>
                  <a:srgbClr val="000000"/>
                </a:solidFill>
                <a:effectLst/>
                <a:latin typeface="Times New Roman" panose="02020603050405020304" pitchFamily="18" charset="0"/>
                <a:cs typeface="Times New Roman" panose="02020603050405020304" pitchFamily="18" charset="0"/>
              </a:rPr>
              <a:t>.</a:t>
            </a:r>
          </a:p>
          <a:p>
            <a:pPr algn="just"/>
            <a:r>
              <a:rPr lang="ru-RU" dirty="0" err="1">
                <a:solidFill>
                  <a:srgbClr val="000000"/>
                </a:solidFill>
                <a:effectLst/>
                <a:latin typeface="Times New Roman" panose="02020603050405020304" pitchFamily="18" charset="0"/>
                <a:cs typeface="Times New Roman" panose="02020603050405020304" pitchFamily="18" charset="0"/>
              </a:rPr>
              <a:t>Існує</a:t>
            </a:r>
            <a:r>
              <a:rPr lang="ru-RU" dirty="0">
                <a:solidFill>
                  <a:srgbClr val="000000"/>
                </a:solidFill>
                <a:effectLst/>
                <a:latin typeface="Times New Roman" panose="02020603050405020304" pitchFamily="18" charset="0"/>
                <a:cs typeface="Times New Roman" panose="02020603050405020304" pitchFamily="18" charset="0"/>
              </a:rPr>
              <a:t> </a:t>
            </a:r>
            <a:r>
              <a:rPr lang="ru-RU" dirty="0" err="1">
                <a:solidFill>
                  <a:srgbClr val="000000"/>
                </a:solidFill>
                <a:effectLst/>
                <a:latin typeface="Times New Roman" panose="02020603050405020304" pitchFamily="18" charset="0"/>
                <a:cs typeface="Times New Roman" panose="02020603050405020304" pitchFamily="18" charset="0"/>
              </a:rPr>
              <a:t>чотири</a:t>
            </a:r>
            <a:r>
              <a:rPr lang="ru-RU" dirty="0">
                <a:solidFill>
                  <a:srgbClr val="000000"/>
                </a:solidFill>
                <a:effectLst/>
                <a:latin typeface="Times New Roman" panose="02020603050405020304" pitchFamily="18" charset="0"/>
                <a:cs typeface="Times New Roman" panose="02020603050405020304" pitchFamily="18" charset="0"/>
              </a:rPr>
              <a:t> </a:t>
            </a:r>
            <a:r>
              <a:rPr lang="ru-RU" b="1" dirty="0">
                <a:solidFill>
                  <a:srgbClr val="000000"/>
                </a:solidFill>
                <a:effectLst/>
                <a:latin typeface="Times New Roman" panose="02020603050405020304" pitchFamily="18" charset="0"/>
                <a:cs typeface="Times New Roman" panose="02020603050405020304" pitchFamily="18" charset="0"/>
              </a:rPr>
              <a:t>типи </a:t>
            </a:r>
            <a:r>
              <a:rPr lang="ru-RU" b="1" dirty="0" err="1">
                <a:solidFill>
                  <a:srgbClr val="000000"/>
                </a:solidFill>
                <a:effectLst/>
                <a:latin typeface="Times New Roman" panose="02020603050405020304" pitchFamily="18" charset="0"/>
                <a:cs typeface="Times New Roman" panose="02020603050405020304" pitchFamily="18" charset="0"/>
              </a:rPr>
              <a:t>франшизи</a:t>
            </a:r>
            <a:r>
              <a:rPr lang="ru-RU" b="1" dirty="0">
                <a:solidFill>
                  <a:srgbClr val="000000"/>
                </a:solidFill>
                <a:effectLst/>
                <a:latin typeface="Times New Roman" panose="02020603050405020304" pitchFamily="18" charset="0"/>
                <a:cs typeface="Times New Roman" panose="02020603050405020304" pitchFamily="18" charset="0"/>
              </a:rPr>
              <a:t>:</a:t>
            </a:r>
            <a:endParaRPr lang="ru-RU" dirty="0">
              <a:solidFill>
                <a:srgbClr val="000000"/>
              </a:solidFill>
              <a:effectLst/>
              <a:latin typeface="Times New Roman" panose="02020603050405020304" pitchFamily="18" charset="0"/>
              <a:cs typeface="Times New Roman" panose="02020603050405020304" pitchFamily="18" charset="0"/>
            </a:endParaRPr>
          </a:p>
          <a:p>
            <a:pPr algn="just"/>
            <a:r>
              <a:rPr lang="ru-RU" dirty="0">
                <a:solidFill>
                  <a:srgbClr val="000000"/>
                </a:solidFill>
                <a:effectLst/>
                <a:latin typeface="Times New Roman" panose="02020603050405020304" pitchFamily="18" charset="0"/>
                <a:cs typeface="Times New Roman" panose="02020603050405020304" pitchFamily="18" charset="0"/>
              </a:rPr>
              <a:t>– </a:t>
            </a:r>
            <a:r>
              <a:rPr lang="ru-RU" i="1" dirty="0">
                <a:solidFill>
                  <a:srgbClr val="000000"/>
                </a:solidFill>
                <a:effectLst/>
                <a:latin typeface="Times New Roman" panose="02020603050405020304" pitchFamily="18" charset="0"/>
                <a:cs typeface="Times New Roman" panose="02020603050405020304" pitchFamily="18" charset="0"/>
              </a:rPr>
              <a:t>франшиза м</a:t>
            </a:r>
            <a:r>
              <a:rPr lang="en-US" i="1" dirty="0" err="1">
                <a:solidFill>
                  <a:srgbClr val="000000"/>
                </a:solidFill>
                <a:effectLst/>
                <a:latin typeface="Times New Roman" panose="02020603050405020304" pitchFamily="18" charset="0"/>
                <a:cs typeface="Times New Roman" panose="02020603050405020304" pitchFamily="18" charset="0"/>
              </a:rPr>
              <a:t>i</a:t>
            </a:r>
            <a:r>
              <a:rPr lang="ru-RU" i="1" dirty="0">
                <a:solidFill>
                  <a:srgbClr val="000000"/>
                </a:solidFill>
                <a:effectLst/>
                <a:latin typeface="Times New Roman" panose="02020603050405020304" pitchFamily="18" charset="0"/>
                <a:cs typeface="Times New Roman" panose="02020603050405020304" pitchFamily="18" charset="0"/>
              </a:rPr>
              <a:t>ж </a:t>
            </a:r>
            <a:r>
              <a:rPr lang="ru-RU" i="1" dirty="0" err="1">
                <a:solidFill>
                  <a:srgbClr val="000000"/>
                </a:solidFill>
                <a:effectLst/>
                <a:latin typeface="Times New Roman" panose="02020603050405020304" pitchFamily="18" charset="0"/>
                <a:cs typeface="Times New Roman" panose="02020603050405020304" pitchFamily="18" charset="0"/>
              </a:rPr>
              <a:t>виробником</a:t>
            </a:r>
            <a:r>
              <a:rPr lang="ru-RU" i="1" dirty="0">
                <a:solidFill>
                  <a:srgbClr val="000000"/>
                </a:solidFill>
                <a:effectLst/>
                <a:latin typeface="Times New Roman" panose="02020603050405020304" pitchFamily="18" charset="0"/>
                <a:cs typeface="Times New Roman" panose="02020603050405020304" pitchFamily="18" charset="0"/>
              </a:rPr>
              <a:t> </a:t>
            </a:r>
            <a:r>
              <a:rPr lang="en-US" i="1" dirty="0" err="1">
                <a:solidFill>
                  <a:srgbClr val="000000"/>
                </a:solidFill>
                <a:effectLst/>
                <a:latin typeface="Times New Roman" panose="02020603050405020304" pitchFamily="18" charset="0"/>
                <a:cs typeface="Times New Roman" panose="02020603050405020304" pitchFamily="18" charset="0"/>
              </a:rPr>
              <a:t>i</a:t>
            </a:r>
            <a:r>
              <a:rPr lang="en-US" i="1" dirty="0">
                <a:solidFill>
                  <a:srgbClr val="000000"/>
                </a:solidFill>
                <a:effectLst/>
                <a:latin typeface="Times New Roman" panose="02020603050405020304" pitchFamily="18" charset="0"/>
                <a:cs typeface="Times New Roman" panose="02020603050405020304" pitchFamily="18" charset="0"/>
              </a:rPr>
              <a:t> </a:t>
            </a:r>
            <a:r>
              <a:rPr lang="ru-RU" i="1" dirty="0" err="1">
                <a:solidFill>
                  <a:srgbClr val="000000"/>
                </a:solidFill>
                <a:effectLst/>
                <a:latin typeface="Times New Roman" panose="02020603050405020304" pitchFamily="18" charset="0"/>
                <a:cs typeface="Times New Roman" panose="02020603050405020304" pitchFamily="18" charset="0"/>
              </a:rPr>
              <a:t>роздрібним</a:t>
            </a:r>
            <a:r>
              <a:rPr lang="ru-RU" i="1" dirty="0">
                <a:solidFill>
                  <a:srgbClr val="000000"/>
                </a:solidFill>
                <a:effectLst/>
                <a:latin typeface="Times New Roman" panose="02020603050405020304" pitchFamily="18" charset="0"/>
                <a:cs typeface="Times New Roman" panose="02020603050405020304" pitchFamily="18" charset="0"/>
              </a:rPr>
              <a:t> торговцем</a:t>
            </a:r>
            <a:r>
              <a:rPr lang="ru-RU" i="1" dirty="0">
                <a:solidFill>
                  <a:srgbClr val="000000"/>
                </a:solidFill>
                <a:latin typeface="Times New Roman" panose="02020603050405020304" pitchFamily="18" charset="0"/>
                <a:cs typeface="Times New Roman" panose="02020603050405020304" pitchFamily="18" charset="0"/>
              </a:rPr>
              <a:t> </a:t>
            </a:r>
            <a:r>
              <a:rPr lang="ru-RU" dirty="0">
                <a:solidFill>
                  <a:srgbClr val="000000"/>
                </a:solidFill>
                <a:effectLst/>
                <a:latin typeface="Times New Roman" panose="02020603050405020304" pitchFamily="18" charset="0"/>
                <a:cs typeface="Times New Roman" panose="02020603050405020304" pitchFamily="18" charset="0"/>
              </a:rPr>
              <a:t>(</a:t>
            </a:r>
            <a:r>
              <a:rPr lang="ru-RU" dirty="0" err="1">
                <a:solidFill>
                  <a:srgbClr val="000000"/>
                </a:solidFill>
                <a:effectLst/>
                <a:latin typeface="Times New Roman" panose="02020603050405020304" pitchFamily="18" charset="0"/>
                <a:cs typeface="Times New Roman" panose="02020603050405020304" pitchFamily="18" charset="0"/>
              </a:rPr>
              <a:t>автомоб</a:t>
            </a:r>
            <a:r>
              <a:rPr lang="en-US" dirty="0" err="1">
                <a:solidFill>
                  <a:srgbClr val="000000"/>
                </a:solidFill>
                <a:effectLst/>
                <a:latin typeface="Times New Roman" panose="02020603050405020304" pitchFamily="18" charset="0"/>
                <a:cs typeface="Times New Roman" panose="02020603050405020304" pitchFamily="18" charset="0"/>
              </a:rPr>
              <a:t>i</a:t>
            </a:r>
            <a:r>
              <a:rPr lang="ru-RU" dirty="0" err="1">
                <a:solidFill>
                  <a:srgbClr val="000000"/>
                </a:solidFill>
                <a:effectLst/>
                <a:latin typeface="Times New Roman" panose="02020603050405020304" pitchFamily="18" charset="0"/>
                <a:cs typeface="Times New Roman" panose="02020603050405020304" pitchFamily="18" charset="0"/>
              </a:rPr>
              <a:t>льн</a:t>
            </a:r>
            <a:r>
              <a:rPr lang="en-US" dirty="0" err="1">
                <a:solidFill>
                  <a:srgbClr val="000000"/>
                </a:solidFill>
                <a:effectLst/>
                <a:latin typeface="Times New Roman" panose="02020603050405020304" pitchFamily="18" charset="0"/>
                <a:cs typeface="Times New Roman" panose="02020603050405020304" pitchFamily="18" charset="0"/>
              </a:rPr>
              <a:t>i</a:t>
            </a:r>
            <a:r>
              <a:rPr lang="en-US" dirty="0">
                <a:solidFill>
                  <a:srgbClr val="000000"/>
                </a:solidFill>
                <a:effectLst/>
                <a:latin typeface="Times New Roman" panose="02020603050405020304" pitchFamily="18" charset="0"/>
                <a:cs typeface="Times New Roman" panose="02020603050405020304" pitchFamily="18" charset="0"/>
              </a:rPr>
              <a:t> </a:t>
            </a:r>
            <a:r>
              <a:rPr lang="ru-RU" dirty="0" err="1">
                <a:solidFill>
                  <a:srgbClr val="000000"/>
                </a:solidFill>
                <a:effectLst/>
                <a:latin typeface="Times New Roman" panose="02020603050405020304" pitchFamily="18" charset="0"/>
                <a:cs typeface="Times New Roman" panose="02020603050405020304" pitchFamily="18" charset="0"/>
              </a:rPr>
              <a:t>дилери</a:t>
            </a:r>
            <a:r>
              <a:rPr lang="ru-RU" dirty="0">
                <a:solidFill>
                  <a:srgbClr val="000000"/>
                </a:solidFill>
                <a:effectLst/>
                <a:latin typeface="Times New Roman" panose="02020603050405020304" pitchFamily="18" charset="0"/>
                <a:cs typeface="Times New Roman" panose="02020603050405020304" pitchFamily="18" charset="0"/>
              </a:rPr>
              <a:t>, </a:t>
            </a:r>
            <a:r>
              <a:rPr lang="ru-RU" dirty="0" err="1">
                <a:solidFill>
                  <a:srgbClr val="000000"/>
                </a:solidFill>
                <a:effectLst/>
                <a:latin typeface="Times New Roman" panose="02020603050405020304" pitchFamily="18" charset="0"/>
                <a:cs typeface="Times New Roman" panose="02020603050405020304" pitchFamily="18" charset="0"/>
              </a:rPr>
              <a:t>станції</a:t>
            </a:r>
            <a:r>
              <a:rPr lang="ru-RU" dirty="0">
                <a:solidFill>
                  <a:srgbClr val="000000"/>
                </a:solidFill>
                <a:effectLst/>
                <a:latin typeface="Times New Roman" panose="02020603050405020304" pitchFamily="18" charset="0"/>
                <a:cs typeface="Times New Roman" panose="02020603050405020304" pitchFamily="18" charset="0"/>
              </a:rPr>
              <a:t> </a:t>
            </a:r>
            <a:r>
              <a:rPr lang="ru-RU" dirty="0" err="1">
                <a:solidFill>
                  <a:srgbClr val="000000"/>
                </a:solidFill>
                <a:effectLst/>
                <a:latin typeface="Times New Roman" panose="02020603050405020304" pitchFamily="18" charset="0"/>
                <a:cs typeface="Times New Roman" panose="02020603050405020304" pitchFamily="18" charset="0"/>
              </a:rPr>
              <a:t>обслуговування</a:t>
            </a:r>
            <a:r>
              <a:rPr lang="ru-RU" dirty="0">
                <a:solidFill>
                  <a:srgbClr val="000000"/>
                </a:solidFill>
                <a:effectLst/>
                <a:latin typeface="Times New Roman" panose="02020603050405020304" pitchFamily="18" charset="0"/>
                <a:cs typeface="Times New Roman" panose="02020603050405020304" pitchFamily="18" charset="0"/>
              </a:rPr>
              <a:t>, як</a:t>
            </a:r>
            <a:r>
              <a:rPr lang="en-US" dirty="0" err="1">
                <a:solidFill>
                  <a:srgbClr val="000000"/>
                </a:solidFill>
                <a:effectLst/>
                <a:latin typeface="Times New Roman" panose="02020603050405020304" pitchFamily="18" charset="0"/>
                <a:cs typeface="Times New Roman" panose="02020603050405020304" pitchFamily="18" charset="0"/>
              </a:rPr>
              <a:t>i</a:t>
            </a:r>
            <a:r>
              <a:rPr lang="en-US" dirty="0">
                <a:solidFill>
                  <a:srgbClr val="000000"/>
                </a:solidFill>
                <a:effectLst/>
                <a:latin typeface="Times New Roman" panose="02020603050405020304" pitchFamily="18" charset="0"/>
                <a:cs typeface="Times New Roman" panose="02020603050405020304" pitchFamily="18" charset="0"/>
              </a:rPr>
              <a:t> </a:t>
            </a:r>
            <a:r>
              <a:rPr lang="ru-RU" dirty="0">
                <a:solidFill>
                  <a:srgbClr val="000000"/>
                </a:solidFill>
                <a:effectLst/>
                <a:latin typeface="Times New Roman" panose="02020603050405020304" pitchFamily="18" charset="0"/>
                <a:cs typeface="Times New Roman" panose="02020603050405020304" pitchFamily="18" charset="0"/>
              </a:rPr>
              <a:t>купили франшизу; </a:t>
            </a:r>
            <a:r>
              <a:rPr lang="ru-RU" dirty="0" err="1">
                <a:solidFill>
                  <a:srgbClr val="000000"/>
                </a:solidFill>
                <a:effectLst/>
                <a:latin typeface="Times New Roman" panose="02020603050405020304" pitchFamily="18" charset="0"/>
                <a:cs typeface="Times New Roman" panose="02020603050405020304" pitchFamily="18" charset="0"/>
              </a:rPr>
              <a:t>наприклад</a:t>
            </a:r>
            <a:r>
              <a:rPr lang="ru-RU" dirty="0">
                <a:solidFill>
                  <a:srgbClr val="000000"/>
                </a:solidFill>
                <a:effectLst/>
                <a:latin typeface="Times New Roman" panose="02020603050405020304" pitchFamily="18" charset="0"/>
                <a:cs typeface="Times New Roman" panose="02020603050405020304" pitchFamily="18" charset="0"/>
              </a:rPr>
              <a:t>, „</a:t>
            </a:r>
            <a:r>
              <a:rPr lang="en-US" dirty="0">
                <a:solidFill>
                  <a:srgbClr val="000000"/>
                </a:solidFill>
                <a:effectLst/>
                <a:latin typeface="Times New Roman" panose="02020603050405020304" pitchFamily="18" charset="0"/>
                <a:cs typeface="Times New Roman" panose="02020603050405020304" pitchFamily="18" charset="0"/>
              </a:rPr>
              <a:t>Ford” </a:t>
            </a:r>
            <a:r>
              <a:rPr lang="ru-RU" dirty="0" err="1">
                <a:solidFill>
                  <a:srgbClr val="000000"/>
                </a:solidFill>
                <a:effectLst/>
                <a:latin typeface="Times New Roman" panose="02020603050405020304" pitchFamily="18" charset="0"/>
                <a:cs typeface="Times New Roman" panose="02020603050405020304" pitchFamily="18" charset="0"/>
              </a:rPr>
              <a:t>видає</a:t>
            </a:r>
            <a:r>
              <a:rPr lang="ru-RU" dirty="0">
                <a:solidFill>
                  <a:srgbClr val="000000"/>
                </a:solidFill>
                <a:effectLst/>
                <a:latin typeface="Times New Roman" panose="02020603050405020304" pitchFamily="18" charset="0"/>
                <a:cs typeface="Times New Roman" panose="02020603050405020304" pitchFamily="18" charset="0"/>
              </a:rPr>
              <a:t> л</a:t>
            </a:r>
            <a:r>
              <a:rPr lang="en-US" dirty="0" err="1">
                <a:solidFill>
                  <a:srgbClr val="000000"/>
                </a:solidFill>
                <a:effectLst/>
                <a:latin typeface="Times New Roman" panose="02020603050405020304" pitchFamily="18" charset="0"/>
                <a:cs typeface="Times New Roman" panose="02020603050405020304" pitchFamily="18" charset="0"/>
              </a:rPr>
              <a:t>i</a:t>
            </a:r>
            <a:r>
              <a:rPr lang="ru-RU" dirty="0">
                <a:solidFill>
                  <a:srgbClr val="000000"/>
                </a:solidFill>
                <a:effectLst/>
                <a:latin typeface="Times New Roman" panose="02020603050405020304" pitchFamily="18" charset="0"/>
                <a:cs typeface="Times New Roman" panose="02020603050405020304" pitchFamily="18" charset="0"/>
              </a:rPr>
              <a:t>ценз</a:t>
            </a:r>
            <a:r>
              <a:rPr lang="en-US" dirty="0" err="1">
                <a:solidFill>
                  <a:srgbClr val="000000"/>
                </a:solidFill>
                <a:effectLst/>
                <a:latin typeface="Times New Roman" panose="02020603050405020304" pitchFamily="18" charset="0"/>
                <a:cs typeface="Times New Roman" panose="02020603050405020304" pitchFamily="18" charset="0"/>
              </a:rPr>
              <a:t>i</a:t>
            </a:r>
            <a:r>
              <a:rPr lang="ru-RU" dirty="0" err="1">
                <a:solidFill>
                  <a:srgbClr val="000000"/>
                </a:solidFill>
                <a:effectLst/>
                <a:latin typeface="Times New Roman" panose="02020603050405020304" pitchFamily="18" charset="0"/>
                <a:cs typeface="Times New Roman" panose="02020603050405020304" pitchFamily="18" charset="0"/>
              </a:rPr>
              <a:t>ї</a:t>
            </a:r>
            <a:r>
              <a:rPr lang="ru-RU" dirty="0">
                <a:solidFill>
                  <a:srgbClr val="000000"/>
                </a:solidFill>
                <a:effectLst/>
                <a:latin typeface="Times New Roman" panose="02020603050405020304" pitchFamily="18" charset="0"/>
                <a:cs typeface="Times New Roman" panose="02020603050405020304" pitchFamily="18" charset="0"/>
              </a:rPr>
              <a:t> на право торг</a:t>
            </a:r>
            <a:r>
              <a:rPr lang="en-US" dirty="0" err="1">
                <a:solidFill>
                  <a:srgbClr val="000000"/>
                </a:solidFill>
                <a:effectLst/>
                <a:latin typeface="Times New Roman" panose="02020603050405020304" pitchFamily="18" charset="0"/>
                <a:cs typeface="Times New Roman" panose="02020603050405020304" pitchFamily="18" charset="0"/>
              </a:rPr>
              <a:t>i</a:t>
            </a:r>
            <a:r>
              <a:rPr lang="ru-RU" dirty="0" err="1">
                <a:solidFill>
                  <a:srgbClr val="000000"/>
                </a:solidFill>
                <a:effectLst/>
                <a:latin typeface="Times New Roman" panose="02020603050405020304" pitchFamily="18" charset="0"/>
                <a:cs typeface="Times New Roman" panose="02020603050405020304" pitchFamily="18" charset="0"/>
              </a:rPr>
              <a:t>вл</a:t>
            </a:r>
            <a:r>
              <a:rPr lang="en-US" dirty="0" err="1">
                <a:solidFill>
                  <a:srgbClr val="000000"/>
                </a:solidFill>
                <a:effectLst/>
                <a:latin typeface="Times New Roman" panose="02020603050405020304" pitchFamily="18" charset="0"/>
                <a:cs typeface="Times New Roman" panose="02020603050405020304" pitchFamily="18" charset="0"/>
              </a:rPr>
              <a:t>i</a:t>
            </a:r>
            <a:r>
              <a:rPr lang="uk-UA" dirty="0">
                <a:solidFill>
                  <a:srgbClr val="000000"/>
                </a:solidFill>
                <a:latin typeface="Times New Roman" panose="02020603050405020304" pitchFamily="18" charset="0"/>
                <a:cs typeface="Times New Roman" panose="02020603050405020304" pitchFamily="18" charset="0"/>
              </a:rPr>
              <a:t>  </a:t>
            </a:r>
            <a:r>
              <a:rPr lang="ru-RU" dirty="0" err="1">
                <a:solidFill>
                  <a:srgbClr val="000000"/>
                </a:solidFill>
                <a:effectLst/>
                <a:latin typeface="Times New Roman" panose="02020603050405020304" pitchFamily="18" charset="0"/>
                <a:cs typeface="Times New Roman" panose="02020603050405020304" pitchFamily="18" charset="0"/>
              </a:rPr>
              <a:t>своїми</a:t>
            </a:r>
            <a:r>
              <a:rPr lang="ru-RU" dirty="0">
                <a:solidFill>
                  <a:srgbClr val="000000"/>
                </a:solidFill>
                <a:effectLst/>
                <a:latin typeface="Times New Roman" panose="02020603050405020304" pitchFamily="18" charset="0"/>
                <a:cs typeface="Times New Roman" panose="02020603050405020304" pitchFamily="18" charset="0"/>
              </a:rPr>
              <a:t> </a:t>
            </a:r>
            <a:r>
              <a:rPr lang="ru-RU" dirty="0" err="1">
                <a:solidFill>
                  <a:srgbClr val="000000"/>
                </a:solidFill>
                <a:effectLst/>
                <a:latin typeface="Times New Roman" panose="02020603050405020304" pitchFamily="18" charset="0"/>
                <a:cs typeface="Times New Roman" panose="02020603050405020304" pitchFamily="18" charset="0"/>
              </a:rPr>
              <a:t>автомобілями</a:t>
            </a:r>
            <a:r>
              <a:rPr lang="ru-RU" dirty="0">
                <a:solidFill>
                  <a:srgbClr val="000000"/>
                </a:solidFill>
                <a:effectLst/>
                <a:latin typeface="Times New Roman" panose="02020603050405020304" pitchFamily="18" charset="0"/>
                <a:cs typeface="Times New Roman" panose="02020603050405020304" pitchFamily="18" charset="0"/>
              </a:rPr>
              <a:t> </a:t>
            </a:r>
            <a:r>
              <a:rPr lang="ru-RU" dirty="0" err="1">
                <a:solidFill>
                  <a:srgbClr val="000000"/>
                </a:solidFill>
                <a:effectLst/>
                <a:latin typeface="Times New Roman" panose="02020603050405020304" pitchFamily="18" charset="0"/>
                <a:cs typeface="Times New Roman" panose="02020603050405020304" pitchFamily="18" charset="0"/>
              </a:rPr>
              <a:t>незалежним</a:t>
            </a:r>
            <a:r>
              <a:rPr lang="ru-RU" dirty="0">
                <a:solidFill>
                  <a:srgbClr val="000000"/>
                </a:solidFill>
                <a:effectLst/>
                <a:latin typeface="Times New Roman" panose="02020603050405020304" pitchFamily="18" charset="0"/>
                <a:cs typeface="Times New Roman" panose="02020603050405020304" pitchFamily="18" charset="0"/>
              </a:rPr>
              <a:t> </a:t>
            </a:r>
            <a:r>
              <a:rPr lang="ru-RU" dirty="0" err="1">
                <a:solidFill>
                  <a:srgbClr val="000000"/>
                </a:solidFill>
                <a:effectLst/>
                <a:latin typeface="Times New Roman" panose="02020603050405020304" pitchFamily="18" charset="0"/>
                <a:cs typeface="Times New Roman" panose="02020603050405020304" pitchFamily="18" charset="0"/>
              </a:rPr>
              <a:t>автомобільним</a:t>
            </a:r>
            <a:r>
              <a:rPr lang="ru-RU" dirty="0">
                <a:solidFill>
                  <a:srgbClr val="000000"/>
                </a:solidFill>
                <a:effectLst/>
                <a:latin typeface="Times New Roman" panose="02020603050405020304" pitchFamily="18" charset="0"/>
                <a:cs typeface="Times New Roman" panose="02020603050405020304" pitchFamily="18" charset="0"/>
              </a:rPr>
              <a:t> дилерам;</a:t>
            </a:r>
          </a:p>
          <a:p>
            <a:pPr algn="just"/>
            <a:r>
              <a:rPr lang="ru-RU" dirty="0">
                <a:solidFill>
                  <a:srgbClr val="000000"/>
                </a:solidFill>
                <a:effectLst/>
                <a:latin typeface="Times New Roman" panose="02020603050405020304" pitchFamily="18" charset="0"/>
                <a:cs typeface="Times New Roman" panose="02020603050405020304" pitchFamily="18" charset="0"/>
              </a:rPr>
              <a:t>– </a:t>
            </a:r>
            <a:r>
              <a:rPr lang="ru-RU" i="1" dirty="0">
                <a:solidFill>
                  <a:srgbClr val="000000"/>
                </a:solidFill>
                <a:effectLst/>
                <a:latin typeface="Times New Roman" panose="02020603050405020304" pitchFamily="18" charset="0"/>
                <a:cs typeface="Times New Roman" panose="02020603050405020304" pitchFamily="18" charset="0"/>
              </a:rPr>
              <a:t>франшиза м</a:t>
            </a:r>
            <a:r>
              <a:rPr lang="en-US" i="1" dirty="0" err="1">
                <a:solidFill>
                  <a:srgbClr val="000000"/>
                </a:solidFill>
                <a:effectLst/>
                <a:latin typeface="Times New Roman" panose="02020603050405020304" pitchFamily="18" charset="0"/>
                <a:cs typeface="Times New Roman" panose="02020603050405020304" pitchFamily="18" charset="0"/>
              </a:rPr>
              <a:t>i</a:t>
            </a:r>
            <a:r>
              <a:rPr lang="ru-RU" i="1" dirty="0">
                <a:solidFill>
                  <a:srgbClr val="000000"/>
                </a:solidFill>
                <a:effectLst/>
                <a:latin typeface="Times New Roman" panose="02020603050405020304" pitchFamily="18" charset="0"/>
                <a:cs typeface="Times New Roman" panose="02020603050405020304" pitchFamily="18" charset="0"/>
              </a:rPr>
              <a:t>ж </a:t>
            </a:r>
            <a:r>
              <a:rPr lang="ru-RU" i="1" dirty="0" err="1">
                <a:solidFill>
                  <a:srgbClr val="000000"/>
                </a:solidFill>
                <a:effectLst/>
                <a:latin typeface="Times New Roman" panose="02020603050405020304" pitchFamily="18" charset="0"/>
                <a:cs typeface="Times New Roman" panose="02020603050405020304" pitchFamily="18" charset="0"/>
              </a:rPr>
              <a:t>виробником</a:t>
            </a:r>
            <a:r>
              <a:rPr lang="ru-RU" i="1" dirty="0">
                <a:solidFill>
                  <a:srgbClr val="000000"/>
                </a:solidFill>
                <a:effectLst/>
                <a:latin typeface="Times New Roman" panose="02020603050405020304" pitchFamily="18" charset="0"/>
                <a:cs typeface="Times New Roman" panose="02020603050405020304" pitchFamily="18" charset="0"/>
              </a:rPr>
              <a:t> та оптовиком </a:t>
            </a:r>
            <a:r>
              <a:rPr lang="ru-RU" dirty="0">
                <a:solidFill>
                  <a:srgbClr val="000000"/>
                </a:solidFill>
                <a:effectLst/>
                <a:latin typeface="Times New Roman" panose="02020603050405020304" pitchFamily="18" charset="0"/>
                <a:cs typeface="Times New Roman" panose="02020603050405020304" pitchFamily="18" charset="0"/>
              </a:rPr>
              <a:t>(ф</a:t>
            </a:r>
            <a:r>
              <a:rPr lang="en-US" dirty="0" err="1">
                <a:solidFill>
                  <a:srgbClr val="000000"/>
                </a:solidFill>
                <a:effectLst/>
                <a:latin typeface="Times New Roman" panose="02020603050405020304" pitchFamily="18" charset="0"/>
                <a:cs typeface="Times New Roman" panose="02020603050405020304" pitchFamily="18" charset="0"/>
              </a:rPr>
              <a:t>i</a:t>
            </a:r>
            <a:r>
              <a:rPr lang="ru-RU" dirty="0" err="1">
                <a:solidFill>
                  <a:srgbClr val="000000"/>
                </a:solidFill>
                <a:effectLst/>
                <a:latin typeface="Times New Roman" panose="02020603050405020304" pitchFamily="18" charset="0"/>
                <a:cs typeface="Times New Roman" panose="02020603050405020304" pitchFamily="18" charset="0"/>
              </a:rPr>
              <a:t>рма</a:t>
            </a:r>
            <a:r>
              <a:rPr lang="ru-RU" dirty="0">
                <a:solidFill>
                  <a:srgbClr val="000000"/>
                </a:solidFill>
                <a:effectLst/>
                <a:latin typeface="Times New Roman" panose="02020603050405020304" pitchFamily="18" charset="0"/>
                <a:cs typeface="Times New Roman" panose="02020603050405020304" pitchFamily="18" charset="0"/>
              </a:rPr>
              <a:t> </a:t>
            </a:r>
            <a:r>
              <a:rPr lang="en-US" dirty="0">
                <a:solidFill>
                  <a:srgbClr val="000000"/>
                </a:solidFill>
                <a:effectLst/>
                <a:latin typeface="Times New Roman" panose="02020603050405020304" pitchFamily="18" charset="0"/>
                <a:cs typeface="Times New Roman" panose="02020603050405020304" pitchFamily="18" charset="0"/>
              </a:rPr>
              <a:t>Coca-Cola, Seven-Up </a:t>
            </a:r>
            <a:r>
              <a:rPr lang="ru-RU" dirty="0" err="1">
                <a:solidFill>
                  <a:srgbClr val="000000"/>
                </a:solidFill>
                <a:effectLst/>
                <a:latin typeface="Times New Roman" panose="02020603050405020304" pitchFamily="18" charset="0"/>
                <a:cs typeface="Times New Roman" panose="02020603050405020304" pitchFamily="18" charset="0"/>
              </a:rPr>
              <a:t>продають</a:t>
            </a:r>
            <a:r>
              <a:rPr lang="ru-RU" dirty="0">
                <a:solidFill>
                  <a:srgbClr val="000000"/>
                </a:solidFill>
                <a:effectLst/>
                <a:latin typeface="Times New Roman" panose="02020603050405020304" pitchFamily="18" charset="0"/>
                <a:cs typeface="Times New Roman" panose="02020603050405020304" pitchFamily="18" charset="0"/>
              </a:rPr>
              <a:t> </a:t>
            </a:r>
            <a:r>
              <a:rPr lang="ru-RU" dirty="0" err="1">
                <a:solidFill>
                  <a:srgbClr val="000000"/>
                </a:solidFill>
                <a:effectLst/>
                <a:latin typeface="Times New Roman" panose="02020603050405020304" pitchFamily="18" charset="0"/>
                <a:cs typeface="Times New Roman" panose="02020603050405020304" pitchFamily="18" charset="0"/>
              </a:rPr>
              <a:t>концентрати</a:t>
            </a:r>
            <a:r>
              <a:rPr lang="ru-RU" dirty="0">
                <a:solidFill>
                  <a:srgbClr val="000000"/>
                </a:solidFill>
                <a:effectLst/>
                <a:latin typeface="Times New Roman" panose="02020603050405020304" pitchFamily="18" charset="0"/>
                <a:cs typeface="Times New Roman" panose="02020603050405020304" pitchFamily="18" charset="0"/>
              </a:rPr>
              <a:t> на </a:t>
            </a:r>
            <a:r>
              <a:rPr lang="ru-RU" dirty="0" err="1">
                <a:solidFill>
                  <a:srgbClr val="000000"/>
                </a:solidFill>
                <a:effectLst/>
                <a:latin typeface="Times New Roman" panose="02020603050405020304" pitchFamily="18" charset="0"/>
                <a:cs typeface="Times New Roman" panose="02020603050405020304" pitchFamily="18" charset="0"/>
              </a:rPr>
              <a:t>умовах</a:t>
            </a:r>
            <a:r>
              <a:rPr lang="ru-RU" dirty="0">
                <a:solidFill>
                  <a:srgbClr val="000000"/>
                </a:solidFill>
                <a:effectLst/>
                <a:latin typeface="Times New Roman" panose="02020603050405020304" pitchFamily="18" charset="0"/>
                <a:cs typeface="Times New Roman" panose="02020603050405020304" pitchFamily="18" charset="0"/>
              </a:rPr>
              <a:t> </a:t>
            </a:r>
            <a:r>
              <a:rPr lang="ru-RU" dirty="0" err="1">
                <a:solidFill>
                  <a:srgbClr val="000000"/>
                </a:solidFill>
                <a:effectLst/>
                <a:latin typeface="Times New Roman" panose="02020603050405020304" pitchFamily="18" charset="0"/>
                <a:cs typeface="Times New Roman" panose="02020603050405020304" pitchFamily="18" charset="0"/>
              </a:rPr>
              <a:t>франшизи</a:t>
            </a:r>
            <a:r>
              <a:rPr lang="ru-RU" dirty="0">
                <a:solidFill>
                  <a:srgbClr val="000000"/>
                </a:solidFill>
                <a:effectLst/>
                <a:latin typeface="Times New Roman" panose="02020603050405020304" pitchFamily="18" charset="0"/>
                <a:cs typeface="Times New Roman" panose="02020603050405020304" pitchFamily="18" charset="0"/>
              </a:rPr>
              <a:t> оптовикам, як</a:t>
            </a:r>
            <a:r>
              <a:rPr lang="en-US" dirty="0" err="1">
                <a:solidFill>
                  <a:srgbClr val="000000"/>
                </a:solidFill>
                <a:effectLst/>
                <a:latin typeface="Times New Roman" panose="02020603050405020304" pitchFamily="18" charset="0"/>
                <a:cs typeface="Times New Roman" panose="02020603050405020304" pitchFamily="18" charset="0"/>
              </a:rPr>
              <a:t>i</a:t>
            </a:r>
            <a:r>
              <a:rPr lang="en-US" dirty="0">
                <a:solidFill>
                  <a:srgbClr val="000000"/>
                </a:solidFill>
                <a:effectLst/>
                <a:latin typeface="Times New Roman" panose="02020603050405020304" pitchFamily="18" charset="0"/>
                <a:cs typeface="Times New Roman" panose="02020603050405020304" pitchFamily="18" charset="0"/>
              </a:rPr>
              <a:t> </a:t>
            </a:r>
            <a:r>
              <a:rPr lang="ru-RU" dirty="0" err="1">
                <a:solidFill>
                  <a:srgbClr val="000000"/>
                </a:solidFill>
                <a:effectLst/>
                <a:latin typeface="Times New Roman" panose="02020603050405020304" pitchFamily="18" charset="0"/>
                <a:cs typeface="Times New Roman" panose="02020603050405020304" pitchFamily="18" charset="0"/>
              </a:rPr>
              <a:t>змішують</a:t>
            </a:r>
            <a:r>
              <a:rPr lang="ru-RU" dirty="0">
                <a:solidFill>
                  <a:srgbClr val="000000"/>
                </a:solidFill>
                <a:effectLst/>
                <a:latin typeface="Times New Roman" panose="02020603050405020304" pitchFamily="18" charset="0"/>
                <a:cs typeface="Times New Roman" panose="02020603050405020304" pitchFamily="18" charset="0"/>
              </a:rPr>
              <a:t> </a:t>
            </a:r>
            <a:r>
              <a:rPr lang="ru-RU" dirty="0" err="1">
                <a:solidFill>
                  <a:srgbClr val="000000"/>
                </a:solidFill>
                <a:effectLst/>
                <a:latin typeface="Times New Roman" panose="02020603050405020304" pitchFamily="18" charset="0"/>
                <a:cs typeface="Times New Roman" panose="02020603050405020304" pitchFamily="18" charset="0"/>
              </a:rPr>
              <a:t>компоненти</a:t>
            </a:r>
            <a:r>
              <a:rPr lang="ru-RU" dirty="0">
                <a:solidFill>
                  <a:srgbClr val="000000"/>
                </a:solidFill>
                <a:effectLst/>
                <a:latin typeface="Times New Roman" panose="02020603050405020304" pitchFamily="18" charset="0"/>
                <a:cs typeface="Times New Roman" panose="02020603050405020304" pitchFamily="18" charset="0"/>
              </a:rPr>
              <a:t>, </a:t>
            </a:r>
            <a:r>
              <a:rPr lang="ru-RU" dirty="0" err="1">
                <a:solidFill>
                  <a:srgbClr val="000000"/>
                </a:solidFill>
                <a:effectLst/>
                <a:latin typeface="Times New Roman" panose="02020603050405020304" pitchFamily="18" charset="0"/>
                <a:cs typeface="Times New Roman" panose="02020603050405020304" pitchFamily="18" charset="0"/>
              </a:rPr>
              <a:t>розливають</a:t>
            </a:r>
            <a:r>
              <a:rPr lang="ru-RU" dirty="0">
                <a:solidFill>
                  <a:srgbClr val="000000"/>
                </a:solidFill>
                <a:effectLst/>
                <a:latin typeface="Times New Roman" panose="02020603050405020304" pitchFamily="18" charset="0"/>
                <a:cs typeface="Times New Roman" panose="02020603050405020304" pitchFamily="18" charset="0"/>
              </a:rPr>
              <a:t> у </a:t>
            </a:r>
            <a:r>
              <a:rPr lang="ru-RU" dirty="0" err="1">
                <a:solidFill>
                  <a:srgbClr val="000000"/>
                </a:solidFill>
                <a:effectLst/>
                <a:latin typeface="Times New Roman" panose="02020603050405020304" pitchFamily="18" charset="0"/>
                <a:cs typeface="Times New Roman" panose="02020603050405020304" pitchFamily="18" charset="0"/>
              </a:rPr>
              <a:t>пляшки</a:t>
            </a:r>
            <a:r>
              <a:rPr lang="ru-RU" dirty="0">
                <a:solidFill>
                  <a:srgbClr val="000000"/>
                </a:solidFill>
                <a:effectLst/>
                <a:latin typeface="Times New Roman" panose="02020603050405020304" pitchFamily="18" charset="0"/>
                <a:cs typeface="Times New Roman" panose="02020603050405020304" pitchFamily="18" charset="0"/>
              </a:rPr>
              <a:t> </a:t>
            </a:r>
            <a:r>
              <a:rPr lang="ru-RU" dirty="0" err="1">
                <a:solidFill>
                  <a:srgbClr val="000000"/>
                </a:solidFill>
                <a:effectLst/>
                <a:latin typeface="Times New Roman" panose="02020603050405020304" pitchFamily="18" charset="0"/>
                <a:cs typeface="Times New Roman" panose="02020603050405020304" pitchFamily="18" charset="0"/>
              </a:rPr>
              <a:t>тапродають</a:t>
            </a:r>
            <a:r>
              <a:rPr lang="ru-RU" dirty="0">
                <a:solidFill>
                  <a:srgbClr val="000000"/>
                </a:solidFill>
                <a:effectLst/>
                <a:latin typeface="Times New Roman" panose="02020603050405020304" pitchFamily="18" charset="0"/>
                <a:cs typeface="Times New Roman" panose="02020603050405020304" pitchFamily="18" charset="0"/>
              </a:rPr>
              <a:t> </a:t>
            </a:r>
            <a:r>
              <a:rPr lang="ru-RU" dirty="0" err="1">
                <a:solidFill>
                  <a:srgbClr val="000000"/>
                </a:solidFill>
                <a:effectLst/>
                <a:latin typeface="Times New Roman" panose="02020603050405020304" pitchFamily="18" charset="0"/>
                <a:cs typeface="Times New Roman" panose="02020603050405020304" pitchFamily="18" charset="0"/>
              </a:rPr>
              <a:t>роздрібним</a:t>
            </a:r>
            <a:r>
              <a:rPr lang="ru-RU" dirty="0">
                <a:solidFill>
                  <a:srgbClr val="000000"/>
                </a:solidFill>
                <a:effectLst/>
                <a:latin typeface="Times New Roman" panose="02020603050405020304" pitchFamily="18" charset="0"/>
                <a:cs typeface="Times New Roman" panose="02020603050405020304" pitchFamily="18" charset="0"/>
              </a:rPr>
              <a:t> </a:t>
            </a:r>
            <a:r>
              <a:rPr lang="ru-RU" dirty="0" err="1">
                <a:solidFill>
                  <a:srgbClr val="000000"/>
                </a:solidFill>
                <a:effectLst/>
                <a:latin typeface="Times New Roman" panose="02020603050405020304" pitchFamily="18" charset="0"/>
                <a:cs typeface="Times New Roman" panose="02020603050405020304" pitchFamily="18" charset="0"/>
              </a:rPr>
              <a:t>торгівцям</a:t>
            </a:r>
            <a:r>
              <a:rPr lang="ru-RU" dirty="0">
                <a:solidFill>
                  <a:srgbClr val="000000"/>
                </a:solidFill>
                <a:effectLst/>
                <a:latin typeface="Times New Roman" panose="02020603050405020304" pitchFamily="18" charset="0"/>
                <a:cs typeface="Times New Roman" panose="02020603050405020304" pitchFamily="18" charset="0"/>
              </a:rPr>
              <a:t>;</a:t>
            </a:r>
          </a:p>
          <a:p>
            <a:pPr algn="just"/>
            <a:r>
              <a:rPr lang="ru-RU" dirty="0">
                <a:solidFill>
                  <a:srgbClr val="000000"/>
                </a:solidFill>
                <a:effectLst/>
                <a:latin typeface="Times New Roman" panose="02020603050405020304" pitchFamily="18" charset="0"/>
                <a:cs typeface="Times New Roman" panose="02020603050405020304" pitchFamily="18" charset="0"/>
              </a:rPr>
              <a:t>– </a:t>
            </a:r>
            <a:r>
              <a:rPr lang="ru-RU" i="1" dirty="0">
                <a:solidFill>
                  <a:srgbClr val="000000"/>
                </a:solidFill>
                <a:effectLst/>
                <a:latin typeface="Times New Roman" panose="02020603050405020304" pitchFamily="18" charset="0"/>
                <a:cs typeface="Times New Roman" panose="02020603050405020304" pitchFamily="18" charset="0"/>
              </a:rPr>
              <a:t>франшиза м</a:t>
            </a:r>
            <a:r>
              <a:rPr lang="en-US" i="1" dirty="0" err="1">
                <a:solidFill>
                  <a:srgbClr val="000000"/>
                </a:solidFill>
                <a:effectLst/>
                <a:latin typeface="Times New Roman" panose="02020603050405020304" pitchFamily="18" charset="0"/>
                <a:cs typeface="Times New Roman" panose="02020603050405020304" pitchFamily="18" charset="0"/>
              </a:rPr>
              <a:t>i</a:t>
            </a:r>
            <a:r>
              <a:rPr lang="ru-RU" i="1" dirty="0">
                <a:solidFill>
                  <a:srgbClr val="000000"/>
                </a:solidFill>
                <a:effectLst/>
                <a:latin typeface="Times New Roman" panose="02020603050405020304" pitchFamily="18" charset="0"/>
                <a:cs typeface="Times New Roman" panose="02020603050405020304" pitchFamily="18" charset="0"/>
              </a:rPr>
              <a:t>ж </a:t>
            </a:r>
            <a:r>
              <a:rPr lang="ru-RU" i="1" dirty="0" err="1">
                <a:solidFill>
                  <a:srgbClr val="000000"/>
                </a:solidFill>
                <a:effectLst/>
                <a:latin typeface="Times New Roman" panose="02020603050405020304" pitchFamily="18" charset="0"/>
                <a:cs typeface="Times New Roman" panose="02020603050405020304" pitchFamily="18" charset="0"/>
              </a:rPr>
              <a:t>оптовим</a:t>
            </a:r>
            <a:r>
              <a:rPr lang="ru-RU" i="1" dirty="0">
                <a:solidFill>
                  <a:srgbClr val="000000"/>
                </a:solidFill>
                <a:effectLst/>
                <a:latin typeface="Times New Roman" panose="02020603050405020304" pitchFamily="18" charset="0"/>
                <a:cs typeface="Times New Roman" panose="02020603050405020304" pitchFamily="18" charset="0"/>
              </a:rPr>
              <a:t> </a:t>
            </a:r>
            <a:r>
              <a:rPr lang="en-US" i="1" dirty="0" err="1">
                <a:solidFill>
                  <a:srgbClr val="000000"/>
                </a:solidFill>
                <a:effectLst/>
                <a:latin typeface="Times New Roman" panose="02020603050405020304" pitchFamily="18" charset="0"/>
                <a:cs typeface="Times New Roman" panose="02020603050405020304" pitchFamily="18" charset="0"/>
              </a:rPr>
              <a:t>i</a:t>
            </a:r>
            <a:r>
              <a:rPr lang="en-US" i="1" dirty="0">
                <a:solidFill>
                  <a:srgbClr val="000000"/>
                </a:solidFill>
                <a:effectLst/>
                <a:latin typeface="Times New Roman" panose="02020603050405020304" pitchFamily="18" charset="0"/>
                <a:cs typeface="Times New Roman" panose="02020603050405020304" pitchFamily="18" charset="0"/>
              </a:rPr>
              <a:t> </a:t>
            </a:r>
            <a:r>
              <a:rPr lang="ru-RU" i="1" dirty="0" err="1">
                <a:solidFill>
                  <a:srgbClr val="000000"/>
                </a:solidFill>
                <a:effectLst/>
                <a:latin typeface="Times New Roman" panose="02020603050405020304" pitchFamily="18" charset="0"/>
                <a:cs typeface="Times New Roman" panose="02020603050405020304" pitchFamily="18" charset="0"/>
              </a:rPr>
              <a:t>роздрібним</a:t>
            </a:r>
            <a:r>
              <a:rPr lang="ru-RU" i="1" dirty="0">
                <a:solidFill>
                  <a:srgbClr val="000000"/>
                </a:solidFill>
                <a:effectLst/>
                <a:latin typeface="Times New Roman" panose="02020603050405020304" pitchFamily="18" charset="0"/>
                <a:cs typeface="Times New Roman" panose="02020603050405020304" pitchFamily="18" charset="0"/>
              </a:rPr>
              <a:t> торговцем </a:t>
            </a:r>
            <a:r>
              <a:rPr lang="ru-RU" dirty="0">
                <a:solidFill>
                  <a:srgbClr val="000000"/>
                </a:solidFill>
                <a:effectLst/>
                <a:latin typeface="Times New Roman" panose="02020603050405020304" pitchFamily="18" charset="0"/>
                <a:cs typeface="Times New Roman" panose="02020603050405020304" pitchFamily="18" charset="0"/>
              </a:rPr>
              <a:t>(аптеки);</a:t>
            </a:r>
          </a:p>
          <a:p>
            <a:pPr algn="just"/>
            <a:r>
              <a:rPr lang="ru-RU" dirty="0">
                <a:solidFill>
                  <a:srgbClr val="000000"/>
                </a:solidFill>
                <a:effectLst/>
                <a:latin typeface="Times New Roman" panose="02020603050405020304" pitchFamily="18" charset="0"/>
                <a:cs typeface="Times New Roman" panose="02020603050405020304" pitchFamily="18" charset="0"/>
              </a:rPr>
              <a:t>– </a:t>
            </a:r>
            <a:r>
              <a:rPr lang="ru-RU" i="1" dirty="0">
                <a:solidFill>
                  <a:srgbClr val="000000"/>
                </a:solidFill>
                <a:effectLst/>
                <a:latin typeface="Times New Roman" panose="02020603050405020304" pitchFamily="18" charset="0"/>
                <a:cs typeface="Times New Roman" panose="02020603050405020304" pitchFamily="18" charset="0"/>
              </a:rPr>
              <a:t>франшиза </a:t>
            </a:r>
            <a:r>
              <a:rPr lang="ru-RU" i="1" dirty="0" err="1">
                <a:solidFill>
                  <a:srgbClr val="000000"/>
                </a:solidFill>
                <a:effectLst/>
                <a:latin typeface="Times New Roman" panose="02020603050405020304" pitchFamily="18" charset="0"/>
                <a:cs typeface="Times New Roman" panose="02020603050405020304" pitchFamily="18" charset="0"/>
              </a:rPr>
              <a:t>між</a:t>
            </a:r>
            <a:r>
              <a:rPr lang="ru-RU" i="1" dirty="0">
                <a:solidFill>
                  <a:srgbClr val="000000"/>
                </a:solidFill>
                <a:effectLst/>
                <a:latin typeface="Times New Roman" panose="02020603050405020304" pitchFamily="18" charset="0"/>
                <a:cs typeface="Times New Roman" panose="02020603050405020304" pitchFamily="18" charset="0"/>
              </a:rPr>
              <a:t> </a:t>
            </a:r>
            <a:r>
              <a:rPr lang="ru-RU" i="1" dirty="0" err="1">
                <a:solidFill>
                  <a:srgbClr val="000000"/>
                </a:solidFill>
                <a:effectLst/>
                <a:latin typeface="Times New Roman" panose="02020603050405020304" pitchFamily="18" charset="0"/>
                <a:cs typeface="Times New Roman" panose="02020603050405020304" pitchFamily="18" charset="0"/>
              </a:rPr>
              <a:t>підприємством</a:t>
            </a:r>
            <a:r>
              <a:rPr lang="ru-RU" i="1" dirty="0">
                <a:solidFill>
                  <a:srgbClr val="000000"/>
                </a:solidFill>
                <a:effectLst/>
                <a:latin typeface="Times New Roman" panose="02020603050405020304" pitchFamily="18" charset="0"/>
                <a:cs typeface="Times New Roman" panose="02020603050405020304" pitchFamily="18" charset="0"/>
              </a:rPr>
              <a:t> сфер і</a:t>
            </a:r>
            <a:r>
              <a:rPr lang="ru-RU" dirty="0">
                <a:solidFill>
                  <a:srgbClr val="000000"/>
                </a:solidFill>
                <a:effectLst/>
                <a:latin typeface="Times New Roman" panose="02020603050405020304" pitchFamily="18" charset="0"/>
                <a:cs typeface="Times New Roman" panose="02020603050405020304" pitchFamily="18" charset="0"/>
              </a:rPr>
              <a:t> </a:t>
            </a:r>
            <a:r>
              <a:rPr lang="ru-RU" i="1" dirty="0" err="1">
                <a:solidFill>
                  <a:srgbClr val="000000"/>
                </a:solidFill>
                <a:effectLst/>
                <a:latin typeface="Times New Roman" panose="02020603050405020304" pitchFamily="18" charset="0"/>
                <a:cs typeface="Times New Roman" panose="02020603050405020304" pitchFamily="18" charset="0"/>
              </a:rPr>
              <a:t>послуг</a:t>
            </a:r>
            <a:r>
              <a:rPr lang="ru-RU" i="1" dirty="0">
                <a:solidFill>
                  <a:srgbClr val="000000"/>
                </a:solidFill>
                <a:effectLst/>
                <a:latin typeface="Times New Roman" panose="02020603050405020304" pitchFamily="18" charset="0"/>
                <a:cs typeface="Times New Roman" panose="02020603050405020304" pitchFamily="18" charset="0"/>
              </a:rPr>
              <a:t> та</a:t>
            </a:r>
            <a:r>
              <a:rPr lang="ru-RU" dirty="0">
                <a:solidFill>
                  <a:srgbClr val="000000"/>
                </a:solidFill>
                <a:latin typeface="Times New Roman" panose="02020603050405020304" pitchFamily="18" charset="0"/>
                <a:cs typeface="Times New Roman" panose="02020603050405020304" pitchFamily="18" charset="0"/>
              </a:rPr>
              <a:t> </a:t>
            </a:r>
            <a:r>
              <a:rPr lang="ru-RU" i="1" dirty="0" err="1">
                <a:solidFill>
                  <a:srgbClr val="000000"/>
                </a:solidFill>
                <a:effectLst/>
                <a:latin typeface="Times New Roman" panose="02020603050405020304" pitchFamily="18" charset="0"/>
                <a:cs typeface="Times New Roman" panose="02020603050405020304" pitchFamily="18" charset="0"/>
              </a:rPr>
              <a:t>роздрібними</a:t>
            </a:r>
            <a:r>
              <a:rPr lang="ru-RU" i="1" dirty="0">
                <a:solidFill>
                  <a:srgbClr val="000000"/>
                </a:solidFill>
                <a:effectLst/>
                <a:latin typeface="Times New Roman" panose="02020603050405020304" pitchFamily="18" charset="0"/>
                <a:cs typeface="Times New Roman" panose="02020603050405020304" pitchFamily="18" charset="0"/>
              </a:rPr>
              <a:t> </a:t>
            </a:r>
            <a:r>
              <a:rPr lang="ru-RU" i="1" dirty="0" err="1">
                <a:solidFill>
                  <a:srgbClr val="000000"/>
                </a:solidFill>
                <a:effectLst/>
                <a:latin typeface="Times New Roman" panose="02020603050405020304" pitchFamily="18" charset="0"/>
                <a:cs typeface="Times New Roman" panose="02020603050405020304" pitchFamily="18" charset="0"/>
              </a:rPr>
              <a:t>торговими</a:t>
            </a:r>
            <a:r>
              <a:rPr lang="ru-RU" i="1" dirty="0">
                <a:solidFill>
                  <a:srgbClr val="000000"/>
                </a:solidFill>
                <a:effectLst/>
                <a:latin typeface="Times New Roman" panose="02020603050405020304" pitchFamily="18" charset="0"/>
                <a:cs typeface="Times New Roman" panose="02020603050405020304" pitchFamily="18" charset="0"/>
              </a:rPr>
              <a:t> </a:t>
            </a:r>
            <a:r>
              <a:rPr lang="ru-RU" i="1" dirty="0" err="1">
                <a:solidFill>
                  <a:srgbClr val="000000"/>
                </a:solidFill>
                <a:effectLst/>
                <a:latin typeface="Times New Roman" panose="02020603050405020304" pitchFamily="18" charset="0"/>
                <a:cs typeface="Times New Roman" panose="02020603050405020304" pitchFamily="18" charset="0"/>
              </a:rPr>
              <a:t>фірмами</a:t>
            </a:r>
            <a:r>
              <a:rPr lang="ru-RU" i="1" dirty="0">
                <a:solidFill>
                  <a:srgbClr val="000000"/>
                </a:solidFill>
                <a:effectLst/>
                <a:latin typeface="Times New Roman" panose="02020603050405020304" pitchFamily="18" charset="0"/>
                <a:cs typeface="Times New Roman" panose="02020603050405020304" pitchFamily="18" charset="0"/>
              </a:rPr>
              <a:t> </a:t>
            </a:r>
            <a:r>
              <a:rPr lang="ru-RU" i="1" dirty="0" err="1">
                <a:solidFill>
                  <a:srgbClr val="000000"/>
                </a:solidFill>
                <a:effectLst/>
                <a:latin typeface="Times New Roman" panose="02020603050405020304" pitchFamily="18" charset="0"/>
                <a:cs typeface="Times New Roman" panose="02020603050405020304" pitchFamily="18" charset="0"/>
              </a:rPr>
              <a:t>щодо</a:t>
            </a:r>
            <a:r>
              <a:rPr lang="ru-RU" i="1" dirty="0">
                <a:solidFill>
                  <a:srgbClr val="000000"/>
                </a:solidFill>
                <a:effectLst/>
                <a:latin typeface="Times New Roman" panose="02020603050405020304" pitchFamily="18" charset="0"/>
                <a:cs typeface="Times New Roman" panose="02020603050405020304" pitchFamily="18" charset="0"/>
              </a:rPr>
              <a:t> </a:t>
            </a:r>
            <a:r>
              <a:rPr lang="ru-RU" i="1" dirty="0" err="1">
                <a:solidFill>
                  <a:srgbClr val="000000"/>
                </a:solidFill>
                <a:effectLst/>
                <a:latin typeface="Times New Roman" panose="02020603050405020304" pitchFamily="18" charset="0"/>
                <a:cs typeface="Times New Roman" panose="02020603050405020304" pitchFamily="18" charset="0"/>
              </a:rPr>
              <a:t>надання</a:t>
            </a:r>
            <a:r>
              <a:rPr lang="ru-RU" i="1" dirty="0">
                <a:solidFill>
                  <a:srgbClr val="000000"/>
                </a:solidFill>
                <a:effectLst/>
                <a:latin typeface="Times New Roman" panose="02020603050405020304" pitchFamily="18" charset="0"/>
                <a:cs typeface="Times New Roman" panose="02020603050405020304" pitchFamily="18" charset="0"/>
              </a:rPr>
              <a:t> </a:t>
            </a:r>
            <a:r>
              <a:rPr lang="ru-RU" i="1" dirty="0" err="1">
                <a:solidFill>
                  <a:srgbClr val="000000"/>
                </a:solidFill>
                <a:effectLst/>
                <a:latin typeface="Times New Roman" panose="02020603050405020304" pitchFamily="18" charset="0"/>
                <a:cs typeface="Times New Roman" panose="02020603050405020304" pitchFamily="18" charset="0"/>
              </a:rPr>
              <a:t>послуг</a:t>
            </a:r>
            <a:r>
              <a:rPr lang="ru-RU" dirty="0">
                <a:solidFill>
                  <a:srgbClr val="000000"/>
                </a:solidFill>
                <a:latin typeface="Times New Roman" panose="02020603050405020304" pitchFamily="18" charset="0"/>
                <a:cs typeface="Times New Roman" panose="02020603050405020304" pitchFamily="18" charset="0"/>
              </a:rPr>
              <a:t> </a:t>
            </a:r>
            <a:r>
              <a:rPr lang="ru-RU" i="1" dirty="0" err="1">
                <a:solidFill>
                  <a:srgbClr val="000000"/>
                </a:solidFill>
                <a:effectLst/>
                <a:latin typeface="Times New Roman" panose="02020603050405020304" pitchFamily="18" charset="0"/>
                <a:cs typeface="Times New Roman" panose="02020603050405020304" pitchFamily="18" charset="0"/>
              </a:rPr>
              <a:t>споживачам</a:t>
            </a:r>
            <a:r>
              <a:rPr lang="ru-RU" i="1" dirty="0">
                <a:solidFill>
                  <a:srgbClr val="000000"/>
                </a:solidFill>
                <a:effectLst/>
                <a:latin typeface="Times New Roman" panose="02020603050405020304" pitchFamily="18" charset="0"/>
                <a:cs typeface="Times New Roman" panose="02020603050405020304" pitchFamily="18" charset="0"/>
              </a:rPr>
              <a:t> </a:t>
            </a:r>
            <a:r>
              <a:rPr lang="ru-RU" dirty="0">
                <a:solidFill>
                  <a:srgbClr val="000000"/>
                </a:solidFill>
                <a:effectLst/>
                <a:latin typeface="Times New Roman" panose="02020603050405020304" pitchFamily="18" charset="0"/>
                <a:cs typeface="Times New Roman" panose="02020603050405020304" pitchFamily="18" charset="0"/>
              </a:rPr>
              <a:t>(</a:t>
            </a:r>
            <a:r>
              <a:rPr lang="ru-RU" dirty="0" err="1">
                <a:solidFill>
                  <a:srgbClr val="000000"/>
                </a:solidFill>
                <a:effectLst/>
                <a:latin typeface="Times New Roman" panose="02020603050405020304" pitchFamily="18" charset="0"/>
                <a:cs typeface="Times New Roman" panose="02020603050405020304" pitchFamily="18" charset="0"/>
              </a:rPr>
              <a:t>наприклад</a:t>
            </a:r>
            <a:r>
              <a:rPr lang="ru-RU" dirty="0">
                <a:solidFill>
                  <a:srgbClr val="000000"/>
                </a:solidFill>
                <a:effectLst/>
                <a:latin typeface="Times New Roman" panose="02020603050405020304" pitchFamily="18" charset="0"/>
                <a:cs typeface="Times New Roman" panose="02020603050405020304" pitchFamily="18" charset="0"/>
              </a:rPr>
              <a:t>, </a:t>
            </a:r>
            <a:r>
              <a:rPr lang="en-US" dirty="0" err="1">
                <a:solidFill>
                  <a:srgbClr val="000000"/>
                </a:solidFill>
                <a:effectLst/>
                <a:latin typeface="Times New Roman" panose="02020603050405020304" pitchFamily="18" charset="0"/>
                <a:cs typeface="Times New Roman" panose="02020603050405020304" pitchFamily="18" charset="0"/>
              </a:rPr>
              <a:t>McDONALD'S</a:t>
            </a:r>
            <a:r>
              <a:rPr lang="en-US" dirty="0">
                <a:solidFill>
                  <a:srgbClr val="000000"/>
                </a:solidFill>
                <a:effectLst/>
                <a:latin typeface="Times New Roman" panose="02020603050405020304" pitchFamily="18" charset="0"/>
                <a:cs typeface="Times New Roman" panose="02020603050405020304" pitchFamily="18" charset="0"/>
              </a:rPr>
              <a:t>).</a:t>
            </a:r>
          </a:p>
          <a:p>
            <a:endParaRPr dirty="0"/>
          </a:p>
        </p:txBody>
      </p:sp>
    </p:spTree>
    <p:extLst>
      <p:ext uri="{BB962C8B-B14F-4D97-AF65-F5344CB8AC3E}">
        <p14:creationId xmlns:p14="http://schemas.microsoft.com/office/powerpoint/2010/main" val="15199162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71AEC20-06BB-36BC-6DD4-987749118972}"/>
              </a:ext>
            </a:extLst>
          </p:cNvPr>
          <p:cNvSpPr>
            <a:spLocks noGrp="1"/>
          </p:cNvSpPr>
          <p:nvPr>
            <p:ph idx="1"/>
          </p:nvPr>
        </p:nvSpPr>
        <p:spPr>
          <a:xfrm>
            <a:off x="352539" y="385591"/>
            <a:ext cx="10653311" cy="5971142"/>
          </a:xfrm>
        </p:spPr>
        <p:txBody>
          <a:bodyPr/>
          <a:lstStyle/>
          <a:p>
            <a:r>
              <a:rPr lang="ru-RU" dirty="0">
                <a:solidFill>
                  <a:srgbClr val="000000"/>
                </a:solidFill>
                <a:effectLst/>
                <a:latin typeface="Times New Roman" panose="02020603050405020304" pitchFamily="18" charset="0"/>
              </a:rPr>
              <a:t>У табл. 1.1 наведено </a:t>
            </a:r>
            <a:r>
              <a:rPr lang="ru-RU" dirty="0" err="1">
                <a:solidFill>
                  <a:srgbClr val="000000"/>
                </a:solidFill>
                <a:effectLst/>
                <a:latin typeface="Times New Roman" panose="02020603050405020304" pitchFamily="18" charset="0"/>
              </a:rPr>
              <a:t>переваги</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франшизи</a:t>
            </a:r>
            <a:r>
              <a:rPr lang="ru-RU" dirty="0">
                <a:solidFill>
                  <a:srgbClr val="000000"/>
                </a:solidFill>
                <a:effectLst/>
                <a:latin typeface="Times New Roman" panose="02020603050405020304" pitchFamily="18" charset="0"/>
              </a:rPr>
              <a:t> для </a:t>
            </a:r>
            <a:r>
              <a:rPr lang="ru-RU" dirty="0" err="1">
                <a:solidFill>
                  <a:srgbClr val="000000"/>
                </a:solidFill>
                <a:effectLst/>
                <a:latin typeface="Times New Roman" panose="02020603050405020304" pitchFamily="18" charset="0"/>
              </a:rPr>
              <a:t>продавця</a:t>
            </a:r>
            <a:r>
              <a:rPr lang="ru-RU" dirty="0">
                <a:solidFill>
                  <a:srgbClr val="000000"/>
                </a:solidFill>
                <a:effectLst/>
                <a:latin typeface="Times New Roman" panose="02020603050405020304" pitchFamily="18" charset="0"/>
              </a:rPr>
              <a:t> і </a:t>
            </a:r>
            <a:r>
              <a:rPr lang="ru-RU" dirty="0" err="1">
                <a:solidFill>
                  <a:srgbClr val="000000"/>
                </a:solidFill>
                <a:effectLst/>
                <a:latin typeface="Times New Roman" panose="02020603050405020304" pitchFamily="18" charset="0"/>
              </a:rPr>
              <a:t>покупця</a:t>
            </a:r>
            <a:r>
              <a:rPr lang="ru-RU" dirty="0">
                <a:solidFill>
                  <a:srgbClr val="000000"/>
                </a:solidFill>
                <a:effectLst/>
                <a:latin typeface="Times New Roman" panose="02020603050405020304" pitchFamily="18" charset="0"/>
              </a:rPr>
              <a:t>.</a:t>
            </a:r>
          </a:p>
          <a:p>
            <a:endParaRPr dirty="0"/>
          </a:p>
        </p:txBody>
      </p:sp>
      <p:pic>
        <p:nvPicPr>
          <p:cNvPr id="4" name="Рисунок 3">
            <a:extLst>
              <a:ext uri="{FF2B5EF4-FFF2-40B4-BE49-F238E27FC236}">
                <a16:creationId xmlns:a16="http://schemas.microsoft.com/office/drawing/2014/main" id="{1D49FB29-AF1C-0563-E0C4-7C8A4A49B382}"/>
              </a:ext>
            </a:extLst>
          </p:cNvPr>
          <p:cNvPicPr>
            <a:picLocks noChangeAspect="1"/>
          </p:cNvPicPr>
          <p:nvPr/>
        </p:nvPicPr>
        <p:blipFill>
          <a:blip r:embed="rId2"/>
          <a:stretch>
            <a:fillRect/>
          </a:stretch>
        </p:blipFill>
        <p:spPr>
          <a:xfrm>
            <a:off x="1992219" y="760164"/>
            <a:ext cx="6981475" cy="6097836"/>
          </a:xfrm>
          <a:prstGeom prst="rect">
            <a:avLst/>
          </a:prstGeom>
        </p:spPr>
      </p:pic>
    </p:spTree>
    <p:extLst>
      <p:ext uri="{BB962C8B-B14F-4D97-AF65-F5344CB8AC3E}">
        <p14:creationId xmlns:p14="http://schemas.microsoft.com/office/powerpoint/2010/main" val="5501764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16D175A3-6FAF-E807-213A-B1F61C5F0402}"/>
              </a:ext>
            </a:extLst>
          </p:cNvPr>
          <p:cNvSpPr>
            <a:spLocks noGrp="1"/>
          </p:cNvSpPr>
          <p:nvPr>
            <p:ph idx="1"/>
          </p:nvPr>
        </p:nvSpPr>
        <p:spPr>
          <a:xfrm>
            <a:off x="242371" y="297455"/>
            <a:ext cx="11633812" cy="6257581"/>
          </a:xfrm>
        </p:spPr>
        <p:txBody>
          <a:bodyPr>
            <a:normAutofit/>
          </a:bodyPr>
          <a:lstStyle/>
          <a:p>
            <a:pPr algn="just"/>
            <a:r>
              <a:rPr lang="ru-RU" dirty="0" err="1">
                <a:solidFill>
                  <a:srgbClr val="000000"/>
                </a:solidFill>
                <a:effectLst/>
                <a:latin typeface="Times New Roman" panose="02020603050405020304" pitchFamily="18" charset="0"/>
              </a:rPr>
              <a:t>Отже</a:t>
            </a:r>
            <a:r>
              <a:rPr lang="ru-RU" dirty="0">
                <a:solidFill>
                  <a:srgbClr val="000000"/>
                </a:solidFill>
                <a:effectLst/>
                <a:latin typeface="Times New Roman" panose="02020603050405020304" pitchFamily="18" charset="0"/>
              </a:rPr>
              <a:t>, основною </a:t>
            </a:r>
            <a:r>
              <a:rPr lang="ru-RU" dirty="0" err="1">
                <a:solidFill>
                  <a:srgbClr val="000000"/>
                </a:solidFill>
                <a:effectLst/>
                <a:latin typeface="Times New Roman" panose="02020603050405020304" pitchFamily="18" charset="0"/>
              </a:rPr>
              <a:t>перевагою</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франшизи</a:t>
            </a:r>
            <a:r>
              <a:rPr lang="ru-RU" dirty="0">
                <a:solidFill>
                  <a:srgbClr val="000000"/>
                </a:solidFill>
                <a:effectLst/>
                <a:latin typeface="Times New Roman" panose="02020603050405020304" pitchFamily="18" charset="0"/>
              </a:rPr>
              <a:t> у </a:t>
            </a:r>
            <a:r>
              <a:rPr lang="ru-RU" dirty="0" err="1">
                <a:solidFill>
                  <a:srgbClr val="000000"/>
                </a:solidFill>
                <a:effectLst/>
                <a:latin typeface="Times New Roman" panose="02020603050405020304" pitchFamily="18" charset="0"/>
              </a:rPr>
              <a:t>порівнянні</a:t>
            </a:r>
            <a:r>
              <a:rPr lang="ru-RU" dirty="0">
                <a:solidFill>
                  <a:srgbClr val="000000"/>
                </a:solidFill>
                <a:effectLst/>
                <a:latin typeface="Times New Roman" panose="02020603050405020304" pitchFamily="18" charset="0"/>
              </a:rPr>
              <a:t> з </a:t>
            </a:r>
            <a:r>
              <a:rPr lang="ru-RU" dirty="0" err="1">
                <a:solidFill>
                  <a:srgbClr val="000000"/>
                </a:solidFill>
                <a:effectLst/>
                <a:latin typeface="Times New Roman" panose="02020603050405020304" pitchFamily="18" charset="0"/>
              </a:rPr>
              <a:t>традиційними</a:t>
            </a:r>
            <a:r>
              <a:rPr lang="ru-RU" dirty="0">
                <a:solidFill>
                  <a:srgbClr val="000000"/>
                </a:solidFill>
                <a:effectLst/>
                <a:latin typeface="Times New Roman" panose="02020603050405020304" pitchFamily="18" charset="0"/>
              </a:rPr>
              <a:t> системами </a:t>
            </a:r>
            <a:r>
              <a:rPr lang="ru-RU" dirty="0" err="1">
                <a:solidFill>
                  <a:srgbClr val="000000"/>
                </a:solidFill>
                <a:effectLst/>
                <a:latin typeface="Times New Roman" panose="02020603050405020304" pitchFamily="18" charset="0"/>
              </a:rPr>
              <a:t>розподілу</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є</a:t>
            </a:r>
            <a:r>
              <a:rPr lang="ru-RU" dirty="0">
                <a:solidFill>
                  <a:srgbClr val="000000"/>
                </a:solidFill>
                <a:effectLst/>
                <a:latin typeface="Times New Roman" panose="02020603050405020304" pitchFamily="18" charset="0"/>
              </a:rPr>
              <a:t> те, </a:t>
            </a:r>
            <a:r>
              <a:rPr lang="ru-RU" dirty="0" err="1">
                <a:solidFill>
                  <a:srgbClr val="000000"/>
                </a:solidFill>
                <a:effectLst/>
                <a:latin typeface="Times New Roman" panose="02020603050405020304" pitchFamily="18" charset="0"/>
              </a:rPr>
              <a:t>що</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франчайз</a:t>
            </a:r>
            <a:r>
              <a:rPr lang="en-US" dirty="0" err="1">
                <a:solidFill>
                  <a:srgbClr val="000000"/>
                </a:solidFill>
                <a:effectLst/>
                <a:latin typeface="Times New Roman" panose="02020603050405020304" pitchFamily="18" charset="0"/>
              </a:rPr>
              <a:t>i</a:t>
            </a:r>
            <a:r>
              <a:rPr lang="en-US"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купуючи</a:t>
            </a:r>
            <a:r>
              <a:rPr lang="ru-RU" dirty="0">
                <a:solidFill>
                  <a:srgbClr val="000000"/>
                </a:solidFill>
                <a:latin typeface="Times New Roman" panose="02020603050405020304" pitchFamily="18" charset="0"/>
              </a:rPr>
              <a:t> </a:t>
            </a:r>
            <a:r>
              <a:rPr lang="ru-RU" dirty="0" err="1">
                <a:solidFill>
                  <a:srgbClr val="000000"/>
                </a:solidFill>
                <a:effectLst/>
                <a:latin typeface="Times New Roman" panose="02020603050405020304" pitchFamily="18" charset="0"/>
              </a:rPr>
              <a:t>франшизи</a:t>
            </a:r>
            <a:r>
              <a:rPr lang="ru-RU" dirty="0">
                <a:solidFill>
                  <a:srgbClr val="000000"/>
                </a:solidFill>
                <a:effectLst/>
                <a:latin typeface="Times New Roman" panose="02020603050405020304" pitchFamily="18" charset="0"/>
              </a:rPr>
              <a:t>,</a:t>
            </a:r>
            <a:r>
              <a:rPr lang="ru-RU" i="1" dirty="0">
                <a:solidFill>
                  <a:srgbClr val="000000"/>
                </a:solidFill>
                <a:effectLst/>
                <a:latin typeface="Times New Roman" panose="02020603050405020304" pitchFamily="18" charset="0"/>
              </a:rPr>
              <a:t> </a:t>
            </a:r>
            <a:r>
              <a:rPr lang="en-US" dirty="0">
                <a:solidFill>
                  <a:srgbClr val="000000"/>
                </a:solidFill>
                <a:effectLst/>
                <a:latin typeface="Times New Roman" panose="02020603050405020304" pitchFamily="18" charset="0"/>
              </a:rPr>
              <a:t>ca</a:t>
            </a:r>
            <a:r>
              <a:rPr lang="ru-RU" dirty="0">
                <a:solidFill>
                  <a:srgbClr val="000000"/>
                </a:solidFill>
                <a:effectLst/>
                <a:latin typeface="Times New Roman" panose="02020603050405020304" pitchFamily="18" charset="0"/>
              </a:rPr>
              <a:t>м</a:t>
            </a:r>
            <a:r>
              <a:rPr lang="en-US" dirty="0" err="1">
                <a:solidFill>
                  <a:srgbClr val="000000"/>
                </a:solidFill>
                <a:effectLst/>
                <a:latin typeface="Times New Roman" panose="02020603050405020304" pitchFamily="18" charset="0"/>
              </a:rPr>
              <a:t>i</a:t>
            </a:r>
            <a:r>
              <a:rPr lang="en-US"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зд</a:t>
            </a:r>
            <a:r>
              <a:rPr lang="en-US" dirty="0" err="1">
                <a:solidFill>
                  <a:srgbClr val="000000"/>
                </a:solidFill>
                <a:effectLst/>
                <a:latin typeface="Times New Roman" panose="02020603050405020304" pitchFamily="18" charset="0"/>
              </a:rPr>
              <a:t>i</a:t>
            </a:r>
            <a:r>
              <a:rPr lang="ru-RU" dirty="0" err="1">
                <a:solidFill>
                  <a:srgbClr val="000000"/>
                </a:solidFill>
                <a:effectLst/>
                <a:latin typeface="Times New Roman" panose="02020603050405020304" pitchFamily="18" charset="0"/>
              </a:rPr>
              <a:t>йснюють</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потр</a:t>
            </a:r>
            <a:r>
              <a:rPr lang="en-US" dirty="0" err="1">
                <a:solidFill>
                  <a:srgbClr val="000000"/>
                </a:solidFill>
                <a:effectLst/>
                <a:latin typeface="Times New Roman" panose="02020603050405020304" pitchFamily="18" charset="0"/>
              </a:rPr>
              <a:t>i</a:t>
            </a:r>
            <a:r>
              <a:rPr lang="ru-RU" dirty="0" err="1">
                <a:solidFill>
                  <a:srgbClr val="000000"/>
                </a:solidFill>
                <a:effectLst/>
                <a:latin typeface="Times New Roman" panose="02020603050405020304" pitchFamily="18" charset="0"/>
              </a:rPr>
              <a:t>бн</a:t>
            </a:r>
            <a:r>
              <a:rPr lang="en-US" dirty="0" err="1">
                <a:solidFill>
                  <a:srgbClr val="000000"/>
                </a:solidFill>
                <a:effectLst/>
                <a:latin typeface="Times New Roman" panose="02020603050405020304" pitchFamily="18" charset="0"/>
              </a:rPr>
              <a:t>i</a:t>
            </a:r>
            <a:r>
              <a:rPr lang="en-US" dirty="0">
                <a:solidFill>
                  <a:srgbClr val="000000"/>
                </a:solidFill>
                <a:effectLst/>
                <a:latin typeface="Times New Roman" panose="02020603050405020304" pitchFamily="18" charset="0"/>
              </a:rPr>
              <a:t> </a:t>
            </a:r>
            <a:r>
              <a:rPr lang="en-US" dirty="0" err="1">
                <a:solidFill>
                  <a:srgbClr val="000000"/>
                </a:solidFill>
                <a:effectLst/>
                <a:latin typeface="Times New Roman" panose="02020603050405020304" pitchFamily="18" charset="0"/>
              </a:rPr>
              <a:t>i</a:t>
            </a:r>
            <a:r>
              <a:rPr lang="ru-RU" dirty="0" err="1">
                <a:solidFill>
                  <a:srgbClr val="000000"/>
                </a:solidFill>
                <a:effectLst/>
                <a:latin typeface="Times New Roman" panose="02020603050405020304" pitchFamily="18" charset="0"/>
              </a:rPr>
              <a:t>нвестиц</a:t>
            </a:r>
            <a:r>
              <a:rPr lang="en-US" dirty="0" err="1">
                <a:solidFill>
                  <a:srgbClr val="000000"/>
                </a:solidFill>
                <a:effectLst/>
                <a:latin typeface="Times New Roman" panose="02020603050405020304" pitchFamily="18" charset="0"/>
              </a:rPr>
              <a:t>i</a:t>
            </a:r>
            <a:r>
              <a:rPr lang="ru-RU" dirty="0" err="1">
                <a:solidFill>
                  <a:srgbClr val="000000"/>
                </a:solidFill>
                <a:effectLst/>
                <a:latin typeface="Times New Roman" panose="02020603050405020304" pitchFamily="18" charset="0"/>
              </a:rPr>
              <a:t>ї</a:t>
            </a:r>
            <a:r>
              <a:rPr lang="ru-RU" dirty="0">
                <a:solidFill>
                  <a:srgbClr val="000000"/>
                </a:solidFill>
                <a:effectLst/>
                <a:latin typeface="Times New Roman" panose="02020603050405020304" pitchFamily="18" charset="0"/>
              </a:rPr>
              <a:t> в б</a:t>
            </a:r>
            <a:r>
              <a:rPr lang="en-US" dirty="0" err="1">
                <a:solidFill>
                  <a:srgbClr val="000000"/>
                </a:solidFill>
                <a:effectLst/>
                <a:latin typeface="Times New Roman" panose="02020603050405020304" pitchFamily="18" charset="0"/>
              </a:rPr>
              <a:t>i</a:t>
            </a:r>
            <a:r>
              <a:rPr lang="ru-RU" dirty="0" err="1">
                <a:solidFill>
                  <a:srgbClr val="000000"/>
                </a:solidFill>
                <a:effectLst/>
                <a:latin typeface="Times New Roman" panose="02020603050405020304" pitchFamily="18" charset="0"/>
              </a:rPr>
              <a:t>знес</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Це</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дає</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змогу</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франшизеру</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збільшуючи</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обсяги</a:t>
            </a:r>
            <a:r>
              <a:rPr lang="ru-RU" dirty="0">
                <a:solidFill>
                  <a:srgbClr val="000000"/>
                </a:solidFill>
                <a:effectLst/>
                <a:latin typeface="Times New Roman" panose="02020603050405020304" pitchFamily="18" charset="0"/>
              </a:rPr>
              <a:t> продажу, </a:t>
            </a:r>
            <a:r>
              <a:rPr lang="ru-RU" dirty="0" err="1">
                <a:solidFill>
                  <a:srgbClr val="000000"/>
                </a:solidFill>
                <a:effectLst/>
                <a:latin typeface="Times New Roman" panose="02020603050405020304" pitchFamily="18" charset="0"/>
              </a:rPr>
              <a:t>економити</a:t>
            </a:r>
            <a:r>
              <a:rPr lang="ru-RU" dirty="0">
                <a:solidFill>
                  <a:srgbClr val="000000"/>
                </a:solidFill>
                <a:latin typeface="Times New Roman" panose="02020603050405020304" pitchFamily="18" charset="0"/>
              </a:rPr>
              <a:t> </a:t>
            </a:r>
            <a:r>
              <a:rPr lang="ru-RU" dirty="0" err="1">
                <a:solidFill>
                  <a:srgbClr val="000000"/>
                </a:solidFill>
                <a:effectLst/>
                <a:latin typeface="Times New Roman" panose="02020603050405020304" pitchFamily="18" charset="0"/>
              </a:rPr>
              <a:t>кошти</a:t>
            </a:r>
            <a:r>
              <a:rPr lang="ru-RU" dirty="0">
                <a:solidFill>
                  <a:srgbClr val="000000"/>
                </a:solidFill>
                <a:effectLst/>
                <a:latin typeface="Times New Roman" panose="02020603050405020304" pitchFamily="18" charset="0"/>
              </a:rPr>
              <a:t>, а </a:t>
            </a:r>
            <a:r>
              <a:rPr lang="ru-RU" dirty="0" err="1">
                <a:solidFill>
                  <a:srgbClr val="000000"/>
                </a:solidFill>
                <a:effectLst/>
                <a:latin typeface="Times New Roman" panose="02020603050405020304" pitchFamily="18" charset="0"/>
              </a:rPr>
              <a:t>франчайз</a:t>
            </a:r>
            <a:r>
              <a:rPr lang="en-US" dirty="0" err="1">
                <a:solidFill>
                  <a:srgbClr val="000000"/>
                </a:solidFill>
                <a:effectLst/>
                <a:latin typeface="Times New Roman" panose="02020603050405020304" pitchFamily="18" charset="0"/>
              </a:rPr>
              <a:t>i</a:t>
            </a:r>
            <a:r>
              <a:rPr lang="en-US" dirty="0">
                <a:solidFill>
                  <a:srgbClr val="000000"/>
                </a:solidFill>
                <a:effectLst/>
                <a:latin typeface="Times New Roman" panose="02020603050405020304" pitchFamily="18" charset="0"/>
              </a:rPr>
              <a:t> – </a:t>
            </a:r>
            <a:r>
              <a:rPr lang="ru-RU" dirty="0" err="1">
                <a:solidFill>
                  <a:srgbClr val="000000"/>
                </a:solidFill>
                <a:effectLst/>
                <a:latin typeface="Times New Roman" panose="02020603050405020304" pitchFamily="18" charset="0"/>
              </a:rPr>
              <a:t>швидко</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налагодити</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бізнес</a:t>
            </a:r>
            <a:r>
              <a:rPr lang="ru-RU" dirty="0">
                <a:solidFill>
                  <a:srgbClr val="000000"/>
                </a:solidFill>
                <a:effectLst/>
                <a:latin typeface="Times New Roman" panose="02020603050405020304" pitchFamily="18" charset="0"/>
              </a:rPr>
              <a:t> у межах </a:t>
            </a:r>
            <a:r>
              <a:rPr lang="ru-RU" dirty="0" err="1">
                <a:solidFill>
                  <a:srgbClr val="000000"/>
                </a:solidFill>
                <a:effectLst/>
                <a:latin typeface="Times New Roman" panose="02020603050405020304" pitchFamily="18" charset="0"/>
              </a:rPr>
              <a:t>стандартів</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продавця</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франшизи</a:t>
            </a:r>
            <a:r>
              <a:rPr lang="ru-RU" dirty="0">
                <a:solidFill>
                  <a:srgbClr val="000000"/>
                </a:solidFill>
                <a:effectLst/>
                <a:latin typeface="Times New Roman" panose="02020603050405020304" pitchFamily="18" charset="0"/>
              </a:rPr>
              <a:t> і </a:t>
            </a:r>
            <a:r>
              <a:rPr lang="ru-RU" dirty="0" err="1">
                <a:solidFill>
                  <a:srgbClr val="000000"/>
                </a:solidFill>
                <a:effectLst/>
                <a:latin typeface="Times New Roman" panose="02020603050405020304" pitchFamily="18" charset="0"/>
              </a:rPr>
              <a:t>досягти</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комерційного</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успіху</a:t>
            </a:r>
            <a:r>
              <a:rPr lang="ru-RU" dirty="0">
                <a:solidFill>
                  <a:srgbClr val="000000"/>
                </a:solidFill>
                <a:latin typeface="Times New Roman" panose="02020603050405020304" pitchFamily="18" charset="0"/>
              </a:rPr>
              <a:t> </a:t>
            </a:r>
            <a:r>
              <a:rPr lang="ru-RU" dirty="0" err="1">
                <a:solidFill>
                  <a:srgbClr val="000000"/>
                </a:solidFill>
                <a:effectLst/>
                <a:latin typeface="Times New Roman" panose="02020603050405020304" pitchFamily="18" charset="0"/>
              </a:rPr>
              <a:t>завдяки</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високій</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популярності</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торгової</a:t>
            </a:r>
            <a:r>
              <a:rPr lang="ru-RU" dirty="0">
                <a:solidFill>
                  <a:srgbClr val="000000"/>
                </a:solidFill>
                <a:effectLst/>
                <a:latin typeface="Times New Roman" panose="02020603050405020304" pitchFamily="18" charset="0"/>
              </a:rPr>
              <a:t> марки </a:t>
            </a:r>
            <a:r>
              <a:rPr lang="ru-RU" dirty="0" err="1">
                <a:solidFill>
                  <a:srgbClr val="000000"/>
                </a:solidFill>
                <a:effectLst/>
                <a:latin typeface="Times New Roman" panose="02020603050405020304" pitchFamily="18" charset="0"/>
              </a:rPr>
              <a:t>постачальника</a:t>
            </a:r>
            <a:r>
              <a:rPr lang="ru-RU" dirty="0">
                <a:solidFill>
                  <a:srgbClr val="000000"/>
                </a:solidFill>
                <a:effectLst/>
                <a:latin typeface="Times New Roman" panose="02020603050405020304" pitchFamily="18" charset="0"/>
              </a:rPr>
              <a:t>.</a:t>
            </a:r>
          </a:p>
          <a:p>
            <a:pPr algn="just"/>
            <a:endParaRPr lang="ru-RU" dirty="0">
              <a:solidFill>
                <a:srgbClr val="000000"/>
              </a:solidFill>
              <a:effectLst/>
              <a:latin typeface="Times New Roman" panose="02020603050405020304" pitchFamily="18" charset="0"/>
            </a:endParaRPr>
          </a:p>
          <a:p>
            <a:pPr algn="just"/>
            <a:r>
              <a:rPr lang="ru-RU" b="1" i="1" dirty="0">
                <a:solidFill>
                  <a:srgbClr val="000000"/>
                </a:solidFill>
                <a:effectLst/>
                <a:latin typeface="Times New Roman" panose="02020603050405020304" pitchFamily="18" charset="0"/>
              </a:rPr>
              <a:t>2.2.2. </a:t>
            </a:r>
            <a:r>
              <a:rPr lang="ru-RU" b="1" i="1" dirty="0" err="1">
                <a:solidFill>
                  <a:srgbClr val="000000"/>
                </a:solidFill>
                <a:effectLst/>
                <a:latin typeface="Times New Roman" panose="02020603050405020304" pitchFamily="18" charset="0"/>
              </a:rPr>
              <a:t>Горизонтальні</a:t>
            </a:r>
            <a:r>
              <a:rPr lang="ru-RU" i="1" dirty="0">
                <a:solidFill>
                  <a:srgbClr val="000000"/>
                </a:solidFill>
                <a:effectLst/>
                <a:latin typeface="Times New Roman" panose="02020603050405020304" pitchFamily="18" charset="0"/>
              </a:rPr>
              <a:t> </a:t>
            </a:r>
            <a:r>
              <a:rPr lang="ru-RU" b="1" i="1" dirty="0" err="1">
                <a:solidFill>
                  <a:srgbClr val="000000"/>
                </a:solidFill>
                <a:effectLst/>
                <a:latin typeface="Times New Roman" panose="02020603050405020304" pitchFamily="18" charset="0"/>
              </a:rPr>
              <a:t>маркетингові</a:t>
            </a:r>
            <a:r>
              <a:rPr lang="ru-RU" b="1" i="1" dirty="0">
                <a:solidFill>
                  <a:srgbClr val="000000"/>
                </a:solidFill>
                <a:effectLst/>
                <a:latin typeface="Times New Roman" panose="02020603050405020304" pitchFamily="18" charset="0"/>
              </a:rPr>
              <a:t> </a:t>
            </a:r>
            <a:r>
              <a:rPr lang="ru-RU" b="1" i="1" dirty="0" err="1">
                <a:solidFill>
                  <a:srgbClr val="000000"/>
                </a:solidFill>
                <a:effectLst/>
                <a:latin typeface="Times New Roman" panose="02020603050405020304" pitchFamily="18" charset="0"/>
              </a:rPr>
              <a:t>системи</a:t>
            </a:r>
            <a:endParaRPr lang="ru-RU" dirty="0">
              <a:solidFill>
                <a:srgbClr val="000000"/>
              </a:solidFill>
              <a:effectLst/>
              <a:latin typeface="Times New Roman" panose="02020603050405020304" pitchFamily="18" charset="0"/>
            </a:endParaRPr>
          </a:p>
          <a:p>
            <a:pPr algn="just"/>
            <a:endParaRPr lang="ru-RU" b="1" i="1" dirty="0">
              <a:solidFill>
                <a:srgbClr val="000000"/>
              </a:solidFill>
              <a:effectLst/>
              <a:latin typeface="Times New Roman" panose="02020603050405020304" pitchFamily="18" charset="0"/>
            </a:endParaRPr>
          </a:p>
          <a:p>
            <a:pPr algn="just"/>
            <a:r>
              <a:rPr lang="ru-RU" b="1" i="1" dirty="0" err="1">
                <a:solidFill>
                  <a:srgbClr val="000000"/>
                </a:solidFill>
                <a:effectLst/>
                <a:latin typeface="Times New Roman" panose="02020603050405020304" pitchFamily="18" charset="0"/>
              </a:rPr>
              <a:t>Горизонтальні</a:t>
            </a:r>
            <a:r>
              <a:rPr lang="ru-RU" b="1" i="1" dirty="0">
                <a:solidFill>
                  <a:srgbClr val="000000"/>
                </a:solidFill>
                <a:effectLst/>
                <a:latin typeface="Times New Roman" panose="02020603050405020304" pitchFamily="18" charset="0"/>
              </a:rPr>
              <a:t> </a:t>
            </a:r>
            <a:r>
              <a:rPr lang="ru-RU" b="1" i="1" dirty="0" err="1">
                <a:solidFill>
                  <a:srgbClr val="000000"/>
                </a:solidFill>
                <a:effectLst/>
                <a:latin typeface="Times New Roman" panose="02020603050405020304" pitchFamily="18" charset="0"/>
              </a:rPr>
              <a:t>маркетингові</a:t>
            </a:r>
            <a:r>
              <a:rPr lang="ru-RU" b="1" i="1" dirty="0">
                <a:solidFill>
                  <a:srgbClr val="000000"/>
                </a:solidFill>
                <a:effectLst/>
                <a:latin typeface="Times New Roman" panose="02020603050405020304" pitchFamily="18" charset="0"/>
              </a:rPr>
              <a:t> </a:t>
            </a:r>
            <a:r>
              <a:rPr lang="ru-RU" b="1" i="1" dirty="0" err="1">
                <a:solidFill>
                  <a:srgbClr val="000000"/>
                </a:solidFill>
                <a:effectLst/>
                <a:latin typeface="Times New Roman" panose="02020603050405020304" pitchFamily="18" charset="0"/>
              </a:rPr>
              <a:t>системи</a:t>
            </a:r>
            <a:r>
              <a:rPr lang="ru-RU" b="1" i="1" dirty="0">
                <a:solidFill>
                  <a:srgbClr val="000000"/>
                </a:solidFill>
                <a:effectLst/>
                <a:latin typeface="Times New Roman" panose="02020603050405020304" pitchFamily="18" charset="0"/>
              </a:rPr>
              <a:t> </a:t>
            </a:r>
            <a:r>
              <a:rPr lang="ru-RU" dirty="0">
                <a:solidFill>
                  <a:srgbClr val="000000"/>
                </a:solidFill>
                <a:effectLst/>
                <a:latin typeface="Times New Roman" panose="02020603050405020304" pitchFamily="18" charset="0"/>
              </a:rPr>
              <a:t>(ГМС) </a:t>
            </a:r>
            <a:r>
              <a:rPr lang="ru-RU" dirty="0" err="1">
                <a:solidFill>
                  <a:srgbClr val="000000"/>
                </a:solidFill>
                <a:effectLst/>
                <a:latin typeface="Times New Roman" panose="02020603050405020304" pitchFamily="18" charset="0"/>
              </a:rPr>
              <a:t>передбачають</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об’єднання</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зусиль</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компаній</a:t>
            </a:r>
            <a:r>
              <a:rPr lang="ru-RU" dirty="0">
                <a:solidFill>
                  <a:srgbClr val="000000"/>
                </a:solidFill>
                <a:effectLst/>
                <a:latin typeface="Times New Roman" panose="02020603050405020304" pitchFamily="18" charset="0"/>
              </a:rPr>
              <a:t> одного </a:t>
            </a:r>
            <a:r>
              <a:rPr lang="ru-RU" dirty="0" err="1">
                <a:solidFill>
                  <a:srgbClr val="000000"/>
                </a:solidFill>
                <a:effectLst/>
                <a:latin typeface="Times New Roman" panose="02020603050405020304" pitchFamily="18" charset="0"/>
              </a:rPr>
              <a:t>рівня</a:t>
            </a:r>
            <a:r>
              <a:rPr lang="ru-RU" dirty="0">
                <a:solidFill>
                  <a:srgbClr val="000000"/>
                </a:solidFill>
                <a:effectLst/>
                <a:latin typeface="Times New Roman" panose="02020603050405020304" pitchFamily="18" charset="0"/>
              </a:rPr>
              <a:t>.</a:t>
            </a:r>
          </a:p>
          <a:p>
            <a:pPr algn="just"/>
            <a:r>
              <a:rPr lang="ru-RU" dirty="0" err="1">
                <a:solidFill>
                  <a:srgbClr val="000000"/>
                </a:solidFill>
                <a:effectLst/>
                <a:latin typeface="Times New Roman" panose="02020603050405020304" pitchFamily="18" charset="0"/>
              </a:rPr>
              <a:t>Це</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має</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сенс</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якщо</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об’єднання</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капіталу</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маркетингових</a:t>
            </a:r>
            <a:r>
              <a:rPr lang="ru-RU" dirty="0">
                <a:solidFill>
                  <a:srgbClr val="000000"/>
                </a:solidFill>
                <a:latin typeface="Times New Roman" panose="02020603050405020304" pitchFamily="18" charset="0"/>
              </a:rPr>
              <a:t> </a:t>
            </a:r>
            <a:r>
              <a:rPr lang="ru-RU" dirty="0" err="1">
                <a:solidFill>
                  <a:srgbClr val="000000"/>
                </a:solidFill>
                <a:effectLst/>
                <a:latin typeface="Times New Roman" panose="02020603050405020304" pitchFamily="18" charset="0"/>
              </a:rPr>
              <a:t>ресурсів</a:t>
            </a:r>
            <a:r>
              <a:rPr lang="ru-RU" dirty="0">
                <a:solidFill>
                  <a:srgbClr val="000000"/>
                </a:solidFill>
                <a:effectLst/>
                <a:latin typeface="Times New Roman" panose="02020603050405020304" pitchFamily="18" charset="0"/>
              </a:rPr>
              <a:t> і </a:t>
            </a:r>
            <a:r>
              <a:rPr lang="ru-RU" dirty="0" err="1">
                <a:solidFill>
                  <a:srgbClr val="000000"/>
                </a:solidFill>
                <a:effectLst/>
                <a:latin typeface="Times New Roman" panose="02020603050405020304" pitchFamily="18" charset="0"/>
              </a:rPr>
              <a:t>виробничих</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потужностей</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підсилює</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позиції</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фірм</a:t>
            </a:r>
            <a:r>
              <a:rPr lang="ru-RU" dirty="0">
                <a:solidFill>
                  <a:srgbClr val="000000"/>
                </a:solidFill>
                <a:effectLst/>
                <a:latin typeface="Times New Roman" panose="02020603050405020304" pitchFamily="18" charset="0"/>
              </a:rPr>
              <a:t>. При </a:t>
            </a:r>
            <a:r>
              <a:rPr lang="ru-RU" dirty="0" err="1">
                <a:solidFill>
                  <a:srgbClr val="000000"/>
                </a:solidFill>
                <a:effectLst/>
                <a:latin typeface="Times New Roman" panose="02020603050405020304" pitchFamily="18" charset="0"/>
              </a:rPr>
              <a:t>цьому</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об’єднуватися</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можуть</a:t>
            </a:r>
            <a:r>
              <a:rPr lang="ru-RU" dirty="0">
                <a:solidFill>
                  <a:srgbClr val="000000"/>
                </a:solidFill>
                <a:effectLst/>
                <a:latin typeface="Times New Roman" panose="02020603050405020304" pitchFamily="18" charset="0"/>
              </a:rPr>
              <a:t> як </a:t>
            </a:r>
            <a:r>
              <a:rPr lang="ru-RU" dirty="0" err="1">
                <a:solidFill>
                  <a:srgbClr val="000000"/>
                </a:solidFill>
                <a:effectLst/>
                <a:latin typeface="Times New Roman" panose="02020603050405020304" pitchFamily="18" charset="0"/>
              </a:rPr>
              <a:t>фірми-конкуренти</a:t>
            </a:r>
            <a:r>
              <a:rPr lang="ru-RU" dirty="0">
                <a:solidFill>
                  <a:srgbClr val="000000"/>
                </a:solidFill>
                <a:effectLst/>
                <a:latin typeface="Times New Roman" panose="02020603050405020304" pitchFamily="18" charset="0"/>
              </a:rPr>
              <a:t>, так і </a:t>
            </a:r>
            <a:r>
              <a:rPr lang="ru-RU" dirty="0" err="1">
                <a:solidFill>
                  <a:srgbClr val="000000"/>
                </a:solidFill>
                <a:effectLst/>
                <a:latin typeface="Times New Roman" panose="02020603050405020304" pitchFamily="18" charset="0"/>
              </a:rPr>
              <a:t>фірми</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які</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між</a:t>
            </a:r>
            <a:r>
              <a:rPr lang="ru-RU" dirty="0">
                <a:solidFill>
                  <a:srgbClr val="000000"/>
                </a:solidFill>
                <a:effectLst/>
                <a:latin typeface="Times New Roman" panose="02020603050405020304" pitchFamily="18" charset="0"/>
              </a:rPr>
              <a:t> собою не </a:t>
            </a:r>
            <a:r>
              <a:rPr lang="ru-RU" dirty="0" err="1">
                <a:solidFill>
                  <a:srgbClr val="000000"/>
                </a:solidFill>
                <a:effectLst/>
                <a:latin typeface="Times New Roman" panose="02020603050405020304" pitchFamily="18" charset="0"/>
              </a:rPr>
              <a:t>конкурують</a:t>
            </a:r>
            <a:r>
              <a:rPr lang="ru-RU" dirty="0">
                <a:solidFill>
                  <a:srgbClr val="000000"/>
                </a:solidFill>
                <a:effectLst/>
                <a:latin typeface="Times New Roman" panose="02020603050405020304" pitchFamily="18" charset="0"/>
              </a:rPr>
              <a:t>. Вони </a:t>
            </a:r>
            <a:r>
              <a:rPr lang="ru-RU" dirty="0" err="1">
                <a:solidFill>
                  <a:srgbClr val="000000"/>
                </a:solidFill>
                <a:effectLst/>
                <a:latin typeface="Times New Roman" panose="02020603050405020304" pitchFamily="18" charset="0"/>
              </a:rPr>
              <a:t>можуть</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працювати</a:t>
            </a:r>
            <a:r>
              <a:rPr lang="ru-RU" dirty="0">
                <a:solidFill>
                  <a:srgbClr val="000000"/>
                </a:solidFill>
                <a:effectLst/>
                <a:latin typeface="Times New Roman" panose="02020603050405020304" pitchFamily="18" charset="0"/>
              </a:rPr>
              <a:t> разом на </a:t>
            </a:r>
            <a:r>
              <a:rPr lang="ru-RU" dirty="0" err="1">
                <a:solidFill>
                  <a:srgbClr val="000000"/>
                </a:solidFill>
                <a:effectLst/>
                <a:latin typeface="Times New Roman" panose="02020603050405020304" pitchFamily="18" charset="0"/>
              </a:rPr>
              <a:t>короткостроковій</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чи</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постійній</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основі</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або</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створити</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окреме</a:t>
            </a:r>
            <a:r>
              <a:rPr lang="ru-RU" dirty="0">
                <a:solidFill>
                  <a:srgbClr val="000000"/>
                </a:solidFill>
                <a:latin typeface="Times New Roman" panose="02020603050405020304" pitchFamily="18" charset="0"/>
              </a:rPr>
              <a:t> </a:t>
            </a:r>
            <a:r>
              <a:rPr lang="ru-RU" dirty="0" err="1">
                <a:solidFill>
                  <a:srgbClr val="000000"/>
                </a:solidFill>
                <a:effectLst/>
                <a:latin typeface="Times New Roman" panose="02020603050405020304" pitchFamily="18" charset="0"/>
              </a:rPr>
              <a:t>підприємство</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Такі</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схеми</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побудови</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каналів</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розподілу</a:t>
            </a:r>
            <a:r>
              <a:rPr lang="ru-RU" dirty="0">
                <a:solidFill>
                  <a:srgbClr val="000000"/>
                </a:solidFill>
                <a:effectLst/>
                <a:latin typeface="Times New Roman" panose="02020603050405020304" pitchFamily="18" charset="0"/>
              </a:rPr>
              <a:t> добре </a:t>
            </a:r>
            <a:r>
              <a:rPr lang="ru-RU" dirty="0" err="1">
                <a:solidFill>
                  <a:srgbClr val="000000"/>
                </a:solidFill>
                <a:effectLst/>
                <a:latin typeface="Times New Roman" panose="02020603050405020304" pitchFamily="18" charset="0"/>
              </a:rPr>
              <a:t>працюють</a:t>
            </a:r>
            <a:r>
              <a:rPr lang="ru-RU" dirty="0">
                <a:solidFill>
                  <a:srgbClr val="000000"/>
                </a:solidFill>
                <a:effectLst/>
                <a:latin typeface="Times New Roman" panose="02020603050405020304" pitchFamily="18" charset="0"/>
              </a:rPr>
              <a:t> і в тому </a:t>
            </a:r>
            <a:r>
              <a:rPr lang="ru-RU" dirty="0" err="1">
                <a:solidFill>
                  <a:srgbClr val="000000"/>
                </a:solidFill>
                <a:effectLst/>
                <a:latin typeface="Times New Roman" panose="02020603050405020304" pitchFamily="18" charset="0"/>
              </a:rPr>
              <a:t>разі</a:t>
            </a:r>
            <a:r>
              <a:rPr lang="ru-RU" dirty="0">
                <a:solidFill>
                  <a:srgbClr val="000000"/>
                </a:solidFill>
                <a:effectLst/>
                <a:latin typeface="Times New Roman" panose="02020603050405020304" pitchFamily="18" charset="0"/>
              </a:rPr>
              <a:t>, коли вони </a:t>
            </a:r>
            <a:r>
              <a:rPr lang="ru-RU" dirty="0" err="1">
                <a:solidFill>
                  <a:srgbClr val="000000"/>
                </a:solidFill>
                <a:effectLst/>
                <a:latin typeface="Times New Roman" panose="02020603050405020304" pitchFamily="18" charset="0"/>
              </a:rPr>
              <a:t>мають</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глобальний</a:t>
            </a:r>
            <a:r>
              <a:rPr lang="ru-RU" dirty="0">
                <a:solidFill>
                  <a:srgbClr val="000000"/>
                </a:solidFill>
                <a:effectLst/>
                <a:latin typeface="Times New Roman" panose="02020603050405020304" pitchFamily="18" charset="0"/>
              </a:rPr>
              <a:t> характер.</a:t>
            </a:r>
          </a:p>
          <a:p>
            <a:endParaRPr dirty="0"/>
          </a:p>
        </p:txBody>
      </p:sp>
    </p:spTree>
    <p:extLst>
      <p:ext uri="{BB962C8B-B14F-4D97-AF65-F5344CB8AC3E}">
        <p14:creationId xmlns:p14="http://schemas.microsoft.com/office/powerpoint/2010/main" val="26339632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16D175A3-6FAF-E807-213A-B1F61C5F0402}"/>
              </a:ext>
            </a:extLst>
          </p:cNvPr>
          <p:cNvSpPr>
            <a:spLocks noGrp="1"/>
          </p:cNvSpPr>
          <p:nvPr>
            <p:ph idx="1"/>
          </p:nvPr>
        </p:nvSpPr>
        <p:spPr>
          <a:xfrm>
            <a:off x="242371" y="297455"/>
            <a:ext cx="11633812" cy="6257581"/>
          </a:xfrm>
        </p:spPr>
        <p:txBody>
          <a:bodyPr>
            <a:normAutofit/>
          </a:bodyPr>
          <a:lstStyle/>
          <a:p>
            <a:r>
              <a:rPr lang="ru-RU" b="1" i="1" dirty="0">
                <a:solidFill>
                  <a:srgbClr val="000000"/>
                </a:solidFill>
                <a:effectLst/>
                <a:latin typeface="Times New Roman" panose="02020603050405020304" pitchFamily="18" charset="0"/>
              </a:rPr>
              <a:t>2.2.3. </a:t>
            </a:r>
            <a:r>
              <a:rPr lang="ru-RU" b="1" i="1" dirty="0" err="1">
                <a:solidFill>
                  <a:srgbClr val="000000"/>
                </a:solidFill>
                <a:effectLst/>
                <a:latin typeface="Times New Roman" panose="02020603050405020304" pitchFamily="18" charset="0"/>
              </a:rPr>
              <a:t>Багатоканальні</a:t>
            </a:r>
            <a:r>
              <a:rPr lang="ru-RU" b="1" i="1" dirty="0">
                <a:solidFill>
                  <a:srgbClr val="000000"/>
                </a:solidFill>
                <a:effectLst/>
                <a:latin typeface="Times New Roman" panose="02020603050405020304" pitchFamily="18" charset="0"/>
              </a:rPr>
              <a:t> (</a:t>
            </a:r>
            <a:r>
              <a:rPr lang="ru-RU" b="1" i="1" dirty="0" err="1">
                <a:solidFill>
                  <a:srgbClr val="000000"/>
                </a:solidFill>
                <a:effectLst/>
                <a:latin typeface="Times New Roman" panose="02020603050405020304" pitchFamily="18" charset="0"/>
              </a:rPr>
              <a:t>комбіновані</a:t>
            </a:r>
            <a:r>
              <a:rPr lang="ru-RU" b="1" i="1" dirty="0">
                <a:solidFill>
                  <a:srgbClr val="000000"/>
                </a:solidFill>
                <a:effectLst/>
                <a:latin typeface="Times New Roman" panose="02020603050405020304" pitchFamily="18" charset="0"/>
              </a:rPr>
              <a:t>) </a:t>
            </a:r>
            <a:r>
              <a:rPr lang="ru-RU" b="1" i="1" dirty="0" err="1">
                <a:solidFill>
                  <a:srgbClr val="000000"/>
                </a:solidFill>
                <a:effectLst/>
                <a:latin typeface="Times New Roman" panose="02020603050405020304" pitchFamily="18" charset="0"/>
              </a:rPr>
              <a:t>маркетингові</a:t>
            </a:r>
            <a:r>
              <a:rPr lang="ru-RU" b="1" i="1" dirty="0">
                <a:solidFill>
                  <a:srgbClr val="000000"/>
                </a:solidFill>
                <a:effectLst/>
                <a:latin typeface="Times New Roman" panose="02020603050405020304" pitchFamily="18" charset="0"/>
              </a:rPr>
              <a:t> </a:t>
            </a:r>
            <a:r>
              <a:rPr lang="ru-RU" b="1" i="1" dirty="0" err="1">
                <a:solidFill>
                  <a:srgbClr val="000000"/>
                </a:solidFill>
                <a:effectLst/>
                <a:latin typeface="Times New Roman" panose="02020603050405020304" pitchFamily="18" charset="0"/>
              </a:rPr>
              <a:t>системи</a:t>
            </a:r>
            <a:endParaRPr lang="ru-RU" b="1" i="1" dirty="0">
              <a:solidFill>
                <a:srgbClr val="000000"/>
              </a:solidFill>
              <a:effectLst/>
              <a:latin typeface="Times New Roman" panose="02020603050405020304" pitchFamily="18" charset="0"/>
            </a:endParaRPr>
          </a:p>
          <a:p>
            <a:endParaRPr lang="ru-RU" dirty="0">
              <a:solidFill>
                <a:srgbClr val="000000"/>
              </a:solidFill>
              <a:effectLst/>
              <a:latin typeface="Times New Roman" panose="02020603050405020304" pitchFamily="18" charset="0"/>
            </a:endParaRPr>
          </a:p>
          <a:p>
            <a:r>
              <a:rPr lang="ru-RU" dirty="0">
                <a:solidFill>
                  <a:srgbClr val="000000"/>
                </a:solidFill>
                <a:effectLst/>
                <a:latin typeface="Times New Roman" panose="02020603050405020304" pitchFamily="18" charset="0"/>
              </a:rPr>
              <a:t>У даний час у </a:t>
            </a:r>
            <a:r>
              <a:rPr lang="ru-RU" dirty="0" err="1">
                <a:solidFill>
                  <a:srgbClr val="000000"/>
                </a:solidFill>
                <a:effectLst/>
                <a:latin typeface="Times New Roman" panose="02020603050405020304" pitchFamily="18" charset="0"/>
              </a:rPr>
              <a:t>результаті</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швидкого</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зростання</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ринкових</a:t>
            </a:r>
            <a:r>
              <a:rPr lang="ru-RU" dirty="0">
                <a:solidFill>
                  <a:srgbClr val="000000"/>
                </a:solidFill>
                <a:latin typeface="Times New Roman" panose="02020603050405020304" pitchFamily="18" charset="0"/>
              </a:rPr>
              <a:t> </a:t>
            </a:r>
            <a:r>
              <a:rPr lang="ru-RU" dirty="0" err="1">
                <a:solidFill>
                  <a:srgbClr val="000000"/>
                </a:solidFill>
                <a:effectLst/>
                <a:latin typeface="Times New Roman" panose="02020603050405020304" pitchFamily="18" charset="0"/>
              </a:rPr>
              <a:t>сегментів</a:t>
            </a:r>
            <a:r>
              <a:rPr lang="ru-RU" dirty="0">
                <a:solidFill>
                  <a:srgbClr val="000000"/>
                </a:solidFill>
                <a:effectLst/>
                <a:latin typeface="Times New Roman" panose="02020603050405020304" pitchFamily="18" charset="0"/>
              </a:rPr>
              <a:t> і </a:t>
            </a:r>
            <a:r>
              <a:rPr lang="ru-RU" dirty="0" err="1">
                <a:solidFill>
                  <a:srgbClr val="000000"/>
                </a:solidFill>
                <a:effectLst/>
                <a:latin typeface="Times New Roman" panose="02020603050405020304" pitchFamily="18" charset="0"/>
              </a:rPr>
              <a:t>можливостей</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каналів</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розподілу</a:t>
            </a:r>
            <a:r>
              <a:rPr lang="ru-RU" dirty="0">
                <a:solidFill>
                  <a:srgbClr val="000000"/>
                </a:solidFill>
                <a:effectLst/>
                <a:latin typeface="Times New Roman" panose="02020603050405020304" pitchFamily="18" charset="0"/>
              </a:rPr>
              <a:t> все </a:t>
            </a:r>
            <a:r>
              <a:rPr lang="ru-RU" dirty="0" err="1">
                <a:solidFill>
                  <a:srgbClr val="000000"/>
                </a:solidFill>
                <a:effectLst/>
                <a:latin typeface="Times New Roman" panose="02020603050405020304" pitchFamily="18" charset="0"/>
              </a:rPr>
              <a:t>більше</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фірм</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застосовують</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багатоканальні</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системи</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розподілу</a:t>
            </a:r>
            <a:r>
              <a:rPr lang="ru-RU" dirty="0">
                <a:solidFill>
                  <a:srgbClr val="000000"/>
                </a:solidFill>
                <a:effectLst/>
                <a:latin typeface="Times New Roman" panose="02020603050405020304" pitchFamily="18" charset="0"/>
              </a:rPr>
              <a:t>.</a:t>
            </a:r>
          </a:p>
          <a:p>
            <a:pPr algn="just"/>
            <a:r>
              <a:rPr lang="ru-RU" b="1" dirty="0" err="1">
                <a:solidFill>
                  <a:srgbClr val="000000"/>
                </a:solidFill>
                <a:effectLst/>
                <a:latin typeface="Times New Roman" panose="02020603050405020304" pitchFamily="18" charset="0"/>
              </a:rPr>
              <a:t>Багатоканальні</a:t>
            </a:r>
            <a:r>
              <a:rPr lang="ru-RU" b="1" dirty="0">
                <a:solidFill>
                  <a:srgbClr val="000000"/>
                </a:solidFill>
                <a:effectLst/>
                <a:latin typeface="Times New Roman" panose="02020603050405020304" pitchFamily="18" charset="0"/>
              </a:rPr>
              <a:t> </a:t>
            </a:r>
            <a:r>
              <a:rPr lang="ru-RU" b="1" dirty="0" err="1">
                <a:solidFill>
                  <a:srgbClr val="000000"/>
                </a:solidFill>
                <a:effectLst/>
                <a:latin typeface="Times New Roman" panose="02020603050405020304" pitchFamily="18" charset="0"/>
              </a:rPr>
              <a:t>маркетингові</a:t>
            </a:r>
            <a:r>
              <a:rPr lang="ru-RU" b="1" dirty="0">
                <a:solidFill>
                  <a:srgbClr val="000000"/>
                </a:solidFill>
                <a:effectLst/>
                <a:latin typeface="Times New Roman" panose="02020603050405020304" pitchFamily="18" charset="0"/>
              </a:rPr>
              <a:t> </a:t>
            </a:r>
            <a:r>
              <a:rPr lang="ru-RU" b="1" dirty="0" err="1">
                <a:solidFill>
                  <a:srgbClr val="000000"/>
                </a:solidFill>
                <a:effectLst/>
                <a:latin typeface="Times New Roman" panose="02020603050405020304" pitchFamily="18" charset="0"/>
              </a:rPr>
              <a:t>системи</a:t>
            </a:r>
            <a:r>
              <a:rPr lang="ru-RU" b="1" dirty="0">
                <a:solidFill>
                  <a:srgbClr val="000000"/>
                </a:solidFill>
                <a:effectLst/>
                <a:latin typeface="Times New Roman" panose="02020603050405020304" pitchFamily="18" charset="0"/>
              </a:rPr>
              <a:t> (БМС) </a:t>
            </a:r>
            <a:r>
              <a:rPr lang="ru-RU" dirty="0" err="1">
                <a:solidFill>
                  <a:srgbClr val="000000"/>
                </a:solidFill>
                <a:effectLst/>
                <a:latin typeface="Times New Roman" panose="02020603050405020304" pitchFamily="18" charset="0"/>
              </a:rPr>
              <a:t>передбачають</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застосування</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кількох</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каналів</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розподілу</a:t>
            </a:r>
            <a:r>
              <a:rPr lang="ru-RU" dirty="0">
                <a:solidFill>
                  <a:srgbClr val="000000"/>
                </a:solidFill>
                <a:effectLst/>
                <a:latin typeface="Times New Roman" panose="02020603050405020304" pitchFamily="18" charset="0"/>
              </a:rPr>
              <a:t> для </a:t>
            </a:r>
            <a:r>
              <a:rPr lang="ru-RU" dirty="0" err="1">
                <a:solidFill>
                  <a:srgbClr val="000000"/>
                </a:solidFill>
                <a:effectLst/>
                <a:latin typeface="Times New Roman" panose="02020603050405020304" pitchFamily="18" charset="0"/>
              </a:rPr>
              <a:t>охоплення</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різних</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сегментів</a:t>
            </a:r>
            <a:r>
              <a:rPr lang="ru-RU" dirty="0">
                <a:solidFill>
                  <a:srgbClr val="000000"/>
                </a:solidFill>
                <a:effectLst/>
                <a:latin typeface="Times New Roman" panose="02020603050405020304" pitchFamily="18" charset="0"/>
              </a:rPr>
              <a:t> ринку (рис. 1.9).</a:t>
            </a:r>
          </a:p>
          <a:p>
            <a:r>
              <a:rPr lang="ru-RU" dirty="0" err="1">
                <a:solidFill>
                  <a:srgbClr val="000000"/>
                </a:solidFill>
                <a:effectLst/>
                <a:latin typeface="Times New Roman" panose="02020603050405020304" pitchFamily="18" charset="0"/>
              </a:rPr>
              <a:t>Наприклад</a:t>
            </a:r>
            <a:r>
              <a:rPr lang="ru-RU" dirty="0">
                <a:solidFill>
                  <a:srgbClr val="000000"/>
                </a:solidFill>
                <a:effectLst/>
                <a:latin typeface="Times New Roman" panose="02020603050405020304" pitchFamily="18" charset="0"/>
              </a:rPr>
              <a:t>,</a:t>
            </a:r>
            <a:r>
              <a:rPr lang="ru-RU" i="1"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фірма</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Світоч</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частину</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своєї</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продукції</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реалізує</a:t>
            </a:r>
            <a:r>
              <a:rPr lang="ru-RU" dirty="0">
                <a:solidFill>
                  <a:srgbClr val="000000"/>
                </a:solidFill>
                <a:latin typeface="Times New Roman" panose="02020603050405020304" pitchFamily="18" charset="0"/>
              </a:rPr>
              <a:t> </a:t>
            </a:r>
            <a:r>
              <a:rPr lang="ru-RU" dirty="0">
                <a:solidFill>
                  <a:srgbClr val="000000"/>
                </a:solidFill>
                <a:effectLst/>
                <a:latin typeface="Times New Roman" panose="02020603050405020304" pitchFamily="18" charset="0"/>
              </a:rPr>
              <a:t>через мережу </a:t>
            </a:r>
            <a:r>
              <a:rPr lang="ru-RU" dirty="0" err="1">
                <a:solidFill>
                  <a:srgbClr val="000000"/>
                </a:solidFill>
                <a:effectLst/>
                <a:latin typeface="Times New Roman" panose="02020603050405020304" pitchFamily="18" charset="0"/>
              </a:rPr>
              <a:t>фірмових</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магазинів</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прямий</a:t>
            </a:r>
            <a:r>
              <a:rPr lang="ru-RU" dirty="0">
                <a:solidFill>
                  <a:srgbClr val="000000"/>
                </a:solidFill>
                <a:effectLst/>
                <a:latin typeface="Times New Roman" panose="02020603050405020304" pitchFamily="18" charset="0"/>
              </a:rPr>
              <a:t> канал </a:t>
            </a:r>
            <a:r>
              <a:rPr lang="ru-RU" dirty="0" err="1">
                <a:solidFill>
                  <a:srgbClr val="000000"/>
                </a:solidFill>
                <a:effectLst/>
                <a:latin typeface="Times New Roman" panose="02020603050405020304" pitchFamily="18" charset="0"/>
              </a:rPr>
              <a:t>збуту</a:t>
            </a:r>
            <a:r>
              <a:rPr lang="ru-RU" dirty="0">
                <a:solidFill>
                  <a:srgbClr val="000000"/>
                </a:solidFill>
                <a:effectLst/>
                <a:latin typeface="Times New Roman" panose="02020603050405020304" pitchFamily="18" charset="0"/>
              </a:rPr>
              <a:t>), другу </a:t>
            </a:r>
            <a:r>
              <a:rPr lang="ru-RU" dirty="0" err="1">
                <a:solidFill>
                  <a:srgbClr val="000000"/>
                </a:solidFill>
                <a:effectLst/>
                <a:latin typeface="Times New Roman" panose="02020603050405020304" pitchFamily="18" charset="0"/>
              </a:rPr>
              <a:t>частину</a:t>
            </a:r>
            <a:r>
              <a:rPr lang="ru-RU" dirty="0">
                <a:solidFill>
                  <a:srgbClr val="000000"/>
                </a:solidFill>
                <a:effectLst/>
                <a:latin typeface="Times New Roman" panose="02020603050405020304" pitchFamily="18" charset="0"/>
              </a:rPr>
              <a:t> – через </a:t>
            </a:r>
            <a:r>
              <a:rPr lang="ru-RU" dirty="0" err="1">
                <a:solidFill>
                  <a:srgbClr val="000000"/>
                </a:solidFill>
                <a:effectLst/>
                <a:latin typeface="Times New Roman" panose="02020603050405020304" pitchFamily="18" charset="0"/>
              </a:rPr>
              <a:t>дистриб’юторів</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які</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працюють</a:t>
            </a:r>
            <a:r>
              <a:rPr lang="ru-RU" dirty="0">
                <a:solidFill>
                  <a:srgbClr val="000000"/>
                </a:solidFill>
                <a:effectLst/>
                <a:latin typeface="Times New Roman" panose="02020603050405020304" pitchFamily="18" charset="0"/>
              </a:rPr>
              <a:t> по </a:t>
            </a:r>
            <a:r>
              <a:rPr lang="ru-RU" dirty="0" err="1">
                <a:solidFill>
                  <a:srgbClr val="000000"/>
                </a:solidFill>
                <a:effectLst/>
                <a:latin typeface="Times New Roman" panose="02020603050405020304" pitchFamily="18" charset="0"/>
              </a:rPr>
              <a:t>всій</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території</a:t>
            </a:r>
            <a:r>
              <a:rPr lang="ru-RU" dirty="0">
                <a:solidFill>
                  <a:srgbClr val="000000"/>
                </a:solidFill>
                <a:latin typeface="Times New Roman" panose="02020603050405020304" pitchFamily="18" charset="0"/>
              </a:rPr>
              <a:t> </a:t>
            </a:r>
            <a:r>
              <a:rPr lang="ru-RU" dirty="0" err="1">
                <a:solidFill>
                  <a:srgbClr val="000000"/>
                </a:solidFill>
                <a:effectLst/>
                <a:latin typeface="Times New Roman" panose="02020603050405020304" pitchFamily="18" charset="0"/>
              </a:rPr>
              <a:t>України</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третю</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частину</a:t>
            </a:r>
            <a:r>
              <a:rPr lang="ru-RU" dirty="0">
                <a:solidFill>
                  <a:srgbClr val="000000"/>
                </a:solidFill>
                <a:effectLst/>
                <a:latin typeface="Times New Roman" panose="02020603050405020304" pitchFamily="18" charset="0"/>
              </a:rPr>
              <a:t> – через </a:t>
            </a:r>
            <a:r>
              <a:rPr lang="ru-RU" dirty="0" err="1">
                <a:solidFill>
                  <a:srgbClr val="000000"/>
                </a:solidFill>
                <a:effectLst/>
                <a:latin typeface="Times New Roman" panose="02020603050405020304" pitchFamily="18" charset="0"/>
              </a:rPr>
              <a:t>дрібнооптові</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магазини</a:t>
            </a:r>
            <a:r>
              <a:rPr lang="ru-RU" dirty="0">
                <a:solidFill>
                  <a:srgbClr val="000000"/>
                </a:solidFill>
                <a:effectLst/>
                <a:latin typeface="Times New Roman" panose="02020603050405020304" pitchFamily="18" charset="0"/>
              </a:rPr>
              <a:t>.</a:t>
            </a:r>
          </a:p>
          <a:p>
            <a:r>
              <a:rPr lang="ru-RU" dirty="0" err="1">
                <a:solidFill>
                  <a:srgbClr val="000000"/>
                </a:solidFill>
                <a:effectLst/>
                <a:latin typeface="Times New Roman" panose="02020603050405020304" pitchFamily="18" charset="0"/>
              </a:rPr>
              <a:t>Застосування</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багатоканальних</a:t>
            </a:r>
            <a:r>
              <a:rPr lang="ru-RU" dirty="0">
                <a:solidFill>
                  <a:srgbClr val="000000"/>
                </a:solidFill>
                <a:effectLst/>
                <a:latin typeface="Times New Roman" panose="02020603050405020304" pitchFamily="18" charset="0"/>
              </a:rPr>
              <a:t> систем </a:t>
            </a:r>
            <a:r>
              <a:rPr lang="ru-RU" dirty="0" err="1">
                <a:solidFill>
                  <a:srgbClr val="000000"/>
                </a:solidFill>
                <a:effectLst/>
                <a:latin typeface="Times New Roman" panose="02020603050405020304" pitchFamily="18" charset="0"/>
              </a:rPr>
              <a:t>надає</a:t>
            </a:r>
            <a:r>
              <a:rPr lang="ru-RU" dirty="0">
                <a:solidFill>
                  <a:srgbClr val="000000"/>
                </a:solidFill>
                <a:effectLst/>
                <a:latin typeface="Times New Roman" panose="02020603050405020304" pitchFamily="18" charset="0"/>
              </a:rPr>
              <a:t> низку </a:t>
            </a:r>
            <a:r>
              <a:rPr lang="ru-RU" dirty="0" err="1">
                <a:solidFill>
                  <a:srgbClr val="000000"/>
                </a:solidFill>
                <a:effectLst/>
                <a:latin typeface="Times New Roman" panose="02020603050405020304" pitchFamily="18" charset="0"/>
              </a:rPr>
              <a:t>переваг</a:t>
            </a:r>
            <a:r>
              <a:rPr lang="ru-RU" dirty="0">
                <a:solidFill>
                  <a:srgbClr val="000000"/>
                </a:solidFill>
                <a:latin typeface="Times New Roman" panose="02020603050405020304" pitchFamily="18" charset="0"/>
              </a:rPr>
              <a:t> </a:t>
            </a:r>
            <a:r>
              <a:rPr lang="ru-RU" dirty="0" err="1">
                <a:solidFill>
                  <a:srgbClr val="000000"/>
                </a:solidFill>
                <a:effectLst/>
                <a:latin typeface="Times New Roman" panose="02020603050405020304" pitchFamily="18" charset="0"/>
              </a:rPr>
              <a:t>тим</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фірмам</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які</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обслуговують</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великі</a:t>
            </a:r>
            <a:r>
              <a:rPr lang="ru-RU" dirty="0">
                <a:solidFill>
                  <a:srgbClr val="000000"/>
                </a:solidFill>
                <a:effectLst/>
                <a:latin typeface="Times New Roman" panose="02020603050405020304" pitchFamily="18" charset="0"/>
              </a:rPr>
              <a:t> та </a:t>
            </a:r>
            <a:r>
              <a:rPr lang="ru-RU" dirty="0" err="1">
                <a:solidFill>
                  <a:srgbClr val="000000"/>
                </a:solidFill>
                <a:effectLst/>
                <a:latin typeface="Times New Roman" panose="02020603050405020304" pitchFamily="18" charset="0"/>
              </a:rPr>
              <a:t>складні</a:t>
            </a:r>
            <a:r>
              <a:rPr lang="ru-RU" dirty="0">
                <a:solidFill>
                  <a:srgbClr val="000000"/>
                </a:solidFill>
                <a:effectLst/>
                <a:latin typeface="Times New Roman" panose="02020603050405020304" pitchFamily="18" charset="0"/>
              </a:rPr>
              <a:t> ринки. </a:t>
            </a:r>
            <a:r>
              <a:rPr lang="ru-RU" dirty="0" err="1">
                <a:solidFill>
                  <a:srgbClr val="000000"/>
                </a:solidFill>
                <a:effectLst/>
                <a:latin typeface="Times New Roman" panose="02020603050405020304" pitchFamily="18" charset="0"/>
              </a:rPr>
              <a:t>Проте</a:t>
            </a:r>
            <a:r>
              <a:rPr lang="ru-RU" dirty="0">
                <a:solidFill>
                  <a:srgbClr val="000000"/>
                </a:solidFill>
                <a:latin typeface="Times New Roman" panose="02020603050405020304" pitchFamily="18" charset="0"/>
              </a:rPr>
              <a:t> </a:t>
            </a:r>
            <a:r>
              <a:rPr lang="ru-RU" dirty="0" err="1">
                <a:solidFill>
                  <a:srgbClr val="000000"/>
                </a:solidFill>
                <a:effectLst/>
                <a:latin typeface="Times New Roman" panose="02020603050405020304" pitchFamily="18" charset="0"/>
              </a:rPr>
              <a:t>управляти</a:t>
            </a:r>
            <a:r>
              <a:rPr lang="ru-RU" dirty="0">
                <a:solidFill>
                  <a:srgbClr val="000000"/>
                </a:solidFill>
                <a:effectLst/>
                <a:latin typeface="Times New Roman" panose="02020603050405020304" pitchFamily="18" charset="0"/>
              </a:rPr>
              <a:t> такими системами складно. </a:t>
            </a:r>
            <a:r>
              <a:rPr lang="ru-RU" dirty="0" err="1">
                <a:solidFill>
                  <a:srgbClr val="000000"/>
                </a:solidFill>
                <a:effectLst/>
                <a:latin typeface="Times New Roman" panose="02020603050405020304" pitchFamily="18" charset="0"/>
              </a:rPr>
              <a:t>Крім</a:t>
            </a:r>
            <a:r>
              <a:rPr lang="ru-RU" dirty="0">
                <a:solidFill>
                  <a:srgbClr val="000000"/>
                </a:solidFill>
                <a:effectLst/>
                <a:latin typeface="Times New Roman" panose="02020603050405020304" pitchFamily="18" charset="0"/>
              </a:rPr>
              <a:t> того, </a:t>
            </a:r>
            <a:r>
              <a:rPr lang="ru-RU" dirty="0" err="1">
                <a:solidFill>
                  <a:srgbClr val="000000"/>
                </a:solidFill>
                <a:effectLst/>
                <a:latin typeface="Times New Roman" panose="02020603050405020304" pitchFamily="18" charset="0"/>
              </a:rPr>
              <a:t>між</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її</a:t>
            </a:r>
            <a:r>
              <a:rPr lang="ru-RU" dirty="0">
                <a:solidFill>
                  <a:srgbClr val="000000"/>
                </a:solidFill>
                <a:latin typeface="Times New Roman" panose="02020603050405020304" pitchFamily="18" charset="0"/>
              </a:rPr>
              <a:t> </a:t>
            </a:r>
            <a:r>
              <a:rPr lang="ru-RU" dirty="0" err="1">
                <a:solidFill>
                  <a:srgbClr val="000000"/>
                </a:solidFill>
                <a:effectLst/>
                <a:latin typeface="Times New Roman" panose="02020603050405020304" pitchFamily="18" charset="0"/>
              </a:rPr>
              <a:t>учасниками</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можуть</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виникати</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значні</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конфлікти</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оскільки</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різні</a:t>
            </a:r>
            <a:r>
              <a:rPr lang="ru-RU" dirty="0">
                <a:solidFill>
                  <a:srgbClr val="000000"/>
                </a:solidFill>
                <a:latin typeface="Times New Roman" panose="02020603050405020304" pitchFamily="18" charset="0"/>
              </a:rPr>
              <a:t> </a:t>
            </a:r>
            <a:r>
              <a:rPr lang="ru-RU" dirty="0">
                <a:solidFill>
                  <a:srgbClr val="000000"/>
                </a:solidFill>
                <a:effectLst/>
                <a:latin typeface="Times New Roman" panose="02020603050405020304" pitchFamily="18" charset="0"/>
              </a:rPr>
              <a:t>канали </a:t>
            </a:r>
            <a:r>
              <a:rPr lang="ru-RU" dirty="0" err="1">
                <a:solidFill>
                  <a:srgbClr val="000000"/>
                </a:solidFill>
                <a:effectLst/>
                <a:latin typeface="Times New Roman" panose="02020603050405020304" pitchFamily="18" charset="0"/>
              </a:rPr>
              <a:t>конкурують</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між</a:t>
            </a:r>
            <a:r>
              <a:rPr lang="ru-RU" dirty="0">
                <a:solidFill>
                  <a:srgbClr val="000000"/>
                </a:solidFill>
                <a:effectLst/>
                <a:latin typeface="Times New Roman" panose="02020603050405020304" pitchFamily="18" charset="0"/>
              </a:rPr>
              <a:t> собою</a:t>
            </a:r>
          </a:p>
          <a:p>
            <a:endParaRPr dirty="0"/>
          </a:p>
        </p:txBody>
      </p:sp>
    </p:spTree>
    <p:extLst>
      <p:ext uri="{BB962C8B-B14F-4D97-AF65-F5344CB8AC3E}">
        <p14:creationId xmlns:p14="http://schemas.microsoft.com/office/powerpoint/2010/main" val="4990768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a:extLst>
              <a:ext uri="{FF2B5EF4-FFF2-40B4-BE49-F238E27FC236}">
                <a16:creationId xmlns:a16="http://schemas.microsoft.com/office/drawing/2014/main" id="{D5DBABA3-EA1F-71FC-47CC-0483FD53D2A0}"/>
              </a:ext>
            </a:extLst>
          </p:cNvPr>
          <p:cNvPicPr>
            <a:picLocks noGrp="1" noChangeAspect="1"/>
          </p:cNvPicPr>
          <p:nvPr>
            <p:ph idx="1"/>
          </p:nvPr>
        </p:nvPicPr>
        <p:blipFill>
          <a:blip r:embed="rId2"/>
          <a:stretch>
            <a:fillRect/>
          </a:stretch>
        </p:blipFill>
        <p:spPr>
          <a:xfrm>
            <a:off x="1652529" y="533192"/>
            <a:ext cx="8648241" cy="4918283"/>
          </a:xfrm>
        </p:spPr>
      </p:pic>
    </p:spTree>
    <p:extLst>
      <p:ext uri="{BB962C8B-B14F-4D97-AF65-F5344CB8AC3E}">
        <p14:creationId xmlns:p14="http://schemas.microsoft.com/office/powerpoint/2010/main" val="27423836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A65FF776-AA38-51AE-B72F-E8B483E04B06}"/>
              </a:ext>
            </a:extLst>
          </p:cNvPr>
          <p:cNvSpPr>
            <a:spLocks noGrp="1"/>
          </p:cNvSpPr>
          <p:nvPr>
            <p:ph idx="1"/>
          </p:nvPr>
        </p:nvSpPr>
        <p:spPr>
          <a:xfrm>
            <a:off x="418641" y="407625"/>
            <a:ext cx="11171104" cy="5827922"/>
          </a:xfrm>
        </p:spPr>
        <p:txBody>
          <a:bodyPr>
            <a:normAutofit fontScale="92500" lnSpcReduction="10000"/>
          </a:bodyPr>
          <a:lstStyle/>
          <a:p>
            <a:pPr algn="just"/>
            <a:r>
              <a:rPr lang="uk-UA" b="1" dirty="0">
                <a:solidFill>
                  <a:srgbClr val="000000"/>
                </a:solidFill>
                <a:effectLst/>
                <a:latin typeface="Times New Roman" panose="02020603050405020304" pitchFamily="18" charset="0"/>
              </a:rPr>
              <a:t>2.3. Електронні канали розподілу</a:t>
            </a:r>
            <a:endParaRPr lang="uk-UA" dirty="0">
              <a:solidFill>
                <a:srgbClr val="000000"/>
              </a:solidFill>
              <a:effectLst/>
              <a:latin typeface="Times New Roman" panose="02020603050405020304" pitchFamily="18" charset="0"/>
            </a:endParaRPr>
          </a:p>
          <a:p>
            <a:pPr algn="just"/>
            <a:r>
              <a:rPr lang="uk-UA" dirty="0">
                <a:solidFill>
                  <a:srgbClr val="000000"/>
                </a:solidFill>
                <a:effectLst/>
                <a:latin typeface="Times New Roman" panose="02020603050405020304" pitchFamily="18" charset="0"/>
              </a:rPr>
              <a:t>Бурхливий розвиток комунікаційних технологій, розповсюдження та зростання значення Інтернету в житті</a:t>
            </a:r>
            <a:r>
              <a:rPr lang="uk-UA" dirty="0">
                <a:solidFill>
                  <a:srgbClr val="000000"/>
                </a:solidFill>
                <a:latin typeface="Times New Roman" panose="02020603050405020304" pitchFamily="18" charset="0"/>
              </a:rPr>
              <a:t> </a:t>
            </a:r>
            <a:r>
              <a:rPr lang="uk-UA" dirty="0">
                <a:solidFill>
                  <a:srgbClr val="000000"/>
                </a:solidFill>
                <a:effectLst/>
                <a:latin typeface="Times New Roman" panose="02020603050405020304" pitchFamily="18" charset="0"/>
              </a:rPr>
              <a:t>сучасної людини не може не змінити способи і методи </a:t>
            </a:r>
            <a:r>
              <a:rPr lang="uk-UA" dirty="0" err="1">
                <a:solidFill>
                  <a:srgbClr val="000000"/>
                </a:solidFill>
                <a:effectLst/>
                <a:latin typeface="Times New Roman" panose="02020603050405020304" pitchFamily="18" charset="0"/>
              </a:rPr>
              <a:t>закупівель</a:t>
            </a:r>
            <a:r>
              <a:rPr lang="uk-UA" dirty="0">
                <a:solidFill>
                  <a:srgbClr val="000000"/>
                </a:solidFill>
                <a:effectLst/>
                <a:latin typeface="Times New Roman" panose="02020603050405020304" pitchFamily="18" charset="0"/>
              </a:rPr>
              <a:t>, купівельної поведінки, ставлення до проблем задоволення потреб. Фахівці вважають, що однією з ознак маркетингу третього тисячоліття мають стати електронні канали розподілу. Засновані на Інтернеті, електронні канали розподілу</a:t>
            </a:r>
            <a:r>
              <a:rPr lang="uk-UA" dirty="0">
                <a:solidFill>
                  <a:srgbClr val="000000"/>
                </a:solidFill>
                <a:latin typeface="Times New Roman" panose="02020603050405020304" pitchFamily="18" charset="0"/>
              </a:rPr>
              <a:t> </a:t>
            </a:r>
            <a:r>
              <a:rPr lang="uk-UA" dirty="0">
                <a:solidFill>
                  <a:srgbClr val="000000"/>
                </a:solidFill>
                <a:effectLst/>
                <a:latin typeface="Times New Roman" panose="02020603050405020304" pitchFamily="18" charset="0"/>
              </a:rPr>
              <a:t>можуть змінити сам «ландшафт» структури розподілу. Фізичну</a:t>
            </a:r>
            <a:r>
              <a:rPr lang="uk-UA" dirty="0">
                <a:solidFill>
                  <a:srgbClr val="000000"/>
                </a:solidFill>
                <a:latin typeface="Times New Roman" panose="02020603050405020304" pitchFamily="18" charset="0"/>
              </a:rPr>
              <a:t> </a:t>
            </a:r>
            <a:r>
              <a:rPr lang="uk-UA" dirty="0">
                <a:solidFill>
                  <a:srgbClr val="000000"/>
                </a:solidFill>
                <a:effectLst/>
                <a:latin typeface="Times New Roman" panose="02020603050405020304" pitchFamily="18" charset="0"/>
              </a:rPr>
              <a:t>реальність магазинів і торговельних центрів може бути </a:t>
            </a:r>
            <a:r>
              <a:rPr lang="uk-UA" dirty="0" err="1">
                <a:solidFill>
                  <a:srgbClr val="000000"/>
                </a:solidFill>
                <a:effectLst/>
                <a:latin typeface="Times New Roman" panose="02020603050405020304" pitchFamily="18" charset="0"/>
              </a:rPr>
              <a:t>витіснено</a:t>
            </a:r>
            <a:r>
              <a:rPr lang="uk-UA" dirty="0">
                <a:solidFill>
                  <a:srgbClr val="000000"/>
                </a:solidFill>
                <a:latin typeface="Times New Roman" panose="02020603050405020304" pitchFamily="18" charset="0"/>
              </a:rPr>
              <a:t> </a:t>
            </a:r>
            <a:r>
              <a:rPr lang="uk-UA" dirty="0">
                <a:solidFill>
                  <a:srgbClr val="000000"/>
                </a:solidFill>
                <a:effectLst/>
                <a:latin typeface="Times New Roman" panose="02020603050405020304" pitchFamily="18" charset="0"/>
              </a:rPr>
              <a:t>віртуальними торговельними центрами і універмагами, а купівля</a:t>
            </a:r>
            <a:r>
              <a:rPr lang="uk-UA" dirty="0">
                <a:solidFill>
                  <a:srgbClr val="000000"/>
                </a:solidFill>
                <a:latin typeface="Times New Roman" panose="02020603050405020304" pitchFamily="18" charset="0"/>
              </a:rPr>
              <a:t> </a:t>
            </a:r>
            <a:r>
              <a:rPr lang="uk-UA" dirty="0">
                <a:solidFill>
                  <a:srgbClr val="000000"/>
                </a:solidFill>
                <a:effectLst/>
                <a:latin typeface="Times New Roman" panose="02020603050405020304" pitchFamily="18" charset="0"/>
              </a:rPr>
              <a:t>в кіберпросторі зможе замінити для мільйонів споживачів нудні й </a:t>
            </a:r>
            <a:r>
              <a:rPr lang="uk-UA" dirty="0" err="1">
                <a:solidFill>
                  <a:srgbClr val="000000"/>
                </a:solidFill>
                <a:effectLst/>
                <a:latin typeface="Times New Roman" panose="02020603050405020304" pitchFamily="18" charset="0"/>
              </a:rPr>
              <a:t>часовитратні</a:t>
            </a:r>
            <a:r>
              <a:rPr lang="uk-UA" dirty="0">
                <a:solidFill>
                  <a:srgbClr val="000000"/>
                </a:solidFill>
                <a:effectLst/>
                <a:latin typeface="Times New Roman" panose="02020603050405020304" pitchFamily="18" charset="0"/>
              </a:rPr>
              <a:t> відвідування магазинів.</a:t>
            </a:r>
          </a:p>
          <a:p>
            <a:pPr algn="just"/>
            <a:r>
              <a:rPr lang="uk-UA" dirty="0">
                <a:solidFill>
                  <a:srgbClr val="000000"/>
                </a:solidFill>
                <a:effectLst/>
                <a:latin typeface="Times New Roman" panose="02020603050405020304" pitchFamily="18" charset="0"/>
              </a:rPr>
              <a:t>Чи стануть електронні канали розподілу панівною силою маркетингової політики розподілу, суттєво залежить від того, які</a:t>
            </a:r>
            <a:r>
              <a:rPr lang="uk-UA" dirty="0">
                <a:solidFill>
                  <a:srgbClr val="000000"/>
                </a:solidFill>
                <a:latin typeface="Times New Roman" panose="02020603050405020304" pitchFamily="18" charset="0"/>
              </a:rPr>
              <a:t> </a:t>
            </a:r>
            <a:r>
              <a:rPr lang="uk-UA" dirty="0">
                <a:solidFill>
                  <a:srgbClr val="000000"/>
                </a:solidFill>
                <a:effectLst/>
                <a:latin typeface="Times New Roman" panose="02020603050405020304" pitchFamily="18" charset="0"/>
              </a:rPr>
              <a:t>переваги і хиби має цей високотехнологічний спосіб розподілу і наскільки ці переваги і хиби проявляться на ринку в найближчому майбутньому.</a:t>
            </a:r>
          </a:p>
          <a:p>
            <a:r>
              <a:rPr lang="uk-UA" i="1" dirty="0">
                <a:solidFill>
                  <a:srgbClr val="000000"/>
                </a:solidFill>
                <a:effectLst/>
                <a:latin typeface="Times New Roman" panose="02020603050405020304" pitchFamily="18" charset="0"/>
              </a:rPr>
              <a:t>Переваги електронних каналів розподілу:</a:t>
            </a:r>
            <a:endParaRPr lang="uk-UA" dirty="0">
              <a:solidFill>
                <a:srgbClr val="000000"/>
              </a:solidFill>
              <a:effectLst/>
              <a:latin typeface="Times New Roman" panose="02020603050405020304" pitchFamily="18" charset="0"/>
            </a:endParaRPr>
          </a:p>
          <a:p>
            <a:r>
              <a:rPr lang="uk-UA" dirty="0">
                <a:solidFill>
                  <a:srgbClr val="000000"/>
                </a:solidFill>
                <a:effectLst/>
                <a:latin typeface="Wingdings" pitchFamily="2" charset="2"/>
              </a:rPr>
              <a:t></a:t>
            </a:r>
            <a:r>
              <a:rPr lang="uk-UA" dirty="0">
                <a:solidFill>
                  <a:srgbClr val="000000"/>
                </a:solidFill>
                <a:effectLst/>
                <a:latin typeface="Arial" panose="020B0604020202020204" pitchFamily="34" charset="0"/>
              </a:rPr>
              <a:t> </a:t>
            </a:r>
            <a:r>
              <a:rPr lang="uk-UA" dirty="0">
                <a:solidFill>
                  <a:srgbClr val="000000"/>
                </a:solidFill>
                <a:effectLst/>
                <a:latin typeface="Times New Roman" panose="02020603050405020304" pitchFamily="18" charset="0"/>
              </a:rPr>
              <a:t>глобальний масштаб і охоплення;</a:t>
            </a:r>
          </a:p>
          <a:p>
            <a:r>
              <a:rPr lang="uk-UA" dirty="0">
                <a:solidFill>
                  <a:srgbClr val="000000"/>
                </a:solidFill>
                <a:effectLst/>
                <a:latin typeface="Wingdings" pitchFamily="2" charset="2"/>
              </a:rPr>
              <a:t></a:t>
            </a:r>
            <a:r>
              <a:rPr lang="uk-UA" dirty="0">
                <a:solidFill>
                  <a:srgbClr val="000000"/>
                </a:solidFill>
                <a:effectLst/>
                <a:latin typeface="Arial" panose="020B0604020202020204" pitchFamily="34" charset="0"/>
              </a:rPr>
              <a:t> </a:t>
            </a:r>
            <a:r>
              <a:rPr lang="uk-UA" dirty="0">
                <a:solidFill>
                  <a:srgbClr val="000000"/>
                </a:solidFill>
                <a:effectLst/>
                <a:latin typeface="Times New Roman" panose="02020603050405020304" pitchFamily="18" charset="0"/>
              </a:rPr>
              <a:t>зручність і швидкість здійснення угоди;</a:t>
            </a:r>
          </a:p>
          <a:p>
            <a:r>
              <a:rPr lang="uk-UA" dirty="0">
                <a:solidFill>
                  <a:srgbClr val="000000"/>
                </a:solidFill>
                <a:effectLst/>
                <a:latin typeface="Wingdings" pitchFamily="2" charset="2"/>
              </a:rPr>
              <a:t></a:t>
            </a:r>
            <a:r>
              <a:rPr lang="uk-UA" dirty="0">
                <a:solidFill>
                  <a:srgbClr val="000000"/>
                </a:solidFill>
                <a:effectLst/>
                <a:latin typeface="Arial" panose="020B0604020202020204" pitchFamily="34" charset="0"/>
              </a:rPr>
              <a:t> </a:t>
            </a:r>
            <a:r>
              <a:rPr lang="uk-UA" dirty="0">
                <a:solidFill>
                  <a:srgbClr val="000000"/>
                </a:solidFill>
                <a:effectLst/>
                <a:latin typeface="Times New Roman" panose="02020603050405020304" pitchFamily="18" charset="0"/>
              </a:rPr>
              <a:t>продуктивність та гнучкість обробки інформації;</a:t>
            </a:r>
          </a:p>
          <a:p>
            <a:r>
              <a:rPr lang="uk-UA" dirty="0">
                <a:solidFill>
                  <a:srgbClr val="000000"/>
                </a:solidFill>
                <a:effectLst/>
                <a:latin typeface="Wingdings" pitchFamily="2" charset="2"/>
              </a:rPr>
              <a:t></a:t>
            </a:r>
            <a:r>
              <a:rPr lang="uk-UA" dirty="0">
                <a:solidFill>
                  <a:srgbClr val="000000"/>
                </a:solidFill>
                <a:effectLst/>
                <a:latin typeface="Arial" panose="020B0604020202020204" pitchFamily="34" charset="0"/>
              </a:rPr>
              <a:t> </a:t>
            </a:r>
            <a:r>
              <a:rPr lang="uk-UA" dirty="0">
                <a:solidFill>
                  <a:srgbClr val="000000"/>
                </a:solidFill>
                <a:effectLst/>
                <a:latin typeface="Times New Roman" panose="02020603050405020304" pitchFamily="18" charset="0"/>
              </a:rPr>
              <a:t>управління базами даних і можливість встановлення нових відносин;</a:t>
            </a:r>
          </a:p>
          <a:p>
            <a:r>
              <a:rPr lang="uk-UA" dirty="0">
                <a:solidFill>
                  <a:srgbClr val="000000"/>
                </a:solidFill>
                <a:effectLst/>
                <a:latin typeface="Wingdings" pitchFamily="2" charset="2"/>
              </a:rPr>
              <a:t></a:t>
            </a:r>
            <a:r>
              <a:rPr lang="uk-UA" dirty="0">
                <a:solidFill>
                  <a:srgbClr val="000000"/>
                </a:solidFill>
                <a:effectLst/>
                <a:latin typeface="Arial" panose="020B0604020202020204" pitchFamily="34" charset="0"/>
              </a:rPr>
              <a:t> </a:t>
            </a:r>
            <a:r>
              <a:rPr lang="uk-UA" dirty="0">
                <a:solidFill>
                  <a:srgbClr val="000000"/>
                </a:solidFill>
                <a:effectLst/>
                <a:latin typeface="Times New Roman" panose="02020603050405020304" pitchFamily="18" charset="0"/>
              </a:rPr>
              <a:t>нижчі витрати на здійснення продажу і розподілу.</a:t>
            </a:r>
          </a:p>
          <a:p>
            <a:r>
              <a:rPr lang="uk-UA" dirty="0">
                <a:solidFill>
                  <a:srgbClr val="000000"/>
                </a:solidFill>
                <a:effectLst/>
                <a:latin typeface="Times New Roman" panose="02020603050405020304" pitchFamily="18" charset="0"/>
              </a:rPr>
              <a:t>Усі наведені переваги мають високу вірогідність стати суттєвими, звичайно, за певних умов ринку.</a:t>
            </a:r>
          </a:p>
          <a:p>
            <a:pPr algn="just"/>
            <a:endParaRPr lang="ru-RU" dirty="0">
              <a:solidFill>
                <a:srgbClr val="000000"/>
              </a:solidFill>
              <a:effectLst/>
              <a:latin typeface="Times New Roman" panose="02020603050405020304" pitchFamily="18" charset="0"/>
            </a:endParaRPr>
          </a:p>
          <a:p>
            <a:endParaRPr dirty="0"/>
          </a:p>
        </p:txBody>
      </p:sp>
    </p:spTree>
    <p:extLst>
      <p:ext uri="{BB962C8B-B14F-4D97-AF65-F5344CB8AC3E}">
        <p14:creationId xmlns:p14="http://schemas.microsoft.com/office/powerpoint/2010/main" val="12862549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868DA553-DA32-7787-2B0A-7B85F0FD9628}"/>
              </a:ext>
            </a:extLst>
          </p:cNvPr>
          <p:cNvSpPr>
            <a:spLocks noGrp="1"/>
          </p:cNvSpPr>
          <p:nvPr>
            <p:ph idx="1"/>
          </p:nvPr>
        </p:nvSpPr>
        <p:spPr>
          <a:xfrm>
            <a:off x="341522" y="308472"/>
            <a:ext cx="11644829" cy="6180463"/>
          </a:xfrm>
        </p:spPr>
        <p:txBody>
          <a:bodyPr>
            <a:normAutofit fontScale="92500" lnSpcReduction="20000"/>
          </a:bodyPr>
          <a:lstStyle/>
          <a:p>
            <a:pPr algn="just"/>
            <a:r>
              <a:rPr lang="uk-UA" sz="1900" dirty="0">
                <a:solidFill>
                  <a:srgbClr val="000000"/>
                </a:solidFill>
                <a:effectLst/>
                <a:latin typeface="Times New Roman" panose="02020603050405020304" pitchFamily="18" charset="0"/>
                <a:cs typeface="Times New Roman" panose="02020603050405020304" pitchFamily="18" charset="0"/>
              </a:rPr>
              <a:t>Так, навіть маленька фірма зможе продавати свої товари в усьому світі, маючи в активі глобальний масштаб і охоплення</a:t>
            </a:r>
            <a:r>
              <a:rPr lang="uk-UA" sz="1900" dirty="0">
                <a:solidFill>
                  <a:srgbClr val="000000"/>
                </a:solidFill>
                <a:latin typeface="Times New Roman" panose="02020603050405020304" pitchFamily="18" charset="0"/>
                <a:cs typeface="Times New Roman" panose="02020603050405020304" pitchFamily="18" charset="0"/>
              </a:rPr>
              <a:t> </a:t>
            </a:r>
            <a:r>
              <a:rPr lang="uk-UA" sz="1900" dirty="0">
                <a:solidFill>
                  <a:srgbClr val="000000"/>
                </a:solidFill>
                <a:effectLst/>
                <a:latin typeface="Times New Roman" panose="02020603050405020304" pitchFamily="18" charset="0"/>
                <a:cs typeface="Times New Roman" panose="02020603050405020304" pitchFamily="18" charset="0"/>
              </a:rPr>
              <a:t>Інтернету, так само, як і фірми-гіганти і транснаціональні</a:t>
            </a:r>
            <a:r>
              <a:rPr lang="uk-UA" sz="1900" dirty="0">
                <a:solidFill>
                  <a:srgbClr val="000000"/>
                </a:solidFill>
                <a:latin typeface="Times New Roman" panose="02020603050405020304" pitchFamily="18" charset="0"/>
                <a:cs typeface="Times New Roman" panose="02020603050405020304" pitchFamily="18" charset="0"/>
              </a:rPr>
              <a:t> </a:t>
            </a:r>
            <a:r>
              <a:rPr lang="uk-UA" sz="1900" dirty="0">
                <a:solidFill>
                  <a:srgbClr val="000000"/>
                </a:solidFill>
                <a:effectLst/>
                <a:latin typeface="Times New Roman" panose="02020603050405020304" pitchFamily="18" charset="0"/>
                <a:cs typeface="Times New Roman" panose="02020603050405020304" pitchFamily="18" charset="0"/>
              </a:rPr>
              <a:t>корпорації. Як мале підприємство, велике з мільйонами клієнтів</a:t>
            </a:r>
            <a:r>
              <a:rPr lang="uk-UA" sz="1900" dirty="0">
                <a:solidFill>
                  <a:srgbClr val="000000"/>
                </a:solidFill>
                <a:latin typeface="Times New Roman" panose="02020603050405020304" pitchFamily="18" charset="0"/>
                <a:cs typeface="Times New Roman" panose="02020603050405020304" pitchFamily="18" charset="0"/>
              </a:rPr>
              <a:t> </a:t>
            </a:r>
            <a:r>
              <a:rPr lang="uk-UA" sz="1900" dirty="0">
                <a:solidFill>
                  <a:srgbClr val="000000"/>
                </a:solidFill>
                <a:effectLst/>
                <a:latin typeface="Times New Roman" panose="02020603050405020304" pitchFamily="18" charset="0"/>
                <a:cs typeface="Times New Roman" panose="02020603050405020304" pitchFamily="18" charset="0"/>
              </a:rPr>
              <a:t>зможуть змінювати свої пропозиції таким чином, щоб</a:t>
            </a:r>
            <a:r>
              <a:rPr lang="uk-UA" sz="1900" dirty="0">
                <a:solidFill>
                  <a:srgbClr val="000000"/>
                </a:solidFill>
                <a:latin typeface="Times New Roman" panose="02020603050405020304" pitchFamily="18" charset="0"/>
                <a:cs typeface="Times New Roman" panose="02020603050405020304" pitchFamily="18" charset="0"/>
              </a:rPr>
              <a:t> </a:t>
            </a:r>
            <a:r>
              <a:rPr lang="uk-UA" sz="1900" dirty="0">
                <a:solidFill>
                  <a:srgbClr val="000000"/>
                </a:solidFill>
                <a:effectLst/>
                <a:latin typeface="Times New Roman" panose="02020603050405020304" pitchFamily="18" charset="0"/>
                <a:cs typeface="Times New Roman" panose="02020603050405020304" pitchFamily="18" charset="0"/>
              </a:rPr>
              <a:t>задовольнити потреби невеликих ринкових ніш і </a:t>
            </a:r>
            <a:r>
              <a:rPr lang="uk-UA" sz="1900" dirty="0" err="1">
                <a:solidFill>
                  <a:srgbClr val="000000"/>
                </a:solidFill>
                <a:effectLst/>
                <a:latin typeface="Times New Roman" panose="02020603050405020304" pitchFamily="18" charset="0"/>
                <a:cs typeface="Times New Roman" panose="02020603050405020304" pitchFamily="18" charset="0"/>
              </a:rPr>
              <a:t>мікросегментів</a:t>
            </a:r>
            <a:r>
              <a:rPr lang="uk-UA" sz="1900" dirty="0">
                <a:solidFill>
                  <a:srgbClr val="000000"/>
                </a:solidFill>
                <a:latin typeface="Times New Roman" panose="02020603050405020304" pitchFamily="18" charset="0"/>
                <a:cs typeface="Times New Roman" panose="02020603050405020304" pitchFamily="18" charset="0"/>
              </a:rPr>
              <a:t> </a:t>
            </a:r>
            <a:r>
              <a:rPr lang="uk-UA" sz="1900" dirty="0">
                <a:solidFill>
                  <a:srgbClr val="000000"/>
                </a:solidFill>
                <a:effectLst/>
                <a:latin typeface="Times New Roman" panose="02020603050405020304" pitchFamily="18" charset="0"/>
                <a:cs typeface="Times New Roman" panose="02020603050405020304" pitchFamily="18" charset="0"/>
              </a:rPr>
              <a:t>ринку завдяки обробці інформації і можливостям, які надає</a:t>
            </a:r>
            <a:r>
              <a:rPr lang="uk-UA" sz="1900" dirty="0">
                <a:solidFill>
                  <a:srgbClr val="000000"/>
                </a:solidFill>
                <a:latin typeface="Times New Roman" panose="02020603050405020304" pitchFamily="18" charset="0"/>
                <a:cs typeface="Times New Roman" panose="02020603050405020304" pitchFamily="18" charset="0"/>
              </a:rPr>
              <a:t> </a:t>
            </a:r>
            <a:r>
              <a:rPr lang="uk-UA" sz="1900" dirty="0">
                <a:solidFill>
                  <a:srgbClr val="000000"/>
                </a:solidFill>
                <a:effectLst/>
                <a:latin typeface="Times New Roman" panose="02020603050405020304" pitchFamily="18" charset="0"/>
                <a:cs typeface="Times New Roman" panose="02020603050405020304" pitchFamily="18" charset="0"/>
              </a:rPr>
              <a:t>управління базами даних. Саме такі можливості надають</a:t>
            </a:r>
            <a:r>
              <a:rPr lang="uk-UA" sz="1900" dirty="0">
                <a:solidFill>
                  <a:srgbClr val="000000"/>
                </a:solidFill>
                <a:latin typeface="Times New Roman" panose="02020603050405020304" pitchFamily="18" charset="0"/>
                <a:cs typeface="Times New Roman" panose="02020603050405020304" pitchFamily="18" charset="0"/>
              </a:rPr>
              <a:t> </a:t>
            </a:r>
            <a:r>
              <a:rPr lang="uk-UA" sz="1900" dirty="0">
                <a:solidFill>
                  <a:srgbClr val="000000"/>
                </a:solidFill>
                <a:effectLst/>
                <a:latin typeface="Times New Roman" panose="02020603050405020304" pitchFamily="18" charset="0"/>
                <a:cs typeface="Times New Roman" panose="02020603050405020304" pitchFamily="18" charset="0"/>
              </a:rPr>
              <a:t>електронні канали розподілу, засновані на Інтернет-технологіях. А споживачі зможуть ходити за покупками по глобальному ринку, не полишаючи своїх комфортабельних квартир, водночас</a:t>
            </a:r>
            <a:r>
              <a:rPr lang="uk-UA" sz="1900" dirty="0">
                <a:solidFill>
                  <a:srgbClr val="000000"/>
                </a:solidFill>
                <a:latin typeface="Times New Roman" panose="02020603050405020304" pitchFamily="18" charset="0"/>
                <a:cs typeface="Times New Roman" panose="02020603050405020304" pitchFamily="18" charset="0"/>
              </a:rPr>
              <a:t> </a:t>
            </a:r>
            <a:r>
              <a:rPr lang="uk-UA" sz="1900" dirty="0">
                <a:solidFill>
                  <a:srgbClr val="000000"/>
                </a:solidFill>
                <a:effectLst/>
                <a:latin typeface="Times New Roman" panose="02020603050405020304" pitchFamily="18" charset="0"/>
                <a:cs typeface="Times New Roman" panose="02020603050405020304" pitchFamily="18" charset="0"/>
              </a:rPr>
              <a:t>суттєво економлячи час і витрати, якщо очікувана економія у витратах на продаж і дистрибуцію існуватиме за функціонування</a:t>
            </a:r>
            <a:r>
              <a:rPr lang="uk-UA" sz="1900" dirty="0">
                <a:solidFill>
                  <a:srgbClr val="000000"/>
                </a:solidFill>
                <a:latin typeface="Times New Roman" panose="02020603050405020304" pitchFamily="18" charset="0"/>
                <a:cs typeface="Times New Roman" panose="02020603050405020304" pitchFamily="18" charset="0"/>
              </a:rPr>
              <a:t> </a:t>
            </a:r>
            <a:r>
              <a:rPr lang="uk-UA" sz="1900" dirty="0">
                <a:solidFill>
                  <a:srgbClr val="000000"/>
                </a:solidFill>
                <a:effectLst/>
                <a:latin typeface="Times New Roman" panose="02020603050405020304" pitchFamily="18" charset="0"/>
                <a:cs typeface="Times New Roman" panose="02020603050405020304" pitchFamily="18" charset="0"/>
              </a:rPr>
              <a:t>електронних каналів.</a:t>
            </a:r>
          </a:p>
          <a:p>
            <a:pPr algn="just"/>
            <a:r>
              <a:rPr lang="uk-UA" sz="1900" i="1" dirty="0">
                <a:solidFill>
                  <a:srgbClr val="000000"/>
                </a:solidFill>
                <a:effectLst/>
                <a:latin typeface="Times New Roman" panose="02020603050405020304" pitchFamily="18" charset="0"/>
                <a:cs typeface="Times New Roman" panose="02020603050405020304" pitchFamily="18" charset="0"/>
              </a:rPr>
              <a:t>Недоліки електронних каналів розподілу:</a:t>
            </a:r>
            <a:endParaRPr lang="uk-UA" sz="1900" dirty="0">
              <a:solidFill>
                <a:srgbClr val="000000"/>
              </a:solidFill>
              <a:effectLst/>
              <a:latin typeface="Times New Roman" panose="02020603050405020304" pitchFamily="18" charset="0"/>
              <a:cs typeface="Times New Roman" panose="02020603050405020304" pitchFamily="18" charset="0"/>
            </a:endParaRPr>
          </a:p>
          <a:p>
            <a:pPr algn="just"/>
            <a:r>
              <a:rPr lang="uk-UA" sz="1900" dirty="0">
                <a:solidFill>
                  <a:srgbClr val="000000"/>
                </a:solidFill>
                <a:effectLst/>
                <a:latin typeface="Times New Roman" panose="02020603050405020304" pitchFamily="18" charset="0"/>
                <a:cs typeface="Times New Roman" panose="02020603050405020304" pitchFamily="18" charset="0"/>
              </a:rPr>
              <a:t> віртуальність контакту з реальними товарами і відстрочка</a:t>
            </a:r>
            <a:r>
              <a:rPr lang="uk-UA" sz="1900" dirty="0">
                <a:solidFill>
                  <a:srgbClr val="000000"/>
                </a:solidFill>
                <a:latin typeface="Times New Roman" panose="02020603050405020304" pitchFamily="18" charset="0"/>
                <a:cs typeface="Times New Roman" panose="02020603050405020304" pitchFamily="18" charset="0"/>
              </a:rPr>
              <a:t> </a:t>
            </a:r>
            <a:r>
              <a:rPr lang="uk-UA" sz="1900" dirty="0">
                <a:solidFill>
                  <a:srgbClr val="000000"/>
                </a:solidFill>
                <a:effectLst/>
                <a:latin typeface="Times New Roman" panose="02020603050405020304" pitchFamily="18" charset="0"/>
                <a:cs typeface="Times New Roman" panose="02020603050405020304" pitchFamily="18" charset="0"/>
              </a:rPr>
              <a:t>володіння ними;</a:t>
            </a:r>
          </a:p>
          <a:p>
            <a:pPr algn="just"/>
            <a:r>
              <a:rPr lang="uk-UA" sz="1900" dirty="0">
                <a:solidFill>
                  <a:srgbClr val="000000"/>
                </a:solidFill>
                <a:effectLst/>
                <a:latin typeface="Times New Roman" panose="02020603050405020304" pitchFamily="18" charset="0"/>
                <a:cs typeface="Times New Roman" panose="02020603050405020304" pitchFamily="18" charset="0"/>
              </a:rPr>
              <a:t> логістика виконання замовлення має швидкість або продуктивність, неадекватну швидкості Інтернету;</a:t>
            </a:r>
          </a:p>
          <a:p>
            <a:pPr algn="just"/>
            <a:r>
              <a:rPr lang="uk-UA" sz="1900" dirty="0">
                <a:solidFill>
                  <a:srgbClr val="000000"/>
                </a:solidFill>
                <a:effectLst/>
                <a:latin typeface="Times New Roman" panose="02020603050405020304" pitchFamily="18" charset="0"/>
                <a:cs typeface="Times New Roman" panose="02020603050405020304" pitchFamily="18" charset="0"/>
              </a:rPr>
              <a:t> хаос, заплутаність і громіздкість Інтернету;</a:t>
            </a:r>
          </a:p>
          <a:p>
            <a:pPr algn="just"/>
            <a:r>
              <a:rPr lang="uk-UA" sz="1900" dirty="0">
                <a:solidFill>
                  <a:srgbClr val="000000"/>
                </a:solidFill>
                <a:effectLst/>
                <a:latin typeface="Times New Roman" panose="02020603050405020304" pitchFamily="18" charset="0"/>
                <a:cs typeface="Times New Roman" panose="02020603050405020304" pitchFamily="18" charset="0"/>
              </a:rPr>
              <a:t> відсутність використання мотивів відвідування магазинів, безпосередньо не пов'язаних зі здійсненням купівель;</a:t>
            </a:r>
          </a:p>
          <a:p>
            <a:pPr algn="just"/>
            <a:r>
              <a:rPr lang="uk-UA" sz="1900" dirty="0">
                <a:solidFill>
                  <a:srgbClr val="000000"/>
                </a:solidFill>
                <a:effectLst/>
                <a:latin typeface="Times New Roman" panose="02020603050405020304" pitchFamily="18" charset="0"/>
                <a:cs typeface="Times New Roman" panose="02020603050405020304" pitchFamily="18" charset="0"/>
              </a:rPr>
              <a:t> інтереси безпеки клієнтів.</a:t>
            </a:r>
          </a:p>
          <a:p>
            <a:pPr algn="just"/>
            <a:r>
              <a:rPr lang="uk-UA" sz="1900" dirty="0">
                <a:solidFill>
                  <a:srgbClr val="000000"/>
                </a:solidFill>
                <a:effectLst/>
                <a:latin typeface="Times New Roman" panose="02020603050405020304" pitchFamily="18" charset="0"/>
                <a:cs typeface="Times New Roman" panose="02020603050405020304" pitchFamily="18" charset="0"/>
              </a:rPr>
              <a:t>Будь-яка із цих окремо або всі разом здатні стати вагомими і обмежувати зростання заснованих на Інтернеті електронних каналів розподілу. Особливий негативний вплив на розвиток віртуальних каналів мають відсутність можливості побачити реальний товар, примірити його, порівняти з іншим</a:t>
            </a:r>
            <a:r>
              <a:rPr lang="uk-UA" sz="1900" dirty="0">
                <a:solidFill>
                  <a:srgbClr val="000000"/>
                </a:solidFill>
                <a:latin typeface="Times New Roman" panose="02020603050405020304" pitchFamily="18" charset="0"/>
                <a:cs typeface="Times New Roman" panose="02020603050405020304" pitchFamily="18" charset="0"/>
              </a:rPr>
              <a:t> </a:t>
            </a:r>
            <a:r>
              <a:rPr lang="uk-UA" sz="1900" dirty="0">
                <a:solidFill>
                  <a:srgbClr val="000000"/>
                </a:solidFill>
                <a:effectLst/>
                <a:latin typeface="Times New Roman" panose="02020603050405020304" pitchFamily="18" charset="0"/>
                <a:cs typeface="Times New Roman" panose="02020603050405020304" pitchFamily="18" charset="0"/>
              </a:rPr>
              <a:t>тощо. Повільність виконання замовлення також є суттєвим бар'єром для більшості споживачів, які не мають бажання очікувати жаданий товар хоч будь-який нетривалий період часу. Проблеми безпеки і соціальних контактів клієнтів у процесі відвідування магазинів і купівлі здатні знизити привабливість</a:t>
            </a:r>
            <a:r>
              <a:rPr lang="uk-UA" sz="1900" dirty="0">
                <a:solidFill>
                  <a:srgbClr val="000000"/>
                </a:solidFill>
                <a:latin typeface="Times New Roman" panose="02020603050405020304" pitchFamily="18" charset="0"/>
                <a:cs typeface="Times New Roman" panose="02020603050405020304" pitchFamily="18" charset="0"/>
              </a:rPr>
              <a:t> </a:t>
            </a:r>
            <a:r>
              <a:rPr lang="uk-UA" sz="1900" dirty="0">
                <a:solidFill>
                  <a:srgbClr val="000000"/>
                </a:solidFill>
                <a:effectLst/>
                <a:latin typeface="Times New Roman" panose="02020603050405020304" pitchFamily="18" charset="0"/>
                <a:cs typeface="Times New Roman" panose="02020603050405020304" pitchFamily="18" charset="0"/>
              </a:rPr>
              <a:t>такого швидкого і зручного способу отримання товару і задоволення потреб, як Інтернет.</a:t>
            </a:r>
          </a:p>
          <a:p>
            <a:endParaRPr lang="ru-RU" dirty="0">
              <a:solidFill>
                <a:srgbClr val="000000"/>
              </a:solidFill>
              <a:effectLst/>
              <a:latin typeface="Times New Roman" panose="02020603050405020304" pitchFamily="18" charset="0"/>
            </a:endParaRPr>
          </a:p>
          <a:p>
            <a:endParaRPr lang="ru-RU" dirty="0">
              <a:solidFill>
                <a:srgbClr val="000000"/>
              </a:solidFill>
              <a:effectLst/>
              <a:latin typeface="Times New Roman" panose="02020603050405020304" pitchFamily="18" charset="0"/>
            </a:endParaRPr>
          </a:p>
          <a:p>
            <a:endParaRPr dirty="0"/>
          </a:p>
        </p:txBody>
      </p:sp>
    </p:spTree>
    <p:extLst>
      <p:ext uri="{BB962C8B-B14F-4D97-AF65-F5344CB8AC3E}">
        <p14:creationId xmlns:p14="http://schemas.microsoft.com/office/powerpoint/2010/main" val="11895988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E66F02BA-9907-4BE2-7505-52A48AAAD3CB}"/>
              </a:ext>
            </a:extLst>
          </p:cNvPr>
          <p:cNvPicPr>
            <a:picLocks noGrp="1" noChangeAspect="1"/>
          </p:cNvPicPr>
          <p:nvPr>
            <p:ph idx="1"/>
          </p:nvPr>
        </p:nvPicPr>
        <p:blipFill>
          <a:blip r:embed="rId2"/>
          <a:stretch>
            <a:fillRect/>
          </a:stretch>
        </p:blipFill>
        <p:spPr>
          <a:xfrm>
            <a:off x="1256506" y="635000"/>
            <a:ext cx="9639300" cy="5461000"/>
          </a:xfrm>
        </p:spPr>
      </p:pic>
    </p:spTree>
    <p:extLst>
      <p:ext uri="{BB962C8B-B14F-4D97-AF65-F5344CB8AC3E}">
        <p14:creationId xmlns:p14="http://schemas.microsoft.com/office/powerpoint/2010/main" val="15722881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B35C6D29-DBCC-F987-D73C-520DB0BC8658}"/>
              </a:ext>
            </a:extLst>
          </p:cNvPr>
          <p:cNvPicPr>
            <a:picLocks noGrp="1" noChangeAspect="1"/>
          </p:cNvPicPr>
          <p:nvPr>
            <p:ph idx="1"/>
          </p:nvPr>
        </p:nvPicPr>
        <p:blipFill>
          <a:blip r:embed="rId2"/>
          <a:stretch>
            <a:fillRect/>
          </a:stretch>
        </p:blipFill>
        <p:spPr>
          <a:xfrm>
            <a:off x="561860" y="319099"/>
            <a:ext cx="10408559" cy="5839607"/>
          </a:xfrm>
        </p:spPr>
      </p:pic>
    </p:spTree>
    <p:extLst>
      <p:ext uri="{BB962C8B-B14F-4D97-AF65-F5344CB8AC3E}">
        <p14:creationId xmlns:p14="http://schemas.microsoft.com/office/powerpoint/2010/main" val="30711081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A7B99708-057D-BCC0-A8E2-B51220E85A81}"/>
              </a:ext>
            </a:extLst>
          </p:cNvPr>
          <p:cNvPicPr>
            <a:picLocks noGrp="1" noChangeAspect="1"/>
          </p:cNvPicPr>
          <p:nvPr>
            <p:ph idx="1"/>
          </p:nvPr>
        </p:nvPicPr>
        <p:blipFill>
          <a:blip r:embed="rId2"/>
          <a:stretch>
            <a:fillRect/>
          </a:stretch>
        </p:blipFill>
        <p:spPr>
          <a:xfrm>
            <a:off x="856456" y="743744"/>
            <a:ext cx="9601200" cy="5321300"/>
          </a:xfrm>
        </p:spPr>
      </p:pic>
    </p:spTree>
    <p:extLst>
      <p:ext uri="{BB962C8B-B14F-4D97-AF65-F5344CB8AC3E}">
        <p14:creationId xmlns:p14="http://schemas.microsoft.com/office/powerpoint/2010/main" val="36647300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6081B055-200A-CD4F-F1A6-6AF35FE40723}"/>
              </a:ext>
            </a:extLst>
          </p:cNvPr>
          <p:cNvSpPr>
            <a:spLocks noGrp="1"/>
          </p:cNvSpPr>
          <p:nvPr>
            <p:ph idx="1"/>
          </p:nvPr>
        </p:nvSpPr>
        <p:spPr>
          <a:xfrm>
            <a:off x="308473" y="220337"/>
            <a:ext cx="11523644" cy="6224530"/>
          </a:xfrm>
        </p:spPr>
        <p:txBody>
          <a:bodyPr>
            <a:normAutofit/>
          </a:bodyPr>
          <a:lstStyle/>
          <a:p>
            <a:pPr algn="just"/>
            <a:r>
              <a:rPr lang="uk-UA" b="1" dirty="0">
                <a:solidFill>
                  <a:srgbClr val="000000"/>
                </a:solidFill>
                <a:effectLst/>
                <a:latin typeface="Times New Roman" panose="02020603050405020304" pitchFamily="18" charset="0"/>
              </a:rPr>
              <a:t>2.1. Прямий і непрямий методи збуту</a:t>
            </a:r>
          </a:p>
          <a:p>
            <a:pPr algn="just"/>
            <a:endParaRPr lang="uk-UA" dirty="0">
              <a:solidFill>
                <a:srgbClr val="000000"/>
              </a:solidFill>
              <a:effectLst/>
              <a:latin typeface="Times New Roman" panose="02020603050405020304" pitchFamily="18" charset="0"/>
            </a:endParaRPr>
          </a:p>
          <a:p>
            <a:pPr algn="just"/>
            <a:r>
              <a:rPr lang="uk-UA" dirty="0">
                <a:solidFill>
                  <a:srgbClr val="000000"/>
                </a:solidFill>
                <a:effectLst/>
                <a:latin typeface="Times New Roman" panose="02020603050405020304" pitchFamily="18" charset="0"/>
              </a:rPr>
              <a:t>Розрізняють </a:t>
            </a:r>
            <a:r>
              <a:rPr lang="uk-UA" i="1" dirty="0">
                <a:solidFill>
                  <a:srgbClr val="000000"/>
                </a:solidFill>
                <a:effectLst/>
                <a:latin typeface="Times New Roman" panose="02020603050405020304" pitchFamily="18" charset="0"/>
              </a:rPr>
              <a:t>прямі і непрямі </a:t>
            </a:r>
            <a:r>
              <a:rPr lang="uk-UA" dirty="0">
                <a:solidFill>
                  <a:srgbClr val="000000"/>
                </a:solidFill>
                <a:effectLst/>
                <a:latin typeface="Times New Roman" panose="02020603050405020304" pitchFamily="18" charset="0"/>
              </a:rPr>
              <a:t>канали розподілу. </a:t>
            </a:r>
          </a:p>
          <a:p>
            <a:pPr algn="just"/>
            <a:r>
              <a:rPr lang="uk-UA" b="1" i="1" dirty="0">
                <a:solidFill>
                  <a:srgbClr val="000000"/>
                </a:solidFill>
                <a:effectLst/>
                <a:latin typeface="Times New Roman" panose="02020603050405020304" pitchFamily="18" charset="0"/>
              </a:rPr>
              <a:t>Прямі канали</a:t>
            </a:r>
            <a:r>
              <a:rPr lang="uk-UA" i="1" dirty="0">
                <a:solidFill>
                  <a:srgbClr val="000000"/>
                </a:solidFill>
                <a:effectLst/>
                <a:latin typeface="Times New Roman" panose="02020603050405020304" pitchFamily="18" charset="0"/>
              </a:rPr>
              <a:t> </a:t>
            </a:r>
            <a:r>
              <a:rPr lang="uk-UA" dirty="0">
                <a:solidFill>
                  <a:srgbClr val="000000"/>
                </a:solidFill>
                <a:effectLst/>
                <a:latin typeface="Times New Roman" panose="02020603050405020304" pitchFamily="18" charset="0"/>
              </a:rPr>
              <a:t>пов'язані з переміщенням товарів і послуг без участі посередницьких організацій. Вони забезпечують доступ до кінцевого споживача, що дає такі вагомі переваги, як можливість збирання маркетингової інформації та прямий вплив на споживачів, але прямий збут потребує великих фінансових коштів.</a:t>
            </a:r>
          </a:p>
          <a:p>
            <a:pPr algn="just"/>
            <a:r>
              <a:rPr lang="uk-UA" dirty="0">
                <a:solidFill>
                  <a:srgbClr val="000000"/>
                </a:solidFill>
                <a:effectLst/>
                <a:latin typeface="Times New Roman" panose="02020603050405020304" pitchFamily="18" charset="0"/>
              </a:rPr>
              <a:t>Прямі канали використовують переважно ті виробники, які намагаються контролювати свою маркетингову програму і працюють на обмежених цільових ринках. Зазвичай виробник зацікавлений збувати свою продукцію безпосередньо споживачам</a:t>
            </a:r>
            <a:r>
              <a:rPr lang="uk-UA" dirty="0">
                <a:solidFill>
                  <a:srgbClr val="000000"/>
                </a:solidFill>
                <a:latin typeface="Times New Roman" panose="02020603050405020304" pitchFamily="18" charset="0"/>
              </a:rPr>
              <a:t> </a:t>
            </a:r>
            <a:r>
              <a:rPr lang="uk-UA" dirty="0">
                <a:solidFill>
                  <a:srgbClr val="000000"/>
                </a:solidFill>
                <a:effectLst/>
                <a:latin typeface="Times New Roman" panose="02020603050405020304" pitchFamily="18" charset="0"/>
              </a:rPr>
              <a:t>за наявності власних регіональних складів. Однак перш ніж використати прямий збут, менеджери виробника повинні переконатися в тому, що продукцію буде таким чином повністю реалізовано.</a:t>
            </a:r>
          </a:p>
          <a:p>
            <a:pPr algn="just"/>
            <a:r>
              <a:rPr lang="uk-UA" dirty="0">
                <a:solidFill>
                  <a:srgbClr val="000000"/>
                </a:solidFill>
                <a:effectLst/>
                <a:latin typeface="Times New Roman" panose="02020603050405020304" pitchFamily="18" charset="0"/>
              </a:rPr>
              <a:t>Прямі канали використовують для збуту складного технологічного обладнання, коли виробник самостійно забезпечує монтаж складного устаткування безпосередньо у споживача.</a:t>
            </a:r>
          </a:p>
          <a:p>
            <a:pPr algn="just"/>
            <a:r>
              <a:rPr lang="uk-UA" dirty="0">
                <a:solidFill>
                  <a:srgbClr val="000000"/>
                </a:solidFill>
                <a:effectLst/>
                <a:latin typeface="Times New Roman" panose="02020603050405020304" pitchFamily="18" charset="0"/>
              </a:rPr>
              <a:t>У разі виготовлення вузькоспеціалізованих виробів і наявності конкретної заявки споживача також використовують</a:t>
            </a:r>
            <a:r>
              <a:rPr lang="uk-UA" dirty="0">
                <a:solidFill>
                  <a:srgbClr val="000000"/>
                </a:solidFill>
                <a:latin typeface="Times New Roman" panose="02020603050405020304" pitchFamily="18" charset="0"/>
              </a:rPr>
              <a:t> </a:t>
            </a:r>
            <a:r>
              <a:rPr lang="uk-UA" dirty="0">
                <a:solidFill>
                  <a:srgbClr val="000000"/>
                </a:solidFill>
                <a:effectLst/>
                <a:latin typeface="Times New Roman" panose="02020603050405020304" pitchFamily="18" charset="0"/>
              </a:rPr>
              <a:t>прямий збут.</a:t>
            </a:r>
          </a:p>
          <a:p>
            <a:endParaRPr dirty="0"/>
          </a:p>
        </p:txBody>
      </p:sp>
    </p:spTree>
    <p:extLst>
      <p:ext uri="{BB962C8B-B14F-4D97-AF65-F5344CB8AC3E}">
        <p14:creationId xmlns:p14="http://schemas.microsoft.com/office/powerpoint/2010/main" val="42775561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a:extLst>
              <a:ext uri="{FF2B5EF4-FFF2-40B4-BE49-F238E27FC236}">
                <a16:creationId xmlns:a16="http://schemas.microsoft.com/office/drawing/2014/main" id="{28AB7E3C-D7B0-A025-7A42-D1417F071681}"/>
              </a:ext>
            </a:extLst>
          </p:cNvPr>
          <p:cNvPicPr>
            <a:picLocks noGrp="1" noChangeAspect="1"/>
          </p:cNvPicPr>
          <p:nvPr>
            <p:ph idx="1"/>
          </p:nvPr>
        </p:nvPicPr>
        <p:blipFill>
          <a:blip r:embed="rId2"/>
          <a:stretch>
            <a:fillRect/>
          </a:stretch>
        </p:blipFill>
        <p:spPr>
          <a:xfrm>
            <a:off x="856456" y="832644"/>
            <a:ext cx="9601200" cy="5143500"/>
          </a:xfrm>
        </p:spPr>
      </p:pic>
    </p:spTree>
    <p:extLst>
      <p:ext uri="{BB962C8B-B14F-4D97-AF65-F5344CB8AC3E}">
        <p14:creationId xmlns:p14="http://schemas.microsoft.com/office/powerpoint/2010/main" val="8031523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a:extLst>
              <a:ext uri="{FF2B5EF4-FFF2-40B4-BE49-F238E27FC236}">
                <a16:creationId xmlns:a16="http://schemas.microsoft.com/office/drawing/2014/main" id="{50321FA2-5325-D029-7E65-C49EC231DAEB}"/>
              </a:ext>
            </a:extLst>
          </p:cNvPr>
          <p:cNvPicPr>
            <a:picLocks noGrp="1" noChangeAspect="1"/>
          </p:cNvPicPr>
          <p:nvPr>
            <p:ph idx="1"/>
          </p:nvPr>
        </p:nvPicPr>
        <p:blipFill>
          <a:blip r:embed="rId2"/>
          <a:stretch>
            <a:fillRect/>
          </a:stretch>
        </p:blipFill>
        <p:spPr>
          <a:xfrm>
            <a:off x="837406" y="737394"/>
            <a:ext cx="9639300" cy="5334000"/>
          </a:xfrm>
        </p:spPr>
      </p:pic>
    </p:spTree>
    <p:extLst>
      <p:ext uri="{BB962C8B-B14F-4D97-AF65-F5344CB8AC3E}">
        <p14:creationId xmlns:p14="http://schemas.microsoft.com/office/powerpoint/2010/main" val="42047000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a:extLst>
              <a:ext uri="{FF2B5EF4-FFF2-40B4-BE49-F238E27FC236}">
                <a16:creationId xmlns:a16="http://schemas.microsoft.com/office/drawing/2014/main" id="{26F9BC66-CF45-AC9B-F983-9368EDEDBA23}"/>
              </a:ext>
            </a:extLst>
          </p:cNvPr>
          <p:cNvPicPr>
            <a:picLocks noGrp="1" noChangeAspect="1"/>
          </p:cNvPicPr>
          <p:nvPr>
            <p:ph idx="1"/>
          </p:nvPr>
        </p:nvPicPr>
        <p:blipFill>
          <a:blip r:embed="rId2"/>
          <a:stretch>
            <a:fillRect/>
          </a:stretch>
        </p:blipFill>
        <p:spPr>
          <a:xfrm>
            <a:off x="869156" y="724694"/>
            <a:ext cx="9575800" cy="5359400"/>
          </a:xfrm>
        </p:spPr>
      </p:pic>
    </p:spTree>
    <p:extLst>
      <p:ext uri="{BB962C8B-B14F-4D97-AF65-F5344CB8AC3E}">
        <p14:creationId xmlns:p14="http://schemas.microsoft.com/office/powerpoint/2010/main" val="10366223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a:extLst>
              <a:ext uri="{FF2B5EF4-FFF2-40B4-BE49-F238E27FC236}">
                <a16:creationId xmlns:a16="http://schemas.microsoft.com/office/drawing/2014/main" id="{5B992EAD-7948-898B-F034-6FD9C7924C8C}"/>
              </a:ext>
            </a:extLst>
          </p:cNvPr>
          <p:cNvPicPr>
            <a:picLocks noGrp="1" noChangeAspect="1"/>
          </p:cNvPicPr>
          <p:nvPr>
            <p:ph idx="1"/>
          </p:nvPr>
        </p:nvPicPr>
        <p:blipFill>
          <a:blip r:embed="rId2"/>
          <a:stretch>
            <a:fillRect/>
          </a:stretch>
        </p:blipFill>
        <p:spPr>
          <a:xfrm>
            <a:off x="856456" y="788194"/>
            <a:ext cx="9601200" cy="5232400"/>
          </a:xfrm>
        </p:spPr>
      </p:pic>
    </p:spTree>
    <p:extLst>
      <p:ext uri="{BB962C8B-B14F-4D97-AF65-F5344CB8AC3E}">
        <p14:creationId xmlns:p14="http://schemas.microsoft.com/office/powerpoint/2010/main" val="10017394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a:extLst>
              <a:ext uri="{FF2B5EF4-FFF2-40B4-BE49-F238E27FC236}">
                <a16:creationId xmlns:a16="http://schemas.microsoft.com/office/drawing/2014/main" id="{7AB467C8-6015-E9D9-7051-AD3129C304B1}"/>
              </a:ext>
            </a:extLst>
          </p:cNvPr>
          <p:cNvPicPr>
            <a:picLocks noGrp="1" noChangeAspect="1"/>
          </p:cNvPicPr>
          <p:nvPr>
            <p:ph idx="1"/>
          </p:nvPr>
        </p:nvPicPr>
        <p:blipFill>
          <a:blip r:embed="rId2"/>
          <a:stretch>
            <a:fillRect/>
          </a:stretch>
        </p:blipFill>
        <p:spPr>
          <a:xfrm>
            <a:off x="429658" y="417309"/>
            <a:ext cx="10388906" cy="5936518"/>
          </a:xfrm>
        </p:spPr>
      </p:pic>
    </p:spTree>
    <p:extLst>
      <p:ext uri="{BB962C8B-B14F-4D97-AF65-F5344CB8AC3E}">
        <p14:creationId xmlns:p14="http://schemas.microsoft.com/office/powerpoint/2010/main" val="18372425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a:extLst>
              <a:ext uri="{FF2B5EF4-FFF2-40B4-BE49-F238E27FC236}">
                <a16:creationId xmlns:a16="http://schemas.microsoft.com/office/drawing/2014/main" id="{0C26C926-2DEE-BDDC-2D86-DCFA4F457E06}"/>
              </a:ext>
            </a:extLst>
          </p:cNvPr>
          <p:cNvPicPr>
            <a:picLocks noGrp="1" noChangeAspect="1"/>
          </p:cNvPicPr>
          <p:nvPr>
            <p:ph idx="1"/>
          </p:nvPr>
        </p:nvPicPr>
        <p:blipFill>
          <a:blip r:embed="rId2"/>
          <a:stretch>
            <a:fillRect/>
          </a:stretch>
        </p:blipFill>
        <p:spPr>
          <a:xfrm>
            <a:off x="824706" y="775494"/>
            <a:ext cx="9664700" cy="5257800"/>
          </a:xfrm>
        </p:spPr>
      </p:pic>
    </p:spTree>
    <p:extLst>
      <p:ext uri="{BB962C8B-B14F-4D97-AF65-F5344CB8AC3E}">
        <p14:creationId xmlns:p14="http://schemas.microsoft.com/office/powerpoint/2010/main" val="34919478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a:extLst>
              <a:ext uri="{FF2B5EF4-FFF2-40B4-BE49-F238E27FC236}">
                <a16:creationId xmlns:a16="http://schemas.microsoft.com/office/drawing/2014/main" id="{8A451C53-E16A-50F6-AB53-00336D8892E9}"/>
              </a:ext>
            </a:extLst>
          </p:cNvPr>
          <p:cNvPicPr>
            <a:picLocks noGrp="1" noChangeAspect="1"/>
          </p:cNvPicPr>
          <p:nvPr>
            <p:ph idx="1"/>
          </p:nvPr>
        </p:nvPicPr>
        <p:blipFill>
          <a:blip r:embed="rId2"/>
          <a:stretch>
            <a:fillRect/>
          </a:stretch>
        </p:blipFill>
        <p:spPr>
          <a:xfrm>
            <a:off x="799306" y="642144"/>
            <a:ext cx="9715500" cy="5524500"/>
          </a:xfrm>
        </p:spPr>
      </p:pic>
    </p:spTree>
    <p:extLst>
      <p:ext uri="{BB962C8B-B14F-4D97-AF65-F5344CB8AC3E}">
        <p14:creationId xmlns:p14="http://schemas.microsoft.com/office/powerpoint/2010/main" val="26291824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a:extLst>
              <a:ext uri="{FF2B5EF4-FFF2-40B4-BE49-F238E27FC236}">
                <a16:creationId xmlns:a16="http://schemas.microsoft.com/office/drawing/2014/main" id="{FDC8F2C2-8E73-0CF8-86B1-B267325D74EE}"/>
              </a:ext>
            </a:extLst>
          </p:cNvPr>
          <p:cNvPicPr>
            <a:picLocks noGrp="1" noChangeAspect="1"/>
          </p:cNvPicPr>
          <p:nvPr>
            <p:ph idx="1"/>
          </p:nvPr>
        </p:nvPicPr>
        <p:blipFill>
          <a:blip r:embed="rId2"/>
          <a:stretch>
            <a:fillRect/>
          </a:stretch>
        </p:blipFill>
        <p:spPr>
          <a:xfrm>
            <a:off x="856456" y="680244"/>
            <a:ext cx="9601200" cy="5448300"/>
          </a:xfrm>
        </p:spPr>
      </p:pic>
    </p:spTree>
    <p:extLst>
      <p:ext uri="{BB962C8B-B14F-4D97-AF65-F5344CB8AC3E}">
        <p14:creationId xmlns:p14="http://schemas.microsoft.com/office/powerpoint/2010/main" val="24904316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a:extLst>
              <a:ext uri="{FF2B5EF4-FFF2-40B4-BE49-F238E27FC236}">
                <a16:creationId xmlns:a16="http://schemas.microsoft.com/office/drawing/2014/main" id="{29C9D7BA-1A59-3D31-C00F-ABB885C9A0A4}"/>
              </a:ext>
            </a:extLst>
          </p:cNvPr>
          <p:cNvPicPr>
            <a:picLocks noGrp="1" noChangeAspect="1"/>
          </p:cNvPicPr>
          <p:nvPr>
            <p:ph idx="1"/>
          </p:nvPr>
        </p:nvPicPr>
        <p:blipFill>
          <a:blip r:embed="rId2"/>
          <a:stretch>
            <a:fillRect/>
          </a:stretch>
        </p:blipFill>
        <p:spPr>
          <a:xfrm>
            <a:off x="824706" y="711994"/>
            <a:ext cx="9664700" cy="5384800"/>
          </a:xfrm>
        </p:spPr>
      </p:pic>
    </p:spTree>
    <p:extLst>
      <p:ext uri="{BB962C8B-B14F-4D97-AF65-F5344CB8AC3E}">
        <p14:creationId xmlns:p14="http://schemas.microsoft.com/office/powerpoint/2010/main" val="15616366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E0D9CD86-720C-FAEB-09B9-B028B3245FAF}"/>
              </a:ext>
            </a:extLst>
          </p:cNvPr>
          <p:cNvPicPr>
            <a:picLocks noGrp="1" noChangeAspect="1"/>
          </p:cNvPicPr>
          <p:nvPr>
            <p:ph idx="1"/>
          </p:nvPr>
        </p:nvPicPr>
        <p:blipFill>
          <a:blip r:embed="rId2"/>
          <a:stretch>
            <a:fillRect/>
          </a:stretch>
        </p:blipFill>
        <p:spPr>
          <a:xfrm>
            <a:off x="970756" y="947737"/>
            <a:ext cx="9372600" cy="4978400"/>
          </a:xfrm>
        </p:spPr>
      </p:pic>
    </p:spTree>
    <p:extLst>
      <p:ext uri="{BB962C8B-B14F-4D97-AF65-F5344CB8AC3E}">
        <p14:creationId xmlns:p14="http://schemas.microsoft.com/office/powerpoint/2010/main" val="14843756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9410E60C-FA04-19D1-5CD8-AEC9C15C1837}"/>
              </a:ext>
            </a:extLst>
          </p:cNvPr>
          <p:cNvSpPr>
            <a:spLocks noGrp="1"/>
          </p:cNvSpPr>
          <p:nvPr>
            <p:ph idx="1"/>
          </p:nvPr>
        </p:nvSpPr>
        <p:spPr>
          <a:xfrm>
            <a:off x="352539" y="418641"/>
            <a:ext cx="11545677" cy="5938092"/>
          </a:xfrm>
        </p:spPr>
        <p:txBody>
          <a:bodyPr>
            <a:normAutofit/>
          </a:bodyPr>
          <a:lstStyle/>
          <a:p>
            <a:pPr algn="just"/>
            <a:r>
              <a:rPr lang="uk-UA" dirty="0">
                <a:solidFill>
                  <a:srgbClr val="000000"/>
                </a:solidFill>
                <a:effectLst/>
                <a:latin typeface="Times New Roman" panose="02020603050405020304" pitchFamily="18" charset="0"/>
              </a:rPr>
              <a:t>Збутова діяльність промислового підприємства із застосуванням прямого маркетингу може провадитися через збутові оптові бази, склади й оптові контори самого виробника. Водночас існує низка причин, з яких більшість промислових</a:t>
            </a:r>
            <a:r>
              <a:rPr lang="uk-UA" dirty="0">
                <a:solidFill>
                  <a:srgbClr val="000000"/>
                </a:solidFill>
                <a:latin typeface="Times New Roman" panose="02020603050405020304" pitchFamily="18" charset="0"/>
              </a:rPr>
              <a:t> </a:t>
            </a:r>
            <a:r>
              <a:rPr lang="uk-UA" dirty="0">
                <a:solidFill>
                  <a:srgbClr val="000000"/>
                </a:solidFill>
                <a:effectLst/>
                <a:latin typeface="Times New Roman" panose="02020603050405020304" pitchFamily="18" charset="0"/>
              </a:rPr>
              <a:t>підприємств не організовують для збуту збутових філій. До таких належать підприємства, що випускають обладнання за замовленнями на адресу конкретних споживачів. Концентрація</a:t>
            </a:r>
            <a:r>
              <a:rPr lang="uk-UA" dirty="0">
                <a:solidFill>
                  <a:srgbClr val="000000"/>
                </a:solidFill>
                <a:latin typeface="Times New Roman" panose="02020603050405020304" pitchFamily="18" charset="0"/>
              </a:rPr>
              <a:t> </a:t>
            </a:r>
            <a:r>
              <a:rPr lang="uk-UA" dirty="0">
                <a:solidFill>
                  <a:srgbClr val="000000"/>
                </a:solidFill>
                <a:effectLst/>
                <a:latin typeface="Times New Roman" panose="02020603050405020304" pitchFamily="18" charset="0"/>
              </a:rPr>
              <a:t>споживачів у територіально об'єднаних зонах також робить ефективнішими прямі контакти.</a:t>
            </a:r>
          </a:p>
          <a:p>
            <a:pPr algn="just"/>
            <a:r>
              <a:rPr lang="uk-UA" dirty="0">
                <a:solidFill>
                  <a:srgbClr val="000000"/>
                </a:solidFill>
                <a:effectLst/>
                <a:latin typeface="Times New Roman" panose="02020603050405020304" pitchFamily="18" charset="0"/>
              </a:rPr>
              <a:t>У ситуаціях, коли утримання проміжних складів для виробника є досить витратним внаслідок експлуатації дорогого обладнання, він організовує постачання безпосередньо</a:t>
            </a:r>
            <a:r>
              <a:rPr lang="uk-UA" dirty="0">
                <a:solidFill>
                  <a:srgbClr val="000000"/>
                </a:solidFill>
                <a:latin typeface="Times New Roman" panose="02020603050405020304" pitchFamily="18" charset="0"/>
              </a:rPr>
              <a:t> </a:t>
            </a:r>
            <a:r>
              <a:rPr lang="uk-UA" dirty="0">
                <a:solidFill>
                  <a:srgbClr val="000000"/>
                </a:solidFill>
                <a:effectLst/>
                <a:latin typeface="Times New Roman" panose="02020603050405020304" pitchFamily="18" charset="0"/>
              </a:rPr>
              <a:t>споживачу. Водночас збутові проміжні склади виробників відіграють важливу роль у системі товароруху. Товаровиробники</a:t>
            </a:r>
            <a:r>
              <a:rPr lang="uk-UA" dirty="0">
                <a:solidFill>
                  <a:srgbClr val="000000"/>
                </a:solidFill>
                <a:latin typeface="Times New Roman" panose="02020603050405020304" pitchFamily="18" charset="0"/>
              </a:rPr>
              <a:t>  </a:t>
            </a:r>
            <a:r>
              <a:rPr lang="uk-UA" dirty="0">
                <a:solidFill>
                  <a:srgbClr val="000000"/>
                </a:solidFill>
                <a:effectLst/>
                <a:latin typeface="Times New Roman" panose="02020603050405020304" pitchFamily="18" charset="0"/>
              </a:rPr>
              <a:t>за допомогою прямих контактів зі споживачами через свій</a:t>
            </a:r>
            <a:r>
              <a:rPr lang="uk-UA" dirty="0">
                <a:solidFill>
                  <a:srgbClr val="000000"/>
                </a:solidFill>
                <a:latin typeface="Times New Roman" panose="02020603050405020304" pitchFamily="18" charset="0"/>
              </a:rPr>
              <a:t> </a:t>
            </a:r>
            <a:r>
              <a:rPr lang="uk-UA" dirty="0">
                <a:solidFill>
                  <a:srgbClr val="000000"/>
                </a:solidFill>
                <a:effectLst/>
                <a:latin typeface="Times New Roman" panose="02020603050405020304" pitchFamily="18" charset="0"/>
              </a:rPr>
              <a:t>збутовий персонал проводять більш концентровані, своєчасні й ефективні заходи щодо виконання збутових функцій.</a:t>
            </a:r>
          </a:p>
          <a:p>
            <a:pPr algn="just"/>
            <a:r>
              <a:rPr lang="uk-UA" dirty="0">
                <a:solidFill>
                  <a:srgbClr val="000000"/>
                </a:solidFill>
                <a:effectLst/>
                <a:latin typeface="Times New Roman" panose="02020603050405020304" pitchFamily="18" charset="0"/>
              </a:rPr>
              <a:t>За високої концентрації кінцевих споживачів у територіально обмеженому регіоні також доцільно</a:t>
            </a:r>
            <a:r>
              <a:rPr lang="uk-UA" dirty="0">
                <a:solidFill>
                  <a:srgbClr val="000000"/>
                </a:solidFill>
                <a:latin typeface="Times New Roman" panose="02020603050405020304" pitchFamily="18" charset="0"/>
              </a:rPr>
              <a:t> </a:t>
            </a:r>
            <a:r>
              <a:rPr lang="uk-UA" dirty="0">
                <a:solidFill>
                  <a:srgbClr val="000000"/>
                </a:solidFill>
                <a:effectLst/>
                <a:latin typeface="Times New Roman" panose="02020603050405020304" pitchFamily="18" charset="0"/>
              </a:rPr>
              <a:t>використовувати прямий збут, а в разі суттєвого розпорошення</a:t>
            </a:r>
            <a:r>
              <a:rPr lang="uk-UA" dirty="0">
                <a:solidFill>
                  <a:srgbClr val="000000"/>
                </a:solidFill>
                <a:latin typeface="Times New Roman" panose="02020603050405020304" pitchFamily="18" charset="0"/>
              </a:rPr>
              <a:t> </a:t>
            </a:r>
            <a:r>
              <a:rPr lang="uk-UA" dirty="0">
                <a:solidFill>
                  <a:srgbClr val="000000"/>
                </a:solidFill>
                <a:effectLst/>
                <a:latin typeface="Times New Roman" panose="02020603050405020304" pitchFamily="18" charset="0"/>
              </a:rPr>
              <a:t>кінцевих споживачів на великій географічний території, навпаки, непрямі канали збуту.</a:t>
            </a:r>
          </a:p>
          <a:p>
            <a:pPr algn="just"/>
            <a:r>
              <a:rPr lang="uk-UA" b="1" i="1" dirty="0">
                <a:solidFill>
                  <a:srgbClr val="000000"/>
                </a:solidFill>
                <a:effectLst/>
                <a:latin typeface="Times New Roman" panose="02020603050405020304" pitchFamily="18" charset="0"/>
              </a:rPr>
              <a:t>Непрямі канали</a:t>
            </a:r>
            <a:r>
              <a:rPr lang="uk-UA" i="1" dirty="0">
                <a:solidFill>
                  <a:srgbClr val="000000"/>
                </a:solidFill>
                <a:effectLst/>
                <a:latin typeface="Times New Roman" panose="02020603050405020304" pitchFamily="18" charset="0"/>
              </a:rPr>
              <a:t> </a:t>
            </a:r>
            <a:r>
              <a:rPr lang="uk-UA" dirty="0">
                <a:solidFill>
                  <a:srgbClr val="000000"/>
                </a:solidFill>
                <a:effectLst/>
                <a:latin typeface="Times New Roman" panose="02020603050405020304" pitchFamily="18" charset="0"/>
              </a:rPr>
              <a:t>пов'язані з переміщенням товарів і послуг спочатку від виробника до учасника-посередника, а потім від</a:t>
            </a:r>
            <a:r>
              <a:rPr lang="uk-UA" dirty="0">
                <a:solidFill>
                  <a:srgbClr val="000000"/>
                </a:solidFill>
                <a:latin typeface="Times New Roman" panose="02020603050405020304" pitchFamily="18" charset="0"/>
              </a:rPr>
              <a:t> </a:t>
            </a:r>
            <a:r>
              <a:rPr lang="uk-UA" dirty="0">
                <a:solidFill>
                  <a:srgbClr val="000000"/>
                </a:solidFill>
                <a:effectLst/>
                <a:latin typeface="Times New Roman" panose="02020603050405020304" pitchFamily="18" charset="0"/>
              </a:rPr>
              <a:t>нього – до споживача. Такі канали звичайно створюють фірми, що для збільшення своїх ринків і обсягів збуту згодні відмовитися від багатьох збутових функцій і витрат і, відповідно, від певного контролю над збутом, а також готові послабити контакти зі споживачем. Крім того, до збуту залучають посередників також ті підприємства, які не мають достатньо</a:t>
            </a:r>
            <a:r>
              <a:rPr lang="uk-UA" dirty="0">
                <a:solidFill>
                  <a:srgbClr val="000000"/>
                </a:solidFill>
                <a:latin typeface="Times New Roman" panose="02020603050405020304" pitchFamily="18" charset="0"/>
              </a:rPr>
              <a:t> </a:t>
            </a:r>
            <a:r>
              <a:rPr lang="uk-UA" dirty="0">
                <a:solidFill>
                  <a:srgbClr val="000000"/>
                </a:solidFill>
                <a:effectLst/>
                <a:latin typeface="Times New Roman" panose="02020603050405020304" pitchFamily="18" charset="0"/>
              </a:rPr>
              <a:t>фінансових коштів для створення власної системи збуту.</a:t>
            </a:r>
          </a:p>
          <a:p>
            <a:endParaRPr lang="ru-RU" dirty="0">
              <a:solidFill>
                <a:srgbClr val="000000"/>
              </a:solidFill>
              <a:effectLst/>
              <a:latin typeface="Times New Roman" panose="02020603050405020304" pitchFamily="18" charset="0"/>
            </a:endParaRPr>
          </a:p>
          <a:p>
            <a:endParaRPr dirty="0"/>
          </a:p>
        </p:txBody>
      </p:sp>
    </p:spTree>
    <p:extLst>
      <p:ext uri="{BB962C8B-B14F-4D97-AF65-F5344CB8AC3E}">
        <p14:creationId xmlns:p14="http://schemas.microsoft.com/office/powerpoint/2010/main" val="6370368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7BD983AD-B3A0-F91C-88DD-212714C70CF4}"/>
              </a:ext>
            </a:extLst>
          </p:cNvPr>
          <p:cNvPicPr>
            <a:picLocks noGrp="1" noChangeAspect="1"/>
          </p:cNvPicPr>
          <p:nvPr>
            <p:ph idx="1"/>
          </p:nvPr>
        </p:nvPicPr>
        <p:blipFill>
          <a:blip r:embed="rId2"/>
          <a:stretch>
            <a:fillRect/>
          </a:stretch>
        </p:blipFill>
        <p:spPr>
          <a:xfrm>
            <a:off x="940594" y="858044"/>
            <a:ext cx="9423400" cy="5181600"/>
          </a:xfrm>
        </p:spPr>
      </p:pic>
    </p:spTree>
    <p:extLst>
      <p:ext uri="{BB962C8B-B14F-4D97-AF65-F5344CB8AC3E}">
        <p14:creationId xmlns:p14="http://schemas.microsoft.com/office/powerpoint/2010/main" val="1552394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995BFF0F-19AB-D58C-FE95-CC90A42F20E8}"/>
              </a:ext>
            </a:extLst>
          </p:cNvPr>
          <p:cNvPicPr>
            <a:picLocks noGrp="1" noChangeAspect="1"/>
          </p:cNvPicPr>
          <p:nvPr>
            <p:ph idx="1"/>
          </p:nvPr>
        </p:nvPicPr>
        <p:blipFill>
          <a:blip r:embed="rId2"/>
          <a:stretch>
            <a:fillRect/>
          </a:stretch>
        </p:blipFill>
        <p:spPr>
          <a:xfrm>
            <a:off x="751681" y="885031"/>
            <a:ext cx="9347200" cy="5181600"/>
          </a:xfrm>
        </p:spPr>
      </p:pic>
    </p:spTree>
    <p:extLst>
      <p:ext uri="{BB962C8B-B14F-4D97-AF65-F5344CB8AC3E}">
        <p14:creationId xmlns:p14="http://schemas.microsoft.com/office/powerpoint/2010/main" val="1044793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a:extLst>
              <a:ext uri="{FF2B5EF4-FFF2-40B4-BE49-F238E27FC236}">
                <a16:creationId xmlns:a16="http://schemas.microsoft.com/office/drawing/2014/main" id="{F4EC2DBA-C76F-ECDC-C3A1-47AD49B902C6}"/>
              </a:ext>
            </a:extLst>
          </p:cNvPr>
          <p:cNvPicPr>
            <a:picLocks noGrp="1" noChangeAspect="1"/>
          </p:cNvPicPr>
          <p:nvPr>
            <p:ph idx="1"/>
          </p:nvPr>
        </p:nvPicPr>
        <p:blipFill>
          <a:blip r:embed="rId2"/>
          <a:stretch>
            <a:fillRect/>
          </a:stretch>
        </p:blipFill>
        <p:spPr>
          <a:xfrm>
            <a:off x="783431" y="878681"/>
            <a:ext cx="9283700" cy="5194300"/>
          </a:xfrm>
        </p:spPr>
      </p:pic>
    </p:spTree>
    <p:extLst>
      <p:ext uri="{BB962C8B-B14F-4D97-AF65-F5344CB8AC3E}">
        <p14:creationId xmlns:p14="http://schemas.microsoft.com/office/powerpoint/2010/main" val="25162628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a:extLst>
              <a:ext uri="{FF2B5EF4-FFF2-40B4-BE49-F238E27FC236}">
                <a16:creationId xmlns:a16="http://schemas.microsoft.com/office/drawing/2014/main" id="{64AE5B80-690C-C6FB-BB4A-A379218CDA4C}"/>
              </a:ext>
            </a:extLst>
          </p:cNvPr>
          <p:cNvPicPr>
            <a:picLocks noGrp="1" noChangeAspect="1"/>
          </p:cNvPicPr>
          <p:nvPr>
            <p:ph idx="1"/>
          </p:nvPr>
        </p:nvPicPr>
        <p:blipFill>
          <a:blip r:embed="rId2"/>
          <a:stretch>
            <a:fillRect/>
          </a:stretch>
        </p:blipFill>
        <p:spPr>
          <a:xfrm>
            <a:off x="656431" y="865981"/>
            <a:ext cx="9537700" cy="5219700"/>
          </a:xfrm>
        </p:spPr>
      </p:pic>
    </p:spTree>
    <p:extLst>
      <p:ext uri="{BB962C8B-B14F-4D97-AF65-F5344CB8AC3E}">
        <p14:creationId xmlns:p14="http://schemas.microsoft.com/office/powerpoint/2010/main" val="19166425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a:extLst>
              <a:ext uri="{FF2B5EF4-FFF2-40B4-BE49-F238E27FC236}">
                <a16:creationId xmlns:a16="http://schemas.microsoft.com/office/drawing/2014/main" id="{253E8417-2EDE-C4E3-058A-003FC6FF9020}"/>
              </a:ext>
            </a:extLst>
          </p:cNvPr>
          <p:cNvPicPr>
            <a:picLocks noGrp="1" noChangeAspect="1"/>
          </p:cNvPicPr>
          <p:nvPr>
            <p:ph idx="1"/>
          </p:nvPr>
        </p:nvPicPr>
        <p:blipFill>
          <a:blip r:embed="rId2"/>
          <a:stretch>
            <a:fillRect/>
          </a:stretch>
        </p:blipFill>
        <p:spPr>
          <a:xfrm>
            <a:off x="599281" y="859631"/>
            <a:ext cx="9652000" cy="5232400"/>
          </a:xfrm>
        </p:spPr>
      </p:pic>
    </p:spTree>
    <p:extLst>
      <p:ext uri="{BB962C8B-B14F-4D97-AF65-F5344CB8AC3E}">
        <p14:creationId xmlns:p14="http://schemas.microsoft.com/office/powerpoint/2010/main" val="33567832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a:extLst>
              <a:ext uri="{FF2B5EF4-FFF2-40B4-BE49-F238E27FC236}">
                <a16:creationId xmlns:a16="http://schemas.microsoft.com/office/drawing/2014/main" id="{3A3A730A-2195-80F8-ED1E-AA8CF87F5FFC}"/>
              </a:ext>
            </a:extLst>
          </p:cNvPr>
          <p:cNvPicPr>
            <a:picLocks noGrp="1" noChangeAspect="1"/>
          </p:cNvPicPr>
          <p:nvPr>
            <p:ph idx="1"/>
          </p:nvPr>
        </p:nvPicPr>
        <p:blipFill>
          <a:blip r:embed="rId2"/>
          <a:stretch>
            <a:fillRect/>
          </a:stretch>
        </p:blipFill>
        <p:spPr>
          <a:xfrm>
            <a:off x="783431" y="1418431"/>
            <a:ext cx="9283700" cy="4114800"/>
          </a:xfrm>
        </p:spPr>
      </p:pic>
    </p:spTree>
    <p:extLst>
      <p:ext uri="{BB962C8B-B14F-4D97-AF65-F5344CB8AC3E}">
        <p14:creationId xmlns:p14="http://schemas.microsoft.com/office/powerpoint/2010/main" val="17519963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a:extLst>
              <a:ext uri="{FF2B5EF4-FFF2-40B4-BE49-F238E27FC236}">
                <a16:creationId xmlns:a16="http://schemas.microsoft.com/office/drawing/2014/main" id="{B2AFC799-2676-694F-DDBC-39E6BE6A1DDD}"/>
              </a:ext>
            </a:extLst>
          </p:cNvPr>
          <p:cNvPicPr>
            <a:picLocks noGrp="1" noChangeAspect="1"/>
          </p:cNvPicPr>
          <p:nvPr>
            <p:ph idx="1"/>
          </p:nvPr>
        </p:nvPicPr>
        <p:blipFill>
          <a:blip r:embed="rId2"/>
          <a:stretch>
            <a:fillRect/>
          </a:stretch>
        </p:blipFill>
        <p:spPr>
          <a:xfrm>
            <a:off x="745331" y="827881"/>
            <a:ext cx="9359900" cy="5295900"/>
          </a:xfrm>
        </p:spPr>
      </p:pic>
    </p:spTree>
    <p:extLst>
      <p:ext uri="{BB962C8B-B14F-4D97-AF65-F5344CB8AC3E}">
        <p14:creationId xmlns:p14="http://schemas.microsoft.com/office/powerpoint/2010/main" val="2183371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a:extLst>
              <a:ext uri="{FF2B5EF4-FFF2-40B4-BE49-F238E27FC236}">
                <a16:creationId xmlns:a16="http://schemas.microsoft.com/office/drawing/2014/main" id="{9AC76615-61AA-53A3-B67E-C5D99CF59F5F}"/>
              </a:ext>
            </a:extLst>
          </p:cNvPr>
          <p:cNvPicPr>
            <a:picLocks noGrp="1" noChangeAspect="1"/>
          </p:cNvPicPr>
          <p:nvPr>
            <p:ph idx="1"/>
          </p:nvPr>
        </p:nvPicPr>
        <p:blipFill>
          <a:blip r:embed="rId2"/>
          <a:stretch>
            <a:fillRect/>
          </a:stretch>
        </p:blipFill>
        <p:spPr>
          <a:xfrm>
            <a:off x="1056481" y="1132681"/>
            <a:ext cx="8737600" cy="4686300"/>
          </a:xfrm>
        </p:spPr>
      </p:pic>
    </p:spTree>
    <p:extLst>
      <p:ext uri="{BB962C8B-B14F-4D97-AF65-F5344CB8AC3E}">
        <p14:creationId xmlns:p14="http://schemas.microsoft.com/office/powerpoint/2010/main" val="20584100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a:extLst>
              <a:ext uri="{FF2B5EF4-FFF2-40B4-BE49-F238E27FC236}">
                <a16:creationId xmlns:a16="http://schemas.microsoft.com/office/drawing/2014/main" id="{F570AF16-59CE-1B9C-D5BA-61A43AA5A2CC}"/>
              </a:ext>
            </a:extLst>
          </p:cNvPr>
          <p:cNvPicPr>
            <a:picLocks noGrp="1" noChangeAspect="1"/>
          </p:cNvPicPr>
          <p:nvPr>
            <p:ph idx="1"/>
          </p:nvPr>
        </p:nvPicPr>
        <p:blipFill>
          <a:blip r:embed="rId2"/>
          <a:stretch>
            <a:fillRect/>
          </a:stretch>
        </p:blipFill>
        <p:spPr>
          <a:xfrm>
            <a:off x="732631" y="834231"/>
            <a:ext cx="9385300" cy="5283200"/>
          </a:xfrm>
        </p:spPr>
      </p:pic>
    </p:spTree>
    <p:extLst>
      <p:ext uri="{BB962C8B-B14F-4D97-AF65-F5344CB8AC3E}">
        <p14:creationId xmlns:p14="http://schemas.microsoft.com/office/powerpoint/2010/main" val="2490042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16D175A3-6FAF-E807-213A-B1F61C5F0402}"/>
              </a:ext>
            </a:extLst>
          </p:cNvPr>
          <p:cNvSpPr>
            <a:spLocks noGrp="1"/>
          </p:cNvSpPr>
          <p:nvPr>
            <p:ph idx="1"/>
          </p:nvPr>
        </p:nvSpPr>
        <p:spPr>
          <a:xfrm>
            <a:off x="242371" y="297455"/>
            <a:ext cx="11633812" cy="6257581"/>
          </a:xfrm>
        </p:spPr>
        <p:txBody>
          <a:bodyPr>
            <a:normAutofit/>
          </a:bodyPr>
          <a:lstStyle/>
          <a:p>
            <a:pPr algn="just"/>
            <a:r>
              <a:rPr lang="uk-UA" dirty="0">
                <a:solidFill>
                  <a:srgbClr val="000000"/>
                </a:solidFill>
                <a:effectLst/>
                <a:latin typeface="Times New Roman" panose="02020603050405020304" pitchFamily="18" charset="0"/>
              </a:rPr>
              <a:t>Для постачання, наприклад, технологічно нескладного устаткування і такого, що не потребує спеціальної наладки і монтажу, його доцільно реалізовувати через збутові організації, які, своєю чергою, функції монтажу виконують самі або передають спеціалізованим організаціям.</a:t>
            </a:r>
          </a:p>
          <a:p>
            <a:pPr algn="just"/>
            <a:r>
              <a:rPr lang="uk-UA" dirty="0">
                <a:solidFill>
                  <a:srgbClr val="000000"/>
                </a:solidFill>
                <a:effectLst/>
                <a:latin typeface="Times New Roman" panose="02020603050405020304" pitchFamily="18" charset="0"/>
              </a:rPr>
              <a:t>Форма непрямої оптової реалізації товарів включає такі види (методи) збуту або стратегії охоплення ринку: інтенсивний; вибірковий (селективний); ексклюзивний розподіл. Дані </a:t>
            </a:r>
            <a:r>
              <a:rPr lang="uk-UA" dirty="0" err="1">
                <a:solidFill>
                  <a:srgbClr val="000000"/>
                </a:solidFill>
                <a:effectLst/>
                <a:latin typeface="Times New Roman" panose="02020603050405020304" pitchFamily="18" charset="0"/>
              </a:rPr>
              <a:t>стратегіїбуло</a:t>
            </a:r>
            <a:r>
              <a:rPr lang="uk-UA" dirty="0">
                <a:solidFill>
                  <a:srgbClr val="000000"/>
                </a:solidFill>
                <a:effectLst/>
                <a:latin typeface="Times New Roman" panose="02020603050405020304" pitchFamily="18" charset="0"/>
              </a:rPr>
              <a:t> розглянуто у п.1.2.2.</a:t>
            </a:r>
          </a:p>
          <a:p>
            <a:pPr algn="just"/>
            <a:r>
              <a:rPr lang="uk-UA" dirty="0">
                <a:solidFill>
                  <a:srgbClr val="000000"/>
                </a:solidFill>
                <a:effectLst/>
                <a:latin typeface="Times New Roman" panose="02020603050405020304" pitchFamily="18" charset="0"/>
              </a:rPr>
              <a:t>Слід зауважити, що один і той самий товар може розподілятися через прямий і непрямий канали.</a:t>
            </a:r>
          </a:p>
          <a:p>
            <a:pPr algn="just"/>
            <a:r>
              <a:rPr lang="uk-UA" dirty="0">
                <a:solidFill>
                  <a:srgbClr val="000000"/>
                </a:solidFill>
                <a:effectLst/>
                <a:latin typeface="Times New Roman" panose="02020603050405020304" pitchFamily="18" charset="0"/>
              </a:rPr>
              <a:t>Система </a:t>
            </a:r>
            <a:r>
              <a:rPr lang="uk-UA" b="1" i="1" dirty="0">
                <a:solidFill>
                  <a:srgbClr val="000000"/>
                </a:solidFill>
                <a:effectLst/>
                <a:latin typeface="Times New Roman" panose="02020603050405020304" pitchFamily="18" charset="0"/>
              </a:rPr>
              <a:t>прямого збуту</a:t>
            </a:r>
            <a:r>
              <a:rPr lang="uk-UA" dirty="0">
                <a:solidFill>
                  <a:srgbClr val="000000"/>
                </a:solidFill>
                <a:effectLst/>
                <a:latin typeface="Times New Roman" panose="02020603050405020304" pitchFamily="18" charset="0"/>
              </a:rPr>
              <a:t> передбачає безпосередню реалізацію продукції кінцевому споживачу. Відповідно, їх зв'язує і прямий канал збуту. Відмінною рисою такої системи збуту є</a:t>
            </a:r>
            <a:r>
              <a:rPr lang="uk-UA" dirty="0">
                <a:solidFill>
                  <a:srgbClr val="000000"/>
                </a:solidFill>
                <a:latin typeface="Times New Roman" panose="02020603050405020304" pitchFamily="18" charset="0"/>
              </a:rPr>
              <a:t> </a:t>
            </a:r>
            <a:r>
              <a:rPr lang="uk-UA" dirty="0">
                <a:solidFill>
                  <a:srgbClr val="000000"/>
                </a:solidFill>
                <a:effectLst/>
                <a:latin typeface="Times New Roman" panose="02020603050405020304" pitchFamily="18" charset="0"/>
              </a:rPr>
              <a:t>можливість для фірми-виробника контролювати шлях проходження продукції до кінцевого споживача, а також умови її</a:t>
            </a:r>
            <a:r>
              <a:rPr lang="uk-UA" dirty="0">
                <a:solidFill>
                  <a:srgbClr val="000000"/>
                </a:solidFill>
                <a:latin typeface="Times New Roman" panose="02020603050405020304" pitchFamily="18" charset="0"/>
              </a:rPr>
              <a:t> </a:t>
            </a:r>
            <a:r>
              <a:rPr lang="uk-UA" dirty="0">
                <a:solidFill>
                  <a:srgbClr val="000000"/>
                </a:solidFill>
                <a:effectLst/>
                <a:latin typeface="Times New Roman" panose="02020603050405020304" pitchFamily="18" charset="0"/>
              </a:rPr>
              <a:t>реалізації. Однак у цьому випадку фірма несе істотні</a:t>
            </a:r>
            <a:r>
              <a:rPr lang="uk-UA" dirty="0">
                <a:solidFill>
                  <a:srgbClr val="000000"/>
                </a:solidFill>
                <a:latin typeface="Times New Roman" panose="02020603050405020304" pitchFamily="18" charset="0"/>
              </a:rPr>
              <a:t> </a:t>
            </a:r>
            <a:r>
              <a:rPr lang="uk-UA" dirty="0" err="1">
                <a:solidFill>
                  <a:srgbClr val="000000"/>
                </a:solidFill>
                <a:effectLst/>
                <a:latin typeface="Times New Roman" panose="02020603050405020304" pitchFamily="18" charset="0"/>
              </a:rPr>
              <a:t>позавиробничі</a:t>
            </a:r>
            <a:r>
              <a:rPr lang="uk-UA" dirty="0">
                <a:solidFill>
                  <a:srgbClr val="000000"/>
                </a:solidFill>
                <a:effectLst/>
                <a:latin typeface="Times New Roman" panose="02020603050405020304" pitchFamily="18" charset="0"/>
              </a:rPr>
              <a:t> витрати, обумовлені необхідністю створення дорогих товарних запасів, і витрачає значну кількість ресурсів на здійснення функції безпосереднього доведення товару до кінцевого споживача, покладаючи при цьому на себе всі</a:t>
            </a:r>
            <a:r>
              <a:rPr lang="uk-UA" dirty="0">
                <a:solidFill>
                  <a:srgbClr val="000000"/>
                </a:solidFill>
                <a:latin typeface="Times New Roman" panose="02020603050405020304" pitchFamily="18" charset="0"/>
              </a:rPr>
              <a:t> </a:t>
            </a:r>
            <a:r>
              <a:rPr lang="uk-UA" dirty="0">
                <a:solidFill>
                  <a:srgbClr val="000000"/>
                </a:solidFill>
                <a:effectLst/>
                <a:latin typeface="Times New Roman" panose="02020603050405020304" pitchFamily="18" charset="0"/>
              </a:rPr>
              <a:t>комерційні ризики руху товарів.</a:t>
            </a:r>
          </a:p>
          <a:p>
            <a:endParaRPr dirty="0"/>
          </a:p>
        </p:txBody>
      </p:sp>
    </p:spTree>
    <p:extLst>
      <p:ext uri="{BB962C8B-B14F-4D97-AF65-F5344CB8AC3E}">
        <p14:creationId xmlns:p14="http://schemas.microsoft.com/office/powerpoint/2010/main" val="38511887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16D175A3-6FAF-E807-213A-B1F61C5F0402}"/>
              </a:ext>
            </a:extLst>
          </p:cNvPr>
          <p:cNvSpPr>
            <a:spLocks noGrp="1"/>
          </p:cNvSpPr>
          <p:nvPr>
            <p:ph idx="1"/>
          </p:nvPr>
        </p:nvSpPr>
        <p:spPr>
          <a:xfrm>
            <a:off x="242371" y="297455"/>
            <a:ext cx="11633812" cy="6257581"/>
          </a:xfrm>
        </p:spPr>
        <p:txBody>
          <a:bodyPr>
            <a:normAutofit/>
          </a:bodyPr>
          <a:lstStyle/>
          <a:p>
            <a:pPr algn="just"/>
            <a:r>
              <a:rPr lang="uk-UA" dirty="0">
                <a:solidFill>
                  <a:srgbClr val="000000"/>
                </a:solidFill>
                <a:effectLst/>
                <a:latin typeface="Times New Roman" panose="02020603050405020304" pitchFamily="18" charset="0"/>
              </a:rPr>
              <a:t>Разом з тим, з позиції фірми-виробника, перевагою такої</a:t>
            </a:r>
            <a:r>
              <a:rPr lang="uk-UA" dirty="0">
                <a:solidFill>
                  <a:srgbClr val="000000"/>
                </a:solidFill>
                <a:latin typeface="Times New Roman" panose="02020603050405020304" pitchFamily="18" charset="0"/>
              </a:rPr>
              <a:t> </a:t>
            </a:r>
            <a:r>
              <a:rPr lang="uk-UA" dirty="0">
                <a:solidFill>
                  <a:srgbClr val="000000"/>
                </a:solidFill>
                <a:effectLst/>
                <a:latin typeface="Times New Roman" panose="02020603050405020304" pitchFamily="18" charset="0"/>
              </a:rPr>
              <a:t>форми збуту є її право на максимальний обсяг прибутку, який тільки можна виручити від продажу виробленої продукції</a:t>
            </a:r>
            <a:r>
              <a:rPr lang="uk-UA" dirty="0">
                <a:solidFill>
                  <a:srgbClr val="000000"/>
                </a:solidFill>
                <a:latin typeface="Times New Roman" panose="02020603050405020304" pitchFamily="18" charset="0"/>
              </a:rPr>
              <a:t> </a:t>
            </a:r>
            <a:r>
              <a:rPr lang="uk-UA" dirty="0">
                <a:solidFill>
                  <a:srgbClr val="000000"/>
                </a:solidFill>
                <a:effectLst/>
                <a:latin typeface="Times New Roman" panose="02020603050405020304" pitchFamily="18" charset="0"/>
              </a:rPr>
              <a:t>(послуг). Комерційну вигоду прямого каналу збуту підсилює можливість безпосереднього вивчення ринку своїх товарів, підтримки тісних </a:t>
            </a:r>
            <a:r>
              <a:rPr lang="uk-UA" dirty="0" err="1">
                <a:solidFill>
                  <a:srgbClr val="000000"/>
                </a:solidFill>
                <a:effectLst/>
                <a:latin typeface="Times New Roman" panose="02020603050405020304" pitchFamily="18" charset="0"/>
              </a:rPr>
              <a:t>зв'язків</a:t>
            </a:r>
            <a:r>
              <a:rPr lang="uk-UA" dirty="0">
                <a:solidFill>
                  <a:srgbClr val="000000"/>
                </a:solidFill>
                <a:effectLst/>
                <a:latin typeface="Times New Roman" panose="02020603050405020304" pitchFamily="18" charset="0"/>
              </a:rPr>
              <a:t> зі споживачами, проведення досліджень з підвищення якості товарів, впливу на швидкість реалізації з метою зменшення додаткової потреби в оборотному капіталі.</a:t>
            </a:r>
          </a:p>
          <a:p>
            <a:r>
              <a:rPr lang="uk-UA" dirty="0">
                <a:solidFill>
                  <a:srgbClr val="000000"/>
                </a:solidFill>
                <a:effectLst/>
                <a:latin typeface="Times New Roman" panose="02020603050405020304" pitchFamily="18" charset="0"/>
              </a:rPr>
              <a:t>Як правило, прямий збут здійснюють:</a:t>
            </a:r>
          </a:p>
          <a:p>
            <a:r>
              <a:rPr lang="uk-UA" dirty="0">
                <a:solidFill>
                  <a:srgbClr val="000000"/>
                </a:solidFill>
                <a:effectLst/>
                <a:latin typeface="Times New Roman" panose="02020603050405020304" pitchFamily="18" charset="0"/>
              </a:rPr>
              <a:t>– регіональні збутові філії, що мають штат кваліфікованих фахівців, які знають місцевий ринок, конкурентів, здатних</a:t>
            </a:r>
            <a:r>
              <a:rPr lang="uk-UA" dirty="0">
                <a:solidFill>
                  <a:srgbClr val="000000"/>
                </a:solidFill>
                <a:latin typeface="Times New Roman" panose="02020603050405020304" pitchFamily="18" charset="0"/>
              </a:rPr>
              <a:t> </a:t>
            </a:r>
            <a:r>
              <a:rPr lang="uk-UA" dirty="0">
                <a:solidFill>
                  <a:srgbClr val="000000"/>
                </a:solidFill>
                <a:effectLst/>
                <a:latin typeface="Times New Roman" panose="02020603050405020304" pitchFamily="18" charset="0"/>
              </a:rPr>
              <a:t>запропонувати відповідним запитам споживачів умови продажу товарів і сервіс;</a:t>
            </a:r>
          </a:p>
          <a:p>
            <a:r>
              <a:rPr lang="uk-UA" dirty="0">
                <a:solidFill>
                  <a:srgbClr val="000000"/>
                </a:solidFill>
                <a:effectLst/>
                <a:latin typeface="Times New Roman" panose="02020603050405020304" pitchFamily="18" charset="0"/>
              </a:rPr>
              <a:t>– збутові контори або служби без створення товарних</a:t>
            </a:r>
            <a:r>
              <a:rPr lang="uk-UA" dirty="0">
                <a:solidFill>
                  <a:srgbClr val="000000"/>
                </a:solidFill>
                <a:latin typeface="Times New Roman" panose="02020603050405020304" pitchFamily="18" charset="0"/>
              </a:rPr>
              <a:t> </a:t>
            </a:r>
            <a:r>
              <a:rPr lang="uk-UA" dirty="0">
                <a:solidFill>
                  <a:srgbClr val="000000"/>
                </a:solidFill>
                <a:effectLst/>
                <a:latin typeface="Times New Roman" panose="02020603050405020304" pitchFamily="18" charset="0"/>
              </a:rPr>
              <a:t>запасів з виконанням функцій з укладення угод «під замовлення», вивчення ринку, підтримки контактів зі споживачами;</a:t>
            </a:r>
          </a:p>
          <a:p>
            <a:r>
              <a:rPr lang="uk-UA" dirty="0">
                <a:solidFill>
                  <a:srgbClr val="000000"/>
                </a:solidFill>
                <a:effectLst/>
                <a:latin typeface="Times New Roman" panose="02020603050405020304" pitchFamily="18" charset="0"/>
              </a:rPr>
              <a:t>– спеціальні агентства, що мають або не мають право на укладення угод, у функціональні обов'язки яких, крім інших, входить демонстрація товару клієнтові;</a:t>
            </a:r>
          </a:p>
          <a:p>
            <a:r>
              <a:rPr lang="uk-UA" dirty="0">
                <a:solidFill>
                  <a:srgbClr val="000000"/>
                </a:solidFill>
                <a:effectLst/>
                <a:latin typeface="Times New Roman" panose="02020603050405020304" pitchFamily="18" charset="0"/>
              </a:rPr>
              <a:t>– роздрібна мережа (кіоски, магазини та ін.).</a:t>
            </a:r>
          </a:p>
          <a:p>
            <a:endParaRPr dirty="0"/>
          </a:p>
        </p:txBody>
      </p:sp>
    </p:spTree>
    <p:extLst>
      <p:ext uri="{BB962C8B-B14F-4D97-AF65-F5344CB8AC3E}">
        <p14:creationId xmlns:p14="http://schemas.microsoft.com/office/powerpoint/2010/main" val="38792022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16D175A3-6FAF-E807-213A-B1F61C5F0402}"/>
              </a:ext>
            </a:extLst>
          </p:cNvPr>
          <p:cNvSpPr>
            <a:spLocks noGrp="1"/>
          </p:cNvSpPr>
          <p:nvPr>
            <p:ph idx="1"/>
          </p:nvPr>
        </p:nvSpPr>
        <p:spPr>
          <a:xfrm>
            <a:off x="242371" y="297455"/>
            <a:ext cx="11633812" cy="6257581"/>
          </a:xfrm>
        </p:spPr>
        <p:txBody>
          <a:bodyPr>
            <a:normAutofit/>
          </a:bodyPr>
          <a:lstStyle/>
          <a:p>
            <a:pPr algn="just"/>
            <a:r>
              <a:rPr lang="uk-UA" b="1" dirty="0">
                <a:solidFill>
                  <a:srgbClr val="000000"/>
                </a:solidFill>
                <a:effectLst/>
                <a:latin typeface="Times New Roman" panose="02020603050405020304" pitchFamily="18" charset="0"/>
                <a:cs typeface="Times New Roman" panose="02020603050405020304" pitchFamily="18" charset="0"/>
              </a:rPr>
              <a:t>2.2. Альтернативні системи збуту</a:t>
            </a:r>
            <a:endParaRPr lang="uk-UA" dirty="0">
              <a:solidFill>
                <a:srgbClr val="000000"/>
              </a:solidFill>
              <a:effectLst/>
              <a:latin typeface="Times New Roman" panose="02020603050405020304" pitchFamily="18" charset="0"/>
              <a:cs typeface="Times New Roman" panose="02020603050405020304" pitchFamily="18" charset="0"/>
            </a:endParaRPr>
          </a:p>
          <a:p>
            <a:pPr algn="just"/>
            <a:r>
              <a:rPr lang="uk-UA" dirty="0">
                <a:solidFill>
                  <a:srgbClr val="000000"/>
                </a:solidFill>
                <a:effectLst/>
                <a:latin typeface="Times New Roman" panose="02020603050405020304" pitchFamily="18" charset="0"/>
                <a:cs typeface="Times New Roman" panose="02020603050405020304" pitchFamily="18" charset="0"/>
              </a:rPr>
              <a:t>Канали розподілу можуть формуватися за різними схемами. Традиційна схема каналу розподілу передбачає його формування</a:t>
            </a:r>
            <a:r>
              <a:rPr lang="uk-UA" dirty="0">
                <a:solidFill>
                  <a:srgbClr val="000000"/>
                </a:solidFill>
                <a:latin typeface="Times New Roman" panose="02020603050405020304" pitchFamily="18" charset="0"/>
                <a:cs typeface="Times New Roman" panose="02020603050405020304" pitchFamily="18" charset="0"/>
              </a:rPr>
              <a:t> </a:t>
            </a:r>
            <a:r>
              <a:rPr lang="uk-UA" dirty="0">
                <a:solidFill>
                  <a:srgbClr val="000000"/>
                </a:solidFill>
                <a:effectLst/>
                <a:latin typeface="Times New Roman" panose="02020603050405020304" pitchFamily="18" charset="0"/>
                <a:cs typeface="Times New Roman" panose="02020603050405020304" pitchFamily="18" charset="0"/>
              </a:rPr>
              <a:t>у вигляді довільної сукупності незалежних компаній, кожна з яких реалізовує власні цілі, намагаючись максимізувати</a:t>
            </a:r>
            <a:r>
              <a:rPr lang="uk-UA" dirty="0">
                <a:solidFill>
                  <a:srgbClr val="000000"/>
                </a:solidFill>
                <a:latin typeface="Times New Roman" panose="02020603050405020304" pitchFamily="18" charset="0"/>
                <a:cs typeface="Times New Roman" panose="02020603050405020304" pitchFamily="18" charset="0"/>
              </a:rPr>
              <a:t> </a:t>
            </a:r>
            <a:r>
              <a:rPr lang="uk-UA" dirty="0">
                <a:solidFill>
                  <a:srgbClr val="000000"/>
                </a:solidFill>
                <a:effectLst/>
                <a:latin typeface="Times New Roman" panose="02020603050405020304" pitchFamily="18" charset="0"/>
                <a:cs typeface="Times New Roman" panose="02020603050405020304" pitchFamily="18" charset="0"/>
              </a:rPr>
              <a:t>прибуток. Ці традиційні канали розподілу мають досить слабке</a:t>
            </a:r>
            <a:r>
              <a:rPr lang="uk-UA" dirty="0">
                <a:solidFill>
                  <a:srgbClr val="000000"/>
                </a:solidFill>
                <a:latin typeface="Times New Roman" panose="02020603050405020304" pitchFamily="18" charset="0"/>
                <a:cs typeface="Times New Roman" panose="02020603050405020304" pitchFamily="18" charset="0"/>
              </a:rPr>
              <a:t> </a:t>
            </a:r>
            <a:r>
              <a:rPr lang="uk-UA" dirty="0">
                <a:solidFill>
                  <a:srgbClr val="000000"/>
                </a:solidFill>
                <a:effectLst/>
                <a:latin typeface="Times New Roman" panose="02020603050405020304" pitchFamily="18" charset="0"/>
                <a:cs typeface="Times New Roman" panose="02020603050405020304" pitchFamily="18" charset="0"/>
              </a:rPr>
              <a:t>керівництво та низьку продуктивність, а конфлікти, які</a:t>
            </a:r>
            <a:r>
              <a:rPr lang="uk-UA" dirty="0">
                <a:solidFill>
                  <a:srgbClr val="000000"/>
                </a:solidFill>
                <a:latin typeface="Times New Roman" panose="02020603050405020304" pitchFamily="18" charset="0"/>
                <a:cs typeface="Times New Roman" panose="02020603050405020304" pitchFamily="18" charset="0"/>
              </a:rPr>
              <a:t> </a:t>
            </a:r>
            <a:r>
              <a:rPr lang="uk-UA" dirty="0">
                <a:solidFill>
                  <a:srgbClr val="000000"/>
                </a:solidFill>
                <a:effectLst/>
                <a:latin typeface="Times New Roman" panose="02020603050405020304" pitchFamily="18" charset="0"/>
                <a:cs typeface="Times New Roman" panose="02020603050405020304" pitchFamily="18" charset="0"/>
              </a:rPr>
              <a:t>виникають у таких каналах, справляють на них руйнівний вплив. Нині на зміну таким традиційним каналам приходять</a:t>
            </a:r>
            <a:r>
              <a:rPr lang="uk-UA" dirty="0">
                <a:solidFill>
                  <a:srgbClr val="000000"/>
                </a:solidFill>
                <a:latin typeface="Times New Roman" panose="02020603050405020304" pitchFamily="18" charset="0"/>
                <a:cs typeface="Times New Roman" panose="02020603050405020304" pitchFamily="18" charset="0"/>
              </a:rPr>
              <a:t> </a:t>
            </a:r>
            <a:r>
              <a:rPr lang="uk-UA" dirty="0">
                <a:solidFill>
                  <a:srgbClr val="000000"/>
                </a:solidFill>
                <a:effectLst/>
                <a:latin typeface="Times New Roman" panose="02020603050405020304" pitchFamily="18" charset="0"/>
                <a:cs typeface="Times New Roman" panose="02020603050405020304" pitchFamily="18" charset="0"/>
              </a:rPr>
              <a:t>альтернативні системи розподілу, до яких відносять вертикальні, горизонтальні та багатоканальні маркетингові системи.</a:t>
            </a:r>
          </a:p>
          <a:p>
            <a:pPr algn="just"/>
            <a:endParaRPr lang="uk-UA" dirty="0">
              <a:solidFill>
                <a:srgbClr val="000000"/>
              </a:solidFill>
              <a:effectLst/>
              <a:latin typeface="Times New Roman" panose="02020603050405020304" pitchFamily="18" charset="0"/>
              <a:cs typeface="Times New Roman" panose="02020603050405020304" pitchFamily="18" charset="0"/>
            </a:endParaRPr>
          </a:p>
          <a:p>
            <a:pPr algn="just"/>
            <a:r>
              <a:rPr lang="uk-UA" b="1" dirty="0">
                <a:solidFill>
                  <a:srgbClr val="000000"/>
                </a:solidFill>
                <a:effectLst/>
                <a:latin typeface="Times New Roman" panose="02020603050405020304" pitchFamily="18" charset="0"/>
                <a:cs typeface="Times New Roman" panose="02020603050405020304" pitchFamily="18" charset="0"/>
              </a:rPr>
              <a:t>2.2.1. Вертикальні маркетингові системи</a:t>
            </a:r>
          </a:p>
          <a:p>
            <a:pPr algn="just"/>
            <a:endParaRPr lang="uk-UA" dirty="0">
              <a:solidFill>
                <a:srgbClr val="000000"/>
              </a:solidFill>
              <a:effectLst/>
              <a:latin typeface="Times New Roman" panose="02020603050405020304" pitchFamily="18" charset="0"/>
              <a:cs typeface="Times New Roman" panose="02020603050405020304" pitchFamily="18" charset="0"/>
            </a:endParaRPr>
          </a:p>
          <a:p>
            <a:pPr algn="just"/>
            <a:r>
              <a:rPr lang="uk-UA" b="1" i="1" dirty="0">
                <a:solidFill>
                  <a:srgbClr val="000000"/>
                </a:solidFill>
                <a:effectLst/>
                <a:latin typeface="Times New Roman" panose="02020603050405020304" pitchFamily="18" charset="0"/>
                <a:cs typeface="Times New Roman" panose="02020603050405020304" pitchFamily="18" charset="0"/>
              </a:rPr>
              <a:t>Вертикальні маркетингові системи</a:t>
            </a:r>
            <a:r>
              <a:rPr lang="uk-UA" dirty="0">
                <a:solidFill>
                  <a:srgbClr val="000000"/>
                </a:solidFill>
                <a:effectLst/>
                <a:latin typeface="Times New Roman" panose="02020603050405020304" pitchFamily="18" charset="0"/>
                <a:cs typeface="Times New Roman" panose="02020603050405020304" pitchFamily="18" charset="0"/>
              </a:rPr>
              <a:t> (ВМС) передбачають</a:t>
            </a:r>
            <a:r>
              <a:rPr lang="uk-UA" dirty="0">
                <a:solidFill>
                  <a:srgbClr val="000000"/>
                </a:solidFill>
                <a:latin typeface="Times New Roman" panose="02020603050405020304" pitchFamily="18" charset="0"/>
                <a:cs typeface="Times New Roman" panose="02020603050405020304" pitchFamily="18" charset="0"/>
              </a:rPr>
              <a:t> </a:t>
            </a:r>
            <a:r>
              <a:rPr lang="uk-UA" dirty="0">
                <a:solidFill>
                  <a:srgbClr val="000000"/>
                </a:solidFill>
                <a:effectLst/>
                <a:latin typeface="Times New Roman" panose="02020603050405020304" pitchFamily="18" charset="0"/>
                <a:cs typeface="Times New Roman" panose="02020603050405020304" pitchFamily="18" charset="0"/>
              </a:rPr>
              <a:t>повну або часткову координацію функцій учасників каналу розподілу з метою економії на торгових операціях і посилення</a:t>
            </a:r>
            <a:r>
              <a:rPr lang="uk-UA" dirty="0">
                <a:solidFill>
                  <a:srgbClr val="000000"/>
                </a:solidFill>
                <a:latin typeface="Times New Roman" panose="02020603050405020304" pitchFamily="18" charset="0"/>
                <a:cs typeface="Times New Roman" panose="02020603050405020304" pitchFamily="18" charset="0"/>
              </a:rPr>
              <a:t> </a:t>
            </a:r>
            <a:r>
              <a:rPr lang="uk-UA" dirty="0">
                <a:solidFill>
                  <a:srgbClr val="000000"/>
                </a:solidFill>
                <a:effectLst/>
                <a:latin typeface="Times New Roman" panose="02020603050405020304" pitchFamily="18" charset="0"/>
                <a:cs typeface="Times New Roman" panose="02020603050405020304" pitchFamily="18" charset="0"/>
              </a:rPr>
              <a:t>впливу на ринок.</a:t>
            </a:r>
          </a:p>
          <a:p>
            <a:pPr algn="just"/>
            <a:r>
              <a:rPr lang="uk-UA" dirty="0">
                <a:solidFill>
                  <a:srgbClr val="000000"/>
                </a:solidFill>
                <a:effectLst/>
                <a:latin typeface="Times New Roman" panose="02020603050405020304" pitchFamily="18" charset="0"/>
                <a:cs typeface="Times New Roman" panose="02020603050405020304" pitchFamily="18" charset="0"/>
              </a:rPr>
              <a:t>Вертикальні маркетингові системи складаються з виробника, оптових і роздрібних торговців і функціонують як єдина система. Один з учасників каналу є власником інших фірм-учасників, укладає з ними угоди або має вплив, достатній для того, щоб об'єднати інших учасників. Таким чином, при такій</a:t>
            </a:r>
            <a:r>
              <a:rPr lang="uk-UA" dirty="0">
                <a:solidFill>
                  <a:srgbClr val="000000"/>
                </a:solidFill>
                <a:latin typeface="Times New Roman" panose="02020603050405020304" pitchFamily="18" charset="0"/>
                <a:cs typeface="Times New Roman" panose="02020603050405020304" pitchFamily="18" charset="0"/>
              </a:rPr>
              <a:t> </a:t>
            </a:r>
            <a:r>
              <a:rPr lang="uk-UA" dirty="0">
                <a:solidFill>
                  <a:srgbClr val="000000"/>
                </a:solidFill>
                <a:effectLst/>
                <a:latin typeface="Times New Roman" panose="02020603050405020304" pitchFamily="18" charset="0"/>
                <a:cs typeface="Times New Roman" panose="02020603050405020304" pitchFamily="18" charset="0"/>
              </a:rPr>
              <a:t>системі збуту забезпечується достатній контроль над роботою</a:t>
            </a:r>
            <a:r>
              <a:rPr lang="uk-UA" dirty="0">
                <a:solidFill>
                  <a:srgbClr val="000000"/>
                </a:solidFill>
                <a:latin typeface="Times New Roman" panose="02020603050405020304" pitchFamily="18" charset="0"/>
                <a:cs typeface="Times New Roman" panose="02020603050405020304" pitchFamily="18" charset="0"/>
              </a:rPr>
              <a:t> </a:t>
            </a:r>
            <a:r>
              <a:rPr lang="uk-UA" dirty="0">
                <a:solidFill>
                  <a:srgbClr val="000000"/>
                </a:solidFill>
                <a:effectLst/>
                <a:latin typeface="Times New Roman" panose="02020603050405020304" pitchFamily="18" charset="0"/>
                <a:cs typeface="Times New Roman" panose="02020603050405020304" pitchFamily="18" charset="0"/>
              </a:rPr>
              <a:t>всього каналу та можливість управління конфліктами, що сприяє</a:t>
            </a:r>
            <a:r>
              <a:rPr lang="uk-UA" dirty="0">
                <a:solidFill>
                  <a:srgbClr val="000000"/>
                </a:solidFill>
                <a:latin typeface="Times New Roman" panose="02020603050405020304" pitchFamily="18" charset="0"/>
                <a:cs typeface="Times New Roman" panose="02020603050405020304" pitchFamily="18" charset="0"/>
              </a:rPr>
              <a:t> </a:t>
            </a:r>
            <a:r>
              <a:rPr lang="uk-UA" dirty="0">
                <a:solidFill>
                  <a:srgbClr val="000000"/>
                </a:solidFill>
                <a:effectLst/>
                <a:latin typeface="Times New Roman" panose="02020603050405020304" pitchFamily="18" charset="0"/>
                <a:cs typeface="Times New Roman" panose="02020603050405020304" pitchFamily="18" charset="0"/>
              </a:rPr>
              <a:t>подальшому покращенню ефективності роботи всієї системи</a:t>
            </a:r>
            <a:r>
              <a:rPr lang="uk-UA" dirty="0">
                <a:solidFill>
                  <a:srgbClr val="000000"/>
                </a:solidFill>
                <a:latin typeface="Times New Roman" panose="02020603050405020304" pitchFamily="18" charset="0"/>
                <a:cs typeface="Times New Roman" panose="02020603050405020304" pitchFamily="18" charset="0"/>
              </a:rPr>
              <a:t> </a:t>
            </a:r>
            <a:r>
              <a:rPr lang="uk-UA" dirty="0">
                <a:solidFill>
                  <a:srgbClr val="000000"/>
                </a:solidFill>
                <a:effectLst/>
                <a:latin typeface="Times New Roman" panose="02020603050405020304" pitchFamily="18" charset="0"/>
                <a:cs typeface="Times New Roman" panose="02020603050405020304" pitchFamily="18" charset="0"/>
              </a:rPr>
              <a:t>збуту.</a:t>
            </a:r>
          </a:p>
          <a:p>
            <a:endParaRPr lang="ru-RU" dirty="0">
              <a:solidFill>
                <a:srgbClr val="000000"/>
              </a:solidFill>
              <a:effectLst/>
              <a:latin typeface="Times New Roman" panose="02020603050405020304" pitchFamily="18" charset="0"/>
            </a:endParaRPr>
          </a:p>
          <a:p>
            <a:pPr algn="just"/>
            <a:endParaRPr lang="ru-RU" dirty="0">
              <a:solidFill>
                <a:srgbClr val="000000"/>
              </a:solidFill>
              <a:effectLst/>
              <a:latin typeface="Times New Roman" panose="02020603050405020304" pitchFamily="18" charset="0"/>
            </a:endParaRPr>
          </a:p>
          <a:p>
            <a:endParaRPr dirty="0"/>
          </a:p>
        </p:txBody>
      </p:sp>
    </p:spTree>
    <p:extLst>
      <p:ext uri="{BB962C8B-B14F-4D97-AF65-F5344CB8AC3E}">
        <p14:creationId xmlns:p14="http://schemas.microsoft.com/office/powerpoint/2010/main" val="16660600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a:extLst>
              <a:ext uri="{FF2B5EF4-FFF2-40B4-BE49-F238E27FC236}">
                <a16:creationId xmlns:a16="http://schemas.microsoft.com/office/drawing/2014/main" id="{34BE9A05-7E09-3ABB-6CCA-5953B655A896}"/>
              </a:ext>
            </a:extLst>
          </p:cNvPr>
          <p:cNvPicPr>
            <a:picLocks noGrp="1" noChangeAspect="1"/>
          </p:cNvPicPr>
          <p:nvPr>
            <p:ph idx="1"/>
          </p:nvPr>
        </p:nvPicPr>
        <p:blipFill>
          <a:blip r:embed="rId2"/>
          <a:stretch>
            <a:fillRect/>
          </a:stretch>
        </p:blipFill>
        <p:spPr>
          <a:xfrm>
            <a:off x="2751931" y="843756"/>
            <a:ext cx="5854700" cy="5054600"/>
          </a:xfrm>
        </p:spPr>
      </p:pic>
    </p:spTree>
    <p:extLst>
      <p:ext uri="{BB962C8B-B14F-4D97-AF65-F5344CB8AC3E}">
        <p14:creationId xmlns:p14="http://schemas.microsoft.com/office/powerpoint/2010/main" val="10050514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71AEC20-06BB-36BC-6DD4-987749118972}"/>
              </a:ext>
            </a:extLst>
          </p:cNvPr>
          <p:cNvSpPr>
            <a:spLocks noGrp="1"/>
          </p:cNvSpPr>
          <p:nvPr>
            <p:ph idx="1"/>
          </p:nvPr>
        </p:nvSpPr>
        <p:spPr>
          <a:xfrm>
            <a:off x="352539" y="385591"/>
            <a:ext cx="11556695" cy="5971142"/>
          </a:xfrm>
        </p:spPr>
        <p:txBody>
          <a:bodyPr>
            <a:normAutofit/>
          </a:bodyPr>
          <a:lstStyle/>
          <a:p>
            <a:pPr algn="just"/>
            <a:r>
              <a:rPr lang="ru-RU" dirty="0" err="1">
                <a:solidFill>
                  <a:srgbClr val="000000"/>
                </a:solidFill>
                <a:effectLst/>
                <a:latin typeface="Times New Roman" panose="02020603050405020304" pitchFamily="18" charset="0"/>
              </a:rPr>
              <a:t>Існує</a:t>
            </a:r>
            <a:r>
              <a:rPr lang="ru-RU" dirty="0">
                <a:solidFill>
                  <a:srgbClr val="000000"/>
                </a:solidFill>
                <a:effectLst/>
                <a:latin typeface="Times New Roman" panose="02020603050405020304" pitchFamily="18" charset="0"/>
              </a:rPr>
              <a:t> три </a:t>
            </a:r>
            <a:r>
              <a:rPr lang="ru-RU" dirty="0" err="1">
                <a:solidFill>
                  <a:srgbClr val="000000"/>
                </a:solidFill>
                <a:effectLst/>
                <a:latin typeface="Times New Roman" panose="02020603050405020304" pitchFamily="18" charset="0"/>
              </a:rPr>
              <a:t>основні</a:t>
            </a:r>
            <a:r>
              <a:rPr lang="ru-RU" dirty="0">
                <a:solidFill>
                  <a:srgbClr val="000000"/>
                </a:solidFill>
                <a:effectLst/>
                <a:latin typeface="Times New Roman" panose="02020603050405020304" pitchFamily="18" charset="0"/>
              </a:rPr>
              <a:t> </a:t>
            </a:r>
            <a:r>
              <a:rPr lang="ru-RU" i="1" dirty="0">
                <a:solidFill>
                  <a:srgbClr val="000000"/>
                </a:solidFill>
                <a:effectLst/>
                <a:latin typeface="Times New Roman" panose="02020603050405020304" pitchFamily="18" charset="0"/>
              </a:rPr>
              <a:t>типи </a:t>
            </a:r>
            <a:r>
              <a:rPr lang="ru-RU" i="1" dirty="0" err="1">
                <a:solidFill>
                  <a:srgbClr val="000000"/>
                </a:solidFill>
                <a:effectLst/>
                <a:latin typeface="Times New Roman" panose="02020603050405020304" pitchFamily="18" charset="0"/>
              </a:rPr>
              <a:t>вертикальних</a:t>
            </a:r>
            <a:r>
              <a:rPr lang="ru-RU" i="1" dirty="0">
                <a:solidFill>
                  <a:srgbClr val="000000"/>
                </a:solidFill>
                <a:effectLst/>
                <a:latin typeface="Times New Roman" panose="02020603050405020304" pitchFamily="18" charset="0"/>
              </a:rPr>
              <a:t> </a:t>
            </a:r>
            <a:r>
              <a:rPr lang="ru-RU" i="1" dirty="0" err="1">
                <a:solidFill>
                  <a:srgbClr val="000000"/>
                </a:solidFill>
                <a:effectLst/>
                <a:latin typeface="Times New Roman" panose="02020603050405020304" pitchFamily="18" charset="0"/>
              </a:rPr>
              <a:t>маркетингових</a:t>
            </a:r>
            <a:r>
              <a:rPr lang="ru-RU" dirty="0">
                <a:solidFill>
                  <a:srgbClr val="000000"/>
                </a:solidFill>
                <a:latin typeface="Times New Roman" panose="02020603050405020304" pitchFamily="18" charset="0"/>
              </a:rPr>
              <a:t> </a:t>
            </a:r>
            <a:r>
              <a:rPr lang="ru-RU" i="1" dirty="0">
                <a:solidFill>
                  <a:srgbClr val="000000"/>
                </a:solidFill>
                <a:effectLst/>
                <a:latin typeface="Times New Roman" panose="02020603050405020304" pitchFamily="18" charset="0"/>
              </a:rPr>
              <a:t>систем</a:t>
            </a:r>
            <a:r>
              <a:rPr lang="ru-RU" dirty="0">
                <a:solidFill>
                  <a:srgbClr val="000000"/>
                </a:solidFill>
                <a:effectLst/>
                <a:latin typeface="Times New Roman" panose="02020603050405020304" pitchFamily="18" charset="0"/>
              </a:rPr>
              <a:t> (ВМС): </a:t>
            </a:r>
            <a:r>
              <a:rPr lang="ru-RU" dirty="0" err="1">
                <a:solidFill>
                  <a:srgbClr val="000000"/>
                </a:solidFill>
                <a:effectLst/>
                <a:latin typeface="Times New Roman" panose="02020603050405020304" pitchFamily="18" charset="0"/>
              </a:rPr>
              <a:t>корпоративні</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керовані</a:t>
            </a:r>
            <a:r>
              <a:rPr lang="ru-RU" dirty="0">
                <a:solidFill>
                  <a:srgbClr val="000000"/>
                </a:solidFill>
                <a:effectLst/>
                <a:latin typeface="Times New Roman" panose="02020603050405020304" pitchFamily="18" charset="0"/>
              </a:rPr>
              <a:t> та </a:t>
            </a:r>
            <a:r>
              <a:rPr lang="ru-RU" dirty="0" err="1">
                <a:solidFill>
                  <a:srgbClr val="000000"/>
                </a:solidFill>
                <a:effectLst/>
                <a:latin typeface="Times New Roman" panose="02020603050405020304" pitchFamily="18" charset="0"/>
              </a:rPr>
              <a:t>договірні</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Кожна</a:t>
            </a:r>
            <a:r>
              <a:rPr lang="ru-RU" dirty="0">
                <a:solidFill>
                  <a:srgbClr val="000000"/>
                </a:solidFill>
                <a:effectLst/>
                <a:latin typeface="Times New Roman" panose="02020603050405020304" pitchFamily="18" charset="0"/>
              </a:rPr>
              <a:t> з них </a:t>
            </a:r>
            <a:r>
              <a:rPr lang="ru-RU" dirty="0" err="1">
                <a:solidFill>
                  <a:srgbClr val="000000"/>
                </a:solidFill>
                <a:effectLst/>
                <a:latin typeface="Times New Roman" panose="02020603050405020304" pitchFamily="18" charset="0"/>
              </a:rPr>
              <a:t>характеризується</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різними</a:t>
            </a:r>
            <a:r>
              <a:rPr lang="ru-RU" dirty="0">
                <a:solidFill>
                  <a:srgbClr val="000000"/>
                </a:solidFill>
                <a:effectLst/>
                <a:latin typeface="Times New Roman" panose="02020603050405020304" pitchFamily="18" charset="0"/>
              </a:rPr>
              <a:t> способами </a:t>
            </a:r>
            <a:r>
              <a:rPr lang="ru-RU" dirty="0" err="1">
                <a:solidFill>
                  <a:srgbClr val="000000"/>
                </a:solidFill>
                <a:effectLst/>
                <a:latin typeface="Times New Roman" panose="02020603050405020304" pitchFamily="18" charset="0"/>
              </a:rPr>
              <a:t>формування</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системи</a:t>
            </a:r>
            <a:r>
              <a:rPr lang="ru-RU" dirty="0">
                <a:solidFill>
                  <a:srgbClr val="000000"/>
                </a:solidFill>
                <a:latin typeface="Times New Roman" panose="02020603050405020304" pitchFamily="18" charset="0"/>
              </a:rPr>
              <a:t> </a:t>
            </a:r>
            <a:r>
              <a:rPr lang="ru-RU" dirty="0" err="1">
                <a:solidFill>
                  <a:srgbClr val="000000"/>
                </a:solidFill>
                <a:effectLst/>
                <a:latin typeface="Times New Roman" panose="02020603050405020304" pitchFamily="18" charset="0"/>
              </a:rPr>
              <a:t>управління</a:t>
            </a:r>
            <a:r>
              <a:rPr lang="ru-RU" dirty="0">
                <a:solidFill>
                  <a:srgbClr val="000000"/>
                </a:solidFill>
                <a:effectLst/>
                <a:latin typeface="Times New Roman" panose="02020603050405020304" pitchFamily="18" charset="0"/>
              </a:rPr>
              <a:t> та </a:t>
            </a:r>
            <a:r>
              <a:rPr lang="ru-RU" dirty="0" err="1">
                <a:solidFill>
                  <a:srgbClr val="000000"/>
                </a:solidFill>
                <a:effectLst/>
                <a:latin typeface="Times New Roman" panose="02020603050405020304" pitchFamily="18" charset="0"/>
              </a:rPr>
              <a:t>делегування</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повноважень</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всередині</a:t>
            </a:r>
            <a:r>
              <a:rPr lang="ru-RU" dirty="0">
                <a:solidFill>
                  <a:srgbClr val="000000"/>
                </a:solidFill>
                <a:effectLst/>
                <a:latin typeface="Times New Roman" panose="02020603050405020304" pitchFamily="18" charset="0"/>
              </a:rPr>
              <a:t> каналу.</a:t>
            </a:r>
          </a:p>
          <a:p>
            <a:pPr algn="just"/>
            <a:r>
              <a:rPr lang="ru-RU" b="1" i="1" dirty="0" err="1">
                <a:solidFill>
                  <a:srgbClr val="000000"/>
                </a:solidFill>
                <a:effectLst/>
                <a:latin typeface="Times New Roman" panose="02020603050405020304" pitchFamily="18" charset="0"/>
              </a:rPr>
              <a:t>Корпоративні</a:t>
            </a:r>
            <a:r>
              <a:rPr lang="ru-RU" b="1" i="1" dirty="0">
                <a:solidFill>
                  <a:srgbClr val="000000"/>
                </a:solidFill>
                <a:effectLst/>
                <a:latin typeface="Times New Roman" panose="02020603050405020304" pitchFamily="18" charset="0"/>
              </a:rPr>
              <a:t> (</a:t>
            </a:r>
            <a:r>
              <a:rPr lang="ru-RU" b="1" i="1" dirty="0" err="1">
                <a:solidFill>
                  <a:srgbClr val="000000"/>
                </a:solidFill>
                <a:effectLst/>
                <a:latin typeface="Times New Roman" panose="02020603050405020304" pitchFamily="18" charset="0"/>
              </a:rPr>
              <a:t>інтегровані</a:t>
            </a:r>
            <a:r>
              <a:rPr lang="ru-RU" b="1" i="1" dirty="0">
                <a:solidFill>
                  <a:srgbClr val="000000"/>
                </a:solidFill>
                <a:effectLst/>
                <a:latin typeface="Times New Roman" panose="02020603050405020304" pitchFamily="18" charset="0"/>
              </a:rPr>
              <a:t>) ВМС </a:t>
            </a:r>
            <a:r>
              <a:rPr lang="ru-RU" i="1" dirty="0">
                <a:solidFill>
                  <a:srgbClr val="000000"/>
                </a:solidFill>
                <a:effectLst/>
                <a:latin typeface="Times New Roman" panose="02020603050405020304" pitchFamily="18" charset="0"/>
              </a:rPr>
              <a:t>(</a:t>
            </a:r>
            <a:r>
              <a:rPr lang="ru-RU" i="1" dirty="0" err="1">
                <a:solidFill>
                  <a:srgbClr val="000000"/>
                </a:solidFill>
                <a:effectLst/>
                <a:latin typeface="Times New Roman" panose="02020603050405020304" pitchFamily="18" charset="0"/>
              </a:rPr>
              <a:t>системи</a:t>
            </a:r>
            <a:r>
              <a:rPr lang="ru-RU" i="1" dirty="0">
                <a:solidFill>
                  <a:srgbClr val="000000"/>
                </a:solidFill>
                <a:effectLst/>
                <a:latin typeface="Times New Roman" panose="02020603050405020304" pitchFamily="18" charset="0"/>
              </a:rPr>
              <a:t>, як</a:t>
            </a:r>
            <a:r>
              <a:rPr lang="en-US" i="1" dirty="0" err="1">
                <a:solidFill>
                  <a:srgbClr val="000000"/>
                </a:solidFill>
                <a:effectLst/>
                <a:latin typeface="Times New Roman" panose="02020603050405020304" pitchFamily="18" charset="0"/>
              </a:rPr>
              <a:t>i</a:t>
            </a:r>
            <a:r>
              <a:rPr lang="en-US" i="1" dirty="0">
                <a:solidFill>
                  <a:srgbClr val="000000"/>
                </a:solidFill>
                <a:effectLst/>
                <a:latin typeface="Times New Roman" panose="02020603050405020304" pitchFamily="18" charset="0"/>
              </a:rPr>
              <a:t> </a:t>
            </a:r>
            <a:r>
              <a:rPr lang="ru-RU" i="1" dirty="0">
                <a:solidFill>
                  <a:srgbClr val="000000"/>
                </a:solidFill>
                <a:effectLst/>
                <a:latin typeface="Times New Roman" panose="02020603050405020304" pitchFamily="18" charset="0"/>
              </a:rPr>
              <a:t>належать</a:t>
            </a:r>
            <a:r>
              <a:rPr lang="ru-RU" dirty="0">
                <a:solidFill>
                  <a:srgbClr val="000000"/>
                </a:solidFill>
                <a:latin typeface="Times New Roman" panose="02020603050405020304" pitchFamily="18" charset="0"/>
              </a:rPr>
              <a:t> </a:t>
            </a:r>
            <a:r>
              <a:rPr lang="ru-RU" i="1" dirty="0" err="1">
                <a:solidFill>
                  <a:srgbClr val="000000"/>
                </a:solidFill>
                <a:effectLst/>
                <a:latin typeface="Times New Roman" panose="02020603050405020304" pitchFamily="18" charset="0"/>
              </a:rPr>
              <a:t>компан</a:t>
            </a:r>
            <a:r>
              <a:rPr lang="en-US" i="1" dirty="0" err="1">
                <a:solidFill>
                  <a:srgbClr val="000000"/>
                </a:solidFill>
                <a:effectLst/>
                <a:latin typeface="Times New Roman" panose="02020603050405020304" pitchFamily="18" charset="0"/>
              </a:rPr>
              <a:t>i</a:t>
            </a:r>
            <a:r>
              <a:rPr lang="ru-RU" i="1" dirty="0">
                <a:solidFill>
                  <a:srgbClr val="000000"/>
                </a:solidFill>
                <a:effectLst/>
                <a:latin typeface="Times New Roman" panose="02020603050405020304" pitchFamily="18" charset="0"/>
              </a:rPr>
              <a:t>ям) </a:t>
            </a:r>
            <a:r>
              <a:rPr lang="ru-RU" dirty="0" err="1">
                <a:solidFill>
                  <a:srgbClr val="000000"/>
                </a:solidFill>
                <a:effectLst/>
                <a:latin typeface="Times New Roman" panose="02020603050405020304" pitchFamily="18" charset="0"/>
              </a:rPr>
              <a:t>передбачають</a:t>
            </a:r>
            <a:r>
              <a:rPr lang="ru-RU" dirty="0">
                <a:solidFill>
                  <a:srgbClr val="000000"/>
                </a:solidFill>
                <a:effectLst/>
                <a:latin typeface="Times New Roman" panose="02020603050405020304" pitchFamily="18" charset="0"/>
              </a:rPr>
              <a:t> контроль одним </a:t>
            </a:r>
            <a:r>
              <a:rPr lang="ru-RU" dirty="0" err="1">
                <a:solidFill>
                  <a:srgbClr val="000000"/>
                </a:solidFill>
                <a:effectLst/>
                <a:latin typeface="Times New Roman" panose="02020603050405020304" pitchFamily="18" charset="0"/>
              </a:rPr>
              <a:t>власником</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системи</a:t>
            </a:r>
            <a:r>
              <a:rPr lang="ru-RU" dirty="0">
                <a:solidFill>
                  <a:srgbClr val="000000"/>
                </a:solidFill>
                <a:latin typeface="Times New Roman" panose="02020603050405020304" pitchFamily="18" charset="0"/>
              </a:rPr>
              <a:t> </a:t>
            </a:r>
            <a:r>
              <a:rPr lang="ru-RU" dirty="0" err="1">
                <a:solidFill>
                  <a:srgbClr val="000000"/>
                </a:solidFill>
                <a:effectLst/>
                <a:latin typeface="Times New Roman" panose="02020603050405020304" pitchFamily="18" charset="0"/>
              </a:rPr>
              <a:t>розподілу</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якому</a:t>
            </a:r>
            <a:r>
              <a:rPr lang="ru-RU" dirty="0">
                <a:solidFill>
                  <a:srgbClr val="000000"/>
                </a:solidFill>
                <a:effectLst/>
                <a:latin typeface="Times New Roman" panose="02020603050405020304" pitchFamily="18" charset="0"/>
              </a:rPr>
              <a:t> належать </a:t>
            </a:r>
            <a:r>
              <a:rPr lang="ru-RU" dirty="0" err="1">
                <a:solidFill>
                  <a:srgbClr val="000000"/>
                </a:solidFill>
                <a:effectLst/>
                <a:latin typeface="Times New Roman" panose="02020603050405020304" pitchFamily="18" charset="0"/>
              </a:rPr>
              <a:t>роздр</a:t>
            </a:r>
            <a:r>
              <a:rPr lang="en-US" dirty="0" err="1">
                <a:solidFill>
                  <a:srgbClr val="000000"/>
                </a:solidFill>
                <a:effectLst/>
                <a:latin typeface="Times New Roman" panose="02020603050405020304" pitchFamily="18" charset="0"/>
              </a:rPr>
              <a:t>i</a:t>
            </a:r>
            <a:r>
              <a:rPr lang="ru-RU" dirty="0" err="1">
                <a:solidFill>
                  <a:srgbClr val="000000"/>
                </a:solidFill>
                <a:effectLst/>
                <a:latin typeface="Times New Roman" panose="02020603050405020304" pitchFamily="18" charset="0"/>
              </a:rPr>
              <a:t>бн</a:t>
            </a:r>
            <a:r>
              <a:rPr lang="en-US" dirty="0" err="1">
                <a:solidFill>
                  <a:srgbClr val="000000"/>
                </a:solidFill>
                <a:effectLst/>
                <a:latin typeface="Times New Roman" panose="02020603050405020304" pitchFamily="18" charset="0"/>
              </a:rPr>
              <a:t>i</a:t>
            </a:r>
            <a:r>
              <a:rPr lang="en-US"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магазини</a:t>
            </a:r>
            <a:r>
              <a:rPr lang="ru-RU" dirty="0">
                <a:solidFill>
                  <a:srgbClr val="000000"/>
                </a:solidFill>
                <a:effectLst/>
                <a:latin typeface="Times New Roman" panose="02020603050405020304" pitchFamily="18" charset="0"/>
              </a:rPr>
              <a:t>, за в</a:t>
            </a:r>
            <a:r>
              <a:rPr lang="en-US" dirty="0">
                <a:solidFill>
                  <a:srgbClr val="000000"/>
                </a:solidFill>
                <a:effectLst/>
                <a:latin typeface="Times New Roman" panose="02020603050405020304" pitchFamily="18" charset="0"/>
              </a:rPr>
              <a:t>ci</a:t>
            </a:r>
            <a:r>
              <a:rPr lang="ru-RU" dirty="0">
                <a:solidFill>
                  <a:srgbClr val="000000"/>
                </a:solidFill>
                <a:effectLst/>
                <a:latin typeface="Times New Roman" panose="02020603050405020304" pitchFamily="18" charset="0"/>
              </a:rPr>
              <a:t>м</a:t>
            </a:r>
            <a:r>
              <a:rPr lang="en-US" dirty="0">
                <a:solidFill>
                  <a:srgbClr val="000000"/>
                </a:solidFill>
                <a:effectLst/>
                <a:latin typeface="Times New Roman" panose="02020603050405020304" pitchFamily="18" charset="0"/>
              </a:rPr>
              <a:t>a </a:t>
            </a:r>
            <a:r>
              <a:rPr lang="ru-RU" dirty="0" err="1">
                <a:solidFill>
                  <a:srgbClr val="000000"/>
                </a:solidFill>
                <a:effectLst/>
                <a:latin typeface="Times New Roman" panose="02020603050405020304" pitchFamily="18" charset="0"/>
              </a:rPr>
              <a:t>стадіями</a:t>
            </a:r>
            <a:r>
              <a:rPr lang="ru-RU" dirty="0">
                <a:solidFill>
                  <a:srgbClr val="000000"/>
                </a:solidFill>
                <a:latin typeface="Times New Roman" panose="02020603050405020304" pitchFamily="18" charset="0"/>
              </a:rPr>
              <a:t> </a:t>
            </a:r>
            <a:r>
              <a:rPr lang="ru-RU" dirty="0" err="1">
                <a:solidFill>
                  <a:srgbClr val="000000"/>
                </a:solidFill>
                <a:effectLst/>
                <a:latin typeface="Times New Roman" panose="02020603050405020304" pitchFamily="18" charset="0"/>
              </a:rPr>
              <a:t>виробництва</a:t>
            </a:r>
            <a:r>
              <a:rPr lang="ru-RU" dirty="0">
                <a:solidFill>
                  <a:srgbClr val="000000"/>
                </a:solidFill>
                <a:effectLst/>
                <a:latin typeface="Times New Roman" panose="02020603050405020304" pitchFamily="18" charset="0"/>
              </a:rPr>
              <a:t> </a:t>
            </a:r>
            <a:r>
              <a:rPr lang="en-US" dirty="0" err="1">
                <a:solidFill>
                  <a:srgbClr val="000000"/>
                </a:solidFill>
                <a:effectLst/>
                <a:latin typeface="Times New Roman" panose="02020603050405020304" pitchFamily="18" charset="0"/>
              </a:rPr>
              <a:t>i</a:t>
            </a:r>
            <a:r>
              <a:rPr lang="en-US"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збуту</a:t>
            </a:r>
            <a:r>
              <a:rPr lang="ru-RU" dirty="0">
                <a:solidFill>
                  <a:srgbClr val="000000"/>
                </a:solidFill>
                <a:effectLst/>
                <a:latin typeface="Times New Roman" panose="02020603050405020304" pitchFamily="18" charset="0"/>
              </a:rPr>
              <a:t>.</a:t>
            </a:r>
          </a:p>
          <a:p>
            <a:pPr algn="just"/>
            <a:r>
              <a:rPr lang="ru-RU" dirty="0" err="1">
                <a:solidFill>
                  <a:srgbClr val="000000"/>
                </a:solidFill>
                <a:effectLst/>
                <a:latin typeface="Times New Roman" panose="02020603050405020304" pitchFamily="18" charset="0"/>
              </a:rPr>
              <a:t>Наприклад</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фірмовий</a:t>
            </a:r>
            <a:r>
              <a:rPr lang="ru-RU" dirty="0">
                <a:solidFill>
                  <a:srgbClr val="000000"/>
                </a:solidFill>
                <a:effectLst/>
                <a:latin typeface="Times New Roman" panose="02020603050405020304" pitchFamily="18" charset="0"/>
              </a:rPr>
              <a:t> магазин „</a:t>
            </a:r>
            <a:r>
              <a:rPr lang="ru-RU" dirty="0" err="1">
                <a:solidFill>
                  <a:srgbClr val="000000"/>
                </a:solidFill>
                <a:effectLst/>
                <a:latin typeface="Times New Roman" panose="02020603050405020304" pitchFamily="18" charset="0"/>
              </a:rPr>
              <a:t>Михаїл</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Воронін</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пивні</a:t>
            </a:r>
            <a:r>
              <a:rPr lang="ru-RU" dirty="0">
                <a:solidFill>
                  <a:srgbClr val="000000"/>
                </a:solidFill>
                <a:latin typeface="Times New Roman" panose="02020603050405020304" pitchFamily="18" charset="0"/>
              </a:rPr>
              <a:t> </a:t>
            </a:r>
            <a:r>
              <a:rPr lang="ru-RU" dirty="0" err="1">
                <a:solidFill>
                  <a:srgbClr val="000000"/>
                </a:solidFill>
                <a:effectLst/>
                <a:latin typeface="Times New Roman" panose="02020603050405020304" pitchFamily="18" charset="0"/>
              </a:rPr>
              <a:t>бари</a:t>
            </a:r>
            <a:r>
              <a:rPr lang="ru-RU" dirty="0">
                <a:solidFill>
                  <a:srgbClr val="000000"/>
                </a:solidFill>
                <a:effectLst/>
                <a:latin typeface="Times New Roman" panose="02020603050405020304" pitchFamily="18" charset="0"/>
              </a:rPr>
              <a:t>, як</a:t>
            </a:r>
            <a:r>
              <a:rPr lang="en-US" dirty="0" err="1">
                <a:solidFill>
                  <a:srgbClr val="000000"/>
                </a:solidFill>
                <a:effectLst/>
                <a:latin typeface="Times New Roman" panose="02020603050405020304" pitchFamily="18" charset="0"/>
              </a:rPr>
              <a:t>i</a:t>
            </a:r>
            <a:r>
              <a:rPr lang="en-US" dirty="0">
                <a:solidFill>
                  <a:srgbClr val="000000"/>
                </a:solidFill>
                <a:effectLst/>
                <a:latin typeface="Times New Roman" panose="02020603050405020304" pitchFamily="18" charset="0"/>
              </a:rPr>
              <a:t> </a:t>
            </a:r>
            <a:r>
              <a:rPr lang="ru-RU" dirty="0">
                <a:solidFill>
                  <a:srgbClr val="000000"/>
                </a:solidFill>
                <a:effectLst/>
                <a:latin typeface="Times New Roman" panose="02020603050405020304" pitchFamily="18" charset="0"/>
              </a:rPr>
              <a:t>належать </a:t>
            </a:r>
            <a:r>
              <a:rPr lang="ru-RU" dirty="0" err="1">
                <a:solidFill>
                  <a:srgbClr val="000000"/>
                </a:solidFill>
                <a:effectLst/>
                <a:latin typeface="Times New Roman" panose="02020603050405020304" pitchFamily="18" charset="0"/>
              </a:rPr>
              <a:t>пивоварним</a:t>
            </a:r>
            <a:r>
              <a:rPr lang="ru-RU" dirty="0">
                <a:solidFill>
                  <a:srgbClr val="000000"/>
                </a:solidFill>
                <a:effectLst/>
                <a:latin typeface="Times New Roman" panose="02020603050405020304" pitchFamily="18" charset="0"/>
              </a:rPr>
              <a:t> заводам </a:t>
            </a:r>
            <a:r>
              <a:rPr lang="ru-RU" dirty="0" err="1">
                <a:solidFill>
                  <a:srgbClr val="000000"/>
                </a:solidFill>
                <a:effectLst/>
                <a:latin typeface="Times New Roman" panose="02020603050405020304" pitchFamily="18" charset="0"/>
              </a:rPr>
              <a:t>тощо</a:t>
            </a:r>
            <a:r>
              <a:rPr lang="ru-RU" dirty="0">
                <a:solidFill>
                  <a:srgbClr val="000000"/>
                </a:solidFill>
                <a:effectLst/>
                <a:latin typeface="Times New Roman" panose="02020603050405020304" pitchFamily="18" charset="0"/>
              </a:rPr>
              <a:t>.</a:t>
            </a:r>
          </a:p>
          <a:p>
            <a:pPr algn="just"/>
            <a:r>
              <a:rPr lang="ru-RU" dirty="0">
                <a:solidFill>
                  <a:srgbClr val="000000"/>
                </a:solidFill>
                <a:effectLst/>
                <a:latin typeface="Times New Roman" panose="02020603050405020304" pitchFamily="18" charset="0"/>
              </a:rPr>
              <a:t>При </a:t>
            </a:r>
            <a:r>
              <a:rPr lang="ru-RU" dirty="0" err="1">
                <a:solidFill>
                  <a:srgbClr val="000000"/>
                </a:solidFill>
                <a:effectLst/>
                <a:latin typeface="Times New Roman" panose="02020603050405020304" pitchFamily="18" charset="0"/>
              </a:rPr>
              <a:t>цьому</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виробник-власник</a:t>
            </a:r>
            <a:r>
              <a:rPr lang="ru-RU" dirty="0">
                <a:solidFill>
                  <a:srgbClr val="000000"/>
                </a:solidFill>
                <a:effectLst/>
                <a:latin typeface="Times New Roman" panose="02020603050405020304" pitchFamily="18" charset="0"/>
              </a:rPr>
              <a:t> каналу </a:t>
            </a:r>
            <a:r>
              <a:rPr lang="ru-RU" dirty="0" err="1">
                <a:solidFill>
                  <a:srgbClr val="000000"/>
                </a:solidFill>
                <a:effectLst/>
                <a:latin typeface="Times New Roman" panose="02020603050405020304" pitchFamily="18" charset="0"/>
              </a:rPr>
              <a:t>може</a:t>
            </a:r>
            <a:r>
              <a:rPr lang="ru-RU" dirty="0">
                <a:solidFill>
                  <a:srgbClr val="000000"/>
                </a:solidFill>
                <a:effectLst/>
                <a:latin typeface="Times New Roman" panose="02020603050405020304" pitchFamily="18" charset="0"/>
              </a:rPr>
              <a:t> </a:t>
            </a:r>
            <a:r>
              <a:rPr lang="en-US" dirty="0" err="1">
                <a:solidFill>
                  <a:srgbClr val="000000"/>
                </a:solidFill>
                <a:effectLst/>
                <a:latin typeface="Times New Roman" panose="02020603050405020304" pitchFamily="18" charset="0"/>
              </a:rPr>
              <a:t>i</a:t>
            </a:r>
            <a:r>
              <a:rPr lang="en-US"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контролювати</a:t>
            </a:r>
            <a:r>
              <a:rPr lang="ru-RU" dirty="0">
                <a:solidFill>
                  <a:srgbClr val="000000"/>
                </a:solidFill>
                <a:latin typeface="Times New Roman" panose="02020603050405020304" pitchFamily="18" charset="0"/>
              </a:rPr>
              <a:t> </a:t>
            </a:r>
            <a:r>
              <a:rPr lang="ru-RU" dirty="0">
                <a:solidFill>
                  <a:srgbClr val="000000"/>
                </a:solidFill>
                <a:effectLst/>
                <a:latin typeface="Times New Roman" panose="02020603050405020304" pitchFamily="18" charset="0"/>
              </a:rPr>
              <a:t>продаж </a:t>
            </a:r>
            <a:r>
              <a:rPr lang="ru-RU" dirty="0" err="1">
                <a:solidFill>
                  <a:srgbClr val="000000"/>
                </a:solidFill>
                <a:effectLst/>
                <a:latin typeface="Times New Roman" panose="02020603050405020304" pitchFamily="18" charset="0"/>
              </a:rPr>
              <a:t>своїх</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товарів</a:t>
            </a:r>
            <a:r>
              <a:rPr lang="ru-RU" dirty="0">
                <a:solidFill>
                  <a:srgbClr val="000000"/>
                </a:solidFill>
                <a:effectLst/>
                <a:latin typeface="Times New Roman" panose="02020603050405020304" pitchFamily="18" charset="0"/>
              </a:rPr>
              <a:t>, </a:t>
            </a:r>
            <a:r>
              <a:rPr lang="en-US" dirty="0" err="1">
                <a:solidFill>
                  <a:srgbClr val="000000"/>
                </a:solidFill>
                <a:effectLst/>
                <a:latin typeface="Times New Roman" panose="02020603050405020304" pitchFamily="18" charset="0"/>
              </a:rPr>
              <a:t>i</a:t>
            </a:r>
            <a:r>
              <a:rPr lang="en-US"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координувати</a:t>
            </a:r>
            <a:r>
              <a:rPr lang="ru-RU" dirty="0">
                <a:solidFill>
                  <a:srgbClr val="000000"/>
                </a:solidFill>
                <a:effectLst/>
                <a:latin typeface="Times New Roman" panose="02020603050405020304" pitchFamily="18" charset="0"/>
              </a:rPr>
              <a:t> роботу </a:t>
            </a:r>
            <a:r>
              <a:rPr lang="ru-RU" dirty="0" err="1">
                <a:solidFill>
                  <a:srgbClr val="000000"/>
                </a:solidFill>
                <a:effectLst/>
                <a:latin typeface="Times New Roman" panose="02020603050405020304" pitchFamily="18" charset="0"/>
              </a:rPr>
              <a:t>підприємств</a:t>
            </a:r>
            <a:r>
              <a:rPr lang="ru-RU" dirty="0">
                <a:solidFill>
                  <a:srgbClr val="000000"/>
                </a:solidFill>
                <a:latin typeface="Times New Roman" panose="02020603050405020304" pitchFamily="18" charset="0"/>
              </a:rPr>
              <a:t> </a:t>
            </a:r>
            <a:r>
              <a:rPr lang="ru-RU" dirty="0" err="1">
                <a:solidFill>
                  <a:srgbClr val="000000"/>
                </a:solidFill>
                <a:effectLst/>
                <a:latin typeface="Times New Roman" panose="02020603050405020304" pitchFamily="18" charset="0"/>
              </a:rPr>
              <a:t>роздрібної</a:t>
            </a:r>
            <a:r>
              <a:rPr lang="ru-RU" dirty="0">
                <a:solidFill>
                  <a:srgbClr val="000000"/>
                </a:solidFill>
                <a:effectLst/>
                <a:latin typeface="Times New Roman" panose="02020603050405020304" pitchFamily="18" charset="0"/>
              </a:rPr>
              <a:t> торг</a:t>
            </a:r>
            <a:r>
              <a:rPr lang="en-US" dirty="0" err="1">
                <a:solidFill>
                  <a:srgbClr val="000000"/>
                </a:solidFill>
                <a:effectLst/>
                <a:latin typeface="Times New Roman" panose="02020603050405020304" pitchFamily="18" charset="0"/>
              </a:rPr>
              <a:t>i</a:t>
            </a:r>
            <a:r>
              <a:rPr lang="ru-RU" dirty="0" err="1">
                <a:solidFill>
                  <a:srgbClr val="000000"/>
                </a:solidFill>
                <a:effectLst/>
                <a:latin typeface="Times New Roman" panose="02020603050405020304" pitchFamily="18" charset="0"/>
              </a:rPr>
              <a:t>вл</a:t>
            </a:r>
            <a:r>
              <a:rPr lang="en-US" dirty="0" err="1">
                <a:solidFill>
                  <a:srgbClr val="000000"/>
                </a:solidFill>
                <a:effectLst/>
                <a:latin typeface="Times New Roman" panose="02020603050405020304" pitchFamily="18" charset="0"/>
              </a:rPr>
              <a:t>i</a:t>
            </a:r>
            <a:r>
              <a:rPr lang="en-US" dirty="0">
                <a:solidFill>
                  <a:srgbClr val="000000"/>
                </a:solidFill>
                <a:effectLst/>
                <a:latin typeface="Times New Roman" panose="02020603050405020304" pitchFamily="18" charset="0"/>
              </a:rPr>
              <a:t>.</a:t>
            </a:r>
          </a:p>
          <a:p>
            <a:pPr algn="just"/>
            <a:r>
              <a:rPr lang="ru-RU" dirty="0" err="1">
                <a:solidFill>
                  <a:srgbClr val="000000"/>
                </a:solidFill>
                <a:effectLst/>
                <a:latin typeface="Times New Roman" panose="02020603050405020304" pitchFamily="18" charset="0"/>
              </a:rPr>
              <a:t>Лідерами</a:t>
            </a:r>
            <a:r>
              <a:rPr lang="ru-RU" dirty="0">
                <a:solidFill>
                  <a:srgbClr val="000000"/>
                </a:solidFill>
                <a:effectLst/>
                <a:latin typeface="Times New Roman" panose="02020603050405020304" pitchFamily="18" charset="0"/>
              </a:rPr>
              <a:t> каналу, </a:t>
            </a:r>
            <a:r>
              <a:rPr lang="ru-RU" dirty="0" err="1">
                <a:solidFill>
                  <a:srgbClr val="000000"/>
                </a:solidFill>
                <a:effectLst/>
                <a:latin typeface="Times New Roman" panose="02020603050405020304" pitchFamily="18" charset="0"/>
              </a:rPr>
              <a:t>його</a:t>
            </a:r>
            <a:r>
              <a:rPr lang="ru-RU" dirty="0">
                <a:solidFill>
                  <a:srgbClr val="000000"/>
                </a:solidFill>
                <a:effectLst/>
                <a:latin typeface="Times New Roman" panose="02020603050405020304" pitchFamily="18" charset="0"/>
              </a:rPr>
              <a:t> </a:t>
            </a:r>
            <a:r>
              <a:rPr lang="en-US" dirty="0" err="1">
                <a:solidFill>
                  <a:srgbClr val="000000"/>
                </a:solidFill>
                <a:effectLst/>
                <a:latin typeface="Times New Roman" panose="02020603050405020304" pitchFamily="18" charset="0"/>
              </a:rPr>
              <a:t>i</a:t>
            </a:r>
            <a:r>
              <a:rPr lang="ru-RU" dirty="0" err="1">
                <a:solidFill>
                  <a:srgbClr val="000000"/>
                </a:solidFill>
                <a:effectLst/>
                <a:latin typeface="Times New Roman" panose="02020603050405020304" pitchFamily="18" charset="0"/>
              </a:rPr>
              <a:t>нтеграц</a:t>
            </a:r>
            <a:r>
              <a:rPr lang="en-US" dirty="0" err="1">
                <a:solidFill>
                  <a:srgbClr val="000000"/>
                </a:solidFill>
                <a:effectLst/>
                <a:latin typeface="Times New Roman" panose="02020603050405020304" pitchFamily="18" charset="0"/>
              </a:rPr>
              <a:t>i</a:t>
            </a:r>
            <a:r>
              <a:rPr lang="ru-RU" dirty="0" err="1">
                <a:solidFill>
                  <a:srgbClr val="000000"/>
                </a:solidFill>
                <a:effectLst/>
                <a:latin typeface="Times New Roman" panose="02020603050405020304" pitchFamily="18" charset="0"/>
              </a:rPr>
              <a:t>ї</a:t>
            </a:r>
            <a:r>
              <a:rPr lang="ru-RU" dirty="0">
                <a:solidFill>
                  <a:srgbClr val="000000"/>
                </a:solidFill>
                <a:effectLst/>
                <a:latin typeface="Times New Roman" panose="02020603050405020304" pitchFamily="18" charset="0"/>
              </a:rPr>
              <a:t> </a:t>
            </a:r>
            <a:r>
              <a:rPr lang="en-US" dirty="0" err="1">
                <a:solidFill>
                  <a:srgbClr val="000000"/>
                </a:solidFill>
                <a:effectLst/>
                <a:latin typeface="Times New Roman" panose="02020603050405020304" pitchFamily="18" charset="0"/>
              </a:rPr>
              <a:t>i</a:t>
            </a:r>
            <a:r>
              <a:rPr lang="en-US" dirty="0">
                <a:solidFill>
                  <a:srgbClr val="000000"/>
                </a:solidFill>
                <a:effectLst/>
                <a:latin typeface="Times New Roman" panose="02020603050405020304" pitchFamily="18" charset="0"/>
              </a:rPr>
              <a:t> </a:t>
            </a:r>
            <a:r>
              <a:rPr lang="ru-RU" dirty="0">
                <a:solidFill>
                  <a:srgbClr val="000000"/>
                </a:solidFill>
                <a:effectLst/>
                <a:latin typeface="Times New Roman" panose="02020603050405020304" pitchFamily="18" charset="0"/>
              </a:rPr>
              <a:t>контролю </a:t>
            </a:r>
            <a:r>
              <a:rPr lang="ru-RU" dirty="0" err="1">
                <a:solidFill>
                  <a:srgbClr val="000000"/>
                </a:solidFill>
                <a:effectLst/>
                <a:latin typeface="Times New Roman" panose="02020603050405020304" pitchFamily="18" charset="0"/>
              </a:rPr>
              <a:t>можуть</a:t>
            </a:r>
            <a:r>
              <a:rPr lang="ru-RU" dirty="0">
                <a:solidFill>
                  <a:srgbClr val="000000"/>
                </a:solidFill>
                <a:effectLst/>
                <a:latin typeface="Times New Roman" panose="02020603050405020304" pitchFamily="18" charset="0"/>
              </a:rPr>
              <a:t> бути як </a:t>
            </a:r>
            <a:r>
              <a:rPr lang="ru-RU" dirty="0" err="1">
                <a:solidFill>
                  <a:srgbClr val="000000"/>
                </a:solidFill>
                <a:effectLst/>
                <a:latin typeface="Times New Roman" panose="02020603050405020304" pitchFamily="18" charset="0"/>
              </a:rPr>
              <a:t>виробник</a:t>
            </a:r>
            <a:r>
              <a:rPr lang="ru-RU" dirty="0">
                <a:solidFill>
                  <a:srgbClr val="000000"/>
                </a:solidFill>
                <a:effectLst/>
                <a:latin typeface="Times New Roman" panose="02020603050405020304" pitchFamily="18" charset="0"/>
              </a:rPr>
              <a:t> – </a:t>
            </a:r>
            <a:r>
              <a:rPr lang="en-US" i="1" dirty="0" err="1">
                <a:solidFill>
                  <a:srgbClr val="000000"/>
                </a:solidFill>
                <a:effectLst/>
                <a:latin typeface="Times New Roman" panose="02020603050405020304" pitchFamily="18" charset="0"/>
              </a:rPr>
              <a:t>i</a:t>
            </a:r>
            <a:r>
              <a:rPr lang="ru-RU" i="1" dirty="0" err="1">
                <a:solidFill>
                  <a:srgbClr val="000000"/>
                </a:solidFill>
                <a:effectLst/>
                <a:latin typeface="Times New Roman" panose="02020603050405020304" pitchFamily="18" charset="0"/>
              </a:rPr>
              <a:t>нтеграц</a:t>
            </a:r>
            <a:r>
              <a:rPr lang="en-US" i="1" dirty="0" err="1">
                <a:solidFill>
                  <a:srgbClr val="000000"/>
                </a:solidFill>
                <a:effectLst/>
                <a:latin typeface="Times New Roman" panose="02020603050405020304" pitchFamily="18" charset="0"/>
              </a:rPr>
              <a:t>i</a:t>
            </a:r>
            <a:r>
              <a:rPr lang="ru-RU" i="1" dirty="0">
                <a:solidFill>
                  <a:srgbClr val="000000"/>
                </a:solidFill>
                <a:effectLst/>
                <a:latin typeface="Times New Roman" panose="02020603050405020304" pitchFamily="18" charset="0"/>
              </a:rPr>
              <a:t>я вперед</a:t>
            </a:r>
            <a:r>
              <a:rPr lang="ru-RU" dirty="0">
                <a:solidFill>
                  <a:srgbClr val="000000"/>
                </a:solidFill>
                <a:effectLst/>
                <a:latin typeface="Times New Roman" panose="02020603050405020304" pitchFamily="18" charset="0"/>
              </a:rPr>
              <a:t>, так </a:t>
            </a:r>
            <a:r>
              <a:rPr lang="en-US" dirty="0" err="1">
                <a:solidFill>
                  <a:srgbClr val="000000"/>
                </a:solidFill>
                <a:effectLst/>
                <a:latin typeface="Times New Roman" panose="02020603050405020304" pitchFamily="18" charset="0"/>
              </a:rPr>
              <a:t>i</a:t>
            </a:r>
            <a:r>
              <a:rPr lang="en-US"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посередник</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оптовий</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або</a:t>
            </a:r>
            <a:r>
              <a:rPr lang="ru-RU" dirty="0">
                <a:solidFill>
                  <a:srgbClr val="000000"/>
                </a:solidFill>
                <a:latin typeface="Times New Roman" panose="02020603050405020304" pitchFamily="18" charset="0"/>
              </a:rPr>
              <a:t> </a:t>
            </a:r>
            <a:r>
              <a:rPr lang="ru-RU" dirty="0" err="1">
                <a:solidFill>
                  <a:srgbClr val="000000"/>
                </a:solidFill>
                <a:effectLst/>
                <a:latin typeface="Times New Roman" panose="02020603050405020304" pitchFamily="18" charset="0"/>
              </a:rPr>
              <a:t>роздрібний</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торговець</a:t>
            </a:r>
            <a:r>
              <a:rPr lang="ru-RU" dirty="0">
                <a:solidFill>
                  <a:srgbClr val="000000"/>
                </a:solidFill>
                <a:effectLst/>
                <a:latin typeface="Times New Roman" panose="02020603050405020304" pitchFamily="18" charset="0"/>
              </a:rPr>
              <a:t>) – </a:t>
            </a:r>
            <a:r>
              <a:rPr lang="en-US" i="1" dirty="0" err="1">
                <a:solidFill>
                  <a:srgbClr val="000000"/>
                </a:solidFill>
                <a:effectLst/>
                <a:latin typeface="Times New Roman" panose="02020603050405020304" pitchFamily="18" charset="0"/>
              </a:rPr>
              <a:t>i</a:t>
            </a:r>
            <a:r>
              <a:rPr lang="ru-RU" i="1" dirty="0" err="1">
                <a:solidFill>
                  <a:srgbClr val="000000"/>
                </a:solidFill>
                <a:effectLst/>
                <a:latin typeface="Times New Roman" panose="02020603050405020304" pitchFamily="18" charset="0"/>
              </a:rPr>
              <a:t>нтеграц</a:t>
            </a:r>
            <a:r>
              <a:rPr lang="en-US" i="1" dirty="0" err="1">
                <a:solidFill>
                  <a:srgbClr val="000000"/>
                </a:solidFill>
                <a:effectLst/>
                <a:latin typeface="Times New Roman" panose="02020603050405020304" pitchFamily="18" charset="0"/>
              </a:rPr>
              <a:t>i</a:t>
            </a:r>
            <a:r>
              <a:rPr lang="ru-RU" i="1" dirty="0">
                <a:solidFill>
                  <a:srgbClr val="000000"/>
                </a:solidFill>
                <a:effectLst/>
                <a:latin typeface="Times New Roman" panose="02020603050405020304" pitchFamily="18" charset="0"/>
              </a:rPr>
              <a:t>я назад </a:t>
            </a:r>
            <a:r>
              <a:rPr lang="ru-RU" dirty="0">
                <a:solidFill>
                  <a:srgbClr val="000000"/>
                </a:solidFill>
                <a:effectLst/>
                <a:latin typeface="Times New Roman" panose="02020603050405020304" pitchFamily="18" charset="0"/>
              </a:rPr>
              <a:t>(</a:t>
            </a:r>
            <a:r>
              <a:rPr lang="ru-RU" dirty="0" err="1">
                <a:solidFill>
                  <a:srgbClr val="000000"/>
                </a:solidFill>
                <a:effectLst/>
                <a:latin typeface="Times New Roman" panose="02020603050405020304" pitchFamily="18" charset="0"/>
              </a:rPr>
              <a:t>наприклад</a:t>
            </a:r>
            <a:r>
              <a:rPr lang="ru-RU" dirty="0">
                <a:solidFill>
                  <a:srgbClr val="000000"/>
                </a:solidFill>
                <a:effectLst/>
                <a:latin typeface="Times New Roman" panose="02020603050405020304" pitchFamily="18" charset="0"/>
              </a:rPr>
              <a:t>, </a:t>
            </a:r>
            <a:r>
              <a:rPr lang="en-US" dirty="0">
                <a:solidFill>
                  <a:srgbClr val="000000"/>
                </a:solidFill>
                <a:effectLst/>
                <a:latin typeface="Times New Roman" panose="02020603050405020304" pitchFamily="18" charset="0"/>
              </a:rPr>
              <a:t>MARKS &amp;</a:t>
            </a:r>
            <a:r>
              <a:rPr lang="uk-UA" dirty="0">
                <a:solidFill>
                  <a:srgbClr val="000000"/>
                </a:solidFill>
                <a:effectLst/>
                <a:latin typeface="Times New Roman" panose="02020603050405020304" pitchFamily="18" charset="0"/>
              </a:rPr>
              <a:t> </a:t>
            </a:r>
            <a:r>
              <a:rPr lang="en-US" dirty="0">
                <a:solidFill>
                  <a:srgbClr val="000000"/>
                </a:solidFill>
                <a:effectLst/>
                <a:latin typeface="Times New Roman" panose="02020603050405020304" pitchFamily="18" charset="0"/>
              </a:rPr>
              <a:t>SPENCER </a:t>
            </a:r>
            <a:r>
              <a:rPr lang="ru-RU" dirty="0">
                <a:solidFill>
                  <a:srgbClr val="000000"/>
                </a:solidFill>
                <a:effectLst/>
                <a:latin typeface="Times New Roman" panose="02020603050405020304" pitchFamily="18" charset="0"/>
              </a:rPr>
              <a:t>у </a:t>
            </a:r>
            <a:r>
              <a:rPr lang="ru-RU" dirty="0" err="1">
                <a:solidFill>
                  <a:srgbClr val="000000"/>
                </a:solidFill>
                <a:effectLst/>
                <a:latin typeface="Times New Roman" panose="02020603050405020304" pitchFamily="18" charset="0"/>
              </a:rPr>
              <a:t>Великій</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Британії</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є</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співвласниками</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багатьох</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своїх</a:t>
            </a:r>
            <a:r>
              <a:rPr lang="ru-RU" dirty="0">
                <a:solidFill>
                  <a:srgbClr val="000000"/>
                </a:solidFill>
                <a:latin typeface="Times New Roman" panose="02020603050405020304" pitchFamily="18" charset="0"/>
              </a:rPr>
              <a:t> </a:t>
            </a:r>
            <a:r>
              <a:rPr lang="ru-RU" dirty="0" err="1">
                <a:solidFill>
                  <a:srgbClr val="000000"/>
                </a:solidFill>
                <a:effectLst/>
                <a:latin typeface="Times New Roman" panose="02020603050405020304" pitchFamily="18" charset="0"/>
              </a:rPr>
              <a:t>постачальників</a:t>
            </a:r>
            <a:r>
              <a:rPr lang="ru-RU" dirty="0">
                <a:solidFill>
                  <a:srgbClr val="000000"/>
                </a:solidFill>
                <a:effectLst/>
                <a:latin typeface="Times New Roman" panose="02020603050405020304" pitchFamily="18" charset="0"/>
              </a:rPr>
              <a:t>).</a:t>
            </a:r>
          </a:p>
          <a:p>
            <a:pPr algn="just"/>
            <a:r>
              <a:rPr lang="ru-RU" b="1" i="1" dirty="0" err="1">
                <a:solidFill>
                  <a:srgbClr val="000000"/>
                </a:solidFill>
                <a:effectLst/>
                <a:latin typeface="Times New Roman" panose="02020603050405020304" pitchFamily="18" charset="0"/>
              </a:rPr>
              <a:t>Керовані</a:t>
            </a:r>
            <a:r>
              <a:rPr lang="ru-RU" b="1" i="1" dirty="0">
                <a:solidFill>
                  <a:srgbClr val="000000"/>
                </a:solidFill>
                <a:effectLst/>
                <a:latin typeface="Times New Roman" panose="02020603050405020304" pitchFamily="18" charset="0"/>
              </a:rPr>
              <a:t> (</a:t>
            </a:r>
            <a:r>
              <a:rPr lang="ru-RU" b="1" i="1" dirty="0" err="1">
                <a:solidFill>
                  <a:srgbClr val="000000"/>
                </a:solidFill>
                <a:effectLst/>
                <a:latin typeface="Times New Roman" panose="02020603050405020304" pitchFamily="18" charset="0"/>
              </a:rPr>
              <a:t>адміністративні</a:t>
            </a:r>
            <a:r>
              <a:rPr lang="ru-RU" b="1" i="1" dirty="0">
                <a:solidFill>
                  <a:srgbClr val="000000"/>
                </a:solidFill>
                <a:effectLst/>
                <a:latin typeface="Times New Roman" panose="02020603050405020304" pitchFamily="18" charset="0"/>
              </a:rPr>
              <a:t>, </a:t>
            </a:r>
            <a:r>
              <a:rPr lang="ru-RU" b="1" i="1" dirty="0" err="1">
                <a:solidFill>
                  <a:srgbClr val="000000"/>
                </a:solidFill>
                <a:effectLst/>
                <a:latin typeface="Times New Roman" panose="02020603050405020304" pitchFamily="18" charset="0"/>
              </a:rPr>
              <a:t>контрольовані</a:t>
            </a:r>
            <a:r>
              <a:rPr lang="ru-RU" b="1" i="1" dirty="0">
                <a:solidFill>
                  <a:srgbClr val="000000"/>
                </a:solidFill>
                <a:effectLst/>
                <a:latin typeface="Times New Roman" panose="02020603050405020304" pitchFamily="18" charset="0"/>
              </a:rPr>
              <a:t>) ВМС </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це</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системи</a:t>
            </a:r>
            <a:r>
              <a:rPr lang="ru-RU" dirty="0">
                <a:solidFill>
                  <a:srgbClr val="000000"/>
                </a:solidFill>
                <a:effectLst/>
                <a:latin typeface="Times New Roman" panose="02020603050405020304" pitchFamily="18" charset="0"/>
              </a:rPr>
              <a:t>,</a:t>
            </a:r>
            <a:r>
              <a:rPr lang="ru-RU" b="1" i="1"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що</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існують</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завдяки</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значній</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репутації</a:t>
            </a:r>
            <a:r>
              <a:rPr lang="ru-RU" dirty="0">
                <a:solidFill>
                  <a:srgbClr val="000000"/>
                </a:solidFill>
                <a:effectLst/>
                <a:latin typeface="Times New Roman" panose="02020603050405020304" pitchFamily="18" charset="0"/>
              </a:rPr>
              <a:t> одного з </a:t>
            </a:r>
            <a:r>
              <a:rPr lang="ru-RU" dirty="0" err="1">
                <a:solidFill>
                  <a:srgbClr val="000000"/>
                </a:solidFill>
                <a:effectLst/>
                <a:latin typeface="Times New Roman" panose="02020603050405020304" pitchFamily="18" charset="0"/>
              </a:rPr>
              <a:t>її</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учасників</a:t>
            </a:r>
            <a:r>
              <a:rPr lang="ru-RU" dirty="0">
                <a:solidFill>
                  <a:srgbClr val="000000"/>
                </a:solidFill>
                <a:effectLst/>
                <a:latin typeface="Times New Roman" panose="02020603050405020304" pitchFamily="18" charset="0"/>
              </a:rPr>
              <a:t>. Роль </a:t>
            </a:r>
            <a:r>
              <a:rPr lang="ru-RU" dirty="0" err="1">
                <a:solidFill>
                  <a:srgbClr val="000000"/>
                </a:solidFill>
                <a:effectLst/>
                <a:latin typeface="Times New Roman" panose="02020603050405020304" pitchFamily="18" charset="0"/>
              </a:rPr>
              <a:t>лідера</a:t>
            </a:r>
            <a:r>
              <a:rPr lang="ru-RU" dirty="0">
                <a:solidFill>
                  <a:srgbClr val="000000"/>
                </a:solidFill>
                <a:effectLst/>
                <a:latin typeface="Times New Roman" panose="02020603050405020304" pitchFamily="18" charset="0"/>
              </a:rPr>
              <a:t> при </a:t>
            </a:r>
            <a:r>
              <a:rPr lang="ru-RU" dirty="0" err="1">
                <a:solidFill>
                  <a:srgbClr val="000000"/>
                </a:solidFill>
                <a:effectLst/>
                <a:latin typeface="Times New Roman" panose="02020603050405020304" pitchFamily="18" charset="0"/>
              </a:rPr>
              <a:t>цьому</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належить</a:t>
            </a:r>
            <a:r>
              <a:rPr lang="ru-RU" dirty="0">
                <a:solidFill>
                  <a:srgbClr val="000000"/>
                </a:solidFill>
                <a:effectLst/>
                <a:latin typeface="Times New Roman" panose="02020603050405020304" pitchFamily="18" charset="0"/>
              </a:rPr>
              <a:t> одному з </a:t>
            </a:r>
            <a:r>
              <a:rPr lang="ru-RU" dirty="0" err="1">
                <a:solidFill>
                  <a:srgbClr val="000000"/>
                </a:solidFill>
                <a:effectLst/>
                <a:latin typeface="Times New Roman" panose="02020603050405020304" pitchFamily="18" charset="0"/>
              </a:rPr>
              <a:t>наймогутніших</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учасників</a:t>
            </a:r>
            <a:r>
              <a:rPr lang="ru-RU" dirty="0">
                <a:solidFill>
                  <a:srgbClr val="000000"/>
                </a:solidFill>
                <a:effectLst/>
                <a:latin typeface="Times New Roman" panose="02020603050405020304" pitchFamily="18" charset="0"/>
              </a:rPr>
              <a:t> систем (</a:t>
            </a:r>
            <a:r>
              <a:rPr lang="en-US" dirty="0">
                <a:solidFill>
                  <a:srgbClr val="000000"/>
                </a:solidFill>
                <a:effectLst/>
                <a:latin typeface="Times New Roman" panose="02020603050405020304" pitchFamily="18" charset="0"/>
              </a:rPr>
              <a:t>L'OREAL, </a:t>
            </a:r>
            <a:r>
              <a:rPr lang="ru-RU" dirty="0">
                <a:solidFill>
                  <a:srgbClr val="000000"/>
                </a:solidFill>
                <a:effectLst/>
                <a:latin typeface="Times New Roman" panose="02020603050405020304" pitchFamily="18" charset="0"/>
              </a:rPr>
              <a:t>Р</a:t>
            </a:r>
            <a:r>
              <a:rPr lang="en-US" dirty="0">
                <a:solidFill>
                  <a:srgbClr val="000000"/>
                </a:solidFill>
                <a:effectLst/>
                <a:latin typeface="Times New Roman" panose="02020603050405020304" pitchFamily="18" charset="0"/>
              </a:rPr>
              <a:t>R</a:t>
            </a:r>
            <a:r>
              <a:rPr lang="ru-RU" dirty="0">
                <a:solidFill>
                  <a:srgbClr val="000000"/>
                </a:solidFill>
                <a:effectLst/>
                <a:latin typeface="Times New Roman" panose="02020603050405020304" pitchFamily="18" charset="0"/>
              </a:rPr>
              <a:t>ОСТЕ</a:t>
            </a:r>
            <a:r>
              <a:rPr lang="en-US" dirty="0">
                <a:solidFill>
                  <a:srgbClr val="000000"/>
                </a:solidFill>
                <a:effectLst/>
                <a:latin typeface="Times New Roman" panose="02020603050405020304" pitchFamily="18" charset="0"/>
              </a:rPr>
              <a:t>R &amp;</a:t>
            </a:r>
            <a:r>
              <a:rPr lang="uk-UA" dirty="0">
                <a:solidFill>
                  <a:srgbClr val="000000"/>
                </a:solidFill>
                <a:effectLst/>
                <a:latin typeface="Times New Roman" panose="02020603050405020304" pitchFamily="18" charset="0"/>
              </a:rPr>
              <a:t> </a:t>
            </a:r>
            <a:r>
              <a:rPr lang="en-US" dirty="0">
                <a:solidFill>
                  <a:srgbClr val="000000"/>
                </a:solidFill>
                <a:effectLst/>
                <a:latin typeface="Times New Roman" panose="02020603050405020304" pitchFamily="18" charset="0"/>
              </a:rPr>
              <a:t>GAMBLE </a:t>
            </a:r>
            <a:r>
              <a:rPr lang="ru-RU" dirty="0">
                <a:solidFill>
                  <a:srgbClr val="000000"/>
                </a:solidFill>
                <a:effectLst/>
                <a:latin typeface="Times New Roman" panose="02020603050405020304" pitchFamily="18" charset="0"/>
              </a:rPr>
              <a:t>та </a:t>
            </a:r>
            <a:r>
              <a:rPr lang="en-US" dirty="0" err="1">
                <a:solidFill>
                  <a:srgbClr val="000000"/>
                </a:solidFill>
                <a:effectLst/>
                <a:latin typeface="Times New Roman" panose="02020603050405020304" pitchFamily="18" charset="0"/>
              </a:rPr>
              <a:t>i</a:t>
            </a:r>
            <a:r>
              <a:rPr lang="ru-RU" dirty="0">
                <a:solidFill>
                  <a:srgbClr val="000000"/>
                </a:solidFill>
                <a:effectLst/>
                <a:latin typeface="Times New Roman" panose="02020603050405020304" pitchFamily="18" charset="0"/>
              </a:rPr>
              <a:t>н.). </a:t>
            </a:r>
            <a:r>
              <a:rPr lang="ru-RU" dirty="0" err="1">
                <a:solidFill>
                  <a:srgbClr val="000000"/>
                </a:solidFill>
                <a:effectLst/>
                <a:latin typeface="Times New Roman" panose="02020603050405020304" pitchFamily="18" charset="0"/>
              </a:rPr>
              <a:t>Лідер</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досягає</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тісної</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співпраці</a:t>
            </a:r>
            <a:r>
              <a:rPr lang="ru-RU" dirty="0">
                <a:solidFill>
                  <a:srgbClr val="000000"/>
                </a:solidFill>
                <a:effectLst/>
                <a:latin typeface="Times New Roman" panose="02020603050405020304" pitchFamily="18" charset="0"/>
              </a:rPr>
              <a:t> з </a:t>
            </a:r>
            <a:r>
              <a:rPr lang="ru-RU" dirty="0" err="1">
                <a:solidFill>
                  <a:srgbClr val="000000"/>
                </a:solidFill>
                <a:effectLst/>
                <a:latin typeface="Times New Roman" panose="02020603050405020304" pitchFamily="18" charset="0"/>
              </a:rPr>
              <a:t>продавцями</a:t>
            </a:r>
            <a:r>
              <a:rPr lang="ru-RU" dirty="0">
                <a:solidFill>
                  <a:srgbClr val="000000"/>
                </a:solidFill>
                <a:latin typeface="Times New Roman" panose="02020603050405020304" pitchFamily="18" charset="0"/>
              </a:rPr>
              <a:t> </a:t>
            </a:r>
            <a:r>
              <a:rPr lang="ru-RU" dirty="0" err="1">
                <a:solidFill>
                  <a:srgbClr val="000000"/>
                </a:solidFill>
                <a:effectLst/>
                <a:latin typeface="Times New Roman" panose="02020603050405020304" pitchFamily="18" charset="0"/>
              </a:rPr>
              <a:t>своїх</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товарів</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допомагаючи</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їм</a:t>
            </a:r>
            <a:r>
              <a:rPr lang="ru-RU" dirty="0">
                <a:solidFill>
                  <a:srgbClr val="000000"/>
                </a:solidFill>
                <a:effectLst/>
                <a:latin typeface="Times New Roman" panose="02020603050405020304" pitchFamily="18" charset="0"/>
              </a:rPr>
              <a:t> в </a:t>
            </a:r>
            <a:r>
              <a:rPr lang="ru-RU" dirty="0" err="1">
                <a:solidFill>
                  <a:srgbClr val="000000"/>
                </a:solidFill>
                <a:effectLst/>
                <a:latin typeface="Times New Roman" panose="02020603050405020304" pitchFamily="18" charset="0"/>
              </a:rPr>
              <a:t>організації</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експозицій</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проведенні</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заходів</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щодо</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стимулювання</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збуту</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товарів</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формування</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цінової</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політики</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забезпечуючи</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міцну</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рекламну</a:t>
            </a:r>
            <a:r>
              <a:rPr lang="ru-RU" dirty="0">
                <a:solidFill>
                  <a:srgbClr val="000000"/>
                </a:solidFill>
                <a:latin typeface="Times New Roman" panose="02020603050405020304" pitchFamily="18" charset="0"/>
              </a:rPr>
              <a:t> </a:t>
            </a:r>
            <a:r>
              <a:rPr lang="ru-RU" dirty="0" err="1">
                <a:solidFill>
                  <a:srgbClr val="000000"/>
                </a:solidFill>
                <a:effectLst/>
                <a:latin typeface="Times New Roman" panose="02020603050405020304" pitchFamily="18" charset="0"/>
              </a:rPr>
              <a:t>підтримку</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тощо</a:t>
            </a:r>
            <a:r>
              <a:rPr lang="ru-RU" dirty="0">
                <a:solidFill>
                  <a:srgbClr val="000000"/>
                </a:solidFill>
                <a:effectLst/>
                <a:latin typeface="Times New Roman" panose="02020603050405020304" pitchFamily="18" charset="0"/>
              </a:rPr>
              <a:t>. У </a:t>
            </a:r>
            <a:r>
              <a:rPr lang="ru-RU" dirty="0" err="1">
                <a:solidFill>
                  <a:srgbClr val="000000"/>
                </a:solidFill>
                <a:effectLst/>
                <a:latin typeface="Times New Roman" panose="02020603050405020304" pitchFamily="18" charset="0"/>
              </a:rPr>
              <a:t>такій</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системі</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договірні</a:t>
            </a:r>
            <a:r>
              <a:rPr lang="ru-RU" dirty="0">
                <a:solidFill>
                  <a:srgbClr val="000000"/>
                </a:solidFill>
                <a:effectLst/>
                <a:latin typeface="Times New Roman" panose="02020603050405020304" pitchFamily="18" charset="0"/>
              </a:rPr>
              <a:t> </a:t>
            </a:r>
            <a:r>
              <a:rPr lang="ru-RU" dirty="0" err="1">
                <a:solidFill>
                  <a:srgbClr val="000000"/>
                </a:solidFill>
                <a:effectLst/>
                <a:latin typeface="Times New Roman" panose="02020603050405020304" pitchFamily="18" charset="0"/>
              </a:rPr>
              <a:t>зобов’язання</a:t>
            </a:r>
            <a:r>
              <a:rPr lang="ru-RU" dirty="0">
                <a:solidFill>
                  <a:srgbClr val="000000"/>
                </a:solidFill>
                <a:effectLst/>
                <a:latin typeface="Times New Roman" panose="02020603050405020304" pitchFamily="18" charset="0"/>
              </a:rPr>
              <a:t> не </a:t>
            </a:r>
            <a:r>
              <a:rPr lang="ru-RU" dirty="0" err="1">
                <a:solidFill>
                  <a:srgbClr val="000000"/>
                </a:solidFill>
                <a:effectLst/>
                <a:latin typeface="Times New Roman" panose="02020603050405020304" pitchFamily="18" charset="0"/>
              </a:rPr>
              <a:t>передбачені</a:t>
            </a:r>
            <a:r>
              <a:rPr lang="ru-RU" dirty="0">
                <a:solidFill>
                  <a:srgbClr val="000000"/>
                </a:solidFill>
                <a:effectLst/>
                <a:latin typeface="Times New Roman" panose="02020603050405020304" pitchFamily="18" charset="0"/>
              </a:rPr>
              <a:t>.</a:t>
            </a:r>
          </a:p>
          <a:p>
            <a:endParaRPr lang="ru-RU" dirty="0">
              <a:solidFill>
                <a:srgbClr val="000000"/>
              </a:solidFill>
              <a:effectLst/>
              <a:latin typeface="Times New Roman" panose="02020603050405020304" pitchFamily="18" charset="0"/>
            </a:endParaRPr>
          </a:p>
          <a:p>
            <a:endParaRPr dirty="0"/>
          </a:p>
        </p:txBody>
      </p:sp>
    </p:spTree>
    <p:extLst>
      <p:ext uri="{BB962C8B-B14F-4D97-AF65-F5344CB8AC3E}">
        <p14:creationId xmlns:p14="http://schemas.microsoft.com/office/powerpoint/2010/main" val="26918810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71AEC20-06BB-36BC-6DD4-987749118972}"/>
              </a:ext>
            </a:extLst>
          </p:cNvPr>
          <p:cNvSpPr>
            <a:spLocks noGrp="1"/>
          </p:cNvSpPr>
          <p:nvPr>
            <p:ph idx="1"/>
          </p:nvPr>
        </p:nvSpPr>
        <p:spPr>
          <a:xfrm>
            <a:off x="352539" y="385591"/>
            <a:ext cx="11281273" cy="5971142"/>
          </a:xfrm>
        </p:spPr>
        <p:txBody>
          <a:bodyPr>
            <a:normAutofit/>
          </a:bodyPr>
          <a:lstStyle/>
          <a:p>
            <a:pPr algn="just"/>
            <a:r>
              <a:rPr lang="uk-UA" b="1" i="1" dirty="0">
                <a:solidFill>
                  <a:srgbClr val="000000"/>
                </a:solidFill>
                <a:effectLst/>
                <a:latin typeface="Times New Roman" panose="02020603050405020304" pitchFamily="18" charset="0"/>
              </a:rPr>
              <a:t>Договірні ВМС</a:t>
            </a:r>
            <a:r>
              <a:rPr lang="uk-UA" i="1" dirty="0">
                <a:solidFill>
                  <a:srgbClr val="000000"/>
                </a:solidFill>
                <a:effectLst/>
                <a:latin typeface="Times New Roman" panose="02020603050405020304" pitchFamily="18" charset="0"/>
              </a:rPr>
              <a:t> </a:t>
            </a:r>
            <a:r>
              <a:rPr lang="uk-UA" dirty="0">
                <a:solidFill>
                  <a:srgbClr val="000000"/>
                </a:solidFill>
                <a:effectLst/>
                <a:latin typeface="Times New Roman" panose="02020603050405020304" pitchFamily="18" charset="0"/>
              </a:rPr>
              <a:t>складаються з незалежних компаній, об'єднаних на основі укладення угод, які здійснюють різну</a:t>
            </a:r>
            <a:r>
              <a:rPr lang="uk-UA" dirty="0">
                <a:solidFill>
                  <a:srgbClr val="000000"/>
                </a:solidFill>
                <a:latin typeface="Times New Roman" panose="02020603050405020304" pitchFamily="18" charset="0"/>
              </a:rPr>
              <a:t> </a:t>
            </a:r>
            <a:r>
              <a:rPr lang="uk-UA" dirty="0">
                <a:solidFill>
                  <a:srgbClr val="000000"/>
                </a:solidFill>
                <a:effectLst/>
                <a:latin typeface="Times New Roman" panose="02020603050405020304" pitchFamily="18" charset="0"/>
              </a:rPr>
              <a:t>діяльність з виробництва та розподілу. Мета такого об'єднання – збільшення обсягів продажу чи економія коштів, яких кожне</a:t>
            </a:r>
            <a:r>
              <a:rPr lang="uk-UA" dirty="0">
                <a:solidFill>
                  <a:srgbClr val="000000"/>
                </a:solidFill>
                <a:latin typeface="Times New Roman" panose="02020603050405020304" pitchFamily="18" charset="0"/>
              </a:rPr>
              <a:t> </a:t>
            </a:r>
            <a:r>
              <a:rPr lang="uk-UA" dirty="0">
                <a:solidFill>
                  <a:srgbClr val="000000"/>
                </a:solidFill>
                <a:effectLst/>
                <a:latin typeface="Times New Roman" panose="02020603050405020304" pitchFamily="18" charset="0"/>
              </a:rPr>
              <a:t>підприємство окремо не могло б досягти. Координація та управління конфліктами ґрунтується на офіційних угодах між</a:t>
            </a:r>
            <a:r>
              <a:rPr lang="uk-UA" dirty="0">
                <a:solidFill>
                  <a:srgbClr val="000000"/>
                </a:solidFill>
                <a:latin typeface="Times New Roman" panose="02020603050405020304" pitchFamily="18" charset="0"/>
              </a:rPr>
              <a:t> </a:t>
            </a:r>
            <a:r>
              <a:rPr lang="uk-UA" dirty="0">
                <a:solidFill>
                  <a:srgbClr val="000000"/>
                </a:solidFill>
                <a:effectLst/>
                <a:latin typeface="Times New Roman" panose="02020603050405020304" pitchFamily="18" charset="0"/>
              </a:rPr>
              <a:t>всіма учасниками каналу.</a:t>
            </a:r>
          </a:p>
          <a:p>
            <a:pPr algn="just"/>
            <a:r>
              <a:rPr lang="uk-UA" dirty="0">
                <a:solidFill>
                  <a:srgbClr val="000000"/>
                </a:solidFill>
                <a:effectLst/>
                <a:latin typeface="Times New Roman" panose="02020603050405020304" pitchFamily="18" charset="0"/>
              </a:rPr>
              <a:t>Можна виділити три типи договірних ВМС:</a:t>
            </a:r>
          </a:p>
          <a:p>
            <a:pPr algn="just"/>
            <a:r>
              <a:rPr lang="uk-UA" dirty="0">
                <a:solidFill>
                  <a:srgbClr val="000000"/>
                </a:solidFill>
                <a:effectLst/>
                <a:latin typeface="Times New Roman" panose="02020603050405020304" pitchFamily="18" charset="0"/>
              </a:rPr>
              <a:t>1)</a:t>
            </a:r>
            <a:r>
              <a:rPr lang="uk-UA" dirty="0">
                <a:solidFill>
                  <a:srgbClr val="000000"/>
                </a:solidFill>
                <a:effectLst/>
                <a:latin typeface="Arial" panose="020B0604020202020204" pitchFamily="34" charset="0"/>
              </a:rPr>
              <a:t> </a:t>
            </a:r>
            <a:r>
              <a:rPr lang="uk-UA" dirty="0">
                <a:solidFill>
                  <a:srgbClr val="000000"/>
                </a:solidFill>
                <a:effectLst/>
                <a:latin typeface="Times New Roman" panose="02020603050405020304" pitchFamily="18" charset="0"/>
              </a:rPr>
              <a:t>добровільно створені системи роздрібних торговців під</a:t>
            </a:r>
            <a:r>
              <a:rPr lang="uk-UA" dirty="0">
                <a:solidFill>
                  <a:srgbClr val="000000"/>
                </a:solidFill>
                <a:latin typeface="Times New Roman" panose="02020603050405020304" pitchFamily="18" charset="0"/>
              </a:rPr>
              <a:t> </a:t>
            </a:r>
            <a:r>
              <a:rPr lang="uk-UA" dirty="0">
                <a:solidFill>
                  <a:srgbClr val="000000"/>
                </a:solidFill>
                <a:effectLst/>
                <a:latin typeface="Times New Roman" panose="02020603050405020304" pitchFamily="18" charset="0"/>
              </a:rPr>
              <a:t>егідою оптовиків;</a:t>
            </a:r>
          </a:p>
          <a:p>
            <a:pPr algn="just"/>
            <a:r>
              <a:rPr lang="uk-UA" dirty="0">
                <a:solidFill>
                  <a:srgbClr val="000000"/>
                </a:solidFill>
                <a:effectLst/>
                <a:latin typeface="Times New Roman" panose="02020603050405020304" pitchFamily="18" charset="0"/>
              </a:rPr>
              <a:t>2)</a:t>
            </a:r>
            <a:r>
              <a:rPr lang="uk-UA" dirty="0">
                <a:solidFill>
                  <a:srgbClr val="000000"/>
                </a:solidFill>
                <a:effectLst/>
                <a:latin typeface="Arial" panose="020B0604020202020204" pitchFamily="34" charset="0"/>
              </a:rPr>
              <a:t> </a:t>
            </a:r>
            <a:r>
              <a:rPr lang="uk-UA" dirty="0">
                <a:solidFill>
                  <a:srgbClr val="000000"/>
                </a:solidFill>
                <a:effectLst/>
                <a:latin typeface="Times New Roman" panose="02020603050405020304" pitchFamily="18" charset="0"/>
              </a:rPr>
              <a:t>кооперативи роздрібних торговців;</a:t>
            </a:r>
          </a:p>
          <a:p>
            <a:pPr algn="just"/>
            <a:r>
              <a:rPr lang="uk-UA" dirty="0">
                <a:solidFill>
                  <a:srgbClr val="000000"/>
                </a:solidFill>
                <a:effectLst/>
                <a:latin typeface="Times New Roman" panose="02020603050405020304" pitchFamily="18" charset="0"/>
              </a:rPr>
              <a:t>3)</a:t>
            </a:r>
            <a:r>
              <a:rPr lang="uk-UA" dirty="0">
                <a:solidFill>
                  <a:srgbClr val="000000"/>
                </a:solidFill>
                <a:effectLst/>
                <a:latin typeface="Arial" panose="020B0604020202020204" pitchFamily="34" charset="0"/>
              </a:rPr>
              <a:t> </a:t>
            </a:r>
            <a:r>
              <a:rPr lang="uk-UA" dirty="0">
                <a:solidFill>
                  <a:srgbClr val="000000"/>
                </a:solidFill>
                <a:effectLst/>
                <a:latin typeface="Times New Roman" panose="02020603050405020304" pitchFamily="18" charset="0"/>
              </a:rPr>
              <a:t>франчайзингові системи.</a:t>
            </a:r>
          </a:p>
          <a:p>
            <a:pPr algn="just"/>
            <a:r>
              <a:rPr lang="uk-UA" i="1" dirty="0">
                <a:solidFill>
                  <a:srgbClr val="000000"/>
                </a:solidFill>
                <a:effectLst/>
                <a:latin typeface="Times New Roman" panose="02020603050405020304" pitchFamily="18" charset="0"/>
              </a:rPr>
              <a:t>Добровільно створені системи роздрібних торговців під</a:t>
            </a:r>
            <a:r>
              <a:rPr lang="uk-UA" dirty="0">
                <a:solidFill>
                  <a:srgbClr val="000000"/>
                </a:solidFill>
                <a:latin typeface="Times New Roman" panose="02020603050405020304" pitchFamily="18" charset="0"/>
              </a:rPr>
              <a:t> </a:t>
            </a:r>
            <a:r>
              <a:rPr lang="uk-UA" i="1" dirty="0">
                <a:solidFill>
                  <a:srgbClr val="000000"/>
                </a:solidFill>
                <a:effectLst/>
                <a:latin typeface="Times New Roman" panose="02020603050405020304" pitchFamily="18" charset="0"/>
              </a:rPr>
              <a:t>егідою оптовиків – </a:t>
            </a:r>
            <a:r>
              <a:rPr lang="uk-UA" dirty="0">
                <a:solidFill>
                  <a:srgbClr val="000000"/>
                </a:solidFill>
                <a:effectLst/>
                <a:latin typeface="Times New Roman" panose="02020603050405020304" pitchFamily="18" charset="0"/>
              </a:rPr>
              <a:t>це системи, в яких оптовий </a:t>
            </a:r>
            <a:r>
              <a:rPr lang="uk-UA" dirty="0" err="1">
                <a:solidFill>
                  <a:srgbClr val="000000"/>
                </a:solidFill>
                <a:effectLst/>
                <a:latin typeface="Times New Roman" panose="02020603050405020304" pitchFamily="18" charset="0"/>
              </a:rPr>
              <a:t>продавецьорганізовує</a:t>
            </a:r>
            <a:r>
              <a:rPr lang="uk-UA" dirty="0">
                <a:solidFill>
                  <a:srgbClr val="000000"/>
                </a:solidFill>
                <a:effectLst/>
                <a:latin typeface="Times New Roman" panose="02020603050405020304" pitchFamily="18" charset="0"/>
              </a:rPr>
              <a:t> добровільне об’єднання незалежних роздрібних торговців, розробляє програму, в якій передбачається забезпечення економічності </a:t>
            </a:r>
            <a:r>
              <a:rPr lang="uk-UA" dirty="0" err="1">
                <a:solidFill>
                  <a:srgbClr val="000000"/>
                </a:solidFill>
                <a:effectLst/>
                <a:latin typeface="Times New Roman" panose="02020603050405020304" pitchFamily="18" charset="0"/>
              </a:rPr>
              <a:t>закупівель</a:t>
            </a:r>
            <a:r>
              <a:rPr lang="uk-UA" dirty="0">
                <a:solidFill>
                  <a:srgbClr val="000000"/>
                </a:solidFill>
                <a:effectLst/>
                <a:latin typeface="Times New Roman" panose="02020603050405020304" pitchFamily="18" charset="0"/>
              </a:rPr>
              <a:t>, стандартизація торгової практики.</a:t>
            </a:r>
          </a:p>
          <a:p>
            <a:pPr algn="just"/>
            <a:r>
              <a:rPr lang="uk-UA" dirty="0">
                <a:solidFill>
                  <a:srgbClr val="000000"/>
                </a:solidFill>
                <a:effectLst/>
                <a:latin typeface="Times New Roman" panose="02020603050405020304" pitchFamily="18" charset="0"/>
              </a:rPr>
              <a:t>Основною метою таких об’єднань є створення можливостей</a:t>
            </a:r>
            <a:r>
              <a:rPr lang="uk-UA" dirty="0">
                <a:solidFill>
                  <a:srgbClr val="000000"/>
                </a:solidFill>
                <a:latin typeface="Times New Roman" panose="02020603050405020304" pitchFamily="18" charset="0"/>
              </a:rPr>
              <a:t> </a:t>
            </a:r>
            <a:r>
              <a:rPr lang="uk-UA" dirty="0">
                <a:solidFill>
                  <a:srgbClr val="000000"/>
                </a:solidFill>
                <a:effectLst/>
                <a:latin typeface="Times New Roman" panose="02020603050405020304" pitchFamily="18" charset="0"/>
              </a:rPr>
              <a:t>для ефективної конкуренції з розгалуженими мережами великих організацій.</a:t>
            </a:r>
          </a:p>
          <a:p>
            <a:pPr algn="just"/>
            <a:r>
              <a:rPr lang="uk-UA" i="1" dirty="0">
                <a:solidFill>
                  <a:srgbClr val="000000"/>
                </a:solidFill>
                <a:effectLst/>
                <a:latin typeface="Times New Roman" panose="02020603050405020304" pitchFamily="18" charset="0"/>
              </a:rPr>
              <a:t>Кооперативи роздрібних торговців</a:t>
            </a:r>
            <a:r>
              <a:rPr lang="uk-UA" dirty="0">
                <a:solidFill>
                  <a:srgbClr val="000000"/>
                </a:solidFill>
                <a:effectLst/>
                <a:latin typeface="Times New Roman" panose="02020603050405020304" pitchFamily="18" charset="0"/>
              </a:rPr>
              <a:t> – це об’єднання</a:t>
            </a:r>
            <a:r>
              <a:rPr lang="uk-UA" dirty="0">
                <a:solidFill>
                  <a:srgbClr val="000000"/>
                </a:solidFill>
                <a:latin typeface="Times New Roman" panose="02020603050405020304" pitchFamily="18" charset="0"/>
              </a:rPr>
              <a:t> </a:t>
            </a:r>
            <a:r>
              <a:rPr lang="uk-UA" dirty="0">
                <a:solidFill>
                  <a:srgbClr val="000000"/>
                </a:solidFill>
                <a:effectLst/>
                <a:latin typeface="Times New Roman" panose="02020603050405020304" pitchFamily="18" charset="0"/>
              </a:rPr>
              <a:t>роздрібних торговців у кооперативи. Учасники такого об’єднання закуповують продукцію через кооперативи, спільно</a:t>
            </a:r>
            <a:r>
              <a:rPr lang="uk-UA" dirty="0">
                <a:solidFill>
                  <a:srgbClr val="000000"/>
                </a:solidFill>
                <a:latin typeface="Times New Roman" panose="02020603050405020304" pitchFamily="18" charset="0"/>
              </a:rPr>
              <a:t> </a:t>
            </a:r>
            <a:r>
              <a:rPr lang="uk-UA" dirty="0">
                <a:solidFill>
                  <a:srgbClr val="000000"/>
                </a:solidFill>
                <a:effectLst/>
                <a:latin typeface="Times New Roman" panose="02020603050405020304" pitchFamily="18" charset="0"/>
              </a:rPr>
              <a:t>організовують рекламу. Отриманий прибуток </a:t>
            </a:r>
            <a:r>
              <a:rPr lang="uk-UA" dirty="0" err="1">
                <a:solidFill>
                  <a:srgbClr val="000000"/>
                </a:solidFill>
                <a:effectLst/>
                <a:latin typeface="Times New Roman" panose="02020603050405020304" pitchFamily="18" charset="0"/>
              </a:rPr>
              <a:t>пропорційно</a:t>
            </a:r>
            <a:r>
              <a:rPr lang="uk-UA" dirty="0">
                <a:solidFill>
                  <a:srgbClr val="000000"/>
                </a:solidFill>
                <a:effectLst/>
                <a:latin typeface="Times New Roman" panose="02020603050405020304" pitchFamily="18" charset="0"/>
              </a:rPr>
              <a:t> розподіляється між усіма членами кооперативу</a:t>
            </a:r>
          </a:p>
          <a:p>
            <a:endParaRPr lang="ru-RU" dirty="0">
              <a:solidFill>
                <a:srgbClr val="000000"/>
              </a:solidFill>
              <a:effectLst/>
              <a:latin typeface="Times New Roman" panose="02020603050405020304" pitchFamily="18" charset="0"/>
            </a:endParaRPr>
          </a:p>
          <a:p>
            <a:endParaRPr dirty="0"/>
          </a:p>
        </p:txBody>
      </p:sp>
    </p:spTree>
    <p:extLst>
      <p:ext uri="{BB962C8B-B14F-4D97-AF65-F5344CB8AC3E}">
        <p14:creationId xmlns:p14="http://schemas.microsoft.com/office/powerpoint/2010/main" val="1323183154"/>
      </p:ext>
    </p:extLst>
  </p:cSld>
  <p:clrMapOvr>
    <a:masterClrMapping/>
  </p:clrMapOvr>
</p:sld>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{BAD841DC-749C-D84D-A5D1-B99D800B7271}tf10001060</Template>
  <TotalTime>115</TotalTime>
  <Words>2319</Words>
  <Application>Microsoft Macintosh PowerPoint</Application>
  <PresentationFormat>Широкоэкранный</PresentationFormat>
  <Paragraphs>85</Paragraphs>
  <Slides>38</Slides>
  <Notes>1</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38</vt:i4>
      </vt:variant>
    </vt:vector>
  </HeadingPairs>
  <TitlesOfParts>
    <vt:vector size="45" baseType="lpstr">
      <vt:lpstr>Arial</vt:lpstr>
      <vt:lpstr>Calibri</vt:lpstr>
      <vt:lpstr>Times New Roman</vt:lpstr>
      <vt:lpstr>Trebuchet MS</vt:lpstr>
      <vt:lpstr>Wingdings</vt:lpstr>
      <vt:lpstr>Wingdings 3</vt:lpstr>
      <vt:lpstr>Аспект</vt:lpstr>
      <vt:lpstr>ТОВАРНИЙ РУХ І МЕХАНІЗМИ ВИКОРИСТАННЯ КАНАЛІВ РОЗПОДІЛУ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ТОВАРНИЙ РУХ І МЕХАНІЗМИ ВИКОРИСТАННЯ КАНАЛІВ РОЗПОДІЛУ </dc:title>
  <dc:creator>Александр Ткачук</dc:creator>
  <cp:lastModifiedBy>Александр Ткачук</cp:lastModifiedBy>
  <cp:revision>14</cp:revision>
  <dcterms:created xsi:type="dcterms:W3CDTF">2025-02-03T10:23:11Z</dcterms:created>
  <dcterms:modified xsi:type="dcterms:W3CDTF">2026-02-02T13:06:12Z</dcterms:modified>
</cp:coreProperties>
</file>