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1" r:id="rId3"/>
    <p:sldId id="272" r:id="rId4"/>
    <p:sldId id="273" r:id="rId5"/>
    <p:sldId id="258" r:id="rId6"/>
    <p:sldId id="274" r:id="rId7"/>
    <p:sldId id="259" r:id="rId8"/>
    <p:sldId id="314" r:id="rId9"/>
    <p:sldId id="275" r:id="rId10"/>
    <p:sldId id="315" r:id="rId11"/>
    <p:sldId id="316" r:id="rId12"/>
    <p:sldId id="317" r:id="rId13"/>
    <p:sldId id="318" r:id="rId14"/>
    <p:sldId id="319" r:id="rId15"/>
    <p:sldId id="320" r:id="rId16"/>
    <p:sldId id="321" r:id="rId17"/>
    <p:sldId id="322" r:id="rId18"/>
    <p:sldId id="323" r:id="rId19"/>
    <p:sldId id="324" r:id="rId20"/>
    <p:sldId id="325" r:id="rId21"/>
    <p:sldId id="260" r:id="rId22"/>
    <p:sldId id="276" r:id="rId23"/>
    <p:sldId id="326" r:id="rId24"/>
    <p:sldId id="327" r:id="rId25"/>
    <p:sldId id="328" r:id="rId26"/>
    <p:sldId id="329" r:id="rId27"/>
    <p:sldId id="330" r:id="rId28"/>
    <p:sldId id="261" r:id="rId29"/>
    <p:sldId id="331" r:id="rId30"/>
    <p:sldId id="332" r:id="rId31"/>
    <p:sldId id="333" r:id="rId3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23.03.2023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7356448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23.03.2023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4193608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23.03.2023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722499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23.03.2023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509534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23.03.2023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197804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23.03.2023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6780802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23.03.2023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0164080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23.03.2023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83690304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23.03.2023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3808820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23.03.2023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9726761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23.03.2023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49697429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23.03.2023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3542263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23.03.2023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20662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23.03.2023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64431977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23.03.2023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39847424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23.03.2023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7247069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B6E03-9A6F-4D5B-A053-1805D7046A71}" type="datetimeFigureOut">
              <a:rPr lang="uk-UA" smtClean="0"/>
              <a:pPr/>
              <a:t>23.03.2023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61295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1.rada.gov.ua/laws/show/2939-12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zakon0.rada.gov.ua/laws/show/z1467-13" TargetMode="External"/><Relationship Id="rId3" Type="http://schemas.openxmlformats.org/officeDocument/2006/relationships/hyperlink" Target="https://i.factor.ua/ukr/law-42/" TargetMode="External"/><Relationship Id="rId7" Type="http://schemas.openxmlformats.org/officeDocument/2006/relationships/hyperlink" Target="http://zakon0.rada.gov.ua/laws/show/z1166-06" TargetMode="External"/><Relationship Id="rId2" Type="http://schemas.openxmlformats.org/officeDocument/2006/relationships/hyperlink" Target="http://zakon2.rada.gov.ua/laws/show/254&#1082;/96-&#1074;&#1088;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akon0.rada.gov.ua/laws/show/550-2006-&#1087;" TargetMode="External"/><Relationship Id="rId5" Type="http://schemas.openxmlformats.org/officeDocument/2006/relationships/hyperlink" Target="http://zakon1.rada.gov.ua/laws/show/2939-12" TargetMode="External"/><Relationship Id="rId4" Type="http://schemas.openxmlformats.org/officeDocument/2006/relationships/hyperlink" Target="https://i.factor.ua/ukr/law-52/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0.rada.gov.ua/laws/show/550-2006-&#1087;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0.rada.gov.ua/laws/show/z1166-06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0.rada.gov.ua/laws/show/z1166-06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3805" y="1010193"/>
            <a:ext cx="10528663" cy="368507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sz="5000" dirty="0" smtClean="0">
                <a:solidFill>
                  <a:schemeClr val="tx1"/>
                </a:solidFill>
              </a:rPr>
              <a:t>Тема </a:t>
            </a:r>
            <a:r>
              <a:rPr lang="ru-RU" sz="5000" dirty="0" smtClean="0">
                <a:solidFill>
                  <a:schemeClr val="tx1"/>
                </a:solidFill>
              </a:rPr>
              <a:t>5. </a:t>
            </a:r>
            <a:r>
              <a:rPr lang="ru-RU" sz="5000" dirty="0" err="1" smtClean="0">
                <a:solidFill>
                  <a:schemeClr val="tx1"/>
                </a:solidFill>
              </a:rPr>
              <a:t>Діяльність</a:t>
            </a:r>
            <a:r>
              <a:rPr lang="ru-RU" sz="5000" dirty="0" smtClean="0">
                <a:solidFill>
                  <a:schemeClr val="tx1"/>
                </a:solidFill>
              </a:rPr>
              <a:t> </a:t>
            </a:r>
            <a:r>
              <a:rPr lang="ru-RU" sz="5000" dirty="0" err="1" smtClean="0">
                <a:solidFill>
                  <a:schemeClr val="tx1"/>
                </a:solidFill>
              </a:rPr>
              <a:t>Державної</a:t>
            </a:r>
            <a:r>
              <a:rPr lang="ru-RU" sz="5000" dirty="0" smtClean="0">
                <a:solidFill>
                  <a:schemeClr val="tx1"/>
                </a:solidFill>
              </a:rPr>
              <a:t> </a:t>
            </a:r>
            <a:r>
              <a:rPr lang="ru-RU" sz="5000" dirty="0" err="1" smtClean="0">
                <a:solidFill>
                  <a:schemeClr val="tx1"/>
                </a:solidFill>
              </a:rPr>
              <a:t>аудиторської</a:t>
            </a:r>
            <a:r>
              <a:rPr lang="ru-RU" sz="5000" dirty="0" smtClean="0">
                <a:solidFill>
                  <a:schemeClr val="tx1"/>
                </a:solidFill>
              </a:rPr>
              <a:t> </a:t>
            </a:r>
            <a:r>
              <a:rPr lang="ru-RU" sz="5000" dirty="0" err="1" smtClean="0">
                <a:solidFill>
                  <a:schemeClr val="tx1"/>
                </a:solidFill>
              </a:rPr>
              <a:t>служби</a:t>
            </a:r>
            <a:endParaRPr lang="uk-UA" sz="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1994843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92369" y="436098"/>
            <a:ext cx="8848579" cy="6006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Порядок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особливості</a:t>
            </a:r>
            <a:r>
              <a:rPr lang="ru-RU" b="1" dirty="0" smtClean="0"/>
              <a:t> </a:t>
            </a:r>
            <a:r>
              <a:rPr lang="ru-RU" b="1" dirty="0" err="1" smtClean="0"/>
              <a:t>проведення</a:t>
            </a:r>
            <a:r>
              <a:rPr lang="ru-RU" b="1" dirty="0" smtClean="0"/>
              <a:t> </a:t>
            </a:r>
            <a:r>
              <a:rPr lang="ru-RU" b="1" dirty="0" err="1" smtClean="0"/>
              <a:t>інспектування</a:t>
            </a:r>
            <a:r>
              <a:rPr lang="ru-RU" b="1" dirty="0" smtClean="0"/>
              <a:t> </a:t>
            </a:r>
            <a:r>
              <a:rPr lang="ru-RU" b="1" dirty="0" err="1" smtClean="0"/>
              <a:t>працівниками</a:t>
            </a:r>
            <a:r>
              <a:rPr lang="ru-RU" b="1" dirty="0" smtClean="0"/>
              <a:t> ДАС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Плановою </a:t>
            </a:r>
            <a:r>
              <a:rPr lang="ru-RU" dirty="0" err="1" smtClean="0"/>
              <a:t>виїзною</a:t>
            </a:r>
            <a:r>
              <a:rPr lang="ru-RU" dirty="0" smtClean="0"/>
              <a:t> </a:t>
            </a:r>
            <a:r>
              <a:rPr lang="ru-RU" dirty="0" err="1" smtClean="0"/>
              <a:t>ревізією</a:t>
            </a:r>
            <a:r>
              <a:rPr lang="ru-RU" dirty="0" smtClean="0"/>
              <a:t> </a:t>
            </a:r>
            <a:r>
              <a:rPr lang="ru-RU" i="1" dirty="0" err="1" smtClean="0"/>
              <a:t>є</a:t>
            </a:r>
            <a:r>
              <a:rPr lang="ru-RU" i="1" dirty="0" smtClean="0"/>
              <a:t> </a:t>
            </a:r>
            <a:r>
              <a:rPr lang="ru-RU" i="1" dirty="0" err="1" smtClean="0"/>
              <a:t>ревізія</a:t>
            </a:r>
            <a:r>
              <a:rPr lang="ru-RU" i="1" dirty="0" smtClean="0"/>
              <a:t> у </a:t>
            </a:r>
            <a:r>
              <a:rPr lang="ru-RU" i="1" dirty="0" err="1" smtClean="0"/>
              <a:t>підконтрольних</a:t>
            </a:r>
            <a:r>
              <a:rPr lang="ru-RU" i="1" dirty="0" smtClean="0"/>
              <a:t> </a:t>
            </a:r>
            <a:r>
              <a:rPr lang="ru-RU" i="1" dirty="0" err="1" smtClean="0"/>
              <a:t>установах</a:t>
            </a:r>
            <a:r>
              <a:rPr lang="ru-RU" i="1" dirty="0" smtClean="0"/>
              <a:t>, яка </a:t>
            </a:r>
            <a:r>
              <a:rPr lang="ru-RU" i="1" dirty="0" err="1" smtClean="0"/>
              <a:t>передбачена</a:t>
            </a:r>
            <a:r>
              <a:rPr lang="ru-RU" i="1" dirty="0" smtClean="0"/>
              <a:t> у </a:t>
            </a:r>
            <a:r>
              <a:rPr lang="ru-RU" i="1" dirty="0" err="1" smtClean="0"/>
              <a:t>плані</a:t>
            </a:r>
            <a:r>
              <a:rPr lang="ru-RU" i="1" dirty="0" smtClean="0"/>
              <a:t> </a:t>
            </a:r>
            <a:r>
              <a:rPr lang="ru-RU" i="1" dirty="0" err="1" smtClean="0"/>
              <a:t>контрольно-ревізійної</a:t>
            </a:r>
            <a:r>
              <a:rPr lang="ru-RU" i="1" dirty="0" smtClean="0"/>
              <a:t> </a:t>
            </a:r>
            <a:r>
              <a:rPr lang="ru-RU" i="1" dirty="0" err="1" smtClean="0"/>
              <a:t>роботи</a:t>
            </a:r>
            <a:r>
              <a:rPr lang="ru-RU" i="1" dirty="0" smtClean="0"/>
              <a:t> ДАС </a:t>
            </a:r>
            <a:r>
              <a:rPr lang="ru-RU" i="1" dirty="0" err="1" smtClean="0"/>
              <a:t>і</a:t>
            </a:r>
            <a:r>
              <a:rPr lang="ru-RU" i="1" dirty="0" smtClean="0"/>
              <a:t> проводиться за </a:t>
            </a:r>
            <a:r>
              <a:rPr lang="ru-RU" i="1" dirty="0" err="1" smtClean="0"/>
              <a:t>місцезнаходженням</a:t>
            </a:r>
            <a:r>
              <a:rPr lang="ru-RU" i="1" dirty="0" smtClean="0"/>
              <a:t> </a:t>
            </a:r>
            <a:r>
              <a:rPr lang="ru-RU" i="1" dirty="0" err="1" smtClean="0"/>
              <a:t>такої</a:t>
            </a:r>
            <a:r>
              <a:rPr lang="ru-RU" i="1" dirty="0" smtClean="0"/>
              <a:t> </a:t>
            </a:r>
            <a:r>
              <a:rPr lang="ru-RU" i="1" dirty="0" err="1" smtClean="0"/>
              <a:t>підконтрольної</a:t>
            </a:r>
            <a:r>
              <a:rPr lang="ru-RU" i="1" dirty="0" smtClean="0"/>
              <a:t> установи </a:t>
            </a:r>
            <a:r>
              <a:rPr lang="ru-RU" i="1" dirty="0" err="1" smtClean="0"/>
              <a:t>чи</a:t>
            </a:r>
            <a:r>
              <a:rPr lang="ru-RU" i="1" dirty="0" smtClean="0"/>
              <a:t> за </a:t>
            </a:r>
            <a:r>
              <a:rPr lang="ru-RU" i="1" dirty="0" err="1" smtClean="0"/>
              <a:t>місцем</a:t>
            </a:r>
            <a:r>
              <a:rPr lang="ru-RU" i="1" dirty="0" smtClean="0"/>
              <a:t> </a:t>
            </a:r>
            <a:r>
              <a:rPr lang="ru-RU" i="1" dirty="0" err="1" smtClean="0"/>
              <a:t>розташування</a:t>
            </a:r>
            <a:r>
              <a:rPr lang="ru-RU" i="1" dirty="0" smtClean="0"/>
              <a:t> </a:t>
            </a:r>
            <a:r>
              <a:rPr lang="ru-RU" i="1" dirty="0" err="1" smtClean="0"/>
              <a:t>об’єкта</a:t>
            </a:r>
            <a:r>
              <a:rPr lang="ru-RU" i="1" dirty="0" smtClean="0"/>
              <a:t> права </a:t>
            </a:r>
            <a:r>
              <a:rPr lang="ru-RU" i="1" dirty="0" err="1" smtClean="0"/>
              <a:t>власності</a:t>
            </a:r>
            <a:r>
              <a:rPr lang="ru-RU" i="1" dirty="0" smtClean="0"/>
              <a:t>, </a:t>
            </a:r>
            <a:r>
              <a:rPr lang="ru-RU" i="1" dirty="0" err="1" smtClean="0"/>
              <a:t>стосовно</a:t>
            </a:r>
            <a:r>
              <a:rPr lang="ru-RU" i="1" dirty="0" smtClean="0"/>
              <a:t> </a:t>
            </a:r>
            <a:r>
              <a:rPr lang="ru-RU" i="1" dirty="0" err="1" smtClean="0"/>
              <a:t>якого</a:t>
            </a:r>
            <a:r>
              <a:rPr lang="ru-RU" i="1" dirty="0" smtClean="0"/>
              <a:t> проводиться </a:t>
            </a:r>
            <a:r>
              <a:rPr lang="ru-RU" i="1" dirty="0" err="1" smtClean="0"/>
              <a:t>ревізія</a:t>
            </a:r>
            <a:r>
              <a:rPr lang="ru-RU" i="1" dirty="0" smtClean="0"/>
              <a:t>. </a:t>
            </a:r>
            <a:endParaRPr lang="ru-RU" dirty="0" smtClean="0"/>
          </a:p>
          <a:p>
            <a:r>
              <a:rPr lang="ru-RU" dirty="0" smtClean="0"/>
              <a:t>Минули </a:t>
            </a:r>
            <a:r>
              <a:rPr lang="ru-RU" dirty="0" err="1" smtClean="0"/>
              <a:t>ті</a:t>
            </a:r>
            <a:r>
              <a:rPr lang="ru-RU" dirty="0" smtClean="0"/>
              <a:t> </a:t>
            </a:r>
            <a:r>
              <a:rPr lang="ru-RU" dirty="0" err="1" smtClean="0"/>
              <a:t>часи</a:t>
            </a:r>
            <a:r>
              <a:rPr lang="ru-RU" dirty="0" smtClean="0"/>
              <a:t>, коли </a:t>
            </a:r>
            <a:r>
              <a:rPr lang="ru-RU" dirty="0" err="1" smtClean="0"/>
              <a:t>включення</a:t>
            </a:r>
            <a:r>
              <a:rPr lang="ru-RU" dirty="0" smtClean="0"/>
              <a:t> </a:t>
            </a:r>
            <a:r>
              <a:rPr lang="ru-RU" dirty="0" err="1" smtClean="0"/>
              <a:t>об’єктів</a:t>
            </a:r>
            <a:r>
              <a:rPr lang="ru-RU" dirty="0" smtClean="0"/>
              <a:t> до </a:t>
            </a:r>
            <a:r>
              <a:rPr lang="ru-RU" b="1" dirty="0" err="1" smtClean="0"/>
              <a:t>планів</a:t>
            </a:r>
            <a:r>
              <a:rPr lang="ru-RU" dirty="0" smtClean="0"/>
              <a:t> </a:t>
            </a:r>
            <a:r>
              <a:rPr lang="ru-RU" dirty="0" err="1" smtClean="0"/>
              <a:t>контрольно-ревізійної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ДАС, а </a:t>
            </a:r>
            <a:r>
              <a:rPr lang="ru-RU" dirty="0" err="1" smtClean="0"/>
              <a:t>відповідно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ревізій</a:t>
            </a:r>
            <a:r>
              <a:rPr lang="ru-RU" dirty="0" smtClean="0"/>
              <a:t>, проводилось за одним </a:t>
            </a:r>
            <a:r>
              <a:rPr lang="ru-RU" dirty="0" err="1" smtClean="0"/>
              <a:t>критерієм</a:t>
            </a:r>
            <a:r>
              <a:rPr lang="ru-RU" dirty="0" smtClean="0"/>
              <a:t> — </a:t>
            </a:r>
            <a:r>
              <a:rPr lang="ru-RU" b="1" dirty="0" err="1" smtClean="0"/>
              <a:t>періодичність</a:t>
            </a:r>
            <a:r>
              <a:rPr lang="ru-RU" b="1" dirty="0" smtClean="0"/>
              <a:t>.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підконтрольні</a:t>
            </a:r>
            <a:r>
              <a:rPr lang="ru-RU" dirty="0" smtClean="0"/>
              <a:t> </a:t>
            </a:r>
            <a:r>
              <a:rPr lang="ru-RU" dirty="0" err="1" smtClean="0"/>
              <a:t>об’єкти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закріплені</a:t>
            </a:r>
            <a:r>
              <a:rPr lang="ru-RU" dirty="0" smtClean="0"/>
              <a:t> в </a:t>
            </a:r>
            <a:r>
              <a:rPr lang="ru-RU" dirty="0" err="1" smtClean="0"/>
              <a:t>мережі</a:t>
            </a:r>
            <a:r>
              <a:rPr lang="ru-RU" dirty="0" smtClean="0"/>
              <a:t> </a:t>
            </a:r>
            <a:r>
              <a:rPr lang="ru-RU" dirty="0" err="1" smtClean="0"/>
              <a:t>відповідного</a:t>
            </a:r>
            <a:r>
              <a:rPr lang="ru-RU" dirty="0" smtClean="0"/>
              <a:t> </a:t>
            </a:r>
            <a:r>
              <a:rPr lang="ru-RU" dirty="0" err="1" smtClean="0"/>
              <a:t>підрозділу</a:t>
            </a:r>
            <a:r>
              <a:rPr lang="ru-RU" dirty="0" smtClean="0"/>
              <a:t> ДАС, </a:t>
            </a:r>
            <a:r>
              <a:rPr lang="ru-RU" dirty="0" err="1" smtClean="0"/>
              <a:t>мали</a:t>
            </a:r>
            <a:r>
              <a:rPr lang="ru-RU" dirty="0" smtClean="0"/>
              <a:t> бути </a:t>
            </a:r>
            <a:r>
              <a:rPr lang="ru-RU" dirty="0" err="1" smtClean="0"/>
              <a:t>охоплені</a:t>
            </a:r>
            <a:r>
              <a:rPr lang="ru-RU" dirty="0" smtClean="0"/>
              <a:t> </a:t>
            </a:r>
            <a:r>
              <a:rPr lang="ru-RU" dirty="0" err="1" smtClean="0"/>
              <a:t>ревізіями</a:t>
            </a:r>
            <a:r>
              <a:rPr lang="ru-RU" dirty="0" smtClean="0"/>
              <a:t> не </a:t>
            </a:r>
            <a:r>
              <a:rPr lang="ru-RU" dirty="0" err="1" smtClean="0"/>
              <a:t>рідше</a:t>
            </a:r>
            <a:r>
              <a:rPr lang="ru-RU" dirty="0" smtClean="0"/>
              <a:t> </a:t>
            </a:r>
            <a:r>
              <a:rPr lang="ru-RU" dirty="0" err="1" smtClean="0"/>
              <a:t>ніж</a:t>
            </a:r>
            <a:r>
              <a:rPr lang="ru-RU" dirty="0" smtClean="0"/>
              <a:t> раз на три роки. </a:t>
            </a:r>
          </a:p>
          <a:p>
            <a:r>
              <a:rPr lang="ru-RU" dirty="0" smtClean="0"/>
              <a:t>З 2012 року </a:t>
            </a:r>
            <a:r>
              <a:rPr lang="ru-RU" dirty="0" err="1" smtClean="0"/>
              <a:t>відбір</a:t>
            </a:r>
            <a:r>
              <a:rPr lang="ru-RU" dirty="0" smtClean="0"/>
              <a:t> </a:t>
            </a:r>
            <a:r>
              <a:rPr lang="ru-RU" dirty="0" err="1" smtClean="0"/>
              <a:t>об’єктів</a:t>
            </a:r>
            <a:r>
              <a:rPr lang="ru-RU" dirty="0" smtClean="0"/>
              <a:t> до </a:t>
            </a:r>
            <a:r>
              <a:rPr lang="ru-RU" dirty="0" err="1" smtClean="0"/>
              <a:t>планів</a:t>
            </a:r>
            <a:r>
              <a:rPr lang="ru-RU" dirty="0" smtClean="0"/>
              <a:t> </a:t>
            </a:r>
            <a:r>
              <a:rPr lang="ru-RU" dirty="0" err="1" smtClean="0"/>
              <a:t>контрольно-ревізійної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ДАС </a:t>
            </a:r>
            <a:r>
              <a:rPr lang="ru-RU" dirty="0" err="1" smtClean="0"/>
              <a:t>докорінно</a:t>
            </a:r>
            <a:r>
              <a:rPr lang="ru-RU" dirty="0" smtClean="0"/>
              <a:t> </a:t>
            </a:r>
            <a:r>
              <a:rPr lang="ru-RU" dirty="0" err="1" smtClean="0"/>
              <a:t>змінився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проводиться на </a:t>
            </a:r>
            <a:r>
              <a:rPr lang="ru-RU" dirty="0" err="1" smtClean="0"/>
              <a:t>підставі</a:t>
            </a:r>
            <a:r>
              <a:rPr lang="ru-RU" dirty="0" smtClean="0"/>
              <a:t> </a:t>
            </a:r>
            <a:r>
              <a:rPr lang="ru-RU" b="1" dirty="0" err="1" smtClean="0"/>
              <a:t>ризикорієнтованого</a:t>
            </a:r>
            <a:r>
              <a:rPr lang="ru-RU" b="1" dirty="0" smtClean="0"/>
              <a:t> </a:t>
            </a:r>
            <a:r>
              <a:rPr lang="ru-RU" b="1" dirty="0" err="1" smtClean="0"/>
              <a:t>підходу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998806"/>
            <a:ext cx="8596668" cy="5859193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/>
              <a:t>Суть </a:t>
            </a:r>
            <a:r>
              <a:rPr lang="ru-RU" sz="2000" dirty="0" err="1" smtClean="0"/>
              <a:t>цього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підходу</a:t>
            </a:r>
            <a:r>
              <a:rPr lang="ru-RU" sz="2000" dirty="0" smtClean="0"/>
              <a:t> </a:t>
            </a:r>
            <a:r>
              <a:rPr lang="ru-RU" sz="2000" dirty="0" err="1" smtClean="0"/>
              <a:t>полягає</a:t>
            </a:r>
            <a:r>
              <a:rPr lang="ru-RU" sz="2000" dirty="0" smtClean="0"/>
              <a:t> у тому,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відбір</a:t>
            </a:r>
            <a:r>
              <a:rPr lang="ru-RU" sz="2000" dirty="0" smtClean="0"/>
              <a:t> </a:t>
            </a:r>
            <a:r>
              <a:rPr lang="ru-RU" sz="2000" dirty="0" err="1" smtClean="0"/>
              <a:t>об’єктів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проведення</a:t>
            </a:r>
            <a:r>
              <a:rPr lang="ru-RU" sz="2000" dirty="0" smtClean="0"/>
              <a:t> контролю </a:t>
            </a:r>
            <a:r>
              <a:rPr lang="ru-RU" sz="2000" dirty="0" err="1" smtClean="0"/>
              <a:t>здійснюється</a:t>
            </a:r>
            <a:r>
              <a:rPr lang="ru-RU" sz="2000" dirty="0" smtClean="0"/>
              <a:t> на </a:t>
            </a:r>
            <a:r>
              <a:rPr lang="ru-RU" sz="2000" dirty="0" err="1" smtClean="0"/>
              <a:t>підставі</a:t>
            </a:r>
            <a:r>
              <a:rPr lang="ru-RU" sz="2000" dirty="0" smtClean="0"/>
              <a:t> </a:t>
            </a:r>
            <a:r>
              <a:rPr lang="ru-RU" sz="2000" dirty="0" err="1" smtClean="0"/>
              <a:t>оцінки</a:t>
            </a:r>
            <a:r>
              <a:rPr lang="ru-RU" sz="2000" dirty="0" smtClean="0"/>
              <a:t> </a:t>
            </a:r>
            <a:r>
              <a:rPr lang="ru-RU" sz="2000" dirty="0" err="1" smtClean="0"/>
              <a:t>ймовірних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ризиків</a:t>
            </a:r>
            <a:r>
              <a:rPr lang="ru-RU" sz="2000" dirty="0" smtClean="0"/>
              <a:t> </a:t>
            </a:r>
            <a:r>
              <a:rPr lang="ru-RU" sz="2000" dirty="0" err="1" smtClean="0"/>
              <a:t>допущення</a:t>
            </a:r>
            <a:r>
              <a:rPr lang="ru-RU" sz="2000" dirty="0" smtClean="0"/>
              <a:t> ними </a:t>
            </a:r>
            <a:r>
              <a:rPr lang="ru-RU" sz="2000" dirty="0" err="1" smtClean="0"/>
              <a:t>фінансових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порушень</a:t>
            </a:r>
            <a:r>
              <a:rPr lang="ru-RU" sz="2000" dirty="0" smtClean="0"/>
              <a:t>.</a:t>
            </a:r>
          </a:p>
          <a:p>
            <a:pPr algn="just"/>
            <a:r>
              <a:rPr lang="ru-RU" sz="2000" dirty="0" smtClean="0"/>
              <a:t>Для </a:t>
            </a:r>
            <a:r>
              <a:rPr lang="ru-RU" sz="2000" dirty="0" err="1" smtClean="0"/>
              <a:t>забезпечення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ризикорієнтованого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відбору</a:t>
            </a:r>
            <a:r>
              <a:rPr lang="ru-RU" sz="2000" dirty="0" smtClean="0"/>
              <a:t> </a:t>
            </a:r>
            <a:r>
              <a:rPr lang="ru-RU" sz="2000" dirty="0" err="1" smtClean="0"/>
              <a:t>об’єктів</a:t>
            </a:r>
            <a:r>
              <a:rPr lang="ru-RU" sz="2000" dirty="0" smtClean="0"/>
              <a:t> </a:t>
            </a:r>
            <a:r>
              <a:rPr lang="ru-RU" sz="2000" dirty="0" err="1" smtClean="0"/>
              <a:t>аналізується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інформація</a:t>
            </a:r>
            <a:r>
              <a:rPr lang="ru-RU" sz="2000" dirty="0" smtClean="0"/>
              <a:t>, </a:t>
            </a:r>
            <a:r>
              <a:rPr lang="ru-RU" sz="2000" dirty="0" err="1" smtClean="0"/>
              <a:t>копії</a:t>
            </a:r>
            <a:r>
              <a:rPr lang="ru-RU" sz="2000" dirty="0" smtClean="0"/>
              <a:t> </a:t>
            </a:r>
            <a:r>
              <a:rPr lang="ru-RU" sz="2000" dirty="0" err="1" smtClean="0"/>
              <a:t>фінансових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документів</a:t>
            </a:r>
            <a:r>
              <a:rPr lang="ru-RU" sz="2000" dirty="0" smtClean="0"/>
              <a:t>, </a:t>
            </a:r>
            <a:r>
              <a:rPr lang="ru-RU" sz="2000" dirty="0" err="1" smtClean="0"/>
              <a:t>які</a:t>
            </a:r>
            <a:r>
              <a:rPr lang="ru-RU" sz="2000" dirty="0" smtClean="0"/>
              <a:t> </a:t>
            </a:r>
            <a:r>
              <a:rPr lang="ru-RU" sz="2000" dirty="0" err="1" smtClean="0"/>
              <a:t>отримуються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підконтрольних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установ</a:t>
            </a:r>
            <a:r>
              <a:rPr lang="ru-RU" sz="2000" dirty="0" smtClean="0"/>
              <a:t> та </a:t>
            </a:r>
            <a:r>
              <a:rPr lang="ru-RU" sz="2000" dirty="0" err="1" smtClean="0"/>
              <a:t>інших</a:t>
            </a:r>
            <a:r>
              <a:rPr lang="ru-RU" sz="2000" dirty="0" smtClean="0"/>
              <a:t> </a:t>
            </a:r>
            <a:r>
              <a:rPr lang="ru-RU" sz="2000" dirty="0" err="1" smtClean="0"/>
              <a:t>джерел</a:t>
            </a:r>
            <a:r>
              <a:rPr lang="ru-RU" sz="2000" dirty="0" smtClean="0"/>
              <a:t> на </a:t>
            </a:r>
            <a:r>
              <a:rPr lang="ru-RU" sz="2000" dirty="0" err="1" smtClean="0"/>
              <a:t>письмові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запити</a:t>
            </a:r>
            <a:r>
              <a:rPr lang="ru-RU" sz="2000" dirty="0" smtClean="0"/>
              <a:t> ДАС.</a:t>
            </a:r>
          </a:p>
          <a:p>
            <a:pPr algn="just"/>
            <a:r>
              <a:rPr lang="ru-RU" sz="2000" b="1" dirty="0" err="1" smtClean="0"/>
              <a:t>Увага</a:t>
            </a:r>
            <a:r>
              <a:rPr lang="ru-RU" sz="2000" b="1" dirty="0" smtClean="0"/>
              <a:t>!</a:t>
            </a:r>
            <a:r>
              <a:rPr lang="ru-RU" sz="2000" dirty="0" smtClean="0"/>
              <a:t>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запровадженням</a:t>
            </a:r>
            <a:r>
              <a:rPr lang="ru-RU" sz="2000" dirty="0" smtClean="0"/>
              <a:t> </a:t>
            </a:r>
            <a:r>
              <a:rPr lang="ru-RU" sz="2000" dirty="0" err="1" smtClean="0"/>
              <a:t>ризикорієнтованого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відбору</a:t>
            </a:r>
            <a:r>
              <a:rPr lang="ru-RU" sz="2000" dirty="0" smtClean="0"/>
              <a:t> </a:t>
            </a:r>
            <a:r>
              <a:rPr lang="ru-RU" sz="2000" dirty="0" err="1" smtClean="0"/>
              <a:t>кількість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об’єктів</a:t>
            </a:r>
            <a:r>
              <a:rPr lang="ru-RU" sz="2000" dirty="0" smtClean="0"/>
              <a:t> контролю для </a:t>
            </a:r>
            <a:r>
              <a:rPr lang="ru-RU" sz="2000" dirty="0" err="1" smtClean="0"/>
              <a:t>проведення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планових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виїзних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ревізій</a:t>
            </a:r>
            <a:r>
              <a:rPr lang="ru-RU" sz="2000" dirty="0" smtClean="0"/>
              <a:t> </a:t>
            </a:r>
            <a:r>
              <a:rPr lang="ru-RU" sz="2000" b="1" dirty="0" err="1" smtClean="0"/>
              <a:t>значно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зменшилась</a:t>
            </a:r>
            <a:r>
              <a:rPr lang="ru-RU" sz="2000" dirty="0" smtClean="0"/>
              <a:t>. </a:t>
            </a:r>
          </a:p>
          <a:p>
            <a:pPr algn="just"/>
            <a:r>
              <a:rPr lang="ru-RU" sz="2000" dirty="0" err="1" smtClean="0"/>
              <a:t>Отже</a:t>
            </a:r>
            <a:r>
              <a:rPr lang="ru-RU" sz="2000" dirty="0" smtClean="0"/>
              <a:t>, у </a:t>
            </a:r>
            <a:r>
              <a:rPr lang="ru-RU" sz="2000" dirty="0" err="1" smtClean="0"/>
              <a:t>разі</a:t>
            </a:r>
            <a:r>
              <a:rPr lang="ru-RU" sz="2000" dirty="0" smtClean="0"/>
              <a:t> </a:t>
            </a:r>
            <a:r>
              <a:rPr lang="ru-RU" sz="2000" dirty="0" err="1" smtClean="0"/>
              <a:t>якщо</a:t>
            </a:r>
            <a:r>
              <a:rPr lang="ru-RU" sz="2000" dirty="0" smtClean="0"/>
              <a:t> </a:t>
            </a:r>
            <a:r>
              <a:rPr lang="ru-RU" sz="2000" dirty="0" err="1" smtClean="0"/>
              <a:t>підприємство</a:t>
            </a:r>
            <a:r>
              <a:rPr lang="ru-RU" sz="2000" dirty="0" smtClean="0"/>
              <a:t>, </a:t>
            </a:r>
            <a:r>
              <a:rPr lang="ru-RU" sz="2000" dirty="0" err="1" smtClean="0"/>
              <a:t>установа</a:t>
            </a:r>
            <a:r>
              <a:rPr lang="ru-RU" sz="2000" dirty="0" smtClean="0"/>
              <a:t>, </a:t>
            </a:r>
            <a:r>
              <a:rPr lang="ru-RU" sz="2000" dirty="0" err="1" smtClean="0"/>
              <a:t>організація</a:t>
            </a:r>
            <a:r>
              <a:rPr lang="ru-RU" sz="2000" dirty="0" smtClean="0"/>
              <a:t> не </a:t>
            </a:r>
            <a:r>
              <a:rPr lang="ru-RU" sz="2000" dirty="0" err="1" smtClean="0"/>
              <a:t>має</a:t>
            </a:r>
            <a:r>
              <a:rPr lang="ru-RU" sz="2000" dirty="0" smtClean="0"/>
              <a:t>, </a:t>
            </a:r>
            <a:r>
              <a:rPr lang="ru-RU" sz="2000" dirty="0" err="1" smtClean="0"/>
              <a:t>наприклад</a:t>
            </a:r>
            <a:r>
              <a:rPr lang="ru-RU" sz="2000" dirty="0" smtClean="0"/>
              <a:t>, </a:t>
            </a:r>
            <a:r>
              <a:rPr lang="ru-RU" sz="2000" dirty="0" err="1" smtClean="0"/>
              <a:t>значних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обсягів</a:t>
            </a:r>
            <a:r>
              <a:rPr lang="ru-RU" sz="2000" dirty="0" smtClean="0"/>
              <a:t> </a:t>
            </a:r>
            <a:r>
              <a:rPr lang="ru-RU" sz="2000" dirty="0" err="1" smtClean="0"/>
              <a:t>фінансування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капітальних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видатків</a:t>
            </a:r>
            <a:r>
              <a:rPr lang="ru-RU" sz="2000" dirty="0" smtClean="0"/>
              <a:t>, </a:t>
            </a:r>
            <a:r>
              <a:rPr lang="ru-RU" sz="2000" dirty="0" err="1" smtClean="0"/>
              <a:t>дебіторсько-кредиторської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заборгованості</a:t>
            </a:r>
            <a:r>
              <a:rPr lang="ru-RU" sz="2000" dirty="0" smtClean="0"/>
              <a:t>, а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відсутня</a:t>
            </a:r>
            <a:r>
              <a:rPr lang="ru-RU" sz="2000" dirty="0" smtClean="0"/>
              <a:t> </a:t>
            </a:r>
            <a:r>
              <a:rPr lang="ru-RU" sz="2000" dirty="0" err="1" smtClean="0"/>
              <a:t>інформація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правоохоронних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органів</a:t>
            </a:r>
            <a:r>
              <a:rPr lang="ru-RU" sz="2000" dirty="0" smtClean="0"/>
              <a:t> </a:t>
            </a:r>
            <a:r>
              <a:rPr lang="ru-RU" sz="2000" dirty="0" err="1" smtClean="0"/>
              <a:t>щодо</a:t>
            </a:r>
            <a:r>
              <a:rPr lang="ru-RU" sz="2000" dirty="0" smtClean="0"/>
              <a:t> </a:t>
            </a:r>
            <a:r>
              <a:rPr lang="ru-RU" sz="2000" dirty="0" err="1" smtClean="0"/>
              <a:t>суми</a:t>
            </a:r>
            <a:r>
              <a:rPr lang="ru-RU" sz="2000" dirty="0" smtClean="0"/>
              <a:t> </a:t>
            </a:r>
            <a:r>
              <a:rPr lang="ru-RU" sz="2000" dirty="0" err="1" smtClean="0"/>
              <a:t>ймовірної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матеріальної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шкоди</a:t>
            </a:r>
            <a:r>
              <a:rPr lang="ru-RU" sz="2000" dirty="0" smtClean="0"/>
              <a:t> (</a:t>
            </a:r>
            <a:r>
              <a:rPr lang="ru-RU" sz="2000" dirty="0" err="1" smtClean="0"/>
              <a:t>збитків</a:t>
            </a:r>
            <a:r>
              <a:rPr lang="ru-RU" sz="2000" dirty="0" smtClean="0"/>
              <a:t>)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взаємовідносин</a:t>
            </a:r>
            <a:r>
              <a:rPr lang="ru-RU" sz="2000" dirty="0" smtClean="0"/>
              <a:t>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суб’єктами</a:t>
            </a:r>
            <a:r>
              <a:rPr lang="ru-RU" sz="2000" dirty="0" smtClean="0"/>
              <a:t> </a:t>
            </a:r>
            <a:r>
              <a:rPr lang="ru-RU" sz="2000" dirty="0" err="1" smtClean="0"/>
              <a:t>господарювання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ознаками</a:t>
            </a:r>
            <a:r>
              <a:rPr lang="ru-RU" sz="2000" dirty="0" smtClean="0"/>
              <a:t> </a:t>
            </a:r>
            <a:r>
              <a:rPr lang="ru-RU" sz="2000" dirty="0" err="1" smtClean="0"/>
              <a:t>фіктивності</a:t>
            </a:r>
            <a:r>
              <a:rPr lang="ru-RU" sz="2000" dirty="0" smtClean="0"/>
              <a:t>, то </a:t>
            </a:r>
            <a:r>
              <a:rPr lang="ru-RU" sz="2000" dirty="0" err="1" smtClean="0"/>
              <a:t>проведення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планової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ревізії</a:t>
            </a:r>
            <a:r>
              <a:rPr lang="ru-RU" sz="2000" dirty="0" smtClean="0"/>
              <a:t> </a:t>
            </a:r>
            <a:r>
              <a:rPr lang="ru-RU" sz="2000" b="1" dirty="0" err="1" smtClean="0"/>
              <a:t>можна</a:t>
            </a:r>
            <a:r>
              <a:rPr lang="ru-RU" sz="2000" b="1" dirty="0" smtClean="0"/>
              <a:t> не </a:t>
            </a:r>
            <a:r>
              <a:rPr lang="ru-RU" sz="2000" b="1" dirty="0" err="1" smtClean="0"/>
              <a:t>чекати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взагалі</a:t>
            </a:r>
            <a:r>
              <a:rPr lang="ru-RU" sz="2000" dirty="0" smtClean="0"/>
              <a:t>. </a:t>
            </a:r>
            <a:endParaRPr lang="ru-RU" sz="20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097281"/>
            <a:ext cx="8596668" cy="4944082"/>
          </a:xfrm>
        </p:spPr>
        <p:txBody>
          <a:bodyPr/>
          <a:lstStyle/>
          <a:p>
            <a:pPr algn="just"/>
            <a:r>
              <a:rPr lang="ru-RU" b="1" dirty="0" err="1" smtClean="0"/>
              <a:t>Важливо</a:t>
            </a:r>
            <a:r>
              <a:rPr lang="ru-RU" b="1" dirty="0" smtClean="0"/>
              <a:t>!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i="1" dirty="0" smtClean="0">
                <a:hlinkClick r:id="rId2"/>
              </a:rPr>
              <a:t>ч. 2 ст. 11 Закону № 2939</a:t>
            </a:r>
            <a:r>
              <a:rPr lang="ru-RU" i="1" dirty="0" smtClean="0"/>
              <a:t> </a:t>
            </a:r>
            <a:r>
              <a:rPr lang="ru-RU" dirty="0" err="1" smtClean="0"/>
              <a:t>планова</a:t>
            </a:r>
            <a:r>
              <a:rPr lang="ru-RU" dirty="0" smtClean="0"/>
              <a:t> </a:t>
            </a:r>
            <a:r>
              <a:rPr lang="ru-RU" dirty="0" err="1" smtClean="0"/>
              <a:t>виїзна</a:t>
            </a:r>
            <a:r>
              <a:rPr lang="ru-RU" dirty="0" smtClean="0"/>
              <a:t> </a:t>
            </a:r>
            <a:r>
              <a:rPr lang="ru-RU" dirty="0" err="1" smtClean="0"/>
              <a:t>ревізія</a:t>
            </a:r>
            <a:r>
              <a:rPr lang="ru-RU" dirty="0" smtClean="0"/>
              <a:t> проводиться не </a:t>
            </a:r>
            <a:r>
              <a:rPr lang="ru-RU" dirty="0" err="1" smtClean="0"/>
              <a:t>частіше</a:t>
            </a:r>
            <a:r>
              <a:rPr lang="ru-RU" dirty="0" smtClean="0"/>
              <a:t>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b="1" dirty="0" smtClean="0"/>
              <a:t>один раз на </a:t>
            </a:r>
            <a:r>
              <a:rPr lang="ru-RU" b="1" dirty="0" err="1" smtClean="0"/>
              <a:t>календарний</a:t>
            </a:r>
            <a:r>
              <a:rPr lang="en-US" b="1" dirty="0" smtClean="0"/>
              <a:t> </a:t>
            </a:r>
            <a:r>
              <a:rPr lang="ru-RU" b="1" dirty="0" smtClean="0"/>
              <a:t> </a:t>
            </a:r>
            <a:r>
              <a:rPr lang="ru-RU" b="1" dirty="0" err="1" smtClean="0"/>
              <a:t>рік</a:t>
            </a:r>
            <a:r>
              <a:rPr lang="ru-RU" b="1" dirty="0" smtClean="0"/>
              <a:t>.</a:t>
            </a:r>
            <a:endParaRPr lang="en-US" b="1" dirty="0" smtClean="0"/>
          </a:p>
          <a:p>
            <a:pPr algn="just"/>
            <a:r>
              <a:rPr lang="ru-RU" b="1" dirty="0" err="1" smtClean="0"/>
              <a:t>Важливо</a:t>
            </a:r>
            <a:r>
              <a:rPr lang="ru-RU" b="1" dirty="0" smtClean="0"/>
              <a:t>!</a:t>
            </a:r>
            <a:r>
              <a:rPr lang="ru-RU" dirty="0" smtClean="0"/>
              <a:t> </a:t>
            </a:r>
            <a:r>
              <a:rPr lang="ru-RU" dirty="0" err="1" smtClean="0"/>
              <a:t>Сьогодні</a:t>
            </a:r>
            <a:r>
              <a:rPr lang="ru-RU" dirty="0" smtClean="0"/>
              <a:t> право на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планової</a:t>
            </a:r>
            <a:r>
              <a:rPr lang="ru-RU" dirty="0" smtClean="0"/>
              <a:t> </a:t>
            </a:r>
            <a:r>
              <a:rPr lang="ru-RU" dirty="0" err="1" smtClean="0"/>
              <a:t>виїзної</a:t>
            </a:r>
            <a:r>
              <a:rPr lang="ru-RU" dirty="0" smtClean="0"/>
              <a:t> </a:t>
            </a:r>
            <a:r>
              <a:rPr lang="ru-RU" dirty="0" err="1" smtClean="0"/>
              <a:t>ревізії</a:t>
            </a:r>
            <a:r>
              <a:rPr lang="ru-RU" dirty="0" smtClean="0"/>
              <a:t> </a:t>
            </a:r>
            <a:r>
              <a:rPr lang="ru-RU" dirty="0" err="1" smtClean="0"/>
              <a:t>надається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у тому </a:t>
            </a:r>
            <a:r>
              <a:rPr lang="ru-RU" dirty="0" err="1" smtClean="0"/>
              <a:t>разі</a:t>
            </a:r>
            <a:r>
              <a:rPr lang="ru-RU" dirty="0" smtClean="0"/>
              <a:t>, коли </a:t>
            </a:r>
            <a:r>
              <a:rPr lang="ru-RU" dirty="0" err="1" smtClean="0"/>
              <a:t>об’єкт</a:t>
            </a:r>
            <a:r>
              <a:rPr lang="ru-RU" dirty="0" smtClean="0"/>
              <a:t>, в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планується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ревізії</a:t>
            </a:r>
            <a:r>
              <a:rPr lang="ru-RU" dirty="0" smtClean="0"/>
              <a:t>, </a:t>
            </a:r>
            <a:r>
              <a:rPr lang="ru-RU" b="1" dirty="0" smtClean="0"/>
              <a:t>не </a:t>
            </a:r>
            <a:r>
              <a:rPr lang="ru-RU" b="1" dirty="0" err="1" smtClean="0"/>
              <a:t>пізніше</a:t>
            </a:r>
            <a:r>
              <a:rPr lang="ru-RU" b="1" dirty="0" smtClean="0"/>
              <a:t> </a:t>
            </a:r>
            <a:r>
              <a:rPr lang="ru-RU" b="1" dirty="0" err="1" smtClean="0"/>
              <a:t>ніж</a:t>
            </a:r>
            <a:r>
              <a:rPr lang="ru-RU" b="1" dirty="0" smtClean="0"/>
              <a:t> за десять </a:t>
            </a:r>
            <a:r>
              <a:rPr lang="ru-RU" b="1" dirty="0" err="1" smtClean="0"/>
              <a:t>днів</a:t>
            </a:r>
            <a:r>
              <a:rPr lang="ru-RU" dirty="0" smtClean="0"/>
              <a:t> до дня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письмово</a:t>
            </a:r>
            <a:r>
              <a:rPr lang="ru-RU" dirty="0" smtClean="0"/>
              <a:t> </a:t>
            </a:r>
            <a:r>
              <a:rPr lang="ru-RU" dirty="0" err="1" smtClean="0"/>
              <a:t>повідомлено</a:t>
            </a:r>
            <a:r>
              <a:rPr lang="ru-RU" dirty="0" smtClean="0"/>
              <a:t> про </a:t>
            </a:r>
            <a:r>
              <a:rPr lang="ru-RU" dirty="0" err="1" smtClean="0"/>
              <a:t>дати</a:t>
            </a:r>
            <a:r>
              <a:rPr lang="ru-RU" dirty="0" smtClean="0"/>
              <a:t> початку та </a:t>
            </a:r>
            <a:r>
              <a:rPr lang="ru-RU" dirty="0" err="1" smtClean="0"/>
              <a:t>закінчення</a:t>
            </a:r>
            <a:r>
              <a:rPr lang="ru-RU" dirty="0" smtClean="0"/>
              <a:t> </a:t>
            </a:r>
            <a:r>
              <a:rPr lang="ru-RU" dirty="0" err="1" smtClean="0"/>
              <a:t>ревізії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err="1" smtClean="0"/>
              <a:t>Позаплановою</a:t>
            </a:r>
            <a:r>
              <a:rPr lang="ru-RU" dirty="0" smtClean="0"/>
              <a:t> </a:t>
            </a:r>
            <a:r>
              <a:rPr lang="ru-RU" dirty="0" err="1" smtClean="0"/>
              <a:t>виїзною</a:t>
            </a:r>
            <a:r>
              <a:rPr lang="ru-RU" dirty="0" smtClean="0"/>
              <a:t> </a:t>
            </a:r>
            <a:r>
              <a:rPr lang="ru-RU" dirty="0" err="1" smtClean="0"/>
              <a:t>ревізією</a:t>
            </a:r>
            <a:r>
              <a:rPr lang="ru-RU" i="1" dirty="0" smtClean="0"/>
              <a:t> </a:t>
            </a:r>
            <a:r>
              <a:rPr lang="ru-RU" i="1" dirty="0" err="1" smtClean="0"/>
              <a:t>вважається</a:t>
            </a:r>
            <a:r>
              <a:rPr lang="ru-RU" i="1" dirty="0" smtClean="0"/>
              <a:t> </a:t>
            </a:r>
            <a:r>
              <a:rPr lang="ru-RU" i="1" dirty="0" err="1" smtClean="0"/>
              <a:t>ревізія</a:t>
            </a:r>
            <a:r>
              <a:rPr lang="ru-RU" i="1" dirty="0" smtClean="0"/>
              <a:t>, яка </a:t>
            </a:r>
            <a:r>
              <a:rPr lang="ru-RU" dirty="0" smtClean="0"/>
              <a:t>не </a:t>
            </a:r>
            <a:r>
              <a:rPr lang="ru-RU" dirty="0" err="1" smtClean="0"/>
              <a:t>передбачена</a:t>
            </a:r>
            <a:r>
              <a:rPr lang="ru-RU" i="1" dirty="0" smtClean="0"/>
              <a:t> в планах </a:t>
            </a:r>
            <a:r>
              <a:rPr lang="ru-RU" i="1" dirty="0" err="1" smtClean="0"/>
              <a:t>роботи</a:t>
            </a:r>
            <a:r>
              <a:rPr lang="ru-RU" i="1" dirty="0" smtClean="0"/>
              <a:t> органу ДАС.</a:t>
            </a:r>
            <a:endParaRPr lang="ru-RU" dirty="0" smtClean="0"/>
          </a:p>
          <a:p>
            <a:r>
              <a:rPr lang="ru-RU" dirty="0" err="1" smtClean="0"/>
              <a:t>Розглянемо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підставами</a:t>
            </a:r>
            <a:r>
              <a:rPr lang="ru-RU" dirty="0" smtClean="0"/>
              <a:t> для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такої</a:t>
            </a:r>
            <a:r>
              <a:rPr lang="ru-RU" dirty="0" smtClean="0"/>
              <a:t> </a:t>
            </a:r>
            <a:r>
              <a:rPr lang="ru-RU" dirty="0" err="1" smtClean="0"/>
              <a:t>ревізії</a:t>
            </a:r>
            <a:r>
              <a:rPr lang="ru-RU" dirty="0" smtClean="0"/>
              <a:t>: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661183"/>
            <a:ext cx="8596668" cy="538018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1) </a:t>
            </a:r>
            <a:r>
              <a:rPr lang="ru-RU" dirty="0" err="1" smtClean="0"/>
              <a:t>Надходження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підконтрольної</a:t>
            </a:r>
            <a:r>
              <a:rPr lang="ru-RU" dirty="0" smtClean="0"/>
              <a:t> установи </a:t>
            </a:r>
            <a:r>
              <a:rPr lang="ru-RU" dirty="0" err="1" smtClean="0"/>
              <a:t>скарги</a:t>
            </a:r>
            <a:r>
              <a:rPr lang="ru-RU" dirty="0" smtClean="0"/>
              <a:t> про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законодавства</a:t>
            </a:r>
            <a:r>
              <a:rPr lang="ru-RU" dirty="0" smtClean="0"/>
              <a:t> </a:t>
            </a:r>
            <a:r>
              <a:rPr lang="ru-RU" dirty="0" err="1" smtClean="0"/>
              <a:t>посадовими</a:t>
            </a:r>
            <a:r>
              <a:rPr lang="ru-RU" dirty="0" smtClean="0"/>
              <a:t> особами органу ДАС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планової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позапланової</a:t>
            </a:r>
            <a:r>
              <a:rPr lang="ru-RU" dirty="0" smtClean="0"/>
              <a:t> </a:t>
            </a:r>
            <a:r>
              <a:rPr lang="ru-RU" dirty="0" err="1" smtClean="0"/>
              <a:t>ревізії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міститься</a:t>
            </a:r>
            <a:r>
              <a:rPr lang="ru-RU" dirty="0" smtClean="0"/>
              <a:t> </a:t>
            </a:r>
            <a:r>
              <a:rPr lang="ru-RU" dirty="0" err="1" smtClean="0"/>
              <a:t>вимога</a:t>
            </a:r>
            <a:r>
              <a:rPr lang="ru-RU" dirty="0" smtClean="0"/>
              <a:t> про </a:t>
            </a:r>
            <a:r>
              <a:rPr lang="ru-RU" dirty="0" err="1" smtClean="0"/>
              <a:t>повне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часткове</a:t>
            </a:r>
            <a:r>
              <a:rPr lang="ru-RU" dirty="0" smtClean="0"/>
              <a:t> </a:t>
            </a:r>
            <a:r>
              <a:rPr lang="ru-RU" dirty="0" err="1" smtClean="0"/>
              <a:t>скасування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 </a:t>
            </a:r>
            <a:r>
              <a:rPr lang="ru-RU" dirty="0" err="1" smtClean="0"/>
              <a:t>ревізії</a:t>
            </a:r>
            <a:endParaRPr lang="ru-RU" dirty="0" smtClean="0"/>
          </a:p>
          <a:p>
            <a:pPr algn="just"/>
            <a:r>
              <a:rPr lang="ru-RU" dirty="0" smtClean="0"/>
              <a:t>2) </a:t>
            </a:r>
            <a:r>
              <a:rPr lang="ru-RU" dirty="0" err="1" smtClean="0"/>
              <a:t>Виникнення</a:t>
            </a:r>
            <a:r>
              <a:rPr lang="ru-RU" dirty="0" smtClean="0"/>
              <a:t> потреби у </a:t>
            </a:r>
            <a:r>
              <a:rPr lang="ru-RU" dirty="0" err="1" smtClean="0"/>
              <a:t>перевірці</a:t>
            </a:r>
            <a:r>
              <a:rPr lang="ru-RU" dirty="0" smtClean="0"/>
              <a:t> </a:t>
            </a:r>
            <a:r>
              <a:rPr lang="ru-RU" dirty="0" err="1" smtClean="0"/>
              <a:t>відомостей</a:t>
            </a:r>
            <a:r>
              <a:rPr lang="ru-RU" dirty="0" smtClean="0"/>
              <a:t>, </a:t>
            </a:r>
            <a:r>
              <a:rPr lang="ru-RU" dirty="0" err="1" smtClean="0"/>
              <a:t>отриманих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особи, яка мала </a:t>
            </a:r>
            <a:r>
              <a:rPr lang="ru-RU" dirty="0" err="1" smtClean="0"/>
              <a:t>правові</a:t>
            </a:r>
            <a:r>
              <a:rPr lang="ru-RU" dirty="0" smtClean="0"/>
              <a:t> </a:t>
            </a:r>
            <a:r>
              <a:rPr lang="ru-RU" dirty="0" err="1" smtClean="0"/>
              <a:t>відносини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підконтрольною</a:t>
            </a:r>
            <a:r>
              <a:rPr lang="ru-RU" dirty="0" smtClean="0"/>
              <a:t> </a:t>
            </a:r>
            <a:r>
              <a:rPr lang="ru-RU" dirty="0" err="1" smtClean="0"/>
              <a:t>установою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установа</a:t>
            </a:r>
            <a:r>
              <a:rPr lang="ru-RU" dirty="0" smtClean="0"/>
              <a:t> не </a:t>
            </a:r>
            <a:r>
              <a:rPr lang="ru-RU" dirty="0" err="1" smtClean="0"/>
              <a:t>надасть</a:t>
            </a:r>
            <a:r>
              <a:rPr lang="ru-RU" dirty="0" smtClean="0"/>
              <a:t> </a:t>
            </a:r>
            <a:r>
              <a:rPr lang="ru-RU" dirty="0" err="1" smtClean="0"/>
              <a:t>пояснення</a:t>
            </a:r>
            <a:r>
              <a:rPr lang="ru-RU" dirty="0" smtClean="0"/>
              <a:t> та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документальні</a:t>
            </a:r>
            <a:r>
              <a:rPr lang="ru-RU" dirty="0" smtClean="0"/>
              <a:t> </a:t>
            </a:r>
            <a:r>
              <a:rPr lang="ru-RU" dirty="0" err="1" smtClean="0"/>
              <a:t>підтвердження</a:t>
            </a:r>
            <a:r>
              <a:rPr lang="ru-RU" dirty="0" smtClean="0"/>
              <a:t> на </a:t>
            </a:r>
            <a:r>
              <a:rPr lang="ru-RU" dirty="0" err="1" smtClean="0"/>
              <a:t>обов’язковий</a:t>
            </a:r>
            <a:r>
              <a:rPr lang="ru-RU" dirty="0" smtClean="0"/>
              <a:t> </a:t>
            </a:r>
            <a:r>
              <a:rPr lang="ru-RU" dirty="0" err="1" smtClean="0"/>
              <a:t>письмовий</a:t>
            </a:r>
            <a:r>
              <a:rPr lang="ru-RU" dirty="0" smtClean="0"/>
              <a:t> запит органу ДАС </a:t>
            </a:r>
            <a:r>
              <a:rPr lang="ru-RU" dirty="0" err="1" smtClean="0"/>
              <a:t>протягом</a:t>
            </a:r>
            <a:r>
              <a:rPr lang="ru-RU" dirty="0" smtClean="0"/>
              <a:t> десяти </a:t>
            </a:r>
            <a:r>
              <a:rPr lang="ru-RU" dirty="0" err="1" smtClean="0"/>
              <a:t>робочих</a:t>
            </a:r>
            <a:r>
              <a:rPr lang="ru-RU" dirty="0" smtClean="0"/>
              <a:t> </a:t>
            </a:r>
            <a:r>
              <a:rPr lang="ru-RU" dirty="0" err="1" smtClean="0"/>
              <a:t>днів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дня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запиту</a:t>
            </a:r>
            <a:r>
              <a:rPr lang="ru-RU" dirty="0" smtClean="0"/>
              <a:t>. </a:t>
            </a:r>
            <a:r>
              <a:rPr lang="ru-RU" b="1" dirty="0" err="1" smtClean="0"/>
              <a:t>Примітка</a:t>
            </a:r>
            <a:r>
              <a:rPr lang="ru-RU" b="1" dirty="0" smtClean="0"/>
              <a:t>.</a:t>
            </a:r>
            <a:r>
              <a:rPr lang="ru-RU" dirty="0" smtClean="0"/>
              <a:t> Як правило, потреба в </a:t>
            </a:r>
            <a:r>
              <a:rPr lang="ru-RU" dirty="0" err="1" smtClean="0"/>
              <a:t>перевірці</a:t>
            </a:r>
            <a:r>
              <a:rPr lang="ru-RU" dirty="0" smtClean="0"/>
              <a:t> </a:t>
            </a:r>
            <a:r>
              <a:rPr lang="ru-RU" dirty="0" err="1" smtClean="0"/>
              <a:t>відомостей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необхідності</a:t>
            </a:r>
            <a:r>
              <a:rPr lang="ru-RU" dirty="0" smtClean="0"/>
              <a:t> </a:t>
            </a:r>
            <a:r>
              <a:rPr lang="ru-RU" dirty="0" err="1" smtClean="0"/>
              <a:t>всебічного</a:t>
            </a:r>
            <a:r>
              <a:rPr lang="ru-RU" dirty="0" smtClean="0"/>
              <a:t> </a:t>
            </a:r>
            <a:r>
              <a:rPr lang="ru-RU" dirty="0" err="1" smtClean="0"/>
              <a:t>розгляду</a:t>
            </a:r>
            <a:r>
              <a:rPr lang="ru-RU" dirty="0" smtClean="0"/>
              <a:t> </a:t>
            </a:r>
            <a:r>
              <a:rPr lang="ru-RU" dirty="0" err="1" smtClean="0"/>
              <a:t>працівниками</a:t>
            </a:r>
            <a:r>
              <a:rPr lang="ru-RU" dirty="0" smtClean="0"/>
              <a:t> ДАС </a:t>
            </a:r>
            <a:r>
              <a:rPr lang="ru-RU" dirty="0" err="1" smtClean="0"/>
              <a:t>скарг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надходять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, на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бездіяльність</a:t>
            </a:r>
            <a:r>
              <a:rPr lang="ru-RU" dirty="0" smtClean="0"/>
              <a:t> </a:t>
            </a:r>
            <a:r>
              <a:rPr lang="ru-RU" dirty="0" err="1" smtClean="0"/>
              <a:t>посадових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 </a:t>
            </a:r>
            <a:r>
              <a:rPr lang="ru-RU" dirty="0" err="1" smtClean="0"/>
              <a:t>підприємств</a:t>
            </a:r>
            <a:r>
              <a:rPr lang="ru-RU" dirty="0" smtClean="0"/>
              <a:t>, </a:t>
            </a:r>
            <a:r>
              <a:rPr lang="ru-RU" dirty="0" err="1" smtClean="0"/>
              <a:t>установ</a:t>
            </a:r>
            <a:r>
              <a:rPr lang="ru-RU" dirty="0" smtClean="0"/>
              <a:t>, </a:t>
            </a:r>
            <a:r>
              <a:rPr lang="ru-RU" dirty="0" err="1" smtClean="0"/>
              <a:t>організацій</a:t>
            </a:r>
            <a:endParaRPr lang="ru-RU" dirty="0" smtClean="0"/>
          </a:p>
          <a:p>
            <a:pPr algn="just"/>
            <a:r>
              <a:rPr lang="ru-RU" dirty="0" smtClean="0"/>
              <a:t>3) Проводиться </a:t>
            </a:r>
            <a:r>
              <a:rPr lang="ru-RU" dirty="0" err="1" smtClean="0"/>
              <a:t>реорганізація</a:t>
            </a:r>
            <a:r>
              <a:rPr lang="ru-RU" dirty="0" smtClean="0"/>
              <a:t> (</a:t>
            </a:r>
            <a:r>
              <a:rPr lang="ru-RU" dirty="0" err="1" smtClean="0"/>
              <a:t>ліквідація</a:t>
            </a:r>
            <a:r>
              <a:rPr lang="ru-RU" dirty="0" smtClean="0"/>
              <a:t>) </a:t>
            </a:r>
            <a:r>
              <a:rPr lang="ru-RU" dirty="0" err="1" smtClean="0"/>
              <a:t>підконтрольної</a:t>
            </a:r>
            <a:r>
              <a:rPr lang="ru-RU" dirty="0" smtClean="0"/>
              <a:t> установи</a:t>
            </a:r>
          </a:p>
          <a:p>
            <a:pPr algn="just"/>
            <a:r>
              <a:rPr lang="ru-RU" dirty="0" smtClean="0"/>
              <a:t>4) </a:t>
            </a:r>
            <a:r>
              <a:rPr lang="ru-RU" dirty="0" err="1" smtClean="0"/>
              <a:t>Надходження</a:t>
            </a:r>
            <a:r>
              <a:rPr lang="ru-RU" dirty="0" smtClean="0"/>
              <a:t> </a:t>
            </a:r>
            <a:r>
              <a:rPr lang="ru-RU" dirty="0" err="1" smtClean="0"/>
              <a:t>доручення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ревізій</a:t>
            </a:r>
            <a:r>
              <a:rPr lang="ru-RU" dirty="0" smtClean="0"/>
              <a:t> у </a:t>
            </a:r>
            <a:r>
              <a:rPr lang="ru-RU" dirty="0" err="1" smtClean="0"/>
              <a:t>підконтрольних</a:t>
            </a:r>
            <a:r>
              <a:rPr lang="ru-RU" dirty="0" smtClean="0"/>
              <a:t> </a:t>
            </a:r>
            <a:r>
              <a:rPr lang="ru-RU" dirty="0" err="1" smtClean="0"/>
              <a:t>установах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КМУ,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прокуратури</a:t>
            </a:r>
            <a:r>
              <a:rPr lang="ru-RU" dirty="0" smtClean="0"/>
              <a:t>,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доходів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зборів</a:t>
            </a:r>
            <a:r>
              <a:rPr lang="ru-RU" dirty="0" smtClean="0"/>
              <a:t>, МВС, СБУ,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</a:t>
            </a:r>
            <a:r>
              <a:rPr lang="ru-RU" dirty="0" err="1" smtClean="0"/>
              <a:t>антикорупційного</a:t>
            </a:r>
            <a:r>
              <a:rPr lang="ru-RU" dirty="0" smtClean="0"/>
              <a:t> бюро </a:t>
            </a:r>
            <a:r>
              <a:rPr lang="ru-RU" dirty="0" err="1" smtClean="0"/>
              <a:t>України</a:t>
            </a:r>
            <a:r>
              <a:rPr lang="ru-RU" dirty="0" smtClean="0"/>
              <a:t>, яке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факти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підконтрольними</a:t>
            </a:r>
            <a:r>
              <a:rPr lang="ru-RU" dirty="0" smtClean="0"/>
              <a:t> </a:t>
            </a:r>
            <a:r>
              <a:rPr lang="ru-RU" dirty="0" err="1" smtClean="0"/>
              <a:t>установами</a:t>
            </a:r>
            <a:r>
              <a:rPr lang="ru-RU" dirty="0" smtClean="0"/>
              <a:t> </a:t>
            </a:r>
            <a:r>
              <a:rPr lang="ru-RU" dirty="0" err="1" smtClean="0"/>
              <a:t>законів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перевірку</a:t>
            </a:r>
            <a:r>
              <a:rPr lang="ru-RU" dirty="0" smtClean="0"/>
              <a:t> </a:t>
            </a:r>
            <a:r>
              <a:rPr lang="ru-RU" dirty="0" err="1" smtClean="0"/>
              <a:t>додержання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віднесено</a:t>
            </a:r>
            <a:r>
              <a:rPr lang="ru-RU" dirty="0" smtClean="0"/>
              <a:t> законом до </a:t>
            </a:r>
            <a:r>
              <a:rPr lang="ru-RU" dirty="0" err="1" smtClean="0"/>
              <a:t>компетенції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ДАС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223889"/>
            <a:ext cx="8596668" cy="4817473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5) </a:t>
            </a:r>
            <a:r>
              <a:rPr lang="ru-RU" dirty="0" err="1" smtClean="0"/>
              <a:t>Виявлення</a:t>
            </a:r>
            <a:r>
              <a:rPr lang="ru-RU" dirty="0" smtClean="0"/>
              <a:t> </a:t>
            </a:r>
            <a:r>
              <a:rPr lang="ru-RU" dirty="0" err="1" smtClean="0"/>
              <a:t>вищестоящим</a:t>
            </a:r>
            <a:r>
              <a:rPr lang="ru-RU" dirty="0" smtClean="0"/>
              <a:t> органом ДАС </a:t>
            </a:r>
            <a:r>
              <a:rPr lang="ru-RU" dirty="0" err="1" smtClean="0"/>
              <a:t>фактів</a:t>
            </a:r>
            <a:r>
              <a:rPr lang="ru-RU" dirty="0" smtClean="0"/>
              <a:t> </a:t>
            </a:r>
            <a:r>
              <a:rPr lang="ru-RU" dirty="0" err="1" smtClean="0"/>
              <a:t>невідповідності</a:t>
            </a:r>
            <a:r>
              <a:rPr lang="ru-RU" dirty="0" smtClean="0"/>
              <a:t> </a:t>
            </a:r>
            <a:r>
              <a:rPr lang="ru-RU" dirty="0" err="1" smtClean="0"/>
              <a:t>вимогам</a:t>
            </a:r>
            <a:r>
              <a:rPr lang="ru-RU" dirty="0" smtClean="0"/>
              <a:t> </a:t>
            </a:r>
            <a:r>
              <a:rPr lang="ru-RU" dirty="0" err="1" smtClean="0"/>
              <a:t>законів</a:t>
            </a:r>
            <a:r>
              <a:rPr lang="ru-RU" dirty="0" smtClean="0"/>
              <a:t> </a:t>
            </a:r>
            <a:r>
              <a:rPr lang="ru-RU" dirty="0" err="1" smtClean="0"/>
              <a:t>актів</a:t>
            </a:r>
            <a:r>
              <a:rPr lang="ru-RU" dirty="0" smtClean="0"/>
              <a:t> </a:t>
            </a:r>
            <a:r>
              <a:rPr lang="ru-RU" dirty="0" err="1" smtClean="0"/>
              <a:t>ревізій</a:t>
            </a:r>
            <a:r>
              <a:rPr lang="ru-RU" dirty="0" smtClean="0"/>
              <a:t>, </a:t>
            </a:r>
            <a:r>
              <a:rPr lang="ru-RU" dirty="0" err="1" smtClean="0"/>
              <a:t>складених</a:t>
            </a:r>
            <a:r>
              <a:rPr lang="ru-RU" dirty="0" smtClean="0"/>
              <a:t> </a:t>
            </a:r>
            <a:r>
              <a:rPr lang="ru-RU" dirty="0" err="1" smtClean="0"/>
              <a:t>нижчестоящим</a:t>
            </a:r>
            <a:r>
              <a:rPr lang="ru-RU" dirty="0" smtClean="0"/>
              <a:t> органом ДАС. </a:t>
            </a:r>
            <a:r>
              <a:rPr lang="ru-RU" b="1" dirty="0" err="1" smtClean="0"/>
              <a:t>Примітка</a:t>
            </a:r>
            <a:r>
              <a:rPr lang="ru-RU" dirty="0" smtClean="0"/>
              <a:t>. </a:t>
            </a:r>
            <a:r>
              <a:rPr lang="ru-RU" dirty="0" err="1" smtClean="0"/>
              <a:t>Ініціювання</a:t>
            </a:r>
            <a:r>
              <a:rPr lang="ru-RU" dirty="0" smtClean="0"/>
              <a:t> </a:t>
            </a:r>
            <a:r>
              <a:rPr lang="ru-RU" dirty="0" err="1" smtClean="0"/>
              <a:t>вищестоящим</a:t>
            </a:r>
            <a:r>
              <a:rPr lang="ru-RU" dirty="0" smtClean="0"/>
              <a:t> органом ДАС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позапланової</a:t>
            </a:r>
            <a:r>
              <a:rPr lang="ru-RU" dirty="0" smtClean="0"/>
              <a:t> </a:t>
            </a:r>
            <a:r>
              <a:rPr lang="ru-RU" dirty="0" err="1" smtClean="0"/>
              <a:t>ревізії</a:t>
            </a:r>
            <a:r>
              <a:rPr lang="ru-RU" dirty="0" smtClean="0"/>
              <a:t> </a:t>
            </a:r>
            <a:r>
              <a:rPr lang="ru-RU" dirty="0" err="1" smtClean="0"/>
              <a:t>можливо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у тому </a:t>
            </a:r>
            <a:r>
              <a:rPr lang="ru-RU" dirty="0" err="1" smtClean="0"/>
              <a:t>разі</a:t>
            </a:r>
            <a:r>
              <a:rPr lang="ru-RU" dirty="0" smtClean="0"/>
              <a:t>, коли </a:t>
            </a:r>
            <a:r>
              <a:rPr lang="ru-RU" dirty="0" err="1" smtClean="0"/>
              <a:t>стосовно</a:t>
            </a:r>
            <a:r>
              <a:rPr lang="ru-RU" dirty="0" smtClean="0"/>
              <a:t> </a:t>
            </a:r>
            <a:r>
              <a:rPr lang="ru-RU" dirty="0" err="1" smtClean="0"/>
              <a:t>посадових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службових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 </a:t>
            </a:r>
            <a:r>
              <a:rPr lang="ru-RU" dirty="0" err="1" smtClean="0"/>
              <a:t>нижчестоящого</a:t>
            </a:r>
            <a:r>
              <a:rPr lang="ru-RU" dirty="0" smtClean="0"/>
              <a:t> органу ДАС, </a:t>
            </a:r>
            <a:r>
              <a:rPr lang="ru-RU" dirty="0" err="1" smtClean="0"/>
              <a:t>які</a:t>
            </a:r>
            <a:r>
              <a:rPr lang="ru-RU" dirty="0" smtClean="0"/>
              <a:t> проводили </a:t>
            </a:r>
            <a:r>
              <a:rPr lang="ru-RU" dirty="0" err="1" smtClean="0"/>
              <a:t>ревізію</a:t>
            </a:r>
            <a:r>
              <a:rPr lang="ru-RU" dirty="0" smtClean="0"/>
              <a:t>, </a:t>
            </a:r>
            <a:r>
              <a:rPr lang="ru-RU" dirty="0" err="1" smtClean="0"/>
              <a:t>розпочато</a:t>
            </a:r>
            <a:r>
              <a:rPr lang="ru-RU" dirty="0" smtClean="0"/>
              <a:t> </a:t>
            </a:r>
            <a:r>
              <a:rPr lang="ru-RU" dirty="0" err="1" smtClean="0"/>
              <a:t>службове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у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повідомлення</a:t>
            </a:r>
            <a:r>
              <a:rPr lang="ru-RU" dirty="0" smtClean="0"/>
              <a:t> </a:t>
            </a:r>
            <a:r>
              <a:rPr lang="ru-RU" dirty="0" err="1" smtClean="0"/>
              <a:t>їм</a:t>
            </a:r>
            <a:r>
              <a:rPr lang="ru-RU" dirty="0" smtClean="0"/>
              <a:t> про </a:t>
            </a:r>
            <a:r>
              <a:rPr lang="ru-RU" dirty="0" err="1" smtClean="0"/>
              <a:t>підозру</a:t>
            </a:r>
            <a:r>
              <a:rPr lang="ru-RU" dirty="0" smtClean="0"/>
              <a:t> у </a:t>
            </a:r>
            <a:r>
              <a:rPr lang="ru-RU" dirty="0" err="1" smtClean="0"/>
              <a:t>вчиненні</a:t>
            </a:r>
            <a:r>
              <a:rPr lang="ru-RU" dirty="0" smtClean="0"/>
              <a:t> </a:t>
            </a:r>
            <a:r>
              <a:rPr lang="ru-RU" dirty="0" err="1" smtClean="0"/>
              <a:t>кримінального</a:t>
            </a:r>
            <a:r>
              <a:rPr lang="ru-RU" dirty="0" smtClean="0"/>
              <a:t> </a:t>
            </a:r>
            <a:r>
              <a:rPr lang="ru-RU" dirty="0" err="1" smtClean="0"/>
              <a:t>правопорушення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8302" y="1266092"/>
            <a:ext cx="9158067" cy="5050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46944" y="1026942"/>
            <a:ext cx="8661290" cy="5205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1692" y="661182"/>
            <a:ext cx="9326881" cy="5528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3557" y="787792"/>
            <a:ext cx="9172135" cy="53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844063"/>
            <a:ext cx="8596668" cy="519730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		</a:t>
            </a:r>
            <a:r>
              <a:rPr lang="ru-RU" sz="2400" dirty="0" smtClean="0"/>
              <a:t>	</a:t>
            </a:r>
            <a:r>
              <a:rPr lang="ru-RU" sz="2400" b="1" dirty="0" err="1" smtClean="0">
                <a:hlinkClick r:id="rId2"/>
              </a:rPr>
              <a:t>Конституція</a:t>
            </a:r>
            <a:r>
              <a:rPr lang="ru-RU" sz="2400" b="1" dirty="0" smtClean="0">
                <a:hlinkClick r:id="rId2"/>
              </a:rPr>
              <a:t> </a:t>
            </a:r>
            <a:r>
              <a:rPr lang="ru-RU" sz="2400" b="1" dirty="0" err="1" smtClean="0">
                <a:hlinkClick r:id="rId2"/>
              </a:rPr>
              <a:t>України</a:t>
            </a:r>
            <a:r>
              <a:rPr lang="ru-RU" sz="2400" dirty="0" smtClean="0"/>
              <a:t> — </a:t>
            </a:r>
            <a:r>
              <a:rPr lang="ru-RU" sz="2400" i="1" dirty="0" err="1" smtClean="0"/>
              <a:t>Конституція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України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від</a:t>
            </a:r>
            <a:r>
              <a:rPr lang="ru-RU" sz="2400" i="1" dirty="0" smtClean="0"/>
              <a:t> 28.06.96 р. № 254к/96-ВР.</a:t>
            </a:r>
            <a:endParaRPr lang="ru-RU" sz="2400" dirty="0" smtClean="0"/>
          </a:p>
          <a:p>
            <a:r>
              <a:rPr lang="ru-RU" sz="2400" b="1" dirty="0" err="1" smtClean="0">
                <a:hlinkClick r:id="rId3"/>
              </a:rPr>
              <a:t>КпАП</a:t>
            </a:r>
            <a:r>
              <a:rPr lang="ru-RU" sz="2400" dirty="0" smtClean="0"/>
              <a:t> — </a:t>
            </a:r>
            <a:r>
              <a:rPr lang="ru-RU" sz="2400" i="1" dirty="0" smtClean="0"/>
              <a:t>Кодекс </a:t>
            </a:r>
            <a:r>
              <a:rPr lang="ru-RU" sz="2400" i="1" dirty="0" err="1" smtClean="0"/>
              <a:t>України</a:t>
            </a:r>
            <a:r>
              <a:rPr lang="ru-RU" sz="2400" i="1" dirty="0" smtClean="0"/>
              <a:t> про </a:t>
            </a:r>
            <a:r>
              <a:rPr lang="ru-RU" sz="2400" i="1" dirty="0" err="1" smtClean="0"/>
              <a:t>адміністративні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правопорушення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від</a:t>
            </a:r>
            <a:r>
              <a:rPr lang="ru-RU" sz="2400" i="1" dirty="0" smtClean="0"/>
              <a:t> 07.12.84 р. № 8073-</a:t>
            </a:r>
            <a:r>
              <a:rPr lang="en-US" sz="2400" i="1" dirty="0" smtClean="0"/>
              <a:t>X.</a:t>
            </a:r>
            <a:endParaRPr lang="en-US" sz="2400" dirty="0" smtClean="0"/>
          </a:p>
          <a:p>
            <a:r>
              <a:rPr lang="ru-RU" sz="2400" b="1" dirty="0" smtClean="0">
                <a:hlinkClick r:id="rId4"/>
              </a:rPr>
              <a:t>БК</a:t>
            </a:r>
            <a:r>
              <a:rPr lang="ru-RU" sz="2400" dirty="0" smtClean="0"/>
              <a:t> — </a:t>
            </a:r>
            <a:r>
              <a:rPr lang="ru-RU" sz="2400" i="1" dirty="0" err="1" smtClean="0"/>
              <a:t>Бюджетний</a:t>
            </a:r>
            <a:r>
              <a:rPr lang="ru-RU" sz="2400" i="1" dirty="0" smtClean="0"/>
              <a:t> кодекс </a:t>
            </a:r>
            <a:r>
              <a:rPr lang="ru-RU" sz="2400" i="1" dirty="0" err="1" smtClean="0"/>
              <a:t>України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від</a:t>
            </a:r>
            <a:r>
              <a:rPr lang="ru-RU" sz="2400" i="1" dirty="0" smtClean="0"/>
              <a:t> 08.07.2010 р. № 2456-</a:t>
            </a:r>
            <a:r>
              <a:rPr lang="en-US" sz="2400" i="1" dirty="0" smtClean="0"/>
              <a:t>VI.</a:t>
            </a:r>
            <a:endParaRPr lang="en-US" sz="2400" dirty="0" smtClean="0"/>
          </a:p>
          <a:p>
            <a:r>
              <a:rPr lang="ru-RU" sz="2400" b="1" dirty="0" smtClean="0">
                <a:hlinkClick r:id="rId5"/>
              </a:rPr>
              <a:t>Закон № 2939</a:t>
            </a:r>
            <a:r>
              <a:rPr lang="ru-RU" sz="2400" dirty="0" smtClean="0"/>
              <a:t> — </a:t>
            </a:r>
            <a:r>
              <a:rPr lang="ru-RU" sz="2400" i="1" dirty="0" smtClean="0"/>
              <a:t>Закон </a:t>
            </a:r>
            <a:r>
              <a:rPr lang="ru-RU" sz="2400" i="1" dirty="0" err="1" smtClean="0"/>
              <a:t>України</a:t>
            </a:r>
            <a:r>
              <a:rPr lang="ru-RU" sz="2400" i="1" dirty="0" smtClean="0"/>
              <a:t> «Про </a:t>
            </a:r>
            <a:r>
              <a:rPr lang="ru-RU" sz="2400" i="1" dirty="0" err="1" smtClean="0"/>
              <a:t>основні</a:t>
            </a:r>
            <a:r>
              <a:rPr lang="ru-RU" sz="2400" i="1" dirty="0" smtClean="0"/>
              <a:t> засади </a:t>
            </a:r>
            <a:r>
              <a:rPr lang="ru-RU" sz="2400" i="1" dirty="0" err="1" smtClean="0"/>
              <a:t>здійснення</a:t>
            </a:r>
            <a:r>
              <a:rPr lang="ru-RU" sz="2400" i="1" dirty="0" smtClean="0"/>
              <a:t> державного </a:t>
            </a:r>
            <a:r>
              <a:rPr lang="ru-RU" sz="2400" i="1" dirty="0" err="1" smtClean="0"/>
              <a:t>фінансового</a:t>
            </a:r>
            <a:r>
              <a:rPr lang="ru-RU" sz="2400" i="1" dirty="0" smtClean="0"/>
              <a:t> контролю в </a:t>
            </a:r>
            <a:r>
              <a:rPr lang="ru-RU" sz="2400" i="1" dirty="0" err="1" smtClean="0"/>
              <a:t>Україні</a:t>
            </a:r>
            <a:r>
              <a:rPr lang="ru-RU" sz="2400" i="1" dirty="0" smtClean="0"/>
              <a:t>» </a:t>
            </a:r>
            <a:r>
              <a:rPr lang="ru-RU" sz="2400" i="1" dirty="0" err="1" smtClean="0"/>
              <a:t>від</a:t>
            </a:r>
            <a:r>
              <a:rPr lang="ru-RU" sz="2400" i="1" dirty="0" smtClean="0"/>
              <a:t> 26.01.93 р. № 2939-</a:t>
            </a:r>
            <a:r>
              <a:rPr lang="en-US" sz="2400" i="1" dirty="0" smtClean="0"/>
              <a:t>XII.</a:t>
            </a:r>
            <a:endParaRPr lang="en-US" sz="2400" dirty="0" smtClean="0"/>
          </a:p>
          <a:p>
            <a:r>
              <a:rPr lang="ru-RU" sz="2400" b="1" dirty="0" smtClean="0">
                <a:hlinkClick r:id="rId6"/>
              </a:rPr>
              <a:t>Порядок № 550</a:t>
            </a:r>
            <a:r>
              <a:rPr lang="ru-RU" sz="2400" dirty="0" smtClean="0"/>
              <a:t> — </a:t>
            </a:r>
            <a:r>
              <a:rPr lang="ru-RU" sz="2400" i="1" dirty="0" smtClean="0"/>
              <a:t>Порядок </a:t>
            </a:r>
            <a:r>
              <a:rPr lang="ru-RU" sz="2400" i="1" dirty="0" err="1" smtClean="0"/>
              <a:t>проведення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інспектування</a:t>
            </a:r>
            <a:r>
              <a:rPr lang="ru-RU" sz="2400" i="1" dirty="0" smtClean="0"/>
              <a:t> Державною </a:t>
            </a:r>
            <a:r>
              <a:rPr lang="ru-RU" sz="2400" i="1" dirty="0" err="1" smtClean="0"/>
              <a:t>фінансовою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інспекцією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її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територіальними</a:t>
            </a:r>
            <a:r>
              <a:rPr lang="ru-RU" sz="2400" i="1" dirty="0" smtClean="0"/>
              <a:t> органами, </a:t>
            </a:r>
            <a:r>
              <a:rPr lang="ru-RU" sz="2400" i="1" dirty="0" err="1" smtClean="0"/>
              <a:t>затверджений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постановою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Кабінету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Міністрів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України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від</a:t>
            </a:r>
            <a:r>
              <a:rPr lang="ru-RU" sz="2400" i="1" dirty="0" smtClean="0"/>
              <a:t> 20.04.2006 р. № 550.</a:t>
            </a:r>
            <a:endParaRPr lang="ru-RU" sz="2400" dirty="0" smtClean="0"/>
          </a:p>
          <a:p>
            <a:r>
              <a:rPr lang="ru-RU" sz="2400" b="1" dirty="0" smtClean="0">
                <a:hlinkClick r:id="rId7"/>
              </a:rPr>
              <a:t>Порядок № 346/1025/685/53</a:t>
            </a:r>
            <a:r>
              <a:rPr lang="ru-RU" sz="2400" dirty="0" smtClean="0"/>
              <a:t> — </a:t>
            </a:r>
            <a:r>
              <a:rPr lang="ru-RU" sz="2400" i="1" dirty="0" smtClean="0"/>
              <a:t>Порядок </a:t>
            </a:r>
            <a:r>
              <a:rPr lang="ru-RU" sz="2400" i="1" dirty="0" err="1" smtClean="0"/>
              <a:t>взаємодії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між</a:t>
            </a:r>
            <a:r>
              <a:rPr lang="ru-RU" sz="2400" i="1" dirty="0" smtClean="0"/>
              <a:t> органами </a:t>
            </a:r>
            <a:r>
              <a:rPr lang="ru-RU" sz="2400" i="1" dirty="0" err="1" smtClean="0"/>
              <a:t>державної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контрольно-ревізійної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служби</a:t>
            </a:r>
            <a:r>
              <a:rPr lang="ru-RU" sz="2400" i="1" dirty="0" smtClean="0"/>
              <a:t> та органами </a:t>
            </a:r>
            <a:r>
              <a:rPr lang="ru-RU" sz="2400" i="1" dirty="0" err="1" smtClean="0"/>
              <a:t>прокуратури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внутрішніх</a:t>
            </a:r>
            <a:r>
              <a:rPr lang="ru-RU" sz="2400" i="1" dirty="0" smtClean="0"/>
              <a:t> справ </a:t>
            </a:r>
            <a:r>
              <a:rPr lang="ru-RU" sz="2400" i="1" dirty="0" err="1" smtClean="0"/>
              <a:t>і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Служби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безпеки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України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затверджений</a:t>
            </a:r>
            <a:r>
              <a:rPr lang="ru-RU" sz="2400" i="1" dirty="0" smtClean="0"/>
              <a:t> наказом Головного </a:t>
            </a:r>
            <a:r>
              <a:rPr lang="ru-RU" sz="2400" i="1" dirty="0" err="1" smtClean="0"/>
              <a:t>контрольно-ревізійного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управління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України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Міністерства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внутрішніх</a:t>
            </a:r>
            <a:r>
              <a:rPr lang="ru-RU" sz="2400" i="1" dirty="0" smtClean="0"/>
              <a:t> справ </a:t>
            </a:r>
            <a:r>
              <a:rPr lang="ru-RU" sz="2400" i="1" dirty="0" err="1" smtClean="0"/>
              <a:t>України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Служби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безпеки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України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Генеральної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прокуратури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України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від</a:t>
            </a:r>
            <a:r>
              <a:rPr lang="ru-RU" sz="2400" i="1" dirty="0" smtClean="0"/>
              <a:t> 19.10.2006 р. № 346/1025/685/53.</a:t>
            </a:r>
            <a:endParaRPr lang="ru-RU" sz="2400" dirty="0" smtClean="0"/>
          </a:p>
          <a:p>
            <a:r>
              <a:rPr lang="ru-RU" sz="2400" b="1" dirty="0" smtClean="0">
                <a:hlinkClick r:id="rId8"/>
              </a:rPr>
              <a:t>Порядок № 707</a:t>
            </a:r>
            <a:r>
              <a:rPr lang="ru-RU" sz="2400" dirty="0" smtClean="0"/>
              <a:t> — </a:t>
            </a:r>
            <a:r>
              <a:rPr lang="ru-RU" sz="2400" i="1" dirty="0" smtClean="0"/>
              <a:t>Порядок </a:t>
            </a:r>
            <a:r>
              <a:rPr lang="ru-RU" sz="2400" i="1" dirty="0" err="1" smtClean="0"/>
              <a:t>розгляду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звернень</a:t>
            </a:r>
            <a:r>
              <a:rPr lang="ru-RU" sz="2400" i="1" dirty="0" smtClean="0"/>
              <a:t> та </a:t>
            </a:r>
            <a:r>
              <a:rPr lang="ru-RU" sz="2400" i="1" dirty="0" err="1" smtClean="0"/>
              <a:t>організації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особистого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прийому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громадян</a:t>
            </a:r>
            <a:r>
              <a:rPr lang="ru-RU" sz="2400" i="1" dirty="0" smtClean="0"/>
              <a:t> у </a:t>
            </a:r>
            <a:r>
              <a:rPr lang="ru-RU" sz="2400" i="1" dirty="0" err="1" smtClean="0"/>
              <a:t>Державній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фінансовій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інспекції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України</a:t>
            </a:r>
            <a:r>
              <a:rPr lang="ru-RU" sz="2400" i="1" dirty="0" smtClean="0"/>
              <a:t> та </a:t>
            </a:r>
            <a:r>
              <a:rPr lang="ru-RU" sz="2400" i="1" dirty="0" err="1" smtClean="0"/>
              <a:t>її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територіальних</a:t>
            </a:r>
            <a:r>
              <a:rPr lang="ru-RU" sz="2400" i="1" dirty="0" smtClean="0"/>
              <a:t> органах, </a:t>
            </a:r>
            <a:r>
              <a:rPr lang="ru-RU" sz="2400" i="1" dirty="0" err="1" smtClean="0"/>
              <a:t>затверджений</a:t>
            </a:r>
            <a:r>
              <a:rPr lang="ru-RU" sz="2400" i="1" dirty="0" smtClean="0"/>
              <a:t> наказом </a:t>
            </a:r>
            <a:r>
              <a:rPr lang="ru-RU" sz="2400" i="1" dirty="0" err="1" smtClean="0"/>
              <a:t>Міністерства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фінансів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України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від</a:t>
            </a:r>
            <a:r>
              <a:rPr lang="ru-RU" sz="2400" i="1" dirty="0" smtClean="0"/>
              <a:t> 26.07.2013 р. № 707. </a:t>
            </a:r>
            <a:endParaRPr lang="ru-RU" sz="2400" dirty="0" smtClean="0"/>
          </a:p>
          <a:p>
            <a:r>
              <a:rPr lang="ru-RU" sz="2400" b="1" dirty="0" err="1" smtClean="0"/>
              <a:t>Методичні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рекомендації</a:t>
            </a:r>
            <a:r>
              <a:rPr lang="ru-RU" sz="2400" b="1" dirty="0" smtClean="0"/>
              <a:t> № 90</a:t>
            </a:r>
            <a:r>
              <a:rPr lang="ru-RU" sz="2400" dirty="0" smtClean="0"/>
              <a:t> — </a:t>
            </a:r>
            <a:r>
              <a:rPr lang="ru-RU" sz="2400" i="1" dirty="0" err="1" smtClean="0"/>
              <a:t>Методичні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рекомендації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щодо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здійснення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інспектування</a:t>
            </a:r>
            <a:r>
              <a:rPr lang="ru-RU" sz="2400" i="1" dirty="0" smtClean="0"/>
              <a:t> органами </a:t>
            </a:r>
            <a:r>
              <a:rPr lang="ru-RU" sz="2400" i="1" dirty="0" err="1" smtClean="0"/>
              <a:t>Державної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фінансової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інспекції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України</a:t>
            </a:r>
            <a:r>
              <a:rPr lang="ru-RU" sz="2400" i="1" dirty="0" smtClean="0"/>
              <a:t>,</a:t>
            </a:r>
            <a:r>
              <a:rPr lang="ru-RU" sz="2400" dirty="0" smtClean="0"/>
              <a:t> </a:t>
            </a:r>
            <a:r>
              <a:rPr lang="ru-RU" sz="2400" i="1" dirty="0" err="1" smtClean="0"/>
              <a:t>затверджені</a:t>
            </a:r>
            <a:r>
              <a:rPr lang="ru-RU" sz="2400" i="1" dirty="0" smtClean="0"/>
              <a:t> наказом </a:t>
            </a:r>
            <a:r>
              <a:rPr lang="ru-RU" sz="2400" i="1" dirty="0" err="1" smtClean="0"/>
              <a:t>Державної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фінансової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інспекції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України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від</a:t>
            </a:r>
            <a:r>
              <a:rPr lang="ru-RU" sz="2400" i="1" dirty="0" smtClean="0"/>
              <a:t> 14.12.2011 р. № 90.</a:t>
            </a:r>
            <a:endParaRPr lang="ru-RU" sz="2400" dirty="0" smtClean="0"/>
          </a:p>
          <a:p>
            <a:pPr algn="just">
              <a:buNone/>
            </a:pPr>
            <a:endParaRPr lang="ru-RU" sz="24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9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62708" y="633046"/>
            <a:ext cx="9312812" cy="5500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1693" y="689317"/>
            <a:ext cx="9256542" cy="5598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425532675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7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8813" y="942536"/>
            <a:ext cx="10719582" cy="464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534573"/>
            <a:ext cx="8596668" cy="5506790"/>
          </a:xfrm>
        </p:spPr>
        <p:txBody>
          <a:bodyPr/>
          <a:lstStyle/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визначені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програмі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підлягають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контролю,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перевіряються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документальної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фактичної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 самого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«документальна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перевірка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зрозуміло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вона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контроль за документами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об’єкта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контролю,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напрямках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перевірка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 формою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перевірка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змістом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Так,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перевірка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 формою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контроль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дотриманням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об’єктом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чинного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порядку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складання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оформлення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первинних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зведених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облікових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підтверджуючих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900333"/>
            <a:ext cx="8596668" cy="5542670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проведенні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працівниками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ДАС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такої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особлива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увага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звертається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на:</a:t>
            </a:r>
          </a:p>
          <a:p>
            <a:pPr algn="just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правильність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заповнення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обов’язкових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реквізитів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документів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необхідність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встановлених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випадках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бланків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типових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спеціалізованих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форм,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затверджених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відповідними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органами</a:t>
            </a:r>
          </a:p>
          <a:p>
            <a:pPr algn="just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самостійно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виготовлених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об’єктом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бланків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обов’язково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містити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реквізити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типових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спеціалізованих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форм</a:t>
            </a:r>
          </a:p>
          <a:p>
            <a:pPr algn="just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способи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заповнення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несанкціоноване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втручання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оформлення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повторне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збереження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установленого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зберігання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6)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своєчасність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відображення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бухгалтерському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зафіксованих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первинними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підтверджуючими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документами</a:t>
            </a:r>
          </a:p>
          <a:p>
            <a:pPr algn="just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7)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первинних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підтверджуючих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засвідчують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відображених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бухгалтерському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обліку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858129"/>
            <a:ext cx="8596668" cy="5183233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 свою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чергу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перевірка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змістом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контроль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відповідністю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зафіксовані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первинних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зведених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облікових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підтверджуючих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документах, нормам,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установленим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чинним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законодавством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відповідної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належить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об’єкт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контролю,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внутрішнім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документам установи (Статут,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накази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розпорядження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прийняті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межах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ж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стосується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фактичної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»,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то вона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контроль: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1)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наявністю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готівки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цінних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паперів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бланків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суворої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звітності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необоротних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матеріальних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нематеріальних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цінностей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інвентаризації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обстеження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та контрольного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обміру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виконаних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робіт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2)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правильністю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обґрунтованістю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норм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сировини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виходу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готової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природних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втрат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контрольних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запусків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контрольних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аналізів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готової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дій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9151" y="647113"/>
            <a:ext cx="9158067" cy="5584874"/>
          </a:xfrm>
        </p:spPr>
        <p:txBody>
          <a:bodyPr>
            <a:noAutofit/>
          </a:bodyPr>
          <a:lstStyle/>
          <a:p>
            <a:pPr algn="just"/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відмітити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ДАС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визначає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суцільний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пріоритетним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тому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вимогами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Методичних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рекомендацій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№ 90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чітко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визначені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працівникам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ДАС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обов’язково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дослідити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суцільним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способом.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 таких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належать: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рахунках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органах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казначейської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служби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відчуження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оренду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державного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комунального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майна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кредитів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позик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одержаних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державні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місцеві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гарантії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видатки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капітальне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будівництво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реконструкцію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ремонт,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капітальні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видатки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межах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спільної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провадження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інвестиційної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 тому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числі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бюджетних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межах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інвестиційних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проектів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цінними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паперами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8) оплата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консалтингових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аудиторських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страхування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представницьких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реклами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9)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договорами,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укладеними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нерезидентами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998807"/>
            <a:ext cx="8596668" cy="5042556"/>
          </a:xfrm>
        </p:spPr>
        <p:txBody>
          <a:bodyPr/>
          <a:lstStyle/>
          <a:p>
            <a:r>
              <a:rPr lang="ru-RU" dirty="0" smtClean="0"/>
              <a:t>Як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зазначено</a:t>
            </a:r>
            <a:r>
              <a:rPr lang="ru-RU" dirty="0" smtClean="0"/>
              <a:t> </a:t>
            </a:r>
            <a:r>
              <a:rPr lang="ru-RU" dirty="0" err="1" smtClean="0"/>
              <a:t>раніше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метою документального та фактичного </a:t>
            </a:r>
            <a:r>
              <a:rPr lang="ru-RU" dirty="0" err="1" smtClean="0"/>
              <a:t>підтвердження</a:t>
            </a:r>
            <a:r>
              <a:rPr lang="ru-RU" dirty="0" smtClean="0"/>
              <a:t> виду, </a:t>
            </a:r>
            <a:r>
              <a:rPr lang="ru-RU" dirty="0" err="1" smtClean="0"/>
              <a:t>обсягу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операцій</a:t>
            </a:r>
            <a:r>
              <a:rPr lang="ru-RU" dirty="0" smtClean="0"/>
              <a:t> та </a:t>
            </a:r>
            <a:r>
              <a:rPr lang="ru-RU" dirty="0" err="1" smtClean="0"/>
              <a:t>розрахунків</a:t>
            </a:r>
            <a:r>
              <a:rPr lang="ru-RU" dirty="0" smtClean="0"/>
              <a:t> для </a:t>
            </a:r>
            <a:r>
              <a:rPr lang="ru-RU" dirty="0" err="1" smtClean="0"/>
              <a:t>з’ясування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реальності</a:t>
            </a:r>
            <a:r>
              <a:rPr lang="ru-RU" dirty="0" smtClean="0"/>
              <a:t> та </a:t>
            </a:r>
            <a:r>
              <a:rPr lang="ru-RU" dirty="0" err="1" smtClean="0"/>
              <a:t>повноти</a:t>
            </a:r>
            <a:r>
              <a:rPr lang="ru-RU" dirty="0" smtClean="0"/>
              <a:t> </a:t>
            </a:r>
            <a:r>
              <a:rPr lang="ru-RU" dirty="0" err="1" smtClean="0"/>
              <a:t>відображення</a:t>
            </a:r>
            <a:r>
              <a:rPr lang="ru-RU" dirty="0" smtClean="0"/>
              <a:t> в </a:t>
            </a:r>
            <a:r>
              <a:rPr lang="ru-RU" dirty="0" err="1" smtClean="0"/>
              <a:t>обліку</a:t>
            </a:r>
            <a:r>
              <a:rPr lang="ru-RU" dirty="0" smtClean="0"/>
              <a:t> </a:t>
            </a:r>
            <a:r>
              <a:rPr lang="ru-RU" dirty="0" err="1" smtClean="0"/>
              <a:t>об’єкта</a:t>
            </a:r>
            <a:r>
              <a:rPr lang="ru-RU" dirty="0" smtClean="0"/>
              <a:t> контролю </a:t>
            </a:r>
            <a:r>
              <a:rPr lang="ru-RU" dirty="0" err="1" smtClean="0"/>
              <a:t>працівники</a:t>
            </a:r>
            <a:r>
              <a:rPr lang="ru-RU" dirty="0" smtClean="0"/>
              <a:t> ДАС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проводити</a:t>
            </a:r>
            <a:r>
              <a:rPr lang="ru-RU" dirty="0" smtClean="0"/>
              <a:t> на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підприємствах</a:t>
            </a:r>
            <a:r>
              <a:rPr lang="ru-RU" dirty="0" smtClean="0"/>
              <a:t>, в </a:t>
            </a:r>
            <a:r>
              <a:rPr lang="ru-RU" dirty="0" err="1" smtClean="0"/>
              <a:t>установах</a:t>
            </a:r>
            <a:r>
              <a:rPr lang="ru-RU" dirty="0" smtClean="0"/>
              <a:t> та </a:t>
            </a:r>
            <a:r>
              <a:rPr lang="ru-RU" dirty="0" err="1" smtClean="0"/>
              <a:t>організаціях</a:t>
            </a:r>
            <a:r>
              <a:rPr lang="ru-RU" dirty="0" smtClean="0"/>
              <a:t> </a:t>
            </a:r>
            <a:r>
              <a:rPr lang="ru-RU" b="1" dirty="0" err="1" smtClean="0"/>
              <a:t>зустрічні</a:t>
            </a:r>
            <a:r>
              <a:rPr lang="ru-RU" b="1" dirty="0" smtClean="0"/>
              <a:t> </a:t>
            </a:r>
            <a:r>
              <a:rPr lang="ru-RU" b="1" dirty="0" err="1" smtClean="0"/>
              <a:t>звірки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З </a:t>
            </a:r>
            <a:r>
              <a:rPr lang="ru-RU" dirty="0" err="1" smtClean="0"/>
              <a:t>цією</a:t>
            </a:r>
            <a:r>
              <a:rPr lang="ru-RU" dirty="0" smtClean="0"/>
              <a:t> ж метою до </a:t>
            </a:r>
            <a:r>
              <a:rPr lang="ru-RU" dirty="0" err="1" smtClean="0"/>
              <a:t>юридичних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 та </a:t>
            </a:r>
            <a:r>
              <a:rPr lang="ru-RU" dirty="0" err="1" smtClean="0"/>
              <a:t>фізичних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 — </a:t>
            </a:r>
            <a:r>
              <a:rPr lang="ru-RU" dirty="0" err="1" smtClean="0"/>
              <a:t>підприємців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направлятися</a:t>
            </a:r>
            <a:r>
              <a:rPr lang="ru-RU" dirty="0" smtClean="0"/>
              <a:t> </a:t>
            </a:r>
            <a:r>
              <a:rPr lang="ru-RU" dirty="0" err="1" smtClean="0"/>
              <a:t>запити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, </a:t>
            </a:r>
            <a:r>
              <a:rPr lang="ru-RU" dirty="0" err="1" smtClean="0"/>
              <a:t>документів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матеріалів</a:t>
            </a:r>
            <a:r>
              <a:rPr lang="ru-RU" dirty="0" smtClean="0"/>
              <a:t>, </a:t>
            </a:r>
            <a:r>
              <a:rPr lang="ru-RU" dirty="0" err="1" smtClean="0"/>
              <a:t>необхідних</a:t>
            </a:r>
            <a:r>
              <a:rPr lang="ru-RU" dirty="0" smtClean="0"/>
              <a:t> для </a:t>
            </a:r>
            <a:r>
              <a:rPr lang="ru-RU" dirty="0" err="1" smtClean="0"/>
              <a:t>підтвердження</a:t>
            </a:r>
            <a:r>
              <a:rPr lang="ru-RU" dirty="0" smtClean="0"/>
              <a:t> в </a:t>
            </a:r>
            <a:r>
              <a:rPr lang="ru-RU" dirty="0" err="1" smtClean="0"/>
              <a:t>ході</a:t>
            </a:r>
            <a:r>
              <a:rPr lang="ru-RU" dirty="0" smtClean="0"/>
              <a:t> </a:t>
            </a:r>
            <a:r>
              <a:rPr lang="ru-RU" dirty="0" err="1" smtClean="0"/>
              <a:t>ревізії</a:t>
            </a:r>
            <a:r>
              <a:rPr lang="ru-RU" dirty="0" smtClean="0"/>
              <a:t> </a:t>
            </a:r>
            <a:r>
              <a:rPr lang="ru-RU" dirty="0" err="1" smtClean="0"/>
              <a:t>операцій</a:t>
            </a:r>
            <a:r>
              <a:rPr lang="ru-RU" dirty="0" smtClean="0"/>
              <a:t> </a:t>
            </a:r>
            <a:r>
              <a:rPr lang="ru-RU" dirty="0" err="1" smtClean="0"/>
              <a:t>об’єкта</a:t>
            </a:r>
            <a:r>
              <a:rPr lang="ru-RU" dirty="0" smtClean="0"/>
              <a:t> контролю.</a:t>
            </a:r>
          </a:p>
          <a:p>
            <a:r>
              <a:rPr lang="ru-RU" b="1" dirty="0" err="1" smtClean="0"/>
              <a:t>Увага</a:t>
            </a:r>
            <a:r>
              <a:rPr lang="ru-RU" b="1" dirty="0" smtClean="0"/>
              <a:t>!</a:t>
            </a:r>
            <a:r>
              <a:rPr lang="ru-RU" dirty="0" smtClean="0"/>
              <a:t> Для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зустрічної</a:t>
            </a:r>
            <a:r>
              <a:rPr lang="ru-RU" dirty="0" smtClean="0"/>
              <a:t> </a:t>
            </a:r>
            <a:r>
              <a:rPr lang="ru-RU" dirty="0" err="1" smtClean="0"/>
              <a:t>звірки</a:t>
            </a:r>
            <a:r>
              <a:rPr lang="ru-RU" dirty="0" smtClean="0"/>
              <a:t> </a:t>
            </a:r>
            <a:r>
              <a:rPr lang="ru-RU" dirty="0" err="1" smtClean="0"/>
              <a:t>працівник</a:t>
            </a:r>
            <a:r>
              <a:rPr lang="ru-RU" dirty="0" smtClean="0"/>
              <a:t> ДАС повинен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направлення</a:t>
            </a:r>
            <a:r>
              <a:rPr lang="ru-RU" dirty="0" smtClean="0"/>
              <a:t> </a:t>
            </a:r>
            <a:r>
              <a:rPr lang="ru-RU" dirty="0" err="1" smtClean="0"/>
              <a:t>такої</a:t>
            </a:r>
            <a:r>
              <a:rPr lang="ru-RU" dirty="0" smtClean="0"/>
              <a:t> ж </a:t>
            </a:r>
            <a:r>
              <a:rPr lang="ru-RU" dirty="0" err="1" smtClean="0"/>
              <a:t>форми</a:t>
            </a:r>
            <a:r>
              <a:rPr lang="ru-RU" dirty="0" smtClean="0"/>
              <a:t>, як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направлення</a:t>
            </a:r>
            <a:r>
              <a:rPr lang="ru-RU" dirty="0" smtClean="0"/>
              <a:t> на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ревізії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Важливо</a:t>
            </a:r>
            <a:r>
              <a:rPr lang="ru-RU" b="1" dirty="0" smtClean="0"/>
              <a:t>!</a:t>
            </a:r>
            <a:r>
              <a:rPr lang="ru-RU" dirty="0" smtClean="0"/>
              <a:t> </a:t>
            </a:r>
            <a:r>
              <a:rPr lang="ru-RU" dirty="0" err="1" smtClean="0"/>
              <a:t>Об’єкт</a:t>
            </a:r>
            <a:r>
              <a:rPr lang="ru-RU" dirty="0" smtClean="0"/>
              <a:t>, на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планується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зустрічної</a:t>
            </a:r>
            <a:r>
              <a:rPr lang="ru-RU" dirty="0" smtClean="0"/>
              <a:t> </a:t>
            </a:r>
            <a:r>
              <a:rPr lang="ru-RU" dirty="0" err="1" smtClean="0"/>
              <a:t>звірки</a:t>
            </a:r>
            <a:r>
              <a:rPr lang="ru-RU" dirty="0" smtClean="0"/>
              <a:t>, про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завчасно</a:t>
            </a:r>
            <a:r>
              <a:rPr lang="ru-RU" dirty="0" smtClean="0"/>
              <a:t> </a:t>
            </a:r>
            <a:r>
              <a:rPr lang="ru-RU" b="1" dirty="0" smtClean="0"/>
              <a:t>не </a:t>
            </a:r>
            <a:r>
              <a:rPr lang="ru-RU" b="1" dirty="0" err="1" smtClean="0"/>
              <a:t>повідомляється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За результатами </a:t>
            </a:r>
            <a:r>
              <a:rPr lang="ru-RU" dirty="0" err="1" smtClean="0"/>
              <a:t>зустрічної</a:t>
            </a:r>
            <a:r>
              <a:rPr lang="ru-RU" dirty="0" smtClean="0"/>
              <a:t> </a:t>
            </a:r>
            <a:r>
              <a:rPr lang="ru-RU" dirty="0" err="1" smtClean="0"/>
              <a:t>звірки</a:t>
            </a:r>
            <a:r>
              <a:rPr lang="ru-RU" dirty="0" smtClean="0"/>
              <a:t> у </a:t>
            </a:r>
            <a:r>
              <a:rPr lang="ru-RU" dirty="0" err="1" smtClean="0"/>
              <a:t>чотирьох</a:t>
            </a:r>
            <a:r>
              <a:rPr lang="ru-RU" dirty="0" smtClean="0"/>
              <a:t> </a:t>
            </a:r>
            <a:r>
              <a:rPr lang="ru-RU" dirty="0" err="1" smtClean="0"/>
              <a:t>примірниках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довідка</a:t>
            </a:r>
            <a:r>
              <a:rPr lang="ru-RU" dirty="0" smtClean="0"/>
              <a:t>, один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залишається</a:t>
            </a:r>
            <a:r>
              <a:rPr lang="ru-RU" dirty="0" smtClean="0"/>
              <a:t> на </a:t>
            </a:r>
            <a:r>
              <a:rPr lang="ru-RU" dirty="0" err="1" smtClean="0"/>
              <a:t>об’єкті</a:t>
            </a:r>
            <a:r>
              <a:rPr lang="ru-RU" dirty="0" smtClean="0"/>
              <a:t>, де </a:t>
            </a:r>
            <a:r>
              <a:rPr lang="ru-RU" dirty="0" err="1" smtClean="0"/>
              <a:t>проводилася</a:t>
            </a:r>
            <a:r>
              <a:rPr lang="ru-RU" dirty="0" smtClean="0"/>
              <a:t> </a:t>
            </a:r>
            <a:r>
              <a:rPr lang="ru-RU" dirty="0" err="1" smtClean="0"/>
              <a:t>зустрічна</a:t>
            </a:r>
            <a:r>
              <a:rPr lang="ru-RU" dirty="0" smtClean="0"/>
              <a:t> </a:t>
            </a:r>
            <a:r>
              <a:rPr lang="ru-RU" dirty="0" err="1" smtClean="0"/>
              <a:t>звірка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45587" y="858130"/>
            <a:ext cx="879230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Підписання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вручення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об’єкту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довідки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зустрічної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звірки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тому ж порядку,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визначений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для акта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Такий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порядок ми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розглянемо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пізніше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Важливо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вам спаде на думку не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допустити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працівників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ДАС до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зустрічної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звірки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вони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складуть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акт,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зафіксують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такий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факт,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письмово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проінформують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правоохоронні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вжиття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а вони, як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показує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практика, будьте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впевнені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забезпечать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допуск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працівників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ДАС до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звірки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27084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252025"/>
            <a:ext cx="8596668" cy="4789337"/>
          </a:xfrm>
        </p:spPr>
        <p:txBody>
          <a:bodyPr>
            <a:normAutofit/>
          </a:bodyPr>
          <a:lstStyle/>
          <a:p>
            <a:pPr algn="just"/>
            <a:r>
              <a:rPr lang="ru-RU" dirty="0" err="1" smtClean="0"/>
              <a:t>Керівники</a:t>
            </a:r>
            <a:r>
              <a:rPr lang="ru-RU" dirty="0" smtClean="0"/>
              <a:t> </a:t>
            </a:r>
            <a:r>
              <a:rPr lang="ru-RU" dirty="0" err="1" smtClean="0"/>
              <a:t>об’єкта</a:t>
            </a:r>
            <a:r>
              <a:rPr lang="ru-RU" dirty="0" smtClean="0"/>
              <a:t>, в </a:t>
            </a:r>
            <a:r>
              <a:rPr lang="ru-RU" dirty="0" err="1" smtClean="0"/>
              <a:t>якому</a:t>
            </a:r>
            <a:r>
              <a:rPr lang="ru-RU" dirty="0" smtClean="0"/>
              <a:t> проводиться </a:t>
            </a:r>
            <a:r>
              <a:rPr lang="ru-RU" dirty="0" err="1" smtClean="0"/>
              <a:t>ревізія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, установи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, у </a:t>
            </a:r>
            <a:r>
              <a:rPr lang="ru-RU" dirty="0" err="1" smtClean="0"/>
              <a:t>яких</a:t>
            </a:r>
            <a:r>
              <a:rPr lang="ru-RU" dirty="0" smtClean="0"/>
              <a:t> проводиться </a:t>
            </a:r>
            <a:r>
              <a:rPr lang="ru-RU" dirty="0" err="1" smtClean="0"/>
              <a:t>зустрічна</a:t>
            </a:r>
            <a:r>
              <a:rPr lang="ru-RU" dirty="0" smtClean="0"/>
              <a:t> </a:t>
            </a:r>
            <a:r>
              <a:rPr lang="ru-RU" dirty="0" err="1" smtClean="0"/>
              <a:t>звірка</a:t>
            </a:r>
            <a:r>
              <a:rPr lang="ru-RU" dirty="0" smtClean="0"/>
              <a:t>,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i="1" dirty="0" smtClean="0">
                <a:hlinkClick r:id="rId2"/>
              </a:rPr>
              <a:t>п. 15 Порядку № 550</a:t>
            </a:r>
            <a:r>
              <a:rPr lang="ru-RU" i="1" dirty="0" smtClean="0"/>
              <a:t> </a:t>
            </a:r>
            <a:r>
              <a:rPr lang="ru-RU" b="1" dirty="0" err="1" smtClean="0"/>
              <a:t>повинні</a:t>
            </a:r>
            <a:r>
              <a:rPr lang="ru-RU" b="1" dirty="0" smtClean="0"/>
              <a:t> </a:t>
            </a:r>
            <a:r>
              <a:rPr lang="ru-RU" dirty="0" err="1" smtClean="0"/>
              <a:t>забезпечити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> ДАС:</a:t>
            </a:r>
          </a:p>
          <a:p>
            <a:pPr algn="just"/>
            <a:r>
              <a:rPr lang="ru-RU" dirty="0" smtClean="0"/>
              <a:t>1) </a:t>
            </a:r>
            <a:r>
              <a:rPr lang="ru-RU" dirty="0" err="1" smtClean="0"/>
              <a:t>місцем</a:t>
            </a:r>
            <a:r>
              <a:rPr lang="ru-RU" dirty="0" smtClean="0"/>
              <a:t> для </a:t>
            </a:r>
            <a:r>
              <a:rPr lang="ru-RU" dirty="0" err="1" smtClean="0"/>
              <a:t>роботи</a:t>
            </a:r>
            <a:endParaRPr lang="ru-RU" dirty="0" smtClean="0"/>
          </a:p>
          <a:p>
            <a:pPr algn="just"/>
            <a:r>
              <a:rPr lang="ru-RU" dirty="0" smtClean="0"/>
              <a:t>2) </a:t>
            </a:r>
            <a:r>
              <a:rPr lang="ru-RU" dirty="0" err="1" smtClean="0"/>
              <a:t>створенням</a:t>
            </a:r>
            <a:r>
              <a:rPr lang="ru-RU" dirty="0" smtClean="0"/>
              <a:t> умов для </a:t>
            </a:r>
            <a:r>
              <a:rPr lang="ru-RU" dirty="0" err="1" smtClean="0"/>
              <a:t>зберігання</a:t>
            </a:r>
            <a:r>
              <a:rPr lang="ru-RU" dirty="0" smtClean="0"/>
              <a:t> </a:t>
            </a:r>
            <a:r>
              <a:rPr lang="ru-RU" dirty="0" err="1" smtClean="0"/>
              <a:t>документів</a:t>
            </a:r>
            <a:r>
              <a:rPr lang="ru-RU" dirty="0" smtClean="0"/>
              <a:t> </a:t>
            </a:r>
          </a:p>
          <a:p>
            <a:pPr algn="just"/>
            <a:r>
              <a:rPr lang="ru-RU" dirty="0" smtClean="0"/>
              <a:t>3) </a:t>
            </a:r>
            <a:r>
              <a:rPr lang="ru-RU" dirty="0" err="1" smtClean="0"/>
              <a:t>можливістю</a:t>
            </a:r>
            <a:r>
              <a:rPr lang="ru-RU" dirty="0" smtClean="0"/>
              <a:t> </a:t>
            </a:r>
            <a:r>
              <a:rPr lang="ru-RU" dirty="0" err="1" smtClean="0"/>
              <a:t>користування</a:t>
            </a:r>
            <a:r>
              <a:rPr lang="ru-RU" dirty="0" smtClean="0"/>
              <a:t> </a:t>
            </a:r>
            <a:r>
              <a:rPr lang="ru-RU" dirty="0" err="1" smtClean="0"/>
              <a:t>зв’язком</a:t>
            </a:r>
            <a:r>
              <a:rPr lang="ru-RU" dirty="0" smtClean="0"/>
              <a:t>, </a:t>
            </a:r>
            <a:r>
              <a:rPr lang="ru-RU" dirty="0" err="1" smtClean="0"/>
              <a:t>комп’ютерною</a:t>
            </a:r>
            <a:r>
              <a:rPr lang="ru-RU" dirty="0" smtClean="0"/>
              <a:t>, </a:t>
            </a:r>
            <a:r>
              <a:rPr lang="ru-RU" dirty="0" err="1" smtClean="0"/>
              <a:t>розмножувальною</a:t>
            </a:r>
            <a:r>
              <a:rPr lang="ru-RU" dirty="0" smtClean="0"/>
              <a:t> та </a:t>
            </a:r>
            <a:r>
              <a:rPr lang="ru-RU" dirty="0" err="1" smtClean="0"/>
              <a:t>іншою</a:t>
            </a:r>
            <a:r>
              <a:rPr lang="ru-RU" dirty="0" smtClean="0"/>
              <a:t> </a:t>
            </a:r>
            <a:r>
              <a:rPr lang="ru-RU" dirty="0" err="1" smtClean="0"/>
              <a:t>технікою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забезпечити</a:t>
            </a:r>
            <a:r>
              <a:rPr lang="ru-RU" dirty="0" smtClean="0"/>
              <a:t>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 для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службових</a:t>
            </a:r>
            <a:r>
              <a:rPr lang="ru-RU" dirty="0" smtClean="0"/>
              <a:t> </a:t>
            </a:r>
            <a:r>
              <a:rPr lang="ru-RU" dirty="0" err="1" smtClean="0"/>
              <a:t>обов’язків</a:t>
            </a:r>
            <a:r>
              <a:rPr lang="ru-RU" dirty="0" smtClean="0"/>
              <a:t> </a:t>
            </a:r>
          </a:p>
          <a:p>
            <a:pPr algn="just"/>
            <a:r>
              <a:rPr lang="ru-RU" b="1" dirty="0" err="1" smtClean="0"/>
              <a:t>Важливо</a:t>
            </a:r>
            <a:r>
              <a:rPr lang="ru-RU" b="1" dirty="0" smtClean="0"/>
              <a:t>!</a:t>
            </a:r>
            <a:r>
              <a:rPr lang="ru-RU" dirty="0" smtClean="0"/>
              <a:t> </a:t>
            </a:r>
            <a:r>
              <a:rPr lang="ru-RU" dirty="0" err="1" smtClean="0"/>
              <a:t>Стосовно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 </a:t>
            </a:r>
            <a:r>
              <a:rPr lang="ru-RU" dirty="0" err="1" smtClean="0"/>
              <a:t>об’єкта</a:t>
            </a:r>
            <a:r>
              <a:rPr lang="ru-RU" dirty="0" smtClean="0"/>
              <a:t>, де проводиться </a:t>
            </a:r>
            <a:r>
              <a:rPr lang="ru-RU" dirty="0" err="1" smtClean="0"/>
              <a:t>ревізія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чинять</a:t>
            </a:r>
            <a:r>
              <a:rPr lang="ru-RU" dirty="0" smtClean="0"/>
              <a:t> </a:t>
            </a:r>
            <a:r>
              <a:rPr lang="ru-RU" dirty="0" err="1" smtClean="0"/>
              <a:t>перешкоди</a:t>
            </a:r>
            <a:r>
              <a:rPr lang="ru-RU" dirty="0" smtClean="0"/>
              <a:t> у </a:t>
            </a:r>
            <a:r>
              <a:rPr lang="ru-RU" dirty="0" err="1" smtClean="0"/>
              <a:t>проведенні</a:t>
            </a:r>
            <a:r>
              <a:rPr lang="ru-RU" dirty="0" smtClean="0"/>
              <a:t> </a:t>
            </a:r>
            <a:r>
              <a:rPr lang="ru-RU" dirty="0" err="1" smtClean="0"/>
              <a:t>зустрічної</a:t>
            </a:r>
            <a:r>
              <a:rPr lang="ru-RU" dirty="0" smtClean="0"/>
              <a:t> </a:t>
            </a:r>
            <a:r>
              <a:rPr lang="ru-RU" dirty="0" err="1" smtClean="0"/>
              <a:t>звірки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ревізії</a:t>
            </a:r>
            <a:r>
              <a:rPr lang="ru-RU" dirty="0" smtClean="0"/>
              <a:t>, </a:t>
            </a:r>
            <a:r>
              <a:rPr lang="ru-RU" dirty="0" err="1" smtClean="0"/>
              <a:t>вживають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 для </a:t>
            </a:r>
            <a:r>
              <a:rPr lang="ru-RU" dirty="0" err="1" smtClean="0"/>
              <a:t>притягнення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до </a:t>
            </a:r>
            <a:r>
              <a:rPr lang="ru-RU" dirty="0" err="1" smtClean="0"/>
              <a:t>адміністративної</a:t>
            </a:r>
            <a:r>
              <a:rPr lang="ru-RU" dirty="0" smtClean="0"/>
              <a:t> </a:t>
            </a:r>
            <a:r>
              <a:rPr lang="ru-RU" dirty="0" err="1" smtClean="0"/>
              <a:t>відповідальності</a:t>
            </a:r>
            <a:r>
              <a:rPr lang="ru-RU" dirty="0" smtClean="0"/>
              <a:t>. </a:t>
            </a:r>
          </a:p>
          <a:p>
            <a:pPr algn="just"/>
            <a:r>
              <a:rPr lang="ru-RU" dirty="0" err="1" smtClean="0"/>
              <a:t>Отже</a:t>
            </a:r>
            <a:r>
              <a:rPr lang="ru-RU" dirty="0" smtClean="0"/>
              <a:t>, штраф за </a:t>
            </a:r>
            <a:r>
              <a:rPr lang="ru-RU" dirty="0" err="1" smtClean="0"/>
              <a:t>перешкоджання</a:t>
            </a:r>
            <a:r>
              <a:rPr lang="ru-RU" dirty="0" smtClean="0"/>
              <a:t> в </a:t>
            </a:r>
            <a:r>
              <a:rPr lang="ru-RU" dirty="0" err="1" smtClean="0"/>
              <a:t>проведенні</a:t>
            </a:r>
            <a:r>
              <a:rPr lang="ru-RU" dirty="0" smtClean="0"/>
              <a:t> </a:t>
            </a:r>
            <a:r>
              <a:rPr lang="ru-RU" dirty="0" err="1" smtClean="0"/>
              <a:t>ревізії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зустрічної</a:t>
            </a:r>
            <a:r>
              <a:rPr lang="ru-RU" dirty="0" smtClean="0"/>
              <a:t> </a:t>
            </a:r>
            <a:r>
              <a:rPr lang="ru-RU" dirty="0" err="1" smtClean="0"/>
              <a:t>звірки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отримати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, а не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закінчення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677334" y="787791"/>
            <a:ext cx="8596668" cy="5253571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400" b="1" u="sng" dirty="0" err="1" smtClean="0">
                <a:latin typeface="Times New Roman" pitchFamily="18" charset="0"/>
                <a:cs typeface="Times New Roman" pitchFamily="18" charset="0"/>
              </a:rPr>
              <a:t>обов’язків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u="sng" dirty="0" err="1" smtClean="0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u="sng" dirty="0" err="1" smtClean="0">
                <a:latin typeface="Times New Roman" pitchFamily="18" charset="0"/>
                <a:cs typeface="Times New Roman" pitchFamily="18" charset="0"/>
              </a:rPr>
              <a:t>служби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 входить: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Контроль над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збереженням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Розробка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пропозицій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вдосконалення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законодавчих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актів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актів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Президента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Кабінету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Міністрів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нормативно-правових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актів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міністерств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установленому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порядку подача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Міністру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фінансів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потреби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бюджетних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коштах;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Ефективне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майна;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Контроль за станом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вірогідністю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звітності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Дотримання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законів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здійсненні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державних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закупівель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731521"/>
            <a:ext cx="8596668" cy="5309842"/>
          </a:xfrm>
        </p:spPr>
        <p:txBody>
          <a:bodyPr/>
          <a:lstStyle/>
          <a:p>
            <a:pPr algn="just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Взаємодія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працівників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ДАС та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правоохоронних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органів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Взаємодія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працівників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ДАС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правоохоронних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регламентується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  <a:hlinkClick r:id="rId2"/>
              </a:rPr>
              <a:t>Порядком № 346/1025/685/53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ДОВІДКА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Цей документ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регламентує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розгляду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звернень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правоохоронних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планових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позапланових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ревізій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за ними,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передачі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їм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ревізій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зворотного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інформування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розгляду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переданих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виділення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спеціалістів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ДАС та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9489" y="323557"/>
            <a:ext cx="9228405" cy="5717806"/>
          </a:xfrm>
        </p:spPr>
        <p:txBody>
          <a:bodyPr>
            <a:no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Так,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  <a:hlinkClick r:id="rId2"/>
              </a:rPr>
              <a:t>Порядком № 346/1025/685/53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передбачено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працівники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ДАС за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зверненнями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правоохоронних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брати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участь у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перевірках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проводяться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правоохоронними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органами.</a:t>
            </a:r>
          </a:p>
          <a:p>
            <a:pPr algn="just"/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Зауважте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того,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належить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об’єкт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працівники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ДАС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провести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перевірку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до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підконтрольних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залежать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працівники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ДАС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перевіряти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Так, на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підконтрольних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органам ДАС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об’єктах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ревізори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право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перевіряти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збереження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державних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необоротних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активів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правильності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потреби 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бюджетних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коштах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взяття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зобов’язань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3) стан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достовірність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звітності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підконтрольних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ДАС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об’єктах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суб’єкта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перевіряються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збереження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необоротних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активів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2) стан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достовірність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звітності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Працівники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ДАС,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відвідали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вас у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залучених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спеціалістів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лист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відповідного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органу ДАС про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направлення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працівників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своє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службове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посвідчення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Таке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перебування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ревізорів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тривати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до 10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робочих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письмовим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зверненням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правоохоронного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органу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строк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подовжений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службовою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особою органу ДАС.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153551"/>
            <a:ext cx="8596668" cy="4887811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400" b="1" dirty="0" err="1" smtClean="0"/>
              <a:t>Головні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завдання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Держфінінспекції</a:t>
            </a:r>
            <a:endParaRPr lang="ru-RU" sz="2400" dirty="0" smtClean="0"/>
          </a:p>
          <a:p>
            <a:r>
              <a:rPr lang="ru-RU" sz="2400" dirty="0" err="1" smtClean="0"/>
              <a:t>Почнемо</a:t>
            </a:r>
            <a:r>
              <a:rPr lang="ru-RU" sz="2400" dirty="0" smtClean="0"/>
              <a:t> наше </a:t>
            </a:r>
            <a:r>
              <a:rPr lang="ru-RU" sz="2400" dirty="0" err="1" smtClean="0"/>
              <a:t>знайомство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Держфінінспекцією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головних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завдань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стоять перед нею, а </a:t>
            </a:r>
            <a:r>
              <a:rPr lang="ru-RU" sz="2400" dirty="0" err="1" smtClean="0"/>
              <a:t>саме</a:t>
            </a:r>
            <a:r>
              <a:rPr lang="ru-RU" sz="2400" dirty="0" smtClean="0"/>
              <a:t>,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здійснення</a:t>
            </a:r>
            <a:r>
              <a:rPr lang="ru-RU" sz="2400" dirty="0" smtClean="0"/>
              <a:t> контролю за:</a:t>
            </a:r>
          </a:p>
          <a:p>
            <a:r>
              <a:rPr lang="ru-RU" sz="2400" dirty="0" smtClean="0"/>
              <a:t>1</a:t>
            </a:r>
            <a:r>
              <a:rPr lang="en-US" sz="2400" dirty="0" smtClean="0"/>
              <a:t>) </a:t>
            </a:r>
            <a:r>
              <a:rPr lang="ru-RU" sz="2400" dirty="0" err="1" smtClean="0"/>
              <a:t>використанням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збереженням</a:t>
            </a:r>
            <a:r>
              <a:rPr lang="ru-RU" sz="2400" dirty="0" smtClean="0"/>
              <a:t> </a:t>
            </a:r>
            <a:r>
              <a:rPr lang="ru-RU" sz="2400" dirty="0" err="1" smtClean="0"/>
              <a:t>державних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фінансових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ресурсів</a:t>
            </a:r>
            <a:r>
              <a:rPr lang="ru-RU" sz="2400" dirty="0" smtClean="0"/>
              <a:t>, </a:t>
            </a:r>
            <a:r>
              <a:rPr lang="ru-RU" sz="2400" dirty="0" err="1" smtClean="0"/>
              <a:t>необоротних</a:t>
            </a:r>
            <a:r>
              <a:rPr lang="ru-RU" sz="2400" dirty="0" smtClean="0"/>
              <a:t> та </a:t>
            </a:r>
            <a:r>
              <a:rPr lang="ru-RU" sz="2400" dirty="0" err="1" smtClean="0"/>
              <a:t>інших</a:t>
            </a:r>
            <a:r>
              <a:rPr lang="ru-RU" sz="2400" dirty="0" smtClean="0"/>
              <a:t> </a:t>
            </a:r>
            <a:r>
              <a:rPr lang="ru-RU" sz="2400" dirty="0" err="1" smtClean="0"/>
              <a:t>активів</a:t>
            </a:r>
            <a:endParaRPr lang="ru-RU" sz="2400" dirty="0" smtClean="0"/>
          </a:p>
          <a:p>
            <a:r>
              <a:rPr lang="ru-RU" sz="2400" dirty="0" smtClean="0"/>
              <a:t>2</a:t>
            </a:r>
            <a:r>
              <a:rPr lang="en-US" sz="2400" dirty="0" smtClean="0"/>
              <a:t>) </a:t>
            </a:r>
            <a:r>
              <a:rPr lang="ru-RU" sz="2400" dirty="0" err="1" smtClean="0"/>
              <a:t>правильністю</a:t>
            </a:r>
            <a:r>
              <a:rPr lang="ru-RU" sz="2400" dirty="0" smtClean="0"/>
              <a:t> </a:t>
            </a:r>
            <a:r>
              <a:rPr lang="ru-RU" sz="2400" dirty="0" err="1" smtClean="0"/>
              <a:t>визначення</a:t>
            </a:r>
            <a:r>
              <a:rPr lang="ru-RU" sz="2400" dirty="0" smtClean="0"/>
              <a:t> потреби в </a:t>
            </a:r>
            <a:r>
              <a:rPr lang="ru-RU" sz="2400" dirty="0" err="1" smtClean="0"/>
              <a:t>бюджетних</a:t>
            </a:r>
            <a:r>
              <a:rPr lang="ru-RU" sz="2400" dirty="0" smtClean="0"/>
              <a:t> коштах та </a:t>
            </a:r>
            <a:r>
              <a:rPr lang="ru-RU" sz="2400" dirty="0" err="1" smtClean="0"/>
              <a:t>взяттям</a:t>
            </a:r>
            <a:r>
              <a:rPr lang="ru-RU" sz="2400" dirty="0" smtClean="0"/>
              <a:t> </a:t>
            </a:r>
            <a:r>
              <a:rPr lang="ru-RU" sz="2400" dirty="0" err="1" smtClean="0"/>
              <a:t>зобов’язань</a:t>
            </a:r>
            <a:endParaRPr lang="ru-RU" sz="2400" dirty="0" smtClean="0"/>
          </a:p>
          <a:p>
            <a:r>
              <a:rPr lang="ru-RU" sz="2400" dirty="0" smtClean="0"/>
              <a:t>3</a:t>
            </a:r>
            <a:r>
              <a:rPr lang="en-US" sz="2400" dirty="0" smtClean="0"/>
              <a:t>) </a:t>
            </a:r>
            <a:r>
              <a:rPr lang="ru-RU" sz="2400" dirty="0" err="1" smtClean="0"/>
              <a:t>ефективним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використанням</a:t>
            </a:r>
            <a:r>
              <a:rPr lang="ru-RU" sz="2400" dirty="0" smtClean="0"/>
              <a:t> </a:t>
            </a:r>
            <a:r>
              <a:rPr lang="ru-RU" sz="2400" dirty="0" err="1" smtClean="0"/>
              <a:t>коштів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майна</a:t>
            </a:r>
          </a:p>
          <a:p>
            <a:r>
              <a:rPr lang="ru-RU" sz="2400" dirty="0" smtClean="0"/>
              <a:t>4</a:t>
            </a:r>
            <a:r>
              <a:rPr lang="en-US" sz="2400" dirty="0" smtClean="0"/>
              <a:t>) </a:t>
            </a:r>
            <a:r>
              <a:rPr lang="ru-RU" sz="2400" dirty="0" smtClean="0"/>
              <a:t>станом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достовірністю</a:t>
            </a:r>
            <a:r>
              <a:rPr lang="ru-RU" sz="2400" dirty="0" smtClean="0"/>
              <a:t> </a:t>
            </a:r>
            <a:r>
              <a:rPr lang="ru-RU" sz="2400" dirty="0" err="1" smtClean="0"/>
              <a:t>бухгалтерського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обліку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фінансової</a:t>
            </a:r>
            <a:r>
              <a:rPr lang="ru-RU" sz="2400" dirty="0" smtClean="0"/>
              <a:t> </a:t>
            </a:r>
            <a:r>
              <a:rPr lang="ru-RU" sz="2400" dirty="0" err="1" smtClean="0"/>
              <a:t>звітності</a:t>
            </a:r>
            <a:endParaRPr lang="ru-RU" sz="2400" dirty="0" smtClean="0"/>
          </a:p>
          <a:p>
            <a:r>
              <a:rPr lang="ru-RU" sz="2400" dirty="0" smtClean="0"/>
              <a:t>5</a:t>
            </a:r>
            <a:r>
              <a:rPr lang="en-US" sz="2400" dirty="0" smtClean="0"/>
              <a:t>) </a:t>
            </a:r>
            <a:r>
              <a:rPr lang="ru-RU" sz="2400" dirty="0" err="1" smtClean="0"/>
              <a:t>дотриманням</a:t>
            </a:r>
            <a:r>
              <a:rPr lang="ru-RU" sz="2400" dirty="0" smtClean="0"/>
              <a:t> </a:t>
            </a:r>
            <a:r>
              <a:rPr lang="ru-RU" sz="2400" dirty="0" err="1" smtClean="0"/>
              <a:t>законодавства</a:t>
            </a:r>
            <a:r>
              <a:rPr lang="ru-RU" sz="2400" dirty="0" smtClean="0"/>
              <a:t> про </a:t>
            </a:r>
            <a:r>
              <a:rPr lang="ru-RU" sz="2400" dirty="0" err="1" smtClean="0"/>
              <a:t>державні</a:t>
            </a:r>
            <a:r>
              <a:rPr lang="ru-RU" sz="2400" dirty="0" smtClean="0"/>
              <a:t> </a:t>
            </a:r>
            <a:r>
              <a:rPr lang="ru-RU" sz="2400" dirty="0" err="1" smtClean="0"/>
              <a:t>закупівлі</a:t>
            </a:r>
            <a:endParaRPr lang="ru-RU" sz="2400" dirty="0" smtClean="0"/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557" y="633046"/>
            <a:ext cx="9782468" cy="385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4143219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18978" y="534572"/>
            <a:ext cx="9059594" cy="5683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75249" y="576775"/>
            <a:ext cx="84687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Права </a:t>
            </a:r>
            <a:r>
              <a:rPr lang="ru-RU" b="1" dirty="0" err="1" smtClean="0"/>
              <a:t>працівників</a:t>
            </a:r>
            <a:r>
              <a:rPr lang="ru-RU" b="1" dirty="0" smtClean="0"/>
              <a:t> ДАС </a:t>
            </a:r>
            <a:r>
              <a:rPr lang="ru-RU" b="1" dirty="0" err="1" smtClean="0"/>
              <a:t>під</a:t>
            </a:r>
            <a:r>
              <a:rPr lang="ru-RU" b="1" dirty="0" smtClean="0"/>
              <a:t> час </a:t>
            </a:r>
            <a:r>
              <a:rPr lang="ru-RU" b="1" dirty="0" err="1" smtClean="0"/>
              <a:t>проведення</a:t>
            </a:r>
            <a:r>
              <a:rPr lang="ru-RU" b="1" dirty="0" smtClean="0"/>
              <a:t> державного </a:t>
            </a:r>
            <a:r>
              <a:rPr lang="ru-RU" b="1" dirty="0" err="1" smtClean="0"/>
              <a:t>фінансового</a:t>
            </a:r>
            <a:r>
              <a:rPr lang="ru-RU" b="1" dirty="0" smtClean="0"/>
              <a:t> контролю 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3896" y="1223889"/>
            <a:ext cx="9200270" cy="4853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1446018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2031" y="520504"/>
            <a:ext cx="9326880" cy="5950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36100" y="801858"/>
            <a:ext cx="9326880" cy="5711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292</TotalTime>
  <Words>1801</Words>
  <Application>Microsoft Office PowerPoint</Application>
  <PresentationFormat>Произвольный</PresentationFormat>
  <Paragraphs>98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Грань</vt:lpstr>
      <vt:lpstr> Тема 5. Діяльність Державної аудиторської служби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Порядок і особливості проведення інспектування працівниками ДАС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 Оцінювання результативності фінансово-господарської діяльності та системи мотивації</dc:title>
  <dc:creator>Прохорчук Наталія Олегівна</dc:creator>
  <cp:lastModifiedBy>User</cp:lastModifiedBy>
  <cp:revision>46</cp:revision>
  <dcterms:created xsi:type="dcterms:W3CDTF">2022-09-21T08:48:38Z</dcterms:created>
  <dcterms:modified xsi:type="dcterms:W3CDTF">2023-03-23T07:17:56Z</dcterms:modified>
</cp:coreProperties>
</file>