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72" r:id="rId4"/>
    <p:sldId id="273" r:id="rId5"/>
    <p:sldId id="258" r:id="rId6"/>
    <p:sldId id="274" r:id="rId7"/>
    <p:sldId id="259" r:id="rId8"/>
    <p:sldId id="314" r:id="rId9"/>
    <p:sldId id="275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260" r:id="rId22"/>
    <p:sldId id="276" r:id="rId23"/>
    <p:sldId id="326" r:id="rId24"/>
    <p:sldId id="327" r:id="rId25"/>
    <p:sldId id="328" r:id="rId26"/>
    <p:sldId id="329" r:id="rId27"/>
    <p:sldId id="330" r:id="rId28"/>
    <p:sldId id="261" r:id="rId29"/>
    <p:sldId id="331" r:id="rId30"/>
    <p:sldId id="332" r:id="rId31"/>
    <p:sldId id="333" r:id="rId3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735644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9360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2249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0953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9780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7808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16408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836903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80882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7267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96974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542263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2066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44319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98474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724706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612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1.rada.gov.ua/laws/show/2939-1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0.rada.gov.ua/laws/show/z1467-13" TargetMode="External"/><Relationship Id="rId3" Type="http://schemas.openxmlformats.org/officeDocument/2006/relationships/hyperlink" Target="https://i.factor.ua/ukr/law-42/" TargetMode="External"/><Relationship Id="rId7" Type="http://schemas.openxmlformats.org/officeDocument/2006/relationships/hyperlink" Target="http://zakon0.rada.gov.ua/laws/show/z1166-06" TargetMode="External"/><Relationship Id="rId2" Type="http://schemas.openxmlformats.org/officeDocument/2006/relationships/hyperlink" Target="http://zakon2.rada.gov.ua/laws/show/254&#1082;/96-&#1074;&#1088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kon0.rada.gov.ua/laws/show/550-2006-&#1087;" TargetMode="External"/><Relationship Id="rId5" Type="http://schemas.openxmlformats.org/officeDocument/2006/relationships/hyperlink" Target="http://zakon1.rada.gov.ua/laws/show/2939-12" TargetMode="External"/><Relationship Id="rId4" Type="http://schemas.openxmlformats.org/officeDocument/2006/relationships/hyperlink" Target="https://i.factor.ua/ukr/law-52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0.rada.gov.ua/laws/show/550-2006-&#1087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0.rada.gov.ua/laws/show/z1166-06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0.rada.gov.ua/laws/show/z1166-0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805" y="1010193"/>
            <a:ext cx="10528663" cy="36850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000" dirty="0" smtClean="0">
                <a:solidFill>
                  <a:schemeClr val="tx1"/>
                </a:solidFill>
              </a:rPr>
              <a:t>Тема </a:t>
            </a:r>
            <a:r>
              <a:rPr lang="ru-RU" sz="5000" dirty="0" smtClean="0">
                <a:solidFill>
                  <a:schemeClr val="tx1"/>
                </a:solidFill>
              </a:rPr>
              <a:t>5. </a:t>
            </a:r>
            <a:r>
              <a:rPr lang="ru-RU" sz="5000" dirty="0" err="1" smtClean="0">
                <a:solidFill>
                  <a:schemeClr val="tx1"/>
                </a:solidFill>
              </a:rPr>
              <a:t>Діяльність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  <a:r>
              <a:rPr lang="ru-RU" sz="5000" dirty="0" err="1" smtClean="0">
                <a:solidFill>
                  <a:schemeClr val="tx1"/>
                </a:solidFill>
              </a:rPr>
              <a:t>Державної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  <a:r>
              <a:rPr lang="ru-RU" sz="5000" dirty="0" err="1" smtClean="0">
                <a:solidFill>
                  <a:schemeClr val="tx1"/>
                </a:solidFill>
              </a:rPr>
              <a:t>аудиторської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  <a:r>
              <a:rPr lang="ru-RU" sz="5000" dirty="0" err="1" smtClean="0">
                <a:solidFill>
                  <a:schemeClr val="tx1"/>
                </a:solidFill>
              </a:rPr>
              <a:t>служби</a:t>
            </a:r>
            <a:endParaRPr lang="uk-UA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9484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369" y="436098"/>
            <a:ext cx="8848579" cy="600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Порядок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проведення</a:t>
            </a:r>
            <a:r>
              <a:rPr lang="ru-RU" b="1" dirty="0" smtClean="0"/>
              <a:t> </a:t>
            </a:r>
            <a:r>
              <a:rPr lang="ru-RU" b="1" dirty="0" err="1" smtClean="0"/>
              <a:t>інспектування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працівниками</a:t>
            </a:r>
            <a:r>
              <a:rPr lang="ru-RU" b="1" dirty="0" smtClean="0"/>
              <a:t> ДАС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Плановою </a:t>
            </a:r>
            <a:r>
              <a:rPr lang="ru-RU" dirty="0" err="1" smtClean="0"/>
              <a:t>виїзною</a:t>
            </a:r>
            <a:r>
              <a:rPr lang="ru-RU" dirty="0" smtClean="0"/>
              <a:t> </a:t>
            </a:r>
            <a:r>
              <a:rPr lang="ru-RU" dirty="0" err="1" smtClean="0"/>
              <a:t>ревізією</a:t>
            </a:r>
            <a:r>
              <a:rPr lang="ru-RU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ревізія</a:t>
            </a:r>
            <a:r>
              <a:rPr lang="ru-RU" i="1" dirty="0" smtClean="0"/>
              <a:t> у </a:t>
            </a:r>
            <a:r>
              <a:rPr lang="ru-RU" i="1" dirty="0" err="1" smtClean="0"/>
              <a:t>підконтрольних</a:t>
            </a:r>
            <a:r>
              <a:rPr lang="ru-RU" i="1" dirty="0" smtClean="0"/>
              <a:t> </a:t>
            </a:r>
            <a:r>
              <a:rPr lang="ru-RU" i="1" dirty="0" err="1" smtClean="0"/>
              <a:t>установах</a:t>
            </a:r>
            <a:r>
              <a:rPr lang="ru-RU" i="1" dirty="0" smtClean="0"/>
              <a:t>, яка </a:t>
            </a:r>
            <a:r>
              <a:rPr lang="ru-RU" i="1" dirty="0" err="1" smtClean="0"/>
              <a:t>передбачена</a:t>
            </a:r>
            <a:r>
              <a:rPr lang="ru-RU" i="1" dirty="0" smtClean="0"/>
              <a:t> у </a:t>
            </a:r>
            <a:r>
              <a:rPr lang="ru-RU" i="1" dirty="0" err="1" smtClean="0"/>
              <a:t>плані</a:t>
            </a:r>
            <a:r>
              <a:rPr lang="ru-RU" i="1" dirty="0" smtClean="0"/>
              <a:t> </a:t>
            </a:r>
            <a:r>
              <a:rPr lang="ru-RU" i="1" dirty="0" err="1" smtClean="0"/>
              <a:t>контрольно-ревізійної</a:t>
            </a:r>
            <a:r>
              <a:rPr lang="ru-RU" i="1" dirty="0" smtClean="0"/>
              <a:t> </a:t>
            </a:r>
            <a:r>
              <a:rPr lang="ru-RU" i="1" dirty="0" err="1" smtClean="0"/>
              <a:t>роботи</a:t>
            </a:r>
            <a:r>
              <a:rPr lang="ru-RU" i="1" dirty="0" smtClean="0"/>
              <a:t> ДАС </a:t>
            </a:r>
            <a:r>
              <a:rPr lang="ru-RU" i="1" dirty="0" err="1" smtClean="0"/>
              <a:t>і</a:t>
            </a:r>
            <a:r>
              <a:rPr lang="ru-RU" i="1" dirty="0" smtClean="0"/>
              <a:t> проводиться за </a:t>
            </a:r>
            <a:r>
              <a:rPr lang="ru-RU" i="1" dirty="0" err="1" smtClean="0"/>
              <a:t>місцезнаходженням</a:t>
            </a:r>
            <a:r>
              <a:rPr lang="ru-RU" i="1" dirty="0" smtClean="0"/>
              <a:t> </a:t>
            </a:r>
            <a:r>
              <a:rPr lang="ru-RU" i="1" dirty="0" err="1" smtClean="0"/>
              <a:t>такої</a:t>
            </a:r>
            <a:r>
              <a:rPr lang="ru-RU" i="1" dirty="0" smtClean="0"/>
              <a:t> </a:t>
            </a:r>
            <a:r>
              <a:rPr lang="ru-RU" i="1" dirty="0" err="1" smtClean="0"/>
              <a:t>підконтрольної</a:t>
            </a:r>
            <a:r>
              <a:rPr lang="ru-RU" i="1" dirty="0" smtClean="0"/>
              <a:t> установи </a:t>
            </a:r>
            <a:r>
              <a:rPr lang="ru-RU" i="1" dirty="0" err="1" smtClean="0"/>
              <a:t>чи</a:t>
            </a:r>
            <a:r>
              <a:rPr lang="ru-RU" i="1" dirty="0" smtClean="0"/>
              <a:t> за </a:t>
            </a:r>
            <a:r>
              <a:rPr lang="ru-RU" i="1" dirty="0" err="1" smtClean="0"/>
              <a:t>місцем</a:t>
            </a:r>
            <a:r>
              <a:rPr lang="ru-RU" i="1" dirty="0" smtClean="0"/>
              <a:t> </a:t>
            </a:r>
            <a:r>
              <a:rPr lang="ru-RU" i="1" dirty="0" err="1" smtClean="0"/>
              <a:t>розташування</a:t>
            </a:r>
            <a:r>
              <a:rPr lang="ru-RU" i="1" dirty="0" smtClean="0"/>
              <a:t> </a:t>
            </a:r>
            <a:r>
              <a:rPr lang="ru-RU" i="1" dirty="0" err="1" smtClean="0"/>
              <a:t>об’єкта</a:t>
            </a:r>
            <a:r>
              <a:rPr lang="ru-RU" i="1" dirty="0" smtClean="0"/>
              <a:t> права </a:t>
            </a:r>
            <a:r>
              <a:rPr lang="ru-RU" i="1" dirty="0" err="1" smtClean="0"/>
              <a:t>власності</a:t>
            </a:r>
            <a:r>
              <a:rPr lang="ru-RU" i="1" dirty="0" smtClean="0"/>
              <a:t>, </a:t>
            </a:r>
            <a:r>
              <a:rPr lang="ru-RU" i="1" dirty="0" err="1" smtClean="0"/>
              <a:t>стосовно</a:t>
            </a:r>
            <a:r>
              <a:rPr lang="ru-RU" i="1" dirty="0" smtClean="0"/>
              <a:t> </a:t>
            </a:r>
            <a:r>
              <a:rPr lang="ru-RU" i="1" dirty="0" err="1" smtClean="0"/>
              <a:t>якого</a:t>
            </a:r>
            <a:r>
              <a:rPr lang="ru-RU" i="1" dirty="0" smtClean="0"/>
              <a:t> проводиться </a:t>
            </a:r>
            <a:r>
              <a:rPr lang="ru-RU" i="1" dirty="0" err="1" smtClean="0"/>
              <a:t>ревізія</a:t>
            </a:r>
            <a:r>
              <a:rPr lang="ru-RU" i="1" dirty="0" smtClean="0"/>
              <a:t>. </a:t>
            </a:r>
            <a:endParaRPr lang="ru-RU" dirty="0" smtClean="0"/>
          </a:p>
          <a:p>
            <a:r>
              <a:rPr lang="ru-RU" dirty="0" smtClean="0"/>
              <a:t>Минули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, коли </a:t>
            </a:r>
            <a:r>
              <a:rPr lang="ru-RU" dirty="0" err="1" smtClean="0"/>
              <a:t>включення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до </a:t>
            </a:r>
            <a:r>
              <a:rPr lang="ru-RU" b="1" dirty="0" err="1" smtClean="0"/>
              <a:t>планів</a:t>
            </a:r>
            <a:r>
              <a:rPr lang="ru-RU" dirty="0" smtClean="0"/>
              <a:t> </a:t>
            </a:r>
            <a:r>
              <a:rPr lang="ru-RU" dirty="0" err="1" smtClean="0"/>
              <a:t>контрольно-ревізійної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ДАС, а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ревізій</a:t>
            </a:r>
            <a:r>
              <a:rPr lang="ru-RU" dirty="0" smtClean="0"/>
              <a:t>, проводилось за одним </a:t>
            </a:r>
            <a:r>
              <a:rPr lang="ru-RU" dirty="0" err="1" smtClean="0"/>
              <a:t>критерієм</a:t>
            </a:r>
            <a:r>
              <a:rPr lang="ru-RU" dirty="0" smtClean="0"/>
              <a:t> — </a:t>
            </a:r>
            <a:r>
              <a:rPr lang="ru-RU" b="1" dirty="0" err="1" smtClean="0"/>
              <a:t>періодичність</a:t>
            </a:r>
            <a:r>
              <a:rPr lang="ru-RU" b="1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підконтрольні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закріплені</a:t>
            </a:r>
            <a:r>
              <a:rPr lang="ru-RU" dirty="0" smtClean="0"/>
              <a:t> в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підрозділу</a:t>
            </a:r>
            <a:r>
              <a:rPr lang="ru-RU" dirty="0" smtClean="0"/>
              <a:t> ДАС, </a:t>
            </a:r>
            <a:r>
              <a:rPr lang="ru-RU" dirty="0" err="1" smtClean="0"/>
              <a:t>мали</a:t>
            </a:r>
            <a:r>
              <a:rPr lang="ru-RU" dirty="0" smtClean="0"/>
              <a:t> бути </a:t>
            </a:r>
            <a:r>
              <a:rPr lang="ru-RU" dirty="0" err="1" smtClean="0"/>
              <a:t>охоплені</a:t>
            </a:r>
            <a:r>
              <a:rPr lang="ru-RU" dirty="0" smtClean="0"/>
              <a:t> </a:t>
            </a:r>
            <a:r>
              <a:rPr lang="ru-RU" dirty="0" err="1" smtClean="0"/>
              <a:t>ревізіями</a:t>
            </a:r>
            <a:r>
              <a:rPr lang="ru-RU" dirty="0" smtClean="0"/>
              <a:t> не 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раз на три роки. </a:t>
            </a:r>
          </a:p>
          <a:p>
            <a:r>
              <a:rPr lang="ru-RU" dirty="0" smtClean="0"/>
              <a:t>З 2012 року </a:t>
            </a:r>
            <a:r>
              <a:rPr lang="ru-RU" dirty="0" err="1" smtClean="0"/>
              <a:t>відбір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до </a:t>
            </a:r>
            <a:r>
              <a:rPr lang="ru-RU" dirty="0" err="1" smtClean="0"/>
              <a:t>планів</a:t>
            </a:r>
            <a:r>
              <a:rPr lang="ru-RU" dirty="0" smtClean="0"/>
              <a:t> </a:t>
            </a:r>
            <a:r>
              <a:rPr lang="ru-RU" dirty="0" err="1" smtClean="0"/>
              <a:t>контрольно-ревізійної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ДАС </a:t>
            </a:r>
            <a:r>
              <a:rPr lang="ru-RU" dirty="0" err="1" smtClean="0"/>
              <a:t>докорінно</a:t>
            </a:r>
            <a:r>
              <a:rPr lang="ru-RU" dirty="0" smtClean="0"/>
              <a:t> </a:t>
            </a:r>
            <a:r>
              <a:rPr lang="ru-RU" dirty="0" err="1" smtClean="0"/>
              <a:t>змінився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проводиться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b="1" dirty="0" err="1" smtClean="0"/>
              <a:t>ризикорієнтованого</a:t>
            </a:r>
            <a:r>
              <a:rPr lang="ru-RU" b="1" dirty="0" smtClean="0"/>
              <a:t> </a:t>
            </a:r>
            <a:r>
              <a:rPr lang="ru-RU" b="1" dirty="0" err="1" smtClean="0"/>
              <a:t>підходу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98806"/>
            <a:ext cx="8596668" cy="5859193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Суть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полягає</a:t>
            </a:r>
            <a:r>
              <a:rPr lang="ru-RU" sz="2000" dirty="0" smtClean="0"/>
              <a:t> у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об’єктів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контролю 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підставі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ймовірних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ризиків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допущення</a:t>
            </a:r>
            <a:r>
              <a:rPr lang="ru-RU" sz="2000" dirty="0" smtClean="0"/>
              <a:t> ними </a:t>
            </a:r>
            <a:r>
              <a:rPr lang="ru-RU" sz="2000" dirty="0" err="1" smtClean="0"/>
              <a:t>фінансових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порушень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Для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ризикорієнтованого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відбору</a:t>
            </a:r>
            <a:r>
              <a:rPr lang="ru-RU" sz="2000" dirty="0" smtClean="0"/>
              <a:t> </a:t>
            </a:r>
            <a:r>
              <a:rPr lang="ru-RU" sz="2000" dirty="0" err="1" smtClean="0"/>
              <a:t>об’єктів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інформація</a:t>
            </a:r>
            <a:r>
              <a:rPr lang="ru-RU" sz="2000" dirty="0" smtClean="0"/>
              <a:t>, </a:t>
            </a:r>
            <a:r>
              <a:rPr lang="ru-RU" sz="2000" dirty="0" err="1" smtClean="0"/>
              <a:t>копії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документів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підконтрольних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установ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письмові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запити</a:t>
            </a:r>
            <a:r>
              <a:rPr lang="ru-RU" sz="2000" dirty="0" smtClean="0"/>
              <a:t> ДАС.</a:t>
            </a:r>
          </a:p>
          <a:p>
            <a:pPr algn="just"/>
            <a:r>
              <a:rPr lang="ru-RU" sz="2000" b="1" dirty="0" err="1" smtClean="0"/>
              <a:t>Увага</a:t>
            </a:r>
            <a:r>
              <a:rPr lang="ru-RU" sz="2000" b="1" dirty="0" smtClean="0"/>
              <a:t>!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запровадженням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ризикорієнтованого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відбору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об’єктів</a:t>
            </a:r>
            <a:r>
              <a:rPr lang="ru-RU" sz="2000" dirty="0" smtClean="0"/>
              <a:t> контролю для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планових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виїзних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ревізій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значно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зменшилась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err="1" smtClean="0"/>
              <a:t>Отже</a:t>
            </a:r>
            <a:r>
              <a:rPr lang="ru-RU" sz="2000" dirty="0" smtClean="0"/>
              <a:t>, у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підприємство</a:t>
            </a:r>
            <a:r>
              <a:rPr lang="ru-RU" sz="2000" dirty="0" smtClean="0"/>
              <a:t>, </a:t>
            </a:r>
            <a:r>
              <a:rPr lang="ru-RU" sz="2000" dirty="0" err="1" smtClean="0"/>
              <a:t>установа</a:t>
            </a:r>
            <a:r>
              <a:rPr lang="ru-RU" sz="2000" dirty="0" smtClean="0"/>
              <a:t>, </a:t>
            </a:r>
            <a:r>
              <a:rPr lang="ru-RU" sz="2000" dirty="0" err="1" smtClean="0"/>
              <a:t>організація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має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значних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обсягів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капітальних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видатків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дебіторсько-кредиторської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заборгованості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відсутня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правоохоронних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суми</a:t>
            </a:r>
            <a:r>
              <a:rPr lang="ru-RU" sz="2000" dirty="0" smtClean="0"/>
              <a:t> </a:t>
            </a:r>
            <a:r>
              <a:rPr lang="ru-RU" sz="2000" dirty="0" err="1" smtClean="0"/>
              <a:t>ймовірної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шкоди</a:t>
            </a:r>
            <a:r>
              <a:rPr lang="ru-RU" sz="2000" dirty="0" smtClean="0"/>
              <a:t> (</a:t>
            </a:r>
            <a:r>
              <a:rPr lang="ru-RU" sz="2000" dirty="0" err="1" smtClean="0"/>
              <a:t>збитків</a:t>
            </a:r>
            <a:r>
              <a:rPr lang="ru-RU" sz="2000" dirty="0" smtClean="0"/>
              <a:t>)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взаємовідносин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суб’єктами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ознаками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фіктивності</a:t>
            </a:r>
            <a:r>
              <a:rPr lang="ru-RU" sz="2000" dirty="0" smtClean="0"/>
              <a:t>, то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планової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ревізії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можна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чекати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взагалі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97281"/>
            <a:ext cx="8596668" cy="4944082"/>
          </a:xfrm>
        </p:spPr>
        <p:txBody>
          <a:bodyPr/>
          <a:lstStyle/>
          <a:p>
            <a:pPr algn="just"/>
            <a:r>
              <a:rPr lang="ru-RU" b="1" dirty="0" err="1" smtClean="0"/>
              <a:t>Важливо</a:t>
            </a:r>
            <a:r>
              <a:rPr lang="ru-RU" b="1" dirty="0" smtClean="0"/>
              <a:t>!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i="1" dirty="0" smtClean="0">
                <a:hlinkClick r:id="rId2"/>
              </a:rPr>
              <a:t>ч. 2 ст. 11 Закону № 2939</a:t>
            </a:r>
            <a:r>
              <a:rPr lang="ru-RU" i="1" dirty="0" smtClean="0"/>
              <a:t> </a:t>
            </a:r>
            <a:r>
              <a:rPr lang="ru-RU" dirty="0" err="1" smtClean="0"/>
              <a:t>планова</a:t>
            </a:r>
            <a:r>
              <a:rPr lang="ru-RU" dirty="0" smtClean="0"/>
              <a:t> </a:t>
            </a:r>
            <a:r>
              <a:rPr lang="ru-RU" dirty="0" err="1" smtClean="0"/>
              <a:t>виїзна</a:t>
            </a:r>
            <a:r>
              <a:rPr lang="ru-RU" dirty="0" smtClean="0"/>
              <a:t> </a:t>
            </a:r>
            <a:r>
              <a:rPr lang="ru-RU" dirty="0" err="1" smtClean="0"/>
              <a:t>ревізія</a:t>
            </a:r>
            <a:r>
              <a:rPr lang="ru-RU" dirty="0" smtClean="0"/>
              <a:t> проводиться не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b="1" dirty="0" smtClean="0"/>
              <a:t>один раз на </a:t>
            </a:r>
            <a:r>
              <a:rPr lang="ru-RU" b="1" dirty="0" err="1" smtClean="0"/>
              <a:t>календарний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рік</a:t>
            </a:r>
            <a:r>
              <a:rPr lang="ru-RU" b="1" dirty="0" smtClean="0"/>
              <a:t>.</a:t>
            </a:r>
            <a:endParaRPr lang="en-US" b="1" dirty="0" smtClean="0"/>
          </a:p>
          <a:p>
            <a:pPr algn="just"/>
            <a:r>
              <a:rPr lang="ru-RU" b="1" dirty="0" err="1" smtClean="0"/>
              <a:t>Важливо</a:t>
            </a:r>
            <a:r>
              <a:rPr lang="ru-RU" b="1" dirty="0" smtClean="0"/>
              <a:t>!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право на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планової</a:t>
            </a:r>
            <a:r>
              <a:rPr lang="ru-RU" dirty="0" smtClean="0"/>
              <a:t> </a:t>
            </a:r>
            <a:r>
              <a:rPr lang="ru-RU" dirty="0" err="1" smtClean="0"/>
              <a:t>виїзної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 </a:t>
            </a:r>
            <a:r>
              <a:rPr lang="ru-RU" dirty="0" err="1" smtClean="0"/>
              <a:t>надається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тому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об’єкт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планується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, </a:t>
            </a:r>
            <a:r>
              <a:rPr lang="ru-RU" b="1" dirty="0" smtClean="0"/>
              <a:t>не </a:t>
            </a:r>
            <a:r>
              <a:rPr lang="ru-RU" b="1" dirty="0" err="1" smtClean="0"/>
              <a:t>пізніше</a:t>
            </a:r>
            <a:r>
              <a:rPr lang="ru-RU" b="1" dirty="0" smtClean="0"/>
              <a:t> </a:t>
            </a:r>
            <a:r>
              <a:rPr lang="ru-RU" b="1" dirty="0" err="1" smtClean="0"/>
              <a:t>ніж</a:t>
            </a:r>
            <a:r>
              <a:rPr lang="ru-RU" b="1" dirty="0" smtClean="0"/>
              <a:t> за десять </a:t>
            </a:r>
            <a:r>
              <a:rPr lang="ru-RU" b="1" dirty="0" err="1" smtClean="0"/>
              <a:t>днів</a:t>
            </a:r>
            <a:r>
              <a:rPr lang="ru-RU" dirty="0" smtClean="0"/>
              <a:t> до дня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письмово</a:t>
            </a:r>
            <a:r>
              <a:rPr lang="ru-RU" dirty="0" smtClean="0"/>
              <a:t> </a:t>
            </a:r>
            <a:r>
              <a:rPr lang="ru-RU" dirty="0" err="1" smtClean="0"/>
              <a:t>повідомлено</a:t>
            </a:r>
            <a:r>
              <a:rPr lang="ru-RU" dirty="0" smtClean="0"/>
              <a:t> про </a:t>
            </a:r>
            <a:r>
              <a:rPr lang="ru-RU" dirty="0" err="1" smtClean="0"/>
              <a:t>дати</a:t>
            </a:r>
            <a:r>
              <a:rPr lang="ru-RU" dirty="0" smtClean="0"/>
              <a:t> початку та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Позаплановою</a:t>
            </a:r>
            <a:r>
              <a:rPr lang="ru-RU" dirty="0" smtClean="0"/>
              <a:t> </a:t>
            </a:r>
            <a:r>
              <a:rPr lang="ru-RU" dirty="0" err="1" smtClean="0"/>
              <a:t>виїзною</a:t>
            </a:r>
            <a:r>
              <a:rPr lang="ru-RU" dirty="0" smtClean="0"/>
              <a:t> </a:t>
            </a:r>
            <a:r>
              <a:rPr lang="ru-RU" dirty="0" err="1" smtClean="0"/>
              <a:t>ревізією</a:t>
            </a:r>
            <a:r>
              <a:rPr lang="ru-RU" i="1" dirty="0" smtClean="0"/>
              <a:t> </a:t>
            </a:r>
            <a:r>
              <a:rPr lang="ru-RU" i="1" dirty="0" err="1" smtClean="0"/>
              <a:t>вважається</a:t>
            </a:r>
            <a:r>
              <a:rPr lang="ru-RU" i="1" dirty="0" smtClean="0"/>
              <a:t> </a:t>
            </a:r>
            <a:r>
              <a:rPr lang="ru-RU" i="1" dirty="0" err="1" smtClean="0"/>
              <a:t>ревізія</a:t>
            </a:r>
            <a:r>
              <a:rPr lang="ru-RU" i="1" dirty="0" smtClean="0"/>
              <a:t>, яка </a:t>
            </a:r>
            <a:r>
              <a:rPr lang="ru-RU" dirty="0" smtClean="0"/>
              <a:t>не </a:t>
            </a:r>
            <a:r>
              <a:rPr lang="ru-RU" dirty="0" err="1" smtClean="0"/>
              <a:t>передбачена</a:t>
            </a:r>
            <a:r>
              <a:rPr lang="ru-RU" i="1" dirty="0" smtClean="0"/>
              <a:t> в планах </a:t>
            </a:r>
            <a:r>
              <a:rPr lang="ru-RU" i="1" dirty="0" err="1" smtClean="0"/>
              <a:t>роботи</a:t>
            </a:r>
            <a:r>
              <a:rPr lang="ru-RU" i="1" dirty="0" smtClean="0"/>
              <a:t> органу ДАС.</a:t>
            </a:r>
            <a:endParaRPr lang="ru-RU" dirty="0" smtClean="0"/>
          </a:p>
          <a:p>
            <a:r>
              <a:rPr lang="ru-RU" dirty="0" err="1" smtClean="0"/>
              <a:t>Розглянемо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підставами</a:t>
            </a:r>
            <a:r>
              <a:rPr lang="ru-RU" dirty="0" smtClean="0"/>
              <a:t>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: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61183"/>
            <a:ext cx="8596668" cy="53801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1)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підконтрольної</a:t>
            </a:r>
            <a:r>
              <a:rPr lang="ru-RU" dirty="0" smtClean="0"/>
              <a:t> установи </a:t>
            </a:r>
            <a:r>
              <a:rPr lang="ru-RU" dirty="0" err="1" smtClean="0"/>
              <a:t>скарги</a:t>
            </a:r>
            <a:r>
              <a:rPr lang="ru-RU" dirty="0" smtClean="0"/>
              <a:t> про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</a:t>
            </a:r>
            <a:r>
              <a:rPr lang="ru-RU" dirty="0" err="1" smtClean="0"/>
              <a:t>посадовими</a:t>
            </a:r>
            <a:r>
              <a:rPr lang="ru-RU" dirty="0" smtClean="0"/>
              <a:t> особами органу ДАС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планової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позапланової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про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часткове</a:t>
            </a:r>
            <a:r>
              <a:rPr lang="ru-RU" dirty="0" smtClean="0"/>
              <a:t> </a:t>
            </a:r>
            <a:r>
              <a:rPr lang="ru-RU" dirty="0" err="1" smtClean="0"/>
              <a:t>скасування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endParaRPr lang="ru-RU" dirty="0" smtClean="0"/>
          </a:p>
          <a:p>
            <a:pPr algn="just"/>
            <a:r>
              <a:rPr lang="ru-RU" dirty="0" smtClean="0"/>
              <a:t>2) </a:t>
            </a:r>
            <a:r>
              <a:rPr lang="ru-RU" dirty="0" err="1" smtClean="0"/>
              <a:t>Виникнення</a:t>
            </a:r>
            <a:r>
              <a:rPr lang="ru-RU" dirty="0" smtClean="0"/>
              <a:t> потреби у </a:t>
            </a:r>
            <a:r>
              <a:rPr lang="ru-RU" dirty="0" err="1" smtClean="0"/>
              <a:t>перевірці</a:t>
            </a:r>
            <a:r>
              <a:rPr lang="ru-RU" dirty="0" smtClean="0"/>
              <a:t> </a:t>
            </a:r>
            <a:r>
              <a:rPr lang="ru-RU" dirty="0" err="1" smtClean="0"/>
              <a:t>відомостей</a:t>
            </a:r>
            <a:r>
              <a:rPr lang="ru-RU" dirty="0" smtClean="0"/>
              <a:t>,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особи, яка мала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підконтрольною</a:t>
            </a:r>
            <a:r>
              <a:rPr lang="ru-RU" dirty="0" smtClean="0"/>
              <a:t> </a:t>
            </a:r>
            <a:r>
              <a:rPr lang="ru-RU" dirty="0" err="1" smtClean="0"/>
              <a:t>установою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установа</a:t>
            </a:r>
            <a:r>
              <a:rPr lang="ru-RU" dirty="0" smtClean="0"/>
              <a:t> не </a:t>
            </a:r>
            <a:r>
              <a:rPr lang="ru-RU" dirty="0" err="1" smtClean="0"/>
              <a:t>надасть</a:t>
            </a:r>
            <a:r>
              <a:rPr lang="ru-RU" dirty="0" smtClean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документальні</a:t>
            </a:r>
            <a:r>
              <a:rPr lang="ru-RU" dirty="0" smtClean="0"/>
              <a:t>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на </a:t>
            </a:r>
            <a:r>
              <a:rPr lang="ru-RU" dirty="0" err="1" smtClean="0"/>
              <a:t>обов’язковий</a:t>
            </a:r>
            <a:r>
              <a:rPr lang="ru-RU" dirty="0" smtClean="0"/>
              <a:t> </a:t>
            </a:r>
            <a:r>
              <a:rPr lang="ru-RU" dirty="0" err="1" smtClean="0"/>
              <a:t>письмовий</a:t>
            </a:r>
            <a:r>
              <a:rPr lang="ru-RU" dirty="0" smtClean="0"/>
              <a:t> запит органу ДАС </a:t>
            </a:r>
            <a:r>
              <a:rPr lang="ru-RU" dirty="0" err="1" smtClean="0"/>
              <a:t>протягом</a:t>
            </a:r>
            <a:r>
              <a:rPr lang="ru-RU" dirty="0" smtClean="0"/>
              <a:t> десяти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дня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запиту</a:t>
            </a:r>
            <a:r>
              <a:rPr lang="ru-RU" dirty="0" smtClean="0"/>
              <a:t>. </a:t>
            </a:r>
            <a:r>
              <a:rPr lang="ru-RU" b="1" dirty="0" err="1" smtClean="0"/>
              <a:t>Примітка</a:t>
            </a:r>
            <a:r>
              <a:rPr lang="ru-RU" b="1" dirty="0" smtClean="0"/>
              <a:t>.</a:t>
            </a:r>
            <a:r>
              <a:rPr lang="ru-RU" dirty="0" smtClean="0"/>
              <a:t> Як правило, потреба в </a:t>
            </a:r>
            <a:r>
              <a:rPr lang="ru-RU" dirty="0" err="1" smtClean="0"/>
              <a:t>перевірці</a:t>
            </a:r>
            <a:r>
              <a:rPr lang="ru-RU" dirty="0" smtClean="0"/>
              <a:t> </a:t>
            </a:r>
            <a:r>
              <a:rPr lang="ru-RU" dirty="0" err="1" smtClean="0"/>
              <a:t>відомостей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всебічного</a:t>
            </a:r>
            <a:r>
              <a:rPr lang="ru-RU" dirty="0" smtClean="0"/>
              <a:t>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ДАС </a:t>
            </a:r>
            <a:r>
              <a:rPr lang="ru-RU" dirty="0" err="1" smtClean="0"/>
              <a:t>скарг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, на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бездіяльність</a:t>
            </a:r>
            <a:r>
              <a:rPr lang="ru-RU" dirty="0" smtClean="0"/>
              <a:t>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установ</a:t>
            </a:r>
            <a:r>
              <a:rPr lang="ru-RU" dirty="0" smtClean="0"/>
              <a:t>, </a:t>
            </a:r>
            <a:r>
              <a:rPr lang="ru-RU" dirty="0" err="1" smtClean="0"/>
              <a:t>організацій</a:t>
            </a:r>
            <a:endParaRPr lang="ru-RU" dirty="0" smtClean="0"/>
          </a:p>
          <a:p>
            <a:pPr algn="just"/>
            <a:r>
              <a:rPr lang="ru-RU" dirty="0" smtClean="0"/>
              <a:t>3) Проводиться </a:t>
            </a:r>
            <a:r>
              <a:rPr lang="ru-RU" dirty="0" err="1" smtClean="0"/>
              <a:t>реорганізація</a:t>
            </a:r>
            <a:r>
              <a:rPr lang="ru-RU" dirty="0" smtClean="0"/>
              <a:t> (</a:t>
            </a:r>
            <a:r>
              <a:rPr lang="ru-RU" dirty="0" err="1" smtClean="0"/>
              <a:t>ліквідація</a:t>
            </a:r>
            <a:r>
              <a:rPr lang="ru-RU" dirty="0" smtClean="0"/>
              <a:t>) </a:t>
            </a:r>
            <a:r>
              <a:rPr lang="ru-RU" dirty="0" err="1" smtClean="0"/>
              <a:t>підконтрольної</a:t>
            </a:r>
            <a:r>
              <a:rPr lang="ru-RU" dirty="0" smtClean="0"/>
              <a:t> установи</a:t>
            </a:r>
          </a:p>
          <a:p>
            <a:pPr algn="just"/>
            <a:r>
              <a:rPr lang="ru-RU" dirty="0" smtClean="0"/>
              <a:t>4)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доручення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ревізій</a:t>
            </a:r>
            <a:r>
              <a:rPr lang="ru-RU" dirty="0" smtClean="0"/>
              <a:t> у </a:t>
            </a:r>
            <a:r>
              <a:rPr lang="ru-RU" dirty="0" err="1" smtClean="0"/>
              <a:t>підконтрольних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КМУ,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,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, МВС, СБУ,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антикорупційного</a:t>
            </a:r>
            <a:r>
              <a:rPr lang="ru-RU" dirty="0" smtClean="0"/>
              <a:t> бюро </a:t>
            </a:r>
            <a:r>
              <a:rPr lang="ru-RU" dirty="0" err="1" smtClean="0"/>
              <a:t>України</a:t>
            </a:r>
            <a:r>
              <a:rPr lang="ru-RU" dirty="0" smtClean="0"/>
              <a:t>, яке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підконтрольними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перевірку</a:t>
            </a:r>
            <a:r>
              <a:rPr lang="ru-RU" dirty="0" smtClean="0"/>
              <a:t> </a:t>
            </a:r>
            <a:r>
              <a:rPr lang="ru-RU" dirty="0" err="1" smtClean="0"/>
              <a:t>додержання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віднесено</a:t>
            </a:r>
            <a:r>
              <a:rPr lang="ru-RU" dirty="0" smtClean="0"/>
              <a:t> законом до </a:t>
            </a:r>
            <a:r>
              <a:rPr lang="ru-RU" dirty="0" err="1" smtClean="0"/>
              <a:t>компетенції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ДАС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23889"/>
            <a:ext cx="8596668" cy="481747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5)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вищестоящим</a:t>
            </a:r>
            <a:r>
              <a:rPr lang="ru-RU" dirty="0" smtClean="0"/>
              <a:t> органом ДАС </a:t>
            </a:r>
            <a:r>
              <a:rPr lang="ru-RU" dirty="0" err="1" smtClean="0"/>
              <a:t>фактів</a:t>
            </a:r>
            <a:r>
              <a:rPr lang="ru-RU" dirty="0" smtClean="0"/>
              <a:t> </a:t>
            </a:r>
            <a:r>
              <a:rPr lang="ru-RU" dirty="0" err="1" smtClean="0"/>
              <a:t>невідповідності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ревізій</a:t>
            </a:r>
            <a:r>
              <a:rPr lang="ru-RU" dirty="0" smtClean="0"/>
              <a:t>, </a:t>
            </a:r>
            <a:r>
              <a:rPr lang="ru-RU" dirty="0" err="1" smtClean="0"/>
              <a:t>складених</a:t>
            </a:r>
            <a:r>
              <a:rPr lang="ru-RU" dirty="0" smtClean="0"/>
              <a:t> </a:t>
            </a:r>
            <a:r>
              <a:rPr lang="ru-RU" dirty="0" err="1" smtClean="0"/>
              <a:t>нижчестоящим</a:t>
            </a:r>
            <a:r>
              <a:rPr lang="ru-RU" dirty="0" smtClean="0"/>
              <a:t> органом ДАС. </a:t>
            </a:r>
            <a:r>
              <a:rPr lang="ru-RU" b="1" dirty="0" err="1" smtClean="0"/>
              <a:t>Примітка</a:t>
            </a:r>
            <a:r>
              <a:rPr lang="ru-RU" dirty="0" smtClean="0"/>
              <a:t>. </a:t>
            </a:r>
            <a:r>
              <a:rPr lang="ru-RU" dirty="0" err="1" smtClean="0"/>
              <a:t>Ініціювання</a:t>
            </a:r>
            <a:r>
              <a:rPr lang="ru-RU" dirty="0" smtClean="0"/>
              <a:t> </a:t>
            </a:r>
            <a:r>
              <a:rPr lang="ru-RU" dirty="0" err="1" smtClean="0"/>
              <a:t>вищестоящим</a:t>
            </a:r>
            <a:r>
              <a:rPr lang="ru-RU" dirty="0" smtClean="0"/>
              <a:t> органом ДАС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позапланової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тому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службових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нижчестоящого</a:t>
            </a:r>
            <a:r>
              <a:rPr lang="ru-RU" dirty="0" smtClean="0"/>
              <a:t> органу ДАС, </a:t>
            </a:r>
            <a:r>
              <a:rPr lang="ru-RU" dirty="0" err="1" smtClean="0"/>
              <a:t>які</a:t>
            </a:r>
            <a:r>
              <a:rPr lang="ru-RU" dirty="0" smtClean="0"/>
              <a:t> проводили </a:t>
            </a:r>
            <a:r>
              <a:rPr lang="ru-RU" dirty="0" err="1" smtClean="0"/>
              <a:t>ревізію</a:t>
            </a:r>
            <a:r>
              <a:rPr lang="ru-RU" dirty="0" smtClean="0"/>
              <a:t>, </a:t>
            </a:r>
            <a:r>
              <a:rPr lang="ru-RU" dirty="0" err="1" smtClean="0"/>
              <a:t>розпочато</a:t>
            </a:r>
            <a:r>
              <a:rPr lang="ru-RU" dirty="0" smtClean="0"/>
              <a:t> </a:t>
            </a:r>
            <a:r>
              <a:rPr lang="ru-RU" dirty="0" err="1" smtClean="0"/>
              <a:t>службове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про </a:t>
            </a:r>
            <a:r>
              <a:rPr lang="ru-RU" dirty="0" err="1" smtClean="0"/>
              <a:t>підозру</a:t>
            </a:r>
            <a:r>
              <a:rPr lang="ru-RU" dirty="0" smtClean="0"/>
              <a:t> у </a:t>
            </a:r>
            <a:r>
              <a:rPr lang="ru-RU" dirty="0" err="1" smtClean="0"/>
              <a:t>вчиненні</a:t>
            </a:r>
            <a:r>
              <a:rPr lang="ru-RU" dirty="0" smtClean="0"/>
              <a:t> </a:t>
            </a:r>
            <a:r>
              <a:rPr lang="ru-RU" dirty="0" err="1" smtClean="0"/>
              <a:t>кримінального</a:t>
            </a:r>
            <a:r>
              <a:rPr lang="ru-RU" dirty="0" smtClean="0"/>
              <a:t> </a:t>
            </a:r>
            <a:r>
              <a:rPr lang="ru-RU" dirty="0" err="1" smtClean="0"/>
              <a:t>правопорушення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302" y="1266092"/>
            <a:ext cx="9158067" cy="505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6944" y="1026942"/>
            <a:ext cx="8661290" cy="520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1692" y="661182"/>
            <a:ext cx="9326881" cy="55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57" y="787792"/>
            <a:ext cx="9172135" cy="53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844063"/>
            <a:ext cx="8596668" cy="51973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		</a:t>
            </a:r>
            <a:r>
              <a:rPr lang="ru-RU" sz="2400" dirty="0" smtClean="0"/>
              <a:t>	</a:t>
            </a:r>
            <a:r>
              <a:rPr lang="ru-RU" sz="2400" b="1" dirty="0" err="1" smtClean="0">
                <a:hlinkClick r:id="rId2"/>
              </a:rPr>
              <a:t>Конституція</a:t>
            </a:r>
            <a:r>
              <a:rPr lang="ru-RU" sz="2400" b="1" dirty="0" smtClean="0">
                <a:hlinkClick r:id="rId2"/>
              </a:rPr>
              <a:t> </a:t>
            </a:r>
            <a:r>
              <a:rPr lang="ru-RU" sz="2400" b="1" dirty="0" err="1" smtClean="0">
                <a:hlinkClick r:id="rId2"/>
              </a:rPr>
              <a:t>України</a:t>
            </a:r>
            <a:r>
              <a:rPr lang="ru-RU" sz="2400" dirty="0" smtClean="0"/>
              <a:t> — </a:t>
            </a:r>
            <a:r>
              <a:rPr lang="ru-RU" sz="2400" i="1" dirty="0" err="1" smtClean="0"/>
              <a:t>Конституція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28.06.96 р. № 254к/96-ВР.</a:t>
            </a:r>
            <a:endParaRPr lang="ru-RU" sz="2400" dirty="0" smtClean="0"/>
          </a:p>
          <a:p>
            <a:r>
              <a:rPr lang="ru-RU" sz="2400" b="1" dirty="0" err="1" smtClean="0">
                <a:hlinkClick r:id="rId3"/>
              </a:rPr>
              <a:t>КпАП</a:t>
            </a:r>
            <a:r>
              <a:rPr lang="ru-RU" sz="2400" dirty="0" smtClean="0"/>
              <a:t> — </a:t>
            </a:r>
            <a:r>
              <a:rPr lang="ru-RU" sz="2400" i="1" dirty="0" smtClean="0"/>
              <a:t>Кодекс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про </a:t>
            </a:r>
            <a:r>
              <a:rPr lang="ru-RU" sz="2400" i="1" dirty="0" err="1" smtClean="0"/>
              <a:t>адміністративні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правопорушення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07.12.84 р. № 8073-</a:t>
            </a:r>
            <a:r>
              <a:rPr lang="en-US" sz="2400" i="1" dirty="0" smtClean="0"/>
              <a:t>X.</a:t>
            </a:r>
            <a:endParaRPr lang="en-US" sz="2400" dirty="0" smtClean="0"/>
          </a:p>
          <a:p>
            <a:r>
              <a:rPr lang="ru-RU" sz="2400" b="1" dirty="0" smtClean="0">
                <a:hlinkClick r:id="rId4"/>
              </a:rPr>
              <a:t>БК</a:t>
            </a:r>
            <a:r>
              <a:rPr lang="ru-RU" sz="2400" dirty="0" smtClean="0"/>
              <a:t> — </a:t>
            </a:r>
            <a:r>
              <a:rPr lang="ru-RU" sz="2400" i="1" dirty="0" err="1" smtClean="0"/>
              <a:t>Бюджетний</a:t>
            </a:r>
            <a:r>
              <a:rPr lang="ru-RU" sz="2400" i="1" dirty="0" smtClean="0"/>
              <a:t> кодекс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08.07.2010 р. № 2456-</a:t>
            </a:r>
            <a:r>
              <a:rPr lang="en-US" sz="2400" i="1" dirty="0" smtClean="0"/>
              <a:t>VI.</a:t>
            </a:r>
            <a:endParaRPr lang="en-US" sz="2400" dirty="0" smtClean="0"/>
          </a:p>
          <a:p>
            <a:r>
              <a:rPr lang="ru-RU" sz="2400" b="1" dirty="0" smtClean="0">
                <a:hlinkClick r:id="rId5"/>
              </a:rPr>
              <a:t>Закон № 2939</a:t>
            </a:r>
            <a:r>
              <a:rPr lang="ru-RU" sz="2400" dirty="0" smtClean="0"/>
              <a:t> — </a:t>
            </a:r>
            <a:r>
              <a:rPr lang="ru-RU" sz="2400" i="1" dirty="0" smtClean="0"/>
              <a:t>Закон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«Про </a:t>
            </a:r>
            <a:r>
              <a:rPr lang="ru-RU" sz="2400" i="1" dirty="0" err="1" smtClean="0"/>
              <a:t>основні</a:t>
            </a:r>
            <a:r>
              <a:rPr lang="ru-RU" sz="2400" i="1" dirty="0" smtClean="0"/>
              <a:t> засади </a:t>
            </a:r>
            <a:r>
              <a:rPr lang="ru-RU" sz="2400" i="1" dirty="0" err="1" smtClean="0"/>
              <a:t>здійснення</a:t>
            </a:r>
            <a:r>
              <a:rPr lang="ru-RU" sz="2400" i="1" dirty="0" smtClean="0"/>
              <a:t> державного </a:t>
            </a:r>
            <a:r>
              <a:rPr lang="ru-RU" sz="2400" i="1" dirty="0" err="1" smtClean="0"/>
              <a:t>фінансового</a:t>
            </a:r>
            <a:r>
              <a:rPr lang="ru-RU" sz="2400" i="1" dirty="0" smtClean="0"/>
              <a:t> контролю в </a:t>
            </a:r>
            <a:r>
              <a:rPr lang="ru-RU" sz="2400" i="1" dirty="0" err="1" smtClean="0"/>
              <a:t>Україні</a:t>
            </a:r>
            <a:r>
              <a:rPr lang="ru-RU" sz="2400" i="1" dirty="0" smtClean="0"/>
              <a:t>»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26.01.93 р. № 2939-</a:t>
            </a:r>
            <a:r>
              <a:rPr lang="en-US" sz="2400" i="1" dirty="0" smtClean="0"/>
              <a:t>XII.</a:t>
            </a:r>
            <a:endParaRPr lang="en-US" sz="2400" dirty="0" smtClean="0"/>
          </a:p>
          <a:p>
            <a:r>
              <a:rPr lang="ru-RU" sz="2400" b="1" dirty="0" smtClean="0">
                <a:hlinkClick r:id="rId6"/>
              </a:rPr>
              <a:t>Порядок № 550</a:t>
            </a:r>
            <a:r>
              <a:rPr lang="ru-RU" sz="2400" dirty="0" smtClean="0"/>
              <a:t> — </a:t>
            </a:r>
            <a:r>
              <a:rPr lang="ru-RU" sz="2400" i="1" dirty="0" smtClean="0"/>
              <a:t>Порядок </a:t>
            </a:r>
            <a:r>
              <a:rPr lang="ru-RU" sz="2400" i="1" dirty="0" err="1" smtClean="0"/>
              <a:t>проведення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інспектування</a:t>
            </a:r>
            <a:r>
              <a:rPr lang="ru-RU" sz="2400" i="1" dirty="0" smtClean="0"/>
              <a:t> Державною </a:t>
            </a:r>
            <a:r>
              <a:rPr lang="ru-RU" sz="2400" i="1" dirty="0" err="1" smtClean="0"/>
              <a:t>фінансовою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інспекцією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її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територіальними</a:t>
            </a:r>
            <a:r>
              <a:rPr lang="ru-RU" sz="2400" i="1" dirty="0" smtClean="0"/>
              <a:t> органами, </a:t>
            </a:r>
            <a:r>
              <a:rPr lang="ru-RU" sz="2400" i="1" dirty="0" err="1" smtClean="0"/>
              <a:t>затверджений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постановою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Кабінету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Міністрів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20.04.2006 р. № 550.</a:t>
            </a:r>
            <a:endParaRPr lang="ru-RU" sz="2400" dirty="0" smtClean="0"/>
          </a:p>
          <a:p>
            <a:r>
              <a:rPr lang="ru-RU" sz="2400" b="1" dirty="0" smtClean="0">
                <a:hlinkClick r:id="rId7"/>
              </a:rPr>
              <a:t>Порядок № 346/1025/685/53</a:t>
            </a:r>
            <a:r>
              <a:rPr lang="ru-RU" sz="2400" dirty="0" smtClean="0"/>
              <a:t> — </a:t>
            </a:r>
            <a:r>
              <a:rPr lang="ru-RU" sz="2400" i="1" dirty="0" smtClean="0"/>
              <a:t>Порядок </a:t>
            </a:r>
            <a:r>
              <a:rPr lang="ru-RU" sz="2400" i="1" dirty="0" err="1" smtClean="0"/>
              <a:t>взаємодії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між</a:t>
            </a:r>
            <a:r>
              <a:rPr lang="ru-RU" sz="2400" i="1" dirty="0" smtClean="0"/>
              <a:t> органами </a:t>
            </a:r>
            <a:r>
              <a:rPr lang="ru-RU" sz="2400" i="1" dirty="0" err="1" smtClean="0"/>
              <a:t>державної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контрольно-ревізійної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служби</a:t>
            </a:r>
            <a:r>
              <a:rPr lang="ru-RU" sz="2400" i="1" dirty="0" smtClean="0"/>
              <a:t> та органами </a:t>
            </a:r>
            <a:r>
              <a:rPr lang="ru-RU" sz="2400" i="1" dirty="0" err="1" smtClean="0"/>
              <a:t>прокуратури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внутрішніх</a:t>
            </a:r>
            <a:r>
              <a:rPr lang="ru-RU" sz="2400" i="1" dirty="0" smtClean="0"/>
              <a:t> справ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Служби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безпеки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затверджений</a:t>
            </a:r>
            <a:r>
              <a:rPr lang="ru-RU" sz="2400" i="1" dirty="0" smtClean="0"/>
              <a:t> наказом Головного </a:t>
            </a:r>
            <a:r>
              <a:rPr lang="ru-RU" sz="2400" i="1" dirty="0" err="1" smtClean="0"/>
              <a:t>контрольно-ревізійного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управління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Міністерства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внутрішніх</a:t>
            </a:r>
            <a:r>
              <a:rPr lang="ru-RU" sz="2400" i="1" dirty="0" smtClean="0"/>
              <a:t> справ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Служби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безпеки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Генеральної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прокуратури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19.10.2006 р. № 346/1025/685/53.</a:t>
            </a:r>
            <a:endParaRPr lang="ru-RU" sz="2400" dirty="0" smtClean="0"/>
          </a:p>
          <a:p>
            <a:r>
              <a:rPr lang="ru-RU" sz="2400" b="1" dirty="0" smtClean="0">
                <a:hlinkClick r:id="rId8"/>
              </a:rPr>
              <a:t>Порядок № 707</a:t>
            </a:r>
            <a:r>
              <a:rPr lang="ru-RU" sz="2400" dirty="0" smtClean="0"/>
              <a:t> — </a:t>
            </a:r>
            <a:r>
              <a:rPr lang="ru-RU" sz="2400" i="1" dirty="0" smtClean="0"/>
              <a:t>Порядок </a:t>
            </a:r>
            <a:r>
              <a:rPr lang="ru-RU" sz="2400" i="1" dirty="0" err="1" smtClean="0"/>
              <a:t>розгляду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звернень</a:t>
            </a:r>
            <a:r>
              <a:rPr lang="ru-RU" sz="2400" i="1" dirty="0" smtClean="0"/>
              <a:t> та </a:t>
            </a:r>
            <a:r>
              <a:rPr lang="ru-RU" sz="2400" i="1" dirty="0" err="1" smtClean="0"/>
              <a:t>організації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особистого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прийому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громадян</a:t>
            </a:r>
            <a:r>
              <a:rPr lang="ru-RU" sz="2400" i="1" dirty="0" smtClean="0"/>
              <a:t> у </a:t>
            </a:r>
            <a:r>
              <a:rPr lang="ru-RU" sz="2400" i="1" dirty="0" err="1" smtClean="0"/>
              <a:t>Державній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фінансовій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інспекції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та </a:t>
            </a:r>
            <a:r>
              <a:rPr lang="ru-RU" sz="2400" i="1" dirty="0" err="1" smtClean="0"/>
              <a:t>її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територіальних</a:t>
            </a:r>
            <a:r>
              <a:rPr lang="ru-RU" sz="2400" i="1" dirty="0" smtClean="0"/>
              <a:t> органах, </a:t>
            </a:r>
            <a:r>
              <a:rPr lang="ru-RU" sz="2400" i="1" dirty="0" err="1" smtClean="0"/>
              <a:t>затверджений</a:t>
            </a:r>
            <a:r>
              <a:rPr lang="ru-RU" sz="2400" i="1" dirty="0" smtClean="0"/>
              <a:t> наказом </a:t>
            </a:r>
            <a:r>
              <a:rPr lang="ru-RU" sz="2400" i="1" dirty="0" err="1" smtClean="0"/>
              <a:t>Міністерства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фінансів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26.07.2013 р. № 707. </a:t>
            </a:r>
            <a:endParaRPr lang="ru-RU" sz="2400" dirty="0" smtClean="0"/>
          </a:p>
          <a:p>
            <a:r>
              <a:rPr lang="ru-RU" sz="2400" b="1" dirty="0" err="1" smtClean="0"/>
              <a:t>Методичні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рекомендації</a:t>
            </a:r>
            <a:r>
              <a:rPr lang="ru-RU" sz="2400" b="1" dirty="0" smtClean="0"/>
              <a:t> № 90</a:t>
            </a:r>
            <a:r>
              <a:rPr lang="ru-RU" sz="2400" dirty="0" smtClean="0"/>
              <a:t> — </a:t>
            </a:r>
            <a:r>
              <a:rPr lang="ru-RU" sz="2400" i="1" dirty="0" err="1" smtClean="0"/>
              <a:t>Методичні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рекомендації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щодо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здійснення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інспектування</a:t>
            </a:r>
            <a:r>
              <a:rPr lang="ru-RU" sz="2400" i="1" dirty="0" smtClean="0"/>
              <a:t> органами </a:t>
            </a:r>
            <a:r>
              <a:rPr lang="ru-RU" sz="2400" i="1" dirty="0" err="1" smtClean="0"/>
              <a:t>Державної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фінансової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інспекції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,</a:t>
            </a:r>
            <a:r>
              <a:rPr lang="ru-RU" sz="2400" dirty="0" smtClean="0"/>
              <a:t> </a:t>
            </a:r>
            <a:r>
              <a:rPr lang="ru-RU" sz="2400" i="1" dirty="0" err="1" smtClean="0"/>
              <a:t>затверджені</a:t>
            </a:r>
            <a:r>
              <a:rPr lang="ru-RU" sz="2400" i="1" dirty="0" smtClean="0"/>
              <a:t> наказом </a:t>
            </a:r>
            <a:r>
              <a:rPr lang="ru-RU" sz="2400" i="1" dirty="0" err="1" smtClean="0"/>
              <a:t>Державної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фінансової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інспекції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14.12.2011 р. № 90.</a:t>
            </a:r>
            <a:endParaRPr lang="ru-RU" sz="2400" dirty="0" smtClean="0"/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2708" y="633046"/>
            <a:ext cx="9312812" cy="550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693" y="689317"/>
            <a:ext cx="9256542" cy="559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55326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813" y="942536"/>
            <a:ext cx="10719582" cy="464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534573"/>
            <a:ext cx="8596668" cy="5506790"/>
          </a:xfrm>
        </p:spPr>
        <p:txBody>
          <a:bodyPr/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перевіряються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документальної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фактичної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 самого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«документальна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зрозуміло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 за документами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напрямках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формою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формою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чинного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зведених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підтверджуючих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00333"/>
            <a:ext cx="8596668" cy="554267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ДАС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звертається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на: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правильність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обов’язкових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реквізитів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бланків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типових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спеціалізованих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органами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виготовлених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бланків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типових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спеціалізованих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форм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несанкціоноване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повторне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установленого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зберігання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своєчасність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зафіксованих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первинними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підтверджуючими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документами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підтверджуючих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засвідчують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відображених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858129"/>
            <a:ext cx="8596668" cy="518323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свою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зведених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підтверджуючих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документах, нормам,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установленим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чинним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контролю,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документам установи (Статут,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прийняті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фактичної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 вона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готівки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бланків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суворої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нематеріальних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інвентаризації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та контрольного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обміру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правильністю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обґрунтованістю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запусків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9151" y="647113"/>
            <a:ext cx="9158067" cy="5584874"/>
          </a:xfrm>
        </p:spPr>
        <p:txBody>
          <a:bodyPr>
            <a:noAutofit/>
          </a:bodyPr>
          <a:lstStyle/>
          <a:p>
            <a:pPr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відмітити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ДАС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суцільний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пріоритетним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№ 90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працівникам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дослідити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суцільним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способом.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належать: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органах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казначейської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відчуження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оренду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державного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майна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одержаних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гарантії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реконструкцію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ремонт,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видатки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паперами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оплата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консалтингових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реклами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договорами,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укладеними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нерезидентами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98807"/>
            <a:ext cx="8596668" cy="5042556"/>
          </a:xfrm>
        </p:spPr>
        <p:txBody>
          <a:bodyPr/>
          <a:lstStyle/>
          <a:p>
            <a:r>
              <a:rPr lang="ru-RU" dirty="0" smtClean="0"/>
              <a:t>Як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зазначено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метою документального та фактичного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виду,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та </a:t>
            </a:r>
            <a:r>
              <a:rPr lang="ru-RU" dirty="0" err="1" smtClean="0"/>
              <a:t>розрахунків</a:t>
            </a:r>
            <a:r>
              <a:rPr lang="ru-RU" dirty="0" smtClean="0"/>
              <a:t> для </a:t>
            </a:r>
            <a:r>
              <a:rPr lang="ru-RU" dirty="0" err="1" smtClean="0"/>
              <a:t>з’ясування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 та </a:t>
            </a:r>
            <a:r>
              <a:rPr lang="ru-RU" dirty="0" err="1" smtClean="0"/>
              <a:t>повноти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в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 контролю </a:t>
            </a:r>
            <a:r>
              <a:rPr lang="ru-RU" dirty="0" err="1" smtClean="0"/>
              <a:t>працівники</a:t>
            </a:r>
            <a:r>
              <a:rPr lang="ru-RU" dirty="0" smtClean="0"/>
              <a:t> ДАС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на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підприємствах</a:t>
            </a:r>
            <a:r>
              <a:rPr lang="ru-RU" dirty="0" smtClean="0"/>
              <a:t>, в </a:t>
            </a:r>
            <a:r>
              <a:rPr lang="ru-RU" dirty="0" err="1" smtClean="0"/>
              <a:t>установах</a:t>
            </a:r>
            <a:r>
              <a:rPr lang="ru-RU" dirty="0" smtClean="0"/>
              <a:t> та </a:t>
            </a:r>
            <a:r>
              <a:rPr lang="ru-RU" dirty="0" err="1" smtClean="0"/>
              <a:t>організаціях</a:t>
            </a:r>
            <a:r>
              <a:rPr lang="ru-RU" dirty="0" smtClean="0"/>
              <a:t> </a:t>
            </a:r>
            <a:r>
              <a:rPr lang="ru-RU" b="1" dirty="0" err="1" smtClean="0"/>
              <a:t>зустрічні</a:t>
            </a:r>
            <a:r>
              <a:rPr lang="ru-RU" b="1" dirty="0" smtClean="0"/>
              <a:t> </a:t>
            </a:r>
            <a:r>
              <a:rPr lang="ru-RU" b="1" dirty="0" err="1" smtClean="0"/>
              <a:t>звірки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цією</a:t>
            </a:r>
            <a:r>
              <a:rPr lang="ru-RU" dirty="0" smtClean="0"/>
              <a:t> ж метою до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та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— </a:t>
            </a:r>
            <a:r>
              <a:rPr lang="ru-RU" dirty="0" err="1" smtClean="0"/>
              <a:t>підприємців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направлятися</a:t>
            </a:r>
            <a:r>
              <a:rPr lang="ru-RU" dirty="0" smtClean="0"/>
              <a:t> </a:t>
            </a:r>
            <a:r>
              <a:rPr lang="ru-RU" dirty="0" err="1" smtClean="0"/>
              <a:t>запити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 контролю.</a:t>
            </a:r>
          </a:p>
          <a:p>
            <a:r>
              <a:rPr lang="ru-RU" b="1" dirty="0" err="1" smtClean="0"/>
              <a:t>Увага</a:t>
            </a:r>
            <a:r>
              <a:rPr lang="ru-RU" b="1" dirty="0" smtClean="0"/>
              <a:t>!</a:t>
            </a:r>
            <a:r>
              <a:rPr lang="ru-RU" dirty="0" smtClean="0"/>
              <a:t>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зустрічної</a:t>
            </a:r>
            <a:r>
              <a:rPr lang="ru-RU" dirty="0" smtClean="0"/>
              <a:t> </a:t>
            </a:r>
            <a:r>
              <a:rPr lang="ru-RU" dirty="0" err="1" smtClean="0"/>
              <a:t>звірки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ДАС повинен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направлення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ж </a:t>
            </a:r>
            <a:r>
              <a:rPr lang="ru-RU" dirty="0" err="1" smtClean="0"/>
              <a:t>форми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направлення</a:t>
            </a:r>
            <a:r>
              <a:rPr lang="ru-RU" dirty="0" smtClean="0"/>
              <a:t> на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Важливо</a:t>
            </a:r>
            <a:r>
              <a:rPr lang="ru-RU" b="1" dirty="0" smtClean="0"/>
              <a:t>!</a:t>
            </a:r>
            <a:r>
              <a:rPr lang="ru-RU" dirty="0" smtClean="0"/>
              <a:t> </a:t>
            </a:r>
            <a:r>
              <a:rPr lang="ru-RU" dirty="0" err="1" smtClean="0"/>
              <a:t>Об’єкт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планується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зустрічної</a:t>
            </a:r>
            <a:r>
              <a:rPr lang="ru-RU" dirty="0" smtClean="0"/>
              <a:t> </a:t>
            </a:r>
            <a:r>
              <a:rPr lang="ru-RU" dirty="0" err="1" smtClean="0"/>
              <a:t>звірки</a:t>
            </a:r>
            <a:r>
              <a:rPr lang="ru-RU" dirty="0" smtClean="0"/>
              <a:t>,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завчасно</a:t>
            </a:r>
            <a:r>
              <a:rPr lang="ru-RU" dirty="0" smtClean="0"/>
              <a:t> </a:t>
            </a:r>
            <a:r>
              <a:rPr lang="ru-RU" b="1" dirty="0" smtClean="0"/>
              <a:t>не </a:t>
            </a:r>
            <a:r>
              <a:rPr lang="ru-RU" b="1" dirty="0" err="1" smtClean="0"/>
              <a:t>повідомляється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результатами </a:t>
            </a:r>
            <a:r>
              <a:rPr lang="ru-RU" dirty="0" err="1" smtClean="0"/>
              <a:t>зустрічної</a:t>
            </a:r>
            <a:r>
              <a:rPr lang="ru-RU" dirty="0" smtClean="0"/>
              <a:t> </a:t>
            </a:r>
            <a:r>
              <a:rPr lang="ru-RU" dirty="0" err="1" smtClean="0"/>
              <a:t>звірки</a:t>
            </a:r>
            <a:r>
              <a:rPr lang="ru-RU" dirty="0" smtClean="0"/>
              <a:t> у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примірниках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довідка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на </a:t>
            </a:r>
            <a:r>
              <a:rPr lang="ru-RU" dirty="0" err="1" smtClean="0"/>
              <a:t>об’єкті</a:t>
            </a:r>
            <a:r>
              <a:rPr lang="ru-RU" dirty="0" smtClean="0"/>
              <a:t>, де </a:t>
            </a:r>
            <a:r>
              <a:rPr lang="ru-RU" dirty="0" err="1" smtClean="0"/>
              <a:t>проводилася</a:t>
            </a:r>
            <a:r>
              <a:rPr lang="ru-RU" dirty="0" smtClean="0"/>
              <a:t> </a:t>
            </a:r>
            <a:r>
              <a:rPr lang="ru-RU" dirty="0" err="1" smtClean="0"/>
              <a:t>зустрічна</a:t>
            </a:r>
            <a:r>
              <a:rPr lang="ru-RU" dirty="0" smtClean="0"/>
              <a:t> </a:t>
            </a:r>
            <a:r>
              <a:rPr lang="ru-RU" dirty="0" err="1" smtClean="0"/>
              <a:t>звірка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5587" y="858130"/>
            <a:ext cx="87923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зустрічної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тому ж порядку,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акта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порядок 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розглянемо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вам спаде на думку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допустити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ДАС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зустрічної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акт,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зафіксують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письмово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проінформують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правоохоронні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вони,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практика, будьте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впевнені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допуск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ДАС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2708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52025"/>
            <a:ext cx="8596668" cy="4789337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проводиться </a:t>
            </a:r>
            <a:r>
              <a:rPr lang="ru-RU" dirty="0" err="1" smtClean="0"/>
              <a:t>ревізія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установи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проводиться </a:t>
            </a:r>
            <a:r>
              <a:rPr lang="ru-RU" dirty="0" err="1" smtClean="0"/>
              <a:t>зустрічна</a:t>
            </a:r>
            <a:r>
              <a:rPr lang="ru-RU" dirty="0" smtClean="0"/>
              <a:t> </a:t>
            </a:r>
            <a:r>
              <a:rPr lang="ru-RU" dirty="0" err="1" smtClean="0"/>
              <a:t>звірка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i="1" dirty="0" smtClean="0">
                <a:hlinkClick r:id="rId2"/>
              </a:rPr>
              <a:t>п. 15 Порядку № 550</a:t>
            </a:r>
            <a:r>
              <a:rPr lang="ru-RU" i="1" dirty="0" smtClean="0"/>
              <a:t> </a:t>
            </a:r>
            <a:r>
              <a:rPr lang="ru-RU" b="1" dirty="0" err="1" smtClean="0"/>
              <a:t>повинні</a:t>
            </a:r>
            <a:r>
              <a:rPr lang="ru-RU" b="1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ДАС:</a:t>
            </a:r>
          </a:p>
          <a:p>
            <a:pPr algn="just"/>
            <a:r>
              <a:rPr lang="ru-RU" dirty="0" smtClean="0"/>
              <a:t>1) </a:t>
            </a:r>
            <a:r>
              <a:rPr lang="ru-RU" dirty="0" err="1" smtClean="0"/>
              <a:t>місцем</a:t>
            </a:r>
            <a:r>
              <a:rPr lang="ru-RU" dirty="0" smtClean="0"/>
              <a:t> для </a:t>
            </a:r>
            <a:r>
              <a:rPr lang="ru-RU" dirty="0" err="1" smtClean="0"/>
              <a:t>роботи</a:t>
            </a:r>
            <a:endParaRPr lang="ru-RU" dirty="0" smtClean="0"/>
          </a:p>
          <a:p>
            <a:pPr algn="just"/>
            <a:r>
              <a:rPr lang="ru-RU" dirty="0" smtClean="0"/>
              <a:t>2) </a:t>
            </a:r>
            <a:r>
              <a:rPr lang="ru-RU" dirty="0" err="1" smtClean="0"/>
              <a:t>створенням</a:t>
            </a:r>
            <a:r>
              <a:rPr lang="ru-RU" dirty="0" smtClean="0"/>
              <a:t> умов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3) </a:t>
            </a:r>
            <a:r>
              <a:rPr lang="ru-RU" dirty="0" err="1" smtClean="0"/>
              <a:t>можливістю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зв’язком</a:t>
            </a:r>
            <a:r>
              <a:rPr lang="ru-RU" dirty="0" smtClean="0"/>
              <a:t>, </a:t>
            </a:r>
            <a:r>
              <a:rPr lang="ru-RU" dirty="0" err="1" smtClean="0"/>
              <a:t>комп’ютерною</a:t>
            </a:r>
            <a:r>
              <a:rPr lang="ru-RU" dirty="0" smtClean="0"/>
              <a:t>, </a:t>
            </a:r>
            <a:r>
              <a:rPr lang="ru-RU" dirty="0" err="1" smtClean="0"/>
              <a:t>розмножувальною</a:t>
            </a:r>
            <a:r>
              <a:rPr lang="ru-RU" dirty="0" smtClean="0"/>
              <a:t> та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технікою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службових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 </a:t>
            </a:r>
          </a:p>
          <a:p>
            <a:pPr algn="just"/>
            <a:r>
              <a:rPr lang="ru-RU" b="1" dirty="0" err="1" smtClean="0"/>
              <a:t>Важливо</a:t>
            </a:r>
            <a:r>
              <a:rPr lang="ru-RU" b="1" dirty="0" smtClean="0"/>
              <a:t>!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, де проводиться </a:t>
            </a:r>
            <a:r>
              <a:rPr lang="ru-RU" dirty="0" err="1" smtClean="0"/>
              <a:t>ревізія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чинять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 у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зустрічної</a:t>
            </a:r>
            <a:r>
              <a:rPr lang="ru-RU" dirty="0" smtClean="0"/>
              <a:t> </a:t>
            </a:r>
            <a:r>
              <a:rPr lang="ru-RU" dirty="0" err="1" smtClean="0"/>
              <a:t>звірки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, </a:t>
            </a:r>
            <a:r>
              <a:rPr lang="ru-RU" dirty="0" err="1" smtClean="0"/>
              <a:t>вживають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для </a:t>
            </a:r>
            <a:r>
              <a:rPr lang="ru-RU" dirty="0" err="1" smtClean="0"/>
              <a:t>притягнення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Отже</a:t>
            </a:r>
            <a:r>
              <a:rPr lang="ru-RU" dirty="0" smtClean="0"/>
              <a:t>, штраф за </a:t>
            </a:r>
            <a:r>
              <a:rPr lang="ru-RU" dirty="0" err="1" smtClean="0"/>
              <a:t>перешкоджання</a:t>
            </a:r>
            <a:r>
              <a:rPr lang="ru-RU" dirty="0" smtClean="0"/>
              <a:t> в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зустрічної</a:t>
            </a:r>
            <a:r>
              <a:rPr lang="ru-RU" dirty="0" smtClean="0"/>
              <a:t> </a:t>
            </a:r>
            <a:r>
              <a:rPr lang="ru-RU" dirty="0" err="1" smtClean="0"/>
              <a:t>звірки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а не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7334" y="787791"/>
            <a:ext cx="8596668" cy="52535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входить: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над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збереженням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Президента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міністерств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установленому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порядку подача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Міністру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потреби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коштах;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майна;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за станом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вірогідністю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31521"/>
            <a:ext cx="8596668" cy="5309842"/>
          </a:xfrm>
        </p:spPr>
        <p:txBody>
          <a:bodyPr/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ДАС 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правоохоронних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ДАС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правоохоронних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регламентується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Порядком № 346/1025/685/53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ДОВІДКА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Цей документ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регламентує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звернень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правоохоронних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ревізій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за ними,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ревізій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зворотного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переданих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ДАС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9489" y="323557"/>
            <a:ext cx="9228405" cy="571780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Порядком № 346/1025/685/53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ДАС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зверненнями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правоохоронних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перевірках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правоохоронними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органами.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Зауважте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підконтрольних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перевіряти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Так, на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підконтрольних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органам ДАС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об’єктах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ревізори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перевіряти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правильності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потреби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коштах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взяття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зобов’язань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стан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підконтрольних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об’єктах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перевіряються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стан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ДАС,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відвідали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вас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лист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органу ДАС 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направлення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посвідчення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ревізорів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тривати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 10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письмовим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зверненням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правоохоронного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строк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подовжений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службовою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особою органу ДАС.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53551"/>
            <a:ext cx="8596668" cy="488781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err="1" smtClean="0"/>
              <a:t>Головні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завдання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Держфінінспекції</a:t>
            </a:r>
            <a:endParaRPr lang="ru-RU" sz="2400" dirty="0" smtClean="0"/>
          </a:p>
          <a:p>
            <a:r>
              <a:rPr lang="ru-RU" sz="2400" dirty="0" err="1" smtClean="0"/>
              <a:t>Почнемо</a:t>
            </a:r>
            <a:r>
              <a:rPr lang="ru-RU" sz="2400" dirty="0" smtClean="0"/>
              <a:t> наше </a:t>
            </a:r>
            <a:r>
              <a:rPr lang="ru-RU" sz="2400" dirty="0" err="1" smtClean="0"/>
              <a:t>знайомство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Держфінінспекцією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стоять перед нею, а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,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контролю за:</a:t>
            </a:r>
          </a:p>
          <a:p>
            <a:r>
              <a:rPr lang="ru-RU" sz="2400" dirty="0" smtClean="0"/>
              <a:t>1</a:t>
            </a:r>
            <a:r>
              <a:rPr lang="en-US" sz="2400" dirty="0" smtClean="0"/>
              <a:t>)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збереженням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необоротних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активів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en-US" sz="2400" dirty="0" smtClean="0"/>
              <a:t>) </a:t>
            </a:r>
            <a:r>
              <a:rPr lang="ru-RU" sz="2400" dirty="0" err="1" smtClean="0"/>
              <a:t>правильністю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потреби в </a:t>
            </a:r>
            <a:r>
              <a:rPr lang="ru-RU" sz="2400" dirty="0" err="1" smtClean="0"/>
              <a:t>бюджетних</a:t>
            </a:r>
            <a:r>
              <a:rPr lang="ru-RU" sz="2400" dirty="0" smtClean="0"/>
              <a:t> коштах та </a:t>
            </a:r>
            <a:r>
              <a:rPr lang="ru-RU" sz="2400" dirty="0" err="1" smtClean="0"/>
              <a:t>взяттям</a:t>
            </a:r>
            <a:r>
              <a:rPr lang="ru-RU" sz="2400" dirty="0" smtClean="0"/>
              <a:t> </a:t>
            </a:r>
            <a:r>
              <a:rPr lang="ru-RU" sz="2400" dirty="0" err="1" smtClean="0"/>
              <a:t>зобов’язань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en-US" sz="2400" dirty="0" smtClean="0"/>
              <a:t>) </a:t>
            </a:r>
            <a:r>
              <a:rPr lang="ru-RU" sz="2400" dirty="0" err="1" smtClean="0"/>
              <a:t>ефективним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майна</a:t>
            </a:r>
          </a:p>
          <a:p>
            <a:r>
              <a:rPr lang="ru-RU" sz="2400" dirty="0" smtClean="0"/>
              <a:t>4</a:t>
            </a:r>
            <a:r>
              <a:rPr lang="en-US" sz="2400" dirty="0" smtClean="0"/>
              <a:t>) </a:t>
            </a:r>
            <a:r>
              <a:rPr lang="ru-RU" sz="2400" dirty="0" smtClean="0"/>
              <a:t>станом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достовірністю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бухгалтерського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endParaRPr lang="ru-RU" sz="2400" dirty="0" smtClean="0"/>
          </a:p>
          <a:p>
            <a:r>
              <a:rPr lang="ru-RU" sz="2400" dirty="0" smtClean="0"/>
              <a:t>5</a:t>
            </a:r>
            <a:r>
              <a:rPr lang="en-US" sz="2400" dirty="0" smtClean="0"/>
              <a:t>) </a:t>
            </a:r>
            <a:r>
              <a:rPr lang="ru-RU" sz="2400" dirty="0" err="1" smtClean="0"/>
              <a:t>дотриманням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законодавства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державні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закупівлі</a:t>
            </a:r>
            <a:endParaRPr lang="ru-RU" sz="2400" dirty="0" smtClean="0"/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57" y="633046"/>
            <a:ext cx="9782468" cy="385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14321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8978" y="534572"/>
            <a:ext cx="9059594" cy="568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5249" y="576775"/>
            <a:ext cx="8468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Права </a:t>
            </a:r>
            <a:r>
              <a:rPr lang="ru-RU" b="1" dirty="0" err="1" smtClean="0"/>
              <a:t>працівників</a:t>
            </a:r>
            <a:r>
              <a:rPr lang="ru-RU" b="1" dirty="0" smtClean="0"/>
              <a:t> ДАС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проведення</a:t>
            </a:r>
            <a:r>
              <a:rPr lang="ru-RU" b="1" dirty="0" smtClean="0"/>
              <a:t> державного </a:t>
            </a:r>
            <a:r>
              <a:rPr lang="ru-RU" b="1" dirty="0" err="1" smtClean="0"/>
              <a:t>фінансового</a:t>
            </a:r>
            <a:r>
              <a:rPr lang="ru-RU" b="1" dirty="0" smtClean="0"/>
              <a:t> контролю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96" y="1223889"/>
            <a:ext cx="9200270" cy="485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144601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2031" y="520504"/>
            <a:ext cx="9326880" cy="595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6100" y="801858"/>
            <a:ext cx="9326880" cy="571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1801</Words>
  <Application>Microsoft Office PowerPoint</Application>
  <PresentationFormat>Произвольный</PresentationFormat>
  <Paragraphs>98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Грань</vt:lpstr>
      <vt:lpstr> Тема 5. Діяльність Державної аудиторської служби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Порядок і особливості проведення інспектування працівниками ДАС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Оцінювання результативності фінансово-господарської діяльності та системи мотивації</dc:title>
  <dc:creator>Прохорчук Наталія Олегівна</dc:creator>
  <cp:lastModifiedBy>User</cp:lastModifiedBy>
  <cp:revision>46</cp:revision>
  <dcterms:created xsi:type="dcterms:W3CDTF">2022-09-21T08:48:38Z</dcterms:created>
  <dcterms:modified xsi:type="dcterms:W3CDTF">2023-03-23T07:17:56Z</dcterms:modified>
</cp:coreProperties>
</file>