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79701-3AB9-4C05-A364-3B997EDB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03F92C-BE10-42E9-97E9-8B9BBCFE4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EE0304-7B1C-43E8-94FC-ABD75B85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4DB0EC-8536-42F3-8087-6675DB3A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5B682-3F75-4AF8-8CC5-1F1B5991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36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1A8F-141E-4B4D-8ED0-4516EB56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D6A73E-4DC6-47E0-A144-A22A5A62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1498C7-03B7-4FAA-92EC-21A3BF15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3B4ED4-5E30-4041-96F3-7550E9B6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CFF9A5-27A4-49E6-82C6-4C80034F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4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5860DF-99D0-46B1-A03A-BFF41BBC9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2ED146-ED4B-4776-8AD6-1C29B535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C2B646-12B3-4F95-BC80-9E0607C9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33952A-F50D-48E9-B892-53780B6F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E44FD2-889E-4E55-8109-F9FEAB33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3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D5675-81EA-4261-B827-503B9CDA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C38B10-544F-47D7-81F2-2EAEDE3A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ED95E-83E4-4A13-B50C-58669B3B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BBA9FE-FFC8-49B2-A655-DBD4889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31040A-B32B-4748-8BB5-F379288D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01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4349F-630B-4862-83B3-9E86D3C3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B2D53-0C61-46B2-BF5A-2F3F609E0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0191A0-6AB8-4276-B513-5FA8DB69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852D6E-243D-4750-9AE6-8CDC435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3D198D-E4AE-4E40-B04D-F3744D17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37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621C0-CB81-4001-B520-5D41D34E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2724BB-A0DE-4FC5-9FF0-9BD914F15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56BBAC1-43AB-45EC-B2D4-F76F682B5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1B91F92-6188-49AD-9978-35F213D1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3D6C0B-BCC1-45E5-B204-138203B9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25BC7-6DB8-4242-A9AA-A2AA97FA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08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FC202-98A9-4664-9EB2-2878F219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AD0F2D-061D-4151-9147-1D4C55480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C04843D-9326-4743-8E9F-52265D4FD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F30EA64-31FF-42D7-A20E-8B814C624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C11D56B-FE3E-4FB7-B230-80D03CF6F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D610CB-E862-4035-BE0D-F27B0A17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46F20AF-1479-44D5-AA12-8A5D2114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D3C4D7-43B6-4E64-8D15-76B9ED6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21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4630-C92F-4973-8C88-1A7171E6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118C05E-BBE1-4739-A7AE-F022259A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FDEA2F7-7565-44F8-AA1C-F2BC8791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381DAB1-866B-4288-8BEE-CD4AC2BA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50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C435CE-3E19-47E1-811B-DF9066CB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696CEDB-9D2F-403D-97F4-1014B745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C0953B-B0AE-4B3F-AB29-445A1B11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0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3FE9A-749A-4D50-8924-C667CDAF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257728-6EAA-49A8-9555-D1BD3494A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6D800-F55D-4B86-A5AE-D50DC0A76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425D46-8D9F-4194-93B6-B20C2DDA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0D10DB1-7DC9-4B79-BF61-6EDF16DA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5D87A1-80AA-43B1-AD34-FE3A51D5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64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0311B-AC17-4CA5-9DA3-E829A5A9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A4FEF3C-E94C-4CFC-87FF-AFA0C2587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57FAE0-FAC5-4DBA-B274-7970FF91C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DB5DD97-2E3C-49B1-84E7-E7D754ED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5CC09A-ECB5-4240-B0EC-F1DF874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3DC666-E9AA-4A3F-8ACB-F108AF98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50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BA01A16-DC3D-491E-9AB0-6CC5C56D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C6AB9C-6636-4EE2-98C6-0B979690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03F7E1-926E-4316-A80D-1BBC4E4F8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9893-20B0-455F-BBED-47DE8E8BEF7C}" type="datetimeFigureOut">
              <a:rPr lang="uk-UA" smtClean="0"/>
              <a:t>06.12.2022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141573-95E4-4521-9B76-C3EB1A83E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17DF4F4-95F5-40A1-BD4F-4200E3766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AA98-B9FC-46F5-834C-08C47B71EB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1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E%D1%81%D0%BE%D0%B2%D0%BE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uk.wikipedia.org/wiki/%D0%92%D0%B0%D0%BB%D1%8E%D1%82%D0%B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0%BB%D0%B0%D1%82%D1%96%D0%B6%D0%BD%D0%B8%D0%B9_%D0%B1%D0%B0%D0%BB%D0%B0%D0%BD%D1%81" TargetMode="External"/><Relationship Id="rId5" Type="http://schemas.openxmlformats.org/officeDocument/2006/relationships/hyperlink" Target="https://uk.wikipedia.org/wiki/%D0%94%D0%B5%D1%84%D1%96%D1%86%D0%B8%D1%82" TargetMode="External"/><Relationship Id="rId4" Type="http://schemas.openxmlformats.org/officeDocument/2006/relationships/hyperlink" Target="https://uk.wikipedia.org/wiki/%D0%9E%D1%80%D0%B3%D0%B0%D0%BD%D1%96%D0%B7%D0%B0%D1%86%D1%96%D1%8F_%D0%9E%D0%B1%27%D1%94%D0%B4%D0%BD%D0%B0%D0%BD%D0%B8%D1%85_%D0%9D%D0%B0%D1%86%D1%96%D0%B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0%B0%D1%82%D0%B8%D0%BA%D0%B0%D0%BD" TargetMode="External"/><Relationship Id="rId5" Type="http://schemas.openxmlformats.org/officeDocument/2006/relationships/hyperlink" Target="https://uk.wikipedia.org/wiki/%D0%94%D0%B5%D1%80%D0%B6%D0%B0%D0%B2%D0%B0" TargetMode="External"/><Relationship Id="rId4" Type="http://schemas.openxmlformats.org/officeDocument/2006/relationships/hyperlink" Target="https://uk.wikipedia.org/wiki/%D0%9E%D0%9E%D0%9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3%D0%BA%D1%80%D0%B0%D1%97%D0%BD%D1%81%D1%8C%D0%BA%D0%B0_%D0%A0%D0%B0%D0%B4%D1%8F%D0%BD%D1%81%D1%8C%D0%BA%D0%B0_%D0%A1%D0%BE%D1%86%D1%96%D0%B0%D0%BB%D1%96%D1%81%D1%82%D0%B8%D1%87%D0%BD%D0%B0_%D0%A0%D0%B5%D1%81%D0%BF%D1%83%D0%B1%D0%BB%D1%96%D0%BA%D0%B0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uk.wikipedia.org/wiki/%D0%9E%D1%80%D0%B3%D0%B0%D0%BD%D1%96%D0%B7%D0%B0%D1%86%D1%96%D1%8F_%D0%9E%D0%B1%27%D1%94%D0%B4%D0%BD%D0%B0%D0%BD%D0%B8%D1%85_%D0%9D%D0%B0%D1%86%D1%96%D0%B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1991" TargetMode="External"/><Relationship Id="rId5" Type="http://schemas.openxmlformats.org/officeDocument/2006/relationships/hyperlink" Target="https://uk.wikipedia.org/wiki/1945" TargetMode="External"/><Relationship Id="rId10" Type="http://schemas.openxmlformats.org/officeDocument/2006/relationships/hyperlink" Target="https://uk.wikipedia.org/wiki/%D0%97%D0%BE%D0%B2%D0%BD%D1%96%D1%88%D0%BD%D1%8F_%D0%BF%D0%BE%D0%BB%D1%96%D1%82%D0%B8%D0%BA%D0%B0_%D0%A3%D0%BA%D1%80%D0%B0%D1%97%D0%BD%D0%B8" TargetMode="External"/><Relationship Id="rId4" Type="http://schemas.openxmlformats.org/officeDocument/2006/relationships/hyperlink" Target="https://uk.wikipedia.org/wiki/%D0%94%D0%B5%D1%80%D0%B6%D0%B0%D0%B2%D0%B8-%D1%87%D0%BB%D0%B5%D0%BD%D0%B8_%D0%9E%D1%80%D0%B3%D0%B0%D0%BD%D1%96%D0%B7%D0%B0%D1%86%D1%96%D1%97_%D0%9E%D0%B1%27%D1%94%D0%B4%D0%BD%D0%B0%D0%BD%D0%B8%D1%85_%D0%9D%D0%B0%D1%86%D1%96%D0%B9" TargetMode="External"/><Relationship Id="rId9" Type="http://schemas.openxmlformats.org/officeDocument/2006/relationships/hyperlink" Target="https://uk.wikipedia.org/wiki/%D0%A3%D0%BA%D1%80%D0%B0%D1%97%D0%BD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nian.ua/world/ukrajina-i-yevrosoyuz-ostanni-novini-ukrajina-stala-kandidatom-na-chleni-v-yes-novini-svitu-11877111.html" TargetMode="External"/><Relationship Id="rId4" Type="http://schemas.openxmlformats.org/officeDocument/2006/relationships/hyperlink" Target="https://www.unian.ua/world/yevrokomisiya-rekomenduvala-nadati-ukrajini-status-kandidata-v-yes-novini-svitu-1186929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D%D0%B2%D0%B5%D0%BD%D1%86%D1%96%D1%8F_%D0%BF%D1%80%D0%BE_%D0%B7%D0%B0%D1%85%D0%B8%D1%81%D1%82_%D0%BF%D1%80%D0%B0%D0%B2_%D0%BB%D1%8E%D0%B4%D0%B8%D0%BD%D0%B8_%D1%96_%D0%BE%D1%81%D0%BD%D0%BE%D0%B2%D0%BE%D0%BF%D0%BE%D0%BB%D0%BE%D0%B6%D0%BD%D0%B8%D1%85_%D1%81%D0%B2%D0%BE%D0%B1%D0%BE%D0%B4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uk.wikipedia.org/wiki/%D0%84%D0%B2%D1%80%D0%BE%D0%BF%D0%B5%D0%B9%D1%81%D1%8C%D0%BA%D0%B8%D0%B9_%D1%81%D1%83%D0%B4_%D0%B7_%D0%BF%D1%80%D0%B0%D0%B2_%D0%BB%D1%8E%D0%B4%D0%B8%D0%BD%D0%B8" TargetMode="External"/><Relationship Id="rId4" Type="http://schemas.openxmlformats.org/officeDocument/2006/relationships/hyperlink" Target="https://uk.wikipedia.org/wiki/195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46355-EAE7-4CB5-993D-3CA70BA3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2"/>
            <a:ext cx="12192000" cy="6850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7132E-0F86-4FE0-B3B9-7944CFA210E7}"/>
              </a:ext>
            </a:extLst>
          </p:cNvPr>
          <p:cNvSpPr txBox="1"/>
          <p:nvPr/>
        </p:nvSpPr>
        <p:spPr>
          <a:xfrm>
            <a:off x="1885950" y="1415751"/>
            <a:ext cx="6400800" cy="243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5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Сучасні міжнародні </a:t>
            </a:r>
          </a:p>
          <a:p>
            <a:pPr algn="ctr">
              <a:lnSpc>
                <a:spcPct val="150000"/>
              </a:lnSpc>
            </a:pPr>
            <a:r>
              <a:rPr lang="uk-UA" sz="5400" b="1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організації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3D1D6-ADFC-45B2-B8BF-8533999F192A}"/>
              </a:ext>
            </a:extLst>
          </p:cNvPr>
          <p:cNvSpPr txBox="1"/>
          <p:nvPr/>
        </p:nvSpPr>
        <p:spPr>
          <a:xfrm>
            <a:off x="8429625" y="5705475"/>
            <a:ext cx="363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Light" panose="020B0502040204020203" pitchFamily="34" charset="0"/>
              </a:rPr>
              <a:t>Підготувала: </a:t>
            </a:r>
            <a:r>
              <a:rPr lang="uk-UA" sz="1600" dirty="0" err="1">
                <a:latin typeface="Bahnschrift Light" panose="020B0502040204020203" pitchFamily="34" charset="0"/>
              </a:rPr>
              <a:t>Потапчук</a:t>
            </a:r>
            <a:r>
              <a:rPr lang="uk-UA" sz="1600" dirty="0">
                <a:latin typeface="Bahnschrift Light" panose="020B0502040204020203" pitchFamily="34" charset="0"/>
              </a:rPr>
              <a:t> Ольга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0FF7FD-7178-4E52-AFCE-52FB6C80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90" y="4226980"/>
            <a:ext cx="4563112" cy="1143160"/>
          </a:xfrm>
          <a:prstGeom prst="rect">
            <a:avLst/>
          </a:prstGeom>
        </p:spPr>
      </p:pic>
      <p:pic>
        <p:nvPicPr>
          <p:cNvPr id="1026" name="Picture 2" descr="Секретаріат ООН — Вікіпедія">
            <a:extLst>
              <a:ext uri="{FF2B5EF4-FFF2-40B4-BE49-F238E27FC236}">
                <a16:creationId xmlns:a16="http://schemas.microsoft.com/office/drawing/2014/main" id="{19A4DA30-822B-488B-A0B1-BC89C4FA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891645"/>
            <a:ext cx="2133918" cy="181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ждународное агентство по атомной энергии — Википедия">
            <a:extLst>
              <a:ext uri="{FF2B5EF4-FFF2-40B4-BE49-F238E27FC236}">
                <a16:creationId xmlns:a16="http://schemas.microsoft.com/office/drawing/2014/main" id="{9C0D0A26-8CED-47A9-84B3-11EF3055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959973"/>
            <a:ext cx="1819275" cy="19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Європейський Союз — Вікіпедія">
            <a:extLst>
              <a:ext uri="{FF2B5EF4-FFF2-40B4-BE49-F238E27FC236}">
                <a16:creationId xmlns:a16="http://schemas.microsoft.com/office/drawing/2014/main" id="{95E347EC-665D-4D3B-8884-D877C3BD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3462805"/>
            <a:ext cx="1724025" cy="20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2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D4334-5FC5-467D-A23C-F9DCEFDC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59F58-503C-438D-9153-FD582B6D225F}"/>
              </a:ext>
            </a:extLst>
          </p:cNvPr>
          <p:cNvSpPr txBox="1"/>
          <p:nvPr/>
        </p:nvSpPr>
        <p:spPr>
          <a:xfrm>
            <a:off x="314325" y="289263"/>
            <a:ext cx="4333875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0" i="0" dirty="0">
                <a:effectLst/>
                <a:latin typeface="Bahnschrift SemiBold SemiConden" panose="020B0502040204020203" pitchFamily="34" charset="0"/>
              </a:rPr>
              <a:t>Організація Північноатлантичного договору, НАТО, або Північноатлантичний Альянс</a:t>
            </a:r>
            <a:endParaRPr lang="uk-UA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1AB48-D5BE-463C-93E3-5B8DE0340F43}"/>
              </a:ext>
            </a:extLst>
          </p:cNvPr>
          <p:cNvSpPr txBox="1"/>
          <p:nvPr/>
        </p:nvSpPr>
        <p:spPr>
          <a:xfrm>
            <a:off x="314325" y="2032998"/>
            <a:ext cx="6238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Bahnschrift SemiLight" panose="020B0502040204020203" pitchFamily="34" charset="0"/>
              </a:rPr>
              <a:t>	М</a:t>
            </a:r>
            <a:r>
              <a:rPr lang="uk-UA" sz="2000" b="0" i="0" dirty="0">
                <a:effectLst/>
                <a:latin typeface="Bahnschrift SemiLight" panose="020B0502040204020203" pitchFamily="34" charset="0"/>
              </a:rPr>
              <a:t>іжнародна політично-військова організація, створена 4 квітня У наш час налічує 28 держав. Головним принципом організації є система колективної оборони, тобто спільних організованих дій всіх її членів у відповідь на атаку з боку зовнішньої сторони.</a:t>
            </a:r>
            <a:endParaRPr lang="uk-UA" sz="2000" dirty="0">
              <a:latin typeface="Bahnschrift Semi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71566-C661-4188-9408-16DFAA3121E5}"/>
              </a:ext>
            </a:extLst>
          </p:cNvPr>
          <p:cNvSpPr txBox="1"/>
          <p:nvPr/>
        </p:nvSpPr>
        <p:spPr>
          <a:xfrm>
            <a:off x="5781675" y="4491100"/>
            <a:ext cx="6096000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Bahnschrift SemiLight" panose="020B0502040204020203" pitchFamily="34" charset="0"/>
              </a:rPr>
              <a:t>НАТО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народилася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, як результат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нездатності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ООН того часу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забезпечити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мир у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світі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,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тоді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, коли СРСР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ветувало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багато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постанов Ради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безпеки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цієї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організації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. Для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легітимізації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нової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організації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скористалися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51-м пунктом Статуту ООН, у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частині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5 у рамках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легітимного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колективного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захисту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.</a:t>
            </a:r>
            <a:endParaRPr lang="uk-UA" sz="2000" dirty="0">
              <a:latin typeface="Bahnschrift SemiLight" panose="020B0502040204020203" pitchFamily="34" charset="0"/>
            </a:endParaRPr>
          </a:p>
        </p:txBody>
      </p:sp>
      <p:pic>
        <p:nvPicPr>
          <p:cNvPr id="8194" name="Picture 2" descr="НАТО – Бесплатные иконки: флаги">
            <a:extLst>
              <a:ext uri="{FF2B5EF4-FFF2-40B4-BE49-F238E27FC236}">
                <a16:creationId xmlns:a16="http://schemas.microsoft.com/office/drawing/2014/main" id="{9DF37EC4-31CB-41B1-9706-246219D5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737" y="200024"/>
            <a:ext cx="2194263" cy="2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0E5C1E-ADCF-4245-923F-3D4B6C71A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63"/>
          <a:stretch/>
        </p:blipFill>
        <p:spPr>
          <a:xfrm>
            <a:off x="314325" y="4976162"/>
            <a:ext cx="3771900" cy="17028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A118FD-79D7-4E2E-A2F1-E64B5EED4C05}"/>
              </a:ext>
            </a:extLst>
          </p:cNvPr>
          <p:cNvSpPr txBox="1"/>
          <p:nvPr/>
        </p:nvSpPr>
        <p:spPr>
          <a:xfrm>
            <a:off x="895350" y="4335502"/>
            <a:ext cx="260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ahnschrift SemiBold SemiConden" panose="020B0502040204020203" pitchFamily="34" charset="0"/>
              </a:rPr>
              <a:t>Країни-члени НАТО</a:t>
            </a:r>
          </a:p>
        </p:txBody>
      </p:sp>
      <p:pic>
        <p:nvPicPr>
          <p:cNvPr id="8196" name="Picture 4" descr="НАТО дасть Україні ПДЧ і прийме в Альянс. Але коли - BBC News Україна">
            <a:extLst>
              <a:ext uri="{FF2B5EF4-FFF2-40B4-BE49-F238E27FC236}">
                <a16:creationId xmlns:a16="http://schemas.microsoft.com/office/drawing/2014/main" id="{51C745FF-32E8-44E9-8633-FA94A8E7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19" y="287548"/>
            <a:ext cx="2778298" cy="15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8E3026-B89F-4197-9C55-B3A4DA91B855}"/>
              </a:ext>
            </a:extLst>
          </p:cNvPr>
          <p:cNvSpPr txBox="1"/>
          <p:nvPr/>
        </p:nvSpPr>
        <p:spPr>
          <a:xfrm>
            <a:off x="7100887" y="2509001"/>
            <a:ext cx="4543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Мета НАТО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 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полягає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в тому,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щоб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гарантувати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свободу і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безпеку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його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членам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завдяки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політичним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і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військовим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засобам</a:t>
            </a:r>
            <a:r>
              <a:rPr lang="ru-RU" sz="20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.</a:t>
            </a:r>
            <a:endParaRPr lang="uk-UA" sz="2000" dirty="0">
              <a:latin typeface="Bahnschrift SemiBold SemiConden" panose="020B0502040204020203" pitchFamily="34" charset="0"/>
            </a:endParaRP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5CCE4C85-91AB-468B-BD9E-E47534E2DC6C}"/>
              </a:ext>
            </a:extLst>
          </p:cNvPr>
          <p:cNvCxnSpPr/>
          <p:nvPr/>
        </p:nvCxnSpPr>
        <p:spPr>
          <a:xfrm>
            <a:off x="7477125" y="3857625"/>
            <a:ext cx="3943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1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E15BE-2D9C-4288-B808-DB2193BE2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3EE77-155F-4AB4-9FA7-93B3547282FC}"/>
              </a:ext>
            </a:extLst>
          </p:cNvPr>
          <p:cNvSpPr txBox="1"/>
          <p:nvPr/>
        </p:nvSpPr>
        <p:spPr>
          <a:xfrm>
            <a:off x="1238250" y="730881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000000"/>
                </a:solidFill>
                <a:effectLst/>
                <a:latin typeface="Open Sans"/>
              </a:rPr>
              <a:t>Відносини НАТО з Україною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C1C47-D506-4A02-BF37-790881C750A4}"/>
              </a:ext>
            </a:extLst>
          </p:cNvPr>
          <p:cNvSpPr txBox="1"/>
          <p:nvPr/>
        </p:nvSpPr>
        <p:spPr>
          <a:xfrm>
            <a:off x="499515" y="1316831"/>
            <a:ext cx="11353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Сильна і незалежна Україна має першорядне значення для євроатлантичної безпеки. Відносини між Україною і НАТО почали розвиватися ще на початку 90-х років </a:t>
            </a:r>
            <a:r>
              <a:rPr lang="en-US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XX </a:t>
            </a:r>
            <a:r>
              <a:rPr lang="uk-UA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ст. і відтоді стали одним з найбільш значущих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партнерств</a:t>
            </a:r>
            <a:r>
              <a:rPr lang="uk-UA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НАТО. Починаючи із 2014 року, внаслідок російсько-українського конфлікту, співробітництво між Україною і НАТО у низці ключових галузей було активізовано.</a:t>
            </a:r>
            <a:endParaRPr lang="uk-UA" dirty="0">
              <a:latin typeface="Bahnschrift SemiLight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EF0FF9-C293-43B2-B5B0-D90780CE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90" y="3584785"/>
            <a:ext cx="4777335" cy="2716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22D5EE-7546-4F7E-A11D-96BFD0E6D84D}"/>
              </a:ext>
            </a:extLst>
          </p:cNvPr>
          <p:cNvSpPr txBox="1"/>
          <p:nvPr/>
        </p:nvSpPr>
        <p:spPr>
          <a:xfrm>
            <a:off x="685800" y="2863513"/>
            <a:ext cx="5867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вересні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2020 року Президент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Володимир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Зеленський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ухвалив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нову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Стратегію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національної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безпеки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, яка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забезпечує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основу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поглиблення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особливого партнерства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між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Україною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і НАТО з метою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набуття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країною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членства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Альянсі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.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1EAA2-5403-4F71-84C2-1A912005E13C}"/>
              </a:ext>
            </a:extLst>
          </p:cNvPr>
          <p:cNvSpPr txBox="1"/>
          <p:nvPr/>
        </p:nvSpPr>
        <p:spPr>
          <a:xfrm>
            <a:off x="625995" y="464979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НАТО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стоїть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боці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народу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її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легітимного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, демократично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обраного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президента, парламенту і уряду.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Цілковита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підтримка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Альянсом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територіальної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цілісності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суверенітету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у межах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міжнародно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визнаних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кордонів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 буде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незмінною</a:t>
            </a:r>
            <a:r>
              <a:rPr lang="ru-RU" b="0" i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16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3FF87-EB06-4C06-AC6C-70B86727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0CB48-7171-4777-B71E-474990E549DE}"/>
              </a:ext>
            </a:extLst>
          </p:cNvPr>
          <p:cNvSpPr txBox="1"/>
          <p:nvPr/>
        </p:nvSpPr>
        <p:spPr>
          <a:xfrm>
            <a:off x="1304925" y="939284"/>
            <a:ext cx="406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0" i="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</a:rPr>
              <a:t>Міжнародний валютний фонд</a:t>
            </a:r>
          </a:p>
        </p:txBody>
      </p:sp>
      <p:pic>
        <p:nvPicPr>
          <p:cNvPr id="10242" name="Picture 2" descr="Офіційна емблема МВФ">
            <a:extLst>
              <a:ext uri="{FF2B5EF4-FFF2-40B4-BE49-F238E27FC236}">
                <a16:creationId xmlns:a16="http://schemas.microsoft.com/office/drawing/2014/main" id="{1AF799DE-6502-4287-BD1B-E2591B56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1" y="820399"/>
            <a:ext cx="2043556" cy="20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EB96D9-0A26-4790-B7E4-BFC346FED802}"/>
              </a:ext>
            </a:extLst>
          </p:cNvPr>
          <p:cNvSpPr txBox="1"/>
          <p:nvPr/>
        </p:nvSpPr>
        <p:spPr>
          <a:xfrm>
            <a:off x="733425" y="1750664"/>
            <a:ext cx="7734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effectLst/>
                <a:latin typeface="Bahnschrift SemiLight" panose="020B0502040204020203" pitchFamily="34" charset="0"/>
              </a:rPr>
              <a:t>Спеціальне агентство </a:t>
            </a:r>
            <a:r>
              <a:rPr lang="uk-UA" b="0" i="0" u="none" strike="noStrike" dirty="0">
                <a:effectLst/>
                <a:latin typeface="Bahnschrift SemiLight" panose="020B0502040204020203" pitchFamily="34" charset="0"/>
                <a:hlinkClick r:id="rId4" tooltip="Організація Об'єднаних Наці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Організації Об'єднаних Націй</a:t>
            </a:r>
            <a:r>
              <a:rPr lang="uk-UA" b="0" i="0" dirty="0">
                <a:effectLst/>
                <a:latin typeface="Bahnschrift SemiLight" panose="020B0502040204020203" pitchFamily="34" charset="0"/>
              </a:rPr>
              <a:t> (ООН), засноване 29-ма державами, з метою регулювання валютно-кредитних відносин країн-членів і надання їм допомоги при </a:t>
            </a:r>
            <a:r>
              <a:rPr lang="uk-UA" b="0" i="0" u="none" strike="noStrike" dirty="0">
                <a:effectLst/>
                <a:latin typeface="Bahnschrift SemiLight" panose="020B0502040204020203" pitchFamily="34" charset="0"/>
                <a:hlinkClick r:id="rId5" tooltip="Дефіц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дефіциті</a:t>
            </a:r>
            <a:r>
              <a:rPr lang="uk-UA" b="0" i="0" dirty="0">
                <a:effectLst/>
                <a:latin typeface="Bahnschrift SemiLight" panose="020B0502040204020203" pitchFamily="34" charset="0"/>
              </a:rPr>
              <a:t> </a:t>
            </a:r>
            <a:r>
              <a:rPr lang="uk-UA" b="0" i="0" u="none" strike="noStrike" dirty="0">
                <a:effectLst/>
                <a:latin typeface="Bahnschrift SemiLight" panose="020B0502040204020203" pitchFamily="34" charset="0"/>
                <a:hlinkClick r:id="rId6" tooltip="Платіжний балан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платіжного балансу</a:t>
            </a:r>
            <a:r>
              <a:rPr lang="uk-UA" b="0" i="0" dirty="0">
                <a:effectLst/>
                <a:latin typeface="Bahnschrift SemiLight" panose="020B0502040204020203" pitchFamily="34" charset="0"/>
              </a:rPr>
              <a:t> шляхом надання коротко- і середньострокових кредитів в іноземній </a:t>
            </a:r>
            <a:r>
              <a:rPr lang="uk-UA" b="0" i="0" u="none" strike="noStrike" dirty="0">
                <a:effectLst/>
                <a:latin typeface="Bahnschrift SemiLight" panose="020B0502040204020203" pitchFamily="34" charset="0"/>
                <a:hlinkClick r:id="rId7" tooltip="Валю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валюті</a:t>
            </a:r>
            <a:r>
              <a:rPr lang="uk-UA" b="0" i="0" dirty="0">
                <a:effectLst/>
                <a:latin typeface="Bahnschrift SemiLight" panose="020B0502040204020203" pitchFamily="34" charset="0"/>
              </a:rPr>
              <a:t>. Фонд має статус спеціалізованої установи ООН. Має 190 країн (189 членів ООН та </a:t>
            </a:r>
            <a:r>
              <a:rPr lang="uk-UA" b="0" i="0" u="none" strike="noStrike" dirty="0">
                <a:effectLst/>
                <a:latin typeface="Bahnschrift SemiLight" panose="020B0502040204020203" pitchFamily="34" charset="0"/>
                <a:hlinkClick r:id="rId8" tooltip="Косо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Косово</a:t>
            </a:r>
            <a:r>
              <a:rPr lang="uk-UA" b="0" i="0" dirty="0">
                <a:effectLst/>
                <a:latin typeface="Bahnschrift SemiLight" panose="020B0502040204020203" pitchFamily="34" charset="0"/>
              </a:rPr>
              <a:t>).</a:t>
            </a:r>
            <a:endParaRPr lang="uk-UA" dirty="0">
              <a:latin typeface="Bahnschrift Semi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D4412-DE8C-4FAA-B026-8C0C0E654C8B}"/>
              </a:ext>
            </a:extLst>
          </p:cNvPr>
          <p:cNvSpPr txBox="1"/>
          <p:nvPr/>
        </p:nvSpPr>
        <p:spPr>
          <a:xfrm>
            <a:off x="1085850" y="3940013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0" i="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</a:rPr>
              <a:t>Основні завдання МВФ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uk-UA" sz="20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сприяння міжнародній співпраці в грошовій політиці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розширення світової торгівлі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кредитування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стабілізація грошових обмінних курсів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98CFC3-485B-43A3-9E12-57B9FBE6BA37}"/>
              </a:ext>
            </a:extLst>
          </p:cNvPr>
          <p:cNvSpPr txBox="1"/>
          <p:nvPr/>
        </p:nvSpPr>
        <p:spPr>
          <a:xfrm>
            <a:off x="7088981" y="3725225"/>
            <a:ext cx="4148139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0" dirty="0" err="1">
                <a:latin typeface="Bahnschrift SemiBold SemiConden" panose="020B0502040204020203" pitchFamily="34" charset="0"/>
              </a:rPr>
              <a:t>Україна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є членом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Міжнародного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валютного фонду та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Світового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банку з 3 вересня 1992 року та є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однією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із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чотирьох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найбільших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</a:t>
            </a:r>
            <a:r>
              <a:rPr lang="ru-RU" sz="2000" b="0" i="0" dirty="0" err="1">
                <a:latin typeface="Bahnschrift SemiBold SemiConden" panose="020B0502040204020203" pitchFamily="34" charset="0"/>
              </a:rPr>
              <a:t>позичальниць</a:t>
            </a:r>
            <a:r>
              <a:rPr lang="ru-RU" sz="2000" b="0" i="0" dirty="0">
                <a:latin typeface="Bahnschrift SemiBold SemiConden" panose="020B0502040204020203" pitchFamily="34" charset="0"/>
              </a:rPr>
              <a:t> МВФ.</a:t>
            </a:r>
            <a:endParaRPr lang="uk-UA" sz="20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4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8C5522-E4BF-42B4-AC55-982CB981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1F08C-0DD8-41AC-8F20-F7C8C73FDAB8}"/>
              </a:ext>
            </a:extLst>
          </p:cNvPr>
          <p:cNvSpPr txBox="1"/>
          <p:nvPr/>
        </p:nvSpPr>
        <p:spPr>
          <a:xfrm>
            <a:off x="923925" y="6825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Всесвітня організація охорони здоров'я</a:t>
            </a:r>
            <a:endParaRPr lang="uk-UA"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1A635-56F8-4922-A2CD-E024AE4F1888}"/>
              </a:ext>
            </a:extLst>
          </p:cNvPr>
          <p:cNvSpPr txBox="1"/>
          <p:nvPr/>
        </p:nvSpPr>
        <p:spPr>
          <a:xfrm>
            <a:off x="923925" y="145733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0" i="0" dirty="0" err="1">
                <a:effectLst/>
                <a:latin typeface="Bahnschrift SemiLight" panose="020B0502040204020203" pitchFamily="34" charset="0"/>
              </a:rPr>
              <a:t>Всесві́тня</a:t>
            </a:r>
            <a:r>
              <a:rPr lang="uk-UA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uk-UA" sz="2000" b="0" i="0" dirty="0" err="1">
                <a:effectLst/>
                <a:latin typeface="Bahnschrift SemiLight" panose="020B0502040204020203" pitchFamily="34" charset="0"/>
              </a:rPr>
              <a:t>організа́ція</a:t>
            </a:r>
            <a:r>
              <a:rPr lang="uk-UA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uk-UA" sz="2000" b="0" i="0" dirty="0" err="1">
                <a:effectLst/>
                <a:latin typeface="Bahnschrift SemiLight" panose="020B0502040204020203" pitchFamily="34" charset="0"/>
              </a:rPr>
              <a:t>охоро́ни</a:t>
            </a:r>
            <a:r>
              <a:rPr lang="uk-UA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uk-UA" sz="2000" b="0" i="0" dirty="0" err="1">
                <a:effectLst/>
                <a:latin typeface="Bahnschrift SemiLight" panose="020B0502040204020203" pitchFamily="34" charset="0"/>
              </a:rPr>
              <a:t>здоро́в'я</a:t>
            </a:r>
            <a:r>
              <a:rPr lang="uk-UA" sz="2000" b="0" i="0" dirty="0">
                <a:effectLst/>
                <a:latin typeface="Bahnschrift SemiLight" panose="020B0502040204020203" pitchFamily="34" charset="0"/>
              </a:rPr>
              <a:t> — спеціалізована установа Організації об'єднаних націй, яка опікується проблемами охорони здоров'я у світовому масштабі. Штаб-квартиру розташовано в Женеві (Швейцарія). До складу ВООЗ на 2020 рік входить 194 країни.</a:t>
            </a:r>
            <a:endParaRPr lang="uk-UA" sz="2000" dirty="0">
              <a:latin typeface="Bahnschrift SemiLight" panose="020B0502040204020203" pitchFamily="34" charset="0"/>
            </a:endParaRPr>
          </a:p>
        </p:txBody>
      </p:sp>
      <p:pic>
        <p:nvPicPr>
          <p:cNvPr id="11266" name="Picture 2" descr="Всесвітня організація охорони здоров'я — ВУЕ">
            <a:extLst>
              <a:ext uri="{FF2B5EF4-FFF2-40B4-BE49-F238E27FC236}">
                <a16:creationId xmlns:a16="http://schemas.microsoft.com/office/drawing/2014/main" id="{86A660BD-627E-43B9-A122-99B83A98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65875"/>
            <a:ext cx="2946906" cy="27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C4DF1-9E70-4385-9E60-D2FA52924C2C}"/>
              </a:ext>
            </a:extLst>
          </p:cNvPr>
          <p:cNvSpPr txBox="1"/>
          <p:nvPr/>
        </p:nvSpPr>
        <p:spPr>
          <a:xfrm>
            <a:off x="5929311" y="3749930"/>
            <a:ext cx="51816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Головна мета ВООЗ — 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сприяння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забезпеченню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охорони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здоров'я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населення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усіх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країн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світу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.</a:t>
            </a:r>
            <a:endParaRPr lang="uk-UA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5347A-1AC7-4B01-88B3-691A5044CE25}"/>
              </a:ext>
            </a:extLst>
          </p:cNvPr>
          <p:cNvSpPr txBox="1"/>
          <p:nvPr/>
        </p:nvSpPr>
        <p:spPr>
          <a:xfrm>
            <a:off x="6505574" y="5582906"/>
            <a:ext cx="402907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i="0" dirty="0" err="1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Україна</a:t>
            </a:r>
            <a:r>
              <a:rPr lang="ru-RU" sz="2400" i="0" dirty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 — член ВООЗ з 1948 р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11268" name="Picture 4" descr="ВООЗ: для забезпечення населення світу вакцинами від COVID-19 потрібно 23  мільярди доларів">
            <a:extLst>
              <a:ext uri="{FF2B5EF4-FFF2-40B4-BE49-F238E27FC236}">
                <a16:creationId xmlns:a16="http://schemas.microsoft.com/office/drawing/2014/main" id="{B057CFCD-12CA-4348-B519-D0FAFDE6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" y="4124379"/>
            <a:ext cx="3524250" cy="198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8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9272E-E9F6-433E-93E4-D4CA76FC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41"/>
            <a:ext cx="12192000" cy="67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920199-2E07-4973-930D-D02A1822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0"/>
            <a:ext cx="12191999" cy="6823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777BB-8F09-48BD-9752-751E58EECE45}"/>
              </a:ext>
            </a:extLst>
          </p:cNvPr>
          <p:cNvSpPr txBox="1"/>
          <p:nvPr/>
        </p:nvSpPr>
        <p:spPr>
          <a:xfrm>
            <a:off x="4171949" y="2895540"/>
            <a:ext cx="38481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i="0" dirty="0">
                <a:effectLst/>
                <a:latin typeface="Open Sans"/>
              </a:rPr>
              <a:t>Організація Об'єднаних Націй</a:t>
            </a:r>
            <a:endParaRPr lang="en-US" sz="2000" i="0" dirty="0"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vi-VN" sz="2000" dirty="0">
                <a:latin typeface="Open Sans"/>
              </a:rPr>
              <a:t>Європе́йський Сою́з </a:t>
            </a:r>
            <a:endParaRPr lang="en-US" sz="2000" dirty="0"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uk-UA" sz="2000" i="0" dirty="0" err="1">
                <a:effectLst/>
                <a:latin typeface="Open Sans"/>
              </a:rPr>
              <a:t>Ра́да</a:t>
            </a:r>
            <a:r>
              <a:rPr lang="uk-UA" sz="2000" i="0" dirty="0">
                <a:effectLst/>
                <a:latin typeface="Open Sans"/>
              </a:rPr>
              <a:t> </a:t>
            </a:r>
            <a:r>
              <a:rPr lang="uk-UA" sz="2000" i="0" dirty="0" err="1">
                <a:effectLst/>
                <a:latin typeface="Open Sans"/>
              </a:rPr>
              <a:t>Євро́пи</a:t>
            </a:r>
            <a:r>
              <a:rPr lang="uk-UA" sz="2000" i="0" dirty="0">
                <a:effectLst/>
                <a:latin typeface="Open Sans"/>
              </a:rPr>
              <a:t> </a:t>
            </a:r>
            <a:endParaRPr lang="en-US" sz="2000" i="0" dirty="0"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uk-UA" sz="2000" i="0" dirty="0">
                <a:effectLst/>
                <a:latin typeface="Open Sans"/>
              </a:rPr>
              <a:t>Північноатлантичний Альянс</a:t>
            </a:r>
            <a:endParaRPr lang="en-US" sz="2000" i="0" dirty="0"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uk-UA" sz="2000" i="0" dirty="0">
                <a:effectLst/>
                <a:latin typeface="Open Sans"/>
              </a:rPr>
              <a:t>Міжнародний валютний фонд</a:t>
            </a:r>
            <a:endParaRPr lang="en-US" sz="2000" i="0" dirty="0">
              <a:effectLst/>
              <a:latin typeface="Open Sans"/>
            </a:endParaRPr>
          </a:p>
          <a:p>
            <a:pPr algn="ctr">
              <a:lnSpc>
                <a:spcPct val="150000"/>
              </a:lnSpc>
            </a:pPr>
            <a:r>
              <a:rPr lang="uk-UA" sz="2000" b="0" i="0" dirty="0">
                <a:solidFill>
                  <a:srgbClr val="202124"/>
                </a:solidFill>
                <a:effectLst/>
                <a:latin typeface="Open Sans"/>
              </a:rPr>
              <a:t>Всесвітня організація охорони здоров'я</a:t>
            </a:r>
            <a:endParaRPr lang="uk-UA" sz="2000" i="0" dirty="0">
              <a:effectLst/>
              <a:latin typeface="Open Sans"/>
            </a:endParaRPr>
          </a:p>
          <a:p>
            <a:endParaRPr lang="uk-UA" sz="2000" dirty="0">
              <a:latin typeface="Bahnschrift SemiBold SemiConden" panose="020B0502040204020203" pitchFamily="34" charset="0"/>
            </a:endParaRPr>
          </a:p>
          <a:p>
            <a:endParaRPr lang="en-US" sz="2000" dirty="0">
              <a:latin typeface="Bahnschrift SemiBold SemiConden" panose="020B0502040204020203" pitchFamily="34" charset="0"/>
            </a:endParaRPr>
          </a:p>
          <a:p>
            <a:endParaRPr lang="uk-UA" sz="2000" dirty="0">
              <a:latin typeface="Bahnschrift SemiBold SemiConden" panose="020B0502040204020203" pitchFamily="34" charset="0"/>
            </a:endParaRPr>
          </a:p>
          <a:p>
            <a:endParaRPr lang="uk-UA" sz="2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54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9E27F-BFD4-47C4-8AFD-94251FDF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E6EFB-1E3A-4E37-8177-08017FBE7E2D}"/>
              </a:ext>
            </a:extLst>
          </p:cNvPr>
          <p:cNvSpPr txBox="1"/>
          <p:nvPr/>
        </p:nvSpPr>
        <p:spPr>
          <a:xfrm>
            <a:off x="542923" y="1423898"/>
            <a:ext cx="10725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0" i="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Міжнародні організації - об'єднання трьох або більше незалежних держав, їхніх урядів, інших міжурядових організацій, спрямоване на вирішення певних спільних питань чи організації проектів. Уряди діють від імені своєї держави і представляють її інтереси, дотримуючись поваги її суверенітету.</a:t>
            </a:r>
            <a:endParaRPr lang="uk-UA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BFE6D-E238-47EA-B920-8FCF301D0324}"/>
              </a:ext>
            </a:extLst>
          </p:cNvPr>
          <p:cNvSpPr txBox="1"/>
          <p:nvPr/>
        </p:nvSpPr>
        <p:spPr>
          <a:xfrm>
            <a:off x="542922" y="3352801"/>
            <a:ext cx="1063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0" i="0" u="sng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Ознаки</a:t>
            </a:r>
            <a:r>
              <a:rPr lang="uk-UA" sz="2000" b="0" i="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: членство 3 і більше країн; членство 3 і більше країн; наявність установчого міжнародного договору; наявність установчого міжнародного договору; постійні органи і штаб-квартира; постійні органи і штаб-квартира; повага суверенітету членів-держав; повага суверенітету членів-держав; невтручання у внутрішні справи; невтручання у внутрішні справи; встановлення порядку прийняття рішень і їх юридичної сили. встановлення порядку прийняття рішень і їх юридичної сили.</a:t>
            </a:r>
            <a:endParaRPr lang="uk-UA" sz="20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6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83E78-E59B-4D13-A5AC-E309360D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144"/>
          </a:xfrm>
          <a:prstGeom prst="rect">
            <a:avLst/>
          </a:prstGeom>
        </p:spPr>
      </p:pic>
      <p:pic>
        <p:nvPicPr>
          <p:cNvPr id="2052" name="Picture 4" descr="Генассамблея ООН приняла резолюцию против отрицания Холокоста | Новости из  Германии о событиях в мире | DW | 20.01.2022">
            <a:extLst>
              <a:ext uri="{FF2B5EF4-FFF2-40B4-BE49-F238E27FC236}">
                <a16:creationId xmlns:a16="http://schemas.microsoft.com/office/drawing/2014/main" id="{B96665FF-3090-43A8-88FE-74878A6F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3381800"/>
            <a:ext cx="5210175" cy="293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37A22E-2CD3-4C11-81B8-CC4F13BD84BF}"/>
              </a:ext>
            </a:extLst>
          </p:cNvPr>
          <p:cNvSpPr txBox="1"/>
          <p:nvPr/>
        </p:nvSpPr>
        <p:spPr>
          <a:xfrm>
            <a:off x="1019175" y="5963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333333"/>
                </a:solidFill>
                <a:effectLst/>
                <a:latin typeface="Bahnschrift SemiBold SemiConden" panose="020B0502040204020203" pitchFamily="34" charset="0"/>
              </a:rPr>
              <a:t>Організація Об'єднаних Націй(ООН)</a:t>
            </a:r>
            <a:endParaRPr lang="uk-UA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B22F6-52DF-4EA0-BD48-DC55FB62DA18}"/>
              </a:ext>
            </a:extLst>
          </p:cNvPr>
          <p:cNvSpPr txBox="1"/>
          <p:nvPr/>
        </p:nvSpPr>
        <p:spPr>
          <a:xfrm>
            <a:off x="895350" y="1311264"/>
            <a:ext cx="4810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ahnschrift Light" panose="020B0502040204020203" pitchFamily="34" charset="0"/>
              </a:rPr>
              <a:t>З</a:t>
            </a:r>
            <a:r>
              <a:rPr lang="ru-RU" sz="2000" b="0" i="0" dirty="0">
                <a:effectLst/>
                <a:latin typeface="Bahnschrift Light" panose="020B0502040204020203" pitchFamily="34" charset="0"/>
              </a:rPr>
              <a:t>аснована 26 червня 1945 на </a:t>
            </a:r>
            <a:r>
              <a:rPr lang="ru-RU" sz="2000" b="0" i="0" dirty="0" err="1">
                <a:effectLst/>
                <a:latin typeface="Bahnschrift Light" panose="020B0502040204020203" pitchFamily="34" charset="0"/>
              </a:rPr>
              <a:t>конференції</a:t>
            </a:r>
            <a:r>
              <a:rPr lang="ru-RU" sz="2000" b="0" i="0" dirty="0">
                <a:effectLst/>
                <a:latin typeface="Bahnschrift Light" panose="020B0502040204020203" pitchFamily="34" charset="0"/>
              </a:rPr>
              <a:t> у Сан-Франциско на </a:t>
            </a:r>
            <a:r>
              <a:rPr lang="ru-RU" sz="2000" b="0" i="0" dirty="0" err="1">
                <a:effectLst/>
                <a:latin typeface="Bahnschrift Light" panose="020B0502040204020203" pitchFamily="34" charset="0"/>
              </a:rPr>
              <a:t>підставі</a:t>
            </a:r>
            <a:r>
              <a:rPr lang="ru-RU" sz="2000" b="0" i="0" dirty="0">
                <a:effectLst/>
                <a:latin typeface="Bahnschrift 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Light" panose="020B0502040204020203" pitchFamily="34" charset="0"/>
              </a:rPr>
              <a:t>Хартії</a:t>
            </a:r>
            <a:r>
              <a:rPr lang="ru-RU" sz="2000" b="0" i="0" dirty="0">
                <a:effectLst/>
                <a:latin typeface="Bahnschrift 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Light" panose="020B0502040204020203" pitchFamily="34" charset="0"/>
              </a:rPr>
              <a:t>Об'єднаних</a:t>
            </a:r>
            <a:r>
              <a:rPr lang="ru-RU" sz="2000" b="0" i="0" dirty="0">
                <a:effectLst/>
                <a:latin typeface="Bahnschrift 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Light" panose="020B0502040204020203" pitchFamily="34" charset="0"/>
              </a:rPr>
              <a:t>Націй</a:t>
            </a:r>
            <a:r>
              <a:rPr lang="ru-RU" sz="2000" b="0" i="0" dirty="0">
                <a:effectLst/>
                <a:latin typeface="Bahnschrift Light" panose="020B0502040204020203" pitchFamily="34" charset="0"/>
              </a:rPr>
              <a:t>.</a:t>
            </a:r>
            <a:endParaRPr lang="uk-UA" sz="2000" dirty="0">
              <a:latin typeface="Bahnschrift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48CEE-9651-4ECB-9316-D27280646C12}"/>
              </a:ext>
            </a:extLst>
          </p:cNvPr>
          <p:cNvSpPr txBox="1"/>
          <p:nvPr/>
        </p:nvSpPr>
        <p:spPr>
          <a:xfrm>
            <a:off x="3562350" y="2577702"/>
            <a:ext cx="5067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i="0" u="sng" dirty="0">
                <a:solidFill>
                  <a:srgbClr val="333333"/>
                </a:solidFill>
                <a:effectLst/>
                <a:latin typeface="Bahnschrift Light" panose="020B0502040204020203" pitchFamily="34" charset="0"/>
              </a:rPr>
              <a:t>Метою</a:t>
            </a:r>
            <a:r>
              <a:rPr lang="uk-UA" sz="2000" b="0" i="0" dirty="0">
                <a:solidFill>
                  <a:srgbClr val="333333"/>
                </a:solidFill>
                <a:effectLst/>
                <a:latin typeface="Bahnschrift Light" panose="020B0502040204020203" pitchFamily="34" charset="0"/>
              </a:rPr>
              <a:t> ООН є підтримання та зміцнення миру, безпеки і розвитку співробітництва між державами.</a:t>
            </a:r>
            <a:endParaRPr lang="uk-UA" sz="2000" dirty="0">
              <a:latin typeface="Bahnschrift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E88B6-4B10-4ACD-ADD6-AADF29CA3896}"/>
              </a:ext>
            </a:extLst>
          </p:cNvPr>
          <p:cNvSpPr txBox="1"/>
          <p:nvPr/>
        </p:nvSpPr>
        <p:spPr>
          <a:xfrm>
            <a:off x="6286503" y="3774190"/>
            <a:ext cx="5067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До </a:t>
            </a:r>
            <a:r>
              <a:rPr lang="ru-RU" sz="240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4" tooltip="ОО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ООН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 станом на 2021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рік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входить 193 </a:t>
            </a:r>
            <a:r>
              <a:rPr lang="ru-RU" sz="2400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5" tooltip="Держ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держави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Із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визнаних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світовою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спільнотою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незалежних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держав, в ООН не входить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лише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 </a:t>
            </a:r>
            <a:r>
              <a:rPr lang="ru-RU" sz="240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hlinkClick r:id="rId6" tooltip="Ватика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Ватикан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. Станом на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квітень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2022 року,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Росія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не є </a:t>
            </a:r>
            <a:r>
              <a:rPr lang="ru-RU" sz="2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країною</a:t>
            </a:r>
            <a:r>
              <a:rPr lang="ru-RU" sz="2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членом ООН.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Секретаріат ООН — Вікіпедія">
            <a:extLst>
              <a:ext uri="{FF2B5EF4-FFF2-40B4-BE49-F238E27FC236}">
                <a16:creationId xmlns:a16="http://schemas.microsoft.com/office/drawing/2014/main" id="{1EF9B95F-B850-44D9-896B-7E6E204C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596384"/>
            <a:ext cx="2305050" cy="19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2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2E23C11-A272-484B-AA1E-31A9CE57EB56}"/>
              </a:ext>
            </a:extLst>
          </p:cNvPr>
          <p:cNvSpPr/>
          <p:nvPr/>
        </p:nvSpPr>
        <p:spPr>
          <a:xfrm>
            <a:off x="0" y="-17593"/>
            <a:ext cx="12192000" cy="6858000"/>
          </a:xfrm>
          <a:prstGeom prst="rect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У бердичівській громаді ВПО зможуть отримати грошову допомогу від Місії  Продовольчої програми ООН (алгоритм дій) - Бердичів">
            <a:extLst>
              <a:ext uri="{FF2B5EF4-FFF2-40B4-BE49-F238E27FC236}">
                <a16:creationId xmlns:a16="http://schemas.microsoft.com/office/drawing/2014/main" id="{117165E8-268D-4E49-B72D-AF3939C1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45" y="227142"/>
            <a:ext cx="5414944" cy="30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Щодо отримання грошової допомоги від ООН для переселенців – Bisbank">
            <a:extLst>
              <a:ext uri="{FF2B5EF4-FFF2-40B4-BE49-F238E27FC236}">
                <a16:creationId xmlns:a16="http://schemas.microsoft.com/office/drawing/2014/main" id="{FF0F8EC3-9B74-488A-802D-D48ED1E6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45" y="3411407"/>
            <a:ext cx="541494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C1026-2253-43A5-A3EB-4E6DBBBA3137}"/>
              </a:ext>
            </a:extLst>
          </p:cNvPr>
          <p:cNvSpPr txBox="1"/>
          <p:nvPr/>
        </p:nvSpPr>
        <p:spPr>
          <a:xfrm>
            <a:off x="319069" y="45464"/>
            <a:ext cx="5855493" cy="658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i="0" dirty="0">
                <a:effectLst/>
                <a:latin typeface="Bahnschrift SemiBold SemiConden" panose="020B0502040204020203" pitchFamily="34" charset="0"/>
              </a:rPr>
              <a:t>	</a:t>
            </a:r>
            <a:r>
              <a:rPr lang="uk-UA" sz="2000" b="1" i="0" dirty="0">
                <a:effectLst/>
                <a:latin typeface="Bahnschrift SemiBold SemiConden" panose="020B0502040204020203" pitchFamily="34" charset="0"/>
              </a:rPr>
              <a:t>Україна є однією з держав-засновниць Організації Об'єднаних Націй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 і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4" tooltip="Держави-члени Організації Об'єднаних Наці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державою — членом організації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	Від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5" tooltip="19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 до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6" tooltip="19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1991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 року вона брала участь в роботі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7" tooltip="Організація Об'єднаних Наці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ООН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 як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8" tooltip="Українська Радянська Соціалістична Республі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Українська Радянська Соціалістична Республіка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, а від часу проголошення незалежності — як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9" tooltip="Украї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Україна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. Після проголошення незалежності України участь у діяльності Організації Об'єднаних Націй була визнана одним із пріоритетних напрямів </a:t>
            </a:r>
            <a:r>
              <a:rPr lang="uk-UA" sz="2000" b="0" i="0" strike="noStrike" dirty="0">
                <a:effectLst/>
                <a:latin typeface="Bahnschrift SemiBold SemiConden" panose="020B0502040204020203" pitchFamily="34" charset="0"/>
                <a:hlinkClick r:id="rId10" tooltip="Зовнішня політика Украї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зовнішньої політики держави</a:t>
            </a:r>
            <a:r>
              <a:rPr lang="uk-UA" sz="2000" b="0" i="0" dirty="0">
                <a:effectLst/>
                <a:latin typeface="Bahnschrift SemiBold SemiConden" panose="020B0502040204020203" pitchFamily="34" charset="0"/>
              </a:rPr>
              <a:t>. Організація Об'єднаних Націй в Україні співпрацює з урядом і народом України з метою розбудови культури гідності, завдяки розумінню та повазі до прав людини, для забезпечення миру та перетворень в Україні.</a:t>
            </a:r>
          </a:p>
        </p:txBody>
      </p:sp>
    </p:spTree>
    <p:extLst>
      <p:ext uri="{BB962C8B-B14F-4D97-AF65-F5344CB8AC3E}">
        <p14:creationId xmlns:p14="http://schemas.microsoft.com/office/powerpoint/2010/main" val="210195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17A51-4220-4917-9B9A-003B025F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0" y="0"/>
            <a:ext cx="122011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5F4A6-3AB8-4890-9B8B-C20A87AED59B}"/>
              </a:ext>
            </a:extLst>
          </p:cNvPr>
          <p:cNvSpPr txBox="1"/>
          <p:nvPr/>
        </p:nvSpPr>
        <p:spPr>
          <a:xfrm>
            <a:off x="1200150" y="154796"/>
            <a:ext cx="3324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Bahnschrift SemiBold SemiConden" panose="020B0502040204020203" pitchFamily="34" charset="0"/>
              </a:rPr>
              <a:t>Європе́йський Сою́з</a:t>
            </a:r>
            <a:r>
              <a:rPr lang="vi-VN" sz="2800" dirty="0">
                <a:latin typeface="Bahnschrift SemiBold SemiConden" panose="020B0502040204020203" pitchFamily="34" charset="0"/>
              </a:rPr>
              <a:t> </a:t>
            </a:r>
            <a:endParaRPr lang="uk-UA" sz="28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403E9-4F14-434A-B34B-8D192D4DA011}"/>
              </a:ext>
            </a:extLst>
          </p:cNvPr>
          <p:cNvSpPr txBox="1"/>
          <p:nvPr/>
        </p:nvSpPr>
        <p:spPr>
          <a:xfrm>
            <a:off x="5184267" y="4480024"/>
            <a:ext cx="6888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Bahnschrift SemiLight" panose="020B0502040204020203" pitchFamily="34" charset="0"/>
              </a:rPr>
              <a:t>Створення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економічного</a:t>
            </a:r>
            <a:r>
              <a:rPr lang="ru-RU" sz="2000" dirty="0">
                <a:latin typeface="Bahnschrift SemiLight" panose="020B0502040204020203" pitchFamily="34" charset="0"/>
              </a:rPr>
              <a:t> союзу з </a:t>
            </a:r>
            <a:r>
              <a:rPr lang="ru-RU" sz="2000" dirty="0" err="1">
                <a:latin typeface="Bahnschrift SemiLight" panose="020B0502040204020203" pitchFamily="34" charset="0"/>
              </a:rPr>
              <a:t>найвищим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рівнем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інтеграції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економік</a:t>
            </a:r>
            <a:r>
              <a:rPr lang="ru-RU" sz="2000" dirty="0">
                <a:latin typeface="Bahnschrift SemiLight" panose="020B0502040204020203" pitchFamily="34" charset="0"/>
              </a:rPr>
              <a:t> держав (</a:t>
            </a:r>
            <a:r>
              <a:rPr lang="ru-RU" sz="2000" dirty="0" err="1">
                <a:latin typeface="Bahnschrift SemiLight" panose="020B0502040204020203" pitchFamily="34" charset="0"/>
              </a:rPr>
              <a:t>спільна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зовнішня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економічна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політика</a:t>
            </a:r>
            <a:r>
              <a:rPr lang="ru-RU" sz="2000" dirty="0">
                <a:latin typeface="Bahnschrift SemiLight" panose="020B0502040204020203" pitchFamily="34" charset="0"/>
              </a:rPr>
              <a:t>, </a:t>
            </a:r>
            <a:r>
              <a:rPr lang="ru-RU" sz="2000" dirty="0" err="1">
                <a:latin typeface="Bahnschrift SemiLight" panose="020B0502040204020203" pitchFamily="34" charset="0"/>
              </a:rPr>
              <a:t>спільний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ринок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послуг</a:t>
            </a:r>
            <a:r>
              <a:rPr lang="ru-RU" sz="2000" dirty="0">
                <a:latin typeface="Bahnschrift SemiLight" panose="020B0502040204020203" pitchFamily="34" charset="0"/>
              </a:rPr>
              <a:t>, </a:t>
            </a:r>
            <a:r>
              <a:rPr lang="ru-RU" sz="2000" dirty="0" err="1">
                <a:latin typeface="Bahnschrift SemiLight" panose="020B0502040204020203" pitchFamily="34" charset="0"/>
              </a:rPr>
              <a:t>матеріальних</a:t>
            </a:r>
            <a:r>
              <a:rPr lang="ru-RU" sz="2000" dirty="0">
                <a:latin typeface="Bahnschrift SemiLight" panose="020B0502040204020203" pitchFamily="34" charset="0"/>
              </a:rPr>
              <a:t> благ, </a:t>
            </a:r>
            <a:r>
              <a:rPr lang="ru-RU" sz="2000" dirty="0" err="1">
                <a:latin typeface="Bahnschrift SemiLight" panose="020B0502040204020203" pitchFamily="34" charset="0"/>
              </a:rPr>
              <a:t>капіталу</a:t>
            </a:r>
            <a:r>
              <a:rPr lang="ru-RU" sz="2000" dirty="0">
                <a:latin typeface="Bahnschrift SemiLight" panose="020B0502040204020203" pitchFamily="34" charset="0"/>
              </a:rPr>
              <a:t> і </a:t>
            </a:r>
            <a:r>
              <a:rPr lang="ru-RU" sz="2000" dirty="0" err="1">
                <a:latin typeface="Bahnschrift SemiLight" panose="020B0502040204020203" pitchFamily="34" charset="0"/>
              </a:rPr>
              <a:t>праці</a:t>
            </a:r>
            <a:r>
              <a:rPr lang="ru-RU" sz="2000" dirty="0">
                <a:latin typeface="Bahnschrift SemiLight" panose="020B0502040204020203" pitchFamily="34" charset="0"/>
              </a:rPr>
              <a:t>, а </a:t>
            </a:r>
            <a:r>
              <a:rPr lang="ru-RU" sz="2000" dirty="0" err="1">
                <a:latin typeface="Bahnschrift SemiLight" panose="020B0502040204020203" pitchFamily="34" charset="0"/>
              </a:rPr>
              <a:t>також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спільна</a:t>
            </a:r>
            <a:r>
              <a:rPr lang="ru-RU" sz="2000" dirty="0">
                <a:latin typeface="Bahnschrift SemiLight" panose="020B0502040204020203" pitchFamily="34" charset="0"/>
              </a:rPr>
              <a:t> валюта) і </a:t>
            </a:r>
            <a:r>
              <a:rPr lang="ru-RU" sz="2000" dirty="0" err="1">
                <a:latin typeface="Bahnschrift SemiLight" panose="020B0502040204020203" pitchFamily="34" charset="0"/>
              </a:rPr>
              <a:t>політичного</a:t>
            </a:r>
            <a:r>
              <a:rPr lang="ru-RU" sz="2000" dirty="0">
                <a:latin typeface="Bahnschrift SemiLight" panose="020B0502040204020203" pitchFamily="34" charset="0"/>
              </a:rPr>
              <a:t> (</a:t>
            </a:r>
            <a:r>
              <a:rPr lang="ru-RU" sz="2000" dirty="0" err="1">
                <a:latin typeface="Bahnschrift SemiLight" panose="020B0502040204020203" pitchFamily="34" charset="0"/>
              </a:rPr>
              <a:t>спільна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зовнішня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політика</a:t>
            </a:r>
            <a:r>
              <a:rPr lang="ru-RU" sz="2000" dirty="0">
                <a:latin typeface="Bahnschrift SemiLight" panose="020B0502040204020203" pitchFamily="34" charset="0"/>
              </a:rPr>
              <a:t>) союзу, а </a:t>
            </a:r>
            <a:r>
              <a:rPr lang="ru-RU" sz="2000" dirty="0" err="1">
                <a:latin typeface="Bahnschrift SemiLight" panose="020B0502040204020203" pitchFamily="34" charset="0"/>
              </a:rPr>
              <a:t>також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впровадження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спільного</a:t>
            </a:r>
            <a:r>
              <a:rPr lang="ru-RU" sz="2000" dirty="0">
                <a:latin typeface="Bahnschrift SemiLight" panose="020B0502040204020203" pitchFamily="34" charset="0"/>
              </a:rPr>
              <a:t> </a:t>
            </a:r>
            <a:r>
              <a:rPr lang="ru-RU" sz="2000" dirty="0" err="1">
                <a:latin typeface="Bahnschrift SemiLight" panose="020B0502040204020203" pitchFamily="34" charset="0"/>
              </a:rPr>
              <a:t>громадянства</a:t>
            </a:r>
            <a:r>
              <a:rPr lang="ru-RU" sz="2000" dirty="0">
                <a:latin typeface="Bahnschrift SemiLight" panose="020B0502040204020203" pitchFamily="34" charset="0"/>
              </a:rPr>
              <a:t>.</a:t>
            </a:r>
          </a:p>
        </p:txBody>
      </p:sp>
      <p:pic>
        <p:nvPicPr>
          <p:cNvPr id="4098" name="Picture 2" descr="ЄС (Європейський Союз) - Міжнародні економічні організації">
            <a:extLst>
              <a:ext uri="{FF2B5EF4-FFF2-40B4-BE49-F238E27FC236}">
                <a16:creationId xmlns:a16="http://schemas.microsoft.com/office/drawing/2014/main" id="{3F72C911-C454-4C18-AB4A-C4E64B71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76225"/>
            <a:ext cx="348615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D3AFBC1-F8CD-4A00-A32A-A467516F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3924300"/>
            <a:ext cx="4355977" cy="260058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74856-982B-4B9A-A773-02895937639A}"/>
              </a:ext>
            </a:extLst>
          </p:cNvPr>
          <p:cNvSpPr txBox="1"/>
          <p:nvPr/>
        </p:nvSpPr>
        <p:spPr>
          <a:xfrm>
            <a:off x="527544" y="884574"/>
            <a:ext cx="6888763" cy="26161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Bahnschrift SemiLight" panose="020B0502040204020203" pitchFamily="34" charset="0"/>
              </a:rPr>
              <a:t>Спілка</a:t>
            </a:r>
            <a:r>
              <a:rPr lang="vi-VN" sz="2000" dirty="0">
                <a:latin typeface="Bahnschrift SemiLight" panose="020B0502040204020203" pitchFamily="34" charset="0"/>
              </a:rPr>
              <a:t> держав-членів Європейських Спільнот (ЄВС, ЄОВіС, Євратом), створений згідно з </a:t>
            </a:r>
            <a:r>
              <a:rPr lang="vi-VN" sz="2000" b="1" dirty="0">
                <a:latin typeface="Bahnschrift SemiLight" panose="020B0502040204020203" pitchFamily="34" charset="0"/>
              </a:rPr>
              <a:t>Договором про Європейський Союз</a:t>
            </a:r>
            <a:r>
              <a:rPr lang="vi-VN" sz="2000" dirty="0">
                <a:latin typeface="Bahnschrift SemiLight" panose="020B0502040204020203" pitchFamily="34" charset="0"/>
              </a:rPr>
              <a:t>, підписаним в лютому 1992 року і чинним із листопада 1993 р. Сьогодні в об'єднання входять 2</a:t>
            </a:r>
            <a:r>
              <a:rPr lang="uk-UA" sz="2000" dirty="0">
                <a:latin typeface="Bahnschrift SemiLight" panose="020B0502040204020203" pitchFamily="34" charset="0"/>
              </a:rPr>
              <a:t>7</a:t>
            </a:r>
            <a:r>
              <a:rPr lang="vi-VN" sz="2000" dirty="0">
                <a:latin typeface="Bahnschrift SemiLight" panose="020B0502040204020203" pitchFamily="34" charset="0"/>
              </a:rPr>
              <a:t> європейських держав з населенням понад 507 млн чоловік. В ЄС запроваджується єдина валюта — євро. </a:t>
            </a:r>
            <a:r>
              <a:rPr lang="uk-UA" sz="2000" dirty="0">
                <a:latin typeface="Bahnschrift SemiLight" panose="020B0502040204020203" pitchFamily="34" charset="0"/>
              </a:rPr>
              <a:t>С</a:t>
            </a:r>
            <a:r>
              <a:rPr lang="vi-VN" sz="2000" dirty="0">
                <a:latin typeface="Bahnschrift SemiLight" panose="020B0502040204020203" pitchFamily="34" charset="0"/>
              </a:rPr>
              <a:t>толицею Європейського Союзу є Брюссель.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DE306-608B-4C8E-A9D1-921E5A0FCB1D}"/>
              </a:ext>
            </a:extLst>
          </p:cNvPr>
          <p:cNvSpPr txBox="1"/>
          <p:nvPr/>
        </p:nvSpPr>
        <p:spPr>
          <a:xfrm>
            <a:off x="8023810" y="3815775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Bahnschrift SemiBold SemiConden" panose="020B0502040204020203" pitchFamily="34" charset="0"/>
              </a:rPr>
              <a:t>Мета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426D2B87-3932-46D8-9952-C6444906CBB2}"/>
              </a:ext>
            </a:extLst>
          </p:cNvPr>
          <p:cNvCxnSpPr/>
          <p:nvPr/>
        </p:nvCxnSpPr>
        <p:spPr>
          <a:xfrm>
            <a:off x="7153275" y="4400550"/>
            <a:ext cx="2809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9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0A2E0-7430-4E80-80E9-6C1D81769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0"/>
            <a:ext cx="7743825" cy="6858000"/>
          </a:xfrm>
          <a:prstGeom prst="rect">
            <a:avLst/>
          </a:prstGeom>
        </p:spPr>
      </p:pic>
      <p:pic>
        <p:nvPicPr>
          <p:cNvPr id="5122" name="Picture 2" descr="хронологія">
            <a:extLst>
              <a:ext uri="{FF2B5EF4-FFF2-40B4-BE49-F238E27FC236}">
                <a16:creationId xmlns:a16="http://schemas.microsoft.com/office/drawing/2014/main" id="{E20B367B-0ADE-48E1-A85B-D3AE48B3B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8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CB98E-AAD9-4658-91F5-45168FEAE964}"/>
              </a:ext>
            </a:extLst>
          </p:cNvPr>
          <p:cNvSpPr txBox="1"/>
          <p:nvPr/>
        </p:nvSpPr>
        <p:spPr>
          <a:xfrm>
            <a:off x="5114924" y="3323095"/>
            <a:ext cx="6410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25252C"/>
                </a:solidFill>
                <a:effectLst/>
                <a:latin typeface="Bahnschrift SemiLight" panose="020B0502040204020203" pitchFamily="34" charset="0"/>
              </a:rPr>
              <a:t>"Ми вітаємо це історичне рішення Євросоюзу, яке фактично означає, що велика родина країн Європейського Союзу бачать Україну членом ЄС. В ці важкі часи ЄС почув народ України та чітко заявив, що наша держава належить до Європи, ми маємо спільне потужне майбутнє. Статус кандидата офіційно запускає процес набуття Україною членства в ЄС. Ми вже активно працюємо над подальшими кроками та реформуванням країни, попри війну (з Росією - Ред.), аби не втрачати темпи нашої інтеграції", </a:t>
            </a:r>
            <a:endParaRPr lang="uk-UA" dirty="0">
              <a:latin typeface="Bahnschrift Semi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46F8E-48A5-4511-A06E-860397B812D3}"/>
              </a:ext>
            </a:extLst>
          </p:cNvPr>
          <p:cNvSpPr txBox="1"/>
          <p:nvPr/>
        </p:nvSpPr>
        <p:spPr>
          <a:xfrm>
            <a:off x="5005387" y="748783"/>
            <a:ext cx="6629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 17 червня 2022року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Єврокомісія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 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рекомендувала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Європейській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раді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надати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Україні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європейську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перспективу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 і статус кандидата на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вступ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до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Євросоюзу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.</a:t>
            </a:r>
          </a:p>
          <a:p>
            <a:pPr algn="just"/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 23 червня 2022року,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Європейська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рада 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надала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Україні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статус кандидата на членство в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Європейському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Союзі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8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1C5DE8-C0EA-4B5D-80EF-C78ABF1F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4BD49B-F916-41CC-BE59-5E2CFAE689C4}"/>
              </a:ext>
            </a:extLst>
          </p:cNvPr>
          <p:cNvSpPr txBox="1"/>
          <p:nvPr/>
        </p:nvSpPr>
        <p:spPr>
          <a:xfrm>
            <a:off x="657224" y="368039"/>
            <a:ext cx="3343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0" dirty="0" err="1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Ра́да</a:t>
            </a:r>
            <a:r>
              <a:rPr lang="uk-UA" sz="4400" b="1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uk-UA" sz="4400" b="1" i="0" dirty="0" err="1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Євро́пи</a:t>
            </a:r>
            <a:r>
              <a:rPr lang="uk-UA" sz="44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 </a:t>
            </a:r>
            <a:endParaRPr lang="uk-UA" sz="4400" dirty="0"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BA047-491B-4604-BE7C-CB727855907A}"/>
              </a:ext>
            </a:extLst>
          </p:cNvPr>
          <p:cNvSpPr txBox="1"/>
          <p:nvPr/>
        </p:nvSpPr>
        <p:spPr>
          <a:xfrm>
            <a:off x="4200525" y="42959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міжнародна організація 46 </a:t>
            </a:r>
          </a:p>
          <a:p>
            <a:pPr algn="ctr"/>
            <a:r>
              <a:rPr lang="uk-UA" sz="2000" b="0" i="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держав-членів у європейському просторі.</a:t>
            </a:r>
            <a:endParaRPr lang="uk-UA" sz="2000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6FA4C-1349-4D98-AF20-6546D4C301AE}"/>
              </a:ext>
            </a:extLst>
          </p:cNvPr>
          <p:cNvSpPr txBox="1"/>
          <p:nvPr/>
        </p:nvSpPr>
        <p:spPr>
          <a:xfrm>
            <a:off x="657224" y="1902231"/>
            <a:ext cx="4886325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0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Мета Ради Європи — досягти більшої єдності між її членами для захисту та впровадження ідеалів і принципів, які є їх спільною спадщиною, і сприяння їх економічному та соціальному прогресу.</a:t>
            </a:r>
            <a:endParaRPr lang="uk-UA" sz="2000" dirty="0">
              <a:latin typeface="Bahnschrift SemiLight" panose="020B0502040204020203" pitchFamily="34" charset="0"/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A425FE18-88F3-4C00-AA10-14341BAF98A5}"/>
              </a:ext>
            </a:extLst>
          </p:cNvPr>
          <p:cNvSpPr/>
          <p:nvPr/>
        </p:nvSpPr>
        <p:spPr>
          <a:xfrm>
            <a:off x="4000500" y="636040"/>
            <a:ext cx="542924" cy="249785"/>
          </a:xfrm>
          <a:prstGeom prst="rightArrow">
            <a:avLst/>
          </a:prstGeom>
          <a:solidFill>
            <a:srgbClr val="6E968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DD760B-D5A5-4225-84BF-3EE9172FE386}"/>
              </a:ext>
            </a:extLst>
          </p:cNvPr>
          <p:cNvSpPr txBox="1"/>
          <p:nvPr/>
        </p:nvSpPr>
        <p:spPr>
          <a:xfrm>
            <a:off x="657224" y="4008446"/>
            <a:ext cx="4886325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Bahnschrift SemiLight" panose="020B0502040204020203" pitchFamily="34" charset="0"/>
              </a:rPr>
              <a:t>Один з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найбільших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успіхів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Ради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це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 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Конвенція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про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захист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прав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людини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і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основоположних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3" tooltip="Конвенція про захист прав людини і основоположних своб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свобод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 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4" tooltip="19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1950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 року, яка </a:t>
            </a:r>
            <a:r>
              <a:rPr lang="ru-RU" sz="2000" b="0" i="0" dirty="0" err="1">
                <a:effectLst/>
                <a:latin typeface="Bahnschrift SemiLight" panose="020B0502040204020203" pitchFamily="34" charset="0"/>
              </a:rPr>
              <a:t>слугує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 основою для 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5" tooltip="Європейський суд з прав люд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Європейського</a:t>
            </a:r>
            <a:r>
              <a:rPr lang="ru-RU" sz="2000" b="0" i="0" u="none" strike="noStrike" dirty="0">
                <a:effectLst/>
                <a:latin typeface="Bahnschrift SemiLight" panose="020B0502040204020203" pitchFamily="34" charset="0"/>
                <a:hlinkClick r:id="rId5" tooltip="Європейський суд з прав люд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суду з прав </a:t>
            </a:r>
            <a:r>
              <a:rPr lang="ru-RU" sz="2000" b="0" i="0" u="none" strike="noStrike" dirty="0" err="1">
                <a:effectLst/>
                <a:latin typeface="Bahnschrift SemiLight" panose="020B0502040204020203" pitchFamily="34" charset="0"/>
                <a:hlinkClick r:id="rId5" tooltip="Європейський суд з прав люд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людини</a:t>
            </a:r>
            <a:r>
              <a:rPr lang="ru-RU" sz="2000" b="0" i="0" dirty="0">
                <a:effectLst/>
                <a:latin typeface="Bahnschrift SemiLight" panose="020B0502040204020203" pitchFamily="34" charset="0"/>
              </a:rPr>
              <a:t>.</a:t>
            </a:r>
            <a:endParaRPr lang="uk-UA" sz="2000" dirty="0">
              <a:latin typeface="Bahnschrift SemiLight" panose="020B0502040204020203" pitchFamily="34" charset="0"/>
            </a:endParaRPr>
          </a:p>
        </p:txBody>
      </p:sp>
      <p:pic>
        <p:nvPicPr>
          <p:cNvPr id="6146" name="Picture 2" descr="Рада Європи — Вікіпедія">
            <a:extLst>
              <a:ext uri="{FF2B5EF4-FFF2-40B4-BE49-F238E27FC236}">
                <a16:creationId xmlns:a16="http://schemas.microsoft.com/office/drawing/2014/main" id="{A573B392-F681-4CF6-BC57-8CF6BBFC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813B0A-40A6-47FC-A2C4-C3A4D19D3DF8}"/>
              </a:ext>
            </a:extLst>
          </p:cNvPr>
          <p:cNvSpPr txBox="1"/>
          <p:nvPr/>
        </p:nvSpPr>
        <p:spPr>
          <a:xfrm>
            <a:off x="657224" y="6289906"/>
            <a:ext cx="8105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sng" spc="30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16 </a:t>
            </a:r>
            <a:r>
              <a:rPr lang="ru-RU" sz="2000" b="0" i="0" u="sng" spc="300" dirty="0" err="1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березня</a:t>
            </a:r>
            <a:r>
              <a:rPr lang="ru-RU" sz="2000" b="0" i="0" u="sng" spc="30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 2022 року </a:t>
            </a:r>
            <a:r>
              <a:rPr lang="ru-RU" sz="2000" b="0" i="0" u="sng" spc="300" dirty="0" err="1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Росію</a:t>
            </a:r>
            <a:r>
              <a:rPr lang="ru-RU" sz="2000" b="0" i="0" u="sng" spc="30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ru-RU" sz="2000" b="0" i="0" u="sng" spc="300" dirty="0" err="1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виключили</a:t>
            </a:r>
            <a:r>
              <a:rPr lang="ru-RU" sz="2000" b="0" i="0" u="sng" spc="300" dirty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 з Ради </a:t>
            </a:r>
            <a:r>
              <a:rPr lang="ru-RU" sz="2000" b="0" i="0" u="sng" spc="300" dirty="0" err="1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Європи</a:t>
            </a:r>
            <a:endParaRPr lang="uk-UA" sz="2000" u="sng" spc="300" dirty="0">
              <a:latin typeface="Bahnschrift SemiBold SemiConden" panose="020B0502040204020203" pitchFamily="34" charset="0"/>
            </a:endParaRPr>
          </a:p>
        </p:txBody>
      </p:sp>
      <p:pic>
        <p:nvPicPr>
          <p:cNvPr id="6148" name="Picture 4" descr="Рада Європи може провести 4-й у своїй історії саміт через війну росії проти  України | UA.NEWS">
            <a:extLst>
              <a:ext uri="{FF2B5EF4-FFF2-40B4-BE49-F238E27FC236}">
                <a16:creationId xmlns:a16="http://schemas.microsoft.com/office/drawing/2014/main" id="{F960C393-8BF1-4413-A048-3909E7CE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231273"/>
            <a:ext cx="5543550" cy="368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0FD4B1-7D5B-47CD-BB46-2A3C0B0A90E1}"/>
              </a:ext>
            </a:extLst>
          </p:cNvPr>
          <p:cNvSpPr txBox="1"/>
          <p:nvPr/>
        </p:nvSpPr>
        <p:spPr>
          <a:xfrm>
            <a:off x="5779293" y="5271619"/>
            <a:ext cx="617696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 1995-му </a:t>
            </a:r>
            <a:r>
              <a:rPr lang="ru-RU" b="0" i="0" dirty="0" err="1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році</a:t>
            </a:r>
            <a:r>
              <a:rPr lang="ru-RU" b="0" i="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наша суверенна держава </a:t>
            </a:r>
            <a:r>
              <a:rPr lang="ru-RU" b="0" i="0" dirty="0" err="1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Україна</a:t>
            </a:r>
            <a:r>
              <a:rPr lang="ru-RU" b="0" i="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офіційно</a:t>
            </a:r>
            <a:r>
              <a:rPr lang="ru-RU" b="0" i="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увійшла</a:t>
            </a:r>
            <a:r>
              <a:rPr lang="ru-RU" b="0" i="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до Ради </a:t>
            </a:r>
            <a:r>
              <a:rPr lang="ru-RU" b="0" i="0" dirty="0" err="1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Європи</a:t>
            </a:r>
            <a:r>
              <a:rPr lang="ru-RU" b="0" i="0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18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C3F10-DDCD-41B3-BAE9-25F5921FC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05D2E-B227-48DD-9900-E4194972DA55}"/>
              </a:ext>
            </a:extLst>
          </p:cNvPr>
          <p:cNvSpPr txBox="1"/>
          <p:nvPr/>
        </p:nvSpPr>
        <p:spPr>
          <a:xfrm>
            <a:off x="827236" y="1051084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rgbClr val="444444"/>
                </a:solidFill>
                <a:effectLst/>
                <a:latin typeface="Open Sans"/>
              </a:rPr>
              <a:t> 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Перспективи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сп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вроб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тництва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України з РЄ: подальша участь у реал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зац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ї програм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сп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вроб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тництва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РЄ з державами подальша участь у реал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зац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ї програм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сп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вроб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тництва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РЄ з державами Центральної та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Сх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дної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Європи. Широке використання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потенц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алу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РЄ має сприяти процесу реформування правової системи України; продовження роботи орган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державної влади України, спрямованої на продовження роботи орган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державної влади України, спрямованої на вивчення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доц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льност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en-US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участ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en-US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України в м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жнародно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-правових договорах РЄ, не передбачених Висновком ПА РЄ </a:t>
            </a:r>
            <a:r>
              <a:rPr lang="en-US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N 190 (1995); 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залучення українських фах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та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науковц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у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якост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en-US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експерт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РЄ до залучення українських фах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та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науковц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у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якост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en-US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експерт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 РЄ до розробки та реал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зац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ї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заход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в, здійснюваних у рамках згаданих програм 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сп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вроб</a:t>
            </a:r>
            <a:r>
              <a:rPr lang="en-US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i</a:t>
            </a:r>
            <a:r>
              <a:rPr lang="uk-UA" sz="2000" i="0" dirty="0" err="1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тництва</a:t>
            </a:r>
            <a:r>
              <a:rPr lang="uk-UA" sz="2000" i="0" dirty="0">
                <a:solidFill>
                  <a:srgbClr val="444444"/>
                </a:solidFill>
                <a:effectLst/>
                <a:latin typeface="Bahnschrift SemiBold SemiConden" panose="020B0502040204020203" pitchFamily="34" charset="0"/>
              </a:rPr>
              <a:t> РЄ;</a:t>
            </a:r>
            <a:endParaRPr lang="uk-UA" dirty="0">
              <a:latin typeface="Bahnschrift SemiBold SemiConden" panose="020B0502040204020203" pitchFamily="34" charset="0"/>
            </a:endParaRPr>
          </a:p>
        </p:txBody>
      </p:sp>
      <p:pic>
        <p:nvPicPr>
          <p:cNvPr id="7170" name="Picture 2" descr="Україна увійшла до Ради Європи - 18 жовтня - знаменні дати поточного  календарного року. Календар :: Свята та події">
            <a:extLst>
              <a:ext uri="{FF2B5EF4-FFF2-40B4-BE49-F238E27FC236}">
                <a16:creationId xmlns:a16="http://schemas.microsoft.com/office/drawing/2014/main" id="{B4034B5B-69FF-46BC-AF36-89C0BA7C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783937"/>
            <a:ext cx="4373414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онгрес у Раді Європи одноголосно ухвалив декларацію на підтримку України –  АрміяInform">
            <a:extLst>
              <a:ext uri="{FF2B5EF4-FFF2-40B4-BE49-F238E27FC236}">
                <a16:creationId xmlns:a16="http://schemas.microsoft.com/office/drawing/2014/main" id="{645E6593-1C43-4047-8EBE-E760F465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3559463"/>
            <a:ext cx="4373413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07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1202</Words>
  <Application>Microsoft Office PowerPoint</Application>
  <PresentationFormat>Широкий екран</PresentationFormat>
  <Paragraphs>55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5" baseType="lpstr">
      <vt:lpstr>Yu Gothic UI Light</vt:lpstr>
      <vt:lpstr>Arial</vt:lpstr>
      <vt:lpstr>Arial</vt:lpstr>
      <vt:lpstr>Bahnschrift Light</vt:lpstr>
      <vt:lpstr>Bahnschrift SemiBold SemiConden</vt:lpstr>
      <vt:lpstr>Bahnschrift SemiLight</vt:lpstr>
      <vt:lpstr>Calibri</vt:lpstr>
      <vt:lpstr>Calibri Light</vt:lpstr>
      <vt:lpstr>Open Sans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polga782@gmail.com</dc:creator>
  <cp:lastModifiedBy>Oliczka )</cp:lastModifiedBy>
  <cp:revision>3</cp:revision>
  <dcterms:created xsi:type="dcterms:W3CDTF">2022-07-07T11:26:35Z</dcterms:created>
  <dcterms:modified xsi:type="dcterms:W3CDTF">2022-12-06T18:47:42Z</dcterms:modified>
</cp:coreProperties>
</file>