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7" r:id="rId19"/>
    <p:sldId id="287" r:id="rId20"/>
    <p:sldId id="288" r:id="rId21"/>
    <p:sldId id="289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71" r:id="rId33"/>
    <p:sldId id="272" r:id="rId34"/>
    <p:sldId id="273" r:id="rId35"/>
    <p:sldId id="274" r:id="rId36"/>
    <p:sldId id="278" r:id="rId37"/>
    <p:sldId id="303" r:id="rId38"/>
    <p:sldId id="304" r:id="rId39"/>
    <p:sldId id="305" r:id="rId40"/>
    <p:sldId id="283" r:id="rId41"/>
    <p:sldId id="27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29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2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1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90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07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21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21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7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25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9E58-60E9-4BD5-9D41-48ABF1CEEE1F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851B-24BB-4ABA-8176-D74B9C8D53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27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ztu.edu.ua/page/543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879" y="512872"/>
            <a:ext cx="10777396" cy="585171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Як отримати </a:t>
            </a:r>
            <a:r>
              <a:rPr lang="uk-UA" b="1" dirty="0"/>
              <a:t>100 балів</a:t>
            </a:r>
            <a:r>
              <a:rPr lang="uk-UA" dirty="0"/>
              <a:t> з дисципліни?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8 лабораторних робіт = </a:t>
            </a:r>
            <a:r>
              <a:rPr lang="uk-UA" b="1" dirty="0"/>
              <a:t>40 балів</a:t>
            </a:r>
          </a:p>
          <a:p>
            <a:r>
              <a:rPr lang="uk-UA" dirty="0"/>
              <a:t>4 КМР = </a:t>
            </a:r>
            <a:r>
              <a:rPr lang="uk-UA" b="1" dirty="0"/>
              <a:t>40 балів</a:t>
            </a:r>
          </a:p>
          <a:p>
            <a:r>
              <a:rPr lang="uk-UA" dirty="0"/>
              <a:t>Курс «</a:t>
            </a:r>
            <a:r>
              <a:rPr lang="en-US" dirty="0" err="1"/>
              <a:t>MikroTik</a:t>
            </a:r>
            <a:r>
              <a:rPr lang="en-US" dirty="0"/>
              <a:t> Network Associate</a:t>
            </a:r>
            <a:r>
              <a:rPr lang="uk-UA" dirty="0"/>
              <a:t>» на платформі </a:t>
            </a:r>
            <a:r>
              <a:rPr lang="en-US" dirty="0" err="1"/>
              <a:t>Udemy</a:t>
            </a:r>
            <a:r>
              <a:rPr lang="uk-UA" dirty="0"/>
              <a:t>*</a:t>
            </a:r>
            <a:r>
              <a:rPr lang="en-US" dirty="0"/>
              <a:t> </a:t>
            </a:r>
            <a:r>
              <a:rPr lang="uk-UA" dirty="0"/>
              <a:t>= </a:t>
            </a:r>
            <a:r>
              <a:rPr lang="uk-UA" b="1" dirty="0"/>
              <a:t>20 балів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sz="2400" dirty="0"/>
              <a:t>*Щоб отримати безкоштовний доступ до курсів на платформі </a:t>
            </a:r>
            <a:r>
              <a:rPr lang="en-US" sz="2400" dirty="0" err="1"/>
              <a:t>Udemy</a:t>
            </a:r>
            <a:r>
              <a:rPr lang="en-US" sz="2400" dirty="0"/>
              <a:t> </a:t>
            </a:r>
            <a:r>
              <a:rPr lang="uk-UA" sz="2400" dirty="0"/>
              <a:t>перейдіть за </a:t>
            </a:r>
            <a:r>
              <a:rPr lang="en-US" sz="2400" dirty="0">
                <a:hlinkClick r:id="rId2"/>
              </a:rPr>
              <a:t>https://ztu.edu.ua/page/543.html</a:t>
            </a:r>
            <a:r>
              <a:rPr lang="uk-UA" sz="2400" dirty="0"/>
              <a:t> і заповність гугл-форму згідно </a:t>
            </a:r>
            <a:r>
              <a:rPr lang="uk-UA" sz="2400" dirty="0" smtClean="0"/>
              <a:t>інструкції. Протягом дня на пошту прийде лист з посиланням для завершення реєстрації на </a:t>
            </a:r>
            <a:r>
              <a:rPr lang="en-US" sz="2400" dirty="0" err="1" smtClean="0"/>
              <a:t>Udemy</a:t>
            </a:r>
            <a:r>
              <a:rPr lang="uk-UA" sz="2400" dirty="0" smtClean="0"/>
              <a:t> (перевіряйте папку «спам»!).</a:t>
            </a:r>
            <a:endParaRPr lang="en-US" sz="2400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649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18748" y="396310"/>
            <a:ext cx="1217325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uk-UA" sz="2000" b="1" dirty="0">
                <a:effectLst/>
              </a:rPr>
              <a:t>Система найменування продуктів </a:t>
            </a:r>
            <a:r>
              <a:rPr lang="en-US" sz="2000" b="1" dirty="0" err="1">
                <a:effectLst/>
              </a:rPr>
              <a:t>MikroTik</a:t>
            </a:r>
            <a:endParaRPr lang="en-US" sz="2000" b="1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RouterBOARD (версія RB)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&lt;board name&gt; &lt;board features&gt;-&lt;built-in wireless&gt; &lt;wireless card features&gt;-&lt;connector type&gt;-&lt;enclosure type&gt;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Board Name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Тут може вкористовуватись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один з трьої варіантів найменування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3-symbol name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1st symbol stands for series (this can either be a number or a letter)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2nd digit for indicating number of potential wired interfaces (Ethernet, SFP, SFP+)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3rd digit for indicating number of potential wireless interfaces (built-in and mPCI and mPCIe slots)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Word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використовуються</a:t>
            </a:r>
            <a:r>
              <a:rPr kumimoji="0" lang="ru-RU" alt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настіпні назви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OmniTIK, Groove, SXT, SEXTANT, Metal, LHG, DynaDish, cAP, wAP, LDF, DISC, mANTBox, QRT, DynaDish, cAP, hAP, hEX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lang="ru-RU" sz="2000" dirty="0"/>
              <a:t>Якщо плата має фундаментальні зміни в апаратному забезпеченні (наприклад, зовсім інший процесор), версія версії буде додана в кінці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Exceptional naming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- </a:t>
            </a:r>
            <a:r>
              <a:rPr lang="ru-RU" sz="2000" dirty="0"/>
              <a:t>плати 600, 800, 1000, 1100, 1200, 2011, 3011, 4011 є окремими представниками серії або мають більше 9 дротових інтерфейсів, тому назву було спрощено до цілих сотень або року розробки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797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Board Features</a:t>
            </a:r>
          </a:p>
          <a:p>
            <a:pPr marL="0" indent="0">
              <a:buNone/>
            </a:pPr>
            <a:r>
              <a:rPr lang="ru-RU" sz="2000" dirty="0"/>
              <a:t>Функціонал борда слідує відразу після розділу назви борду (без пробілів чи тире), за винятком випадків, коли назва борду є словом, тоді елементи розділяються пробілом. 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Currently used features (listed in order they are used): </a:t>
            </a:r>
          </a:p>
          <a:p>
            <a:r>
              <a:rPr lang="en-US" sz="2000" b="1" dirty="0"/>
              <a:t>U</a:t>
            </a:r>
            <a:r>
              <a:rPr lang="en-US" sz="2000" dirty="0"/>
              <a:t> - USB</a:t>
            </a:r>
          </a:p>
          <a:p>
            <a:r>
              <a:rPr lang="en-US" sz="2000" b="1" dirty="0"/>
              <a:t>P</a:t>
            </a:r>
            <a:r>
              <a:rPr lang="en-US" sz="2000" dirty="0"/>
              <a:t> - power injection with controller</a:t>
            </a:r>
          </a:p>
          <a:p>
            <a:r>
              <a:rPr lang="en-US" sz="2000" b="1" dirty="0" err="1"/>
              <a:t>i</a:t>
            </a:r>
            <a:r>
              <a:rPr lang="en-US" sz="2000" dirty="0"/>
              <a:t> - single port power injector without controller</a:t>
            </a:r>
          </a:p>
          <a:p>
            <a:r>
              <a:rPr lang="en-US" sz="2000" b="1" dirty="0"/>
              <a:t>A</a:t>
            </a:r>
            <a:r>
              <a:rPr lang="en-US" sz="2000" dirty="0"/>
              <a:t> - more memory and (or) higher license level</a:t>
            </a:r>
          </a:p>
          <a:p>
            <a:r>
              <a:rPr lang="en-US" sz="2000" b="1" dirty="0"/>
              <a:t>H</a:t>
            </a:r>
            <a:r>
              <a:rPr lang="en-US" sz="2000" dirty="0"/>
              <a:t> - more powerful CPU</a:t>
            </a:r>
          </a:p>
          <a:p>
            <a:r>
              <a:rPr lang="en-US" sz="2000" b="1" dirty="0"/>
              <a:t>G</a:t>
            </a:r>
            <a:r>
              <a:rPr lang="en-US" sz="2000" dirty="0"/>
              <a:t> - Gigabit (may include "U","A","H", if not used with "L")</a:t>
            </a:r>
          </a:p>
          <a:p>
            <a:r>
              <a:rPr lang="en-US" sz="2000" b="1" dirty="0"/>
              <a:t>L</a:t>
            </a:r>
            <a:r>
              <a:rPr lang="en-US" sz="2000" dirty="0"/>
              <a:t> - Lite edition</a:t>
            </a:r>
          </a:p>
          <a:p>
            <a:r>
              <a:rPr lang="en-US" sz="2000" b="1" dirty="0"/>
              <a:t>S</a:t>
            </a:r>
            <a:r>
              <a:rPr lang="en-US" sz="2000" dirty="0"/>
              <a:t> - SFP port (legacy usage - </a:t>
            </a:r>
            <a:r>
              <a:rPr lang="en-US" sz="2000" dirty="0" err="1"/>
              <a:t>SwitchOS</a:t>
            </a:r>
            <a:r>
              <a:rPr lang="en-US" sz="2000" dirty="0"/>
              <a:t> devices)</a:t>
            </a:r>
          </a:p>
          <a:p>
            <a:r>
              <a:rPr lang="en-US" sz="2000" b="1" dirty="0"/>
              <a:t>e</a:t>
            </a:r>
            <a:r>
              <a:rPr lang="en-US" sz="2000" dirty="0"/>
              <a:t> - </a:t>
            </a:r>
            <a:r>
              <a:rPr lang="en-US" sz="2000" dirty="0" err="1"/>
              <a:t>PCIe</a:t>
            </a:r>
            <a:r>
              <a:rPr lang="en-US" sz="2000" dirty="0"/>
              <a:t> interface extension card</a:t>
            </a:r>
          </a:p>
          <a:p>
            <a:r>
              <a:rPr lang="en-US" sz="2000" b="1" dirty="0"/>
              <a:t>x&lt;N&gt;</a:t>
            </a:r>
            <a:r>
              <a:rPr lang="en-US" sz="2000" dirty="0"/>
              <a:t> - where N is number of CPU cores ( x2, x16, x36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b="1" dirty="0"/>
              <a:t>R</a:t>
            </a:r>
            <a:r>
              <a:rPr lang="en-US" sz="2000" dirty="0"/>
              <a:t> - </a:t>
            </a:r>
            <a:r>
              <a:rPr lang="en-US" sz="2000" dirty="0" err="1"/>
              <a:t>MiniPCI</a:t>
            </a:r>
            <a:r>
              <a:rPr lang="en-US" sz="2000" dirty="0"/>
              <a:t> or </a:t>
            </a:r>
            <a:r>
              <a:rPr lang="en-US" sz="2000" dirty="0" err="1"/>
              <a:t>MINIPCIe</a:t>
            </a:r>
            <a:r>
              <a:rPr lang="en-US" sz="2000" dirty="0"/>
              <a:t> slot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4035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217393" y="5062"/>
            <a:ext cx="896841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/>
              <a:t>Деталі вбудованого бездротового інтерфейсу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/>
              <a:t>Якщо плата має вбудований бездротовий інтерфейс, то всі її функції представлені в такому форматі: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&lt;band&gt;&lt;power_per_chain&gt;&lt;protocol&gt;&lt;number_of_chains&gt;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- 5Ghz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- 2.4Ghz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dual band 5Ghz and 2.4Ghz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per chain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(not used) - "Normal" - &lt;23dBm at 6Mbps 802.11a; &lt;24dBm at 6Mbps 802.11g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"High" - 23-24dBm at 6Mbps 802.11a; 24-27dBm at 6Mbps 802.11g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"High Power" - 25-26dBm 6Mbps 802.11a; 28-29dBm at 6Mbps 802.11g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"Super High Power" - 27+dBm at 6Mbps 802.11a; 30+dBm at 6Mbps 802.11g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(not used) - for cards with only 802.11a/b/g support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for cards with 802.11n support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for cards with 802.11ac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number_of_chains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(not used) - single chain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dual chain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triple chain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connector type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(not used) - only one connector option on the model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MMCX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MMCX connector type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u.FL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u.FL connector 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9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/>
              <a:t>Enclosure type</a:t>
            </a:r>
          </a:p>
          <a:p>
            <a:r>
              <a:rPr lang="en-US" sz="2000" dirty="0"/>
              <a:t>(not used) - main type of enclosure for a product</a:t>
            </a:r>
          </a:p>
          <a:p>
            <a:r>
              <a:rPr lang="en-US" sz="2000" b="1" dirty="0"/>
              <a:t>BU</a:t>
            </a:r>
            <a:r>
              <a:rPr lang="en-US" sz="2000" dirty="0"/>
              <a:t> - board unit (no enclosure) - for situation when board-only option is required, but main product already comes in the case</a:t>
            </a:r>
          </a:p>
          <a:p>
            <a:r>
              <a:rPr lang="en-US" sz="2000" b="1" dirty="0"/>
              <a:t>RM</a:t>
            </a:r>
            <a:r>
              <a:rPr lang="en-US" sz="2000" dirty="0"/>
              <a:t> - rack-mount enclosure</a:t>
            </a:r>
          </a:p>
          <a:p>
            <a:r>
              <a:rPr lang="en-US" sz="2000" b="1" dirty="0"/>
              <a:t>IN</a:t>
            </a:r>
            <a:r>
              <a:rPr lang="en-US" sz="2000" dirty="0"/>
              <a:t> - indoor enclosure</a:t>
            </a:r>
          </a:p>
          <a:p>
            <a:r>
              <a:rPr lang="en-US" sz="2000" b="1" dirty="0"/>
              <a:t>EM</a:t>
            </a:r>
            <a:r>
              <a:rPr lang="en-US" sz="2000" dirty="0"/>
              <a:t> - extended memory</a:t>
            </a:r>
          </a:p>
          <a:p>
            <a:r>
              <a:rPr lang="en-US" sz="2000" b="1" dirty="0"/>
              <a:t>LM</a:t>
            </a:r>
            <a:r>
              <a:rPr lang="en-US" sz="2000" dirty="0"/>
              <a:t> - lite memory</a:t>
            </a:r>
          </a:p>
          <a:p>
            <a:r>
              <a:rPr lang="en-US" sz="2000" b="1" dirty="0"/>
              <a:t>BE</a:t>
            </a:r>
            <a:r>
              <a:rPr lang="en-US" sz="2000" dirty="0"/>
              <a:t> - black edition case</a:t>
            </a:r>
          </a:p>
          <a:p>
            <a:r>
              <a:rPr lang="en-US" sz="2000" b="1" dirty="0"/>
              <a:t>TC</a:t>
            </a:r>
            <a:r>
              <a:rPr lang="en-US" sz="2000" dirty="0"/>
              <a:t> - Tower (vertical) case</a:t>
            </a:r>
          </a:p>
          <a:p>
            <a:r>
              <a:rPr lang="en-US" sz="2000" b="1" dirty="0"/>
              <a:t>PC</a:t>
            </a:r>
            <a:r>
              <a:rPr lang="en-US" sz="2000" dirty="0"/>
              <a:t> - </a:t>
            </a:r>
            <a:r>
              <a:rPr lang="en-US" sz="2000" dirty="0" err="1"/>
              <a:t>PassiveCooling</a:t>
            </a:r>
            <a:r>
              <a:rPr lang="en-US" sz="2000" dirty="0"/>
              <a:t> enclosure (for CCR)</a:t>
            </a:r>
          </a:p>
          <a:p>
            <a:r>
              <a:rPr lang="en-US" sz="2000" b="1" dirty="0"/>
              <a:t>TC</a:t>
            </a:r>
            <a:r>
              <a:rPr lang="en-US" sz="2000" dirty="0"/>
              <a:t> - Tower (vertical) Case enclosure (for </a:t>
            </a:r>
            <a:r>
              <a:rPr lang="en-US" sz="2000" dirty="0" err="1"/>
              <a:t>hEX</a:t>
            </a:r>
            <a:r>
              <a:rPr lang="en-US" sz="2000" dirty="0"/>
              <a:t>, </a:t>
            </a:r>
            <a:r>
              <a:rPr lang="en-US" sz="2000" dirty="0" err="1"/>
              <a:t>hAP</a:t>
            </a:r>
            <a:r>
              <a:rPr lang="en-US" sz="2000" dirty="0"/>
              <a:t> and other home routers.)</a:t>
            </a:r>
          </a:p>
          <a:p>
            <a:r>
              <a:rPr lang="en-US" sz="2000" b="1" dirty="0"/>
              <a:t>OUT</a:t>
            </a:r>
            <a:r>
              <a:rPr lang="en-US" sz="2000" dirty="0"/>
              <a:t> - outdoor enclosure</a:t>
            </a:r>
          </a:p>
          <a:p>
            <a:pPr marL="0" indent="0">
              <a:buNone/>
            </a:pPr>
            <a:r>
              <a:rPr lang="en-US" sz="2000" b="1" dirty="0"/>
              <a:t>More Specific types OUT enclosures are:</a:t>
            </a:r>
          </a:p>
          <a:p>
            <a:r>
              <a:rPr lang="en-US" sz="2000" b="1" dirty="0"/>
              <a:t>SA</a:t>
            </a:r>
            <a:r>
              <a:rPr lang="en-US" sz="2000" dirty="0"/>
              <a:t> - sector antenna enclosure (for SXT)</a:t>
            </a:r>
          </a:p>
          <a:p>
            <a:r>
              <a:rPr lang="en-US" sz="2000" b="1" dirty="0"/>
              <a:t>HG</a:t>
            </a:r>
            <a:r>
              <a:rPr lang="en-US" sz="2000" dirty="0"/>
              <a:t> - high gain antenna enclosure (for SXT)</a:t>
            </a:r>
          </a:p>
          <a:p>
            <a:r>
              <a:rPr lang="en-US" sz="2000" b="1" dirty="0"/>
              <a:t>BB</a:t>
            </a:r>
            <a:r>
              <a:rPr lang="en-US" sz="2000" dirty="0"/>
              <a:t> - </a:t>
            </a:r>
            <a:r>
              <a:rPr lang="en-US" sz="2000" dirty="0" err="1"/>
              <a:t>Basebox</a:t>
            </a:r>
            <a:r>
              <a:rPr lang="en-US" sz="2000" dirty="0"/>
              <a:t> enclosure (for RB911)</a:t>
            </a:r>
          </a:p>
          <a:p>
            <a:r>
              <a:rPr lang="en-US" sz="2000" b="1" dirty="0"/>
              <a:t>NB</a:t>
            </a:r>
            <a:r>
              <a:rPr lang="en-US" sz="2000" dirty="0"/>
              <a:t> - </a:t>
            </a:r>
            <a:r>
              <a:rPr lang="en-US" sz="2000" dirty="0" err="1"/>
              <a:t>NetBox</a:t>
            </a:r>
            <a:r>
              <a:rPr lang="en-US" sz="2000" dirty="0"/>
              <a:t> enclosure (for RB911)</a:t>
            </a:r>
          </a:p>
          <a:p>
            <a:r>
              <a:rPr lang="en-US" sz="2000" b="1" dirty="0"/>
              <a:t>NM</a:t>
            </a:r>
            <a:r>
              <a:rPr lang="en-US" sz="2000" dirty="0"/>
              <a:t> - </a:t>
            </a:r>
            <a:r>
              <a:rPr lang="en-US" sz="2000" dirty="0" err="1"/>
              <a:t>NetMetal</a:t>
            </a:r>
            <a:r>
              <a:rPr lang="en-US" sz="2000" dirty="0"/>
              <a:t> enclosure (for RB911)</a:t>
            </a:r>
          </a:p>
          <a:p>
            <a:r>
              <a:rPr lang="en-US" sz="2000" b="1" dirty="0"/>
              <a:t>QRT</a:t>
            </a:r>
            <a:r>
              <a:rPr lang="en-US" sz="2000" dirty="0"/>
              <a:t> - QRT enclosure (for RB911)</a:t>
            </a:r>
          </a:p>
          <a:p>
            <a:r>
              <a:rPr lang="en-US" sz="2000" b="1" dirty="0"/>
              <a:t>SX</a:t>
            </a:r>
            <a:r>
              <a:rPr lang="en-US" sz="2000" dirty="0"/>
              <a:t> - Sextant enclosure (for RB911,RB711)</a:t>
            </a:r>
          </a:p>
          <a:p>
            <a:r>
              <a:rPr lang="en-US" sz="2000" b="1" dirty="0"/>
              <a:t>PB</a:t>
            </a:r>
            <a:r>
              <a:rPr lang="en-US" sz="2000" dirty="0"/>
              <a:t> - </a:t>
            </a:r>
            <a:r>
              <a:rPr lang="en-US" sz="2000" dirty="0" err="1"/>
              <a:t>PowerBOX</a:t>
            </a:r>
            <a:r>
              <a:rPr lang="en-US" sz="2000" dirty="0"/>
              <a:t> enclosure (for RB750P, RB950P)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3008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5" y="208230"/>
            <a:ext cx="6319319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Приклад</a:t>
            </a:r>
            <a:endParaRPr lang="en-US" sz="2000" b="1" dirty="0"/>
          </a:p>
          <a:p>
            <a:pPr marL="0" indent="0">
              <a:buNone/>
            </a:pPr>
            <a:r>
              <a:rPr lang="uk-UA" sz="2000" dirty="0"/>
              <a:t>Розглянемо найменування </a:t>
            </a:r>
            <a:r>
              <a:rPr lang="en-US" sz="2000" b="1" dirty="0"/>
              <a:t>RB912UAG-5HPnD</a:t>
            </a:r>
          </a:p>
          <a:p>
            <a:r>
              <a:rPr lang="en-US" sz="2000" dirty="0"/>
              <a:t>RB (</a:t>
            </a:r>
            <a:r>
              <a:rPr lang="en-US" sz="2000" dirty="0" err="1"/>
              <a:t>RouterBOARD</a:t>
            </a:r>
            <a:r>
              <a:rPr lang="en-US" sz="2000" dirty="0"/>
              <a:t>)</a:t>
            </a:r>
          </a:p>
          <a:p>
            <a:r>
              <a:rPr lang="en-US" sz="2000" dirty="0"/>
              <a:t>912 – 9</a:t>
            </a:r>
            <a:r>
              <a:rPr lang="uk-UA" sz="2000" dirty="0"/>
              <a:t>-а серія з</a:t>
            </a:r>
            <a:r>
              <a:rPr lang="en-US" sz="2000" dirty="0"/>
              <a:t> 1 </a:t>
            </a:r>
            <a:r>
              <a:rPr lang="uk-UA" sz="2000" dirty="0"/>
              <a:t>провідним</a:t>
            </a:r>
            <a:r>
              <a:rPr lang="en-US" sz="2000" dirty="0"/>
              <a:t> (</a:t>
            </a:r>
            <a:r>
              <a:rPr lang="en-US" sz="2000" dirty="0" err="1"/>
              <a:t>ethernet</a:t>
            </a:r>
            <a:r>
              <a:rPr lang="en-US" sz="2000" dirty="0"/>
              <a:t>) </a:t>
            </a:r>
            <a:r>
              <a:rPr lang="uk-UA" sz="2000" dirty="0"/>
              <a:t>інтерфейсом і двома бездротовими</a:t>
            </a:r>
            <a:r>
              <a:rPr lang="en-US" sz="2000" dirty="0"/>
              <a:t> (</a:t>
            </a:r>
            <a:r>
              <a:rPr lang="uk-UA" sz="2000" dirty="0"/>
              <a:t>вбудований і </a:t>
            </a:r>
            <a:r>
              <a:rPr lang="en-US" sz="2000" dirty="0" err="1"/>
              <a:t>miniPCIe</a:t>
            </a:r>
            <a:r>
              <a:rPr lang="en-US" sz="2000" dirty="0"/>
              <a:t>)</a:t>
            </a:r>
          </a:p>
          <a:p>
            <a:r>
              <a:rPr lang="en-US" sz="2000" dirty="0"/>
              <a:t>UAG - </a:t>
            </a:r>
            <a:r>
              <a:rPr lang="uk-UA" sz="2000" dirty="0"/>
              <a:t>має</a:t>
            </a:r>
            <a:r>
              <a:rPr lang="en-US" sz="2000" dirty="0"/>
              <a:t> USB </a:t>
            </a:r>
            <a:r>
              <a:rPr lang="uk-UA" sz="2000" dirty="0"/>
              <a:t>порт</a:t>
            </a:r>
            <a:r>
              <a:rPr lang="en-US" sz="2000" dirty="0"/>
              <a:t>, </a:t>
            </a:r>
            <a:r>
              <a:rPr lang="uk-UA" sz="2000" dirty="0"/>
              <a:t>більше пам’яті і</a:t>
            </a:r>
            <a:r>
              <a:rPr lang="en-US" sz="2000" dirty="0"/>
              <a:t> gigabit </a:t>
            </a:r>
            <a:r>
              <a:rPr lang="en-US" sz="2000" dirty="0" err="1"/>
              <a:t>ethernet</a:t>
            </a:r>
            <a:r>
              <a:rPr lang="en-US" sz="2000" dirty="0"/>
              <a:t> port</a:t>
            </a:r>
          </a:p>
          <a:p>
            <a:r>
              <a:rPr lang="en-US" sz="2000" dirty="0"/>
              <a:t>5HPnD – </a:t>
            </a:r>
            <a:r>
              <a:rPr lang="uk-UA" sz="2000" dirty="0"/>
              <a:t>містить вбудованиу </a:t>
            </a:r>
            <a:r>
              <a:rPr lang="en-US" sz="2000" dirty="0"/>
              <a:t>5GHz </a:t>
            </a:r>
            <a:r>
              <a:rPr lang="uk-UA" sz="2000" dirty="0"/>
              <a:t>високопотужну двоканальну мережеви картуі підтримує</a:t>
            </a:r>
            <a:r>
              <a:rPr lang="en-US" sz="2000" dirty="0"/>
              <a:t> 802.11n.</a:t>
            </a: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527" y="949889"/>
            <a:ext cx="4995297" cy="52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92" y="72428"/>
            <a:ext cx="10982608" cy="6104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Ще один приклад - </a:t>
            </a:r>
            <a:r>
              <a:rPr lang="ru-RU" sz="2000" b="1" dirty="0"/>
              <a:t>RB912UAG-2HPnD. </a:t>
            </a:r>
            <a:endParaRPr lang="uk-UA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0" y="804863"/>
            <a:ext cx="4467225" cy="537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1192" y="67969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RB 912 UAG – 2HPnD</a:t>
            </a:r>
          </a:p>
          <a:p>
            <a:r>
              <a:rPr lang="en-US" b="1" dirty="0"/>
              <a:t>RB </a:t>
            </a:r>
            <a:r>
              <a:rPr lang="en-US" dirty="0"/>
              <a:t>= </a:t>
            </a:r>
            <a:r>
              <a:rPr lang="en-US" dirty="0" err="1"/>
              <a:t>RouterBoard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9  </a:t>
            </a:r>
            <a:r>
              <a:rPr lang="en-US" dirty="0"/>
              <a:t>= 9</a:t>
            </a:r>
            <a:r>
              <a:rPr lang="uk-UA" dirty="0"/>
              <a:t>-а серія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1 </a:t>
            </a:r>
            <a:r>
              <a:rPr lang="en-US" dirty="0"/>
              <a:t>= 1 </a:t>
            </a:r>
            <a:r>
              <a:rPr lang="en-US" dirty="0" err="1"/>
              <a:t>ethernet</a:t>
            </a:r>
            <a:r>
              <a:rPr lang="uk-UA" dirty="0"/>
              <a:t>-інтерфейс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2 </a:t>
            </a:r>
            <a:r>
              <a:rPr lang="en-US" dirty="0"/>
              <a:t>= 2 </a:t>
            </a:r>
            <a:r>
              <a:rPr lang="uk-UA" dirty="0"/>
              <a:t>бездротових інтерфейса </a:t>
            </a:r>
            <a:r>
              <a:rPr lang="en-US" dirty="0"/>
              <a:t>(default </a:t>
            </a:r>
            <a:r>
              <a:rPr lang="uk-UA" dirty="0"/>
              <a:t>і</a:t>
            </a:r>
            <a:r>
              <a:rPr lang="en-US" dirty="0"/>
              <a:t> </a:t>
            </a:r>
            <a:r>
              <a:rPr lang="en-US" dirty="0" err="1"/>
              <a:t>miniPCIe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/>
              <a:t>U  </a:t>
            </a:r>
            <a:r>
              <a:rPr lang="en-US" dirty="0"/>
              <a:t>= USB Port</a:t>
            </a:r>
            <a:br>
              <a:rPr lang="en-US" dirty="0"/>
            </a:br>
            <a:r>
              <a:rPr lang="en-US" b="1" dirty="0"/>
              <a:t>A </a:t>
            </a:r>
            <a:r>
              <a:rPr lang="en-US" dirty="0"/>
              <a:t> = </a:t>
            </a:r>
            <a:r>
              <a:rPr lang="uk-UA" dirty="0"/>
              <a:t>збільшена пам’ять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G</a:t>
            </a:r>
            <a:r>
              <a:rPr lang="en-US" dirty="0"/>
              <a:t> = Gigabit Ethernet (10/100/1000) </a:t>
            </a:r>
            <a:r>
              <a:rPr lang="uk-UA" dirty="0"/>
              <a:t>порт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2 </a:t>
            </a:r>
            <a:r>
              <a:rPr lang="en-US" dirty="0"/>
              <a:t> = 2.4 GHz</a:t>
            </a:r>
            <a:br>
              <a:rPr lang="en-US" dirty="0"/>
            </a:br>
            <a:r>
              <a:rPr lang="en-US" b="1" dirty="0"/>
              <a:t>HP </a:t>
            </a:r>
            <a:r>
              <a:rPr lang="en-US" dirty="0"/>
              <a:t>= High Power</a:t>
            </a:r>
            <a:br>
              <a:rPr lang="en-US" dirty="0"/>
            </a:br>
            <a:r>
              <a:rPr lang="en-US" b="1" dirty="0"/>
              <a:t>n  </a:t>
            </a:r>
            <a:r>
              <a:rPr lang="en-US" dirty="0"/>
              <a:t>= </a:t>
            </a:r>
            <a:r>
              <a:rPr lang="uk-UA" dirty="0"/>
              <a:t>підтримує </a:t>
            </a:r>
            <a:r>
              <a:rPr lang="en-US" dirty="0"/>
              <a:t>802.11n</a:t>
            </a:r>
            <a:br>
              <a:rPr lang="en-US" dirty="0"/>
            </a:br>
            <a:r>
              <a:rPr lang="en-US" b="1" dirty="0"/>
              <a:t>D = </a:t>
            </a:r>
            <a:r>
              <a:rPr lang="uk-UA" dirty="0"/>
              <a:t>Двоканальний (</a:t>
            </a:r>
            <a:r>
              <a:rPr lang="en-US" dirty="0"/>
              <a:t>Dual Chain</a:t>
            </a:r>
            <a:r>
              <a:rPr lang="uk-UA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3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9239" y="348710"/>
            <a:ext cx="676499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CloudCoreRouter має схожу систему найменування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&lt;4 digit number&gt;-&lt;list of ports&gt;-&lt;enclosure type&gt;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digit number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1st digit stands for series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2nd (reserved)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3rd-4th digit indicates the number of total CPU cores on the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 of ports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 of 1G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1G Ethernet/SFP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1G SFP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G+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2.5G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P+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2.5G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C+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10G Ethernet/SFP+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S+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XG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5G/10G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5G/10G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XC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10G/25G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25G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Q+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40G QSFP+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XQ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100G QSFP+ 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enclosure type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 same as for RouterBOARD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5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3199" y="198397"/>
            <a:ext cx="12259733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Принципи найменування CloudRouterSwitch і CloudSmartSwitch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&lt;3 digit number&gt;-&lt;list of ports&gt;-&lt;built-in wireless card&gt;-&lt;enclosure type&gt;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digit number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1st digit stands for series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2nd-3rd digit - total number of wired interfaces (Ethernet, SFP, SFP+)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 of ports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100M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100M Ethernet ports with PoE-out injector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100M Ethernet ports with controlled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100M Ethernet ports with Reverse PoE (PoE-in)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1G Ethernet/SFP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1G SFP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2.5G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2.5G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10G Ethernet/SFP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5G/10G Ethernet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5G/10G Ethernet ports with PoE-out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combo 10G/25G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25G 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40G QSFP+ ports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-&lt;n&gt;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XQ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number of 100G QSFP+ 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built-in wireless card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 same as for RouterBOARD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enclosure type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- same as for RouterBOARD products.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7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343" y="190962"/>
            <a:ext cx="8126154" cy="66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486" y="73056"/>
            <a:ext cx="8045947" cy="58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3" y="121681"/>
            <a:ext cx="4722693" cy="354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86" y="2716041"/>
            <a:ext cx="8199723" cy="4010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4329" y="8062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Потрібний курс має назву «MikroTik </a:t>
            </a:r>
            <a:r>
              <a:rPr lang="uk-UA" dirty="0"/>
              <a:t>Network Associate with LABS (RouterOS 7 &amp; Winbox 4</a:t>
            </a:r>
            <a:r>
              <a:rPr lang="uk-UA" dirty="0" smtClean="0"/>
              <a:t>)»</a:t>
            </a:r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229392" y="5065176"/>
            <a:ext cx="446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uk-UA" dirty="0" smtClean="0"/>
              <a:t>Проходите курс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uk-UA" dirty="0" smtClean="0"/>
              <a:t>Присилаєте мені на пошту сертифікат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uk-UA" dirty="0" smtClean="0"/>
              <a:t>Отримуєте 20 балів</a:t>
            </a:r>
          </a:p>
          <a:p>
            <a:pPr marL="285750" indent="-28575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849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763" y="172015"/>
            <a:ext cx="9123541" cy="63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31" y="0"/>
            <a:ext cx="9592905" cy="66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68" y="0"/>
            <a:ext cx="9136194" cy="66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4" y="0"/>
            <a:ext cx="9401620" cy="667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8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28" y="0"/>
            <a:ext cx="9307022" cy="66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6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55" y="0"/>
            <a:ext cx="8989298" cy="65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5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426711" cy="66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34" y="109082"/>
            <a:ext cx="9156794" cy="66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5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56" y="0"/>
            <a:ext cx="9374434" cy="66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3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33574" cy="6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9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427" y="2570918"/>
            <a:ext cx="9144000" cy="2387600"/>
          </a:xfrm>
        </p:spPr>
        <p:txBody>
          <a:bodyPr/>
          <a:lstStyle/>
          <a:p>
            <a:r>
              <a:rPr lang="uk-UA" b="1" dirty="0"/>
              <a:t>Лекція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6" y="506994"/>
            <a:ext cx="7846336" cy="19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73" y="90975"/>
            <a:ext cx="9602997" cy="64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31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6" y="81921"/>
            <a:ext cx="9421756" cy="65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9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0700" cy="265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82" y="2671868"/>
            <a:ext cx="3279618" cy="4186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94" y="2805742"/>
            <a:ext cx="6237838" cy="38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54" y="235123"/>
            <a:ext cx="9416896" cy="6292850"/>
          </a:xfrm>
        </p:spPr>
      </p:pic>
    </p:spTree>
    <p:extLst>
      <p:ext uri="{BB962C8B-B14F-4D97-AF65-F5344CB8AC3E}">
        <p14:creationId xmlns:p14="http://schemas.microsoft.com/office/powerpoint/2010/main" val="261767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5763" y="280658"/>
            <a:ext cx="3718594" cy="2362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64" y="3020072"/>
            <a:ext cx="4882459" cy="379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9" y="1714499"/>
            <a:ext cx="626745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3151"/>
            <a:ext cx="3775228" cy="20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5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97" y="51728"/>
            <a:ext cx="5095875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4" y="2453458"/>
            <a:ext cx="6149107" cy="4119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407" y="51728"/>
            <a:ext cx="5275478" cy="68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6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1" y="82949"/>
            <a:ext cx="7221648" cy="6550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" y="2645080"/>
            <a:ext cx="4768216" cy="986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" y="82949"/>
            <a:ext cx="4768217" cy="25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4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54297" cy="1796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844" y="1265084"/>
            <a:ext cx="6461156" cy="5592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9432"/>
            <a:ext cx="5692346" cy="36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33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627137" cy="1784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2948"/>
            <a:ext cx="5187931" cy="501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17" y="1784523"/>
            <a:ext cx="6089964" cy="50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89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7215612" cy="1926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72420"/>
            <a:ext cx="5108497" cy="4585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16" y="1863742"/>
            <a:ext cx="6071857" cy="49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43" y="0"/>
            <a:ext cx="4287382" cy="2756174"/>
          </a:xfrm>
        </p:spPr>
      </p:pic>
      <p:sp>
        <p:nvSpPr>
          <p:cNvPr id="7" name="Rectangle 6"/>
          <p:cNvSpPr/>
          <p:nvPr/>
        </p:nvSpPr>
        <p:spPr>
          <a:xfrm>
            <a:off x="159944" y="431590"/>
            <a:ext cx="7019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Одним із основних продуктів MikroTik є </a:t>
            </a:r>
            <a:r>
              <a:rPr lang="uk-UA" sz="2400" b="1" dirty="0"/>
              <a:t>RouterOS </a:t>
            </a:r>
            <a:r>
              <a:rPr lang="uk-UA" sz="2400" dirty="0"/>
              <a:t>– мережна операційна система на базі Linux. </a:t>
            </a:r>
            <a:endParaRPr lang="en-US" sz="2400" dirty="0"/>
          </a:p>
          <a:p>
            <a:endParaRPr lang="en-US" sz="2400" dirty="0"/>
          </a:p>
          <a:p>
            <a:r>
              <a:rPr lang="uk-UA" sz="2400" dirty="0"/>
              <a:t>RouterOS призначена для встановлення на </a:t>
            </a:r>
            <a:r>
              <a:rPr lang="uk-UA" sz="2400" b="1" dirty="0"/>
              <a:t>маршрутизатори</a:t>
            </a:r>
            <a:r>
              <a:rPr lang="uk-UA" sz="2400" dirty="0"/>
              <a:t> MikroTik </a:t>
            </a:r>
            <a:r>
              <a:rPr lang="uk-UA" sz="2400" b="1" dirty="0"/>
              <a:t>RouterBoard</a:t>
            </a:r>
            <a:r>
              <a:rPr lang="uk-UA" sz="2400" dirty="0"/>
              <a:t>. </a:t>
            </a:r>
            <a:endParaRPr lang="en-US" sz="2400" dirty="0"/>
          </a:p>
          <a:p>
            <a:r>
              <a:rPr lang="uk-UA" sz="2400" dirty="0"/>
              <a:t>Також дана система може бути встановлена ​​на ПК, перетворюючи його на маршрутизатор із функціями брандмауера, VPN-сервера/клієнта, QoS, точки доступу та іншими. Система також може служити як Captive-портал на основі системи бездротового доступу. </a:t>
            </a:r>
            <a:endParaRPr lang="en-US" sz="2400" dirty="0"/>
          </a:p>
          <a:p>
            <a:endParaRPr lang="uk-UA" sz="2400" dirty="0"/>
          </a:p>
          <a:p>
            <a:r>
              <a:rPr lang="uk-UA" sz="2400" dirty="0"/>
              <a:t>Існує спеціальна версія RouterOS, що називається </a:t>
            </a:r>
            <a:r>
              <a:rPr lang="uk-UA" sz="2400" b="1" dirty="0"/>
              <a:t>Cloud Hosted Router </a:t>
            </a:r>
            <a:r>
              <a:rPr lang="uk-UA" sz="2400" dirty="0"/>
              <a:t>і призначена для хмарних віртуальних машин.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29" y="3624969"/>
            <a:ext cx="3117786" cy="31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3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96" y="0"/>
            <a:ext cx="8472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5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3123446"/>
            <a:ext cx="11579383" cy="1004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8666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Операційна система має кілька </a:t>
            </a:r>
            <a:r>
              <a:rPr lang="uk-UA" sz="2000" b="1" dirty="0"/>
              <a:t>рівнів ліцензій </a:t>
            </a:r>
            <a:r>
              <a:rPr lang="uk-UA" sz="2000" dirty="0"/>
              <a:t>із зростаючим числом функцій. Крім того, є програмне забезпечення під назвою Winbox, яке надає графічний інтерфейс для налаштування RouterOS. Доступ до пристроїв під керуванням RouterOS можливий також через Інтернет інтерфейс, FTP, Telnet, і SSH. Існує також API, що дозволяє створювати спеціалізовані програми для керування та моніторингу.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2293" y="1556918"/>
            <a:ext cx="34571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Після встановлення RouterOS працює в пробному режимі. У вас є 24 години, щоб зареєструватися для рівня 1 або придбати рівень 3, 4, 5 або 6 і ввести дійсний ключ. </a:t>
            </a:r>
          </a:p>
          <a:p>
            <a:r>
              <a:rPr lang="uk-UA" sz="1600" i="1" dirty="0"/>
              <a:t>Рівень 3 – це ліцензія лише на бездротову станцію (клієнтську або CPE). Для ПК x86 Level3 недоступний для окремої покупки. </a:t>
            </a:r>
          </a:p>
          <a:p>
            <a:endParaRPr lang="uk-UA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5" y="1556918"/>
            <a:ext cx="8315325" cy="4819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13676" y="4549676"/>
            <a:ext cx="3495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Усі ліцензії: </a:t>
            </a:r>
            <a:endParaRPr lang="en-US" sz="1600" i="1" dirty="0"/>
          </a:p>
          <a:p>
            <a:pPr marL="285750" indent="-285750">
              <a:buFontTx/>
              <a:buChar char="-"/>
            </a:pPr>
            <a:r>
              <a:rPr lang="ru-RU" sz="1600" i="1" dirty="0"/>
              <a:t>ніколи не закінчу</a:t>
            </a:r>
            <a:r>
              <a:rPr lang="uk-UA" sz="1600" i="1" dirty="0"/>
              <a:t>ю</a:t>
            </a:r>
            <a:r>
              <a:rPr lang="ru-RU" sz="1600" i="1" dirty="0"/>
              <a:t>ться </a:t>
            </a:r>
          </a:p>
          <a:p>
            <a:pPr marL="285750" indent="-285750">
              <a:buFontTx/>
              <a:buChar char="-"/>
            </a:pPr>
            <a:r>
              <a:rPr lang="ru-RU" sz="1600" i="1" dirty="0"/>
              <a:t>можуть використовувати необмежену кількість інтерфейсів </a:t>
            </a:r>
          </a:p>
          <a:p>
            <a:pPr marL="285750" indent="-285750">
              <a:buFontTx/>
              <a:buChar char="-"/>
            </a:pPr>
            <a:r>
              <a:rPr lang="ru-RU" sz="1600" i="1" dirty="0"/>
              <a:t>розраховані на одну установку </a:t>
            </a:r>
          </a:p>
          <a:p>
            <a:pPr marL="285750" indent="-285750">
              <a:buFontTx/>
              <a:buChar char="-"/>
            </a:pPr>
            <a:r>
              <a:rPr lang="ru-RU" sz="1600" i="1" dirty="0"/>
              <a:t>пропонують необмежену кількість оновлень програмного забезпечення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8869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RouterOS підтримує </a:t>
            </a:r>
            <a:r>
              <a:rPr lang="uk-UA" sz="2000" u="sng" dirty="0"/>
              <a:t>безліч сервісів та протоколів</a:t>
            </a:r>
            <a:r>
              <a:rPr lang="uk-UA" sz="2000" dirty="0"/>
              <a:t>, які можуть бути використані середніми або великими провайдерами, таких як OSPF, BGP, VPLS/MPLS. RouterOS – досить гнучка система, і дуже добре підтримується Mikrotik, як у рамках форуму та надання різних Wiki-матеріалів, так і спеціалізованих прикладів конфігурацій.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RouterOS надає системному адміністратору </a:t>
            </a:r>
            <a:r>
              <a:rPr lang="uk-UA" sz="2000" u="sng" dirty="0"/>
              <a:t>графічний інтерфейс (WinBox)</a:t>
            </a:r>
            <a:r>
              <a:rPr lang="uk-UA" sz="2000" dirty="0"/>
              <a:t> для наочного та швидкого налаштування фаєрволу, маршрутизації та управління QoS. У тому числі, в інтерфейсі WinBox практично повністю реалізована функціональність Linux-утиліт iptables, iproute2, управління трафіком та QoS на основі алгоритму HTB.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5261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Історія версій </a:t>
            </a:r>
          </a:p>
          <a:p>
            <a:r>
              <a:rPr lang="en-US" sz="2000" dirty="0" err="1"/>
              <a:t>RouterOS</a:t>
            </a:r>
            <a:r>
              <a:rPr lang="en-US" sz="2000" dirty="0"/>
              <a:t> v7: </a:t>
            </a:r>
            <a:r>
              <a:rPr lang="uk-UA" sz="2000" dirty="0"/>
              <a:t>грудень 2021 - н.в. (заснована на ядрі </a:t>
            </a:r>
            <a:r>
              <a:rPr lang="en-US" sz="2000" dirty="0"/>
              <a:t>Linux 5.6.3) </a:t>
            </a:r>
            <a:endParaRPr lang="uk-UA" sz="2000" dirty="0"/>
          </a:p>
          <a:p>
            <a:r>
              <a:rPr lang="en-US" sz="2000" dirty="0" err="1"/>
              <a:t>RouterOS</a:t>
            </a:r>
            <a:r>
              <a:rPr lang="en-US" sz="2000" dirty="0"/>
              <a:t> v6: </a:t>
            </a:r>
            <a:r>
              <a:rPr lang="uk-UA" sz="2000" dirty="0"/>
              <a:t>травень 2013 - н.в. (заснована на ядрі </a:t>
            </a:r>
            <a:r>
              <a:rPr lang="en-US" sz="2000" dirty="0"/>
              <a:t>Linux 3.3.5) </a:t>
            </a:r>
            <a:endParaRPr lang="uk-UA" sz="2000" dirty="0"/>
          </a:p>
          <a:p>
            <a:r>
              <a:rPr lang="en-US" sz="2000" dirty="0" err="1"/>
              <a:t>RouterOS</a:t>
            </a:r>
            <a:r>
              <a:rPr lang="en-US" sz="2000" dirty="0"/>
              <a:t> v5: </a:t>
            </a:r>
            <a:r>
              <a:rPr lang="uk-UA" sz="2000" dirty="0"/>
              <a:t>березень 2011 – вересень 2013 (заснована на ядрі </a:t>
            </a:r>
            <a:r>
              <a:rPr lang="en-US" sz="2000" dirty="0"/>
              <a:t>Linux 2.6.35) </a:t>
            </a:r>
            <a:endParaRPr lang="uk-UA" sz="2000" dirty="0"/>
          </a:p>
          <a:p>
            <a:r>
              <a:rPr lang="en-US" sz="2000" dirty="0" err="1"/>
              <a:t>RouterOS</a:t>
            </a:r>
            <a:r>
              <a:rPr lang="en-US" sz="2000" dirty="0"/>
              <a:t> v4: </a:t>
            </a:r>
            <a:r>
              <a:rPr lang="uk-UA" sz="2000" dirty="0"/>
              <a:t>жовтень 2009 - березень 2011 (заснована на ядрі </a:t>
            </a:r>
            <a:r>
              <a:rPr lang="en-US" sz="2000" dirty="0"/>
              <a:t>Linux 2.6.26) </a:t>
            </a:r>
            <a:endParaRPr lang="uk-UA" sz="2000" dirty="0"/>
          </a:p>
          <a:p>
            <a:r>
              <a:rPr lang="en-US" sz="2000" dirty="0" err="1"/>
              <a:t>RouterOS</a:t>
            </a:r>
            <a:r>
              <a:rPr lang="en-US" sz="2000" dirty="0"/>
              <a:t> v3: </a:t>
            </a:r>
            <a:r>
              <a:rPr lang="uk-UA" sz="2000" dirty="0"/>
              <a:t>січень 2008 – жовтень 2009 (заснована на ядрі </a:t>
            </a:r>
            <a:r>
              <a:rPr lang="en-US" sz="2000" dirty="0"/>
              <a:t>Linux 2.4.31)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6068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18" y="226337"/>
            <a:ext cx="11579383" cy="6292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/>
              <a:t>RouterBOARD</a:t>
            </a:r>
            <a:r>
              <a:rPr lang="en-US" sz="2000" b="1" dirty="0"/>
              <a:t> </a:t>
            </a:r>
            <a:endParaRPr lang="uk-UA" sz="2000" b="1" dirty="0"/>
          </a:p>
          <a:p>
            <a:pPr marL="0" indent="0">
              <a:buNone/>
            </a:pPr>
            <a:r>
              <a:rPr lang="en-US" sz="2000" b="1" dirty="0" err="1"/>
              <a:t>RouterBOARD</a:t>
            </a:r>
            <a:r>
              <a:rPr lang="en-US" sz="2000" dirty="0"/>
              <a:t> - </a:t>
            </a:r>
            <a:r>
              <a:rPr lang="uk-UA" sz="2000" dirty="0"/>
              <a:t>апаратна платформа від </a:t>
            </a:r>
            <a:r>
              <a:rPr lang="en-US" sz="2000" dirty="0" err="1"/>
              <a:t>MikroTik</a:t>
            </a:r>
            <a:r>
              <a:rPr lang="en-US" sz="2000" dirty="0"/>
              <a:t>, </a:t>
            </a:r>
            <a:r>
              <a:rPr lang="uk-UA" sz="2000" dirty="0"/>
              <a:t>що є лінійкою маршрутизаторів під управлінням операційної системи </a:t>
            </a:r>
            <a:r>
              <a:rPr lang="en-US" sz="2000" dirty="0" err="1"/>
              <a:t>RouterOS</a:t>
            </a:r>
            <a:r>
              <a:rPr lang="en-US" sz="2000" dirty="0"/>
              <a:t>. </a:t>
            </a:r>
            <a:r>
              <a:rPr lang="uk-UA" sz="2000" dirty="0"/>
              <a:t>Різні варіанти </a:t>
            </a:r>
            <a:r>
              <a:rPr lang="en-US" sz="2000" dirty="0" err="1"/>
              <a:t>RouterBOARD</a:t>
            </a:r>
            <a:r>
              <a:rPr lang="en-US" sz="2000" dirty="0"/>
              <a:t> </a:t>
            </a:r>
            <a:r>
              <a:rPr lang="uk-UA" sz="2000" dirty="0"/>
              <a:t>дозволяють вирішувати на їх основі різні варіанти мережевих завдань: від простої бездротової точки доступу та керованого комутатора до потужного маршрутизатора з брандмауером та </a:t>
            </a:r>
            <a:r>
              <a:rPr lang="en-US" sz="2000" dirty="0" err="1"/>
              <a:t>QoS</a:t>
            </a:r>
            <a:r>
              <a:rPr lang="en-US" sz="2000" dirty="0"/>
              <a:t>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Майже всі моделі </a:t>
            </a:r>
            <a:r>
              <a:rPr lang="en-US" sz="2000" dirty="0" err="1"/>
              <a:t>RouterBOARD</a:t>
            </a:r>
            <a:r>
              <a:rPr lang="en-US" sz="2000" dirty="0"/>
              <a:t> </a:t>
            </a:r>
            <a:r>
              <a:rPr lang="uk-UA" sz="2000" dirty="0"/>
              <a:t>пристроїв можуть живитися за допомогою </a:t>
            </a:r>
            <a:r>
              <a:rPr lang="en-US" sz="2000" dirty="0" err="1"/>
              <a:t>PoE</a:t>
            </a:r>
            <a:r>
              <a:rPr lang="en-US" sz="2000" dirty="0"/>
              <a:t> </a:t>
            </a:r>
            <a:r>
              <a:rPr lang="uk-UA" sz="2000" dirty="0"/>
              <a:t>і мають роз'єм для підключення зовнішнього джерела живлення.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Моделі, призначені для роботи з бездротовими технологіями, мають слот (</a:t>
            </a:r>
            <a:r>
              <a:rPr lang="en-US" sz="2000" dirty="0" err="1"/>
              <a:t>miniPCI</a:t>
            </a:r>
            <a:r>
              <a:rPr lang="en-US" sz="2000" dirty="0"/>
              <a:t>/</a:t>
            </a:r>
            <a:r>
              <a:rPr lang="en-US" sz="2000" dirty="0" err="1"/>
              <a:t>miniPCIe</a:t>
            </a:r>
            <a:r>
              <a:rPr lang="en-US" sz="2000" dirty="0"/>
              <a:t>) </a:t>
            </a:r>
            <a:r>
              <a:rPr lang="uk-UA" sz="2000" dirty="0"/>
              <a:t>для підключення радіомодулів. Більшість моделей також мають роз'єм для підключення до </a:t>
            </a:r>
            <a:r>
              <a:rPr lang="en-US" sz="2000" dirty="0"/>
              <a:t>COM-</a:t>
            </a:r>
            <a:r>
              <a:rPr lang="uk-UA" sz="2000" dirty="0"/>
              <a:t>порту ПК. У бюджетних моделях чи залежно від конкретного призначення моделі ті чи інші елементи можуть бути відсутніми.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8" y="4495800"/>
            <a:ext cx="3190875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98" y="4487364"/>
            <a:ext cx="3273301" cy="237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333" y="4489843"/>
            <a:ext cx="3501946" cy="23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208230"/>
            <a:ext cx="11579383" cy="629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Маршрутизатори </a:t>
            </a:r>
            <a:r>
              <a:rPr lang="en-US" sz="2000" b="1" dirty="0" err="1"/>
              <a:t>CloudCore</a:t>
            </a:r>
            <a:r>
              <a:rPr lang="en-US" sz="2000" b="1" dirty="0"/>
              <a:t> </a:t>
            </a:r>
            <a:endParaRPr lang="uk-UA" sz="2000" b="1" dirty="0"/>
          </a:p>
          <a:p>
            <a:pPr marL="0" indent="0">
              <a:buNone/>
            </a:pPr>
            <a:r>
              <a:rPr lang="uk-UA" sz="2000" dirty="0"/>
              <a:t>У листопаді 2012 року </a:t>
            </a:r>
            <a:r>
              <a:rPr lang="en-US" sz="2000" dirty="0" err="1"/>
              <a:t>MikroTik</a:t>
            </a:r>
            <a:r>
              <a:rPr lang="en-US" sz="2000" dirty="0"/>
              <a:t> </a:t>
            </a:r>
            <a:r>
              <a:rPr lang="uk-UA" sz="2000" dirty="0"/>
              <a:t>випустила маршрутизатори нового сімейства </a:t>
            </a:r>
            <a:r>
              <a:rPr lang="en-US" sz="2000" b="1" dirty="0" err="1"/>
              <a:t>CloudCore</a:t>
            </a:r>
            <a:r>
              <a:rPr lang="en-US" sz="2000" b="1" dirty="0"/>
              <a:t> Router (CCR)</a:t>
            </a:r>
            <a:r>
              <a:rPr lang="en-US" sz="2000" dirty="0"/>
              <a:t>, </a:t>
            </a:r>
            <a:r>
              <a:rPr lang="uk-UA" sz="2000" dirty="0"/>
              <a:t>які базуються на процесорі </a:t>
            </a:r>
            <a:r>
              <a:rPr lang="en-US" sz="2000" dirty="0" err="1"/>
              <a:t>Tilera</a:t>
            </a:r>
            <a:r>
              <a:rPr lang="en-US" sz="2000" dirty="0"/>
              <a:t>, </a:t>
            </a:r>
            <a:r>
              <a:rPr lang="uk-UA" sz="2000" dirty="0"/>
              <a:t>що містить від 9 до 72 процесорних ядер. Станом на січень 2022 року у сімействі 13 моделей із заявленою продуктивністю на коротких пакетах від 17 до 120 млн пакетів на секунду. Ці пристрої призначені для середніх мережевих провайдерів, а також є гарною ціновою альтернативою іншим відомим брендам.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5" y="2498418"/>
            <a:ext cx="12020406" cy="32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1694</Words>
  <Application>Microsoft Office PowerPoint</Application>
  <PresentationFormat>Widescreen</PresentationFormat>
  <Paragraphs>183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Лекція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Пользователь Windows</dc:creator>
  <cp:lastModifiedBy>Пользователь Windows</cp:lastModifiedBy>
  <cp:revision>31</cp:revision>
  <dcterms:created xsi:type="dcterms:W3CDTF">2022-02-12T14:17:58Z</dcterms:created>
  <dcterms:modified xsi:type="dcterms:W3CDTF">2026-01-26T17:48:44Z</dcterms:modified>
</cp:coreProperties>
</file>