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6" r:id="rId3"/>
    <p:sldId id="257" r:id="rId4"/>
    <p:sldId id="258" r:id="rId5"/>
    <p:sldId id="259" r:id="rId6"/>
    <p:sldId id="260" r:id="rId7"/>
    <p:sldId id="261" r:id="rId8"/>
    <p:sldId id="262" r:id="rId9"/>
    <p:sldId id="263" r:id="rId10"/>
    <p:sldId id="264" r:id="rId11"/>
    <p:sldId id="265"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7" r:id="rId32"/>
    <p:sldId id="288" r:id="rId33"/>
    <p:sldId id="289"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ru-RU" smtClean="0"/>
              <a:t>Образец заголовка</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10/4/2022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4509A250-FF31-4206-8172-F9D3106AACB1}" type="datetimeFigureOut">
              <a:rPr lang="en-US" dirty="0"/>
              <a:t>10/4/2022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ru-RU" smtClean="0"/>
              <a:t>Образец заголовка</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4509A250-FF31-4206-8172-F9D3106AACB1}" type="datetimeFigureOut">
              <a:rPr lang="en-US" dirty="0"/>
              <a:t>10/4/2022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ru-RU" smtClean="0"/>
              <a:t>Образец заголовка</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4509A250-FF31-4206-8172-F9D3106AACB1}" type="datetimeFigureOut">
              <a:rPr lang="en-US" dirty="0"/>
              <a:t>10/4/2022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509A250-FF31-4206-8172-F9D3106AACB1}" type="datetimeFigureOut">
              <a:rPr lang="en-US" dirty="0"/>
              <a:t>10/4/2022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10/4/2022</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10/4/2022</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nchorCtr="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10/4/2022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10/4/2022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10/4/2022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509A250-FF31-4206-8172-F9D3106AACB1}" type="datetimeFigureOut">
              <a:rPr lang="en-US" dirty="0"/>
              <a:t>10/4/2022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4509A250-FF31-4206-8172-F9D3106AACB1}" type="datetimeFigureOut">
              <a:rPr lang="en-US" dirty="0"/>
              <a:t>10/4/2022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4509A250-FF31-4206-8172-F9D3106AACB1}" type="datetimeFigureOut">
              <a:rPr lang="en-US" dirty="0"/>
              <a:t>10/4/2022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10/4/2022</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10/4/2022</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7" name="Date Placeholder 4"/>
          <p:cNvSpPr>
            <a:spLocks noGrp="1"/>
          </p:cNvSpPr>
          <p:nvPr>
            <p:ph type="dt" sz="half" idx="10"/>
          </p:nvPr>
        </p:nvSpPr>
        <p:spPr/>
        <p:txBody>
          <a:bodyPr/>
          <a:lstStyle/>
          <a:p>
            <a:fld id="{4509A250-FF31-4206-8172-F9D3106AACB1}" type="datetimeFigureOut">
              <a:rPr lang="en-US" dirty="0"/>
              <a:t>10/4/2022</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4509A250-FF31-4206-8172-F9D3106AACB1}" type="datetimeFigureOut">
              <a:rPr lang="en-US" dirty="0"/>
              <a:t>10/4/2022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509A250-FF31-4206-8172-F9D3106AACB1}" type="datetimeFigureOut">
              <a:rPr lang="en-US" dirty="0"/>
              <a:t>10/4/2022</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54955" y="1447800"/>
            <a:ext cx="10424674" cy="2317865"/>
          </a:xfrm>
        </p:spPr>
        <p:txBody>
          <a:bodyPr/>
          <a:lstStyle/>
          <a:p>
            <a:r>
              <a:rPr lang="uk-UA" dirty="0"/>
              <a:t>Природа науки</a:t>
            </a:r>
          </a:p>
        </p:txBody>
      </p:sp>
      <p:sp>
        <p:nvSpPr>
          <p:cNvPr id="3" name="Подзаголовок 2"/>
          <p:cNvSpPr>
            <a:spLocks noGrp="1"/>
          </p:cNvSpPr>
          <p:nvPr>
            <p:ph type="subTitle" idx="1"/>
          </p:nvPr>
        </p:nvSpPr>
        <p:spPr>
          <a:xfrm>
            <a:off x="1154954" y="4777379"/>
            <a:ext cx="9019823" cy="1698235"/>
          </a:xfrm>
        </p:spPr>
        <p:txBody>
          <a:bodyPr/>
          <a:lstStyle/>
          <a:p>
            <a:r>
              <a:rPr lang="uk-UA" dirty="0" smtClean="0"/>
              <a:t>1. Визначення </a:t>
            </a:r>
            <a:r>
              <a:rPr lang="uk-UA" dirty="0"/>
              <a:t>поняття «наука</a:t>
            </a:r>
            <a:r>
              <a:rPr lang="uk-UA" dirty="0" smtClean="0"/>
              <a:t>».</a:t>
            </a:r>
          </a:p>
          <a:p>
            <a:r>
              <a:rPr lang="uk-UA" dirty="0" smtClean="0"/>
              <a:t>2. </a:t>
            </a:r>
            <a:r>
              <a:rPr lang="ru-RU" dirty="0" err="1" smtClean="0"/>
              <a:t>позанаукове</a:t>
            </a:r>
            <a:r>
              <a:rPr lang="ru-RU" dirty="0" smtClean="0"/>
              <a:t> </a:t>
            </a:r>
            <a:r>
              <a:rPr lang="ru-RU" dirty="0" err="1"/>
              <a:t>знання</a:t>
            </a:r>
            <a:r>
              <a:rPr lang="ru-RU" dirty="0" smtClean="0"/>
              <a:t>.</a:t>
            </a:r>
          </a:p>
          <a:p>
            <a:r>
              <a:rPr lang="ru-RU" dirty="0" smtClean="0"/>
              <a:t>3. </a:t>
            </a:r>
            <a:r>
              <a:rPr lang="uk-UA" dirty="0"/>
              <a:t>Наукове знання як система, його особливості та структура</a:t>
            </a:r>
            <a:endParaRPr lang="ru-RU" dirty="0" smtClean="0"/>
          </a:p>
          <a:p>
            <a:endParaRPr lang="uk-UA" dirty="0"/>
          </a:p>
        </p:txBody>
      </p:sp>
    </p:spTree>
    <p:extLst>
      <p:ext uri="{BB962C8B-B14F-4D97-AF65-F5344CB8AC3E}">
        <p14:creationId xmlns:p14="http://schemas.microsoft.com/office/powerpoint/2010/main" val="34382243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sz="2800" dirty="0"/>
              <a:t>Подібності та відмінності філософії та науки: </a:t>
            </a:r>
          </a:p>
        </p:txBody>
      </p:sp>
      <p:sp>
        <p:nvSpPr>
          <p:cNvPr id="3" name="Объект 2"/>
          <p:cNvSpPr>
            <a:spLocks noGrp="1"/>
          </p:cNvSpPr>
          <p:nvPr>
            <p:ph idx="1"/>
          </p:nvPr>
        </p:nvSpPr>
        <p:spPr/>
        <p:txBody>
          <a:bodyPr/>
          <a:lstStyle/>
          <a:p>
            <a:pPr algn="just"/>
            <a:r>
              <a:rPr lang="uk-UA" dirty="0"/>
              <a:t>5. Філософія може коригувати своє світоглядне ядро (світорозуміння чи картину світу), тому що вона має справу з концепціями, а наука – ні, тому що вона має справу з підтвердженими (доведеними) теоріями (науковими парадигмами, науково дослідними програмами тощо), які становлять світоглядне ядро науки. Якщо наука потребує зміни свого світоглядного ядра, вона змушена відмовитися від теорії, на якій ґрунтується наука, та шукати нову за допомогою філософії (остання має створити чи перевизначити основні поняття та методи науки, допомогти в формулюванні нових положень, які мають бути підтверджені в ході емпіричних досліджень тощо) на підставі нових емпіричних даних.</a:t>
            </a:r>
          </a:p>
        </p:txBody>
      </p:sp>
    </p:spTree>
    <p:extLst>
      <p:ext uri="{BB962C8B-B14F-4D97-AF65-F5344CB8AC3E}">
        <p14:creationId xmlns:p14="http://schemas.microsoft.com/office/powerpoint/2010/main" val="8750426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Місце і роль філософії у науковому пізнанні</a:t>
            </a:r>
            <a:endParaRPr lang="uk-UA" dirty="0"/>
          </a:p>
        </p:txBody>
      </p:sp>
      <p:sp>
        <p:nvSpPr>
          <p:cNvPr id="3" name="Объект 2"/>
          <p:cNvSpPr>
            <a:spLocks noGrp="1"/>
          </p:cNvSpPr>
          <p:nvPr>
            <p:ph idx="1"/>
          </p:nvPr>
        </p:nvSpPr>
        <p:spPr/>
        <p:txBody>
          <a:bodyPr>
            <a:normAutofit/>
          </a:bodyPr>
          <a:lstStyle/>
          <a:p>
            <a:r>
              <a:rPr lang="uk-UA" b="1" u="sng" dirty="0" smtClean="0"/>
              <a:t>1. допоміжна </a:t>
            </a:r>
            <a:r>
              <a:rPr lang="uk-UA" b="1" u="sng" dirty="0"/>
              <a:t>роль: </a:t>
            </a:r>
            <a:endParaRPr lang="uk-UA" b="1" u="sng" dirty="0" smtClean="0"/>
          </a:p>
          <a:p>
            <a:pPr algn="just"/>
            <a:r>
              <a:rPr lang="uk-UA" dirty="0" smtClean="0"/>
              <a:t>визначає </a:t>
            </a:r>
            <a:r>
              <a:rPr lang="uk-UA" dirty="0"/>
              <a:t>чи прояснює основні поняття (категорії) науки; </a:t>
            </a:r>
            <a:endParaRPr lang="uk-UA" dirty="0" smtClean="0"/>
          </a:p>
          <a:p>
            <a:pPr algn="just"/>
            <a:r>
              <a:rPr lang="uk-UA" dirty="0" smtClean="0"/>
              <a:t>вона </a:t>
            </a:r>
            <a:r>
              <a:rPr lang="uk-UA" dirty="0"/>
              <a:t>здійснює методологічний супровід науки (створює способи дослідження, адаптує способи дослідження для конкретних випадків, розкриває умови, за яких ті чи ті способи дослідження можуть бути застосовані, бере участь у гібридизації способів дослідження тощо</a:t>
            </a:r>
            <a:r>
              <a:rPr lang="uk-UA" dirty="0" smtClean="0"/>
              <a:t>);</a:t>
            </a:r>
          </a:p>
          <a:p>
            <a:pPr algn="just"/>
            <a:r>
              <a:rPr lang="uk-UA" dirty="0" smtClean="0"/>
              <a:t>створює </a:t>
            </a:r>
            <a:r>
              <a:rPr lang="uk-UA" dirty="0"/>
              <a:t>етику науки чи перевіряє наукові дослідження на предмет їхньої етичності; </a:t>
            </a:r>
            <a:endParaRPr lang="uk-UA" dirty="0" smtClean="0"/>
          </a:p>
          <a:p>
            <a:pPr algn="just"/>
            <a:r>
              <a:rPr lang="uk-UA" dirty="0" smtClean="0"/>
              <a:t>створює </a:t>
            </a:r>
            <a:r>
              <a:rPr lang="uk-UA" dirty="0"/>
              <a:t>передумови для наук, тобто обґрунтовує ті положення, які в самих науках не доводяться, а лише припускаються</a:t>
            </a:r>
          </a:p>
        </p:txBody>
      </p:sp>
    </p:spTree>
    <p:extLst>
      <p:ext uri="{BB962C8B-B14F-4D97-AF65-F5344CB8AC3E}">
        <p14:creationId xmlns:p14="http://schemas.microsoft.com/office/powerpoint/2010/main" val="31484632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t>Місце і роль філософії у науковому пізнанні</a:t>
            </a:r>
          </a:p>
        </p:txBody>
      </p:sp>
      <p:sp>
        <p:nvSpPr>
          <p:cNvPr id="3" name="Объект 2"/>
          <p:cNvSpPr>
            <a:spLocks noGrp="1"/>
          </p:cNvSpPr>
          <p:nvPr>
            <p:ph idx="1"/>
          </p:nvPr>
        </p:nvSpPr>
        <p:spPr/>
        <p:txBody>
          <a:bodyPr>
            <a:normAutofit/>
          </a:bodyPr>
          <a:lstStyle/>
          <a:p>
            <a:r>
              <a:rPr lang="uk-UA" b="1" u="sng" dirty="0" smtClean="0"/>
              <a:t>2. евристична</a:t>
            </a:r>
            <a:r>
              <a:rPr lang="uk-UA" b="1" u="sng" dirty="0"/>
              <a:t>: </a:t>
            </a:r>
            <a:endParaRPr lang="uk-UA" b="1" u="sng" dirty="0" smtClean="0"/>
          </a:p>
          <a:p>
            <a:pPr algn="just"/>
            <a:r>
              <a:rPr lang="uk-UA" dirty="0" smtClean="0"/>
              <a:t>завдяки </a:t>
            </a:r>
            <a:r>
              <a:rPr lang="uk-UA" dirty="0"/>
              <a:t>тому, що філософія є більш </a:t>
            </a:r>
            <a:r>
              <a:rPr lang="uk-UA" dirty="0" smtClean="0"/>
              <a:t>гнучкою </a:t>
            </a:r>
            <a:r>
              <a:rPr lang="uk-UA" dirty="0"/>
              <a:t>в плані пізнання, ніж наука, зокрема через високу </a:t>
            </a:r>
            <a:r>
              <a:rPr lang="uk-UA" dirty="0" smtClean="0"/>
              <a:t>абстрактність</a:t>
            </a:r>
            <a:r>
              <a:rPr lang="uk-UA" dirty="0"/>
              <a:t>, </a:t>
            </a:r>
            <a:r>
              <a:rPr lang="uk-UA" dirty="0" err="1"/>
              <a:t>рефлексивність</a:t>
            </a:r>
            <a:r>
              <a:rPr lang="uk-UA" dirty="0"/>
              <a:t>, критичність філософії та відсутність </a:t>
            </a:r>
            <a:r>
              <a:rPr lang="uk-UA" dirty="0" smtClean="0"/>
              <a:t>жорстких </a:t>
            </a:r>
            <a:r>
              <a:rPr lang="uk-UA" dirty="0"/>
              <a:t>меж у філософії, деякі науковці іноді покидають царини </a:t>
            </a:r>
            <a:r>
              <a:rPr lang="uk-UA" dirty="0" smtClean="0"/>
              <a:t>своїх </a:t>
            </a:r>
            <a:r>
              <a:rPr lang="uk-UA" dirty="0"/>
              <a:t>наук і ступають на територію філософії заради розв’язання </a:t>
            </a:r>
            <a:r>
              <a:rPr lang="uk-UA" dirty="0" smtClean="0"/>
              <a:t>певних </a:t>
            </a:r>
            <a:r>
              <a:rPr lang="uk-UA" dirty="0"/>
              <a:t>проблем і здобуття нового знання. Філософія дозволяє </a:t>
            </a:r>
            <a:r>
              <a:rPr lang="uk-UA" dirty="0" smtClean="0"/>
              <a:t>науковцям </a:t>
            </a:r>
            <a:r>
              <a:rPr lang="uk-UA" dirty="0"/>
              <a:t>легітимним чином розглядати та розв’язувати проблеми, </a:t>
            </a:r>
            <a:r>
              <a:rPr lang="uk-UA" dirty="0" smtClean="0"/>
              <a:t>які </a:t>
            </a:r>
            <a:r>
              <a:rPr lang="uk-UA" dirty="0"/>
              <a:t>вважаються нелегітимними в науках, в межах яких працюють </a:t>
            </a:r>
            <a:r>
              <a:rPr lang="uk-UA" dirty="0" smtClean="0"/>
              <a:t>науковці</a:t>
            </a:r>
            <a:r>
              <a:rPr lang="uk-UA" dirty="0"/>
              <a:t>. В такому випадку філософія є однією з форм евристики</a:t>
            </a:r>
          </a:p>
        </p:txBody>
      </p:sp>
    </p:spTree>
    <p:extLst>
      <p:ext uri="{BB962C8B-B14F-4D97-AF65-F5344CB8AC3E}">
        <p14:creationId xmlns:p14="http://schemas.microsoft.com/office/powerpoint/2010/main" val="27429135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t>Місце і роль філософії у науковому пізнанні</a:t>
            </a:r>
          </a:p>
        </p:txBody>
      </p:sp>
      <p:sp>
        <p:nvSpPr>
          <p:cNvPr id="3" name="Объект 2"/>
          <p:cNvSpPr>
            <a:spLocks noGrp="1"/>
          </p:cNvSpPr>
          <p:nvPr>
            <p:ph idx="1"/>
          </p:nvPr>
        </p:nvSpPr>
        <p:spPr/>
        <p:txBody>
          <a:bodyPr>
            <a:normAutofit fontScale="92500" lnSpcReduction="20000"/>
          </a:bodyPr>
          <a:lstStyle/>
          <a:p>
            <a:r>
              <a:rPr lang="uk-UA" b="1" u="sng" dirty="0" smtClean="0"/>
              <a:t>3. предметна</a:t>
            </a:r>
          </a:p>
          <a:p>
            <a:pPr algn="just"/>
            <a:r>
              <a:rPr lang="uk-UA" dirty="0" smtClean="0"/>
              <a:t>філософія </a:t>
            </a:r>
            <a:r>
              <a:rPr lang="uk-UA" dirty="0"/>
              <a:t>робить науку об’єктом свого дослідження – вона намагається розкрити суть науки та дати найвідповідніше і вичерпне визначення поняття «наука». Для цього в межах філософії є цілий розділ – філософія науки, який здійснює це </a:t>
            </a:r>
            <a:r>
              <a:rPr lang="uk-UA" dirty="0" smtClean="0"/>
              <a:t>у </a:t>
            </a:r>
            <a:r>
              <a:rPr lang="uk-UA" dirty="0"/>
              <a:t>спільній роботі з такими філософськими дисциплінами, наприклад, як епістемологія, логіка, методологія й етика та такими науковими дисциплінами, наприклад, як історія науки, психологія науки, соціологія науки та наукознавство. </a:t>
            </a:r>
            <a:endParaRPr lang="uk-UA" dirty="0" smtClean="0"/>
          </a:p>
          <a:p>
            <a:pPr algn="just"/>
            <a:r>
              <a:rPr lang="uk-UA" dirty="0" smtClean="0"/>
              <a:t>В </a:t>
            </a:r>
            <a:r>
              <a:rPr lang="uk-UA" dirty="0"/>
              <a:t>межах філософії науки проясняється поняття науки, її види та форми, її основні компоненти, включаючи наукове дослідження, гіпотезу, теорію, створюються пояснювальні моделі науки та розвитку науки тощо. Філософія науки – це розділ філософії та самостійна царина філософського пізнання, спрямовані на зрозуміння того, що таке наука. </a:t>
            </a:r>
          </a:p>
        </p:txBody>
      </p:sp>
    </p:spTree>
    <p:extLst>
      <p:ext uri="{BB962C8B-B14F-4D97-AF65-F5344CB8AC3E}">
        <p14:creationId xmlns:p14="http://schemas.microsoft.com/office/powerpoint/2010/main" val="15414919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t>Місце і роль філософії у науковому пізнанні</a:t>
            </a:r>
          </a:p>
        </p:txBody>
      </p:sp>
      <p:sp>
        <p:nvSpPr>
          <p:cNvPr id="3" name="Объект 2"/>
          <p:cNvSpPr>
            <a:spLocks noGrp="1"/>
          </p:cNvSpPr>
          <p:nvPr>
            <p:ph idx="1"/>
          </p:nvPr>
        </p:nvSpPr>
        <p:spPr/>
        <p:txBody>
          <a:bodyPr>
            <a:normAutofit fontScale="92500" lnSpcReduction="20000"/>
          </a:bodyPr>
          <a:lstStyle/>
          <a:p>
            <a:r>
              <a:rPr lang="uk-UA" b="1" u="sng" dirty="0" smtClean="0"/>
              <a:t>4. протиставлення</a:t>
            </a:r>
          </a:p>
          <a:p>
            <a:pPr algn="just"/>
            <a:r>
              <a:rPr lang="uk-UA" dirty="0" smtClean="0"/>
              <a:t>філософія</a:t>
            </a:r>
            <a:r>
              <a:rPr lang="uk-UA" dirty="0"/>
              <a:t>, у незвичайних </a:t>
            </a:r>
            <a:r>
              <a:rPr lang="uk-UA" dirty="0" smtClean="0"/>
              <a:t>випадках</a:t>
            </a:r>
            <a:r>
              <a:rPr lang="uk-UA" dirty="0"/>
              <a:t>, відіграє роль </a:t>
            </a:r>
            <a:r>
              <a:rPr lang="uk-UA" dirty="0" err="1"/>
              <a:t>антинауки</a:t>
            </a:r>
            <a:r>
              <a:rPr lang="uk-UA" dirty="0"/>
              <a:t>. </a:t>
            </a:r>
            <a:r>
              <a:rPr lang="uk-UA" dirty="0" err="1"/>
              <a:t>Антинаука</a:t>
            </a:r>
            <a:r>
              <a:rPr lang="uk-UA" dirty="0"/>
              <a:t> – це певний набір </a:t>
            </a:r>
            <a:r>
              <a:rPr lang="uk-UA" dirty="0" smtClean="0"/>
              <a:t>установок </a:t>
            </a:r>
            <a:r>
              <a:rPr lang="uk-UA" dirty="0"/>
              <a:t>на спростування та відкидання науки та наукових методів, </a:t>
            </a:r>
            <a:r>
              <a:rPr lang="uk-UA" dirty="0" smtClean="0"/>
              <a:t>передусім </a:t>
            </a:r>
            <a:r>
              <a:rPr lang="uk-UA" dirty="0"/>
              <a:t>як способів виробництва універсального знання. </a:t>
            </a:r>
          </a:p>
          <a:p>
            <a:pPr marL="0" indent="0" algn="just">
              <a:buNone/>
            </a:pPr>
            <a:r>
              <a:rPr lang="uk-UA" dirty="0" err="1"/>
              <a:t>Антинаука</a:t>
            </a:r>
            <a:r>
              <a:rPr lang="uk-UA" dirty="0"/>
              <a:t> може бути </a:t>
            </a:r>
            <a:endParaRPr lang="uk-UA" dirty="0" smtClean="0"/>
          </a:p>
          <a:p>
            <a:pPr algn="just"/>
            <a:r>
              <a:rPr lang="uk-UA" dirty="0" smtClean="0"/>
              <a:t>філософською </a:t>
            </a:r>
            <a:r>
              <a:rPr lang="uk-UA" dirty="0"/>
              <a:t>(Томас Гоббс, Фрідріх Ніцше), </a:t>
            </a:r>
          </a:p>
          <a:p>
            <a:pPr algn="just"/>
            <a:r>
              <a:rPr lang="uk-UA" dirty="0"/>
              <a:t>мистецькою (Вільям </a:t>
            </a:r>
            <a:r>
              <a:rPr lang="uk-UA" dirty="0" err="1"/>
              <a:t>Блейк</a:t>
            </a:r>
            <a:r>
              <a:rPr lang="uk-UA" dirty="0"/>
              <a:t>), </a:t>
            </a:r>
            <a:endParaRPr lang="uk-UA" dirty="0" smtClean="0"/>
          </a:p>
          <a:p>
            <a:pPr algn="just"/>
            <a:r>
              <a:rPr lang="uk-UA" dirty="0" smtClean="0"/>
              <a:t>політичною </a:t>
            </a:r>
            <a:r>
              <a:rPr lang="uk-UA" dirty="0"/>
              <a:t>(наприклад, заперечення </a:t>
            </a:r>
            <a:r>
              <a:rPr lang="uk-UA" dirty="0" smtClean="0"/>
              <a:t>глобального </a:t>
            </a:r>
            <a:r>
              <a:rPr lang="uk-UA" dirty="0"/>
              <a:t>потепління деякими політиками), </a:t>
            </a:r>
            <a:endParaRPr lang="uk-UA" dirty="0" smtClean="0"/>
          </a:p>
          <a:p>
            <a:pPr algn="just"/>
            <a:r>
              <a:rPr lang="uk-UA" dirty="0" smtClean="0"/>
              <a:t>релігійною </a:t>
            </a:r>
            <a:r>
              <a:rPr lang="uk-UA" dirty="0"/>
              <a:t>(наприклад: </a:t>
            </a:r>
            <a:r>
              <a:rPr lang="uk-UA" dirty="0" smtClean="0"/>
              <a:t>наука </a:t>
            </a:r>
            <a:r>
              <a:rPr lang="uk-UA" dirty="0"/>
              <a:t>не може бути універсальним способом пізнання, тому що таким </a:t>
            </a:r>
            <a:r>
              <a:rPr lang="uk-UA" dirty="0" smtClean="0"/>
              <a:t>способом </a:t>
            </a:r>
            <a:r>
              <a:rPr lang="uk-UA" dirty="0"/>
              <a:t>є релігія, містичний досвід або одкровення)</a:t>
            </a:r>
          </a:p>
        </p:txBody>
      </p:sp>
    </p:spTree>
    <p:extLst>
      <p:ext uri="{BB962C8B-B14F-4D97-AF65-F5344CB8AC3E}">
        <p14:creationId xmlns:p14="http://schemas.microsoft.com/office/powerpoint/2010/main" val="39731157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9595169" cy="1010322"/>
          </a:xfrm>
        </p:spPr>
        <p:txBody>
          <a:bodyPr/>
          <a:lstStyle/>
          <a:p>
            <a:pPr algn="ctr"/>
            <a:r>
              <a:rPr lang="uk-UA" dirty="0" smtClean="0"/>
              <a:t>2. П</a:t>
            </a:r>
            <a:r>
              <a:rPr lang="ru-RU" dirty="0" err="1" smtClean="0"/>
              <a:t>озанаукове</a:t>
            </a:r>
            <a:r>
              <a:rPr lang="ru-RU" dirty="0" smtClean="0"/>
              <a:t> </a:t>
            </a:r>
            <a:r>
              <a:rPr lang="ru-RU" dirty="0" err="1"/>
              <a:t>знання</a:t>
            </a:r>
            <a:endParaRPr lang="uk-UA" dirty="0"/>
          </a:p>
        </p:txBody>
      </p:sp>
      <p:sp>
        <p:nvSpPr>
          <p:cNvPr id="3" name="Объект 2"/>
          <p:cNvSpPr>
            <a:spLocks noGrp="1"/>
          </p:cNvSpPr>
          <p:nvPr>
            <p:ph idx="1"/>
          </p:nvPr>
        </p:nvSpPr>
        <p:spPr/>
        <p:txBody>
          <a:bodyPr/>
          <a:lstStyle/>
          <a:p>
            <a:pPr algn="just"/>
            <a:r>
              <a:rPr lang="uk-UA" dirty="0"/>
              <a:t>Пізнання не обмежене сферою науки, знання в тій чи іншій своїй формі існує і за межами науки. Поява наукового знання не скасував і не зробив марними інші форми знання. Кожній формі суспільної свідомості: науці, </a:t>
            </a:r>
            <a:r>
              <a:rPr lang="uk-UA" dirty="0" smtClean="0"/>
              <a:t>філософії, </a:t>
            </a:r>
            <a:r>
              <a:rPr lang="uk-UA" dirty="0"/>
              <a:t>міфології, політиці, релігії і т. д. відповідають специфічні форми знання. Розрізняють також форми знання. мають понятійну, символічну або </a:t>
            </a:r>
            <a:r>
              <a:rPr lang="uk-UA" dirty="0" err="1"/>
              <a:t>художньообразну</a:t>
            </a:r>
            <a:r>
              <a:rPr lang="uk-UA" dirty="0"/>
              <a:t> основу. На відміну від всіх різноманітних форм знання наукове пізнання - его пронісся отримання об'єктивного, істинного знання, спрямованого на відображення закономірностей дійсності. Наукове пізнання має триєдине завдання і пов'язано з описом, поясненням і прогнозом процесів і явищ дійсності.</a:t>
            </a:r>
          </a:p>
        </p:txBody>
      </p:sp>
    </p:spTree>
    <p:extLst>
      <p:ext uri="{BB962C8B-B14F-4D97-AF65-F5344CB8AC3E}">
        <p14:creationId xmlns:p14="http://schemas.microsoft.com/office/powerpoint/2010/main" val="21936276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9553605" cy="769253"/>
          </a:xfrm>
        </p:spPr>
        <p:txBody>
          <a:bodyPr/>
          <a:lstStyle/>
          <a:p>
            <a:pPr algn="ctr"/>
            <a:r>
              <a:rPr lang="uk-UA" sz="2800" dirty="0" smtClean="0"/>
              <a:t>Форми </a:t>
            </a:r>
            <a:r>
              <a:rPr lang="uk-UA" sz="2800" dirty="0" err="1"/>
              <a:t>позанаукового</a:t>
            </a:r>
            <a:r>
              <a:rPr lang="uk-UA" sz="2800" dirty="0"/>
              <a:t> знання:</a:t>
            </a:r>
            <a:br>
              <a:rPr lang="uk-UA" sz="2800" dirty="0"/>
            </a:br>
            <a:endParaRPr lang="uk-UA" dirty="0"/>
          </a:p>
        </p:txBody>
      </p:sp>
      <p:sp>
        <p:nvSpPr>
          <p:cNvPr id="3" name="Объект 2"/>
          <p:cNvSpPr>
            <a:spLocks noGrp="1"/>
          </p:cNvSpPr>
          <p:nvPr>
            <p:ph idx="1"/>
          </p:nvPr>
        </p:nvSpPr>
        <p:spPr>
          <a:xfrm>
            <a:off x="839586" y="1088968"/>
            <a:ext cx="9526386" cy="5159432"/>
          </a:xfrm>
        </p:spPr>
        <p:txBody>
          <a:bodyPr>
            <a:normAutofit/>
          </a:bodyPr>
          <a:lstStyle/>
          <a:p>
            <a:pPr algn="just"/>
            <a:r>
              <a:rPr lang="uk-UA" dirty="0" smtClean="0"/>
              <a:t>• </a:t>
            </a:r>
            <a:r>
              <a:rPr lang="uk-UA" b="1" i="1" dirty="0" err="1">
                <a:solidFill>
                  <a:srgbClr val="FFC000"/>
                </a:solidFill>
              </a:rPr>
              <a:t>паранаукові</a:t>
            </a:r>
            <a:r>
              <a:rPr lang="uk-UA" b="1" i="1" dirty="0">
                <a:solidFill>
                  <a:srgbClr val="FFC000"/>
                </a:solidFill>
              </a:rPr>
              <a:t> </a:t>
            </a:r>
            <a:r>
              <a:rPr lang="uk-UA" dirty="0"/>
              <a:t>як несумісне з наявним гносеологічним стандартом. Широкий клас </a:t>
            </a:r>
            <a:r>
              <a:rPr lang="uk-UA" dirty="0" err="1"/>
              <a:t>паранаукового</a:t>
            </a:r>
            <a:r>
              <a:rPr lang="uk-UA" dirty="0"/>
              <a:t> </a:t>
            </a:r>
            <a:r>
              <a:rPr lang="uk-UA" dirty="0" smtClean="0"/>
              <a:t>знання </a:t>
            </a:r>
            <a:r>
              <a:rPr lang="uk-UA" dirty="0"/>
              <a:t>включає в себе вчення або роздуми про феномени, пояснення яких не є переконливим з точки зору критеріїв науковості;</a:t>
            </a:r>
          </a:p>
          <a:p>
            <a:pPr algn="just"/>
            <a:r>
              <a:rPr lang="uk-UA" dirty="0"/>
              <a:t>• </a:t>
            </a:r>
            <a:r>
              <a:rPr lang="uk-UA" b="1" i="1" dirty="0" err="1">
                <a:solidFill>
                  <a:srgbClr val="FFC000"/>
                </a:solidFill>
              </a:rPr>
              <a:t>лженауковість</a:t>
            </a:r>
            <a:r>
              <a:rPr lang="uk-UA" b="1" i="1" dirty="0">
                <a:solidFill>
                  <a:srgbClr val="FFC000"/>
                </a:solidFill>
              </a:rPr>
              <a:t> </a:t>
            </a:r>
            <a:r>
              <a:rPr lang="uk-UA" dirty="0"/>
              <a:t>як свідомо експлуатує домисли і забобони. </a:t>
            </a:r>
            <a:r>
              <a:rPr lang="uk-UA" dirty="0" err="1"/>
              <a:t>Лженауковість</a:t>
            </a:r>
            <a:r>
              <a:rPr lang="uk-UA" dirty="0"/>
              <a:t> знання часто представляє науку як справу аутсайдерів. Іноді його пов'язують з патологічною діяльністю психіки творця, якого в побуті називають «маніяком», «божевільним». Як симптоми лженауки виділяють малограмотний пафос, принципову нетерпимість до спростовує доводам, а також претензійність. </a:t>
            </a:r>
            <a:r>
              <a:rPr lang="uk-UA" dirty="0" err="1"/>
              <a:t>Лженауковість</a:t>
            </a:r>
            <a:r>
              <a:rPr lang="uk-UA" dirty="0"/>
              <a:t> знання дуже чутливо до злості дня. сенсації. Його особливістю є те, що воно не може бути об'єднано парадигмою, не може володіти систематичністю, універсальністю. </a:t>
            </a:r>
            <a:r>
              <a:rPr lang="uk-UA" dirty="0" err="1"/>
              <a:t>Лженаучние</a:t>
            </a:r>
            <a:r>
              <a:rPr lang="uk-UA" dirty="0"/>
              <a:t> знання плямами і вкрапленнями співіснують з науковими знаннями. Вважається, що </a:t>
            </a:r>
            <a:r>
              <a:rPr lang="uk-UA" dirty="0" err="1"/>
              <a:t>лженауковість</a:t>
            </a:r>
            <a:r>
              <a:rPr lang="uk-UA" dirty="0"/>
              <a:t> виявляє себе і розвивається через квазінаукове;</a:t>
            </a:r>
          </a:p>
          <a:p>
            <a:endParaRPr lang="uk-UA" dirty="0"/>
          </a:p>
        </p:txBody>
      </p:sp>
    </p:spTree>
    <p:extLst>
      <p:ext uri="{BB962C8B-B14F-4D97-AF65-F5344CB8AC3E}">
        <p14:creationId xmlns:p14="http://schemas.microsoft.com/office/powerpoint/2010/main" val="9512169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Форми </a:t>
            </a:r>
            <a:r>
              <a:rPr lang="uk-UA" dirty="0" err="1"/>
              <a:t>позанаукового</a:t>
            </a:r>
            <a:r>
              <a:rPr lang="uk-UA" dirty="0"/>
              <a:t> знання:</a:t>
            </a:r>
            <a:br>
              <a:rPr lang="uk-UA" dirty="0"/>
            </a:br>
            <a:endParaRPr lang="uk-UA" dirty="0"/>
          </a:p>
        </p:txBody>
      </p:sp>
      <p:sp>
        <p:nvSpPr>
          <p:cNvPr id="3" name="Объект 2"/>
          <p:cNvSpPr>
            <a:spLocks noGrp="1"/>
          </p:cNvSpPr>
          <p:nvPr>
            <p:ph idx="1"/>
          </p:nvPr>
        </p:nvSpPr>
        <p:spPr/>
        <p:txBody>
          <a:bodyPr>
            <a:normAutofit fontScale="85000" lnSpcReduction="10000"/>
          </a:bodyPr>
          <a:lstStyle/>
          <a:p>
            <a:pPr algn="just"/>
            <a:r>
              <a:rPr lang="uk-UA" b="1" i="1" dirty="0">
                <a:solidFill>
                  <a:srgbClr val="FFC000"/>
                </a:solidFill>
              </a:rPr>
              <a:t>квазінаукове знання </a:t>
            </a:r>
            <a:r>
              <a:rPr lang="uk-UA" dirty="0"/>
              <a:t>шукає собі прихильників і прихильників, спираючись на методи насильства і примусу. Воно, як правило, розквітає в умовах суворо </a:t>
            </a:r>
            <a:r>
              <a:rPr lang="uk-UA" dirty="0" err="1"/>
              <a:t>иерархированной</a:t>
            </a:r>
            <a:r>
              <a:rPr lang="uk-UA" dirty="0"/>
              <a:t> науки, де неможлива критика можновладців, де жорстко проявлений ідеологічний режим. В історії нашої країни періоди «тріумфу </a:t>
            </a:r>
            <a:r>
              <a:rPr lang="uk-UA" dirty="0" err="1"/>
              <a:t>квазінауки</a:t>
            </a:r>
            <a:r>
              <a:rPr lang="uk-UA" dirty="0"/>
              <a:t>» добре відомі: </a:t>
            </a:r>
            <a:r>
              <a:rPr lang="uk-UA" dirty="0" err="1"/>
              <a:t>лисенківщина</a:t>
            </a:r>
            <a:r>
              <a:rPr lang="uk-UA" dirty="0"/>
              <a:t>, </a:t>
            </a:r>
            <a:r>
              <a:rPr lang="uk-UA" dirty="0" err="1"/>
              <a:t>фіксизму</a:t>
            </a:r>
            <a:r>
              <a:rPr lang="uk-UA" dirty="0"/>
              <a:t> як </a:t>
            </a:r>
            <a:r>
              <a:rPr lang="uk-UA" dirty="0" err="1"/>
              <a:t>квазінауки</a:t>
            </a:r>
            <a:r>
              <a:rPr lang="uk-UA" dirty="0"/>
              <a:t> в радянській геології 50-х рр., Шельмування кібернетики і </a:t>
            </a:r>
            <a:r>
              <a:rPr lang="uk-UA" dirty="0" err="1"/>
              <a:t>т.п</a:t>
            </a:r>
            <a:r>
              <a:rPr lang="uk-UA" dirty="0"/>
              <a:t> .;</a:t>
            </a:r>
          </a:p>
          <a:p>
            <a:pPr algn="just"/>
            <a:r>
              <a:rPr lang="uk-UA" b="1" i="1" dirty="0" smtClean="0">
                <a:solidFill>
                  <a:srgbClr val="FFC000"/>
                </a:solidFill>
              </a:rPr>
              <a:t>антинаукове </a:t>
            </a:r>
            <a:r>
              <a:rPr lang="uk-UA" b="1" i="1" dirty="0">
                <a:solidFill>
                  <a:srgbClr val="FFC000"/>
                </a:solidFill>
              </a:rPr>
              <a:t>знання</a:t>
            </a:r>
            <a:r>
              <a:rPr lang="uk-UA" dirty="0"/>
              <a:t> як утопічна і свідомо спотворює уявлення про дійсність. Приставка «анти» звертає увагу на те. що предмет і способи дослідження протилежні науці. Це як би підхід з «протилежним знаком». З ним пов'язують </a:t>
            </a:r>
            <a:r>
              <a:rPr lang="uk-UA" dirty="0" err="1"/>
              <a:t>одвічну</a:t>
            </a:r>
            <a:r>
              <a:rPr lang="uk-UA" dirty="0"/>
              <a:t> потребу у виявленні загального легко доступного -ліки від всіх </a:t>
            </a:r>
            <a:r>
              <a:rPr lang="uk-UA" dirty="0" err="1"/>
              <a:t>хвороб</a:t>
            </a:r>
            <a:r>
              <a:rPr lang="uk-UA" dirty="0"/>
              <a:t> ». Особливий інтерес і тяга до </a:t>
            </a:r>
            <a:r>
              <a:rPr lang="uk-UA" dirty="0" err="1"/>
              <a:t>антинауки</a:t>
            </a:r>
            <a:r>
              <a:rPr lang="uk-UA" dirty="0"/>
              <a:t> виникає в періоди соціальної нестабільності. Але хоча даний феномен достатньо небезпечний, принципового позбавлення від </a:t>
            </a:r>
            <a:r>
              <a:rPr lang="uk-UA" dirty="0" err="1"/>
              <a:t>антинауки</a:t>
            </a:r>
            <a:r>
              <a:rPr lang="uk-UA" dirty="0"/>
              <a:t> відбутися не може;</a:t>
            </a:r>
          </a:p>
          <a:p>
            <a:pPr algn="just"/>
            <a:r>
              <a:rPr lang="uk-UA" b="1" i="1" dirty="0" smtClean="0">
                <a:solidFill>
                  <a:srgbClr val="FFC000"/>
                </a:solidFill>
              </a:rPr>
              <a:t>псевдонаукове </a:t>
            </a:r>
            <a:r>
              <a:rPr lang="uk-UA" b="1" i="1" dirty="0">
                <a:solidFill>
                  <a:srgbClr val="FFC000"/>
                </a:solidFill>
              </a:rPr>
              <a:t>знання </a:t>
            </a:r>
            <a:r>
              <a:rPr lang="uk-UA" dirty="0"/>
              <a:t>являє собою інтелектуальну активність, що спекулює на сукупності популярних теорій, наприклад, історії про стародавніх астронавтів, про снігову людину, про чудовисько з озера Лох-</a:t>
            </a:r>
            <a:r>
              <a:rPr lang="uk-UA" dirty="0" err="1"/>
              <a:t>Несс</a:t>
            </a:r>
            <a:r>
              <a:rPr lang="uk-UA" dirty="0"/>
              <a:t>.</a:t>
            </a:r>
          </a:p>
          <a:p>
            <a:endParaRPr lang="uk-UA" dirty="0"/>
          </a:p>
        </p:txBody>
      </p:sp>
    </p:spTree>
    <p:extLst>
      <p:ext uri="{BB962C8B-B14F-4D97-AF65-F5344CB8AC3E}">
        <p14:creationId xmlns:p14="http://schemas.microsoft.com/office/powerpoint/2010/main" val="38381105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t>буденно-практичне знання</a:t>
            </a:r>
          </a:p>
        </p:txBody>
      </p:sp>
      <p:sp>
        <p:nvSpPr>
          <p:cNvPr id="3" name="Объект 2"/>
          <p:cNvSpPr>
            <a:spLocks noGrp="1"/>
          </p:cNvSpPr>
          <p:nvPr>
            <p:ph idx="1"/>
          </p:nvPr>
        </p:nvSpPr>
        <p:spPr/>
        <p:txBody>
          <a:bodyPr>
            <a:normAutofit lnSpcReduction="10000"/>
          </a:bodyPr>
          <a:lstStyle/>
          <a:p>
            <a:pPr algn="just"/>
            <a:r>
              <a:rPr lang="ru-RU" dirty="0" err="1"/>
              <a:t>Ще</a:t>
            </a:r>
            <a:r>
              <a:rPr lang="ru-RU" dirty="0"/>
              <a:t> на </a:t>
            </a:r>
            <a:r>
              <a:rPr lang="ru-RU" dirty="0" err="1"/>
              <a:t>ранніх</a:t>
            </a:r>
            <a:r>
              <a:rPr lang="ru-RU" dirty="0"/>
              <a:t> </a:t>
            </a:r>
            <a:r>
              <a:rPr lang="ru-RU" dirty="0" err="1"/>
              <a:t>етапах</a:t>
            </a:r>
            <a:r>
              <a:rPr lang="ru-RU" dirty="0"/>
              <a:t> </a:t>
            </a:r>
            <a:r>
              <a:rPr lang="ru-RU" dirty="0" err="1"/>
              <a:t>людської</a:t>
            </a:r>
            <a:r>
              <a:rPr lang="ru-RU" dirty="0"/>
              <a:t> </a:t>
            </a:r>
            <a:r>
              <a:rPr lang="ru-RU" dirty="0" err="1"/>
              <a:t>історії</a:t>
            </a:r>
            <a:r>
              <a:rPr lang="ru-RU" dirty="0"/>
              <a:t> </a:t>
            </a:r>
            <a:r>
              <a:rPr lang="ru-RU" dirty="0" err="1"/>
              <a:t>існувало</a:t>
            </a:r>
            <a:r>
              <a:rPr lang="ru-RU" dirty="0"/>
              <a:t> </a:t>
            </a:r>
            <a:r>
              <a:rPr lang="ru-RU" b="1" dirty="0" err="1">
                <a:solidFill>
                  <a:srgbClr val="FFC000"/>
                </a:solidFill>
              </a:rPr>
              <a:t>буденно-практичне</a:t>
            </a:r>
            <a:r>
              <a:rPr lang="ru-RU" b="1" dirty="0">
                <a:solidFill>
                  <a:srgbClr val="FFC000"/>
                </a:solidFill>
              </a:rPr>
              <a:t> </a:t>
            </a:r>
            <a:r>
              <a:rPr lang="ru-RU" b="1" dirty="0" err="1">
                <a:solidFill>
                  <a:srgbClr val="FFC000"/>
                </a:solidFill>
              </a:rPr>
              <a:t>знання</a:t>
            </a:r>
            <a:r>
              <a:rPr lang="ru-RU" dirty="0"/>
              <a:t>, </a:t>
            </a:r>
            <a:r>
              <a:rPr lang="ru-RU" dirty="0" err="1"/>
              <a:t>що</a:t>
            </a:r>
            <a:r>
              <a:rPr lang="ru-RU" dirty="0"/>
              <a:t> доставляв </a:t>
            </a:r>
            <a:r>
              <a:rPr lang="ru-RU" dirty="0" err="1"/>
              <a:t>елементарні</a:t>
            </a:r>
            <a:r>
              <a:rPr lang="ru-RU" dirty="0"/>
              <a:t> </a:t>
            </a:r>
            <a:r>
              <a:rPr lang="ru-RU" dirty="0" err="1"/>
              <a:t>відомості</a:t>
            </a:r>
            <a:r>
              <a:rPr lang="ru-RU" dirty="0"/>
              <a:t> про природу і </a:t>
            </a:r>
            <a:r>
              <a:rPr lang="ru-RU" dirty="0" err="1"/>
              <a:t>навколишню</a:t>
            </a:r>
            <a:r>
              <a:rPr lang="ru-RU" dirty="0"/>
              <a:t> </a:t>
            </a:r>
            <a:r>
              <a:rPr lang="ru-RU" dirty="0" err="1"/>
              <a:t>дійсність</a:t>
            </a:r>
            <a:r>
              <a:rPr lang="ru-RU" dirty="0"/>
              <a:t>. </a:t>
            </a:r>
            <a:r>
              <a:rPr lang="ru-RU" dirty="0" err="1"/>
              <a:t>Його</a:t>
            </a:r>
            <a:r>
              <a:rPr lang="ru-RU" dirty="0"/>
              <a:t> основою </a:t>
            </a:r>
            <a:r>
              <a:rPr lang="ru-RU" dirty="0" err="1"/>
              <a:t>був</a:t>
            </a:r>
            <a:r>
              <a:rPr lang="ru-RU" dirty="0"/>
              <a:t> </a:t>
            </a:r>
            <a:r>
              <a:rPr lang="ru-RU" dirty="0" err="1"/>
              <a:t>досвід</a:t>
            </a:r>
            <a:r>
              <a:rPr lang="ru-RU" dirty="0"/>
              <a:t> </a:t>
            </a:r>
            <a:r>
              <a:rPr lang="ru-RU" dirty="0" err="1"/>
              <a:t>повсякденного</a:t>
            </a:r>
            <a:r>
              <a:rPr lang="ru-RU" dirty="0"/>
              <a:t> </a:t>
            </a:r>
            <a:r>
              <a:rPr lang="ru-RU" dirty="0" err="1"/>
              <a:t>життя</a:t>
            </a:r>
            <a:r>
              <a:rPr lang="ru-RU" dirty="0"/>
              <a:t>, </a:t>
            </a:r>
            <a:r>
              <a:rPr lang="ru-RU" dirty="0" err="1"/>
              <a:t>що</a:t>
            </a:r>
            <a:r>
              <a:rPr lang="ru-RU" dirty="0"/>
              <a:t> </a:t>
            </a:r>
            <a:r>
              <a:rPr lang="ru-RU" dirty="0" err="1"/>
              <a:t>має</a:t>
            </a:r>
            <a:r>
              <a:rPr lang="ru-RU" dirty="0"/>
              <a:t>, </a:t>
            </a:r>
            <a:r>
              <a:rPr lang="ru-RU" dirty="0" err="1"/>
              <a:t>однак</a:t>
            </a:r>
            <a:r>
              <a:rPr lang="ru-RU" dirty="0"/>
              <a:t>, </a:t>
            </a:r>
            <a:r>
              <a:rPr lang="ru-RU" dirty="0" err="1"/>
              <a:t>розрізнений</a:t>
            </a:r>
            <a:r>
              <a:rPr lang="ru-RU" dirty="0"/>
              <a:t>, </a:t>
            </a:r>
            <a:r>
              <a:rPr lang="ru-RU" dirty="0" err="1"/>
              <a:t>несистематичний</a:t>
            </a:r>
            <a:r>
              <a:rPr lang="ru-RU" dirty="0"/>
              <a:t> характер, </a:t>
            </a:r>
            <a:r>
              <a:rPr lang="ru-RU" dirty="0" err="1"/>
              <a:t>що</a:t>
            </a:r>
            <a:r>
              <a:rPr lang="ru-RU" dirty="0"/>
              <a:t> </a:t>
            </a:r>
            <a:r>
              <a:rPr lang="ru-RU" dirty="0" err="1"/>
              <a:t>представляє</a:t>
            </a:r>
            <a:r>
              <a:rPr lang="ru-RU" dirty="0"/>
              <a:t> собою </a:t>
            </a:r>
            <a:r>
              <a:rPr lang="ru-RU" dirty="0" err="1"/>
              <a:t>простий</a:t>
            </a:r>
            <a:r>
              <a:rPr lang="ru-RU" dirty="0"/>
              <a:t> </a:t>
            </a:r>
            <a:r>
              <a:rPr lang="ru-RU" dirty="0" err="1"/>
              <a:t>набір</a:t>
            </a:r>
            <a:r>
              <a:rPr lang="ru-RU" dirty="0"/>
              <a:t> </a:t>
            </a:r>
            <a:r>
              <a:rPr lang="ru-RU" dirty="0" err="1"/>
              <a:t>відомостей</a:t>
            </a:r>
            <a:r>
              <a:rPr lang="ru-RU" dirty="0"/>
              <a:t>. Люди, як правило, </a:t>
            </a:r>
            <a:r>
              <a:rPr lang="ru-RU" dirty="0" err="1"/>
              <a:t>мають</a:t>
            </a:r>
            <a:r>
              <a:rPr lang="ru-RU" dirty="0"/>
              <a:t> у </a:t>
            </a:r>
            <a:r>
              <a:rPr lang="ru-RU" dirty="0" err="1"/>
              <a:t>своєму</a:t>
            </a:r>
            <a:r>
              <a:rPr lang="ru-RU" dirty="0"/>
              <a:t> </a:t>
            </a:r>
            <a:r>
              <a:rPr lang="ru-RU" dirty="0" err="1"/>
              <a:t>розпорядженні</a:t>
            </a:r>
            <a:r>
              <a:rPr lang="ru-RU" dirty="0"/>
              <a:t> великим </a:t>
            </a:r>
            <a:r>
              <a:rPr lang="ru-RU" dirty="0" err="1"/>
              <a:t>об'ємом</a:t>
            </a:r>
            <a:r>
              <a:rPr lang="ru-RU" dirty="0"/>
              <a:t> </a:t>
            </a:r>
            <a:r>
              <a:rPr lang="ru-RU" dirty="0" err="1"/>
              <a:t>буденного</a:t>
            </a:r>
            <a:r>
              <a:rPr lang="ru-RU" dirty="0"/>
              <a:t> </a:t>
            </a:r>
            <a:r>
              <a:rPr lang="ru-RU" dirty="0" err="1"/>
              <a:t>знання</a:t>
            </a:r>
            <a:r>
              <a:rPr lang="ru-RU" dirty="0"/>
              <a:t>, яке проводиться </a:t>
            </a:r>
            <a:r>
              <a:rPr lang="ru-RU" dirty="0" err="1"/>
              <a:t>повсякденно</a:t>
            </a:r>
            <a:r>
              <a:rPr lang="ru-RU" dirty="0"/>
              <a:t> і є </a:t>
            </a:r>
            <a:r>
              <a:rPr lang="ru-RU" dirty="0" err="1"/>
              <a:t>вихідним</a:t>
            </a:r>
            <a:r>
              <a:rPr lang="ru-RU" dirty="0"/>
              <a:t> пластом всякого </a:t>
            </a:r>
            <a:r>
              <a:rPr lang="ru-RU" dirty="0" err="1"/>
              <a:t>пізнання</a:t>
            </a:r>
            <a:r>
              <a:rPr lang="ru-RU" dirty="0"/>
              <a:t>. </a:t>
            </a:r>
            <a:r>
              <a:rPr lang="ru-RU" dirty="0" err="1"/>
              <a:t>Іноді</a:t>
            </a:r>
            <a:r>
              <a:rPr lang="ru-RU" dirty="0"/>
              <a:t> </a:t>
            </a:r>
            <a:r>
              <a:rPr lang="ru-RU" dirty="0" err="1"/>
              <a:t>аксіоми</a:t>
            </a:r>
            <a:r>
              <a:rPr lang="ru-RU" dirty="0"/>
              <a:t> </a:t>
            </a:r>
            <a:r>
              <a:rPr lang="ru-RU" dirty="0" err="1"/>
              <a:t>розсудливості</a:t>
            </a:r>
            <a:r>
              <a:rPr lang="ru-RU" dirty="0"/>
              <a:t> </a:t>
            </a:r>
            <a:r>
              <a:rPr lang="ru-RU" dirty="0" err="1"/>
              <a:t>суперечать</a:t>
            </a:r>
            <a:r>
              <a:rPr lang="ru-RU" dirty="0"/>
              <a:t> </a:t>
            </a:r>
            <a:r>
              <a:rPr lang="ru-RU" dirty="0" err="1"/>
              <a:t>науковим</a:t>
            </a:r>
            <a:r>
              <a:rPr lang="ru-RU" dirty="0"/>
              <a:t> </a:t>
            </a:r>
            <a:r>
              <a:rPr lang="ru-RU" dirty="0" err="1"/>
              <a:t>положенням</a:t>
            </a:r>
            <a:r>
              <a:rPr lang="ru-RU" dirty="0"/>
              <a:t>, </a:t>
            </a:r>
            <a:r>
              <a:rPr lang="ru-RU" dirty="0" err="1"/>
              <a:t>перешкоджають</a:t>
            </a:r>
            <a:r>
              <a:rPr lang="ru-RU" dirty="0"/>
              <a:t> </a:t>
            </a:r>
            <a:r>
              <a:rPr lang="ru-RU" dirty="0" err="1"/>
              <a:t>розвитку</a:t>
            </a:r>
            <a:r>
              <a:rPr lang="ru-RU" dirty="0"/>
              <a:t> науки, </a:t>
            </a:r>
            <a:r>
              <a:rPr lang="ru-RU" dirty="0" err="1"/>
              <a:t>вживаються</a:t>
            </a:r>
            <a:r>
              <a:rPr lang="ru-RU" dirty="0"/>
              <a:t> в </a:t>
            </a:r>
            <a:r>
              <a:rPr lang="ru-RU" dirty="0" err="1"/>
              <a:t>людську</a:t>
            </a:r>
            <a:r>
              <a:rPr lang="ru-RU" dirty="0"/>
              <a:t> </a:t>
            </a:r>
            <a:r>
              <a:rPr lang="ru-RU" dirty="0" err="1"/>
              <a:t>свідомість</a:t>
            </a:r>
            <a:r>
              <a:rPr lang="ru-RU" dirty="0"/>
              <a:t> так </a:t>
            </a:r>
            <a:r>
              <a:rPr lang="ru-RU" dirty="0" err="1"/>
              <a:t>міцно</a:t>
            </a:r>
            <a:r>
              <a:rPr lang="ru-RU" dirty="0"/>
              <a:t>, </a:t>
            </a:r>
            <a:r>
              <a:rPr lang="ru-RU" dirty="0" err="1"/>
              <a:t>що</a:t>
            </a:r>
            <a:r>
              <a:rPr lang="ru-RU" dirty="0"/>
              <a:t> </a:t>
            </a:r>
            <a:r>
              <a:rPr lang="ru-RU" dirty="0" err="1"/>
              <a:t>стають</a:t>
            </a:r>
            <a:r>
              <a:rPr lang="ru-RU" dirty="0"/>
              <a:t> </a:t>
            </a:r>
            <a:r>
              <a:rPr lang="ru-RU" dirty="0" err="1"/>
              <a:t>забобонами</a:t>
            </a:r>
            <a:r>
              <a:rPr lang="ru-RU" dirty="0"/>
              <a:t> і </a:t>
            </a:r>
            <a:r>
              <a:rPr lang="ru-RU" dirty="0" err="1"/>
              <a:t>стримуючими</a:t>
            </a:r>
            <a:r>
              <a:rPr lang="ru-RU" dirty="0"/>
              <a:t> </a:t>
            </a:r>
            <a:r>
              <a:rPr lang="ru-RU" dirty="0" err="1"/>
              <a:t>прогрес</a:t>
            </a:r>
            <a:r>
              <a:rPr lang="ru-RU" dirty="0"/>
              <a:t> </a:t>
            </a:r>
            <a:r>
              <a:rPr lang="ru-RU" dirty="0" err="1"/>
              <a:t>перешкодами</a:t>
            </a:r>
            <a:r>
              <a:rPr lang="ru-RU" dirty="0"/>
              <a:t>. </a:t>
            </a:r>
            <a:r>
              <a:rPr lang="ru-RU" dirty="0" err="1"/>
              <a:t>Іноді</a:t>
            </a:r>
            <a:r>
              <a:rPr lang="ru-RU" dirty="0"/>
              <a:t>, </a:t>
            </a:r>
            <a:r>
              <a:rPr lang="ru-RU" dirty="0" err="1"/>
              <a:t>навпаки</a:t>
            </a:r>
            <a:r>
              <a:rPr lang="ru-RU" dirty="0"/>
              <a:t>, наука </a:t>
            </a:r>
            <a:r>
              <a:rPr lang="ru-RU" dirty="0" err="1"/>
              <a:t>довгим</a:t>
            </a:r>
            <a:r>
              <a:rPr lang="ru-RU" dirty="0"/>
              <a:t> і </a:t>
            </a:r>
            <a:r>
              <a:rPr lang="ru-RU" dirty="0" err="1"/>
              <a:t>важким</a:t>
            </a:r>
            <a:r>
              <a:rPr lang="ru-RU" dirty="0"/>
              <a:t> шляхом </a:t>
            </a:r>
            <a:r>
              <a:rPr lang="ru-RU" dirty="0" err="1"/>
              <a:t>доказів</a:t>
            </a:r>
            <a:r>
              <a:rPr lang="ru-RU" dirty="0"/>
              <a:t> і </a:t>
            </a:r>
            <a:r>
              <a:rPr lang="ru-RU" dirty="0" err="1"/>
              <a:t>спростувань</a:t>
            </a:r>
            <a:r>
              <a:rPr lang="ru-RU" dirty="0"/>
              <a:t> приходить до </a:t>
            </a:r>
            <a:r>
              <a:rPr lang="ru-RU" dirty="0" err="1"/>
              <a:t>формулювання</a:t>
            </a:r>
            <a:r>
              <a:rPr lang="ru-RU" dirty="0"/>
              <a:t> тих </a:t>
            </a:r>
            <a:r>
              <a:rPr lang="ru-RU" dirty="0" err="1"/>
              <a:t>положень</a:t>
            </a:r>
            <a:r>
              <a:rPr lang="ru-RU" dirty="0"/>
              <a:t>, </a:t>
            </a:r>
            <a:r>
              <a:rPr lang="ru-RU" dirty="0" err="1"/>
              <a:t>які</a:t>
            </a:r>
            <a:r>
              <a:rPr lang="ru-RU" dirty="0"/>
              <a:t> давно затвердили себе в </a:t>
            </a:r>
            <a:r>
              <a:rPr lang="ru-RU" dirty="0" err="1"/>
              <a:t>середовищі</a:t>
            </a:r>
            <a:r>
              <a:rPr lang="ru-RU" dirty="0"/>
              <a:t> </a:t>
            </a:r>
            <a:r>
              <a:rPr lang="ru-RU" dirty="0" err="1"/>
              <a:t>буденного</a:t>
            </a:r>
            <a:r>
              <a:rPr lang="ru-RU" dirty="0"/>
              <a:t> </a:t>
            </a:r>
            <a:r>
              <a:rPr lang="ru-RU" dirty="0" err="1"/>
              <a:t>знання</a:t>
            </a:r>
            <a:r>
              <a:rPr lang="ru-RU" dirty="0"/>
              <a:t>.</a:t>
            </a:r>
            <a:endParaRPr lang="uk-UA" dirty="0"/>
          </a:p>
        </p:txBody>
      </p:sp>
    </p:spTree>
    <p:extLst>
      <p:ext uri="{BB962C8B-B14F-4D97-AF65-F5344CB8AC3E}">
        <p14:creationId xmlns:p14="http://schemas.microsoft.com/office/powerpoint/2010/main" val="31126196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t>Буденне знання включає в себе</a:t>
            </a:r>
            <a:br>
              <a:rPr lang="uk-UA" dirty="0"/>
            </a:br>
            <a:endParaRPr lang="uk-UA" dirty="0"/>
          </a:p>
        </p:txBody>
      </p:sp>
      <p:sp>
        <p:nvSpPr>
          <p:cNvPr id="3" name="Объект 2"/>
          <p:cNvSpPr>
            <a:spLocks noGrp="1"/>
          </p:cNvSpPr>
          <p:nvPr>
            <p:ph idx="1"/>
          </p:nvPr>
        </p:nvSpPr>
        <p:spPr/>
        <p:txBody>
          <a:bodyPr>
            <a:normAutofit fontScale="92500" lnSpcReduction="10000"/>
          </a:bodyPr>
          <a:lstStyle/>
          <a:p>
            <a:r>
              <a:rPr lang="uk-UA" dirty="0" smtClean="0"/>
              <a:t>здоровий </a:t>
            </a:r>
            <a:r>
              <a:rPr lang="uk-UA" dirty="0"/>
              <a:t>глузд, </a:t>
            </a:r>
            <a:endParaRPr lang="uk-UA" dirty="0" smtClean="0"/>
          </a:p>
          <a:p>
            <a:r>
              <a:rPr lang="uk-UA" dirty="0" smtClean="0"/>
              <a:t>прикмети</a:t>
            </a:r>
            <a:r>
              <a:rPr lang="uk-UA" dirty="0"/>
              <a:t>, </a:t>
            </a:r>
            <a:endParaRPr lang="uk-UA" dirty="0" smtClean="0"/>
          </a:p>
          <a:p>
            <a:r>
              <a:rPr lang="uk-UA" dirty="0" smtClean="0"/>
              <a:t>повчання,</a:t>
            </a:r>
          </a:p>
          <a:p>
            <a:r>
              <a:rPr lang="uk-UA" dirty="0" smtClean="0"/>
              <a:t>рецепти,</a:t>
            </a:r>
          </a:p>
          <a:p>
            <a:r>
              <a:rPr lang="uk-UA" dirty="0" smtClean="0"/>
              <a:t>особистий </a:t>
            </a:r>
            <a:r>
              <a:rPr lang="uk-UA" dirty="0"/>
              <a:t>досвід</a:t>
            </a:r>
            <a:r>
              <a:rPr lang="uk-UA" dirty="0" smtClean="0"/>
              <a:t>,</a:t>
            </a:r>
          </a:p>
          <a:p>
            <a:r>
              <a:rPr lang="uk-UA" dirty="0" smtClean="0"/>
              <a:t>традиції</a:t>
            </a:r>
            <a:r>
              <a:rPr lang="uk-UA" dirty="0"/>
              <a:t>. </a:t>
            </a:r>
            <a:endParaRPr lang="uk-UA" dirty="0" smtClean="0"/>
          </a:p>
          <a:p>
            <a:pPr algn="just"/>
            <a:r>
              <a:rPr lang="uk-UA" dirty="0" smtClean="0"/>
              <a:t>Воно </a:t>
            </a:r>
            <a:r>
              <a:rPr lang="uk-UA" dirty="0"/>
              <a:t>хоч і фіксує істину, але робить це не систематично і бездоказово. Його особливістю є те, що воно використовується людиною практично </a:t>
            </a:r>
            <a:r>
              <a:rPr lang="uk-UA" dirty="0" err="1"/>
              <a:t>неусвідомлено</a:t>
            </a:r>
            <a:r>
              <a:rPr lang="uk-UA" dirty="0"/>
              <a:t> і в своєму застосуванні не вимагає попередніх систем доказів. Іноді знання повсякденного досвіду навіть перескакує щабель артикуляції, а просто і мовчазно керує діями суб'єкта.</a:t>
            </a:r>
          </a:p>
        </p:txBody>
      </p:sp>
    </p:spTree>
    <p:extLst>
      <p:ext uri="{BB962C8B-B14F-4D97-AF65-F5344CB8AC3E}">
        <p14:creationId xmlns:p14="http://schemas.microsoft.com/office/powerpoint/2010/main" val="26191958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Література</a:t>
            </a:r>
            <a:endParaRPr lang="uk-UA" dirty="0"/>
          </a:p>
        </p:txBody>
      </p:sp>
      <p:sp>
        <p:nvSpPr>
          <p:cNvPr id="3" name="Объект 2"/>
          <p:cNvSpPr>
            <a:spLocks noGrp="1"/>
          </p:cNvSpPr>
          <p:nvPr>
            <p:ph idx="1"/>
          </p:nvPr>
        </p:nvSpPr>
        <p:spPr/>
        <p:txBody>
          <a:bodyPr/>
          <a:lstStyle/>
          <a:p>
            <a:pPr algn="just"/>
            <a:r>
              <a:rPr lang="uk-UA" dirty="0" err="1" smtClean="0"/>
              <a:t>Райхерт</a:t>
            </a:r>
            <a:r>
              <a:rPr lang="uk-UA" dirty="0" smtClean="0"/>
              <a:t> </a:t>
            </a:r>
            <a:r>
              <a:rPr lang="uk-UA" dirty="0"/>
              <a:t>К. В. Філософія науки. Змістовий модуль 3. Наука. Тема 1. Що таке наука : метод. вказівки з нормативного курсу для студентів другого (магістерського) рівня вищої освіти спеціальності 033 Філософія /  К. В. </a:t>
            </a:r>
            <a:r>
              <a:rPr lang="uk-UA" dirty="0" err="1"/>
              <a:t>Райхерт</a:t>
            </a:r>
            <a:r>
              <a:rPr lang="uk-UA" dirty="0"/>
              <a:t>. Одеса : </a:t>
            </a:r>
            <a:r>
              <a:rPr lang="uk-UA" dirty="0" err="1"/>
              <a:t>Одес</a:t>
            </a:r>
            <a:r>
              <a:rPr lang="uk-UA" dirty="0"/>
              <a:t>. </a:t>
            </a:r>
            <a:r>
              <a:rPr lang="uk-UA" dirty="0" err="1"/>
              <a:t>нац</a:t>
            </a:r>
            <a:r>
              <a:rPr lang="uk-UA" dirty="0"/>
              <a:t>. ун-т ім. І. І. Мечникова, 2021.  26 с</a:t>
            </a:r>
            <a:r>
              <a:rPr lang="uk-UA" dirty="0" smtClean="0"/>
              <a:t>.</a:t>
            </a:r>
          </a:p>
          <a:p>
            <a:pPr algn="just"/>
            <a:r>
              <a:rPr lang="ru-RU" dirty="0" err="1" smtClean="0"/>
              <a:t>Ханстантинов</a:t>
            </a:r>
            <a:r>
              <a:rPr lang="ru-RU" dirty="0" smtClean="0"/>
              <a:t> </a:t>
            </a:r>
            <a:r>
              <a:rPr lang="ru-RU" dirty="0"/>
              <a:t>В.О. </a:t>
            </a:r>
            <a:r>
              <a:rPr lang="ru-RU" dirty="0" err="1"/>
              <a:t>Філософія</a:t>
            </a:r>
            <a:r>
              <a:rPr lang="ru-RU" dirty="0"/>
              <a:t> науки: курс </a:t>
            </a:r>
            <a:r>
              <a:rPr lang="ru-RU" dirty="0" err="1"/>
              <a:t>лекцій</a:t>
            </a:r>
            <a:r>
              <a:rPr lang="ru-RU" dirty="0"/>
              <a:t>. </a:t>
            </a:r>
            <a:r>
              <a:rPr lang="ru-RU" dirty="0" err="1"/>
              <a:t>Миколаїв</a:t>
            </a:r>
            <a:r>
              <a:rPr lang="ru-RU" dirty="0"/>
              <a:t>: МНАУ, 2017. 188 с</a:t>
            </a:r>
            <a:r>
              <a:rPr lang="ru-RU" dirty="0" smtClean="0"/>
              <a:t>.</a:t>
            </a:r>
          </a:p>
          <a:p>
            <a:pPr algn="just"/>
            <a:r>
              <a:rPr lang="uk-UA" dirty="0" err="1" smtClean="0"/>
              <a:t>Ратніков</a:t>
            </a:r>
            <a:r>
              <a:rPr lang="uk-UA" dirty="0" smtClean="0"/>
              <a:t> </a:t>
            </a:r>
            <a:r>
              <a:rPr lang="uk-UA" dirty="0"/>
              <a:t>В. С. Основи філософії науки і філософії техніки: навчальний посібник. Вінниця: ВНТУ, 2012. 291 с.</a:t>
            </a:r>
          </a:p>
        </p:txBody>
      </p:sp>
    </p:spTree>
    <p:extLst>
      <p:ext uri="{BB962C8B-B14F-4D97-AF65-F5344CB8AC3E}">
        <p14:creationId xmlns:p14="http://schemas.microsoft.com/office/powerpoint/2010/main" val="21570518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sz="3200" dirty="0" smtClean="0"/>
              <a:t>Неписемний характер буденного знання</a:t>
            </a:r>
            <a:endParaRPr lang="uk-UA" sz="3200" dirty="0"/>
          </a:p>
        </p:txBody>
      </p:sp>
      <p:sp>
        <p:nvSpPr>
          <p:cNvPr id="3" name="Объект 2"/>
          <p:cNvSpPr>
            <a:spLocks noGrp="1"/>
          </p:cNvSpPr>
          <p:nvPr>
            <p:ph idx="1"/>
          </p:nvPr>
        </p:nvSpPr>
        <p:spPr/>
        <p:txBody>
          <a:bodyPr/>
          <a:lstStyle/>
          <a:p>
            <a:pPr algn="just"/>
            <a:r>
              <a:rPr lang="uk-UA" dirty="0" smtClean="0"/>
              <a:t>Ті </a:t>
            </a:r>
            <a:r>
              <a:rPr lang="uk-UA" dirty="0"/>
              <a:t>прислів'я і приказки, якими володіє фольклор кожної етнічної спільності, лише фіксують цей факт, але ніяк не прописують теорію буденного знання. Зауважимо, що вчений, використовуючи вузькоспеціалізований арсенал наукових понять і теорій для даної конкретної сфери дійсний '</a:t>
            </a:r>
            <a:r>
              <a:rPr lang="uk-UA" dirty="0" err="1"/>
              <a:t>ності</a:t>
            </a:r>
            <a:r>
              <a:rPr lang="uk-UA" dirty="0"/>
              <a:t>. завжди впроваджений також і в сферу неспеціалізованого повсякденного досвіду, що має загальнолюдський характер. Бо вчений, залишаючись вченим, не перестає бути просто людиною</a:t>
            </a:r>
            <a:r>
              <a:rPr lang="uk-UA" dirty="0" smtClean="0"/>
              <a:t>.</a:t>
            </a:r>
          </a:p>
          <a:p>
            <a:pPr algn="just"/>
            <a:r>
              <a:rPr lang="uk-UA" dirty="0"/>
              <a:t>Іноді повсякденне знання визначають за допомогою вказівки на загальні уявлення здорового глузду або неспеціалізований повсякденний досвід, який забезпечує попереднє орієнтовне сприйняття і розуміння світу.</a:t>
            </a:r>
          </a:p>
        </p:txBody>
      </p:sp>
    </p:spTree>
    <p:extLst>
      <p:ext uri="{BB962C8B-B14F-4D97-AF65-F5344CB8AC3E}">
        <p14:creationId xmlns:p14="http://schemas.microsoft.com/office/powerpoint/2010/main" val="31520417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t>ігрове пізнання</a:t>
            </a:r>
          </a:p>
        </p:txBody>
      </p:sp>
      <p:sp>
        <p:nvSpPr>
          <p:cNvPr id="3" name="Объект 2"/>
          <p:cNvSpPr>
            <a:spLocks noGrp="1"/>
          </p:cNvSpPr>
          <p:nvPr>
            <p:ph idx="1"/>
          </p:nvPr>
        </p:nvSpPr>
        <p:spPr/>
        <p:txBody>
          <a:bodyPr/>
          <a:lstStyle/>
          <a:p>
            <a:pPr algn="just"/>
            <a:r>
              <a:rPr lang="uk-UA" dirty="0"/>
              <a:t>До історично перших форм людського знання відносять </a:t>
            </a:r>
            <a:r>
              <a:rPr lang="uk-UA" b="1" dirty="0">
                <a:solidFill>
                  <a:srgbClr val="FFC000"/>
                </a:solidFill>
              </a:rPr>
              <a:t>ігрове пізнання</a:t>
            </a:r>
            <a:r>
              <a:rPr lang="uk-UA" dirty="0"/>
              <a:t>, яке будується на основі умовно прийнятих правил і цілей. Воно дає можливість піднятися над повсякденним буттям, не піклуватися про практичну вигоду і вести себе відповідно до вільно прийнятими ігровими нормами. В ігровому пізнанні можливо приховування істини, обман партнера. Воно носить навчально-розвивальний характер, виявляє якості та можливості людини, дозволяє розсунути психологічні кордони спілкування.</a:t>
            </a:r>
          </a:p>
        </p:txBody>
      </p:sp>
    </p:spTree>
    <p:extLst>
      <p:ext uri="{BB962C8B-B14F-4D97-AF65-F5344CB8AC3E}">
        <p14:creationId xmlns:p14="http://schemas.microsoft.com/office/powerpoint/2010/main" val="14372641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t>особистісне знання</a:t>
            </a:r>
          </a:p>
        </p:txBody>
      </p:sp>
      <p:sp>
        <p:nvSpPr>
          <p:cNvPr id="3" name="Объект 2"/>
          <p:cNvSpPr>
            <a:spLocks noGrp="1"/>
          </p:cNvSpPr>
          <p:nvPr>
            <p:ph idx="1"/>
          </p:nvPr>
        </p:nvSpPr>
        <p:spPr/>
        <p:txBody>
          <a:bodyPr/>
          <a:lstStyle/>
          <a:p>
            <a:pPr algn="just"/>
            <a:r>
              <a:rPr lang="uk-UA" dirty="0"/>
              <a:t>Особливий різновид знання, що є надбанням окремої особистості, являє </a:t>
            </a:r>
            <a:r>
              <a:rPr lang="uk-UA" b="1" dirty="0">
                <a:solidFill>
                  <a:srgbClr val="FFC000"/>
                </a:solidFill>
              </a:rPr>
              <a:t>особистісне знання</a:t>
            </a:r>
            <a:r>
              <a:rPr lang="uk-UA" dirty="0"/>
              <a:t>. Воно ставиться в залежність від здібностей того чи іншого суб'єкта і від особливостей його інтелектуальної пізнавальної діяльності. Колективне знання загальнозначуще або </a:t>
            </a:r>
            <a:r>
              <a:rPr lang="uk-UA" dirty="0" err="1"/>
              <a:t>надлічностние</a:t>
            </a:r>
            <a:r>
              <a:rPr lang="uk-UA" dirty="0"/>
              <a:t> і передбачає наявність необхідної і загальної для всіх системи понять, способів, прийомів і правил побудови знання. Особистісний знання, в якому людина проявляє свою індивідуальність і творчі здібності, визнається необхідною і реально існуючої </a:t>
            </a:r>
            <a:r>
              <a:rPr lang="uk-UA" dirty="0" err="1"/>
              <a:t>компонентою</a:t>
            </a:r>
            <a:r>
              <a:rPr lang="uk-UA" dirty="0"/>
              <a:t> знання. Воно підкреслює той очевидний факт, що науку роблять люди і що мистецтву або пізнавальної діяльності не можна навчитися за підручником, воно досягається лише в спілкуванні з майстром.</a:t>
            </a:r>
          </a:p>
        </p:txBody>
      </p:sp>
    </p:spTree>
    <p:extLst>
      <p:ext uri="{BB962C8B-B14F-4D97-AF65-F5344CB8AC3E}">
        <p14:creationId xmlns:p14="http://schemas.microsoft.com/office/powerpoint/2010/main" val="1711051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t>«народна наука»</a:t>
            </a:r>
          </a:p>
        </p:txBody>
      </p:sp>
      <p:sp>
        <p:nvSpPr>
          <p:cNvPr id="3" name="Объект 2"/>
          <p:cNvSpPr>
            <a:spLocks noGrp="1"/>
          </p:cNvSpPr>
          <p:nvPr>
            <p:ph idx="1"/>
          </p:nvPr>
        </p:nvSpPr>
        <p:spPr/>
        <p:txBody>
          <a:bodyPr>
            <a:normAutofit fontScale="92500"/>
          </a:bodyPr>
          <a:lstStyle/>
          <a:p>
            <a:pPr algn="just"/>
            <a:r>
              <a:rPr lang="uk-UA" dirty="0"/>
              <a:t>Особливу форму </a:t>
            </a:r>
            <a:r>
              <a:rPr lang="uk-UA" dirty="0" err="1"/>
              <a:t>позанаукового</a:t>
            </a:r>
            <a:r>
              <a:rPr lang="uk-UA" dirty="0"/>
              <a:t> і нераціонального знання являє собою </a:t>
            </a:r>
            <a:r>
              <a:rPr lang="uk-UA" b="1" dirty="0" smtClean="0">
                <a:solidFill>
                  <a:srgbClr val="FFC000"/>
                </a:solidFill>
              </a:rPr>
              <a:t>«народна наука»</a:t>
            </a:r>
            <a:r>
              <a:rPr lang="uk-UA" dirty="0" smtClean="0"/>
              <a:t>, </a:t>
            </a:r>
            <a:r>
              <a:rPr lang="uk-UA" dirty="0"/>
              <a:t>яка в даний час стала справою окремих груп або окремих суб'єктів: знахарів, цілителів, екстрасенсів, а раніше шаманів, жерців, старійшин роду. При своєму виникненні народна наука виявляла себе як феномен колективної свідомості і виступала як </a:t>
            </a:r>
            <a:r>
              <a:rPr lang="uk-UA" dirty="0" err="1"/>
              <a:t>етнонаука</a:t>
            </a:r>
            <a:r>
              <a:rPr lang="uk-UA" dirty="0"/>
              <a:t>. В епоху домінування класичної науки вона втратила статус інтерсуб'єктивності і міцно розташувалася па периферії, далеко від центру офіційних експериментальних і теоретичних досліджень. Як правило, народна наука існує і транслюється в </a:t>
            </a:r>
            <a:r>
              <a:rPr lang="uk-UA" dirty="0" smtClean="0"/>
              <a:t>неписемній </a:t>
            </a:r>
            <a:r>
              <a:rPr lang="uk-UA" dirty="0"/>
              <a:t>формі від наставника до учня. Іноді можна виділити її конденсат у вигляді звітів, прийме, настанов, ритуалів та ін. Незважаючи на те, що в народній науці бачать її величезну проникливість, її часто звинувачують в </a:t>
            </a:r>
            <a:r>
              <a:rPr lang="uk-UA" dirty="0" smtClean="0"/>
              <a:t>необґрунтованих </a:t>
            </a:r>
            <a:r>
              <a:rPr lang="uk-UA" dirty="0"/>
              <a:t>претензії на володіння істиною.</a:t>
            </a:r>
          </a:p>
        </p:txBody>
      </p:sp>
    </p:spTree>
    <p:extLst>
      <p:ext uri="{BB962C8B-B14F-4D97-AF65-F5344CB8AC3E}">
        <p14:creationId xmlns:p14="http://schemas.microsoft.com/office/powerpoint/2010/main" val="6401344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t>наука - це</a:t>
            </a:r>
          </a:p>
        </p:txBody>
      </p:sp>
      <p:sp>
        <p:nvSpPr>
          <p:cNvPr id="3" name="Объект 2"/>
          <p:cNvSpPr>
            <a:spLocks noGrp="1"/>
          </p:cNvSpPr>
          <p:nvPr>
            <p:ph idx="1"/>
          </p:nvPr>
        </p:nvSpPr>
        <p:spPr/>
        <p:txBody>
          <a:bodyPr>
            <a:normAutofit/>
          </a:bodyPr>
          <a:lstStyle/>
          <a:p>
            <a:pPr algn="just"/>
            <a:r>
              <a:rPr lang="uk-UA" dirty="0" smtClean="0"/>
              <a:t>складний</a:t>
            </a:r>
            <a:r>
              <a:rPr lang="uk-UA" dirty="0"/>
              <a:t>, суперечливий процес отримання нового знання; </a:t>
            </a:r>
            <a:endParaRPr lang="uk-UA" dirty="0" smtClean="0"/>
          </a:p>
          <a:p>
            <a:pPr algn="just"/>
            <a:r>
              <a:rPr lang="uk-UA" dirty="0" smtClean="0"/>
              <a:t>результат </a:t>
            </a:r>
            <a:r>
              <a:rPr lang="uk-UA" dirty="0"/>
              <a:t>цього процесу, </a:t>
            </a:r>
            <a:r>
              <a:rPr lang="uk-UA" dirty="0" smtClean="0"/>
              <a:t>тобто </a:t>
            </a:r>
            <a:r>
              <a:rPr lang="uk-UA" dirty="0"/>
              <a:t>об'єднання отриманих знань в цілісну, розвивається органічну систему (а не просте їх підсумовування</a:t>
            </a:r>
            <a:r>
              <a:rPr lang="uk-UA" dirty="0" smtClean="0"/>
              <a:t>);</a:t>
            </a:r>
          </a:p>
          <a:p>
            <a:pPr algn="just"/>
            <a:r>
              <a:rPr lang="uk-UA" dirty="0" smtClean="0"/>
              <a:t>соціальний </a:t>
            </a:r>
            <a:r>
              <a:rPr lang="uk-UA" dirty="0"/>
              <a:t>інститут з усією своєю інфраструктурою: організація науки, наукові установи і т. п </a:t>
            </a:r>
            <a:r>
              <a:rPr lang="uk-UA" dirty="0" smtClean="0"/>
              <a:t>.; </a:t>
            </a:r>
            <a:r>
              <a:rPr lang="uk-UA" dirty="0" err="1" smtClean="0"/>
              <a:t>етос</a:t>
            </a:r>
            <a:r>
              <a:rPr lang="uk-UA" dirty="0" smtClean="0"/>
              <a:t> </a:t>
            </a:r>
            <a:r>
              <a:rPr lang="uk-UA" dirty="0"/>
              <a:t>(моральність) науки, професійні об'єднання вчених, ресурси, фінанси, наукове обладнання, система наукової інформації, різного роду комунікації вчених і т. п </a:t>
            </a:r>
            <a:r>
              <a:rPr lang="uk-UA" dirty="0" smtClean="0"/>
              <a:t>.</a:t>
            </a:r>
          </a:p>
          <a:p>
            <a:pPr algn="just"/>
            <a:r>
              <a:rPr lang="uk-UA" dirty="0" smtClean="0"/>
              <a:t>особлива </a:t>
            </a:r>
            <a:r>
              <a:rPr lang="uk-UA" dirty="0"/>
              <a:t>галузь людської діяльності і найважливіший елемент (сторона) культури.</a:t>
            </a:r>
          </a:p>
        </p:txBody>
      </p:sp>
    </p:spTree>
    <p:extLst>
      <p:ext uri="{BB962C8B-B14F-4D97-AF65-F5344CB8AC3E}">
        <p14:creationId xmlns:p14="http://schemas.microsoft.com/office/powerpoint/2010/main" val="35767925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a:t>критерії науковості, які відрізняють її від інших форм пізнання </a:t>
            </a:r>
          </a:p>
        </p:txBody>
      </p:sp>
      <p:sp>
        <p:nvSpPr>
          <p:cNvPr id="3" name="Объект 2"/>
          <p:cNvSpPr>
            <a:spLocks noGrp="1"/>
          </p:cNvSpPr>
          <p:nvPr>
            <p:ph idx="1"/>
          </p:nvPr>
        </p:nvSpPr>
        <p:spPr/>
        <p:txBody>
          <a:bodyPr/>
          <a:lstStyle/>
          <a:p>
            <a:pPr algn="just"/>
            <a:r>
              <a:rPr lang="uk-UA" dirty="0"/>
              <a:t>1. Його основне завдання - виявлення об'єктивних законів дійсності - природних, соціальних (громадських), законів самого пізнання, мислення та ін. Звідси орієнтація дослідження головним чином на загальні, істотні властивості предмета, його необхідні характеристики і їх вираження в системі абстракції, в формі ідеалізованих об'єктів. Якщо цього немає, то немає і науки, бо саме поняття науковості передбачає відкриття законів, поглиблення в сутність досліджуваних явищ. Це основна ознака науки, головна її особливість.</a:t>
            </a:r>
          </a:p>
        </p:txBody>
      </p:sp>
    </p:spTree>
    <p:extLst>
      <p:ext uri="{BB962C8B-B14F-4D97-AF65-F5344CB8AC3E}">
        <p14:creationId xmlns:p14="http://schemas.microsoft.com/office/powerpoint/2010/main" val="10666263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lstStyle/>
          <a:p>
            <a:pPr algn="just"/>
            <a:r>
              <a:rPr lang="uk-UA" dirty="0"/>
              <a:t>2. На основі знання законів функціонування і розвитку досліджуваних об'єктів наука здійснює передбачення майбутнього з метою подальшого практичного освоєння дійсності. Націленість науки на вивчення не тільки об'єктів, перетворюються у сьогоднішній практиці, а й тих, які можуть стати предметом практичного освоєння в майбутньому, є важливою відмітною рисою наукового пізнання.</a:t>
            </a:r>
          </a:p>
        </p:txBody>
      </p:sp>
    </p:spTree>
    <p:extLst>
      <p:ext uri="{BB962C8B-B14F-4D97-AF65-F5344CB8AC3E}">
        <p14:creationId xmlns:p14="http://schemas.microsoft.com/office/powerpoint/2010/main" val="16140321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lstStyle/>
          <a:p>
            <a:pPr algn="just"/>
            <a:r>
              <a:rPr lang="uk-UA" dirty="0"/>
              <a:t>3. Суттєвою ознакою наукового пізнання є його системність, тобто сукупність знань, наведених в порядок на підставі певних теоретичних принципів, які і об'єднують окремі знання в цілісну органічну систему. Збори розрізнених знань (а тим більше їх механічний агрегат, «</a:t>
            </a:r>
            <a:r>
              <a:rPr lang="uk-UA" dirty="0" err="1"/>
              <a:t>сумативне</a:t>
            </a:r>
            <a:r>
              <a:rPr lang="uk-UA" dirty="0"/>
              <a:t> ціле»), не об'єднаних в систему, ще не утворює науки. Знання перетворюються в наукові, коли цілеспрямоване збирання фактів, їх опис і узагальнення доводяться до рівня їх включення в систему понять, до складу теорії.</a:t>
            </a:r>
          </a:p>
        </p:txBody>
      </p:sp>
    </p:spTree>
    <p:extLst>
      <p:ext uri="{BB962C8B-B14F-4D97-AF65-F5344CB8AC3E}">
        <p14:creationId xmlns:p14="http://schemas.microsoft.com/office/powerpoint/2010/main" val="42242789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lstStyle/>
          <a:p>
            <a:pPr algn="just"/>
            <a:r>
              <a:rPr lang="uk-UA" dirty="0"/>
              <a:t>4. Для науки характерна постійна методологічна рефлексія. Це означає, що в ній вивчення об'єктів, виявлення їх специфіки, властивостей і </a:t>
            </a:r>
            <a:r>
              <a:rPr lang="uk-UA" dirty="0" err="1"/>
              <a:t>зв'язків</a:t>
            </a:r>
            <a:r>
              <a:rPr lang="uk-UA" dirty="0"/>
              <a:t> завжди супроводжується - в тій чи іншій мірі - усвідомленням методів і прийомів, за допомогою яких досліджуються дані об'єкти. </a:t>
            </a:r>
            <a:r>
              <a:rPr lang="uk-UA" dirty="0" smtClean="0"/>
              <a:t>Хоча </a:t>
            </a:r>
            <a:r>
              <a:rPr lang="uk-UA" dirty="0"/>
              <a:t>наука по суті своїй раціональна, але в ній завжди присутній ірраціональна компонента, в тому числі і в її методології (що особливо характерно для гуманітарних наук). </a:t>
            </a:r>
          </a:p>
        </p:txBody>
      </p:sp>
    </p:spTree>
    <p:extLst>
      <p:ext uri="{BB962C8B-B14F-4D97-AF65-F5344CB8AC3E}">
        <p14:creationId xmlns:p14="http://schemas.microsoft.com/office/powerpoint/2010/main" val="36886046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lstStyle/>
          <a:p>
            <a:pPr algn="just"/>
            <a:r>
              <a:rPr lang="uk-UA" dirty="0"/>
              <a:t>5. Безпосередня мета і вища цінність наукового пізнання - об'єктивна істина, яку можна опанувати переважно раціональними засобами і методами, але, зрозуміло, не без участі живого споглядання і </a:t>
            </a:r>
            <a:r>
              <a:rPr lang="uk-UA" dirty="0" err="1"/>
              <a:t>внераціональних</a:t>
            </a:r>
            <a:r>
              <a:rPr lang="uk-UA" dirty="0"/>
              <a:t> засобів. Звідси характерна риса наукового пізнання - об'єктивність, усунення не властивих предмету дослідження суб'єктивістських моментів для реалізації «чистоти» його розгляду.</a:t>
            </a:r>
          </a:p>
        </p:txBody>
      </p:sp>
    </p:spTree>
    <p:extLst>
      <p:ext uri="{BB962C8B-B14F-4D97-AF65-F5344CB8AC3E}">
        <p14:creationId xmlns:p14="http://schemas.microsoft.com/office/powerpoint/2010/main" val="11149061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10326689" cy="993697"/>
          </a:xfrm>
        </p:spPr>
        <p:txBody>
          <a:bodyPr/>
          <a:lstStyle/>
          <a:p>
            <a:r>
              <a:rPr lang="uk-UA" sz="3600" dirty="0" smtClean="0"/>
              <a:t>Підходи до визначення поняття «наука»</a:t>
            </a:r>
            <a:endParaRPr lang="uk-UA" sz="3600" dirty="0"/>
          </a:p>
        </p:txBody>
      </p:sp>
      <p:sp>
        <p:nvSpPr>
          <p:cNvPr id="3" name="Объект 2"/>
          <p:cNvSpPr>
            <a:spLocks noGrp="1"/>
          </p:cNvSpPr>
          <p:nvPr>
            <p:ph idx="1"/>
          </p:nvPr>
        </p:nvSpPr>
        <p:spPr/>
        <p:txBody>
          <a:bodyPr>
            <a:normAutofit/>
          </a:bodyPr>
          <a:lstStyle/>
          <a:p>
            <a:pPr algn="just"/>
            <a:r>
              <a:rPr lang="ru-RU" dirty="0" smtClean="0">
                <a:solidFill>
                  <a:srgbClr val="FFC000"/>
                </a:solidFill>
              </a:rPr>
              <a:t>За </a:t>
            </a:r>
            <a:r>
              <a:rPr lang="uk-UA" dirty="0" smtClean="0"/>
              <a:t>К. </a:t>
            </a:r>
            <a:r>
              <a:rPr lang="uk-UA" dirty="0" err="1" smtClean="0"/>
              <a:t>Райхертом</a:t>
            </a:r>
            <a:endParaRPr lang="ru-RU" dirty="0" smtClean="0">
              <a:solidFill>
                <a:srgbClr val="FFC000"/>
              </a:solidFill>
            </a:endParaRPr>
          </a:p>
          <a:p>
            <a:pPr algn="just"/>
            <a:r>
              <a:rPr lang="ru-RU" dirty="0" smtClean="0">
                <a:solidFill>
                  <a:srgbClr val="FFC000"/>
                </a:solidFill>
              </a:rPr>
              <a:t>1. Наука</a:t>
            </a:r>
            <a:r>
              <a:rPr lang="ru-RU" dirty="0" smtClean="0"/>
              <a:t> </a:t>
            </a:r>
            <a:r>
              <a:rPr lang="ru-RU" dirty="0"/>
              <a:t>– </a:t>
            </a:r>
            <a:r>
              <a:rPr lang="ru-RU" dirty="0" err="1"/>
              <a:t>це</a:t>
            </a:r>
            <a:r>
              <a:rPr lang="ru-RU" dirty="0"/>
              <a:t> </a:t>
            </a:r>
            <a:r>
              <a:rPr lang="ru-RU" dirty="0" err="1"/>
              <a:t>соціальний</a:t>
            </a:r>
            <a:r>
              <a:rPr lang="ru-RU" dirty="0"/>
              <a:t> </a:t>
            </a:r>
            <a:r>
              <a:rPr lang="ru-RU" dirty="0" err="1"/>
              <a:t>інститут</a:t>
            </a:r>
            <a:r>
              <a:rPr lang="ru-RU" dirty="0"/>
              <a:t>, до </a:t>
            </a:r>
            <a:r>
              <a:rPr lang="ru-RU" dirty="0" err="1"/>
              <a:t>роботи</a:t>
            </a:r>
            <a:r>
              <a:rPr lang="ru-RU" dirty="0"/>
              <a:t> в </a:t>
            </a:r>
            <a:r>
              <a:rPr lang="ru-RU" dirty="0" err="1"/>
              <a:t>якому</a:t>
            </a:r>
            <a:r>
              <a:rPr lang="ru-RU" dirty="0"/>
              <a:t> </a:t>
            </a:r>
            <a:r>
              <a:rPr lang="ru-RU" dirty="0" smtClean="0"/>
              <a:t> </a:t>
            </a:r>
            <a:r>
              <a:rPr lang="ru-RU" dirty="0" err="1" smtClean="0"/>
              <a:t>залучені</a:t>
            </a:r>
            <a:r>
              <a:rPr lang="ru-RU" dirty="0" smtClean="0"/>
              <a:t> </a:t>
            </a:r>
            <a:r>
              <a:rPr lang="ru-RU" dirty="0" err="1"/>
              <a:t>спеціалісти</a:t>
            </a:r>
            <a:r>
              <a:rPr lang="ru-RU" dirty="0"/>
              <a:t> (</a:t>
            </a:r>
            <a:r>
              <a:rPr lang="ru-RU" dirty="0" err="1"/>
              <a:t>чи</a:t>
            </a:r>
            <a:r>
              <a:rPr lang="ru-RU" dirty="0"/>
              <a:t> </a:t>
            </a:r>
            <a:r>
              <a:rPr lang="ru-RU" dirty="0" err="1"/>
              <a:t>експерти</a:t>
            </a:r>
            <a:r>
              <a:rPr lang="ru-RU" dirty="0"/>
              <a:t>), </a:t>
            </a:r>
            <a:r>
              <a:rPr lang="ru-RU" dirty="0" err="1"/>
              <a:t>яких</a:t>
            </a:r>
            <a:r>
              <a:rPr lang="ru-RU" dirty="0"/>
              <a:t> </a:t>
            </a:r>
            <a:r>
              <a:rPr lang="ru-RU" dirty="0" err="1"/>
              <a:t>називають</a:t>
            </a:r>
            <a:r>
              <a:rPr lang="ru-RU" dirty="0"/>
              <a:t> «</a:t>
            </a:r>
            <a:r>
              <a:rPr lang="ru-RU" dirty="0" err="1"/>
              <a:t>науковцями</a:t>
            </a:r>
            <a:r>
              <a:rPr lang="ru-RU" dirty="0"/>
              <a:t>» та </a:t>
            </a:r>
            <a:r>
              <a:rPr lang="ru-RU" dirty="0" smtClean="0"/>
              <a:t> «</a:t>
            </a:r>
            <a:r>
              <a:rPr lang="ru-RU" dirty="0" err="1" smtClean="0"/>
              <a:t>вченими</a:t>
            </a:r>
            <a:r>
              <a:rPr lang="ru-RU" dirty="0" smtClean="0"/>
              <a:t>» та </a:t>
            </a:r>
            <a:r>
              <a:rPr lang="ru-RU" dirty="0" err="1"/>
              <a:t>які</a:t>
            </a:r>
            <a:r>
              <a:rPr lang="ru-RU" dirty="0"/>
              <a:t> </a:t>
            </a:r>
            <a:r>
              <a:rPr lang="ru-RU" dirty="0" err="1"/>
              <a:t>становлять</a:t>
            </a:r>
            <a:r>
              <a:rPr lang="ru-RU" dirty="0"/>
              <a:t> так </a:t>
            </a:r>
            <a:r>
              <a:rPr lang="ru-RU" dirty="0" err="1"/>
              <a:t>звану</a:t>
            </a:r>
            <a:r>
              <a:rPr lang="ru-RU" dirty="0"/>
              <a:t> «</a:t>
            </a:r>
            <a:r>
              <a:rPr lang="ru-RU" i="1" dirty="0" err="1">
                <a:solidFill>
                  <a:srgbClr val="FFC000"/>
                </a:solidFill>
              </a:rPr>
              <a:t>наукову</a:t>
            </a:r>
            <a:r>
              <a:rPr lang="ru-RU" i="1" dirty="0">
                <a:solidFill>
                  <a:srgbClr val="FFC000"/>
                </a:solidFill>
              </a:rPr>
              <a:t> </a:t>
            </a:r>
            <a:r>
              <a:rPr lang="ru-RU" i="1" dirty="0" err="1">
                <a:solidFill>
                  <a:srgbClr val="FFC000"/>
                </a:solidFill>
              </a:rPr>
              <a:t>спільноту</a:t>
            </a:r>
            <a:r>
              <a:rPr lang="ru-RU" dirty="0"/>
              <a:t>», </a:t>
            </a:r>
            <a:r>
              <a:rPr lang="ru-RU" dirty="0" err="1"/>
              <a:t>задля</a:t>
            </a:r>
            <a:r>
              <a:rPr lang="ru-RU" dirty="0"/>
              <a:t> </a:t>
            </a:r>
            <a:r>
              <a:rPr lang="ru-RU" dirty="0" smtClean="0"/>
              <a:t> </a:t>
            </a:r>
            <a:r>
              <a:rPr lang="ru-RU" dirty="0" err="1" smtClean="0"/>
              <a:t>отримання</a:t>
            </a:r>
            <a:r>
              <a:rPr lang="ru-RU" dirty="0"/>
              <a:t>, </a:t>
            </a:r>
            <a:r>
              <a:rPr lang="ru-RU" dirty="0" err="1"/>
              <a:t>розповсюдження</a:t>
            </a:r>
            <a:r>
              <a:rPr lang="ru-RU" dirty="0"/>
              <a:t> та </a:t>
            </a:r>
            <a:r>
              <a:rPr lang="ru-RU" dirty="0" err="1"/>
              <a:t>застосування</a:t>
            </a:r>
            <a:r>
              <a:rPr lang="ru-RU" dirty="0"/>
              <a:t> </a:t>
            </a:r>
            <a:r>
              <a:rPr lang="ru-RU" dirty="0" err="1"/>
              <a:t>наукового</a:t>
            </a:r>
            <a:r>
              <a:rPr lang="ru-RU" dirty="0"/>
              <a:t> </a:t>
            </a:r>
            <a:r>
              <a:rPr lang="ru-RU" dirty="0" err="1"/>
              <a:t>знання</a:t>
            </a:r>
            <a:r>
              <a:rPr lang="ru-RU" dirty="0"/>
              <a:t>, </a:t>
            </a:r>
            <a:r>
              <a:rPr lang="ru-RU" dirty="0" smtClean="0"/>
              <a:t> особливо </a:t>
            </a:r>
            <a:r>
              <a:rPr lang="ru-RU" dirty="0" err="1"/>
              <a:t>якщо</a:t>
            </a:r>
            <a:r>
              <a:rPr lang="ru-RU" dirty="0"/>
              <a:t> </a:t>
            </a:r>
            <a:r>
              <a:rPr lang="ru-RU" dirty="0" err="1"/>
              <a:t>це</a:t>
            </a:r>
            <a:r>
              <a:rPr lang="ru-RU" dirty="0"/>
              <a:t> </a:t>
            </a:r>
            <a:r>
              <a:rPr lang="ru-RU" dirty="0" err="1"/>
              <a:t>знання</a:t>
            </a:r>
            <a:r>
              <a:rPr lang="ru-RU" dirty="0"/>
              <a:t> </a:t>
            </a:r>
            <a:r>
              <a:rPr lang="ru-RU" dirty="0" err="1"/>
              <a:t>нове</a:t>
            </a:r>
            <a:r>
              <a:rPr lang="ru-RU" dirty="0"/>
              <a:t>. </a:t>
            </a:r>
            <a:endParaRPr lang="ru-RU" dirty="0" smtClean="0"/>
          </a:p>
          <a:p>
            <a:pPr algn="just"/>
            <a:r>
              <a:rPr lang="ru-RU" i="1" dirty="0" err="1" smtClean="0">
                <a:solidFill>
                  <a:srgbClr val="FFC000"/>
                </a:solidFill>
              </a:rPr>
              <a:t>Наукове</a:t>
            </a:r>
            <a:r>
              <a:rPr lang="ru-RU" i="1" dirty="0" smtClean="0">
                <a:solidFill>
                  <a:srgbClr val="FFC000"/>
                </a:solidFill>
              </a:rPr>
              <a:t> </a:t>
            </a:r>
            <a:r>
              <a:rPr lang="ru-RU" i="1" dirty="0" err="1">
                <a:solidFill>
                  <a:srgbClr val="FFC000"/>
                </a:solidFill>
              </a:rPr>
              <a:t>знання</a:t>
            </a:r>
            <a:r>
              <a:rPr lang="ru-RU" i="1" dirty="0">
                <a:solidFill>
                  <a:srgbClr val="FFC000"/>
                </a:solidFill>
              </a:rPr>
              <a:t> </a:t>
            </a:r>
            <a:r>
              <a:rPr lang="ru-RU" dirty="0" smtClean="0"/>
              <a:t>у </a:t>
            </a:r>
            <a:r>
              <a:rPr lang="ru-RU" dirty="0" err="1" smtClean="0"/>
              <a:t>цьому</a:t>
            </a:r>
            <a:r>
              <a:rPr lang="ru-RU" dirty="0" smtClean="0"/>
              <a:t> </a:t>
            </a:r>
            <a:r>
              <a:rPr lang="ru-RU" dirty="0" err="1" smtClean="0"/>
              <a:t>розумінні</a:t>
            </a:r>
            <a:r>
              <a:rPr lang="ru-RU" dirty="0" smtClean="0"/>
              <a:t> </a:t>
            </a:r>
            <a:r>
              <a:rPr lang="ru-RU" dirty="0"/>
              <a:t>– </a:t>
            </a:r>
            <a:r>
              <a:rPr lang="ru-RU" dirty="0" err="1"/>
              <a:t>це</a:t>
            </a:r>
            <a:r>
              <a:rPr lang="ru-RU" dirty="0"/>
              <a:t> </a:t>
            </a:r>
            <a:r>
              <a:rPr lang="ru-RU" dirty="0" err="1"/>
              <a:t>знання</a:t>
            </a:r>
            <a:r>
              <a:rPr lang="ru-RU" dirty="0"/>
              <a:t>, яке </a:t>
            </a:r>
            <a:r>
              <a:rPr lang="ru-RU" dirty="0" smtClean="0"/>
              <a:t> </a:t>
            </a:r>
            <a:r>
              <a:rPr lang="ru-RU" dirty="0" err="1" smtClean="0"/>
              <a:t>отримають</a:t>
            </a:r>
            <a:r>
              <a:rPr lang="ru-RU" dirty="0" smtClean="0"/>
              <a:t> </a:t>
            </a:r>
            <a:r>
              <a:rPr lang="ru-RU" dirty="0"/>
              <a:t>і </a:t>
            </a:r>
            <a:r>
              <a:rPr lang="ru-RU" dirty="0" err="1"/>
              <a:t>фіксують</a:t>
            </a:r>
            <a:r>
              <a:rPr lang="ru-RU" dirty="0"/>
              <a:t> </a:t>
            </a:r>
            <a:r>
              <a:rPr lang="ru-RU" dirty="0" err="1"/>
              <a:t>специфічними</a:t>
            </a:r>
            <a:r>
              <a:rPr lang="ru-RU" dirty="0"/>
              <a:t> </a:t>
            </a:r>
            <a:r>
              <a:rPr lang="ru-RU" dirty="0" err="1"/>
              <a:t>науковими</a:t>
            </a:r>
            <a:r>
              <a:rPr lang="ru-RU" dirty="0"/>
              <a:t> способами </a:t>
            </a:r>
            <a:r>
              <a:rPr lang="ru-RU" dirty="0" smtClean="0"/>
              <a:t> </a:t>
            </a:r>
            <a:r>
              <a:rPr lang="ru-RU" dirty="0" err="1" smtClean="0"/>
              <a:t>дослідження</a:t>
            </a:r>
            <a:r>
              <a:rPr lang="ru-RU" dirty="0" smtClean="0"/>
              <a:t>.</a:t>
            </a:r>
            <a:endParaRPr lang="uk-UA" dirty="0"/>
          </a:p>
        </p:txBody>
      </p:sp>
    </p:spTree>
    <p:extLst>
      <p:ext uri="{BB962C8B-B14F-4D97-AF65-F5344CB8AC3E}">
        <p14:creationId xmlns:p14="http://schemas.microsoft.com/office/powerpoint/2010/main" val="37218112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lstStyle/>
          <a:p>
            <a:pPr algn="just"/>
            <a:r>
              <a:rPr lang="uk-UA" dirty="0"/>
              <a:t>6. Наукове пізнання є складний, суперечливий процес виробництва і відтворення нових знань, що утворюють цілісну розвивається систему понять, теорій, гіпотез, законів та інших ідеальних форм, закріплених у мові - природному або (що більш характерно) штучному: математична символіка, хімічні формули і т. п. Вироблення </a:t>
            </a:r>
            <a:r>
              <a:rPr lang="uk-UA" dirty="0" smtClean="0"/>
              <a:t>спеціалізованої </a:t>
            </a:r>
            <a:r>
              <a:rPr lang="uk-UA" dirty="0"/>
              <a:t>(і перш за все - штучного) наукової мови - найважливіша умова успішної роботи в науці</a:t>
            </a:r>
            <a:r>
              <a:rPr lang="uk-UA" dirty="0" smtClean="0"/>
              <a:t>.</a:t>
            </a:r>
          </a:p>
          <a:p>
            <a:pPr algn="just"/>
            <a:r>
              <a:rPr lang="uk-UA" dirty="0"/>
              <a:t>7. У процесі наукового пізнання застосовуються такі специфічні матеріальні засіб, як прилади, інструменти, інше так зване «наукове обладнання», найчастіше дуже складне і дороге </a:t>
            </a:r>
            <a:endParaRPr lang="uk-UA" dirty="0"/>
          </a:p>
        </p:txBody>
      </p:sp>
    </p:spTree>
    <p:extLst>
      <p:ext uri="{BB962C8B-B14F-4D97-AF65-F5344CB8AC3E}">
        <p14:creationId xmlns:p14="http://schemas.microsoft.com/office/powerpoint/2010/main" val="397001987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lstStyle/>
          <a:p>
            <a:pPr algn="just"/>
            <a:r>
              <a:rPr lang="uk-UA" dirty="0"/>
              <a:t>8. </a:t>
            </a:r>
            <a:r>
              <a:rPr lang="uk-UA" dirty="0" smtClean="0"/>
              <a:t>Наукове пізнання характеризується суворою доказовістю, обґрунтованістю </a:t>
            </a:r>
            <a:r>
              <a:rPr lang="uk-UA" dirty="0"/>
              <a:t>отриманих результатів, </a:t>
            </a:r>
            <a:r>
              <a:rPr lang="uk-UA" dirty="0" smtClean="0"/>
              <a:t>достовірністю </a:t>
            </a:r>
            <a:r>
              <a:rPr lang="uk-UA" dirty="0"/>
              <a:t>висновків. Знання для науки є доказове знання. Інакше кажучи, знання (якщо воно претендує на статус наукового) має бути підтверджено фактами і аргументами. </a:t>
            </a:r>
            <a:endParaRPr lang="uk-UA" dirty="0" smtClean="0"/>
          </a:p>
          <a:p>
            <a:pPr algn="just"/>
            <a:r>
              <a:rPr lang="uk-UA" dirty="0" smtClean="0"/>
              <a:t>9</a:t>
            </a:r>
            <a:r>
              <a:rPr lang="uk-UA" dirty="0"/>
              <a:t>. Дослідна </a:t>
            </a:r>
            <a:r>
              <a:rPr lang="uk-UA" dirty="0" err="1"/>
              <a:t>перевірюваність</a:t>
            </a:r>
            <a:r>
              <a:rPr lang="uk-UA" dirty="0"/>
              <a:t> і можливість багаторазового відтворення результатів (іншими дослідниками, в різних країнах і т. д.). Якщо цей критерій «не працює», то немає і науки як такої.</a:t>
            </a:r>
          </a:p>
          <a:p>
            <a:endParaRPr lang="uk-UA" dirty="0"/>
          </a:p>
        </p:txBody>
      </p:sp>
    </p:spTree>
    <p:extLst>
      <p:ext uri="{BB962C8B-B14F-4D97-AF65-F5344CB8AC3E}">
        <p14:creationId xmlns:p14="http://schemas.microsoft.com/office/powerpoint/2010/main" val="387912381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err="1" smtClean="0"/>
              <a:t>Компоненти</a:t>
            </a:r>
            <a:r>
              <a:rPr lang="ru-RU" dirty="0" smtClean="0"/>
              <a:t> </a:t>
            </a:r>
            <a:r>
              <a:rPr lang="ru-RU" dirty="0" err="1" smtClean="0"/>
              <a:t>наукового</a:t>
            </a:r>
            <a:r>
              <a:rPr lang="ru-RU" dirty="0" smtClean="0"/>
              <a:t> </a:t>
            </a:r>
            <a:r>
              <a:rPr lang="ru-RU" dirty="0" err="1" smtClean="0"/>
              <a:t>пізнання</a:t>
            </a:r>
            <a:endParaRPr lang="uk-UA" dirty="0"/>
          </a:p>
        </p:txBody>
      </p:sp>
      <p:sp>
        <p:nvSpPr>
          <p:cNvPr id="3" name="Объект 2"/>
          <p:cNvSpPr>
            <a:spLocks noGrp="1"/>
          </p:cNvSpPr>
          <p:nvPr>
            <p:ph idx="1"/>
          </p:nvPr>
        </p:nvSpPr>
        <p:spPr/>
        <p:txBody>
          <a:bodyPr>
            <a:normAutofit/>
          </a:bodyPr>
          <a:lstStyle/>
          <a:p>
            <a:r>
              <a:rPr lang="uk-UA" dirty="0"/>
              <a:t>а) Суб'єкт науки - ключовий її елемент: окремий дослідник, наукове співтовариство, науковий колектив і т. п., в кінцевому рахунку - суспільство загалом. </a:t>
            </a:r>
            <a:endParaRPr lang="uk-UA" dirty="0" smtClean="0"/>
          </a:p>
          <a:p>
            <a:r>
              <a:rPr lang="uk-UA" dirty="0"/>
              <a:t>б) Об'єкт (предмет, предметна область), </a:t>
            </a:r>
            <a:r>
              <a:rPr lang="uk-UA" dirty="0" smtClean="0"/>
              <a:t>те ЩО саме </a:t>
            </a:r>
            <a:r>
              <a:rPr lang="uk-UA" dirty="0"/>
              <a:t>вивчає дана наука чи наукова дисципліна. Інакше кажучи, це все те. на що спрямована думка дослідника, все. що може бути описано, </a:t>
            </a:r>
            <a:r>
              <a:rPr lang="uk-UA" dirty="0" err="1"/>
              <a:t>сприйнято</a:t>
            </a:r>
            <a:r>
              <a:rPr lang="uk-UA" dirty="0"/>
              <a:t>, названо, висловлено в мисленні і </a:t>
            </a:r>
            <a:r>
              <a:rPr lang="uk-UA" dirty="0" err="1"/>
              <a:t>т.п</a:t>
            </a:r>
            <a:r>
              <a:rPr lang="uk-UA" dirty="0" smtClean="0"/>
              <a:t>.</a:t>
            </a:r>
          </a:p>
          <a:p>
            <a:r>
              <a:rPr lang="uk-UA" dirty="0"/>
              <a:t>в) Система методів і прийомів, характерних для даної науки чи наукової дисципліни і обумовлених своєрідністю їх предметів.</a:t>
            </a:r>
          </a:p>
          <a:p>
            <a:r>
              <a:rPr lang="uk-UA" dirty="0"/>
              <a:t>г) </a:t>
            </a:r>
            <a:r>
              <a:rPr lang="uk-UA" dirty="0" smtClean="0"/>
              <a:t>Свою </a:t>
            </a:r>
            <a:r>
              <a:rPr lang="uk-UA" dirty="0" err="1" smtClean="0"/>
              <a:t>специфічнумову</a:t>
            </a:r>
            <a:r>
              <a:rPr lang="uk-UA" dirty="0" smtClean="0"/>
              <a:t> </a:t>
            </a:r>
            <a:r>
              <a:rPr lang="uk-UA" dirty="0"/>
              <a:t>- як </a:t>
            </a:r>
            <a:r>
              <a:rPr lang="uk-UA" dirty="0" smtClean="0"/>
              <a:t>природну, </a:t>
            </a:r>
            <a:r>
              <a:rPr lang="uk-UA" dirty="0"/>
              <a:t>так і </a:t>
            </a:r>
            <a:r>
              <a:rPr lang="uk-UA" dirty="0" smtClean="0"/>
              <a:t>особливу штучну </a:t>
            </a:r>
            <a:r>
              <a:rPr lang="uk-UA" dirty="0"/>
              <a:t>(знаки, символи, математичні рівняння, хімічні формули і т. п.).</a:t>
            </a:r>
          </a:p>
          <a:p>
            <a:endParaRPr lang="uk-UA" dirty="0"/>
          </a:p>
        </p:txBody>
      </p:sp>
    </p:spTree>
    <p:extLst>
      <p:ext uri="{BB962C8B-B14F-4D97-AF65-F5344CB8AC3E}">
        <p14:creationId xmlns:p14="http://schemas.microsoft.com/office/powerpoint/2010/main" val="285099374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1" y="452718"/>
            <a:ext cx="9561918" cy="1400530"/>
          </a:xfrm>
        </p:spPr>
        <p:txBody>
          <a:bodyPr/>
          <a:lstStyle/>
          <a:p>
            <a:pPr algn="ctr"/>
            <a:r>
              <a:rPr lang="uk-UA" sz="3600" dirty="0" smtClean="0"/>
              <a:t>Елементи структури наукового пізнання</a:t>
            </a:r>
            <a:endParaRPr lang="uk-UA" sz="3600" dirty="0"/>
          </a:p>
        </p:txBody>
      </p:sp>
      <p:sp>
        <p:nvSpPr>
          <p:cNvPr id="3" name="Объект 2"/>
          <p:cNvSpPr>
            <a:spLocks noGrp="1"/>
          </p:cNvSpPr>
          <p:nvPr>
            <p:ph idx="1"/>
          </p:nvPr>
        </p:nvSpPr>
        <p:spPr>
          <a:xfrm>
            <a:off x="1113905" y="1729048"/>
            <a:ext cx="8935948" cy="4519352"/>
          </a:xfrm>
        </p:spPr>
        <p:txBody>
          <a:bodyPr>
            <a:normAutofit/>
          </a:bodyPr>
          <a:lstStyle/>
          <a:p>
            <a:pPr algn="just"/>
            <a:r>
              <a:rPr lang="uk-UA" dirty="0" smtClean="0"/>
              <a:t>фактичний матеріал з </a:t>
            </a:r>
            <a:r>
              <a:rPr lang="uk-UA" dirty="0"/>
              <a:t>емпіричного </a:t>
            </a:r>
            <a:r>
              <a:rPr lang="uk-UA" dirty="0" smtClean="0"/>
              <a:t>досвіду;</a:t>
            </a:r>
          </a:p>
          <a:p>
            <a:pPr algn="just"/>
            <a:r>
              <a:rPr lang="uk-UA" dirty="0" smtClean="0"/>
              <a:t>результати </a:t>
            </a:r>
            <a:r>
              <a:rPr lang="uk-UA" dirty="0"/>
              <a:t>первинного концептуального його узагальнення в поняттях і інших </a:t>
            </a:r>
            <a:r>
              <a:rPr lang="uk-UA" dirty="0" smtClean="0"/>
              <a:t>абстракціях;</a:t>
            </a:r>
          </a:p>
          <a:p>
            <a:pPr algn="just"/>
            <a:r>
              <a:rPr lang="uk-UA" dirty="0" smtClean="0"/>
              <a:t>засновані </a:t>
            </a:r>
            <a:r>
              <a:rPr lang="uk-UA" dirty="0"/>
              <a:t>на фактах проблеми і наукові припущення (гіпотези</a:t>
            </a:r>
            <a:r>
              <a:rPr lang="uk-UA" dirty="0" smtClean="0"/>
              <a:t>);</a:t>
            </a:r>
          </a:p>
          <a:p>
            <a:pPr algn="just"/>
            <a:r>
              <a:rPr lang="uk-UA" dirty="0" smtClean="0"/>
              <a:t>закони</a:t>
            </a:r>
            <a:r>
              <a:rPr lang="uk-UA" dirty="0"/>
              <a:t>, принципи і теорії, картини </a:t>
            </a:r>
            <a:r>
              <a:rPr lang="uk-UA" dirty="0" smtClean="0"/>
              <a:t>світу, які «виростають</a:t>
            </a:r>
            <a:r>
              <a:rPr lang="uk-UA" dirty="0"/>
              <a:t>» з них </a:t>
            </a:r>
            <a:r>
              <a:rPr lang="uk-UA" dirty="0" smtClean="0"/>
              <a:t>;</a:t>
            </a:r>
          </a:p>
          <a:p>
            <a:pPr algn="just"/>
            <a:r>
              <a:rPr lang="uk-UA" dirty="0" smtClean="0"/>
              <a:t>філософські </a:t>
            </a:r>
            <a:r>
              <a:rPr lang="uk-UA" dirty="0"/>
              <a:t>установки (підстави</a:t>
            </a:r>
            <a:r>
              <a:rPr lang="uk-UA" dirty="0" smtClean="0"/>
              <a:t>);</a:t>
            </a:r>
          </a:p>
          <a:p>
            <a:pPr algn="just"/>
            <a:r>
              <a:rPr lang="uk-UA" dirty="0" smtClean="0"/>
              <a:t>соціокультурні </a:t>
            </a:r>
            <a:r>
              <a:rPr lang="uk-UA" dirty="0"/>
              <a:t>ціннісні і світоглядні основи</a:t>
            </a:r>
            <a:r>
              <a:rPr lang="uk-UA" dirty="0" smtClean="0"/>
              <a:t>;</a:t>
            </a:r>
          </a:p>
          <a:p>
            <a:pPr algn="just"/>
            <a:r>
              <a:rPr lang="uk-UA" dirty="0" smtClean="0"/>
              <a:t>методи</a:t>
            </a:r>
            <a:r>
              <a:rPr lang="uk-UA" dirty="0"/>
              <a:t>, ідеали і норми наукового пізнання, його еталони, </a:t>
            </a:r>
            <a:r>
              <a:rPr lang="uk-UA" dirty="0" err="1" smtClean="0"/>
              <a:t>регулятиви</a:t>
            </a:r>
            <a:r>
              <a:rPr lang="uk-UA" dirty="0" smtClean="0"/>
              <a:t> та </a:t>
            </a:r>
            <a:r>
              <a:rPr lang="uk-UA" dirty="0"/>
              <a:t>імперативи; </a:t>
            </a:r>
            <a:endParaRPr lang="uk-UA" dirty="0" smtClean="0"/>
          </a:p>
          <a:p>
            <a:pPr algn="just"/>
            <a:r>
              <a:rPr lang="uk-UA" dirty="0" smtClean="0"/>
              <a:t>стиль </a:t>
            </a:r>
            <a:r>
              <a:rPr lang="uk-UA" dirty="0"/>
              <a:t>мислення і деякі інші елементи (наприклад, </a:t>
            </a:r>
            <a:r>
              <a:rPr lang="uk-UA" dirty="0" err="1" smtClean="0"/>
              <a:t>позараціональне</a:t>
            </a:r>
            <a:r>
              <a:rPr lang="uk-UA" dirty="0"/>
              <a:t>).</a:t>
            </a:r>
          </a:p>
        </p:txBody>
      </p:sp>
    </p:spTree>
    <p:extLst>
      <p:ext uri="{BB962C8B-B14F-4D97-AF65-F5344CB8AC3E}">
        <p14:creationId xmlns:p14="http://schemas.microsoft.com/office/powerpoint/2010/main" val="4073699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normAutofit/>
          </a:bodyPr>
          <a:lstStyle/>
          <a:p>
            <a:pPr algn="just"/>
            <a:r>
              <a:rPr lang="uk-UA" i="1" dirty="0">
                <a:solidFill>
                  <a:srgbClr val="FFC000"/>
                </a:solidFill>
              </a:rPr>
              <a:t>Наукова спільнота </a:t>
            </a:r>
            <a:r>
              <a:rPr lang="uk-UA" dirty="0"/>
              <a:t>тут – це сукупність науковців, </a:t>
            </a:r>
            <a:r>
              <a:rPr lang="uk-UA" dirty="0" smtClean="0"/>
              <a:t> тобто </a:t>
            </a:r>
            <a:r>
              <a:rPr lang="uk-UA" dirty="0"/>
              <a:t>професіоналів (експертів, спеціалістів), які </a:t>
            </a:r>
            <a:r>
              <a:rPr lang="uk-UA" dirty="0" err="1" smtClean="0"/>
              <a:t>організуються</a:t>
            </a:r>
            <a:r>
              <a:rPr lang="uk-UA" dirty="0" smtClean="0"/>
              <a:t> відповідно </a:t>
            </a:r>
            <a:r>
              <a:rPr lang="uk-UA" dirty="0"/>
              <a:t>до специфіки наукової спеціалізації та професії. Наукова </a:t>
            </a:r>
            <a:r>
              <a:rPr lang="uk-UA" dirty="0" smtClean="0"/>
              <a:t>спільнота </a:t>
            </a:r>
            <a:r>
              <a:rPr lang="uk-UA" dirty="0"/>
              <a:t>є експертною спільнотою, яка визначає, що є науковим, а </a:t>
            </a:r>
            <a:r>
              <a:rPr lang="uk-UA" dirty="0" smtClean="0"/>
              <a:t>що </a:t>
            </a:r>
            <a:r>
              <a:rPr lang="uk-UA" dirty="0"/>
              <a:t>– ні. Науковець (або вчений) тут – це людина, яка отримала </a:t>
            </a:r>
            <a:r>
              <a:rPr lang="uk-UA" dirty="0" smtClean="0"/>
              <a:t>спеціальну </a:t>
            </a:r>
            <a:r>
              <a:rPr lang="uk-UA" dirty="0"/>
              <a:t>освіту та яка </a:t>
            </a:r>
            <a:r>
              <a:rPr lang="uk-UA" dirty="0" err="1"/>
              <a:t>професійно</a:t>
            </a:r>
            <a:r>
              <a:rPr lang="uk-UA" dirty="0"/>
              <a:t> здійснює наукову чи </a:t>
            </a:r>
            <a:r>
              <a:rPr lang="uk-UA" dirty="0" smtClean="0"/>
              <a:t>науково-педагогічну </a:t>
            </a:r>
            <a:r>
              <a:rPr lang="uk-UA" dirty="0"/>
              <a:t>діяльність (тобто є експертом (спеціалістом) у певній </a:t>
            </a:r>
            <a:r>
              <a:rPr lang="uk-UA" dirty="0" smtClean="0"/>
              <a:t>галузі </a:t>
            </a:r>
            <a:r>
              <a:rPr lang="uk-UA" dirty="0"/>
              <a:t>наукового знання); сама ця діяльність, як правило, є постійним </a:t>
            </a:r>
            <a:r>
              <a:rPr lang="uk-UA" dirty="0" smtClean="0"/>
              <a:t>легальним </a:t>
            </a:r>
            <a:r>
              <a:rPr lang="uk-UA" dirty="0"/>
              <a:t>джерелом прибутку чи винагороджується певним чином</a:t>
            </a:r>
            <a:r>
              <a:rPr lang="uk-UA" dirty="0" smtClean="0"/>
              <a:t>; </a:t>
            </a:r>
            <a:r>
              <a:rPr lang="ru-RU" dirty="0" err="1"/>
              <a:t>також</a:t>
            </a:r>
            <a:r>
              <a:rPr lang="ru-RU" dirty="0"/>
              <a:t> </a:t>
            </a:r>
            <a:r>
              <a:rPr lang="ru-RU" dirty="0" err="1"/>
              <a:t>ця</a:t>
            </a:r>
            <a:r>
              <a:rPr lang="ru-RU" dirty="0"/>
              <a:t> </a:t>
            </a:r>
            <a:r>
              <a:rPr lang="ru-RU" dirty="0" err="1"/>
              <a:t>діяльність</a:t>
            </a:r>
            <a:r>
              <a:rPr lang="ru-RU" dirty="0"/>
              <a:t> </a:t>
            </a:r>
            <a:r>
              <a:rPr lang="ru-RU" dirty="0" err="1"/>
              <a:t>забезпечує</a:t>
            </a:r>
            <a:r>
              <a:rPr lang="ru-RU" dirty="0"/>
              <a:t> </a:t>
            </a:r>
            <a:r>
              <a:rPr lang="ru-RU" dirty="0" err="1"/>
              <a:t>людину</a:t>
            </a:r>
            <a:r>
              <a:rPr lang="ru-RU" dirty="0"/>
              <a:t> </a:t>
            </a:r>
            <a:r>
              <a:rPr lang="ru-RU" dirty="0" err="1"/>
              <a:t>певним</a:t>
            </a:r>
            <a:r>
              <a:rPr lang="ru-RU" dirty="0"/>
              <a:t> </a:t>
            </a:r>
            <a:r>
              <a:rPr lang="ru-RU" dirty="0" err="1"/>
              <a:t>соціальним</a:t>
            </a:r>
            <a:r>
              <a:rPr lang="ru-RU" dirty="0"/>
              <a:t> статусом.</a:t>
            </a:r>
            <a:endParaRPr lang="uk-UA" dirty="0"/>
          </a:p>
        </p:txBody>
      </p:sp>
    </p:spTree>
    <p:extLst>
      <p:ext uri="{BB962C8B-B14F-4D97-AF65-F5344CB8AC3E}">
        <p14:creationId xmlns:p14="http://schemas.microsoft.com/office/powerpoint/2010/main" val="8164179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normAutofit/>
          </a:bodyPr>
          <a:lstStyle/>
          <a:p>
            <a:pPr algn="just"/>
            <a:r>
              <a:rPr lang="ru-RU" dirty="0"/>
              <a:t>2. </a:t>
            </a:r>
            <a:r>
              <a:rPr lang="ru-RU" b="1" dirty="0">
                <a:solidFill>
                  <a:srgbClr val="FFC000"/>
                </a:solidFill>
              </a:rPr>
              <a:t>Наука</a:t>
            </a:r>
            <a:r>
              <a:rPr lang="ru-RU" dirty="0"/>
              <a:t> – </a:t>
            </a:r>
            <a:r>
              <a:rPr lang="ru-RU" dirty="0" err="1"/>
              <a:t>це</a:t>
            </a:r>
            <a:r>
              <a:rPr lang="ru-RU" dirty="0"/>
              <a:t> систематична </a:t>
            </a:r>
            <a:r>
              <a:rPr lang="ru-RU" dirty="0" err="1"/>
              <a:t>пізнавальна</a:t>
            </a:r>
            <a:r>
              <a:rPr lang="ru-RU" dirty="0"/>
              <a:t> (</a:t>
            </a:r>
            <a:r>
              <a:rPr lang="ru-RU" dirty="0" err="1"/>
              <a:t>коґнітивна</a:t>
            </a:r>
            <a:r>
              <a:rPr lang="ru-RU" dirty="0"/>
              <a:t>) </a:t>
            </a:r>
            <a:r>
              <a:rPr lang="ru-RU" dirty="0" smtClean="0"/>
              <a:t>практика</a:t>
            </a:r>
            <a:r>
              <a:rPr lang="ru-RU" dirty="0"/>
              <a:t>, яка, як правило, </a:t>
            </a:r>
            <a:r>
              <a:rPr lang="ru-RU" dirty="0" err="1"/>
              <a:t>спрямована</a:t>
            </a:r>
            <a:r>
              <a:rPr lang="ru-RU" dirty="0"/>
              <a:t> на </a:t>
            </a:r>
            <a:r>
              <a:rPr lang="ru-RU" dirty="0" err="1"/>
              <a:t>встановлення</a:t>
            </a:r>
            <a:r>
              <a:rPr lang="ru-RU" dirty="0"/>
              <a:t> </a:t>
            </a:r>
            <a:r>
              <a:rPr lang="ru-RU" dirty="0" err="1"/>
              <a:t>фактів</a:t>
            </a:r>
            <a:r>
              <a:rPr lang="ru-RU" dirty="0"/>
              <a:t> і </a:t>
            </a:r>
            <a:r>
              <a:rPr lang="ru-RU" dirty="0" err="1" smtClean="0"/>
              <a:t>закономірностей</a:t>
            </a:r>
            <a:r>
              <a:rPr lang="ru-RU" dirty="0" smtClean="0"/>
              <a:t> </a:t>
            </a:r>
            <a:r>
              <a:rPr lang="ru-RU" dirty="0"/>
              <a:t>і </a:t>
            </a:r>
            <a:r>
              <a:rPr lang="ru-RU" dirty="0" err="1"/>
              <a:t>виробництво</a:t>
            </a:r>
            <a:r>
              <a:rPr lang="ru-RU" dirty="0"/>
              <a:t> нового </a:t>
            </a:r>
            <a:r>
              <a:rPr lang="ru-RU" dirty="0" err="1"/>
              <a:t>знання</a:t>
            </a:r>
            <a:r>
              <a:rPr lang="ru-RU" dirty="0"/>
              <a:t>, яке </a:t>
            </a:r>
            <a:r>
              <a:rPr lang="ru-RU" dirty="0" err="1"/>
              <a:t>можна</a:t>
            </a:r>
            <a:r>
              <a:rPr lang="ru-RU" dirty="0"/>
              <a:t> </a:t>
            </a:r>
            <a:r>
              <a:rPr lang="ru-RU" dirty="0" err="1"/>
              <a:t>передусім</a:t>
            </a:r>
            <a:r>
              <a:rPr lang="ru-RU" dirty="0"/>
              <a:t> </a:t>
            </a:r>
            <a:r>
              <a:rPr lang="ru-RU" dirty="0" err="1" smtClean="0"/>
              <a:t>підтвердити</a:t>
            </a:r>
            <a:r>
              <a:rPr lang="ru-RU" dirty="0" smtClean="0"/>
              <a:t> </a:t>
            </a:r>
            <a:r>
              <a:rPr lang="ru-RU" dirty="0" err="1"/>
              <a:t>чи</a:t>
            </a:r>
            <a:r>
              <a:rPr lang="ru-RU" dirty="0"/>
              <a:t> </a:t>
            </a:r>
            <a:r>
              <a:rPr lang="ru-RU" dirty="0" err="1"/>
              <a:t>спростувати</a:t>
            </a:r>
            <a:r>
              <a:rPr lang="ru-RU" dirty="0"/>
              <a:t> за </a:t>
            </a:r>
            <a:r>
              <a:rPr lang="ru-RU" dirty="0" err="1"/>
              <a:t>допомогою</a:t>
            </a:r>
            <a:r>
              <a:rPr lang="ru-RU" dirty="0"/>
              <a:t> </a:t>
            </a:r>
            <a:r>
              <a:rPr lang="ru-RU" dirty="0" err="1"/>
              <a:t>відтворення</a:t>
            </a:r>
            <a:r>
              <a:rPr lang="ru-RU" dirty="0"/>
              <a:t> умов, способу </a:t>
            </a:r>
            <a:r>
              <a:rPr lang="ru-RU" dirty="0" smtClean="0"/>
              <a:t>та </a:t>
            </a:r>
            <a:r>
              <a:rPr lang="ru-RU" dirty="0" err="1"/>
              <a:t>процесу</a:t>
            </a:r>
            <a:r>
              <a:rPr lang="ru-RU" dirty="0"/>
              <a:t> </a:t>
            </a:r>
            <a:r>
              <a:rPr lang="ru-RU" dirty="0" err="1"/>
              <a:t>виробництва</a:t>
            </a:r>
            <a:r>
              <a:rPr lang="ru-RU" dirty="0"/>
              <a:t> </a:t>
            </a:r>
            <a:r>
              <a:rPr lang="ru-RU" dirty="0" err="1"/>
              <a:t>цього</a:t>
            </a:r>
            <a:r>
              <a:rPr lang="ru-RU" dirty="0"/>
              <a:t> </a:t>
            </a:r>
            <a:r>
              <a:rPr lang="ru-RU" dirty="0" err="1"/>
              <a:t>знання</a:t>
            </a:r>
            <a:r>
              <a:rPr lang="ru-RU" dirty="0"/>
              <a:t>.</a:t>
            </a:r>
          </a:p>
          <a:p>
            <a:pPr algn="just"/>
            <a:r>
              <a:rPr lang="ru-RU" dirty="0"/>
              <a:t>3. </a:t>
            </a:r>
            <a:r>
              <a:rPr lang="ru-RU" dirty="0">
                <a:solidFill>
                  <a:srgbClr val="FFC000"/>
                </a:solidFill>
              </a:rPr>
              <a:t>Наука</a:t>
            </a:r>
            <a:r>
              <a:rPr lang="ru-RU" dirty="0"/>
              <a:t> – </a:t>
            </a:r>
            <a:r>
              <a:rPr lang="ru-RU" dirty="0" err="1"/>
              <a:t>це</a:t>
            </a:r>
            <a:r>
              <a:rPr lang="ru-RU" dirty="0"/>
              <a:t> система (</a:t>
            </a:r>
            <a:r>
              <a:rPr lang="ru-RU" dirty="0" err="1"/>
              <a:t>чи</a:t>
            </a:r>
            <a:r>
              <a:rPr lang="ru-RU" dirty="0"/>
              <a:t> корпус) методично </a:t>
            </a:r>
            <a:r>
              <a:rPr lang="ru-RU" dirty="0" err="1"/>
              <a:t>отриманих</a:t>
            </a:r>
            <a:r>
              <a:rPr lang="ru-RU" dirty="0"/>
              <a:t> і </a:t>
            </a:r>
            <a:r>
              <a:rPr lang="ru-RU" dirty="0" err="1" smtClean="0"/>
              <a:t>визнаних</a:t>
            </a:r>
            <a:r>
              <a:rPr lang="ru-RU" dirty="0" smtClean="0"/>
              <a:t> </a:t>
            </a:r>
            <a:r>
              <a:rPr lang="ru-RU" dirty="0" err="1"/>
              <a:t>істинними</a:t>
            </a:r>
            <a:r>
              <a:rPr lang="ru-RU" dirty="0"/>
              <a:t> </a:t>
            </a:r>
            <a:r>
              <a:rPr lang="ru-RU" dirty="0" err="1"/>
              <a:t>знань</a:t>
            </a:r>
            <a:r>
              <a:rPr lang="ru-RU" dirty="0"/>
              <a:t> (про </a:t>
            </a:r>
            <a:r>
              <a:rPr lang="ru-RU" dirty="0" err="1"/>
              <a:t>істотні</a:t>
            </a:r>
            <a:r>
              <a:rPr lang="ru-RU" dirty="0"/>
              <a:t> характеристики, </a:t>
            </a:r>
            <a:r>
              <a:rPr lang="ru-RU" dirty="0" err="1"/>
              <a:t>причинні</a:t>
            </a:r>
            <a:r>
              <a:rPr lang="ru-RU" dirty="0"/>
              <a:t> </a:t>
            </a:r>
            <a:r>
              <a:rPr lang="ru-RU" dirty="0" err="1" smtClean="0"/>
              <a:t>зв’язки</a:t>
            </a:r>
            <a:r>
              <a:rPr lang="ru-RU" dirty="0" smtClean="0"/>
              <a:t> </a:t>
            </a:r>
            <a:r>
              <a:rPr lang="ru-RU" dirty="0"/>
              <a:t>та </a:t>
            </a:r>
            <a:r>
              <a:rPr lang="ru-RU" dirty="0" err="1"/>
              <a:t>закономірності</a:t>
            </a:r>
            <a:r>
              <a:rPr lang="ru-RU" dirty="0"/>
              <a:t> в </a:t>
            </a:r>
            <a:r>
              <a:rPr lang="ru-RU" dirty="0" err="1"/>
              <a:t>природі</a:t>
            </a:r>
            <a:r>
              <a:rPr lang="ru-RU" dirty="0"/>
              <a:t>, </a:t>
            </a:r>
            <a:r>
              <a:rPr lang="ru-RU" dirty="0" err="1"/>
              <a:t>суспільстві</a:t>
            </a:r>
            <a:r>
              <a:rPr lang="ru-RU" dirty="0"/>
              <a:t>, </a:t>
            </a:r>
            <a:r>
              <a:rPr lang="ru-RU" dirty="0" err="1"/>
              <a:t>культурі</a:t>
            </a:r>
            <a:r>
              <a:rPr lang="ru-RU" dirty="0"/>
              <a:t>, </a:t>
            </a:r>
            <a:r>
              <a:rPr lang="ru-RU" dirty="0" err="1"/>
              <a:t>техніці</a:t>
            </a:r>
            <a:r>
              <a:rPr lang="ru-RU" dirty="0"/>
              <a:t> та </a:t>
            </a:r>
            <a:r>
              <a:rPr lang="ru-RU" dirty="0" err="1" smtClean="0"/>
              <a:t>мисленні</a:t>
            </a:r>
            <a:r>
              <a:rPr lang="ru-RU" dirty="0"/>
              <a:t>), </a:t>
            </a:r>
            <a:r>
              <a:rPr lang="ru-RU" dirty="0" err="1"/>
              <a:t>виражених</a:t>
            </a:r>
            <a:r>
              <a:rPr lang="ru-RU" dirty="0"/>
              <a:t> у </a:t>
            </a:r>
            <a:r>
              <a:rPr lang="ru-RU" dirty="0" err="1"/>
              <a:t>формі</a:t>
            </a:r>
            <a:r>
              <a:rPr lang="ru-RU" dirty="0"/>
              <a:t> понять, </a:t>
            </a:r>
            <a:r>
              <a:rPr lang="ru-RU" dirty="0" err="1"/>
              <a:t>категорій</a:t>
            </a:r>
            <a:r>
              <a:rPr lang="ru-RU" dirty="0"/>
              <a:t>, </a:t>
            </a:r>
            <a:r>
              <a:rPr lang="ru-RU" dirty="0" err="1"/>
              <a:t>вимірювань</a:t>
            </a:r>
            <a:r>
              <a:rPr lang="ru-RU" dirty="0"/>
              <a:t>, </a:t>
            </a:r>
            <a:r>
              <a:rPr lang="ru-RU" dirty="0" err="1"/>
              <a:t>законів</a:t>
            </a:r>
            <a:r>
              <a:rPr lang="ru-RU" dirty="0"/>
              <a:t>, </a:t>
            </a:r>
            <a:r>
              <a:rPr lang="ru-RU" dirty="0" err="1" smtClean="0"/>
              <a:t>гіпотез</a:t>
            </a:r>
            <a:r>
              <a:rPr lang="ru-RU" dirty="0"/>
              <a:t>, </a:t>
            </a:r>
            <a:r>
              <a:rPr lang="ru-RU" dirty="0" err="1"/>
              <a:t>теорій</a:t>
            </a:r>
            <a:r>
              <a:rPr lang="ru-RU" dirty="0"/>
              <a:t> </a:t>
            </a:r>
            <a:r>
              <a:rPr lang="ru-RU" dirty="0" err="1"/>
              <a:t>тощо</a:t>
            </a:r>
            <a:r>
              <a:rPr lang="ru-RU" dirty="0"/>
              <a:t>.</a:t>
            </a:r>
            <a:endParaRPr lang="uk-UA" dirty="0"/>
          </a:p>
        </p:txBody>
      </p:sp>
    </p:spTree>
    <p:extLst>
      <p:ext uri="{BB962C8B-B14F-4D97-AF65-F5344CB8AC3E}">
        <p14:creationId xmlns:p14="http://schemas.microsoft.com/office/powerpoint/2010/main" val="20400147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lstStyle/>
          <a:p>
            <a:pPr algn="just"/>
            <a:r>
              <a:rPr lang="uk-UA" dirty="0"/>
              <a:t>4. </a:t>
            </a:r>
            <a:r>
              <a:rPr lang="uk-UA" dirty="0">
                <a:solidFill>
                  <a:srgbClr val="FFC000"/>
                </a:solidFill>
              </a:rPr>
              <a:t>«</a:t>
            </a:r>
            <a:r>
              <a:rPr lang="uk-UA" b="1" dirty="0">
                <a:solidFill>
                  <a:srgbClr val="FFC000"/>
                </a:solidFill>
              </a:rPr>
              <a:t>Наука</a:t>
            </a:r>
            <a:r>
              <a:rPr lang="uk-UA" dirty="0">
                <a:solidFill>
                  <a:srgbClr val="FFC000"/>
                </a:solidFill>
              </a:rPr>
              <a:t>» </a:t>
            </a:r>
            <a:r>
              <a:rPr lang="uk-UA" dirty="0"/>
              <a:t>– це синонім до «наукового світогляду»: науковий світогляд – це такий погляд на світ і місце людини в цьому світі, який має наступні характерні риси</a:t>
            </a:r>
            <a:r>
              <a:rPr lang="uk-UA" dirty="0" smtClean="0"/>
              <a:t>:</a:t>
            </a:r>
          </a:p>
          <a:p>
            <a:pPr algn="just"/>
            <a:r>
              <a:rPr lang="uk-UA" dirty="0" smtClean="0"/>
              <a:t>а</a:t>
            </a:r>
            <a:r>
              <a:rPr lang="uk-UA" dirty="0"/>
              <a:t>) пояснення й осмислення фактів, їх включення в систему понять конкретної наукової дисципліни; </a:t>
            </a:r>
            <a:endParaRPr lang="uk-UA" dirty="0" smtClean="0"/>
          </a:p>
          <a:p>
            <a:pPr algn="just"/>
            <a:r>
              <a:rPr lang="uk-UA" dirty="0" smtClean="0"/>
              <a:t>б</a:t>
            </a:r>
            <a:r>
              <a:rPr lang="uk-UA" dirty="0"/>
              <a:t>) виявлення </a:t>
            </a:r>
            <a:r>
              <a:rPr lang="uk-UA" dirty="0" err="1"/>
              <a:t>зв’язків</a:t>
            </a:r>
            <a:r>
              <a:rPr lang="uk-UA" dirty="0"/>
              <a:t> причин і наслідків і встановлення закономірних </a:t>
            </a:r>
            <a:r>
              <a:rPr lang="uk-UA" dirty="0" err="1"/>
              <a:t>зв’язків</a:t>
            </a:r>
            <a:r>
              <a:rPr lang="uk-UA" dirty="0"/>
              <a:t> між речами; </a:t>
            </a:r>
            <a:endParaRPr lang="uk-UA" dirty="0" smtClean="0"/>
          </a:p>
          <a:p>
            <a:pPr algn="just"/>
            <a:r>
              <a:rPr lang="uk-UA" dirty="0" smtClean="0"/>
              <a:t>в</a:t>
            </a:r>
            <a:r>
              <a:rPr lang="uk-UA" dirty="0"/>
              <a:t>) передбачення, вгадування наперед подій, розкриття майбутніх явищ і процесів; </a:t>
            </a:r>
            <a:endParaRPr lang="uk-UA" dirty="0" smtClean="0"/>
          </a:p>
          <a:p>
            <a:pPr algn="just"/>
            <a:r>
              <a:rPr lang="uk-UA" dirty="0" smtClean="0"/>
              <a:t>г</a:t>
            </a:r>
            <a:r>
              <a:rPr lang="uk-UA" dirty="0"/>
              <a:t>) системність, тобто впорядкованість ідей на підставі певних принципів</a:t>
            </a:r>
          </a:p>
        </p:txBody>
      </p:sp>
    </p:spTree>
    <p:extLst>
      <p:ext uri="{BB962C8B-B14F-4D97-AF65-F5344CB8AC3E}">
        <p14:creationId xmlns:p14="http://schemas.microsoft.com/office/powerpoint/2010/main" val="28815105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Компоненти наукового світогляду</a:t>
            </a:r>
            <a:endParaRPr lang="uk-UA" dirty="0"/>
          </a:p>
        </p:txBody>
      </p:sp>
      <p:sp>
        <p:nvSpPr>
          <p:cNvPr id="3" name="Объект 2"/>
          <p:cNvSpPr>
            <a:spLocks noGrp="1"/>
          </p:cNvSpPr>
          <p:nvPr>
            <p:ph idx="1"/>
          </p:nvPr>
        </p:nvSpPr>
        <p:spPr/>
        <p:txBody>
          <a:bodyPr>
            <a:normAutofit/>
          </a:bodyPr>
          <a:lstStyle/>
          <a:p>
            <a:pPr algn="just"/>
            <a:r>
              <a:rPr lang="uk-UA" dirty="0"/>
              <a:t>а) </a:t>
            </a:r>
            <a:r>
              <a:rPr lang="uk-UA" b="1" i="1" dirty="0">
                <a:solidFill>
                  <a:srgbClr val="FFC000"/>
                </a:solidFill>
              </a:rPr>
              <a:t>наукове світовідчуття</a:t>
            </a:r>
            <a:r>
              <a:rPr lang="uk-UA" dirty="0"/>
              <a:t> – це </a:t>
            </a:r>
            <a:r>
              <a:rPr lang="uk-UA" dirty="0" err="1"/>
              <a:t>емоційно</a:t>
            </a:r>
            <a:r>
              <a:rPr lang="uk-UA" dirty="0"/>
              <a:t>-психічна основа </a:t>
            </a:r>
            <a:r>
              <a:rPr lang="uk-UA" dirty="0" smtClean="0"/>
              <a:t>світогляду </a:t>
            </a:r>
            <a:r>
              <a:rPr lang="uk-UA" dirty="0"/>
              <a:t>науковця, яка визначається на основі досвіду науковця </a:t>
            </a:r>
            <a:r>
              <a:rPr lang="uk-UA" dirty="0" smtClean="0"/>
              <a:t>– індивідуального</a:t>
            </a:r>
            <a:r>
              <a:rPr lang="uk-UA" dirty="0"/>
              <a:t>, сімейного, групового, етнічного, класового, </a:t>
            </a:r>
            <a:r>
              <a:rPr lang="uk-UA" dirty="0" smtClean="0"/>
              <a:t>суспільного</a:t>
            </a:r>
            <a:r>
              <a:rPr lang="uk-UA" dirty="0"/>
              <a:t>, загальнолюдського, освітнього тощо;</a:t>
            </a:r>
          </a:p>
          <a:p>
            <a:pPr algn="just"/>
            <a:r>
              <a:rPr lang="uk-UA" dirty="0"/>
              <a:t>б) </a:t>
            </a:r>
            <a:r>
              <a:rPr lang="uk-UA" b="1" i="1" dirty="0">
                <a:solidFill>
                  <a:srgbClr val="FFC000"/>
                </a:solidFill>
              </a:rPr>
              <a:t>наукове світосприйняття </a:t>
            </a:r>
            <a:r>
              <a:rPr lang="uk-UA" dirty="0"/>
              <a:t>– це </a:t>
            </a:r>
            <a:r>
              <a:rPr lang="uk-UA" dirty="0" err="1"/>
              <a:t>емоційно</a:t>
            </a:r>
            <a:r>
              <a:rPr lang="uk-UA" dirty="0"/>
              <a:t>-психічна основа </a:t>
            </a:r>
            <a:r>
              <a:rPr lang="uk-UA" dirty="0" smtClean="0"/>
              <a:t>світогляду </a:t>
            </a:r>
            <a:r>
              <a:rPr lang="uk-UA" dirty="0"/>
              <a:t>науковця, яка визначається на основі цінностей;</a:t>
            </a:r>
          </a:p>
          <a:p>
            <a:pPr algn="just"/>
            <a:r>
              <a:rPr lang="uk-UA" dirty="0"/>
              <a:t>в) </a:t>
            </a:r>
            <a:r>
              <a:rPr lang="uk-UA" b="1" i="1" dirty="0">
                <a:solidFill>
                  <a:srgbClr val="FFC000"/>
                </a:solidFill>
              </a:rPr>
              <a:t>наукове світорозуміння та </a:t>
            </a:r>
            <a:r>
              <a:rPr lang="uk-UA" b="1" i="1" dirty="0" err="1">
                <a:solidFill>
                  <a:srgbClr val="FFC000"/>
                </a:solidFill>
              </a:rPr>
              <a:t>світопояснення</a:t>
            </a:r>
            <a:r>
              <a:rPr lang="uk-UA" dirty="0"/>
              <a:t>, чи наукова </a:t>
            </a:r>
            <a:r>
              <a:rPr lang="uk-UA" dirty="0" smtClean="0"/>
              <a:t>картина </a:t>
            </a:r>
            <a:r>
              <a:rPr lang="uk-UA" dirty="0"/>
              <a:t>світу, – це </a:t>
            </a:r>
            <a:r>
              <a:rPr lang="uk-UA" dirty="0" err="1"/>
              <a:t>пізнавально</a:t>
            </a:r>
            <a:r>
              <a:rPr lang="uk-UA" dirty="0"/>
              <a:t>-інтелектуальна основа світогляду, </a:t>
            </a:r>
            <a:r>
              <a:rPr lang="uk-UA" dirty="0" smtClean="0"/>
              <a:t>яка </a:t>
            </a:r>
            <a:r>
              <a:rPr lang="uk-UA" dirty="0"/>
              <a:t>виражається у вигляді загальних уявлень про людську, соціальну, </a:t>
            </a:r>
            <a:r>
              <a:rPr lang="uk-UA" dirty="0" smtClean="0"/>
              <a:t>технічну </a:t>
            </a:r>
            <a:r>
              <a:rPr lang="uk-UA" dirty="0"/>
              <a:t>та природну дійсність, які виробляються на різних етапах </a:t>
            </a:r>
            <a:r>
              <a:rPr lang="uk-UA" dirty="0" smtClean="0"/>
              <a:t>розвитку </a:t>
            </a:r>
            <a:r>
              <a:rPr lang="uk-UA" dirty="0"/>
              <a:t>науки</a:t>
            </a:r>
          </a:p>
        </p:txBody>
      </p:sp>
    </p:spTree>
    <p:extLst>
      <p:ext uri="{BB962C8B-B14F-4D97-AF65-F5344CB8AC3E}">
        <p14:creationId xmlns:p14="http://schemas.microsoft.com/office/powerpoint/2010/main" val="31189739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6112" y="452718"/>
            <a:ext cx="9403742" cy="1060198"/>
          </a:xfrm>
        </p:spPr>
        <p:txBody>
          <a:bodyPr/>
          <a:lstStyle/>
          <a:p>
            <a:pPr algn="ctr"/>
            <a:r>
              <a:rPr lang="uk-UA" sz="2800" dirty="0"/>
              <a:t>Подібності та відмінності філософії та науки: </a:t>
            </a:r>
            <a:endParaRPr lang="uk-UA" dirty="0"/>
          </a:p>
        </p:txBody>
      </p:sp>
      <p:sp>
        <p:nvSpPr>
          <p:cNvPr id="3" name="Объект 2"/>
          <p:cNvSpPr>
            <a:spLocks noGrp="1"/>
          </p:cNvSpPr>
          <p:nvPr>
            <p:ph idx="1"/>
          </p:nvPr>
        </p:nvSpPr>
        <p:spPr/>
        <p:txBody>
          <a:bodyPr>
            <a:normAutofit/>
          </a:bodyPr>
          <a:lstStyle/>
          <a:p>
            <a:pPr algn="just"/>
            <a:r>
              <a:rPr lang="uk-UA" dirty="0" smtClean="0"/>
              <a:t>1</a:t>
            </a:r>
            <a:r>
              <a:rPr lang="uk-UA" dirty="0"/>
              <a:t>. Філософія та наука орієнтовані на пошук істини як ідеал пізнання та встановлення закономірностей і виражають свої дослідження за допомогою понять (термінів, категорій). </a:t>
            </a:r>
            <a:endParaRPr lang="uk-UA" dirty="0" smtClean="0"/>
          </a:p>
          <a:p>
            <a:pPr algn="just"/>
            <a:r>
              <a:rPr lang="uk-UA" dirty="0" smtClean="0"/>
              <a:t>2</a:t>
            </a:r>
            <a:r>
              <a:rPr lang="uk-UA" dirty="0"/>
              <a:t>. Філософія може ставити собі питання щодо самої себе, наука – ні (є винятки, такі, наприклад, як соціологія соціології, коли соціологія досліджується з позицій соціології науки як соціальна практика соціологів; історія історії, коли досліджується історія історичної науки в межах історії науки; психологія психології, коли досліджується психіка психологів; </a:t>
            </a:r>
            <a:r>
              <a:rPr lang="uk-UA" dirty="0" err="1"/>
              <a:t>метанаука</a:t>
            </a:r>
            <a:r>
              <a:rPr lang="uk-UA" dirty="0"/>
              <a:t>, чи </a:t>
            </a:r>
            <a:r>
              <a:rPr lang="uk-UA" dirty="0" err="1"/>
              <a:t>метадослідження</a:t>
            </a:r>
            <a:r>
              <a:rPr lang="uk-UA" dirty="0"/>
              <a:t>, коли застосовується наукова методологія до дослідження самої науки, – в усіх цих винятках жодна з наведених наукових дисциплін </a:t>
            </a:r>
            <a:r>
              <a:rPr lang="uk-UA" dirty="0" smtClean="0"/>
              <a:t>не </a:t>
            </a:r>
            <a:r>
              <a:rPr lang="uk-UA" dirty="0"/>
              <a:t>дає повного та цілого уявлення про ту чи ту науку, це – справа філософії конкретної науки). </a:t>
            </a:r>
          </a:p>
        </p:txBody>
      </p:sp>
    </p:spTree>
    <p:extLst>
      <p:ext uri="{BB962C8B-B14F-4D97-AF65-F5344CB8AC3E}">
        <p14:creationId xmlns:p14="http://schemas.microsoft.com/office/powerpoint/2010/main" val="4376282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sz="2800" dirty="0" smtClean="0"/>
              <a:t>Подібності та відмінності філософії та науки: </a:t>
            </a:r>
            <a:endParaRPr lang="uk-UA" sz="2800" dirty="0"/>
          </a:p>
        </p:txBody>
      </p:sp>
      <p:sp>
        <p:nvSpPr>
          <p:cNvPr id="3" name="Объект 2"/>
          <p:cNvSpPr>
            <a:spLocks noGrp="1"/>
          </p:cNvSpPr>
          <p:nvPr>
            <p:ph idx="1"/>
          </p:nvPr>
        </p:nvSpPr>
        <p:spPr>
          <a:xfrm>
            <a:off x="1103312" y="1853248"/>
            <a:ext cx="8947522" cy="4395151"/>
          </a:xfrm>
        </p:spPr>
        <p:txBody>
          <a:bodyPr/>
          <a:lstStyle/>
          <a:p>
            <a:pPr algn="just"/>
            <a:r>
              <a:rPr lang="uk-UA" smtClean="0"/>
              <a:t>3. Наука насамперед орієнтована на встановлення фактів (виробництво суджень щодо певних станів дійсності) і взаємозв’язків між ними, а також на виробництво нового знання; виробництво фактів і нового знання не обов’язково входить у список пріоритетів філософії. </a:t>
            </a:r>
          </a:p>
          <a:p>
            <a:pPr algn="just"/>
            <a:r>
              <a:rPr lang="uk-UA" smtClean="0"/>
              <a:t>4. Здебільшого філософія створює концепції, а науку переважно цікавлять гіпотези, які можна підтвердити (довести) чи спростувати, та теорії як доведені гіпотези. </a:t>
            </a:r>
            <a:endParaRPr lang="uk-UA" dirty="0"/>
          </a:p>
        </p:txBody>
      </p:sp>
    </p:spTree>
    <p:extLst>
      <p:ext uri="{BB962C8B-B14F-4D97-AF65-F5344CB8AC3E}">
        <p14:creationId xmlns:p14="http://schemas.microsoft.com/office/powerpoint/2010/main" val="222781773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он">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Ion</Template>
  <TotalTime>79</TotalTime>
  <Words>3255</Words>
  <Application>Microsoft Office PowerPoint</Application>
  <PresentationFormat>Широкоэкранный</PresentationFormat>
  <Paragraphs>110</Paragraphs>
  <Slides>33</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33</vt:i4>
      </vt:variant>
    </vt:vector>
  </HeadingPairs>
  <TitlesOfParts>
    <vt:vector size="37" baseType="lpstr">
      <vt:lpstr>Arial</vt:lpstr>
      <vt:lpstr>Century Gothic</vt:lpstr>
      <vt:lpstr>Wingdings 3</vt:lpstr>
      <vt:lpstr>Ион</vt:lpstr>
      <vt:lpstr>Природа науки</vt:lpstr>
      <vt:lpstr>Література</vt:lpstr>
      <vt:lpstr>Підходи до визначення поняття «наука»</vt:lpstr>
      <vt:lpstr>Презентация PowerPoint</vt:lpstr>
      <vt:lpstr>Презентация PowerPoint</vt:lpstr>
      <vt:lpstr>Презентация PowerPoint</vt:lpstr>
      <vt:lpstr>Компоненти наукового світогляду</vt:lpstr>
      <vt:lpstr>Подібності та відмінності філософії та науки: </vt:lpstr>
      <vt:lpstr>Подібності та відмінності філософії та науки: </vt:lpstr>
      <vt:lpstr>Подібності та відмінності філософії та науки: </vt:lpstr>
      <vt:lpstr>Місце і роль філософії у науковому пізнанні</vt:lpstr>
      <vt:lpstr>Місце і роль філософії у науковому пізнанні</vt:lpstr>
      <vt:lpstr>Місце і роль філософії у науковому пізнанні</vt:lpstr>
      <vt:lpstr>Місце і роль філософії у науковому пізнанні</vt:lpstr>
      <vt:lpstr>2. Позанаукове знання</vt:lpstr>
      <vt:lpstr>Форми позанаукового знання: </vt:lpstr>
      <vt:lpstr>Форми позанаукового знання: </vt:lpstr>
      <vt:lpstr>буденно-практичне знання</vt:lpstr>
      <vt:lpstr>Буденне знання включає в себе </vt:lpstr>
      <vt:lpstr>Неписемний характер буденного знання</vt:lpstr>
      <vt:lpstr>ігрове пізнання</vt:lpstr>
      <vt:lpstr>особистісне знання</vt:lpstr>
      <vt:lpstr>«народна наука»</vt:lpstr>
      <vt:lpstr>наука - це</vt:lpstr>
      <vt:lpstr>критерії науковості, які відрізняють її від інших форм пізнання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Компоненти наукового пізнання</vt:lpstr>
      <vt:lpstr>Елементи структури наукового пізнання</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Природа науки</dc:title>
  <dc:creator>Resonance PC1</dc:creator>
  <cp:lastModifiedBy>Resonance PC1</cp:lastModifiedBy>
  <cp:revision>12</cp:revision>
  <dcterms:created xsi:type="dcterms:W3CDTF">2022-10-04T16:28:56Z</dcterms:created>
  <dcterms:modified xsi:type="dcterms:W3CDTF">2022-10-04T17:48:24Z</dcterms:modified>
</cp:coreProperties>
</file>