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IBM Plex Sans" panose="020B0604020202020204" charset="0"/>
      <p:regular r:id="rId21"/>
    </p:embeddedFont>
    <p:embeddedFont>
      <p:font typeface="IBM Plex Sans Bold" panose="020B0604020202020204" charset="0"/>
      <p:regular r:id="rId22"/>
    </p:embeddedFont>
    <p:embeddedFont>
      <p:font typeface="IBM Plex Serif Bold" panose="020B0604020202020204" charset="-52"/>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1463441"/>
            <a:ext cx="7580647" cy="7360119"/>
          </a:xfrm>
          <a:prstGeom prst="rect">
            <a:avLst/>
          </a:prstGeom>
        </p:spPr>
      </p:pic>
      <p:sp>
        <p:nvSpPr>
          <p:cNvPr id="3" name="TextBox 3"/>
          <p:cNvSpPr txBox="1"/>
          <p:nvPr/>
        </p:nvSpPr>
        <p:spPr>
          <a:xfrm>
            <a:off x="1708920" y="2783577"/>
            <a:ext cx="6852250" cy="4249305"/>
          </a:xfrm>
          <a:prstGeom prst="rect">
            <a:avLst/>
          </a:prstGeom>
        </p:spPr>
        <p:txBody>
          <a:bodyPr lIns="0" tIns="0" rIns="0" bIns="0" rtlCol="0" anchor="t">
            <a:spAutoFit/>
          </a:bodyPr>
          <a:lstStyle/>
          <a:p>
            <a:pPr>
              <a:lnSpc>
                <a:spcPts val="6761"/>
              </a:lnSpc>
            </a:pPr>
            <a:r>
              <a:rPr lang="en-US" sz="4829">
                <a:solidFill>
                  <a:srgbClr val="3A4577"/>
                </a:solidFill>
                <a:latin typeface="IBM Plex Serif Bold"/>
              </a:rPr>
              <a:t>ЦИФРОВІ ТЕХНОЛОГІЇ У ПІДПРИЄМНИЦЬКІЙ ДІЯЛЬНОСТІ</a:t>
            </a:r>
          </a:p>
          <a:p>
            <a:pPr>
              <a:lnSpc>
                <a:spcPts val="6761"/>
              </a:lnSpc>
            </a:pPr>
            <a:endParaRPr lang="en-US" sz="4829">
              <a:solidFill>
                <a:srgbClr val="3A4577"/>
              </a:solidFill>
              <a:latin typeface="IBM Plex Serif Bold"/>
            </a:endParaRPr>
          </a:p>
        </p:txBody>
      </p:sp>
      <p:sp>
        <p:nvSpPr>
          <p:cNvPr id="4" name="TextBox 4"/>
          <p:cNvSpPr txBox="1"/>
          <p:nvPr/>
        </p:nvSpPr>
        <p:spPr>
          <a:xfrm>
            <a:off x="1708920" y="6602748"/>
            <a:ext cx="5848046" cy="1805306"/>
          </a:xfrm>
          <a:prstGeom prst="rect">
            <a:avLst/>
          </a:prstGeom>
        </p:spPr>
        <p:txBody>
          <a:bodyPr lIns="0" tIns="0" rIns="0" bIns="0" rtlCol="0" anchor="t">
            <a:spAutoFit/>
          </a:bodyPr>
          <a:lstStyle/>
          <a:p>
            <a:pPr>
              <a:lnSpc>
                <a:spcPts val="4619"/>
              </a:lnSpc>
            </a:pPr>
            <a:r>
              <a:rPr lang="en-US" sz="3299">
                <a:solidFill>
                  <a:srgbClr val="60699E"/>
                </a:solidFill>
                <a:latin typeface="IBM Plex Sans Bold"/>
              </a:rPr>
              <a:t>Цифрові технології в економіці та управлінні</a:t>
            </a:r>
          </a:p>
          <a:p>
            <a:pPr>
              <a:lnSpc>
                <a:spcPts val="5319"/>
              </a:lnSpc>
            </a:pPr>
            <a:endParaRPr lang="en-US" sz="3299">
              <a:solidFill>
                <a:srgbClr val="60699E"/>
              </a:solidFill>
              <a:latin typeface="IBM Plex Sans Bold"/>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08920" y="1978641"/>
            <a:ext cx="1500529" cy="3751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76362" y="1028700"/>
            <a:ext cx="6882938"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7145" y="1028700"/>
            <a:ext cx="1500529" cy="375132"/>
          </a:xfrm>
          <a:prstGeom prst="rect">
            <a:avLst/>
          </a:prstGeom>
        </p:spPr>
      </p:pic>
      <p:sp>
        <p:nvSpPr>
          <p:cNvPr id="4" name="TextBox 4"/>
          <p:cNvSpPr txBox="1"/>
          <p:nvPr/>
        </p:nvSpPr>
        <p:spPr>
          <a:xfrm>
            <a:off x="1147145" y="1442118"/>
            <a:ext cx="8277831" cy="2537459"/>
          </a:xfrm>
          <a:prstGeom prst="rect">
            <a:avLst/>
          </a:prstGeom>
        </p:spPr>
        <p:txBody>
          <a:bodyPr lIns="0" tIns="0" rIns="0" bIns="0" rtlCol="0" anchor="t">
            <a:spAutoFit/>
          </a:bodyPr>
          <a:lstStyle/>
          <a:p>
            <a:pPr>
              <a:lnSpc>
                <a:spcPts val="5040"/>
              </a:lnSpc>
            </a:pPr>
            <a:r>
              <a:rPr lang="en-US" sz="3600">
                <a:solidFill>
                  <a:srgbClr val="3A4577"/>
                </a:solidFill>
                <a:latin typeface="IBM Plex Serif Bold"/>
              </a:rPr>
              <a:t>1.3. СТРАТЕГІЯ ЦИФРОВИХ ТЕХНОЛОГІЙ У ПІДПРИЄМНИЦЬКІЙ ДІЯЛЬНОСТІ</a:t>
            </a:r>
          </a:p>
          <a:p>
            <a:pPr>
              <a:lnSpc>
                <a:spcPts val="5040"/>
              </a:lnSpc>
            </a:pPr>
            <a:endParaRPr lang="en-US" sz="3600">
              <a:solidFill>
                <a:srgbClr val="3A4577"/>
              </a:solidFill>
              <a:latin typeface="IBM Plex Serif Bold"/>
            </a:endParaRPr>
          </a:p>
        </p:txBody>
      </p:sp>
      <p:sp>
        <p:nvSpPr>
          <p:cNvPr id="5" name="TextBox 5"/>
          <p:cNvSpPr txBox="1"/>
          <p:nvPr/>
        </p:nvSpPr>
        <p:spPr>
          <a:xfrm>
            <a:off x="1147145" y="3639769"/>
            <a:ext cx="9229217" cy="1471930"/>
          </a:xfrm>
          <a:prstGeom prst="rect">
            <a:avLst/>
          </a:prstGeom>
        </p:spPr>
        <p:txBody>
          <a:bodyPr lIns="0" tIns="0" rIns="0" bIns="0" rtlCol="0" anchor="t">
            <a:spAutoFit/>
          </a:bodyPr>
          <a:lstStyle/>
          <a:p>
            <a:pPr>
              <a:lnSpc>
                <a:spcPts val="3919"/>
              </a:lnSpc>
            </a:pPr>
            <a:r>
              <a:rPr lang="en-US" sz="2799">
                <a:solidFill>
                  <a:srgbClr val="7251B5"/>
                </a:solidFill>
                <a:latin typeface="IBM Plex Sans Bold"/>
              </a:rPr>
              <a:t>Стратегія цифрових технологій у підприємницькій діяльності повинна складатися із шести підходів:</a:t>
            </a:r>
          </a:p>
          <a:p>
            <a:pPr>
              <a:lnSpc>
                <a:spcPts val="3919"/>
              </a:lnSpc>
            </a:pPr>
            <a:endParaRPr lang="en-US" sz="2799">
              <a:solidFill>
                <a:srgbClr val="7251B5"/>
              </a:solidFill>
              <a:latin typeface="IBM Plex Sans Bold"/>
            </a:endParaRPr>
          </a:p>
        </p:txBody>
      </p:sp>
      <p:sp>
        <p:nvSpPr>
          <p:cNvPr id="6" name="TextBox 6"/>
          <p:cNvSpPr txBox="1"/>
          <p:nvPr/>
        </p:nvSpPr>
        <p:spPr>
          <a:xfrm>
            <a:off x="1147145" y="6755350"/>
            <a:ext cx="9535256" cy="2920365"/>
          </a:xfrm>
          <a:prstGeom prst="rect">
            <a:avLst/>
          </a:prstGeom>
        </p:spPr>
        <p:txBody>
          <a:bodyPr lIns="0" tIns="0" rIns="0" bIns="0" rtlCol="0" anchor="t">
            <a:spAutoFit/>
          </a:bodyPr>
          <a:lstStyle/>
          <a:p>
            <a:pPr>
              <a:lnSpc>
                <a:spcPts val="3360"/>
              </a:lnSpc>
            </a:pPr>
            <a:r>
              <a:rPr lang="en-US" sz="2400">
                <a:solidFill>
                  <a:srgbClr val="3A4577"/>
                </a:solidFill>
                <a:latin typeface="IBM Plex Sans"/>
              </a:rPr>
              <a:t> Для реалізації цього підходу рекомендується проводити засідання вищого керівництва та ставити чіткі й конкретні цільові завдання.  Також потрібно виділяти кошти, які дозволять досягти поставлені цілі та поліпшити існуючий бізнес-процес, повідомляти про цільовий цілях й корпоративне бачення, розширюючи можливості діджиталізації для всіх співробітників.</a:t>
            </a:r>
          </a:p>
          <a:p>
            <a:pPr>
              <a:lnSpc>
                <a:spcPts val="3360"/>
              </a:lnSpc>
            </a:pPr>
            <a:endParaRPr lang="en-US" sz="2400">
              <a:solidFill>
                <a:srgbClr val="3A4577"/>
              </a:solidFill>
              <a:latin typeface="IBM Plex Sans"/>
            </a:endParaRPr>
          </a:p>
        </p:txBody>
      </p:sp>
      <p:sp>
        <p:nvSpPr>
          <p:cNvPr id="7" name="TextBox 7"/>
          <p:cNvSpPr txBox="1"/>
          <p:nvPr/>
        </p:nvSpPr>
        <p:spPr>
          <a:xfrm>
            <a:off x="1147145" y="5256932"/>
            <a:ext cx="9229217" cy="1353185"/>
          </a:xfrm>
          <a:prstGeom prst="rect">
            <a:avLst/>
          </a:prstGeom>
        </p:spPr>
        <p:txBody>
          <a:bodyPr lIns="0" tIns="0" rIns="0" bIns="0" rtlCol="0" anchor="t">
            <a:spAutoFit/>
          </a:bodyPr>
          <a:lstStyle/>
          <a:p>
            <a:pPr>
              <a:lnSpc>
                <a:spcPts val="3639"/>
              </a:lnSpc>
            </a:pPr>
            <a:r>
              <a:rPr lang="en-US" sz="2599">
                <a:solidFill>
                  <a:srgbClr val="9163CB"/>
                </a:solidFill>
                <a:latin typeface="IBM Plex Sans Bold"/>
              </a:rPr>
              <a:t>1. Встановлення чіткого бачення діджиталізації та цифрових інновацій – у кожного підприємства є бачення того, чого воно хотіло б досягти.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92005" y="2672167"/>
            <a:ext cx="4875412" cy="6136102"/>
          </a:xfrm>
          <a:prstGeom prst="rect">
            <a:avLst/>
          </a:prstGeom>
        </p:spPr>
      </p:pic>
      <p:sp>
        <p:nvSpPr>
          <p:cNvPr id="3" name="TextBox 3"/>
          <p:cNvSpPr txBox="1"/>
          <p:nvPr/>
        </p:nvSpPr>
        <p:spPr>
          <a:xfrm>
            <a:off x="7176186" y="4153353"/>
            <a:ext cx="9719809" cy="1243965"/>
          </a:xfrm>
          <a:prstGeom prst="rect">
            <a:avLst/>
          </a:prstGeom>
        </p:spPr>
        <p:txBody>
          <a:bodyPr lIns="0" tIns="0" rIns="0" bIns="0" rtlCol="0" anchor="t">
            <a:spAutoFit/>
          </a:bodyPr>
          <a:lstStyle/>
          <a:p>
            <a:pPr>
              <a:lnSpc>
                <a:spcPts val="3360"/>
              </a:lnSpc>
            </a:pPr>
            <a:r>
              <a:rPr lang="en-US" sz="2400">
                <a:solidFill>
                  <a:srgbClr val="3A4577"/>
                </a:solidFill>
                <a:latin typeface="IBM Plex Sans"/>
              </a:rPr>
              <a:t>До її елементів відносять: раціональне споживання інформації; критичне мислення; цифрову грамотність; ІТ-волонтерство; «зелене» використання інформаційних технологій та ін.</a:t>
            </a:r>
          </a:p>
        </p:txBody>
      </p:sp>
      <p:sp>
        <p:nvSpPr>
          <p:cNvPr id="4" name="TextBox 4"/>
          <p:cNvSpPr txBox="1"/>
          <p:nvPr/>
        </p:nvSpPr>
        <p:spPr>
          <a:xfrm>
            <a:off x="1392005" y="971550"/>
            <a:ext cx="15867295" cy="1471930"/>
          </a:xfrm>
          <a:prstGeom prst="rect">
            <a:avLst/>
          </a:prstGeom>
        </p:spPr>
        <p:txBody>
          <a:bodyPr lIns="0" tIns="0" rIns="0" bIns="0" rtlCol="0" anchor="t">
            <a:spAutoFit/>
          </a:bodyPr>
          <a:lstStyle/>
          <a:p>
            <a:pPr>
              <a:lnSpc>
                <a:spcPts val="3919"/>
              </a:lnSpc>
            </a:pPr>
            <a:r>
              <a:rPr lang="en-US" sz="2799">
                <a:solidFill>
                  <a:srgbClr val="7251B5"/>
                </a:solidFill>
                <a:latin typeface="IBM Plex Sans Bold"/>
              </a:rPr>
              <a:t>2. Сприяння становленню та розвитку цифрової культури на підприємстві – для переходу до діджиталізації необхідна зміна корпоративної культури всередині підприємства. </a:t>
            </a:r>
          </a:p>
          <a:p>
            <a:pPr>
              <a:lnSpc>
                <a:spcPts val="3919"/>
              </a:lnSpc>
            </a:pPr>
            <a:endParaRPr lang="en-US" sz="2799">
              <a:solidFill>
                <a:srgbClr val="7251B5"/>
              </a:solidFill>
              <a:latin typeface="IBM Plex Sans Bold"/>
            </a:endParaRPr>
          </a:p>
        </p:txBody>
      </p:sp>
      <p:sp>
        <p:nvSpPr>
          <p:cNvPr id="5" name="TextBox 5"/>
          <p:cNvSpPr txBox="1"/>
          <p:nvPr/>
        </p:nvSpPr>
        <p:spPr>
          <a:xfrm>
            <a:off x="7176186" y="2386330"/>
            <a:ext cx="10083114" cy="1471930"/>
          </a:xfrm>
          <a:prstGeom prst="rect">
            <a:avLst/>
          </a:prstGeom>
        </p:spPr>
        <p:txBody>
          <a:bodyPr lIns="0" tIns="0" rIns="0" bIns="0" rtlCol="0" anchor="t">
            <a:spAutoFit/>
          </a:bodyPr>
          <a:lstStyle/>
          <a:p>
            <a:pPr>
              <a:lnSpc>
                <a:spcPts val="3919"/>
              </a:lnSpc>
            </a:pPr>
            <a:r>
              <a:rPr lang="en-US" sz="2799">
                <a:solidFill>
                  <a:srgbClr val="9163CB"/>
                </a:solidFill>
                <a:latin typeface="IBM Plex Sans Bold"/>
              </a:rPr>
              <a:t>Цифрова культура </a:t>
            </a:r>
            <a:r>
              <a:rPr lang="en-US" sz="2799">
                <a:solidFill>
                  <a:srgbClr val="9163CB"/>
                </a:solidFill>
                <a:latin typeface="IBM Plex Sans"/>
              </a:rPr>
              <a:t>– це система правил поведінки людини, яких вона дотримується під час використання інформаційно-комунікаційних технологій. </a:t>
            </a:r>
          </a:p>
        </p:txBody>
      </p:sp>
      <p:sp>
        <p:nvSpPr>
          <p:cNvPr id="6" name="TextBox 6"/>
          <p:cNvSpPr txBox="1"/>
          <p:nvPr/>
        </p:nvSpPr>
        <p:spPr>
          <a:xfrm>
            <a:off x="7176186" y="5692593"/>
            <a:ext cx="10083114" cy="3758565"/>
          </a:xfrm>
          <a:prstGeom prst="rect">
            <a:avLst/>
          </a:prstGeom>
        </p:spPr>
        <p:txBody>
          <a:bodyPr lIns="0" tIns="0" rIns="0" bIns="0" rtlCol="0" anchor="t">
            <a:spAutoFit/>
          </a:bodyPr>
          <a:lstStyle/>
          <a:p>
            <a:pPr>
              <a:lnSpc>
                <a:spcPts val="3360"/>
              </a:lnSpc>
            </a:pPr>
            <a:r>
              <a:rPr lang="en-US" sz="2400">
                <a:solidFill>
                  <a:srgbClr val="3A4577"/>
                </a:solidFill>
                <a:latin typeface="IBM Plex Sans"/>
              </a:rPr>
              <a:t>Працівникам підприємства доведеться відмовитися від старих бізнес-процесів, які працювали на традиційному підприємстві, так як вони не відповідають новому цифровому середовищу. Для реалізації даного підходу керівництву підприємства спочатку доведеться ввести суворі правила, щоб гарантувати дотримання таких цифрових змін, поки цифрова культура не вкорениться у діяльність підприємства. Водночас, створювати і проводити навчальні програми (семінари, тренінги), які розвинуть розуміння цифрових технологій.</a:t>
            </a:r>
          </a:p>
          <a:p>
            <a:pPr>
              <a:lnSpc>
                <a:spcPts val="3360"/>
              </a:lnSpc>
            </a:pPr>
            <a:endParaRPr lang="en-US" sz="2400">
              <a:solidFill>
                <a:srgbClr val="3A4577"/>
              </a:solidFill>
              <a:latin typeface="IBM Plex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953343" y="-940959"/>
            <a:ext cx="10287000" cy="12168918"/>
            <a:chOff x="0" y="0"/>
            <a:chExt cx="2354580" cy="2785330"/>
          </a:xfrm>
        </p:grpSpPr>
        <p:sp>
          <p:nvSpPr>
            <p:cNvPr id="3" name="Freeform 3"/>
            <p:cNvSpPr/>
            <p:nvPr/>
          </p:nvSpPr>
          <p:spPr>
            <a:xfrm>
              <a:off x="0" y="0"/>
              <a:ext cx="2353310" cy="2785330"/>
            </a:xfrm>
            <a:custGeom>
              <a:avLst/>
              <a:gdLst/>
              <a:ahLst/>
              <a:cxnLst/>
              <a:rect l="l" t="t" r="r" b="b"/>
              <a:pathLst>
                <a:path w="2353310" h="2785330">
                  <a:moveTo>
                    <a:pt x="784860" y="2718020"/>
                  </a:moveTo>
                  <a:cubicBezTo>
                    <a:pt x="905510" y="2758660"/>
                    <a:pt x="1042670" y="2785330"/>
                    <a:pt x="1177290" y="2785330"/>
                  </a:cubicBezTo>
                  <a:cubicBezTo>
                    <a:pt x="1311910" y="2785330"/>
                    <a:pt x="1441450" y="2762470"/>
                    <a:pt x="1560830" y="2721830"/>
                  </a:cubicBezTo>
                  <a:cubicBezTo>
                    <a:pt x="1563370" y="2720560"/>
                    <a:pt x="1565910" y="2720560"/>
                    <a:pt x="1568450" y="2719290"/>
                  </a:cubicBezTo>
                  <a:cubicBezTo>
                    <a:pt x="2016760" y="2556730"/>
                    <a:pt x="2346960" y="2127470"/>
                    <a:pt x="2353310" y="1626077"/>
                  </a:cubicBezTo>
                  <a:lnTo>
                    <a:pt x="2353310" y="0"/>
                  </a:lnTo>
                  <a:lnTo>
                    <a:pt x="0" y="0"/>
                  </a:lnTo>
                  <a:lnTo>
                    <a:pt x="0" y="1624872"/>
                  </a:lnTo>
                  <a:cubicBezTo>
                    <a:pt x="6350" y="2130010"/>
                    <a:pt x="331470" y="2559270"/>
                    <a:pt x="784860" y="2718020"/>
                  </a:cubicBezTo>
                  <a:close/>
                </a:path>
              </a:pathLst>
            </a:custGeom>
            <a:solidFill>
              <a:srgbClr val="60699E"/>
            </a:solidFill>
          </p:spPr>
        </p:sp>
      </p:grpSp>
      <p:sp>
        <p:nvSpPr>
          <p:cNvPr id="4" name="TextBox 4"/>
          <p:cNvSpPr txBox="1"/>
          <p:nvPr/>
        </p:nvSpPr>
        <p:spPr>
          <a:xfrm>
            <a:off x="9496226" y="3083709"/>
            <a:ext cx="7888963" cy="6424930"/>
          </a:xfrm>
          <a:prstGeom prst="rect">
            <a:avLst/>
          </a:prstGeom>
        </p:spPr>
        <p:txBody>
          <a:bodyPr lIns="0" tIns="0" rIns="0" bIns="0" rtlCol="0" anchor="t">
            <a:spAutoFit/>
          </a:bodyPr>
          <a:lstStyle/>
          <a:p>
            <a:pPr algn="r">
              <a:lnSpc>
                <a:spcPts val="3919"/>
              </a:lnSpc>
            </a:pPr>
            <a:r>
              <a:rPr lang="en-US" sz="2799">
                <a:solidFill>
                  <a:srgbClr val="FFFFFF"/>
                </a:solidFill>
                <a:latin typeface="IBM Plex Sans"/>
              </a:rPr>
              <a:t>Вона підвищує ефективність бізнес-процесів підприємства та допомагає співробітникам уникати дублювання несуттєвих етапів процесу. Автоматизація бізнес-процесів дозволяє досягти по-справжньому узгоджених результатів. Таким чином, керівництву підприємства важливо визначити, які процеси можна автоматизувати, оскільки це може значно скоротити витрати, підвищити продуктивність праці, заощадити час, підвищити якість продукції (послуг) та контролю тощо.</a:t>
            </a:r>
          </a:p>
          <a:p>
            <a:pPr algn="r">
              <a:lnSpc>
                <a:spcPts val="3919"/>
              </a:lnSpc>
            </a:pPr>
            <a:endParaRPr lang="en-US" sz="2799">
              <a:solidFill>
                <a:srgbClr val="FFFFFF"/>
              </a:solidFill>
              <a:latin typeface="IBM Plex Sans"/>
            </a:endParaRPr>
          </a:p>
        </p:txBody>
      </p:sp>
      <p:sp>
        <p:nvSpPr>
          <p:cNvPr id="5" name="TextBox 5"/>
          <p:cNvSpPr txBox="1"/>
          <p:nvPr/>
        </p:nvSpPr>
        <p:spPr>
          <a:xfrm>
            <a:off x="1028700" y="1262682"/>
            <a:ext cx="6536454" cy="3699203"/>
          </a:xfrm>
          <a:prstGeom prst="rect">
            <a:avLst/>
          </a:prstGeom>
        </p:spPr>
        <p:txBody>
          <a:bodyPr lIns="0" tIns="0" rIns="0" bIns="0" rtlCol="0" anchor="t">
            <a:spAutoFit/>
          </a:bodyPr>
          <a:lstStyle/>
          <a:p>
            <a:pPr>
              <a:lnSpc>
                <a:spcPts val="4204"/>
              </a:lnSpc>
            </a:pPr>
            <a:r>
              <a:rPr lang="en-US" sz="3002">
                <a:solidFill>
                  <a:srgbClr val="60699E"/>
                </a:solidFill>
                <a:latin typeface="IBM Plex Sans Bold"/>
              </a:rPr>
              <a:t>3. Встановлення ключових показників ефективності (KПЕ) – КПЕ повинні бути чіткими для вимірювання ефективної наявності здійснення бізнес-процесів та діяльності підприємства у цілому. </a:t>
            </a:r>
          </a:p>
        </p:txBody>
      </p:sp>
      <p:sp>
        <p:nvSpPr>
          <p:cNvPr id="6" name="TextBox 6"/>
          <p:cNvSpPr txBox="1"/>
          <p:nvPr/>
        </p:nvSpPr>
        <p:spPr>
          <a:xfrm>
            <a:off x="1028700" y="5179233"/>
            <a:ext cx="6536454" cy="3948430"/>
          </a:xfrm>
          <a:prstGeom prst="rect">
            <a:avLst/>
          </a:prstGeom>
        </p:spPr>
        <p:txBody>
          <a:bodyPr lIns="0" tIns="0" rIns="0" bIns="0" rtlCol="0" anchor="t">
            <a:spAutoFit/>
          </a:bodyPr>
          <a:lstStyle/>
          <a:p>
            <a:pPr>
              <a:lnSpc>
                <a:spcPts val="3919"/>
              </a:lnSpc>
            </a:pPr>
            <a:r>
              <a:rPr lang="en-US" sz="2799">
                <a:solidFill>
                  <a:srgbClr val="3A4577"/>
                </a:solidFill>
                <a:latin typeface="IBM Plex Sans"/>
              </a:rPr>
              <a:t>Варто зауважити, що багато керівників підприємств визначають роль та значимість КПЕ, як важливий показник успіху. Відповідно КПЕ мають бути вимірювальними й зрозумілими для працівників та реалістичними, досяжними і придатними для впровадження.</a:t>
            </a:r>
          </a:p>
        </p:txBody>
      </p:sp>
      <p:sp>
        <p:nvSpPr>
          <p:cNvPr id="7" name="TextBox 7"/>
          <p:cNvSpPr txBox="1"/>
          <p:nvPr/>
        </p:nvSpPr>
        <p:spPr>
          <a:xfrm>
            <a:off x="9801006" y="1262682"/>
            <a:ext cx="7584182" cy="1581077"/>
          </a:xfrm>
          <a:prstGeom prst="rect">
            <a:avLst/>
          </a:prstGeom>
        </p:spPr>
        <p:txBody>
          <a:bodyPr lIns="0" tIns="0" rIns="0" bIns="0" rtlCol="0" anchor="t">
            <a:spAutoFit/>
          </a:bodyPr>
          <a:lstStyle/>
          <a:p>
            <a:pPr algn="r">
              <a:lnSpc>
                <a:spcPts val="4204"/>
              </a:lnSpc>
            </a:pPr>
            <a:r>
              <a:rPr lang="en-US" sz="3002">
                <a:solidFill>
                  <a:srgbClr val="FFF6F9"/>
                </a:solidFill>
                <a:latin typeface="IBM Plex Sans Bold"/>
              </a:rPr>
              <a:t>4. Автоматизація бізнес-процесів на підприємстві – це невід’ємна частина цифрової діяльності.</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32055" y="2769330"/>
            <a:ext cx="3423889" cy="648897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93736" y="1028700"/>
            <a:ext cx="1500529" cy="375132"/>
          </a:xfrm>
          <a:prstGeom prst="rect">
            <a:avLst/>
          </a:prstGeom>
        </p:spPr>
      </p:pic>
      <p:sp>
        <p:nvSpPr>
          <p:cNvPr id="4" name="TextBox 4"/>
          <p:cNvSpPr txBox="1"/>
          <p:nvPr/>
        </p:nvSpPr>
        <p:spPr>
          <a:xfrm>
            <a:off x="719890" y="4821534"/>
            <a:ext cx="6712165" cy="4668520"/>
          </a:xfrm>
          <a:prstGeom prst="rect">
            <a:avLst/>
          </a:prstGeom>
        </p:spPr>
        <p:txBody>
          <a:bodyPr lIns="0" tIns="0" rIns="0" bIns="0" rtlCol="0" anchor="t">
            <a:spAutoFit/>
          </a:bodyPr>
          <a:lstStyle/>
          <a:p>
            <a:pPr>
              <a:lnSpc>
                <a:spcPts val="3080"/>
              </a:lnSpc>
            </a:pPr>
            <a:r>
              <a:rPr lang="en-US" sz="2200">
                <a:solidFill>
                  <a:srgbClr val="3A4577"/>
                </a:solidFill>
                <a:latin typeface="IBM Plex Sans"/>
              </a:rPr>
              <a:t>Штучний інтелект як інструмент дозволяє обробити великий обсяг даних, які отримуються від споживачів та стейкхолдерів. Водночас, він дозволяє вивчити тенденції споживчих покупок, причини та фактори впливу цих тенденцій, що дозволить визначити й систематизувати проблеми, які викликають негативні тенденції в режимі реального часу, що сприяє своєчасному прийняттю управлінських рішень щодо діяльності підприємства та знизити ризики його банкрутства.</a:t>
            </a:r>
          </a:p>
          <a:p>
            <a:pPr>
              <a:lnSpc>
                <a:spcPts val="3080"/>
              </a:lnSpc>
            </a:pPr>
            <a:endParaRPr lang="en-US" sz="2200">
              <a:solidFill>
                <a:srgbClr val="3A4577"/>
              </a:solidFill>
              <a:latin typeface="IBM Plex Sans"/>
            </a:endParaRPr>
          </a:p>
        </p:txBody>
      </p:sp>
      <p:sp>
        <p:nvSpPr>
          <p:cNvPr id="5" name="TextBox 5"/>
          <p:cNvSpPr txBox="1"/>
          <p:nvPr/>
        </p:nvSpPr>
        <p:spPr>
          <a:xfrm>
            <a:off x="719890" y="981075"/>
            <a:ext cx="6712165" cy="3639185"/>
          </a:xfrm>
          <a:prstGeom prst="rect">
            <a:avLst/>
          </a:prstGeom>
        </p:spPr>
        <p:txBody>
          <a:bodyPr lIns="0" tIns="0" rIns="0" bIns="0" rtlCol="0" anchor="t">
            <a:spAutoFit/>
          </a:bodyPr>
          <a:lstStyle/>
          <a:p>
            <a:pPr>
              <a:lnSpc>
                <a:spcPts val="3639"/>
              </a:lnSpc>
            </a:pPr>
            <a:r>
              <a:rPr lang="en-US" sz="2599">
                <a:solidFill>
                  <a:srgbClr val="7251B5"/>
                </a:solidFill>
                <a:latin typeface="IBM Plex Sans Bold"/>
              </a:rPr>
              <a:t>5. Прийняття концепції штучного інтелекту – впроваджуючи цифрові технології на підприємстві, керівництво зіштовхується з великим обсягом даних про споживачів і стейкхолдерів, як наслідок, важливим є оптимізувати збір даних з метою їх ефективного використання.</a:t>
            </a:r>
          </a:p>
        </p:txBody>
      </p:sp>
      <p:sp>
        <p:nvSpPr>
          <p:cNvPr id="6" name="TextBox 6"/>
          <p:cNvSpPr txBox="1"/>
          <p:nvPr/>
        </p:nvSpPr>
        <p:spPr>
          <a:xfrm>
            <a:off x="10855945" y="5265389"/>
            <a:ext cx="6075326" cy="3496945"/>
          </a:xfrm>
          <a:prstGeom prst="rect">
            <a:avLst/>
          </a:prstGeom>
        </p:spPr>
        <p:txBody>
          <a:bodyPr lIns="0" tIns="0" rIns="0" bIns="0" rtlCol="0" anchor="t">
            <a:spAutoFit/>
          </a:bodyPr>
          <a:lstStyle/>
          <a:p>
            <a:pPr>
              <a:lnSpc>
                <a:spcPts val="3080"/>
              </a:lnSpc>
            </a:pPr>
            <a:r>
              <a:rPr lang="en-US" sz="2200">
                <a:solidFill>
                  <a:srgbClr val="3A4577"/>
                </a:solidFill>
                <a:latin typeface="IBM Plex Sans"/>
              </a:rPr>
              <a:t> Відповідна інформація може сприяти або зруйнувати цифрову діяльність підприємства. Керівникам підприємства необхідно знати, які дані отримані та як вони впливають на бізнес-процеси підприємства, систематизувати їх для ефективного управління, що дасть можливість оптимізувати їх використання.</a:t>
            </a:r>
          </a:p>
          <a:p>
            <a:pPr>
              <a:lnSpc>
                <a:spcPts val="3080"/>
              </a:lnSpc>
            </a:pPr>
            <a:endParaRPr lang="en-US" sz="2200">
              <a:solidFill>
                <a:srgbClr val="3A4577"/>
              </a:solidFill>
              <a:latin typeface="IBM Plex Sans"/>
            </a:endParaRPr>
          </a:p>
        </p:txBody>
      </p:sp>
      <p:sp>
        <p:nvSpPr>
          <p:cNvPr id="7" name="TextBox 7"/>
          <p:cNvSpPr txBox="1"/>
          <p:nvPr/>
        </p:nvSpPr>
        <p:spPr>
          <a:xfrm>
            <a:off x="10855945" y="909310"/>
            <a:ext cx="6548250" cy="4096385"/>
          </a:xfrm>
          <a:prstGeom prst="rect">
            <a:avLst/>
          </a:prstGeom>
        </p:spPr>
        <p:txBody>
          <a:bodyPr lIns="0" tIns="0" rIns="0" bIns="0" rtlCol="0" anchor="t">
            <a:spAutoFit/>
          </a:bodyPr>
          <a:lstStyle/>
          <a:p>
            <a:pPr>
              <a:lnSpc>
                <a:spcPts val="3639"/>
              </a:lnSpc>
            </a:pPr>
            <a:r>
              <a:rPr lang="en-US" sz="2599">
                <a:solidFill>
                  <a:srgbClr val="7251B5"/>
                </a:solidFill>
                <a:latin typeface="IBM Plex Sans Bold"/>
              </a:rPr>
              <a:t>6. Сформувати відділ з аналізу даних підприємства – обсяг даних, які накопичують цифрові технології у підприємницькій діяльності, може бути великим, і як наслідок, без інтелектуальної і належної аналітики даних підприємство може застрягти в надмірному аналізі (аналітичний параліч).</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44403" y="1028700"/>
            <a:ext cx="1500529" cy="375132"/>
          </a:xfrm>
          <a:prstGeom prst="rect">
            <a:avLst/>
          </a:prstGeom>
        </p:spPr>
      </p:pic>
      <p:sp>
        <p:nvSpPr>
          <p:cNvPr id="3" name="TextBox 3"/>
          <p:cNvSpPr txBox="1"/>
          <p:nvPr/>
        </p:nvSpPr>
        <p:spPr>
          <a:xfrm>
            <a:off x="5748437" y="1609618"/>
            <a:ext cx="6791125" cy="953135"/>
          </a:xfrm>
          <a:prstGeom prst="rect">
            <a:avLst/>
          </a:prstGeom>
        </p:spPr>
        <p:txBody>
          <a:bodyPr lIns="0" tIns="0" rIns="0" bIns="0" rtlCol="0" anchor="t">
            <a:spAutoFit/>
          </a:bodyPr>
          <a:lstStyle/>
          <a:p>
            <a:pPr algn="ctr">
              <a:lnSpc>
                <a:spcPts val="7839"/>
              </a:lnSpc>
            </a:pPr>
            <a:r>
              <a:rPr lang="en-US" sz="5599">
                <a:solidFill>
                  <a:srgbClr val="3A4577"/>
                </a:solidFill>
                <a:latin typeface="IBM Plex Serif Bold"/>
              </a:rPr>
              <a:t>ВИСНОВКИ</a:t>
            </a:r>
          </a:p>
        </p:txBody>
      </p:sp>
      <p:sp>
        <p:nvSpPr>
          <p:cNvPr id="4" name="TextBox 4"/>
          <p:cNvSpPr txBox="1"/>
          <p:nvPr/>
        </p:nvSpPr>
        <p:spPr>
          <a:xfrm>
            <a:off x="895751" y="2829166"/>
            <a:ext cx="16496497" cy="6616700"/>
          </a:xfrm>
          <a:prstGeom prst="rect">
            <a:avLst/>
          </a:prstGeom>
        </p:spPr>
        <p:txBody>
          <a:bodyPr lIns="0" tIns="0" rIns="0" bIns="0" rtlCol="0" anchor="t">
            <a:spAutoFit/>
          </a:bodyPr>
          <a:lstStyle/>
          <a:p>
            <a:pPr algn="ctr">
              <a:lnSpc>
                <a:spcPts val="4059"/>
              </a:lnSpc>
            </a:pPr>
            <a:r>
              <a:rPr lang="en-US" sz="2899">
                <a:solidFill>
                  <a:srgbClr val="60699E"/>
                </a:solidFill>
                <a:latin typeface="IBM Plex Sans Bold"/>
              </a:rPr>
              <a:t>Отже, впроваджувати цифрові технології на підприємствах схильні лише великі підприємства, а інші підприємства не готові у повному обсязі до впровадження цифрових технологій в свою діяльність, так як мають консервативний погляд на розвиток діяльності. А у деяких випадках складність переходу до цифрових технологій обумовлена такими труднощами як: відсутність компетентних фахівців в даній галузі, складність моментальної відмови від аналогових продуктів на користь діджиталізації, консервативні погляди вищого керівництва підприємства. Проте, сьогодні можна з повною впевненістю говорити, що цифрові технології будуть активно розвиватися. Так, за оцінками експертів галузі інформаційних технологій, до 2025 р. більше 80% населення Землі буде мати доступ до мережі Інтернету, з них 75% – через мобільні пристрої Інтернет речей (ІоТ) розкриє більшу частину свого потенціалу, а блокчейн-технології укореняться в найрізноманітніших сферах діяльності людини.</a:t>
            </a:r>
          </a:p>
          <a:p>
            <a:pPr>
              <a:lnSpc>
                <a:spcPts val="3639"/>
              </a:lnSpc>
            </a:pPr>
            <a:endParaRPr lang="en-US" sz="2899">
              <a:solidFill>
                <a:srgbClr val="60699E"/>
              </a:solidFill>
              <a:latin typeface="IBM Plex San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48467" y="1028700"/>
            <a:ext cx="8476180" cy="8229600"/>
          </a:xfrm>
          <a:prstGeom prst="rect">
            <a:avLst/>
          </a:prstGeom>
        </p:spPr>
      </p:pic>
      <p:sp>
        <p:nvSpPr>
          <p:cNvPr id="3" name="TextBox 3"/>
          <p:cNvSpPr txBox="1"/>
          <p:nvPr/>
        </p:nvSpPr>
        <p:spPr>
          <a:xfrm>
            <a:off x="1536282" y="3346533"/>
            <a:ext cx="6577048" cy="2371991"/>
          </a:xfrm>
          <a:prstGeom prst="rect">
            <a:avLst/>
          </a:prstGeom>
        </p:spPr>
        <p:txBody>
          <a:bodyPr lIns="0" tIns="0" rIns="0" bIns="0" rtlCol="0" anchor="t">
            <a:spAutoFit/>
          </a:bodyPr>
          <a:lstStyle/>
          <a:p>
            <a:pPr>
              <a:lnSpc>
                <a:spcPts val="9520"/>
              </a:lnSpc>
            </a:pPr>
            <a:r>
              <a:rPr lang="en-US" sz="6800">
                <a:solidFill>
                  <a:srgbClr val="3A4577"/>
                </a:solidFill>
                <a:latin typeface="IBM Plex Serif Bold"/>
              </a:rPr>
              <a:t>ДЯКУЄМО ЗА УВАГУ!</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6282" y="3066651"/>
            <a:ext cx="1500529" cy="3751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3816301" y="-3925835"/>
            <a:ext cx="1858535" cy="9335072"/>
            <a:chOff x="0" y="0"/>
            <a:chExt cx="2354580" cy="11826612"/>
          </a:xfrm>
        </p:grpSpPr>
        <p:sp>
          <p:nvSpPr>
            <p:cNvPr id="3" name="Freeform 3"/>
            <p:cNvSpPr/>
            <p:nvPr/>
          </p:nvSpPr>
          <p:spPr>
            <a:xfrm>
              <a:off x="0" y="0"/>
              <a:ext cx="2353310" cy="11826612"/>
            </a:xfrm>
            <a:custGeom>
              <a:avLst/>
              <a:gdLst/>
              <a:ahLst/>
              <a:cxnLst/>
              <a:rect l="l" t="t" r="r" b="b"/>
              <a:pathLst>
                <a:path w="2353310" h="11826612">
                  <a:moveTo>
                    <a:pt x="784860" y="11759302"/>
                  </a:moveTo>
                  <a:cubicBezTo>
                    <a:pt x="905510" y="11799942"/>
                    <a:pt x="1042670" y="11826612"/>
                    <a:pt x="1177290" y="11826612"/>
                  </a:cubicBezTo>
                  <a:cubicBezTo>
                    <a:pt x="1311910" y="11826612"/>
                    <a:pt x="1441450" y="11803752"/>
                    <a:pt x="1560830" y="11763112"/>
                  </a:cubicBezTo>
                  <a:cubicBezTo>
                    <a:pt x="1563370" y="11761842"/>
                    <a:pt x="1565910" y="11761842"/>
                    <a:pt x="1568450" y="11760572"/>
                  </a:cubicBezTo>
                  <a:cubicBezTo>
                    <a:pt x="2016760" y="11598012"/>
                    <a:pt x="2346960" y="11168752"/>
                    <a:pt x="2353310" y="10639540"/>
                  </a:cubicBezTo>
                  <a:lnTo>
                    <a:pt x="2353310" y="0"/>
                  </a:lnTo>
                  <a:lnTo>
                    <a:pt x="0" y="0"/>
                  </a:lnTo>
                  <a:lnTo>
                    <a:pt x="0" y="10631380"/>
                  </a:lnTo>
                  <a:cubicBezTo>
                    <a:pt x="6350" y="11171292"/>
                    <a:pt x="331470" y="11600552"/>
                    <a:pt x="784860" y="11759302"/>
                  </a:cubicBezTo>
                  <a:close/>
                </a:path>
              </a:pathLst>
            </a:custGeom>
            <a:solidFill>
              <a:srgbClr val="DF98B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82061" y="1028700"/>
            <a:ext cx="4698353" cy="8229600"/>
          </a:xfrm>
          <a:prstGeom prst="rect">
            <a:avLst/>
          </a:prstGeom>
        </p:spPr>
      </p:pic>
      <p:sp>
        <p:nvSpPr>
          <p:cNvPr id="5" name="TextBox 5"/>
          <p:cNvSpPr txBox="1"/>
          <p:nvPr/>
        </p:nvSpPr>
        <p:spPr>
          <a:xfrm>
            <a:off x="2369697" y="1758818"/>
            <a:ext cx="8022810" cy="969645"/>
          </a:xfrm>
          <a:prstGeom prst="rect">
            <a:avLst/>
          </a:prstGeom>
        </p:spPr>
        <p:txBody>
          <a:bodyPr lIns="0" tIns="0" rIns="0" bIns="0" rtlCol="0" anchor="t">
            <a:spAutoFit/>
          </a:bodyPr>
          <a:lstStyle/>
          <a:p>
            <a:pPr>
              <a:lnSpc>
                <a:spcPts val="7979"/>
              </a:lnSpc>
            </a:pPr>
            <a:r>
              <a:rPr lang="en-US" sz="5699">
                <a:solidFill>
                  <a:srgbClr val="3A4577"/>
                </a:solidFill>
                <a:latin typeface="IBM Plex Serif Bold"/>
              </a:rPr>
              <a:t>ПЛАН</a:t>
            </a:r>
            <a:endParaRPr lang="en-US" sz="5699" dirty="0">
              <a:solidFill>
                <a:srgbClr val="3A4577"/>
              </a:solidFill>
              <a:latin typeface="IBM Plex Serif Bold"/>
            </a:endParaRPr>
          </a:p>
        </p:txBody>
      </p:sp>
      <p:sp>
        <p:nvSpPr>
          <p:cNvPr id="6" name="TextBox 6"/>
          <p:cNvSpPr txBox="1"/>
          <p:nvPr/>
        </p:nvSpPr>
        <p:spPr>
          <a:xfrm>
            <a:off x="2369697" y="4369984"/>
            <a:ext cx="3423193" cy="1884045"/>
          </a:xfrm>
          <a:prstGeom prst="rect">
            <a:avLst/>
          </a:prstGeom>
        </p:spPr>
        <p:txBody>
          <a:bodyPr lIns="0" tIns="0" rIns="0" bIns="0" rtlCol="0" anchor="t">
            <a:spAutoFit/>
          </a:bodyPr>
          <a:lstStyle/>
          <a:p>
            <a:pPr>
              <a:lnSpc>
                <a:spcPts val="3779"/>
              </a:lnSpc>
            </a:pPr>
            <a:r>
              <a:rPr lang="en-US" sz="2699">
                <a:solidFill>
                  <a:srgbClr val="60699E"/>
                </a:solidFill>
                <a:latin typeface="IBM Plex Sans Bold"/>
              </a:rPr>
              <a:t>Цифрова трансформація підприємницької діяльності.</a:t>
            </a:r>
          </a:p>
        </p:txBody>
      </p:sp>
      <p:sp>
        <p:nvSpPr>
          <p:cNvPr id="7" name="TextBox 7"/>
          <p:cNvSpPr txBox="1"/>
          <p:nvPr/>
        </p:nvSpPr>
        <p:spPr>
          <a:xfrm>
            <a:off x="2369697" y="3206142"/>
            <a:ext cx="1592455" cy="1193365"/>
          </a:xfrm>
          <a:prstGeom prst="rect">
            <a:avLst/>
          </a:prstGeom>
        </p:spPr>
        <p:txBody>
          <a:bodyPr lIns="0" tIns="0" rIns="0" bIns="0" rtlCol="0" anchor="t">
            <a:spAutoFit/>
          </a:bodyPr>
          <a:lstStyle/>
          <a:p>
            <a:pPr>
              <a:lnSpc>
                <a:spcPts val="9823"/>
              </a:lnSpc>
            </a:pPr>
            <a:r>
              <a:rPr lang="en-US" sz="7017">
                <a:solidFill>
                  <a:srgbClr val="60699E"/>
                </a:solidFill>
                <a:latin typeface="IBM Plex Sans Bold"/>
              </a:rPr>
              <a:t>1.1</a:t>
            </a:r>
          </a:p>
        </p:txBody>
      </p:sp>
      <p:sp>
        <p:nvSpPr>
          <p:cNvPr id="8" name="TextBox 8"/>
          <p:cNvSpPr txBox="1"/>
          <p:nvPr/>
        </p:nvSpPr>
        <p:spPr>
          <a:xfrm>
            <a:off x="6754695" y="4369984"/>
            <a:ext cx="4872133" cy="2360295"/>
          </a:xfrm>
          <a:prstGeom prst="rect">
            <a:avLst/>
          </a:prstGeom>
        </p:spPr>
        <p:txBody>
          <a:bodyPr lIns="0" tIns="0" rIns="0" bIns="0" rtlCol="0" anchor="t">
            <a:spAutoFit/>
          </a:bodyPr>
          <a:lstStyle/>
          <a:p>
            <a:pPr>
              <a:lnSpc>
                <a:spcPts val="3779"/>
              </a:lnSpc>
            </a:pPr>
            <a:r>
              <a:rPr lang="en-US" sz="2699">
                <a:solidFill>
                  <a:srgbClr val="60699E"/>
                </a:solidFill>
                <a:latin typeface="IBM Plex Sans Bold"/>
              </a:rPr>
              <a:t>Стратегія цифрових технологій у підприємницькій діяльності.</a:t>
            </a:r>
          </a:p>
          <a:p>
            <a:pPr>
              <a:lnSpc>
                <a:spcPts val="3779"/>
              </a:lnSpc>
            </a:pPr>
            <a:endParaRPr lang="en-US" sz="2699">
              <a:solidFill>
                <a:srgbClr val="60699E"/>
              </a:solidFill>
              <a:latin typeface="IBM Plex Sans Bold"/>
            </a:endParaRPr>
          </a:p>
        </p:txBody>
      </p:sp>
      <p:sp>
        <p:nvSpPr>
          <p:cNvPr id="9" name="TextBox 9"/>
          <p:cNvSpPr txBox="1"/>
          <p:nvPr/>
        </p:nvSpPr>
        <p:spPr>
          <a:xfrm>
            <a:off x="6754695" y="3206142"/>
            <a:ext cx="1592455" cy="1193365"/>
          </a:xfrm>
          <a:prstGeom prst="rect">
            <a:avLst/>
          </a:prstGeom>
        </p:spPr>
        <p:txBody>
          <a:bodyPr lIns="0" tIns="0" rIns="0" bIns="0" rtlCol="0" anchor="t">
            <a:spAutoFit/>
          </a:bodyPr>
          <a:lstStyle/>
          <a:p>
            <a:pPr>
              <a:lnSpc>
                <a:spcPts val="9823"/>
              </a:lnSpc>
            </a:pPr>
            <a:r>
              <a:rPr lang="en-US" sz="7017">
                <a:solidFill>
                  <a:srgbClr val="60699E"/>
                </a:solidFill>
                <a:latin typeface="IBM Plex Sans Bold"/>
              </a:rPr>
              <a:t>1.3</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69697" y="1373975"/>
            <a:ext cx="1500529" cy="375132"/>
          </a:xfrm>
          <a:prstGeom prst="rect">
            <a:avLst/>
          </a:prstGeom>
        </p:spPr>
      </p:pic>
      <p:sp>
        <p:nvSpPr>
          <p:cNvPr id="11" name="TextBox 11"/>
          <p:cNvSpPr txBox="1"/>
          <p:nvPr/>
        </p:nvSpPr>
        <p:spPr>
          <a:xfrm>
            <a:off x="2369697" y="7850505"/>
            <a:ext cx="8022810" cy="1407795"/>
          </a:xfrm>
          <a:prstGeom prst="rect">
            <a:avLst/>
          </a:prstGeom>
        </p:spPr>
        <p:txBody>
          <a:bodyPr lIns="0" tIns="0" rIns="0" bIns="0" rtlCol="0" anchor="t">
            <a:spAutoFit/>
          </a:bodyPr>
          <a:lstStyle/>
          <a:p>
            <a:pPr>
              <a:lnSpc>
                <a:spcPts val="3779"/>
              </a:lnSpc>
            </a:pPr>
            <a:r>
              <a:rPr lang="en-US" sz="2699">
                <a:solidFill>
                  <a:srgbClr val="60699E"/>
                </a:solidFill>
                <a:latin typeface="IBM Plex Sans Bold"/>
              </a:rPr>
              <a:t>Впровадження цифрових технологій на підприємстві: проблеми та тенденції.</a:t>
            </a:r>
          </a:p>
          <a:p>
            <a:pPr>
              <a:lnSpc>
                <a:spcPts val="3779"/>
              </a:lnSpc>
            </a:pPr>
            <a:endParaRPr lang="en-US" sz="2699">
              <a:solidFill>
                <a:srgbClr val="60699E"/>
              </a:solidFill>
              <a:latin typeface="IBM Plex Sans Bold"/>
            </a:endParaRPr>
          </a:p>
        </p:txBody>
      </p:sp>
      <p:sp>
        <p:nvSpPr>
          <p:cNvPr id="12" name="TextBox 12"/>
          <p:cNvSpPr txBox="1"/>
          <p:nvPr/>
        </p:nvSpPr>
        <p:spPr>
          <a:xfrm>
            <a:off x="2369697" y="6466640"/>
            <a:ext cx="1779185" cy="1193365"/>
          </a:xfrm>
          <a:prstGeom prst="rect">
            <a:avLst/>
          </a:prstGeom>
        </p:spPr>
        <p:txBody>
          <a:bodyPr lIns="0" tIns="0" rIns="0" bIns="0" rtlCol="0" anchor="t">
            <a:spAutoFit/>
          </a:bodyPr>
          <a:lstStyle/>
          <a:p>
            <a:pPr>
              <a:lnSpc>
                <a:spcPts val="9823"/>
              </a:lnSpc>
            </a:pPr>
            <a:r>
              <a:rPr lang="en-US" sz="7017">
                <a:solidFill>
                  <a:srgbClr val="60699E"/>
                </a:solidFill>
                <a:latin typeface="IBM Plex Sans Bold"/>
              </a:rPr>
              <a:t>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133166"/>
            <a:ext cx="6668038" cy="7903924"/>
          </a:xfrm>
          <a:prstGeom prst="rect">
            <a:avLst/>
          </a:prstGeom>
        </p:spPr>
      </p:pic>
      <p:grpSp>
        <p:nvGrpSpPr>
          <p:cNvPr id="3" name="Group 3"/>
          <p:cNvGrpSpPr/>
          <p:nvPr/>
        </p:nvGrpSpPr>
        <p:grpSpPr>
          <a:xfrm rot="5400000">
            <a:off x="9784445" y="-1123580"/>
            <a:ext cx="10287000" cy="12534160"/>
            <a:chOff x="0" y="0"/>
            <a:chExt cx="2354580" cy="2868930"/>
          </a:xfrm>
        </p:grpSpPr>
        <p:sp>
          <p:nvSpPr>
            <p:cNvPr id="4" name="Freeform 4"/>
            <p:cNvSpPr/>
            <p:nvPr/>
          </p:nvSpPr>
          <p:spPr>
            <a:xfrm>
              <a:off x="0" y="0"/>
              <a:ext cx="2353310" cy="2868930"/>
            </a:xfrm>
            <a:custGeom>
              <a:avLst/>
              <a:gdLst/>
              <a:ahLst/>
              <a:cxnLst/>
              <a:rect l="l" t="t" r="r" b="b"/>
              <a:pathLst>
                <a:path w="2353310" h="286893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60699E"/>
            </a:solidFill>
          </p:spPr>
        </p:sp>
      </p:grpSp>
      <p:sp>
        <p:nvSpPr>
          <p:cNvPr id="5" name="TextBox 5"/>
          <p:cNvSpPr txBox="1"/>
          <p:nvPr/>
        </p:nvSpPr>
        <p:spPr>
          <a:xfrm>
            <a:off x="10865062" y="2641801"/>
            <a:ext cx="7422938" cy="3024504"/>
          </a:xfrm>
          <a:prstGeom prst="rect">
            <a:avLst/>
          </a:prstGeom>
        </p:spPr>
        <p:txBody>
          <a:bodyPr lIns="0" tIns="0" rIns="0" bIns="0" rtlCol="0" anchor="t">
            <a:spAutoFit/>
          </a:bodyPr>
          <a:lstStyle/>
          <a:p>
            <a:pPr>
              <a:lnSpc>
                <a:spcPts val="6020"/>
              </a:lnSpc>
            </a:pPr>
            <a:r>
              <a:rPr lang="en-US" sz="4300">
                <a:solidFill>
                  <a:srgbClr val="FFFFFF"/>
                </a:solidFill>
                <a:latin typeface="IBM Plex Serif Bold"/>
              </a:rPr>
              <a:t>1.1 ЦИФРОВІ ТЕХНОЛОГІЇ У ПІДПРИЄМНИЦЬКІЙ ДІЯЛЬНОСТІ</a:t>
            </a:r>
          </a:p>
        </p:txBody>
      </p:sp>
      <p:sp>
        <p:nvSpPr>
          <p:cNvPr id="6" name="TextBox 6"/>
          <p:cNvSpPr txBox="1"/>
          <p:nvPr/>
        </p:nvSpPr>
        <p:spPr>
          <a:xfrm>
            <a:off x="10865062" y="5609155"/>
            <a:ext cx="5864944" cy="2957830"/>
          </a:xfrm>
          <a:prstGeom prst="rect">
            <a:avLst/>
          </a:prstGeom>
        </p:spPr>
        <p:txBody>
          <a:bodyPr lIns="0" tIns="0" rIns="0" bIns="0" rtlCol="0" anchor="t">
            <a:spAutoFit/>
          </a:bodyPr>
          <a:lstStyle/>
          <a:p>
            <a:pPr>
              <a:lnSpc>
                <a:spcPts val="3919"/>
              </a:lnSpc>
            </a:pPr>
            <a:r>
              <a:rPr lang="en-US" sz="2799">
                <a:solidFill>
                  <a:srgbClr val="FFFFFF"/>
                </a:solidFill>
                <a:latin typeface="IBM Plex Sans"/>
              </a:rPr>
              <a:t>це створення нових ланцюжків у бізнес-процесі і можливостей, які традиційні (класичні) підприємства не можуть запропонувати споживачам їхньої продукції (послуг). </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865062" y="2260712"/>
            <a:ext cx="1045098" cy="26127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40090" y="8282305"/>
            <a:ext cx="1045098" cy="2612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3430" y="2723316"/>
            <a:ext cx="3763235" cy="53344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44010" y="2849286"/>
            <a:ext cx="4015290" cy="5208513"/>
          </a:xfrm>
          <a:prstGeom prst="rect">
            <a:avLst/>
          </a:prstGeom>
        </p:spPr>
      </p:pic>
      <p:sp>
        <p:nvSpPr>
          <p:cNvPr id="4" name="TextBox 4"/>
          <p:cNvSpPr txBox="1"/>
          <p:nvPr/>
        </p:nvSpPr>
        <p:spPr>
          <a:xfrm>
            <a:off x="2287341" y="1537138"/>
            <a:ext cx="13713318" cy="976628"/>
          </a:xfrm>
          <a:prstGeom prst="rect">
            <a:avLst/>
          </a:prstGeom>
        </p:spPr>
        <p:txBody>
          <a:bodyPr lIns="0" tIns="0" rIns="0" bIns="0" rtlCol="0" anchor="t">
            <a:spAutoFit/>
          </a:bodyPr>
          <a:lstStyle/>
          <a:p>
            <a:pPr algn="ctr">
              <a:lnSpc>
                <a:spcPts val="3920"/>
              </a:lnSpc>
            </a:pPr>
            <a:r>
              <a:rPr lang="en-US" sz="2800">
                <a:solidFill>
                  <a:srgbClr val="3A4577"/>
                </a:solidFill>
                <a:latin typeface="IBM Plex Serif Bold"/>
              </a:rPr>
              <a:t> ПРИРОДНО, ЩО БІЛЬШІСТЬ ЦИФРОВИХ ТЕХНОЛОГІЙ У ПІДПРИЄМНИЦЬКІЙ ДІЯЛЬНОСТІ ВІДПОВІДАЮТЬ ДВОМ КРИТЕРІЯМ:</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94066" y="1016788"/>
            <a:ext cx="1500529" cy="375132"/>
          </a:xfrm>
          <a:prstGeom prst="rect">
            <a:avLst/>
          </a:prstGeom>
        </p:spPr>
      </p:pic>
      <p:sp>
        <p:nvSpPr>
          <p:cNvPr id="6" name="TextBox 6"/>
          <p:cNvSpPr txBox="1"/>
          <p:nvPr/>
        </p:nvSpPr>
        <p:spPr>
          <a:xfrm>
            <a:off x="6213893" y="3344434"/>
            <a:ext cx="5864944" cy="1308100"/>
          </a:xfrm>
          <a:prstGeom prst="rect">
            <a:avLst/>
          </a:prstGeom>
        </p:spPr>
        <p:txBody>
          <a:bodyPr lIns="0" tIns="0" rIns="0" bIns="0" rtlCol="0" anchor="t">
            <a:spAutoFit/>
          </a:bodyPr>
          <a:lstStyle/>
          <a:p>
            <a:pPr algn="ctr">
              <a:lnSpc>
                <a:spcPts val="3500"/>
              </a:lnSpc>
            </a:pPr>
            <a:r>
              <a:rPr lang="en-US" sz="2500">
                <a:solidFill>
                  <a:srgbClr val="3A4577"/>
                </a:solidFill>
                <a:latin typeface="IBM Plex Sans"/>
              </a:rPr>
              <a:t>цифрові технології зосереджуються на створенні нових цінностей для діяльності</a:t>
            </a:r>
          </a:p>
        </p:txBody>
      </p:sp>
      <p:sp>
        <p:nvSpPr>
          <p:cNvPr id="7" name="TextBox 7"/>
          <p:cNvSpPr txBox="1"/>
          <p:nvPr/>
        </p:nvSpPr>
        <p:spPr>
          <a:xfrm>
            <a:off x="6678084" y="2882154"/>
            <a:ext cx="4936563" cy="530860"/>
          </a:xfrm>
          <a:prstGeom prst="rect">
            <a:avLst/>
          </a:prstGeom>
        </p:spPr>
        <p:txBody>
          <a:bodyPr lIns="0" tIns="0" rIns="0" bIns="0" rtlCol="0" anchor="t">
            <a:spAutoFit/>
          </a:bodyPr>
          <a:lstStyle/>
          <a:p>
            <a:pPr algn="ctr">
              <a:lnSpc>
                <a:spcPts val="4339"/>
              </a:lnSpc>
            </a:pPr>
            <a:r>
              <a:rPr lang="en-US" sz="3099">
                <a:solidFill>
                  <a:srgbClr val="DF98B6"/>
                </a:solidFill>
                <a:latin typeface="IBM Plex Sans Bold"/>
              </a:rPr>
              <a:t>Перший критерій</a:t>
            </a:r>
          </a:p>
        </p:txBody>
      </p:sp>
      <p:sp>
        <p:nvSpPr>
          <p:cNvPr id="8" name="TextBox 8"/>
          <p:cNvSpPr txBox="1"/>
          <p:nvPr/>
        </p:nvSpPr>
        <p:spPr>
          <a:xfrm>
            <a:off x="5103831" y="5435249"/>
            <a:ext cx="7833014" cy="2622550"/>
          </a:xfrm>
          <a:prstGeom prst="rect">
            <a:avLst/>
          </a:prstGeom>
        </p:spPr>
        <p:txBody>
          <a:bodyPr lIns="0" tIns="0" rIns="0" bIns="0" rtlCol="0" anchor="t">
            <a:spAutoFit/>
          </a:bodyPr>
          <a:lstStyle/>
          <a:p>
            <a:pPr algn="ctr">
              <a:lnSpc>
                <a:spcPts val="3500"/>
              </a:lnSpc>
            </a:pPr>
            <a:r>
              <a:rPr lang="en-US" sz="2500">
                <a:solidFill>
                  <a:srgbClr val="3A4577"/>
                </a:solidFill>
                <a:latin typeface="IBM Plex Sans"/>
              </a:rPr>
              <a:t> цифрові технології використовуються для стимулювання зростання доходів та продуктивності, способами, які були неможливі при використанні традиційних моделей ведення підприємницької діяльності.</a:t>
            </a:r>
          </a:p>
          <a:p>
            <a:pPr algn="ctr">
              <a:lnSpc>
                <a:spcPts val="3500"/>
              </a:lnSpc>
            </a:pPr>
            <a:endParaRPr lang="en-US" sz="2500">
              <a:solidFill>
                <a:srgbClr val="3A4577"/>
              </a:solidFill>
              <a:latin typeface="IBM Plex Sans"/>
            </a:endParaRPr>
          </a:p>
        </p:txBody>
      </p:sp>
      <p:sp>
        <p:nvSpPr>
          <p:cNvPr id="9" name="TextBox 9"/>
          <p:cNvSpPr txBox="1"/>
          <p:nvPr/>
        </p:nvSpPr>
        <p:spPr>
          <a:xfrm>
            <a:off x="7437757" y="4799614"/>
            <a:ext cx="3417879" cy="530860"/>
          </a:xfrm>
          <a:prstGeom prst="rect">
            <a:avLst/>
          </a:prstGeom>
        </p:spPr>
        <p:txBody>
          <a:bodyPr lIns="0" tIns="0" rIns="0" bIns="0" rtlCol="0" anchor="t">
            <a:spAutoFit/>
          </a:bodyPr>
          <a:lstStyle/>
          <a:p>
            <a:pPr algn="ctr">
              <a:lnSpc>
                <a:spcPts val="4339"/>
              </a:lnSpc>
            </a:pPr>
            <a:r>
              <a:rPr lang="en-US" sz="3099">
                <a:solidFill>
                  <a:srgbClr val="DF98B6"/>
                </a:solidFill>
                <a:latin typeface="IBM Plex Sans Bold"/>
              </a:rPr>
              <a:t>Другий критерій </a:t>
            </a:r>
          </a:p>
        </p:txBody>
      </p:sp>
      <p:sp>
        <p:nvSpPr>
          <p:cNvPr id="10" name="TextBox 10"/>
          <p:cNvSpPr txBox="1"/>
          <p:nvPr/>
        </p:nvSpPr>
        <p:spPr>
          <a:xfrm>
            <a:off x="1636959" y="8210199"/>
            <a:ext cx="15014743" cy="1746250"/>
          </a:xfrm>
          <a:prstGeom prst="rect">
            <a:avLst/>
          </a:prstGeom>
        </p:spPr>
        <p:txBody>
          <a:bodyPr lIns="0" tIns="0" rIns="0" bIns="0" rtlCol="0" anchor="t">
            <a:spAutoFit/>
          </a:bodyPr>
          <a:lstStyle/>
          <a:p>
            <a:pPr algn="ctr">
              <a:lnSpc>
                <a:spcPts val="3500"/>
              </a:lnSpc>
            </a:pPr>
            <a:r>
              <a:rPr lang="en-US" sz="2500">
                <a:solidFill>
                  <a:srgbClr val="3A4577"/>
                </a:solidFill>
                <a:latin typeface="IBM Plex Sans"/>
              </a:rPr>
              <a:t> Таким чином, питання щодо цифрових технологій у підприємницькій діяльності як інструменту для зміни / вдосконалення організації бізнес-процесів, впровадження інновацій, збільшення доходів і посилення конкурентоспроможності на ринку, є актуальним та відповідає сучасним вимогам.</a:t>
            </a:r>
          </a:p>
          <a:p>
            <a:pPr algn="ctr">
              <a:lnSpc>
                <a:spcPts val="3500"/>
              </a:lnSpc>
            </a:pPr>
            <a:endParaRPr lang="en-US" sz="2500">
              <a:solidFill>
                <a:srgbClr val="3A4577"/>
              </a:solidFill>
              <a:latin typeface="IBM Plex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269816" y="3438251"/>
            <a:ext cx="7528483" cy="5995410"/>
          </a:xfrm>
          <a:prstGeom prst="rect">
            <a:avLst/>
          </a:prstGeom>
        </p:spPr>
      </p:pic>
      <p:sp>
        <p:nvSpPr>
          <p:cNvPr id="3" name="TextBox 3"/>
          <p:cNvSpPr txBox="1"/>
          <p:nvPr/>
        </p:nvSpPr>
        <p:spPr>
          <a:xfrm>
            <a:off x="1792497" y="1731627"/>
            <a:ext cx="7130936" cy="1943735"/>
          </a:xfrm>
          <a:prstGeom prst="rect">
            <a:avLst/>
          </a:prstGeom>
        </p:spPr>
        <p:txBody>
          <a:bodyPr lIns="0" tIns="0" rIns="0" bIns="0" rtlCol="0" anchor="t">
            <a:spAutoFit/>
          </a:bodyPr>
          <a:lstStyle/>
          <a:p>
            <a:pPr>
              <a:lnSpc>
                <a:spcPts val="7839"/>
              </a:lnSpc>
            </a:pPr>
            <a:r>
              <a:rPr lang="en-US" sz="5599">
                <a:solidFill>
                  <a:srgbClr val="3A4577"/>
                </a:solidFill>
                <a:latin typeface="IBM Plex Serif Bold"/>
              </a:rPr>
              <a:t>ЦИФРОВА ТРАНСФОРМАЦІЯ </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92497" y="1346785"/>
            <a:ext cx="1500529" cy="375132"/>
          </a:xfrm>
          <a:prstGeom prst="rect">
            <a:avLst/>
          </a:prstGeom>
        </p:spPr>
      </p:pic>
      <p:sp>
        <p:nvSpPr>
          <p:cNvPr id="5" name="TextBox 5"/>
          <p:cNvSpPr txBox="1"/>
          <p:nvPr/>
        </p:nvSpPr>
        <p:spPr>
          <a:xfrm>
            <a:off x="1792497" y="4608297"/>
            <a:ext cx="7351503" cy="4825365"/>
          </a:xfrm>
          <a:prstGeom prst="rect">
            <a:avLst/>
          </a:prstGeom>
        </p:spPr>
        <p:txBody>
          <a:bodyPr lIns="0" tIns="0" rIns="0" bIns="0" rtlCol="0" anchor="t">
            <a:spAutoFit/>
          </a:bodyPr>
          <a:lstStyle/>
          <a:p>
            <a:pPr>
              <a:lnSpc>
                <a:spcPts val="3360"/>
              </a:lnSpc>
            </a:pPr>
            <a:r>
              <a:rPr lang="en-US" sz="2400">
                <a:solidFill>
                  <a:srgbClr val="3A4577"/>
                </a:solidFill>
                <a:latin typeface="IBM Plex Sans"/>
              </a:rPr>
              <a:t>це культурні, організаційні та операційні зміни на підприємстві, галузі чи екосистемі за допомогою інтелектуальної інтеграції цифрових технологій, процесів і компетенцій на всіх рівнях і функціях поетапним та стратегічним способами. </a:t>
            </a:r>
          </a:p>
          <a:p>
            <a:pPr>
              <a:lnSpc>
                <a:spcPts val="1820"/>
              </a:lnSpc>
            </a:pPr>
            <a:endParaRPr lang="en-US" sz="2400">
              <a:solidFill>
                <a:srgbClr val="3A4577"/>
              </a:solidFill>
              <a:latin typeface="IBM Plex Sans"/>
            </a:endParaRPr>
          </a:p>
          <a:p>
            <a:pPr>
              <a:lnSpc>
                <a:spcPts val="3360"/>
              </a:lnSpc>
            </a:pPr>
            <a:r>
              <a:rPr lang="en-US" sz="2400">
                <a:solidFill>
                  <a:srgbClr val="3A4577"/>
                </a:solidFill>
                <a:latin typeface="IBM Plex Sans"/>
              </a:rPr>
              <a:t>У нинішніх умовах цифрова трансформація використовує технології для створення нової продукції (послуг) та цінностей для різних зацікавлених сторін, впровадження інновацій та придбання можливостей для швидкої адаптації до мінливих умов підприємницького середовища.</a:t>
            </a:r>
          </a:p>
        </p:txBody>
      </p:sp>
      <p:sp>
        <p:nvSpPr>
          <p:cNvPr id="6" name="TextBox 6"/>
          <p:cNvSpPr txBox="1"/>
          <p:nvPr/>
        </p:nvSpPr>
        <p:spPr>
          <a:xfrm>
            <a:off x="10269816" y="1174098"/>
            <a:ext cx="7218674" cy="2501265"/>
          </a:xfrm>
          <a:prstGeom prst="rect">
            <a:avLst/>
          </a:prstGeom>
        </p:spPr>
        <p:txBody>
          <a:bodyPr lIns="0" tIns="0" rIns="0" bIns="0" rtlCol="0" anchor="t">
            <a:spAutoFit/>
          </a:bodyPr>
          <a:lstStyle/>
          <a:p>
            <a:pPr>
              <a:lnSpc>
                <a:spcPts val="3360"/>
              </a:lnSpc>
            </a:pPr>
            <a:r>
              <a:rPr lang="en-US" sz="2400">
                <a:solidFill>
                  <a:srgbClr val="3A4577"/>
                </a:solidFill>
                <a:latin typeface="IBM Plex Sans"/>
              </a:rPr>
              <a:t>Цифрові технології сприяють трансформації ділової й організаційної діяльності, процесів й моделей та формують нові складові компетенцій для повного використання змін підприємницької діяльності.</a:t>
            </a:r>
          </a:p>
          <a:p>
            <a:pPr>
              <a:lnSpc>
                <a:spcPts val="3360"/>
              </a:lnSpc>
            </a:pPr>
            <a:endParaRPr lang="en-US" sz="2400">
              <a:solidFill>
                <a:srgbClr val="3A4577"/>
              </a:solidFill>
              <a:latin typeface="IBM Plex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816729" y="-3816729"/>
            <a:ext cx="10287000" cy="17920457"/>
            <a:chOff x="0" y="0"/>
            <a:chExt cx="2354580" cy="4101794"/>
          </a:xfrm>
        </p:grpSpPr>
        <p:sp>
          <p:nvSpPr>
            <p:cNvPr id="3" name="Freeform 3"/>
            <p:cNvSpPr/>
            <p:nvPr/>
          </p:nvSpPr>
          <p:spPr>
            <a:xfrm>
              <a:off x="0" y="0"/>
              <a:ext cx="2353310" cy="4101794"/>
            </a:xfrm>
            <a:custGeom>
              <a:avLst/>
              <a:gdLst/>
              <a:ahLst/>
              <a:cxnLst/>
              <a:rect l="l" t="t" r="r" b="b"/>
              <a:pathLst>
                <a:path w="2353310" h="4101794">
                  <a:moveTo>
                    <a:pt x="784860" y="4034484"/>
                  </a:moveTo>
                  <a:cubicBezTo>
                    <a:pt x="905510" y="4075124"/>
                    <a:pt x="1042670" y="4101794"/>
                    <a:pt x="1177290" y="4101794"/>
                  </a:cubicBezTo>
                  <a:cubicBezTo>
                    <a:pt x="1311910" y="4101794"/>
                    <a:pt x="1441450" y="4078934"/>
                    <a:pt x="1560830" y="4038294"/>
                  </a:cubicBezTo>
                  <a:cubicBezTo>
                    <a:pt x="1563370" y="4037024"/>
                    <a:pt x="1565910" y="4037024"/>
                    <a:pt x="1568450" y="4035754"/>
                  </a:cubicBezTo>
                  <a:cubicBezTo>
                    <a:pt x="2016760" y="3873194"/>
                    <a:pt x="2346960" y="3443934"/>
                    <a:pt x="2353310" y="2938490"/>
                  </a:cubicBezTo>
                  <a:lnTo>
                    <a:pt x="2353310" y="0"/>
                  </a:lnTo>
                  <a:lnTo>
                    <a:pt x="0" y="0"/>
                  </a:lnTo>
                  <a:lnTo>
                    <a:pt x="0" y="2936272"/>
                  </a:lnTo>
                  <a:cubicBezTo>
                    <a:pt x="6350" y="3446474"/>
                    <a:pt x="331470" y="3875734"/>
                    <a:pt x="784860" y="4034484"/>
                  </a:cubicBezTo>
                  <a:close/>
                </a:path>
              </a:pathLst>
            </a:custGeom>
            <a:solidFill>
              <a:srgbClr val="60699E"/>
            </a:solidFill>
          </p:spPr>
        </p:sp>
      </p:grpSp>
      <p:sp>
        <p:nvSpPr>
          <p:cNvPr id="4" name="TextBox 4"/>
          <p:cNvSpPr txBox="1"/>
          <p:nvPr/>
        </p:nvSpPr>
        <p:spPr>
          <a:xfrm>
            <a:off x="1835062" y="1409732"/>
            <a:ext cx="14617875" cy="1663063"/>
          </a:xfrm>
          <a:prstGeom prst="rect">
            <a:avLst/>
          </a:prstGeom>
        </p:spPr>
        <p:txBody>
          <a:bodyPr lIns="0" tIns="0" rIns="0" bIns="0" rtlCol="0" anchor="t">
            <a:spAutoFit/>
          </a:bodyPr>
          <a:lstStyle/>
          <a:p>
            <a:pPr>
              <a:lnSpc>
                <a:spcPts val="3360"/>
              </a:lnSpc>
            </a:pPr>
            <a:r>
              <a:rPr lang="en-US" sz="2400">
                <a:solidFill>
                  <a:srgbClr val="FFFFFF"/>
                </a:solidFill>
                <a:latin typeface="IBM Plex Serif Bold"/>
              </a:rPr>
              <a:t>ДЛЯ ФОРМУВАННЯ Й РОЗВИТКУ НОВИХ ДЖЕРЕЛ ДОХОДУ Й ІНФОРМАЦІЙНИХ ЕКОСИСТЕМ ЦІННОСТЕЙ, ЩО ВЕДУТЬ ДО ТРАНСФОРМАЦІЇ ПІДПРИЄМНИЦЬКОЇ ДІЯЛЬНОСТІ ТА НОВИХ ФОРМ ЦИФРОВИХ БІЗНЕС-ПРОЦЕСІВ, НЕОБХІДНО ВРАХОВУВАТИ ДЕЯКІ СКЛАДОВІ:</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17897" y="841134"/>
            <a:ext cx="1500529" cy="375132"/>
          </a:xfrm>
          <a:prstGeom prst="rect">
            <a:avLst/>
          </a:prstGeom>
        </p:spPr>
      </p:pic>
      <p:sp>
        <p:nvSpPr>
          <p:cNvPr id="6" name="TextBox 6"/>
          <p:cNvSpPr txBox="1"/>
          <p:nvPr/>
        </p:nvSpPr>
        <p:spPr>
          <a:xfrm>
            <a:off x="1817897" y="3566696"/>
            <a:ext cx="14971411" cy="1884045"/>
          </a:xfrm>
          <a:prstGeom prst="rect">
            <a:avLst/>
          </a:prstGeom>
        </p:spPr>
        <p:txBody>
          <a:bodyPr lIns="0" tIns="0" rIns="0" bIns="0" rtlCol="0" anchor="t">
            <a:spAutoFit/>
          </a:bodyPr>
          <a:lstStyle/>
          <a:p>
            <a:pPr>
              <a:lnSpc>
                <a:spcPts val="3779"/>
              </a:lnSpc>
            </a:pPr>
            <a:r>
              <a:rPr lang="en-US" sz="2699">
                <a:solidFill>
                  <a:srgbClr val="FFFFFF"/>
                </a:solidFill>
                <a:latin typeface="IBM Plex Sans Bold"/>
              </a:rPr>
              <a:t> 1. Цифрові технології в підприємницькій діяльності – це процес з декількома пов’язаними проміжними цілями, що прагнуть до повсюдної оптимізації процесів, підрозділів і бізнес-екосистеми.</a:t>
            </a:r>
          </a:p>
          <a:p>
            <a:pPr>
              <a:lnSpc>
                <a:spcPts val="3779"/>
              </a:lnSpc>
            </a:pPr>
            <a:endParaRPr lang="en-US" sz="2699">
              <a:solidFill>
                <a:srgbClr val="FFFFFF"/>
              </a:solidFill>
              <a:latin typeface="IBM Plex Sans Bold"/>
            </a:endParaRPr>
          </a:p>
        </p:txBody>
      </p:sp>
      <p:sp>
        <p:nvSpPr>
          <p:cNvPr id="7" name="TextBox 7"/>
          <p:cNvSpPr txBox="1"/>
          <p:nvPr/>
        </p:nvSpPr>
        <p:spPr>
          <a:xfrm>
            <a:off x="1835062" y="5476777"/>
            <a:ext cx="14617875" cy="1884045"/>
          </a:xfrm>
          <a:prstGeom prst="rect">
            <a:avLst/>
          </a:prstGeom>
        </p:spPr>
        <p:txBody>
          <a:bodyPr lIns="0" tIns="0" rIns="0" bIns="0" rtlCol="0" anchor="t">
            <a:spAutoFit/>
          </a:bodyPr>
          <a:lstStyle/>
          <a:p>
            <a:pPr>
              <a:lnSpc>
                <a:spcPts val="3779"/>
              </a:lnSpc>
            </a:pPr>
            <a:r>
              <a:rPr lang="en-US" sz="2699">
                <a:solidFill>
                  <a:srgbClr val="FFFFFF"/>
                </a:solidFill>
                <a:latin typeface="IBM Plex Sans Bold"/>
              </a:rPr>
              <a:t> 2. Людський фактор відіграє ключову роль на всіх рівнях цифрової трансформації: на етапах трансформації підприємств (співпраця, екосистеми, навички, культура, розширення прав і можливостей, тощо). </a:t>
            </a:r>
          </a:p>
          <a:p>
            <a:pPr>
              <a:lnSpc>
                <a:spcPts val="3779"/>
              </a:lnSpc>
            </a:pPr>
            <a:endParaRPr lang="en-US" sz="2699">
              <a:solidFill>
                <a:srgbClr val="FFFFFF"/>
              </a:solidFill>
              <a:latin typeface="IBM Plex Sans Bold"/>
            </a:endParaRPr>
          </a:p>
        </p:txBody>
      </p:sp>
      <p:sp>
        <p:nvSpPr>
          <p:cNvPr id="8" name="TextBox 8"/>
          <p:cNvSpPr txBox="1"/>
          <p:nvPr/>
        </p:nvSpPr>
        <p:spPr>
          <a:xfrm>
            <a:off x="1817897" y="7338695"/>
            <a:ext cx="14971411" cy="2836545"/>
          </a:xfrm>
          <a:prstGeom prst="rect">
            <a:avLst/>
          </a:prstGeom>
        </p:spPr>
        <p:txBody>
          <a:bodyPr lIns="0" tIns="0" rIns="0" bIns="0" rtlCol="0" anchor="t">
            <a:spAutoFit/>
          </a:bodyPr>
          <a:lstStyle/>
          <a:p>
            <a:pPr>
              <a:lnSpc>
                <a:spcPts val="3779"/>
              </a:lnSpc>
            </a:pPr>
            <a:r>
              <a:rPr lang="en-US" sz="2699">
                <a:solidFill>
                  <a:srgbClr val="FFFFFF"/>
                </a:solidFill>
                <a:latin typeface="IBM Plex Sans Bold"/>
              </a:rPr>
              <a:t>3. Стратегія цифрових технологій спрямована на створення можливостей для повного використання потужностей підприємства і нових технологій для формування синергетичного ефекту від їх взаємодії. Тому, для цифрової трансформації потрібен поетапний підхід її реалізації на підприємстві, з урахуванням стейкхолдерів і внутрішніх / зовнішніх обмежень.</a:t>
            </a:r>
          </a:p>
          <a:p>
            <a:pPr>
              <a:lnSpc>
                <a:spcPts val="3779"/>
              </a:lnSpc>
            </a:pPr>
            <a:endParaRPr lang="en-US" sz="2699">
              <a:solidFill>
                <a:srgbClr val="FFFFFF"/>
              </a:solidFill>
              <a:latin typeface="IBM Plex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sp>
        <p:nvSpPr>
          <p:cNvPr id="2" name="TextBox 2"/>
          <p:cNvSpPr txBox="1"/>
          <p:nvPr/>
        </p:nvSpPr>
        <p:spPr>
          <a:xfrm>
            <a:off x="8502901" y="3570379"/>
            <a:ext cx="8756399" cy="1108710"/>
          </a:xfrm>
          <a:prstGeom prst="rect">
            <a:avLst/>
          </a:prstGeom>
        </p:spPr>
        <p:txBody>
          <a:bodyPr lIns="0" tIns="0" rIns="0" bIns="0" rtlCol="0" anchor="t">
            <a:spAutoFit/>
          </a:bodyPr>
          <a:lstStyle/>
          <a:p>
            <a:pPr>
              <a:lnSpc>
                <a:spcPts val="2940"/>
              </a:lnSpc>
            </a:pPr>
            <a:r>
              <a:rPr lang="en-US" sz="2100">
                <a:solidFill>
                  <a:srgbClr val="3A4577"/>
                </a:solidFill>
                <a:latin typeface="IBM Plex Sans"/>
              </a:rPr>
              <a:t> До таких технологій можна віднести штучний інтелект, периферійні обчислення, віртуальну й доповнену реальність, блокчейн та ін.</a:t>
            </a:r>
          </a:p>
          <a:p>
            <a:pPr>
              <a:lnSpc>
                <a:spcPts val="2940"/>
              </a:lnSpc>
            </a:pPr>
            <a:endParaRPr lang="en-US" sz="2100">
              <a:solidFill>
                <a:srgbClr val="3A4577"/>
              </a:solidFill>
              <a:latin typeface="IBM Plex Sans"/>
            </a:endParaRPr>
          </a:p>
        </p:txBody>
      </p:sp>
      <p:sp>
        <p:nvSpPr>
          <p:cNvPr id="3" name="TextBox 3"/>
          <p:cNvSpPr txBox="1"/>
          <p:nvPr/>
        </p:nvSpPr>
        <p:spPr>
          <a:xfrm>
            <a:off x="8524163" y="1390557"/>
            <a:ext cx="8735137" cy="481330"/>
          </a:xfrm>
          <a:prstGeom prst="rect">
            <a:avLst/>
          </a:prstGeom>
        </p:spPr>
        <p:txBody>
          <a:bodyPr lIns="0" tIns="0" rIns="0" bIns="0" rtlCol="0" anchor="t">
            <a:spAutoFit/>
          </a:bodyPr>
          <a:lstStyle/>
          <a:p>
            <a:pPr>
              <a:lnSpc>
                <a:spcPts val="3919"/>
              </a:lnSpc>
            </a:pPr>
            <a:r>
              <a:rPr lang="en-US" sz="2799">
                <a:solidFill>
                  <a:srgbClr val="7251B5"/>
                </a:solidFill>
                <a:latin typeface="IBM Plex Sans Bold"/>
              </a:rPr>
              <a:t>Технологічні інновації (викликані технологіями)</a:t>
            </a:r>
          </a:p>
        </p:txBody>
      </p:sp>
      <p:sp>
        <p:nvSpPr>
          <p:cNvPr id="4" name="TextBox 4"/>
          <p:cNvSpPr txBox="1"/>
          <p:nvPr/>
        </p:nvSpPr>
        <p:spPr>
          <a:xfrm>
            <a:off x="8524163" y="2137819"/>
            <a:ext cx="8735137" cy="1108710"/>
          </a:xfrm>
          <a:prstGeom prst="rect">
            <a:avLst/>
          </a:prstGeom>
        </p:spPr>
        <p:txBody>
          <a:bodyPr lIns="0" tIns="0" rIns="0" bIns="0" rtlCol="0" anchor="t">
            <a:spAutoFit/>
          </a:bodyPr>
          <a:lstStyle/>
          <a:p>
            <a:pPr>
              <a:lnSpc>
                <a:spcPts val="2940"/>
              </a:lnSpc>
            </a:pPr>
            <a:r>
              <a:rPr lang="en-US" sz="2100">
                <a:solidFill>
                  <a:srgbClr val="3A4577"/>
                </a:solidFill>
                <a:latin typeface="IBM Plex Sans Bold"/>
              </a:rPr>
              <a:t>ця проблема пов’язана з технологіями, які використовують і приймають клієнти (стейкхолдери, конкуренти та інші зацікавлені сторони) не усвідомлюючи їх потенціал і можливості.</a:t>
            </a:r>
          </a:p>
        </p:txBody>
      </p:sp>
      <p:sp>
        <p:nvSpPr>
          <p:cNvPr id="5" name="TextBox 5"/>
          <p:cNvSpPr txBox="1"/>
          <p:nvPr/>
        </p:nvSpPr>
        <p:spPr>
          <a:xfrm>
            <a:off x="8502901" y="7359109"/>
            <a:ext cx="8662391" cy="1480185"/>
          </a:xfrm>
          <a:prstGeom prst="rect">
            <a:avLst/>
          </a:prstGeom>
        </p:spPr>
        <p:txBody>
          <a:bodyPr lIns="0" tIns="0" rIns="0" bIns="0" rtlCol="0" anchor="t">
            <a:spAutoFit/>
          </a:bodyPr>
          <a:lstStyle/>
          <a:p>
            <a:pPr>
              <a:lnSpc>
                <a:spcPts val="2940"/>
              </a:lnSpc>
            </a:pPr>
            <a:r>
              <a:rPr lang="en-US" sz="2100">
                <a:solidFill>
                  <a:srgbClr val="3A4577"/>
                </a:solidFill>
                <a:latin typeface="IBM Plex Sans"/>
              </a:rPr>
              <a:t> Так, наприклад, деякі споживачі прагнуть до більш простого ведення підприємницької діяльності – без мережі Інтернет або складних програмних забезпечень. </a:t>
            </a:r>
          </a:p>
          <a:p>
            <a:pPr>
              <a:lnSpc>
                <a:spcPts val="2940"/>
              </a:lnSpc>
            </a:pPr>
            <a:endParaRPr lang="en-US" sz="2100">
              <a:solidFill>
                <a:srgbClr val="3A4577"/>
              </a:solidFill>
              <a:latin typeface="IBM Plex Sans"/>
            </a:endParaRPr>
          </a:p>
        </p:txBody>
      </p:sp>
      <p:sp>
        <p:nvSpPr>
          <p:cNvPr id="6" name="TextBox 6"/>
          <p:cNvSpPr txBox="1"/>
          <p:nvPr/>
        </p:nvSpPr>
        <p:spPr>
          <a:xfrm>
            <a:off x="8524163" y="4697186"/>
            <a:ext cx="8641129" cy="976630"/>
          </a:xfrm>
          <a:prstGeom prst="rect">
            <a:avLst/>
          </a:prstGeom>
        </p:spPr>
        <p:txBody>
          <a:bodyPr lIns="0" tIns="0" rIns="0" bIns="0" rtlCol="0" anchor="t">
            <a:spAutoFit/>
          </a:bodyPr>
          <a:lstStyle/>
          <a:p>
            <a:pPr>
              <a:lnSpc>
                <a:spcPts val="3919"/>
              </a:lnSpc>
            </a:pPr>
            <a:r>
              <a:rPr lang="en-US" sz="2799">
                <a:solidFill>
                  <a:srgbClr val="7251B5"/>
                </a:solidFill>
                <a:latin typeface="IBM Plex Sans Bold"/>
              </a:rPr>
              <a:t>Поведінка та вимоги клієнтів (конкурентів та інших зацікавлених сторін (стейкхолдерів)) </a:t>
            </a:r>
          </a:p>
        </p:txBody>
      </p:sp>
      <p:sp>
        <p:nvSpPr>
          <p:cNvPr id="7" name="TextBox 7"/>
          <p:cNvSpPr txBox="1"/>
          <p:nvPr/>
        </p:nvSpPr>
        <p:spPr>
          <a:xfrm>
            <a:off x="8524163" y="5917276"/>
            <a:ext cx="8641129" cy="1108710"/>
          </a:xfrm>
          <a:prstGeom prst="rect">
            <a:avLst/>
          </a:prstGeom>
        </p:spPr>
        <p:txBody>
          <a:bodyPr lIns="0" tIns="0" rIns="0" bIns="0" rtlCol="0" anchor="t">
            <a:spAutoFit/>
          </a:bodyPr>
          <a:lstStyle/>
          <a:p>
            <a:pPr>
              <a:lnSpc>
                <a:spcPts val="2940"/>
              </a:lnSpc>
            </a:pPr>
            <a:r>
              <a:rPr lang="en-US" sz="2100">
                <a:solidFill>
                  <a:srgbClr val="3A4577"/>
                </a:solidFill>
                <a:latin typeface="IBM Plex Sans Bold"/>
              </a:rPr>
              <a:t>важливо зазначити, що дана проблема не обов’язково пов’язана з технологіями, а може бути створена споживачами продукції (послуг). </a:t>
            </a:r>
          </a:p>
        </p:txBody>
      </p:sp>
      <p:sp>
        <p:nvSpPr>
          <p:cNvPr id="8" name="TextBox 8"/>
          <p:cNvSpPr txBox="1"/>
          <p:nvPr/>
        </p:nvSpPr>
        <p:spPr>
          <a:xfrm>
            <a:off x="1286731" y="2414997"/>
            <a:ext cx="6779276" cy="3258819"/>
          </a:xfrm>
          <a:prstGeom prst="rect">
            <a:avLst/>
          </a:prstGeom>
        </p:spPr>
        <p:txBody>
          <a:bodyPr lIns="0" tIns="0" rIns="0" bIns="0" rtlCol="0" anchor="t">
            <a:spAutoFit/>
          </a:bodyPr>
          <a:lstStyle/>
          <a:p>
            <a:pPr>
              <a:lnSpc>
                <a:spcPts val="5180"/>
              </a:lnSpc>
            </a:pPr>
            <a:r>
              <a:rPr lang="en-US" sz="3700">
                <a:solidFill>
                  <a:srgbClr val="3A4577"/>
                </a:solidFill>
                <a:latin typeface="IBM Plex Serif Bold"/>
              </a:rPr>
              <a:t>1.2. ВПРОВАДЖЕННЯ ЦИФРОВИХ ТЕХНОЛОГІЙ НА ПІДПРИЄМСТВІ: ПРОБЛЕМИ ТА ТЕНДЕНЦІЇ</a:t>
            </a:r>
          </a:p>
          <a:p>
            <a:pPr>
              <a:lnSpc>
                <a:spcPts val="5180"/>
              </a:lnSpc>
            </a:pPr>
            <a:endParaRPr lang="en-US" sz="3700">
              <a:solidFill>
                <a:srgbClr val="3A4577"/>
              </a:solidFill>
              <a:latin typeface="IBM Plex Serif Bold"/>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6731" y="1569544"/>
            <a:ext cx="1500529" cy="375132"/>
          </a:xfrm>
          <a:prstGeom prst="rect">
            <a:avLst/>
          </a:prstGeom>
        </p:spPr>
      </p:pic>
      <p:sp>
        <p:nvSpPr>
          <p:cNvPr id="10" name="TextBox 10"/>
          <p:cNvSpPr txBox="1"/>
          <p:nvPr/>
        </p:nvSpPr>
        <p:spPr>
          <a:xfrm>
            <a:off x="1286731" y="5759626"/>
            <a:ext cx="6263172" cy="2957830"/>
          </a:xfrm>
          <a:prstGeom prst="rect">
            <a:avLst/>
          </a:prstGeom>
        </p:spPr>
        <p:txBody>
          <a:bodyPr lIns="0" tIns="0" rIns="0" bIns="0" rtlCol="0" anchor="t">
            <a:spAutoFit/>
          </a:bodyPr>
          <a:lstStyle/>
          <a:p>
            <a:pPr>
              <a:lnSpc>
                <a:spcPts val="3919"/>
              </a:lnSpc>
            </a:pPr>
            <a:r>
              <a:rPr lang="en-US" sz="2799">
                <a:solidFill>
                  <a:srgbClr val="60699E"/>
                </a:solidFill>
                <a:latin typeface="IBM Plex Sans Bold"/>
              </a:rPr>
              <a:t>При впровадженні / реалізації цифрових технологій на підприємстві керівництву слід враховувати проблеми, з якими вони можуть зустрітися:</a:t>
            </a:r>
          </a:p>
          <a:p>
            <a:pPr>
              <a:lnSpc>
                <a:spcPts val="3919"/>
              </a:lnSpc>
            </a:pPr>
            <a:endParaRPr lang="en-US" sz="2799">
              <a:solidFill>
                <a:srgbClr val="60699E"/>
              </a:solidFill>
              <a:latin typeface="IBM Plex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2" name="Group 2"/>
          <p:cNvGrpSpPr/>
          <p:nvPr/>
        </p:nvGrpSpPr>
        <p:grpSpPr>
          <a:xfrm>
            <a:off x="-529737" y="-435090"/>
            <a:ext cx="6666172" cy="8122375"/>
            <a:chOff x="0" y="0"/>
            <a:chExt cx="2354580" cy="2868930"/>
          </a:xfrm>
        </p:grpSpPr>
        <p:sp>
          <p:nvSpPr>
            <p:cNvPr id="3" name="Freeform 3"/>
            <p:cNvSpPr/>
            <p:nvPr/>
          </p:nvSpPr>
          <p:spPr>
            <a:xfrm>
              <a:off x="0" y="0"/>
              <a:ext cx="2353310" cy="2868930"/>
            </a:xfrm>
            <a:custGeom>
              <a:avLst/>
              <a:gdLst/>
              <a:ahLst/>
              <a:cxnLst/>
              <a:rect l="l" t="t" r="r" b="b"/>
              <a:pathLst>
                <a:path w="2353310" h="2868930">
                  <a:moveTo>
                    <a:pt x="784860" y="2801620"/>
                  </a:moveTo>
                  <a:cubicBezTo>
                    <a:pt x="905510" y="2842260"/>
                    <a:pt x="1042670" y="2868930"/>
                    <a:pt x="1177290" y="2868930"/>
                  </a:cubicBezTo>
                  <a:cubicBezTo>
                    <a:pt x="1311910" y="2868930"/>
                    <a:pt x="1441450" y="2846070"/>
                    <a:pt x="1560830" y="2805430"/>
                  </a:cubicBezTo>
                  <a:cubicBezTo>
                    <a:pt x="1563370" y="2804160"/>
                    <a:pt x="1565910" y="2804160"/>
                    <a:pt x="1568450" y="2802890"/>
                  </a:cubicBezTo>
                  <a:cubicBezTo>
                    <a:pt x="2016760" y="2640330"/>
                    <a:pt x="2346960" y="2211070"/>
                    <a:pt x="2353310" y="1709420"/>
                  </a:cubicBezTo>
                  <a:lnTo>
                    <a:pt x="2353310" y="0"/>
                  </a:lnTo>
                  <a:lnTo>
                    <a:pt x="0" y="0"/>
                  </a:lnTo>
                  <a:lnTo>
                    <a:pt x="0" y="1708150"/>
                  </a:lnTo>
                  <a:cubicBezTo>
                    <a:pt x="6350" y="2213610"/>
                    <a:pt x="331470" y="2642870"/>
                    <a:pt x="784860" y="2801620"/>
                  </a:cubicBezTo>
                  <a:close/>
                </a:path>
              </a:pathLst>
            </a:custGeom>
            <a:solidFill>
              <a:srgbClr val="DF98B6"/>
            </a:solidFill>
          </p:spPr>
        </p:sp>
      </p:grpSp>
      <p:grpSp>
        <p:nvGrpSpPr>
          <p:cNvPr id="4" name="Group 4"/>
          <p:cNvGrpSpPr>
            <a:grpSpLocks noChangeAspect="1"/>
          </p:cNvGrpSpPr>
          <p:nvPr/>
        </p:nvGrpSpPr>
        <p:grpSpPr>
          <a:xfrm>
            <a:off x="1442833" y="2145239"/>
            <a:ext cx="3594866" cy="7113061"/>
            <a:chOff x="0" y="0"/>
            <a:chExt cx="2620010" cy="5184140"/>
          </a:xfrm>
        </p:grpSpPr>
        <p:sp>
          <p:nvSpPr>
            <p:cNvPr id="5" name="Freeform 5"/>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3A4577"/>
            </a:solidFill>
          </p:spPr>
        </p:sp>
        <p:sp>
          <p:nvSpPr>
            <p:cNvPr id="6" name="Freeform 6"/>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229373" r="-229373"/>
              </a:stretch>
            </a:blipFill>
          </p:spPr>
        </p:sp>
        <p:sp>
          <p:nvSpPr>
            <p:cNvPr id="7" name="Freeform 7"/>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id="8" name="Freeform 8"/>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id="9" name="Freeform 9"/>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id="10" name="Freeform 10"/>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id="11" name="Freeform 11"/>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id="12" name="Freeform 12"/>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id="13" name="Freeform 13"/>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grpSp>
        <p:nvGrpSpPr>
          <p:cNvPr id="14" name="Group 14"/>
          <p:cNvGrpSpPr>
            <a:grpSpLocks noChangeAspect="1"/>
          </p:cNvGrpSpPr>
          <p:nvPr/>
        </p:nvGrpSpPr>
        <p:grpSpPr>
          <a:xfrm>
            <a:off x="4339002" y="1028700"/>
            <a:ext cx="3594866" cy="7113061"/>
            <a:chOff x="0" y="0"/>
            <a:chExt cx="2620010" cy="5184140"/>
          </a:xfrm>
        </p:grpSpPr>
        <p:sp>
          <p:nvSpPr>
            <p:cNvPr id="15" name="Freeform 15"/>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3A4577"/>
            </a:solidFill>
          </p:spPr>
        </p:sp>
        <p:sp>
          <p:nvSpPr>
            <p:cNvPr id="16" name="Freeform 16"/>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3"/>
              <a:stretch>
                <a:fillRect l="-394865" r="-63881"/>
              </a:stretch>
            </a:blipFill>
          </p:spPr>
        </p:sp>
        <p:sp>
          <p:nvSpPr>
            <p:cNvPr id="17" name="Freeform 17"/>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id="18" name="Freeform 18"/>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id="19" name="Freeform 19"/>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id="20" name="Freeform 20"/>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id="21" name="Freeform 21"/>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id="22" name="Freeform 22"/>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id="23" name="Freeform 23"/>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31328" y="1214646"/>
            <a:ext cx="1500529" cy="375132"/>
          </a:xfrm>
          <a:prstGeom prst="rect">
            <a:avLst/>
          </a:prstGeom>
        </p:spPr>
      </p:pic>
      <p:sp>
        <p:nvSpPr>
          <p:cNvPr id="25" name="TextBox 25"/>
          <p:cNvSpPr txBox="1"/>
          <p:nvPr/>
        </p:nvSpPr>
        <p:spPr>
          <a:xfrm>
            <a:off x="8710066" y="4053640"/>
            <a:ext cx="8756399" cy="1108710"/>
          </a:xfrm>
          <a:prstGeom prst="rect">
            <a:avLst/>
          </a:prstGeom>
        </p:spPr>
        <p:txBody>
          <a:bodyPr lIns="0" tIns="0" rIns="0" bIns="0" rtlCol="0" anchor="t">
            <a:spAutoFit/>
          </a:bodyPr>
          <a:lstStyle/>
          <a:p>
            <a:pPr>
              <a:lnSpc>
                <a:spcPts val="2940"/>
              </a:lnSpc>
            </a:pPr>
            <a:r>
              <a:rPr lang="en-US" sz="2100">
                <a:solidFill>
                  <a:srgbClr val="3A4577"/>
                </a:solidFill>
                <a:latin typeface="IBM Plex Sans"/>
              </a:rPr>
              <a:t> Так, наприклад: криптовалюта, програма «1С: Бухгалтерія», віртуальний світ тощо.</a:t>
            </a:r>
          </a:p>
          <a:p>
            <a:pPr>
              <a:lnSpc>
                <a:spcPts val="2940"/>
              </a:lnSpc>
            </a:pPr>
            <a:endParaRPr lang="en-US" sz="2100">
              <a:solidFill>
                <a:srgbClr val="3A4577"/>
              </a:solidFill>
              <a:latin typeface="IBM Plex Sans"/>
            </a:endParaRPr>
          </a:p>
        </p:txBody>
      </p:sp>
      <p:sp>
        <p:nvSpPr>
          <p:cNvPr id="26" name="TextBox 26"/>
          <p:cNvSpPr txBox="1"/>
          <p:nvPr/>
        </p:nvSpPr>
        <p:spPr>
          <a:xfrm>
            <a:off x="8731328" y="1873817"/>
            <a:ext cx="8735137" cy="481330"/>
          </a:xfrm>
          <a:prstGeom prst="rect">
            <a:avLst/>
          </a:prstGeom>
        </p:spPr>
        <p:txBody>
          <a:bodyPr lIns="0" tIns="0" rIns="0" bIns="0" rtlCol="0" anchor="t">
            <a:spAutoFit/>
          </a:bodyPr>
          <a:lstStyle/>
          <a:p>
            <a:pPr>
              <a:lnSpc>
                <a:spcPts val="3919"/>
              </a:lnSpc>
            </a:pPr>
            <a:r>
              <a:rPr lang="en-US" sz="2799">
                <a:solidFill>
                  <a:srgbClr val="7251B5"/>
                </a:solidFill>
                <a:latin typeface="IBM Plex Sans Bold"/>
              </a:rPr>
              <a:t>Інновації та винаходи</a:t>
            </a:r>
          </a:p>
        </p:txBody>
      </p:sp>
      <p:sp>
        <p:nvSpPr>
          <p:cNvPr id="27" name="TextBox 27"/>
          <p:cNvSpPr txBox="1"/>
          <p:nvPr/>
        </p:nvSpPr>
        <p:spPr>
          <a:xfrm>
            <a:off x="8731328" y="2464301"/>
            <a:ext cx="8320807" cy="1480185"/>
          </a:xfrm>
          <a:prstGeom prst="rect">
            <a:avLst/>
          </a:prstGeom>
        </p:spPr>
        <p:txBody>
          <a:bodyPr lIns="0" tIns="0" rIns="0" bIns="0" rtlCol="0" anchor="t">
            <a:spAutoFit/>
          </a:bodyPr>
          <a:lstStyle/>
          <a:p>
            <a:pPr>
              <a:lnSpc>
                <a:spcPts val="2940"/>
              </a:lnSpc>
            </a:pPr>
            <a:r>
              <a:rPr lang="en-US" sz="2100">
                <a:solidFill>
                  <a:srgbClr val="3A4577"/>
                </a:solidFill>
                <a:latin typeface="IBM Plex Sans Bold"/>
              </a:rPr>
              <a:t>виникнення зовсім нових підходів до вирішення підприємницьких проблем та задоволення потреб споживачів, а також інновації та винаходи, що створюють нову реальність (продукцію, послугу, роботу). </a:t>
            </a:r>
          </a:p>
        </p:txBody>
      </p:sp>
      <p:sp>
        <p:nvSpPr>
          <p:cNvPr id="28" name="TextBox 28"/>
          <p:cNvSpPr txBox="1"/>
          <p:nvPr/>
        </p:nvSpPr>
        <p:spPr>
          <a:xfrm>
            <a:off x="8710066" y="7035165"/>
            <a:ext cx="8662391" cy="2223135"/>
          </a:xfrm>
          <a:prstGeom prst="rect">
            <a:avLst/>
          </a:prstGeom>
        </p:spPr>
        <p:txBody>
          <a:bodyPr lIns="0" tIns="0" rIns="0" bIns="0" rtlCol="0" anchor="t">
            <a:spAutoFit/>
          </a:bodyPr>
          <a:lstStyle/>
          <a:p>
            <a:pPr>
              <a:lnSpc>
                <a:spcPts val="2940"/>
              </a:lnSpc>
            </a:pPr>
            <a:r>
              <a:rPr lang="en-US" sz="2100">
                <a:solidFill>
                  <a:srgbClr val="3A4577"/>
                </a:solidFill>
                <a:latin typeface="IBM Plex Sans"/>
              </a:rPr>
              <a:t> Економічні зміни, вимоги з боку споживачів, еволюція в бік співпраці підприємств у трансформаційних бізнес-екосистемах, нормативні зміни, геополітичні зміни, соціальні зрушення, форс-мажорні обставини, такі, як: стихійні лиха або навіть пандемія, здатні вплинути і стимулювати потреби у розвитку цифрових технологій.</a:t>
            </a:r>
          </a:p>
        </p:txBody>
      </p:sp>
      <p:sp>
        <p:nvSpPr>
          <p:cNvPr id="29" name="TextBox 29"/>
          <p:cNvSpPr txBox="1"/>
          <p:nvPr/>
        </p:nvSpPr>
        <p:spPr>
          <a:xfrm>
            <a:off x="8731328" y="5180446"/>
            <a:ext cx="8641129" cy="481330"/>
          </a:xfrm>
          <a:prstGeom prst="rect">
            <a:avLst/>
          </a:prstGeom>
        </p:spPr>
        <p:txBody>
          <a:bodyPr lIns="0" tIns="0" rIns="0" bIns="0" rtlCol="0" anchor="t">
            <a:spAutoFit/>
          </a:bodyPr>
          <a:lstStyle/>
          <a:p>
            <a:pPr>
              <a:lnSpc>
                <a:spcPts val="3919"/>
              </a:lnSpc>
            </a:pPr>
            <a:r>
              <a:rPr lang="en-US" sz="2799">
                <a:solidFill>
                  <a:srgbClr val="7251B5"/>
                </a:solidFill>
                <a:latin typeface="IBM Plex Sans Bold"/>
              </a:rPr>
              <a:t>Екосистемність</a:t>
            </a:r>
          </a:p>
        </p:txBody>
      </p:sp>
      <p:sp>
        <p:nvSpPr>
          <p:cNvPr id="30" name="TextBox 30"/>
          <p:cNvSpPr txBox="1"/>
          <p:nvPr/>
        </p:nvSpPr>
        <p:spPr>
          <a:xfrm>
            <a:off x="8731328" y="5766552"/>
            <a:ext cx="8641129" cy="1108710"/>
          </a:xfrm>
          <a:prstGeom prst="rect">
            <a:avLst/>
          </a:prstGeom>
        </p:spPr>
        <p:txBody>
          <a:bodyPr lIns="0" tIns="0" rIns="0" bIns="0" rtlCol="0" anchor="t">
            <a:spAutoFit/>
          </a:bodyPr>
          <a:lstStyle/>
          <a:p>
            <a:pPr>
              <a:lnSpc>
                <a:spcPts val="2940"/>
              </a:lnSpc>
            </a:pPr>
            <a:r>
              <a:rPr lang="en-US" sz="2100">
                <a:solidFill>
                  <a:srgbClr val="3A4577"/>
                </a:solidFill>
                <a:latin typeface="IBM Plex Sans Bold"/>
              </a:rPr>
              <a:t>підприємства є частиною більш широких екосистем: бізнес-екосистем, соціальних і природних екосистем, в яких підприємства та споживачі функціонують та взаємодіють.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203900" y="4154250"/>
            <a:ext cx="4055400" cy="5104050"/>
          </a:xfrm>
          <a:prstGeom prst="rect">
            <a:avLst/>
          </a:prstGeom>
        </p:spPr>
      </p:pic>
      <p:sp>
        <p:nvSpPr>
          <p:cNvPr id="3" name="TextBox 3"/>
          <p:cNvSpPr txBox="1"/>
          <p:nvPr/>
        </p:nvSpPr>
        <p:spPr>
          <a:xfrm>
            <a:off x="1028700" y="981075"/>
            <a:ext cx="16719100" cy="2082165"/>
          </a:xfrm>
          <a:prstGeom prst="rect">
            <a:avLst/>
          </a:prstGeom>
        </p:spPr>
        <p:txBody>
          <a:bodyPr lIns="0" tIns="0" rIns="0" bIns="0" rtlCol="0" anchor="t">
            <a:spAutoFit/>
          </a:bodyPr>
          <a:lstStyle/>
          <a:p>
            <a:pPr>
              <a:lnSpc>
                <a:spcPts val="3359"/>
              </a:lnSpc>
            </a:pPr>
            <a:r>
              <a:rPr lang="en-US" sz="2400">
                <a:solidFill>
                  <a:srgbClr val="3A4577"/>
                </a:solidFill>
                <a:latin typeface="IBM Plex Sans Bold"/>
              </a:rPr>
              <a:t>Мобільність підприємств на зміни ринку і застосування цифрових технологій дозволяють підприємству йти в ногу з часом та розвиватися максимально, з урахуванням потреби споживачів. Для того, щоб підприємство залишалося в тренді і зарекомендувало себе, як підприємство, що використовує цифрові технології на високому рівні, його керівництву необхідно:</a:t>
            </a:r>
          </a:p>
          <a:p>
            <a:pPr>
              <a:lnSpc>
                <a:spcPts val="3359"/>
              </a:lnSpc>
              <a:spcBef>
                <a:spcPct val="0"/>
              </a:spcBef>
            </a:pPr>
            <a:endParaRPr lang="en-US" sz="2400">
              <a:solidFill>
                <a:srgbClr val="3A4577"/>
              </a:solidFill>
              <a:latin typeface="IBM Plex Sans Bold"/>
            </a:endParaRPr>
          </a:p>
        </p:txBody>
      </p:sp>
      <p:sp>
        <p:nvSpPr>
          <p:cNvPr id="4" name="TextBox 4"/>
          <p:cNvSpPr txBox="1"/>
          <p:nvPr/>
        </p:nvSpPr>
        <p:spPr>
          <a:xfrm>
            <a:off x="1028700" y="3451236"/>
            <a:ext cx="12175200" cy="1480185"/>
          </a:xfrm>
          <a:prstGeom prst="rect">
            <a:avLst/>
          </a:prstGeom>
        </p:spPr>
        <p:txBody>
          <a:bodyPr lIns="0" tIns="0" rIns="0" bIns="0" rtlCol="0" anchor="t">
            <a:spAutoFit/>
          </a:bodyPr>
          <a:lstStyle/>
          <a:p>
            <a:pPr>
              <a:lnSpc>
                <a:spcPts val="2940"/>
              </a:lnSpc>
            </a:pPr>
            <a:r>
              <a:rPr lang="en-US" sz="2100">
                <a:solidFill>
                  <a:srgbClr val="3A4577"/>
                </a:solidFill>
                <a:latin typeface="IBM Plex Sans"/>
              </a:rPr>
              <a:t> у XXI ст. культура споживання продукції (послуг) стрімко змінюється і підприємствам необхідно швидко адаптуватися під нові реалії, щоб в потрібному місці, в потрібний час надати потрібну продукцію або послугу своєму споживачеві.</a:t>
            </a:r>
          </a:p>
          <a:p>
            <a:pPr>
              <a:lnSpc>
                <a:spcPts val="2940"/>
              </a:lnSpc>
            </a:pPr>
            <a:endParaRPr lang="en-US" sz="2100">
              <a:solidFill>
                <a:srgbClr val="3A4577"/>
              </a:solidFill>
              <a:latin typeface="IBM Plex Sans"/>
            </a:endParaRPr>
          </a:p>
        </p:txBody>
      </p:sp>
      <p:sp>
        <p:nvSpPr>
          <p:cNvPr id="5" name="TextBox 5"/>
          <p:cNvSpPr txBox="1"/>
          <p:nvPr/>
        </p:nvSpPr>
        <p:spPr>
          <a:xfrm>
            <a:off x="1028700" y="2915022"/>
            <a:ext cx="14988047" cy="422275"/>
          </a:xfrm>
          <a:prstGeom prst="rect">
            <a:avLst/>
          </a:prstGeom>
        </p:spPr>
        <p:txBody>
          <a:bodyPr lIns="0" tIns="0" rIns="0" bIns="0" rtlCol="0" anchor="t">
            <a:spAutoFit/>
          </a:bodyPr>
          <a:lstStyle/>
          <a:p>
            <a:pPr>
              <a:lnSpc>
                <a:spcPts val="3499"/>
              </a:lnSpc>
            </a:pPr>
            <a:r>
              <a:rPr lang="en-US" sz="2499">
                <a:solidFill>
                  <a:srgbClr val="7251B5"/>
                </a:solidFill>
                <a:latin typeface="IBM Plex Sans Bold"/>
              </a:rPr>
              <a:t>1. Побудувати сучасну модель спілкування зі споживачем продукції (товарів, робіт, послуг)</a:t>
            </a:r>
          </a:p>
        </p:txBody>
      </p:sp>
      <p:sp>
        <p:nvSpPr>
          <p:cNvPr id="6" name="TextBox 6"/>
          <p:cNvSpPr txBox="1"/>
          <p:nvPr/>
        </p:nvSpPr>
        <p:spPr>
          <a:xfrm>
            <a:off x="1028700" y="5455073"/>
            <a:ext cx="11757785" cy="737235"/>
          </a:xfrm>
          <a:prstGeom prst="rect">
            <a:avLst/>
          </a:prstGeom>
        </p:spPr>
        <p:txBody>
          <a:bodyPr lIns="0" tIns="0" rIns="0" bIns="0" rtlCol="0" anchor="t">
            <a:spAutoFit/>
          </a:bodyPr>
          <a:lstStyle/>
          <a:p>
            <a:pPr>
              <a:lnSpc>
                <a:spcPts val="2940"/>
              </a:lnSpc>
            </a:pPr>
            <a:r>
              <a:rPr lang="en-US" sz="2100">
                <a:solidFill>
                  <a:srgbClr val="3A4577"/>
                </a:solidFill>
                <a:latin typeface="IBM Plex Sans"/>
              </a:rPr>
              <a:t>у цифрову епоху особливу увагу слід приділяти аналізу діяльності конкурентів, їх поведінці і, як наслідок, діяти на випередження.</a:t>
            </a:r>
          </a:p>
        </p:txBody>
      </p:sp>
      <p:sp>
        <p:nvSpPr>
          <p:cNvPr id="7" name="TextBox 7"/>
          <p:cNvSpPr txBox="1"/>
          <p:nvPr/>
        </p:nvSpPr>
        <p:spPr>
          <a:xfrm>
            <a:off x="1028700" y="4918498"/>
            <a:ext cx="9808383" cy="422275"/>
          </a:xfrm>
          <a:prstGeom prst="rect">
            <a:avLst/>
          </a:prstGeom>
        </p:spPr>
        <p:txBody>
          <a:bodyPr lIns="0" tIns="0" rIns="0" bIns="0" rtlCol="0" anchor="t">
            <a:spAutoFit/>
          </a:bodyPr>
          <a:lstStyle/>
          <a:p>
            <a:pPr>
              <a:lnSpc>
                <a:spcPts val="3499"/>
              </a:lnSpc>
            </a:pPr>
            <a:r>
              <a:rPr lang="en-US" sz="2499">
                <a:solidFill>
                  <a:srgbClr val="7251B5"/>
                </a:solidFill>
                <a:latin typeface="IBM Plex Sans Bold"/>
              </a:rPr>
              <a:t>2. Відслідковувати діяльність конкурентів </a:t>
            </a:r>
          </a:p>
        </p:txBody>
      </p:sp>
      <p:sp>
        <p:nvSpPr>
          <p:cNvPr id="8" name="TextBox 8"/>
          <p:cNvSpPr txBox="1"/>
          <p:nvPr/>
        </p:nvSpPr>
        <p:spPr>
          <a:xfrm>
            <a:off x="1028700" y="7092194"/>
            <a:ext cx="12175200" cy="737235"/>
          </a:xfrm>
          <a:prstGeom prst="rect">
            <a:avLst/>
          </a:prstGeom>
        </p:spPr>
        <p:txBody>
          <a:bodyPr lIns="0" tIns="0" rIns="0" bIns="0" rtlCol="0" anchor="t">
            <a:spAutoFit/>
          </a:bodyPr>
          <a:lstStyle/>
          <a:p>
            <a:pPr>
              <a:lnSpc>
                <a:spcPts val="2940"/>
              </a:lnSpc>
            </a:pPr>
            <a:r>
              <a:rPr lang="en-US" sz="2100">
                <a:solidFill>
                  <a:srgbClr val="3A4577"/>
                </a:solidFill>
                <a:latin typeface="IBM Plex Sans"/>
              </a:rPr>
              <a:t>на сьогодні існує величезна кількість відкритих наборів інструментів інтеграції для впровадження необхідних технологій у бізнес-процеси. </a:t>
            </a:r>
          </a:p>
        </p:txBody>
      </p:sp>
      <p:sp>
        <p:nvSpPr>
          <p:cNvPr id="9" name="TextBox 9"/>
          <p:cNvSpPr txBox="1"/>
          <p:nvPr/>
        </p:nvSpPr>
        <p:spPr>
          <a:xfrm>
            <a:off x="1028700" y="6555619"/>
            <a:ext cx="9808383" cy="422275"/>
          </a:xfrm>
          <a:prstGeom prst="rect">
            <a:avLst/>
          </a:prstGeom>
        </p:spPr>
        <p:txBody>
          <a:bodyPr lIns="0" tIns="0" rIns="0" bIns="0" rtlCol="0" anchor="t">
            <a:spAutoFit/>
          </a:bodyPr>
          <a:lstStyle/>
          <a:p>
            <a:pPr>
              <a:lnSpc>
                <a:spcPts val="3499"/>
              </a:lnSpc>
            </a:pPr>
            <a:r>
              <a:rPr lang="en-US" sz="2499">
                <a:solidFill>
                  <a:srgbClr val="7251B5"/>
                </a:solidFill>
                <a:latin typeface="IBM Plex Sans Bold"/>
              </a:rPr>
              <a:t>3. Працювати з даними </a:t>
            </a:r>
          </a:p>
        </p:txBody>
      </p:sp>
      <p:sp>
        <p:nvSpPr>
          <p:cNvPr id="10" name="TextBox 10"/>
          <p:cNvSpPr txBox="1"/>
          <p:nvPr/>
        </p:nvSpPr>
        <p:spPr>
          <a:xfrm>
            <a:off x="1028700" y="8798088"/>
            <a:ext cx="11757785" cy="737235"/>
          </a:xfrm>
          <a:prstGeom prst="rect">
            <a:avLst/>
          </a:prstGeom>
        </p:spPr>
        <p:txBody>
          <a:bodyPr lIns="0" tIns="0" rIns="0" bIns="0" rtlCol="0" anchor="t">
            <a:spAutoFit/>
          </a:bodyPr>
          <a:lstStyle/>
          <a:p>
            <a:pPr>
              <a:lnSpc>
                <a:spcPts val="2940"/>
              </a:lnSpc>
            </a:pPr>
            <a:r>
              <a:rPr lang="en-US" sz="2100">
                <a:solidFill>
                  <a:srgbClr val="3A4577"/>
                </a:solidFill>
                <a:latin typeface="IBM Plex Sans"/>
              </a:rPr>
              <a:t>на всіх рівнях організаційної структури підприємства більша частина інформації має бути загальнодоступною. Це впливає на швидкість та якість прийняття управлінських рішень. </a:t>
            </a:r>
          </a:p>
        </p:txBody>
      </p:sp>
      <p:sp>
        <p:nvSpPr>
          <p:cNvPr id="11" name="TextBox 11"/>
          <p:cNvSpPr txBox="1"/>
          <p:nvPr/>
        </p:nvSpPr>
        <p:spPr>
          <a:xfrm>
            <a:off x="1028700" y="8219953"/>
            <a:ext cx="9808383" cy="422275"/>
          </a:xfrm>
          <a:prstGeom prst="rect">
            <a:avLst/>
          </a:prstGeom>
        </p:spPr>
        <p:txBody>
          <a:bodyPr lIns="0" tIns="0" rIns="0" bIns="0" rtlCol="0" anchor="t">
            <a:spAutoFit/>
          </a:bodyPr>
          <a:lstStyle/>
          <a:p>
            <a:pPr>
              <a:lnSpc>
                <a:spcPts val="3499"/>
              </a:lnSpc>
            </a:pPr>
            <a:r>
              <a:rPr lang="en-US" sz="2499">
                <a:solidFill>
                  <a:srgbClr val="7251B5"/>
                </a:solidFill>
                <a:latin typeface="IBM Plex Sans Bold"/>
              </a:rPr>
              <a:t>4. Налагодити стійкі внутрішні комунікації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1530</Words>
  <Application>Microsoft Office PowerPoint</Application>
  <PresentationFormat>Довільний</PresentationFormat>
  <Paragraphs>68</Paragraphs>
  <Slides>15</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15</vt:i4>
      </vt:variant>
    </vt:vector>
  </HeadingPairs>
  <TitlesOfParts>
    <vt:vector size="21" baseType="lpstr">
      <vt:lpstr>Arial</vt:lpstr>
      <vt:lpstr>IBM Plex Sans</vt:lpstr>
      <vt:lpstr>IBM Plex Sans Bold</vt:lpstr>
      <vt:lpstr>Calibri</vt:lpstr>
      <vt:lpstr>IBM Plex Serif Bold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preview</dc:title>
  <cp:lastModifiedBy>Viacheslav Tkachuk</cp:lastModifiedBy>
  <cp:revision>2</cp:revision>
  <dcterms:created xsi:type="dcterms:W3CDTF">2006-08-16T00:00:00Z</dcterms:created>
  <dcterms:modified xsi:type="dcterms:W3CDTF">2023-05-22T07:47:35Z</dcterms:modified>
  <dc:identifier>DAFjP1Whbm0</dc:identifier>
</cp:coreProperties>
</file>