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0" r:id="rId4"/>
    <p:sldId id="269" r:id="rId5"/>
    <p:sldId id="271" r:id="rId6"/>
    <p:sldId id="272" r:id="rId7"/>
    <p:sldId id="273" r:id="rId8"/>
    <p:sldId id="265" r:id="rId9"/>
    <p:sldId id="274" r:id="rId10"/>
    <p:sldId id="276" r:id="rId11"/>
    <p:sldId id="275" r:id="rId12"/>
    <p:sldId id="277" r:id="rId13"/>
    <p:sldId id="278" r:id="rId14"/>
    <p:sldId id="279" r:id="rId15"/>
    <p:sldId id="280" r:id="rId16"/>
    <p:sldId id="28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4.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1-2.jpg"/>
          <p:cNvPicPr>
            <a:picLocks noChangeAspect="1"/>
          </p:cNvPicPr>
          <p:nvPr userDrawn="1"/>
        </p:nvPicPr>
        <p:blipFill>
          <a:blip r:embed="rId3" cstate="print"/>
          <a:stretch>
            <a:fillRect/>
          </a:stretch>
        </p:blipFill>
        <p:spPr>
          <a:xfrm>
            <a:off x="2946" y="0"/>
            <a:ext cx="9138108"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2-2.jpg"/>
          <p:cNvPicPr>
            <a:picLocks noChangeAspect="1"/>
          </p:cNvPicPr>
          <p:nvPr userDrawn="1"/>
        </p:nvPicPr>
        <p:blipFill>
          <a:blip r:embed="rId2" cstate="print"/>
          <a:stretch>
            <a:fillRect/>
          </a:stretch>
        </p:blipFill>
        <p:spPr>
          <a:xfrm>
            <a:off x="2946" y="0"/>
            <a:ext cx="9138108"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6.jpg"/>
          <p:cNvPicPr>
            <a:picLocks noChangeAspect="1"/>
          </p:cNvPicPr>
          <p:nvPr userDrawn="1"/>
        </p:nvPicPr>
        <p:blipFill>
          <a:blip r:embed="rId3" cstate="print"/>
          <a:stretch>
            <a:fillRect/>
          </a:stretch>
        </p:blipFill>
        <p:spPr>
          <a:xfrm>
            <a:off x="22151" y="0"/>
            <a:ext cx="9099698"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6.jpg"/>
          <p:cNvPicPr>
            <a:picLocks noChangeAspect="1"/>
          </p:cNvPicPr>
          <p:nvPr userDrawn="1"/>
        </p:nvPicPr>
        <p:blipFill>
          <a:blip r:embed="rId3" cstate="print"/>
          <a:stretch>
            <a:fillRect/>
          </a:stretch>
        </p:blipFill>
        <p:spPr>
          <a:xfrm>
            <a:off x="22151" y="0"/>
            <a:ext cx="9099698" cy="6858000"/>
          </a:xfrm>
          <a:prstGeom prst="rect">
            <a:avLst/>
          </a:prstGeom>
        </p:spPr>
      </p:pic>
      <p:pic>
        <p:nvPicPr>
          <p:cNvPr id="9" name="Рисунок 8" descr="8.jpg"/>
          <p:cNvPicPr>
            <a:picLocks noChangeAspect="1"/>
          </p:cNvPicPr>
          <p:nvPr userDrawn="1"/>
        </p:nvPicPr>
        <p:blipFill>
          <a:blip r:embed="rId4" cstate="print"/>
          <a:stretch>
            <a:fillRect/>
          </a:stretch>
        </p:blipFill>
        <p:spPr>
          <a:xfrm>
            <a:off x="22151" y="0"/>
            <a:ext cx="9099698"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4A6F43-ECE7-4D06-8ED7-608C4E0DB824}" type="datetimeFigureOut">
              <a:rPr lang="ru-RU" smtClean="0"/>
              <a:pPr/>
              <a:t>04.02.2024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90D6CC-42CD-4AAD-B62B-E256D7FBBB89}" type="slidenum">
              <a:rPr lang="ru-RU" smtClean="0"/>
              <a:pPr/>
              <a:t>‹#›</a:t>
            </a:fld>
            <a:endParaRPr lang="ru-RU"/>
          </a:p>
        </p:txBody>
      </p:sp>
      <p:pic>
        <p:nvPicPr>
          <p:cNvPr id="10" name="Рисунок 9" descr="7.jpg"/>
          <p:cNvPicPr>
            <a:picLocks noChangeAspect="1"/>
          </p:cNvPicPr>
          <p:nvPr userDrawn="1"/>
        </p:nvPicPr>
        <p:blipFill>
          <a:blip r:embed="rId2" cstate="print"/>
          <a:stretch>
            <a:fillRect/>
          </a:stretch>
        </p:blipFill>
        <p:spPr>
          <a:xfrm>
            <a:off x="7364" y="0"/>
            <a:ext cx="9129271"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A6F43-ECE7-4D06-8ED7-608C4E0DB824}" type="datetimeFigureOut">
              <a:rPr lang="ru-RU" smtClean="0"/>
              <a:pPr/>
              <a:t>04.02.2024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0D6CC-42CD-4AAD-B62B-E256D7FBBB89}" type="slidenum">
              <a:rPr lang="ru-RU" smtClean="0"/>
              <a:pPr/>
              <a:t>‹#›</a:t>
            </a:fld>
            <a:endParaRPr lang="ru-RU"/>
          </a:p>
        </p:txBody>
      </p:sp>
      <p:pic>
        <p:nvPicPr>
          <p:cNvPr id="7" name="Рисунок 6" descr="2-3.jpg"/>
          <p:cNvPicPr>
            <a:picLocks noChangeAspect="1"/>
          </p:cNvPicPr>
          <p:nvPr/>
        </p:nvPicPr>
        <p:blipFill>
          <a:blip r:embed="rId13" cstate="print"/>
          <a:stretch>
            <a:fillRect/>
          </a:stretch>
        </p:blipFill>
        <p:spPr>
          <a:xfrm>
            <a:off x="2946" y="0"/>
            <a:ext cx="9138108"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95536" y="548680"/>
            <a:ext cx="8352928" cy="3451329"/>
          </a:xfrm>
          <a:prstGeom prst="rect">
            <a:avLst/>
          </a:prstGeom>
        </p:spPr>
        <p:txBody>
          <a:bodyPr wrap="square">
            <a:spAutoFit/>
          </a:bodyPr>
          <a:lstStyle/>
          <a:p>
            <a:pPr algn="ctr">
              <a:lnSpc>
                <a:spcPct val="107000"/>
              </a:lnSpc>
              <a:spcAft>
                <a:spcPts val="0"/>
              </a:spcAft>
            </a:pPr>
            <a:r>
              <a:rPr lang="ru-RU" sz="3600" b="1" dirty="0" smtClean="0">
                <a:latin typeface="Times New Roman" panose="02020603050405020304" pitchFamily="18" charset="0"/>
                <a:ea typeface="TimesNewRomanPSMT"/>
                <a:cs typeface="Times New Roman" panose="02020603050405020304" pitchFamily="18" charset="0"/>
              </a:rPr>
              <a:t>«</a:t>
            </a:r>
            <a:r>
              <a:rPr lang="uk-UA" sz="3600" b="1" dirty="0" smtClean="0">
                <a:latin typeface="Times New Roman" panose="02020603050405020304" pitchFamily="18" charset="0"/>
                <a:ea typeface="TimesNewRomanPSMT"/>
                <a:cs typeface="Times New Roman" panose="02020603050405020304" pitchFamily="18" charset="0"/>
              </a:rPr>
              <a:t>Глобалістика. Безпека України у глобальному вимірі»</a:t>
            </a:r>
          </a:p>
          <a:p>
            <a:pPr algn="just">
              <a:lnSpc>
                <a:spcPct val="107000"/>
              </a:lnSpc>
              <a:spcAft>
                <a:spcPts val="0"/>
              </a:spcAft>
            </a:pPr>
            <a:r>
              <a:rPr lang="uk-UA" sz="2400" dirty="0">
                <a:latin typeface="Times New Roman" panose="02020603050405020304" pitchFamily="18" charset="0"/>
                <a:ea typeface="TimesNewRomanPSMT"/>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800" dirty="0">
                <a:latin typeface="Times New Roman" panose="02020603050405020304" pitchFamily="18" charset="0"/>
                <a:ea typeface="TimesNewRomanPSMT"/>
                <a:cs typeface="Times New Roman" panose="02020603050405020304" pitchFamily="18" charset="0"/>
              </a:rPr>
              <a:t>Лекції: 32 години (16 занять)</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800" dirty="0">
                <a:latin typeface="Times New Roman" panose="02020603050405020304" pitchFamily="18" charset="0"/>
                <a:ea typeface="TimesNewRomanPSMT"/>
                <a:cs typeface="Times New Roman" panose="02020603050405020304" pitchFamily="18" charset="0"/>
              </a:rPr>
              <a:t>Практики: 32 години (16 занять)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800" dirty="0" smtClean="0">
                <a:latin typeface="Times New Roman" panose="02020603050405020304" pitchFamily="18" charset="0"/>
                <a:ea typeface="TimesNewRomanPSMT"/>
                <a:cs typeface="Times New Roman" panose="02020603050405020304" pitchFamily="18" charset="0"/>
              </a:rPr>
              <a:t>Екзамен</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400" dirty="0">
                <a:latin typeface="Times New Roman" panose="02020603050405020304" pitchFamily="18" charset="0"/>
                <a:ea typeface="TimesNewRomanPSMT"/>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2779790" y="3645024"/>
            <a:ext cx="3584418" cy="27456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611560" y="476672"/>
            <a:ext cx="8064896" cy="6186309"/>
          </a:xfrm>
          <a:prstGeom prst="rect">
            <a:avLst/>
          </a:prstGeom>
        </p:spPr>
        <p:txBody>
          <a:bodyPr wrap="square">
            <a:spAutoFit/>
          </a:bodyPr>
          <a:lstStyle/>
          <a:p>
            <a:pPr indent="457200" algn="just"/>
            <a:r>
              <a:rPr lang="uk-UA" b="1" i="1" dirty="0">
                <a:latin typeface="Times New Roman" panose="02020603050405020304" pitchFamily="18" charset="0"/>
                <a:cs typeface="Times New Roman" panose="02020603050405020304" pitchFamily="18" charset="0"/>
              </a:rPr>
              <a:t>3.	Сучасна глобалістика: школи та концепції</a:t>
            </a:r>
            <a:endParaRPr lang="en-US" dirty="0">
              <a:latin typeface="Times New Roman" panose="02020603050405020304" pitchFamily="18" charset="0"/>
              <a:cs typeface="Times New Roman" panose="02020603050405020304" pitchFamily="18" charset="0"/>
            </a:endParaRPr>
          </a:p>
          <a:p>
            <a:pPr indent="457200" algn="just"/>
            <a:r>
              <a:rPr lang="uk-UA" b="1" dirty="0">
                <a:latin typeface="Times New Roman" panose="02020603050405020304" pitchFamily="18" charset="0"/>
                <a:cs typeface="Times New Roman" panose="02020603050405020304" pitchFamily="18" charset="0"/>
              </a:rPr>
              <a:t>Римський клуб </a:t>
            </a:r>
            <a:r>
              <a:rPr lang="uk-UA" b="1" dirty="0" smtClean="0">
                <a:latin typeface="Times New Roman" panose="02020603050405020304" pitchFamily="18" charset="0"/>
                <a:cs typeface="Times New Roman" panose="02020603050405020304" pitchFamily="18" charset="0"/>
              </a:rPr>
              <a:t>(1968 р.) </a:t>
            </a:r>
            <a:r>
              <a:rPr lang="uk-UA" dirty="0">
                <a:latin typeface="Times New Roman" panose="02020603050405020304" pitchFamily="18" charset="0"/>
                <a:cs typeface="Times New Roman" panose="02020603050405020304" pitchFamily="18" charset="0"/>
              </a:rPr>
              <a:t>є</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міжнародною неприбутковою неурядовою організацією, що об'єднує науковців, економістів, бізнесменів, чільних службовців міжнародних організацій, колишніх голів держав та урядів з усіх п'яти континентів, які переймаються актуальними проблемами </a:t>
            </a:r>
            <a:r>
              <a:rPr lang="uk-UA" dirty="0" smtClean="0">
                <a:latin typeface="Times New Roman" panose="02020603050405020304" pitchFamily="18" charset="0"/>
                <a:cs typeface="Times New Roman" panose="02020603050405020304" pitchFamily="18" charset="0"/>
              </a:rPr>
              <a:t>людства.</a:t>
            </a:r>
          </a:p>
          <a:p>
            <a:pPr indent="457200" algn="just"/>
            <a:r>
              <a:rPr lang="uk-UA" dirty="0" smtClean="0">
                <a:latin typeface="Times New Roman" panose="02020603050405020304" pitchFamily="18" charset="0"/>
                <a:cs typeface="Times New Roman" panose="02020603050405020304" pitchFamily="18" charset="0"/>
              </a:rPr>
              <a:t>Першопричина </a:t>
            </a:r>
            <a:r>
              <a:rPr lang="uk-UA" dirty="0">
                <a:latin typeface="Times New Roman" panose="02020603050405020304" pitchFamily="18" charset="0"/>
                <a:cs typeface="Times New Roman" panose="02020603050405020304" pitchFamily="18" charset="0"/>
              </a:rPr>
              <a:t>труднощів </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глобальні системні ефекти. Локальні зусилля щодо їхнього подолання є безсилими. </a:t>
            </a:r>
            <a:endParaRPr lang="uk-UA" dirty="0" smtClean="0">
              <a:latin typeface="Times New Roman" panose="02020603050405020304" pitchFamily="18" charset="0"/>
              <a:cs typeface="Times New Roman" panose="02020603050405020304" pitchFamily="18" charset="0"/>
            </a:endParaRPr>
          </a:p>
          <a:p>
            <a:pPr indent="457200" algn="ctr"/>
            <a:r>
              <a:rPr lang="uk-UA" b="1" dirty="0">
                <a:latin typeface="Times New Roman" panose="02020603050405020304" pitchFamily="18" charset="0"/>
                <a:cs typeface="Times New Roman" panose="02020603050405020304" pitchFamily="18" charset="0"/>
              </a:rPr>
              <a:t>Концепція «Межа зростання»</a:t>
            </a:r>
            <a:endParaRPr lang="en-US" b="1"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Досягнення цієї школи полягає в результативних спробах моделювання світової економічної динаміки. При цьому брались </a:t>
            </a:r>
            <a:r>
              <a:rPr lang="uk-UA" dirty="0" smtClean="0">
                <a:latin typeface="Times New Roman" panose="02020603050405020304" pitchFamily="18" charset="0"/>
                <a:cs typeface="Times New Roman" panose="02020603050405020304" pitchFamily="18" charset="0"/>
              </a:rPr>
              <a:t>такі </a:t>
            </a:r>
            <a:r>
              <a:rPr lang="uk-UA" dirty="0">
                <a:latin typeface="Times New Roman" panose="02020603050405020304" pitchFamily="18" charset="0"/>
                <a:cs typeface="Times New Roman" panose="02020603050405020304" pitchFamily="18" charset="0"/>
              </a:rPr>
              <a:t>взаємопов'язаних </a:t>
            </a:r>
            <a:r>
              <a:rPr lang="uk-UA" dirty="0" smtClean="0">
                <a:latin typeface="Times New Roman" panose="02020603050405020304" pitchFamily="18" charset="0"/>
                <a:cs typeface="Times New Roman" panose="02020603050405020304" pitchFamily="18" charset="0"/>
              </a:rPr>
              <a:t>змінних величин</a:t>
            </a:r>
            <a:r>
              <a:rPr lang="uk-U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1</a:t>
            </a:r>
            <a:r>
              <a:rPr lang="uk-UA" dirty="0">
                <a:latin typeface="Times New Roman" panose="02020603050405020304" pitchFamily="18" charset="0"/>
                <a:cs typeface="Times New Roman" panose="02020603050405020304" pitchFamily="18" charset="0"/>
              </a:rPr>
              <a:t>. населення;</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2.капіталовкладення;</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3.використання не відновлювальних ресурсів;</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4.забруднення навколишнього середовища;</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5.виробництво продовольства</a:t>
            </a:r>
            <a:r>
              <a:rPr lang="uk-UA" dirty="0" smtClean="0">
                <a:latin typeface="Times New Roman" panose="02020603050405020304" pitchFamily="18" charset="0"/>
                <a:cs typeface="Times New Roman" panose="02020603050405020304" pitchFamily="18" charset="0"/>
              </a:rPr>
              <a:t>.</a:t>
            </a:r>
          </a:p>
          <a:p>
            <a:pPr indent="457200" algn="just"/>
            <a:r>
              <a:rPr lang="uk-UA" dirty="0">
                <a:latin typeface="Times New Roman" panose="02020603050405020304" pitchFamily="18" charset="0"/>
                <a:cs typeface="Times New Roman" panose="02020603050405020304" pitchFamily="18" charset="0"/>
              </a:rPr>
              <a:t>Надаючи особливого значення людині, А. </a:t>
            </a:r>
            <a:r>
              <a:rPr lang="uk-UA" dirty="0" err="1">
                <a:latin typeface="Times New Roman" panose="02020603050405020304" pitchFamily="18" charset="0"/>
                <a:cs typeface="Times New Roman" panose="02020603050405020304" pitchFamily="18" charset="0"/>
              </a:rPr>
              <a:t>Печчеї</a:t>
            </a:r>
            <a:r>
              <a:rPr lang="uk-UA" dirty="0">
                <a:latin typeface="Times New Roman" panose="02020603050405020304" pitchFamily="18" charset="0"/>
                <a:cs typeface="Times New Roman" panose="02020603050405020304" pitchFamily="18" charset="0"/>
              </a:rPr>
              <a:t> запропонував глобальну програму Нового Гуманізму, суть якої саме в «</a:t>
            </a:r>
            <a:r>
              <a:rPr lang="uk-UA" b="1" dirty="0">
                <a:latin typeface="Times New Roman" panose="02020603050405020304" pitchFamily="18" charset="0"/>
                <a:cs typeface="Times New Roman" panose="02020603050405020304" pitchFamily="18" charset="0"/>
              </a:rPr>
              <a:t>людській революції</a:t>
            </a:r>
            <a:r>
              <a:rPr lang="uk-UA" dirty="0">
                <a:latin typeface="Times New Roman" panose="02020603050405020304" pitchFamily="18" charset="0"/>
                <a:cs typeface="Times New Roman" panose="02020603050405020304" pitchFamily="18" charset="0"/>
              </a:rPr>
              <a:t>», в інтеграції людей світу, в формуванні світової людської спільноти, здатної до колективних зусиль по плануванню і керуванню заради спільного майбутнього людства, оскільки альтернативою може бути відсутність будь-якого майбутнього</a:t>
            </a:r>
            <a:r>
              <a:rPr lang="uk-UA"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036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611560" y="476672"/>
            <a:ext cx="8064896" cy="4708981"/>
          </a:xfrm>
          <a:prstGeom prst="rect">
            <a:avLst/>
          </a:prstGeom>
        </p:spPr>
        <p:txBody>
          <a:bodyPr wrap="square">
            <a:spAutoFit/>
          </a:bodyPr>
          <a:lstStyle/>
          <a:p>
            <a:pPr indent="457200" algn="just"/>
            <a:r>
              <a:rPr lang="uk-UA" sz="2000" b="1" dirty="0">
                <a:latin typeface="Times New Roman" panose="02020603050405020304" pitchFamily="18" charset="0"/>
                <a:cs typeface="Times New Roman" panose="02020603050405020304" pitchFamily="18" charset="0"/>
              </a:rPr>
              <a:t>Друга школа глобалістики представляє основну концепцію «Сталого розвитку»</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Ця парадигма розроблена під керівництвом Л. Брауна в Інституті всесвітніх спостережень (Вашингтон, США), який провів ряд проектів «Стан світу». </a:t>
            </a:r>
            <a:r>
              <a:rPr lang="uk-UA" sz="2000" dirty="0" smtClean="0">
                <a:latin typeface="Times New Roman" panose="02020603050405020304" pitchFamily="18" charset="0"/>
                <a:cs typeface="Times New Roman" panose="02020603050405020304" pitchFamily="18" charset="0"/>
              </a:rPr>
              <a:t>Визнаючи </a:t>
            </a:r>
            <a:r>
              <a:rPr lang="uk-UA" sz="2000" dirty="0">
                <a:latin typeface="Times New Roman" panose="02020603050405020304" pitchFamily="18" charset="0"/>
                <a:cs typeface="Times New Roman" panose="02020603050405020304" pitchFamily="18" charset="0"/>
              </a:rPr>
              <a:t>висновок про існування планетарних меж економічного зростання, представники цієї школи (Л. Браун) заявили про неефективність і недорозвиненість традиційного людського суспільства як причину і наслідок надмірного демографічного зростання.</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Критичний поріг сталого зростання світового суспільства вже пройдений, тому що людство споживає значно більше ресурсів, ніж дозволяють закони стабільного функціонування глобальних екосистем. Необхідно, як вважають прибічники цієї теорії, зупинити глобальний демографічний вибух в країнах, що розвиваються, і піддати критиці концепції економічного зростання західного типу</a:t>
            </a: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748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395536" y="404664"/>
            <a:ext cx="8280920" cy="4801314"/>
          </a:xfrm>
          <a:prstGeom prst="rect">
            <a:avLst/>
          </a:prstGeom>
        </p:spPr>
        <p:txBody>
          <a:bodyPr wrap="square">
            <a:spAutoFit/>
          </a:bodyPr>
          <a:lstStyle/>
          <a:p>
            <a:pPr indent="457200" algn="ctr"/>
            <a:r>
              <a:rPr lang="uk-UA" b="1" dirty="0" smtClean="0">
                <a:latin typeface="Times New Roman" panose="02020603050405020304" pitchFamily="18" charset="0"/>
                <a:cs typeface="Times New Roman" panose="02020603050405020304" pitchFamily="18" charset="0"/>
              </a:rPr>
              <a:t>Концепція сталого розвитку</a:t>
            </a:r>
            <a:endParaRPr lang="uk-UA" dirty="0" smtClean="0">
              <a:latin typeface="Times New Roman" panose="02020603050405020304" pitchFamily="18" charset="0"/>
              <a:cs typeface="Times New Roman" panose="02020603050405020304" pitchFamily="18" charset="0"/>
            </a:endParaRPr>
          </a:p>
          <a:p>
            <a:pPr indent="457200" algn="just"/>
            <a:r>
              <a:rPr lang="uk-UA" b="1" dirty="0" smtClean="0">
                <a:latin typeface="Times New Roman" panose="02020603050405020304" pitchFamily="18" charset="0"/>
                <a:cs typeface="Times New Roman" panose="02020603050405020304" pitchFamily="18" charset="0"/>
              </a:rPr>
              <a:t>Сталий розвиток</a:t>
            </a:r>
            <a:r>
              <a:rPr lang="uk-UA" dirty="0" smtClean="0">
                <a:latin typeface="Times New Roman" panose="02020603050405020304" pitchFamily="18" charset="0"/>
                <a:cs typeface="Times New Roman" panose="02020603050405020304" pitchFamily="18" charset="0"/>
              </a:rPr>
              <a:t> - загальна концепція стосовно необхідності встановлення балансу між задоволенням сучасних потреб людства і захистом інтересів майбутніх поколінь, включаючи їх потребу в безпечному і здоровому довкіллі.</a:t>
            </a:r>
          </a:p>
          <a:p>
            <a:pPr indent="457200" algn="ctr"/>
            <a:r>
              <a:rPr lang="uk-UA" i="1" u="sng" dirty="0" smtClean="0">
                <a:latin typeface="Times New Roman" panose="02020603050405020304" pitchFamily="18" charset="0"/>
                <a:cs typeface="Times New Roman" panose="02020603050405020304" pitchFamily="18" charset="0"/>
              </a:rPr>
              <a:t>Головні принципи:</a:t>
            </a:r>
          </a:p>
          <a:p>
            <a:pPr indent="457200" algn="just"/>
            <a:r>
              <a:rPr lang="uk-UA" dirty="0" smtClean="0">
                <a:latin typeface="Times New Roman" panose="02020603050405020304" pitchFamily="18" charset="0"/>
                <a:cs typeface="Times New Roman" panose="02020603050405020304" pitchFamily="18" charset="0"/>
              </a:rPr>
              <a:t>• Людство дійсно може надати розвитку сталого і довготривалого характеру, для того щоб він відповідав потребам людей, що живуть зараз, не втрачаючи при цьому можливості майбутнім поколінням задовольняти свої потреби.</a:t>
            </a:r>
          </a:p>
          <a:p>
            <a:pPr indent="457200" algn="just"/>
            <a:r>
              <a:rPr lang="uk-UA" dirty="0" smtClean="0">
                <a:latin typeface="Times New Roman" panose="02020603050405020304" pitchFamily="18" charset="0"/>
                <a:cs typeface="Times New Roman" panose="02020603050405020304" pitchFamily="18" charset="0"/>
              </a:rPr>
              <a:t>• Обмеження, які існують в галузі експлуатації природних ресурсів, відносні. </a:t>
            </a:r>
          </a:p>
          <a:p>
            <a:pPr indent="457200" algn="just"/>
            <a:r>
              <a:rPr lang="uk-UA" dirty="0" smtClean="0">
                <a:latin typeface="Times New Roman" panose="02020603050405020304" pitchFamily="18" charset="0"/>
                <a:cs typeface="Times New Roman" panose="02020603050405020304" pitchFamily="18" charset="0"/>
              </a:rPr>
              <a:t>• Необхідно задовольнити елементарні потреби всіх людей і всім надати можливість реалізувати свої надії на благополучне життя. </a:t>
            </a:r>
          </a:p>
          <a:p>
            <a:pPr indent="457200" algn="just"/>
            <a:r>
              <a:rPr lang="uk-UA" dirty="0" smtClean="0">
                <a:latin typeface="Times New Roman" panose="02020603050405020304" pitchFamily="18" charset="0"/>
                <a:cs typeface="Times New Roman" panose="02020603050405020304" pitchFamily="18" charset="0"/>
              </a:rPr>
              <a:t>• Необхідно налагодити стан життя тих, хто користується надмірними засобами (грошовими і матеріальними), з екологічними можливостями планети, зокрема відносно використання енергії.</a:t>
            </a:r>
          </a:p>
          <a:p>
            <a:pPr indent="457200" algn="just"/>
            <a:r>
              <a:rPr lang="uk-UA" dirty="0" smtClean="0">
                <a:latin typeface="Times New Roman" panose="02020603050405020304" pitchFamily="18" charset="0"/>
                <a:cs typeface="Times New Roman" panose="02020603050405020304" pitchFamily="18" charset="0"/>
              </a:rPr>
              <a:t>• Розміри і темпи росту населення повинні бути погоджені з виробничим потенціалом глобальної екосистеми Землі, що змінюється.</a:t>
            </a:r>
          </a:p>
          <a:p>
            <a:endParaRPr lang="en-US" dirty="0"/>
          </a:p>
        </p:txBody>
      </p:sp>
    </p:spTree>
    <p:extLst>
      <p:ext uri="{BB962C8B-B14F-4D97-AF65-F5344CB8AC3E}">
        <p14:creationId xmlns:p14="http://schemas.microsoft.com/office/powerpoint/2010/main" val="1259268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395536" y="404664"/>
            <a:ext cx="8280920" cy="4985980"/>
          </a:xfrm>
          <a:prstGeom prst="rect">
            <a:avLst/>
          </a:prstGeom>
        </p:spPr>
        <p:txBody>
          <a:bodyPr wrap="square">
            <a:spAutoFit/>
          </a:bodyPr>
          <a:lstStyle/>
          <a:p>
            <a:pPr indent="457200" algn="ctr"/>
            <a:r>
              <a:rPr lang="uk-UA" sz="2000" b="1" dirty="0">
                <a:latin typeface="Times New Roman" panose="02020603050405020304" pitchFamily="18" charset="0"/>
                <a:cs typeface="Times New Roman" panose="02020603050405020304" pitchFamily="18" charset="0"/>
              </a:rPr>
              <a:t>Школа універсального еволюціонізму в глобалістиці</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Розвивається під керівництвом академіка Н. Мойсеєва на базі </a:t>
            </a:r>
            <a:r>
              <a:rPr lang="uk-UA" sz="2000" dirty="0" err="1">
                <a:latin typeface="Times New Roman" panose="02020603050405020304" pitchFamily="18" charset="0"/>
                <a:cs typeface="Times New Roman" panose="02020603050405020304" pitchFamily="18" charset="0"/>
              </a:rPr>
              <a:t>ноосферного</a:t>
            </a:r>
            <a:r>
              <a:rPr lang="uk-UA" sz="2000" dirty="0">
                <a:latin typeface="Times New Roman" panose="02020603050405020304" pitchFamily="18" charset="0"/>
                <a:cs typeface="Times New Roman" panose="02020603050405020304" pitchFamily="18" charset="0"/>
              </a:rPr>
              <a:t> вчення В</a:t>
            </a:r>
            <a:r>
              <a:rPr lang="uk-UA" sz="2000" dirty="0" smtClean="0">
                <a:latin typeface="Times New Roman" panose="02020603050405020304" pitchFamily="18" charset="0"/>
                <a:cs typeface="Times New Roman" panose="02020603050405020304" pitchFamily="18" charset="0"/>
              </a:rPr>
              <a:t>. Вернадського</a:t>
            </a:r>
            <a:r>
              <a:rPr lang="uk-UA" sz="2000" dirty="0">
                <a:latin typeface="Times New Roman" panose="02020603050405020304" pitchFamily="18" charset="0"/>
                <a:cs typeface="Times New Roman" panose="02020603050405020304" pitchFamily="18" charset="0"/>
              </a:rPr>
              <a:t>. (Відповідно до оригінальної теорії Вернадського, ноосфера є третьою у послідовності таких основних фаз розвитку Землі як утворення геосфери (неживої природи) та біосфери (живої природи).</a:t>
            </a:r>
            <a:endParaRPr lang="en-US" sz="2000" dirty="0">
              <a:latin typeface="Times New Roman" panose="02020603050405020304" pitchFamily="18" charset="0"/>
              <a:cs typeface="Times New Roman" panose="02020603050405020304" pitchFamily="18" charset="0"/>
            </a:endParaRPr>
          </a:p>
          <a:p>
            <a:pPr indent="457200" algn="just"/>
            <a:r>
              <a:rPr lang="uk-UA" sz="2000" dirty="0" smtClean="0">
                <a:latin typeface="Times New Roman" panose="02020603050405020304" pitchFamily="18" charset="0"/>
                <a:cs typeface="Times New Roman" panose="02020603050405020304" pitchFamily="18" charset="0"/>
              </a:rPr>
              <a:t>Ноосфера – єдність </a:t>
            </a:r>
            <a:r>
              <a:rPr lang="uk-UA" sz="2000" dirty="0">
                <a:latin typeface="Times New Roman" panose="02020603050405020304" pitchFamily="18" charset="0"/>
                <a:cs typeface="Times New Roman" panose="02020603050405020304" pitchFamily="18" charset="0"/>
              </a:rPr>
              <a:t>«природи» і культури (в широкому тлумаченні останньої — з техносферою включно), особливо починаючи з того моменту, коли «культура» досягає (за силою впливу на біосферу та геосферу) потужності «геологічної сили».</a:t>
            </a:r>
            <a:endParaRPr lang="en-US" sz="2000" dirty="0">
              <a:latin typeface="Times New Roman" panose="02020603050405020304" pitchFamily="18" charset="0"/>
              <a:cs typeface="Times New Roman" panose="02020603050405020304" pitchFamily="18" charset="0"/>
            </a:endParaRPr>
          </a:p>
          <a:p>
            <a:pPr indent="457200" algn="just"/>
            <a:r>
              <a:rPr lang="uk-UA" sz="2000" dirty="0" smtClean="0">
                <a:latin typeface="Times New Roman" panose="02020603050405020304" pitchFamily="18" charset="0"/>
                <a:cs typeface="Times New Roman" panose="02020603050405020304" pitchFamily="18" charset="0"/>
              </a:rPr>
              <a:t>Пропонують </a:t>
            </a:r>
            <a:r>
              <a:rPr lang="uk-UA" sz="2000" dirty="0">
                <a:latin typeface="Times New Roman" panose="02020603050405020304" pitchFamily="18" charset="0"/>
                <a:cs typeface="Times New Roman" panose="02020603050405020304" pitchFamily="18" charset="0"/>
              </a:rPr>
              <a:t>сумісний розвиток глобального людського суспільства і </a:t>
            </a:r>
            <a:r>
              <a:rPr lang="uk-UA" sz="2000" dirty="0" smtClean="0">
                <a:latin typeface="Times New Roman" panose="02020603050405020304" pitchFamily="18" charset="0"/>
                <a:cs typeface="Times New Roman" panose="02020603050405020304" pitchFamily="18" charset="0"/>
              </a:rPr>
              <a:t>біосфери.</a:t>
            </a:r>
          </a:p>
          <a:p>
            <a:pPr indent="457200" algn="just"/>
            <a:r>
              <a:rPr lang="uk-UA" sz="2000" dirty="0" smtClean="0">
                <a:latin typeface="Times New Roman" panose="02020603050405020304" pitchFamily="18" charset="0"/>
                <a:cs typeface="Times New Roman" panose="02020603050405020304" pitchFamily="18" charset="0"/>
              </a:rPr>
              <a:t>У </a:t>
            </a:r>
            <a:r>
              <a:rPr lang="uk-UA" sz="2000" dirty="0">
                <a:latin typeface="Times New Roman" panose="02020603050405020304" pitchFamily="18" charset="0"/>
                <a:cs typeface="Times New Roman" panose="02020603050405020304" pitchFamily="18" charset="0"/>
              </a:rPr>
              <a:t>результаті конструктивної </a:t>
            </a:r>
            <a:r>
              <a:rPr lang="uk-UA" sz="2000" dirty="0" err="1">
                <a:latin typeface="Times New Roman" panose="02020603050405020304" pitchFamily="18" charset="0"/>
                <a:cs typeface="Times New Roman" panose="02020603050405020304" pitchFamily="18" charset="0"/>
              </a:rPr>
              <a:t>коеволюції</a:t>
            </a:r>
            <a:r>
              <a:rPr lang="uk-UA" sz="2000" dirty="0">
                <a:latin typeface="Times New Roman" panose="02020603050405020304" pitchFamily="18" charset="0"/>
                <a:cs typeface="Times New Roman" panose="02020603050405020304" pitchFamily="18" charset="0"/>
              </a:rPr>
              <a:t> може бути сформована ноосфера, </a:t>
            </a:r>
            <a:r>
              <a:rPr lang="uk-UA" sz="2000" dirty="0" err="1">
                <a:latin typeface="Times New Roman" panose="02020603050405020304" pitchFamily="18" charset="0"/>
                <a:cs typeface="Times New Roman" panose="02020603050405020304" pitchFamily="18" charset="0"/>
              </a:rPr>
              <a:t>ноосферна</a:t>
            </a:r>
            <a:r>
              <a:rPr lang="uk-UA" sz="2000" dirty="0">
                <a:latin typeface="Times New Roman" panose="02020603050405020304" pitchFamily="18" charset="0"/>
                <a:cs typeface="Times New Roman" panose="02020603050405020304" pitchFamily="18" charset="0"/>
              </a:rPr>
              <a:t> економіка і </a:t>
            </a:r>
            <a:r>
              <a:rPr lang="uk-UA" sz="2000" dirty="0" err="1">
                <a:latin typeface="Times New Roman" panose="02020603050405020304" pitchFamily="18" charset="0"/>
                <a:cs typeface="Times New Roman" panose="02020603050405020304" pitchFamily="18" charset="0"/>
              </a:rPr>
              <a:t>ноосферна</a:t>
            </a:r>
            <a:r>
              <a:rPr lang="uk-UA" sz="2000" dirty="0">
                <a:latin typeface="Times New Roman" panose="02020603050405020304" pitchFamily="18" charset="0"/>
                <a:cs typeface="Times New Roman" panose="02020603050405020304" pitchFamily="18" charset="0"/>
              </a:rPr>
              <a:t> цивілізація, яка відкриває шлях до якісно нового розвитку.</a:t>
            </a: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80493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395536" y="404664"/>
            <a:ext cx="8280920" cy="4370427"/>
          </a:xfrm>
          <a:prstGeom prst="rect">
            <a:avLst/>
          </a:prstGeom>
        </p:spPr>
        <p:txBody>
          <a:bodyPr wrap="square">
            <a:spAutoFit/>
          </a:bodyPr>
          <a:lstStyle/>
          <a:p>
            <a:pPr indent="457200" algn="just"/>
            <a:r>
              <a:rPr lang="uk-UA" sz="2000" b="1" dirty="0">
                <a:latin typeface="Times New Roman" panose="02020603050405020304" pitchFamily="18" charset="0"/>
                <a:cs typeface="Times New Roman" panose="02020603050405020304" pitchFamily="18" charset="0"/>
              </a:rPr>
              <a:t>Школа мітозу </a:t>
            </a:r>
            <a:r>
              <a:rPr lang="uk-UA" sz="2000" b="1" dirty="0" err="1">
                <a:latin typeface="Times New Roman" panose="02020603050405020304" pitchFamily="18" charset="0"/>
                <a:cs typeface="Times New Roman" panose="02020603050405020304" pitchFamily="18" charset="0"/>
              </a:rPr>
              <a:t>біосфер</a:t>
            </a:r>
            <a:r>
              <a:rPr lang="uk-UA" sz="2000" dirty="0">
                <a:latin typeface="Times New Roman" panose="02020603050405020304" pitchFamily="18" charset="0"/>
                <a:cs typeface="Times New Roman" panose="02020603050405020304" pitchFamily="18" charset="0"/>
              </a:rPr>
              <a:t> не має прямого відношення до глобалістики. Але її вважають важливою при переході до практичної діяльності по раціоналізації взаємодії світового людства з навколишнім середовищем. Неурядовий міжнародний Інститут </a:t>
            </a:r>
            <a:r>
              <a:rPr lang="uk-UA" sz="2000" dirty="0" err="1">
                <a:latin typeface="Times New Roman" panose="02020603050405020304" pitchFamily="18" charset="0"/>
                <a:cs typeface="Times New Roman" panose="02020603050405020304" pitchFamily="18" charset="0"/>
              </a:rPr>
              <a:t>екотехніки</a:t>
            </a:r>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1969 р.) </a:t>
            </a:r>
            <a:r>
              <a:rPr lang="uk-UA" sz="2000" dirty="0">
                <a:latin typeface="Times New Roman" panose="02020603050405020304" pitchFamily="18" charset="0"/>
                <a:cs typeface="Times New Roman" panose="02020603050405020304" pitchFamily="18" charset="0"/>
              </a:rPr>
              <a:t>(М. Нельсон), що представляє цю школу, з 1976 р. </a:t>
            </a:r>
            <a:endParaRPr lang="uk-UA" sz="2000" dirty="0" smtClean="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Ідея цієї школи полягає в тому, щоб досягнуті результати використовувати для покращання земної біосфери і для формування ноосфери. Суть ноосфери в гармонічному синтезі біосфери і техносфери. Під техносферою розуміють «</a:t>
            </a:r>
            <a:r>
              <a:rPr lang="uk-UA" sz="2000" b="1" dirty="0" err="1">
                <a:latin typeface="Times New Roman" panose="02020603050405020304" pitchFamily="18" charset="0"/>
                <a:cs typeface="Times New Roman" panose="02020603050405020304" pitchFamily="18" charset="0"/>
              </a:rPr>
              <a:t>глобатехс</a:t>
            </a:r>
            <a:r>
              <a:rPr lang="uk-UA" sz="2000" dirty="0">
                <a:latin typeface="Times New Roman" panose="02020603050405020304" pitchFamily="18" charset="0"/>
                <a:cs typeface="Times New Roman" panose="02020603050405020304" pitchFamily="18" charset="0"/>
              </a:rPr>
              <a:t>» — тип нової культури, що має діапазоном розповсюдження весь планетарний ринок. Факт експансії «</a:t>
            </a:r>
            <a:r>
              <a:rPr lang="uk-UA" sz="2000" dirty="0" err="1">
                <a:latin typeface="Times New Roman" panose="02020603050405020304" pitchFamily="18" charset="0"/>
                <a:cs typeface="Times New Roman" panose="02020603050405020304" pitchFamily="18" charset="0"/>
              </a:rPr>
              <a:t>глобатехсу</a:t>
            </a:r>
            <a:r>
              <a:rPr lang="uk-UA" sz="2000" dirty="0">
                <a:latin typeface="Times New Roman" panose="02020603050405020304" pitchFamily="18" charset="0"/>
                <a:cs typeface="Times New Roman" panose="02020603050405020304" pitchFamily="18" charset="0"/>
              </a:rPr>
              <a:t>» в Космос означає, що повна екологічна рівновага можлива лише при виході за межі земної біосфери в Космос. На цій підставі ноосфера перетворюється на важливий фактор еволюції Всесвіту.</a:t>
            </a:r>
            <a:endParaRPr lang="en-US" sz="2000" dirty="0">
              <a:latin typeface="Times New Roman" panose="02020603050405020304" pitchFamily="18" charset="0"/>
              <a:cs typeface="Times New Roman" panose="02020603050405020304" pitchFamily="18" charset="0"/>
            </a:endParaRPr>
          </a:p>
          <a:p>
            <a:pPr indent="457200" algn="ctr"/>
            <a:endParaRPr lang="en-US" dirty="0"/>
          </a:p>
        </p:txBody>
      </p:sp>
    </p:spTree>
    <p:extLst>
      <p:ext uri="{BB962C8B-B14F-4D97-AF65-F5344CB8AC3E}">
        <p14:creationId xmlns:p14="http://schemas.microsoft.com/office/powerpoint/2010/main" val="1405753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3851920" y="404663"/>
            <a:ext cx="4824536" cy="5016758"/>
          </a:xfrm>
          <a:prstGeom prst="rect">
            <a:avLst/>
          </a:prstGeom>
        </p:spPr>
        <p:txBody>
          <a:bodyPr wrap="square">
            <a:spAutoFit/>
          </a:bodyPr>
          <a:lstStyle/>
          <a:p>
            <a:pPr indent="457200" algn="just"/>
            <a:r>
              <a:rPr lang="uk-UA" sz="2000" b="1" dirty="0">
                <a:latin typeface="Times New Roman" panose="02020603050405020304" pitchFamily="18" charset="0"/>
                <a:cs typeface="Times New Roman" panose="02020603050405020304" pitchFamily="18" charset="0"/>
              </a:rPr>
              <a:t>Школа контрольованого глобального розвитку</a:t>
            </a:r>
            <a:r>
              <a:rPr lang="uk-UA" sz="2000" dirty="0">
                <a:latin typeface="Times New Roman" panose="02020603050405020304" pitchFamily="18" charset="0"/>
                <a:cs typeface="Times New Roman" panose="02020603050405020304" pitchFamily="18" charset="0"/>
              </a:rPr>
              <a:t> Д. </a:t>
            </a:r>
            <a:r>
              <a:rPr lang="uk-UA" sz="2000" dirty="0" err="1">
                <a:latin typeface="Times New Roman" panose="02020603050405020304" pitchFamily="18" charset="0"/>
                <a:cs typeface="Times New Roman" panose="02020603050405020304" pitchFamily="18" charset="0"/>
              </a:rPr>
              <a:t>Гвішиані</a:t>
            </a:r>
            <a:r>
              <a:rPr lang="uk-UA" sz="2000" dirty="0">
                <a:latin typeface="Times New Roman" panose="02020603050405020304" pitchFamily="18" charset="0"/>
                <a:cs typeface="Times New Roman" panose="02020603050405020304" pitchFamily="18" charset="0"/>
              </a:rPr>
              <a:t> починала з реалізації програми «Моделювання глобального розвитку», і мала своєю метою створення системи моделей альтернативного глобального розвитку і рекомендацій по вибору оптимальних стратегій.</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При цьому значна увага надавалась соціальним проблемам. Ця школа пропонувала розвивати глобалістику з позицій </a:t>
            </a:r>
            <a:r>
              <a:rPr lang="uk-UA" sz="2000" dirty="0" err="1">
                <a:latin typeface="Times New Roman" panose="02020603050405020304" pitchFamily="18" charset="0"/>
                <a:cs typeface="Times New Roman" panose="02020603050405020304" pitchFamily="18" charset="0"/>
              </a:rPr>
              <a:t>загальносоціологічної</a:t>
            </a:r>
            <a:r>
              <a:rPr lang="uk-UA" sz="2000" dirty="0">
                <a:latin typeface="Times New Roman" panose="02020603050405020304" pitchFamily="18" charset="0"/>
                <a:cs typeface="Times New Roman" panose="02020603050405020304" pitchFamily="18" charset="0"/>
              </a:rPr>
              <a:t> теорії і методології. Перехід до інформаційного суспільства розглядається як магістральний шлях вирішення глобальних проблем. </a:t>
            </a:r>
            <a:endParaRPr lang="en-US" sz="2000" dirty="0">
              <a:latin typeface="Times New Roman" panose="02020603050405020304" pitchFamily="18" charset="0"/>
              <a:cs typeface="Times New Roman" panose="02020603050405020304" pitchFamily="18" charset="0"/>
            </a:endParaRPr>
          </a:p>
        </p:txBody>
      </p:sp>
      <p:pic>
        <p:nvPicPr>
          <p:cNvPr id="1026" name="Picture 2"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404663"/>
            <a:ext cx="3347169" cy="452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230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395536" y="404664"/>
            <a:ext cx="8280920" cy="4370427"/>
          </a:xfrm>
          <a:prstGeom prst="rect">
            <a:avLst/>
          </a:prstGeom>
        </p:spPr>
        <p:txBody>
          <a:bodyPr wrap="square">
            <a:spAutoFit/>
          </a:bodyPr>
          <a:lstStyle/>
          <a:p>
            <a:pPr indent="457200" algn="just"/>
            <a:r>
              <a:rPr lang="uk-UA" sz="2000" b="1" dirty="0">
                <a:latin typeface="Times New Roman" panose="02020603050405020304" pitchFamily="18" charset="0"/>
                <a:cs typeface="Times New Roman" panose="02020603050405020304" pitchFamily="18" charset="0"/>
              </a:rPr>
              <a:t>Школа світ-системного аналізу</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І.Уоллерстайн</a:t>
            </a:r>
            <a:r>
              <a:rPr lang="uk-UA" sz="2000" dirty="0">
                <a:latin typeface="Times New Roman" panose="02020603050405020304" pitchFamily="18" charset="0"/>
                <a:cs typeface="Times New Roman" panose="02020603050405020304" pitchFamily="18" charset="0"/>
              </a:rPr>
              <a:t>, США</a:t>
            </a:r>
            <a:r>
              <a:rPr lang="uk-UA" sz="2000" dirty="0" smtClean="0">
                <a:latin typeface="Times New Roman" panose="02020603050405020304" pitchFamily="18" charset="0"/>
                <a:cs typeface="Times New Roman" panose="02020603050405020304" pitchFamily="18" charset="0"/>
              </a:rPr>
              <a:t>)</a:t>
            </a:r>
          </a:p>
          <a:p>
            <a:pPr indent="457200" algn="just"/>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В</a:t>
            </a:r>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центрі </a:t>
            </a:r>
            <a:r>
              <a:rPr lang="uk-UA" sz="2000" dirty="0" smtClean="0">
                <a:latin typeface="Times New Roman" panose="02020603050405020304" pitchFamily="18" charset="0"/>
                <a:cs typeface="Times New Roman" panose="02020603050405020304" pitchFamily="18" charset="0"/>
              </a:rPr>
              <a:t>досліджень міститься </a:t>
            </a:r>
            <a:r>
              <a:rPr lang="uk-UA" sz="2000" dirty="0">
                <a:latin typeface="Times New Roman" panose="02020603050405020304" pitchFamily="18" charset="0"/>
                <a:cs typeface="Times New Roman" panose="02020603050405020304" pitchFamily="18" charset="0"/>
              </a:rPr>
              <a:t>розвиток економік, історія систем і цивілізацій. Кінець XX століття розглядається цією школою, як криза переходу від капіталістичної світ-системи, домінуючої на планеті з 1500 року, до поки що невизначеної </a:t>
            </a:r>
            <a:r>
              <a:rPr lang="uk-UA" sz="2000" dirty="0" err="1">
                <a:latin typeface="Times New Roman" panose="02020603050405020304" pitchFamily="18" charset="0"/>
                <a:cs typeface="Times New Roman" panose="02020603050405020304" pitchFamily="18" charset="0"/>
              </a:rPr>
              <a:t>посткапіталістичної</a:t>
            </a:r>
            <a:r>
              <a:rPr lang="uk-UA" sz="2000" dirty="0">
                <a:latin typeface="Times New Roman" panose="02020603050405020304" pitchFamily="18" charset="0"/>
                <a:cs typeface="Times New Roman" panose="02020603050405020304" pitchFamily="18" charset="0"/>
              </a:rPr>
              <a:t> системи.</a:t>
            </a:r>
            <a:endParaRPr lang="en-US" sz="2000" dirty="0">
              <a:latin typeface="Times New Roman" panose="02020603050405020304" pitchFamily="18" charset="0"/>
              <a:cs typeface="Times New Roman" panose="02020603050405020304" pitchFamily="18" charset="0"/>
            </a:endParaRPr>
          </a:p>
          <a:p>
            <a:pPr indent="457200" algn="just"/>
            <a:r>
              <a:rPr lang="uk-UA" sz="2000" b="1" dirty="0">
                <a:latin typeface="Times New Roman" panose="02020603050405020304" pitchFamily="18" charset="0"/>
                <a:cs typeface="Times New Roman" panose="02020603050405020304" pitchFamily="18" charset="0"/>
              </a:rPr>
              <a:t>Капіталістична світ-система </a:t>
            </a:r>
            <a:r>
              <a:rPr lang="uk-UA" sz="2000" dirty="0">
                <a:latin typeface="Times New Roman" panose="02020603050405020304" pitchFamily="18" charset="0"/>
                <a:cs typeface="Times New Roman" panose="02020603050405020304" pitchFamily="18" charset="0"/>
              </a:rPr>
              <a:t>розглядається як перша історична форма глобальної системи, яка безупинно розвивається у взаємодії ядра («золотий мільярд») з </a:t>
            </a:r>
            <a:r>
              <a:rPr lang="uk-UA" sz="2000" dirty="0" err="1">
                <a:latin typeface="Times New Roman" panose="02020603050405020304" pitchFamily="18" charset="0"/>
                <a:cs typeface="Times New Roman" panose="02020603050405020304" pitchFamily="18" charset="0"/>
              </a:rPr>
              <a:t>напівпериферією</a:t>
            </a:r>
            <a:r>
              <a:rPr lang="uk-UA" sz="2000" dirty="0">
                <a:latin typeface="Times New Roman" panose="02020603050405020304" pitchFamily="18" charset="0"/>
                <a:cs typeface="Times New Roman" panose="02020603050405020304" pitchFamily="18" charset="0"/>
              </a:rPr>
              <a:t> і периферією світу. </a:t>
            </a:r>
            <a:endParaRPr lang="uk-UA" sz="2000" dirty="0" smtClean="0">
              <a:latin typeface="Times New Roman" panose="02020603050405020304" pitchFamily="18" charset="0"/>
              <a:cs typeface="Times New Roman" panose="02020603050405020304" pitchFamily="18" charset="0"/>
            </a:endParaRPr>
          </a:p>
          <a:p>
            <a:pPr indent="457200" algn="just"/>
            <a:r>
              <a:rPr lang="uk-UA" sz="2000" dirty="0" smtClean="0">
                <a:latin typeface="Times New Roman" panose="02020603050405020304" pitchFamily="18" charset="0"/>
                <a:cs typeface="Times New Roman" panose="02020603050405020304" pitchFamily="18" charset="0"/>
              </a:rPr>
              <a:t>Для </a:t>
            </a:r>
            <a:r>
              <a:rPr lang="uk-UA" sz="2000" dirty="0">
                <a:latin typeface="Times New Roman" panose="02020603050405020304" pitchFamily="18" charset="0"/>
                <a:cs typeface="Times New Roman" panose="02020603050405020304" pitchFamily="18" charset="0"/>
              </a:rPr>
              <a:t>її ідей характерні циклічні кризи з періодичністю 50 - 100 років. </a:t>
            </a:r>
            <a:r>
              <a:rPr lang="uk-UA" sz="2000" dirty="0" smtClean="0">
                <a:latin typeface="Times New Roman" panose="02020603050405020304" pitchFamily="18" charset="0"/>
                <a:cs typeface="Times New Roman" panose="02020603050405020304" pitchFamily="18" charset="0"/>
              </a:rPr>
              <a:t>Парадигма </a:t>
            </a:r>
            <a:r>
              <a:rPr lang="uk-UA" sz="2000" dirty="0">
                <a:latin typeface="Times New Roman" panose="02020603050405020304" pitchFamily="18" charset="0"/>
                <a:cs typeface="Times New Roman" panose="02020603050405020304" pitchFamily="18" charset="0"/>
              </a:rPr>
              <a:t>світ-системного аналізу тяжіє до концепції «глобальної соціалізації» майбутнього розвитку, висунутої Міжнародною соціологічною асоціацією (1994). Закономірностям глобального соціального розвитку приділяється все більша увага.</a:t>
            </a:r>
            <a:endParaRPr lang="en-US" sz="2000" dirty="0">
              <a:latin typeface="Times New Roman" panose="02020603050405020304" pitchFamily="18" charset="0"/>
              <a:cs typeface="Times New Roman" panose="02020603050405020304" pitchFamily="18" charset="0"/>
            </a:endParaRPr>
          </a:p>
          <a:p>
            <a:pPr indent="457200" algn="ctr"/>
            <a:endParaRPr lang="en-US" dirty="0"/>
          </a:p>
        </p:txBody>
      </p:sp>
    </p:spTree>
    <p:extLst>
      <p:ext uri="{BB962C8B-B14F-4D97-AF65-F5344CB8AC3E}">
        <p14:creationId xmlns:p14="http://schemas.microsoft.com/office/powerpoint/2010/main" val="944876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201424"/>
          </a:xfrm>
          <a:prstGeom prst="rect">
            <a:avLst/>
          </a:prstGeom>
        </p:spPr>
        <p:txBody>
          <a:bodyPr wrap="square">
            <a:spAutoFit/>
          </a:bodyPr>
          <a:lstStyle/>
          <a:p>
            <a:pPr algn="ctr"/>
            <a:r>
              <a:rPr lang="uk-UA" sz="2400" b="1" dirty="0">
                <a:latin typeface="Times New Roman" panose="02020603050405020304" pitchFamily="18" charset="0"/>
                <a:cs typeface="Times New Roman" panose="02020603050405020304" pitchFamily="18" charset="0"/>
              </a:rPr>
              <a:t>Лекція № 1:</a:t>
            </a:r>
            <a:endParaRPr lang="en-US" sz="2400" dirty="0">
              <a:latin typeface="Times New Roman" panose="02020603050405020304" pitchFamily="18" charset="0"/>
              <a:cs typeface="Times New Roman" panose="02020603050405020304" pitchFamily="18" charset="0"/>
            </a:endParaRPr>
          </a:p>
          <a:p>
            <a:pPr algn="ctr"/>
            <a:r>
              <a:rPr lang="uk-UA" sz="2400" b="1" dirty="0">
                <a:latin typeface="Times New Roman" panose="02020603050405020304" pitchFamily="18" charset="0"/>
                <a:cs typeface="Times New Roman" panose="02020603050405020304" pitchFamily="18" charset="0"/>
              </a:rPr>
              <a:t>Вступ до курсу «Глобалістика. </a:t>
            </a:r>
            <a:endParaRPr lang="uk-UA" sz="2400" b="1" dirty="0" smtClean="0">
              <a:latin typeface="Times New Roman" panose="02020603050405020304" pitchFamily="18" charset="0"/>
              <a:cs typeface="Times New Roman" panose="02020603050405020304" pitchFamily="18" charset="0"/>
            </a:endParaRPr>
          </a:p>
          <a:p>
            <a:pPr algn="ctr"/>
            <a:r>
              <a:rPr lang="uk-UA" sz="2400" b="1" dirty="0" smtClean="0">
                <a:latin typeface="Times New Roman" panose="02020603050405020304" pitchFamily="18" charset="0"/>
                <a:cs typeface="Times New Roman" panose="02020603050405020304" pitchFamily="18" charset="0"/>
              </a:rPr>
              <a:t>Безпека </a:t>
            </a:r>
            <a:r>
              <a:rPr lang="uk-UA" sz="2400" b="1" dirty="0">
                <a:latin typeface="Times New Roman" panose="02020603050405020304" pitchFamily="18" charset="0"/>
                <a:cs typeface="Times New Roman" panose="02020603050405020304" pitchFamily="18" charset="0"/>
              </a:rPr>
              <a:t>України у глобальному вимірі»</a:t>
            </a:r>
            <a:endParaRPr lang="en-US" sz="24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uk-UA" sz="2000" dirty="0">
                <a:latin typeface="Times New Roman" panose="02020603050405020304" pitchFamily="18" charset="0"/>
                <a:cs typeface="Times New Roman" panose="02020603050405020304" pitchFamily="18" charset="0"/>
              </a:rPr>
              <a:t>Предмет курсу «Глобалістика. Безпека України у глобальному вимірі». </a:t>
            </a:r>
            <a:endParaRPr lang="en-US" sz="20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uk-UA" sz="2000" dirty="0">
                <a:latin typeface="Times New Roman" panose="02020603050405020304" pitchFamily="18" charset="0"/>
                <a:cs typeface="Times New Roman" panose="02020603050405020304" pitchFamily="18" charset="0"/>
              </a:rPr>
              <a:t>Зміст понять «глобалізація», «національна безпека», «міжнародна безпека». </a:t>
            </a:r>
            <a:endParaRPr lang="en-US" sz="20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uk-UA" sz="2000" dirty="0">
                <a:latin typeface="Times New Roman" panose="02020603050405020304" pitchFamily="18" charset="0"/>
                <a:cs typeface="Times New Roman" panose="02020603050405020304" pitchFamily="18" charset="0"/>
              </a:rPr>
              <a:t>Сучасна глобалістика: школи та концепції.</a:t>
            </a:r>
            <a:endParaRPr lang="en-US"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школа Римського клубу, </a:t>
            </a:r>
            <a:endParaRPr lang="en-US"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школа глобалістики Інституту всесвітніх спостережень (США, Вашингтон), школа універсального еволюціонізму, </a:t>
            </a:r>
            <a:endParaRPr lang="en-US"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школа мітозу </a:t>
            </a:r>
            <a:r>
              <a:rPr lang="uk-UA" sz="2000" dirty="0" err="1">
                <a:latin typeface="Times New Roman" panose="02020603050405020304" pitchFamily="18" charset="0"/>
                <a:cs typeface="Times New Roman" panose="02020603050405020304" pitchFamily="18" charset="0"/>
              </a:rPr>
              <a:t>біосфер</a:t>
            </a:r>
            <a:r>
              <a:rPr lang="uk-UA"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школа Д. М. </a:t>
            </a:r>
            <a:r>
              <a:rPr lang="uk-UA" sz="2000" dirty="0" err="1">
                <a:latin typeface="Times New Roman" panose="02020603050405020304" pitchFamily="18" charset="0"/>
                <a:cs typeface="Times New Roman" panose="02020603050405020304" pitchFamily="18" charset="0"/>
              </a:rPr>
              <a:t>Гвішиані</a:t>
            </a:r>
            <a:r>
              <a:rPr lang="uk-UA"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школа І. </a:t>
            </a:r>
            <a:r>
              <a:rPr lang="uk-UA" sz="2000" dirty="0" err="1">
                <a:latin typeface="Times New Roman" panose="02020603050405020304" pitchFamily="18" charset="0"/>
                <a:cs typeface="Times New Roman" panose="02020603050405020304" pitchFamily="18" charset="0"/>
              </a:rPr>
              <a:t>Уоллерстайна</a:t>
            </a:r>
            <a:r>
              <a:rPr lang="uk-UA" sz="2000" dirty="0">
                <a:latin typeface="Times New Roman" panose="02020603050405020304" pitchFamily="18" charset="0"/>
                <a:cs typeface="Times New Roman" panose="02020603050405020304" pitchFamily="18" charset="0"/>
              </a:rPr>
              <a:t> (США), </a:t>
            </a:r>
            <a:endParaRPr lang="en-US"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«Світ-системна парадигма».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395536" y="476672"/>
            <a:ext cx="8352928" cy="5293757"/>
          </a:xfrm>
          <a:prstGeom prst="rect">
            <a:avLst/>
          </a:prstGeom>
        </p:spPr>
        <p:txBody>
          <a:bodyPr wrap="square">
            <a:spAutoFit/>
          </a:bodyPr>
          <a:lstStyle/>
          <a:p>
            <a:pPr indent="457200" algn="just"/>
            <a:r>
              <a:rPr lang="uk-UA" sz="2000" b="1" i="1" dirty="0">
                <a:latin typeface="Times New Roman" panose="02020603050405020304" pitchFamily="18" charset="0"/>
                <a:cs typeface="Times New Roman" panose="02020603050405020304" pitchFamily="18" charset="0"/>
              </a:rPr>
              <a:t>1.	Предмет курсу «Глобалістика. Безпека України у глобальному вимірі». </a:t>
            </a:r>
            <a:endParaRPr lang="en-US" sz="2000" dirty="0">
              <a:latin typeface="Times New Roman" panose="02020603050405020304" pitchFamily="18" charset="0"/>
              <a:cs typeface="Times New Roman" panose="02020603050405020304" pitchFamily="18" charset="0"/>
            </a:endParaRPr>
          </a:p>
          <a:p>
            <a:pPr indent="457200" algn="just"/>
            <a:r>
              <a:rPr lang="uk-UA" sz="2000" b="1" dirty="0">
                <a:latin typeface="Times New Roman" panose="02020603050405020304" pitchFamily="18" charset="0"/>
                <a:cs typeface="Times New Roman" panose="02020603050405020304" pitchFamily="18" charset="0"/>
              </a:rPr>
              <a:t>Предметом вивчення </a:t>
            </a:r>
            <a:r>
              <a:rPr lang="uk-UA" sz="2000" dirty="0">
                <a:latin typeface="Times New Roman" panose="02020603050405020304" pitchFamily="18" charset="0"/>
                <a:cs typeface="Times New Roman" panose="02020603050405020304" pitchFamily="18" charset="0"/>
              </a:rPr>
              <a:t>дисципліни є сутність, фактори формування та сучасні загрози для світової, регіональної та національної безпеки в умовах глобалізації. </a:t>
            </a:r>
            <a:endParaRPr lang="en-US" sz="2000" dirty="0">
              <a:latin typeface="Times New Roman" panose="02020603050405020304" pitchFamily="18" charset="0"/>
              <a:cs typeface="Times New Roman" panose="02020603050405020304" pitchFamily="18" charset="0"/>
            </a:endParaRPr>
          </a:p>
          <a:p>
            <a:pPr indent="457200" algn="just"/>
            <a:r>
              <a:rPr lang="uk-UA" sz="2000" b="1" dirty="0">
                <a:latin typeface="Times New Roman" panose="02020603050405020304" pitchFamily="18" charset="0"/>
                <a:cs typeface="Times New Roman" panose="02020603050405020304" pitchFamily="18" charset="0"/>
              </a:rPr>
              <a:t>Мета курсу </a:t>
            </a:r>
            <a:r>
              <a:rPr lang="uk-UA" sz="2000" dirty="0">
                <a:latin typeface="Times New Roman" panose="02020603050405020304" pitchFamily="18" charset="0"/>
                <a:cs typeface="Times New Roman" panose="02020603050405020304" pitchFamily="18" charset="0"/>
              </a:rPr>
              <a:t>– ознайомлення студентів з теоретико-методологічними основами дослідження безпеки, сучасними чинниками міжнародної безпеки, з’ясування співвідношення національної, регіональної та міжнародної безпеки, аналіз національної безпеки як частини національного інтересу держави.</a:t>
            </a:r>
            <a:endParaRPr lang="en-US" sz="2000" dirty="0">
              <a:latin typeface="Times New Roman" panose="02020603050405020304" pitchFamily="18" charset="0"/>
              <a:cs typeface="Times New Roman" panose="02020603050405020304" pitchFamily="18" charset="0"/>
            </a:endParaRPr>
          </a:p>
          <a:p>
            <a:pPr indent="457200" algn="just"/>
            <a:endParaRPr lang="uk-UA" sz="2000" b="1" dirty="0" smtClean="0">
              <a:latin typeface="Times New Roman" panose="02020603050405020304" pitchFamily="18" charset="0"/>
              <a:cs typeface="Times New Roman" panose="02020603050405020304" pitchFamily="18" charset="0"/>
            </a:endParaRPr>
          </a:p>
          <a:p>
            <a:pPr indent="457200" algn="just"/>
            <a:r>
              <a:rPr lang="uk-UA" sz="2000" b="1" dirty="0" smtClean="0">
                <a:latin typeface="Times New Roman" panose="02020603050405020304" pitchFamily="18" charset="0"/>
                <a:cs typeface="Times New Roman" panose="02020603050405020304" pitchFamily="18" charset="0"/>
              </a:rPr>
              <a:t>Глобалістика</a:t>
            </a:r>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 міждисциплінарна галузь наукових досліджень, спрямованих на виявлення сутності, тенденцій і причин процесів глобалізації, інших глобальних процесів і проблем, пошук шляхів утвердження позитивних та подолання негативних для людини і біосфери наслідків цих процесів.</a:t>
            </a:r>
            <a:endParaRPr lang="en-US" sz="2000" dirty="0">
              <a:latin typeface="Times New Roman" panose="02020603050405020304" pitchFamily="18" charset="0"/>
              <a:cs typeface="Times New Roman" panose="02020603050405020304" pitchFamily="18" charset="0"/>
            </a:endParaRPr>
          </a:p>
          <a:p>
            <a:r>
              <a:rPr lang="uk-UA" b="1" dirty="0"/>
              <a:t> </a:t>
            </a:r>
            <a:endParaRPr lang="en-US" dirty="0"/>
          </a:p>
        </p:txBody>
      </p:sp>
    </p:spTree>
    <p:extLst>
      <p:ext uri="{BB962C8B-B14F-4D97-AF65-F5344CB8AC3E}">
        <p14:creationId xmlns:p14="http://schemas.microsoft.com/office/powerpoint/2010/main" val="1155727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5016758"/>
          </a:xfrm>
          <a:prstGeom prst="rect">
            <a:avLst/>
          </a:prstGeom>
        </p:spPr>
        <p:txBody>
          <a:bodyPr wrap="square">
            <a:spAutoFit/>
          </a:bodyPr>
          <a:lstStyle/>
          <a:p>
            <a:pPr indent="457200" algn="just"/>
            <a:r>
              <a:rPr lang="uk-UA" sz="2000" b="1" i="1" dirty="0">
                <a:latin typeface="Times New Roman" panose="02020603050405020304" pitchFamily="18" charset="0"/>
                <a:cs typeface="Times New Roman" panose="02020603050405020304" pitchFamily="18" charset="0"/>
              </a:rPr>
              <a:t>2.	Зміст понять «глобалізація», «національна безпека», «міжнародна безпека».</a:t>
            </a:r>
            <a:endParaRPr lang="en-US" sz="2000" dirty="0">
              <a:latin typeface="Times New Roman" panose="02020603050405020304" pitchFamily="18" charset="0"/>
              <a:cs typeface="Times New Roman" panose="02020603050405020304" pitchFamily="18" charset="0"/>
            </a:endParaRPr>
          </a:p>
          <a:p>
            <a:pPr indent="457200" algn="just"/>
            <a:r>
              <a:rPr lang="uk-UA" sz="2000" b="1" dirty="0">
                <a:latin typeface="Times New Roman" panose="02020603050405020304" pitchFamily="18" charset="0"/>
                <a:cs typeface="Times New Roman" panose="02020603050405020304" pitchFamily="18" charset="0"/>
              </a:rPr>
              <a:t>Глобалізація</a:t>
            </a:r>
            <a:r>
              <a:rPr lang="uk-UA" sz="2000" dirty="0">
                <a:latin typeface="Times New Roman" panose="02020603050405020304" pitchFamily="18" charset="0"/>
                <a:cs typeface="Times New Roman" panose="02020603050405020304" pitchFamily="18" charset="0"/>
              </a:rPr>
              <a:t> (від </a:t>
            </a:r>
            <a:r>
              <a:rPr lang="uk-UA" sz="2000" dirty="0" err="1">
                <a:latin typeface="Times New Roman" panose="02020603050405020304" pitchFamily="18" charset="0"/>
                <a:cs typeface="Times New Roman" panose="02020603050405020304" pitchFamily="18" charset="0"/>
              </a:rPr>
              <a:t>англ</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global</a:t>
            </a:r>
            <a:r>
              <a:rPr lang="uk-UA" sz="2000" dirty="0">
                <a:latin typeface="Times New Roman" panose="02020603050405020304" pitchFamily="18" charset="0"/>
                <a:cs typeface="Times New Roman" panose="02020603050405020304" pitchFamily="18" charset="0"/>
              </a:rPr>
              <a:t>» – всесвітній, всеохоплюючий) є об’єктивним характерним для сучасного світу процесом всесвітньої економічної, політичної та культурної інтеграції й уніфікації.</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Процес глобалізації розгортається під впливом низки </a:t>
            </a:r>
            <a:r>
              <a:rPr lang="uk-UA" sz="2000" b="1" dirty="0">
                <a:latin typeface="Times New Roman" panose="02020603050405020304" pitchFamily="18" charset="0"/>
                <a:cs typeface="Times New Roman" panose="02020603050405020304" pitchFamily="18" charset="0"/>
              </a:rPr>
              <a:t>факторів</a:t>
            </a:r>
            <a:r>
              <a:rPr lang="uk-UA" sz="2000" dirty="0">
                <a:latin typeface="Times New Roman" panose="02020603050405020304" pitchFamily="18" charset="0"/>
                <a:cs typeface="Times New Roman" panose="02020603050405020304" pitchFamily="18" charset="0"/>
              </a:rPr>
              <a:t>. Серед них:</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1. поглиблення міжнародного поділу праці, подальший розвиток інтернаціоналізації виробництва;</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2. науково-технічний прогрес, революція в інформаційних технологіях;</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3. розвиток міжнародної інфраструктури, нових поколінь транспорту і зв'язку;</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4. геоекономічні та геополітичні трансформації, пов'язані із розпадом соціалістичної системи та посиленням ринкової уніфікації </a:t>
            </a:r>
            <a:r>
              <a:rPr lang="uk-UA" sz="2000" dirty="0" smtClean="0">
                <a:latin typeface="Times New Roman" panose="02020603050405020304" pitchFamily="18" charset="0"/>
                <a:cs typeface="Times New Roman" panose="02020603050405020304" pitchFamily="18" charset="0"/>
              </a:rPr>
              <a:t>сучасного світу.</a:t>
            </a:r>
            <a:endParaRPr lang="en-US" dirty="0"/>
          </a:p>
        </p:txBody>
      </p:sp>
    </p:spTree>
    <p:extLst>
      <p:ext uri="{BB962C8B-B14F-4D97-AF65-F5344CB8AC3E}">
        <p14:creationId xmlns:p14="http://schemas.microsoft.com/office/powerpoint/2010/main" val="38614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476672"/>
            <a:ext cx="8208912" cy="6186309"/>
          </a:xfrm>
          <a:prstGeom prst="rect">
            <a:avLst/>
          </a:prstGeom>
        </p:spPr>
        <p:txBody>
          <a:bodyPr wrap="square">
            <a:spAutoFit/>
          </a:bodyPr>
          <a:lstStyle/>
          <a:p>
            <a:pPr indent="457200" algn="just"/>
            <a:r>
              <a:rPr lang="uk-UA" i="1" u="sng" dirty="0">
                <a:latin typeface="Times New Roman" panose="02020603050405020304" pitchFamily="18" charset="0"/>
                <a:cs typeface="Times New Roman" panose="02020603050405020304" pitchFamily="18" charset="0"/>
              </a:rPr>
              <a:t>На сучасному етапі розвитку глобалізацію розглядають з таких позицій:</a:t>
            </a:r>
            <a:endParaRPr lang="en-US" i="1" u="sng" dirty="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 в </a:t>
            </a:r>
            <a:r>
              <a:rPr lang="uk-UA" dirty="0">
                <a:latin typeface="Times New Roman" panose="02020603050405020304" pitchFamily="18" charset="0"/>
                <a:cs typeface="Times New Roman" panose="02020603050405020304" pitchFamily="18" charset="0"/>
              </a:rPr>
              <a:t>контексті природно-історичного розвитку людства, як його новий якісний етап. В даний час йде друга хвиля глобалізації, яка ґрунтується на нових технологіях. Перша ж хвиля проходила в кінці ХІХ - на початку ХХ століття. При цьому дослідники глобалізації звертають увагу, в першу чергу, на її об'єднавчий, інтеграційний характер, на перехід людства від окремих, локальних об'єднань до співтовариства нового рівня і нової якості, до «єдиного світу</a:t>
            </a:r>
            <a:r>
              <a:rPr lang="uk-UA" dirty="0" smtClean="0">
                <a:latin typeface="Times New Roman" panose="02020603050405020304" pitchFamily="18" charset="0"/>
                <a:cs typeface="Times New Roman" panose="02020603050405020304" pitchFamily="18" charset="0"/>
              </a:rPr>
              <a:t>»;</a:t>
            </a:r>
          </a:p>
          <a:p>
            <a:pPr indent="457200" algn="just"/>
            <a:endParaRPr lang="en-US" dirty="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 в </a:t>
            </a:r>
            <a:r>
              <a:rPr lang="uk-UA" dirty="0">
                <a:latin typeface="Times New Roman" panose="02020603050405020304" pitchFamily="18" charset="0"/>
                <a:cs typeface="Times New Roman" panose="02020603050405020304" pitchFamily="18" charset="0"/>
              </a:rPr>
              <a:t>ній бачать певні зрушення в системі міжнародних, міждержавних відносин. Ознаками нового етапу міжнародних відносин є руйнування біполярного світу, розпад Радянського Союзу, Югославії, Чехословаччини, об’єднання Німеччини, розширення НАТО і Європейського Союзу та формування </a:t>
            </a:r>
            <a:r>
              <a:rPr lang="uk-UA" dirty="0" err="1">
                <a:latin typeface="Times New Roman" panose="02020603050405020304" pitchFamily="18" charset="0"/>
                <a:cs typeface="Times New Roman" panose="02020603050405020304" pitchFamily="18" charset="0"/>
              </a:rPr>
              <a:t>постбіполярного</a:t>
            </a:r>
            <a:r>
              <a:rPr lang="uk-UA" dirty="0">
                <a:latin typeface="Times New Roman" panose="02020603050405020304" pitchFamily="18" charset="0"/>
                <a:cs typeface="Times New Roman" panose="02020603050405020304" pitchFamily="18" charset="0"/>
              </a:rPr>
              <a:t> світу. </a:t>
            </a:r>
            <a:endParaRPr lang="uk-UA" dirty="0" smtClean="0">
              <a:latin typeface="Times New Roman" panose="02020603050405020304" pitchFamily="18" charset="0"/>
              <a:cs typeface="Times New Roman" panose="02020603050405020304" pitchFamily="18" charset="0"/>
            </a:endParaRPr>
          </a:p>
          <a:p>
            <a:pPr indent="457200" algn="just"/>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Глобалізація </a:t>
            </a:r>
            <a:r>
              <a:rPr lang="uk-UA" dirty="0">
                <a:latin typeface="Times New Roman" panose="02020603050405020304" pitchFamily="18" charset="0"/>
                <a:cs typeface="Times New Roman" panose="02020603050405020304" pitchFamily="18" charset="0"/>
              </a:rPr>
              <a:t>означає суттєвий відрив розвинених західних країн від решти держав світу в технологіях, доходах, освіті, рівні життя. Такий відрив в той же час означає встановлення і закріплення політичної, економічної, соціальної, освітньої, культурної, інформаційної нерівності між країнами «периферії» і «центру», а також поширення по всьому світу західних ліберальних цінностей і американського способу життя.</a:t>
            </a:r>
            <a:endParaRPr lang="en-US" dirty="0">
              <a:latin typeface="Times New Roman" panose="02020603050405020304" pitchFamily="18" charset="0"/>
              <a:cs typeface="Times New Roman" panose="02020603050405020304" pitchFamily="18" charset="0"/>
            </a:endParaRPr>
          </a:p>
          <a:p>
            <a:r>
              <a:rPr lang="uk-UA" dirty="0"/>
              <a:t/>
            </a:r>
            <a:br>
              <a:rPr lang="uk-UA" dirty="0"/>
            </a:br>
            <a:endParaRPr lang="en-US" dirty="0"/>
          </a:p>
        </p:txBody>
      </p:sp>
    </p:spTree>
    <p:extLst>
      <p:ext uri="{BB962C8B-B14F-4D97-AF65-F5344CB8AC3E}">
        <p14:creationId xmlns:p14="http://schemas.microsoft.com/office/powerpoint/2010/main" val="3122463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476672"/>
            <a:ext cx="8136904" cy="4708981"/>
          </a:xfrm>
          <a:prstGeom prst="rect">
            <a:avLst/>
          </a:prstGeom>
        </p:spPr>
        <p:txBody>
          <a:bodyPr wrap="square">
            <a:spAutoFit/>
          </a:bodyPr>
          <a:lstStyle/>
          <a:p>
            <a:pPr indent="457200" algn="ctr"/>
            <a:r>
              <a:rPr lang="uk-UA" sz="2000" b="1" dirty="0">
                <a:latin typeface="Times New Roman" panose="02020603050405020304" pitchFamily="18" charset="0"/>
                <a:cs typeface="Times New Roman" panose="02020603050405020304" pitchFamily="18" charset="0"/>
              </a:rPr>
              <a:t>Дуальний вплив глобалізації:</a:t>
            </a:r>
            <a:endParaRPr lang="en-US"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глобалізація небачено розширює можливості окремих країн щодо використання та оптимальної комбінації різноманітних ресурсів, їхньої більш глибокої і всебічної участі в системі міжнародного поділу праці;</a:t>
            </a:r>
            <a:endParaRPr lang="en-US" sz="20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глобальні процеси значно загострюють конкурентну боротьбу, спричиняють маніпулювання величезними фінансовими і інвестиційними ресурсами, що становить реальну загрозу для країн з низькими і середніми доходами.</a:t>
            </a:r>
            <a:endParaRPr lang="en-US" sz="2000" dirty="0">
              <a:latin typeface="Times New Roman" panose="02020603050405020304" pitchFamily="18" charset="0"/>
              <a:cs typeface="Times New Roman" panose="02020603050405020304" pitchFamily="18" charset="0"/>
            </a:endParaRPr>
          </a:p>
          <a:p>
            <a:pPr indent="457200" algn="just"/>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У міждержавних відносинах тривають перерозподіл ресурсів на користь країн так званого </a:t>
            </a:r>
            <a:r>
              <a:rPr lang="uk-UA" sz="2000" b="1" dirty="0">
                <a:latin typeface="Times New Roman" panose="02020603050405020304" pitchFamily="18" charset="0"/>
                <a:cs typeface="Times New Roman" panose="02020603050405020304" pitchFamily="18" charset="0"/>
              </a:rPr>
              <a:t>цивілізаційного центру</a:t>
            </a:r>
            <a:r>
              <a:rPr lang="uk-UA" sz="2000" dirty="0">
                <a:latin typeface="Times New Roman" panose="02020603050405020304" pitchFamily="18" charset="0"/>
                <a:cs typeface="Times New Roman" panose="02020603050405020304" pitchFamily="18" charset="0"/>
              </a:rPr>
              <a:t>, які розвиваються на основі постіндустріальних принципів, і зростання відсталості на іншому полюсі — країнах з традиційною індустріальною технологією та </a:t>
            </a:r>
            <a:r>
              <a:rPr lang="uk-UA" sz="2000" dirty="0" err="1">
                <a:latin typeface="Times New Roman" panose="02020603050405020304" pitchFamily="18" charset="0"/>
                <a:cs typeface="Times New Roman" panose="02020603050405020304" pitchFamily="18" charset="0"/>
              </a:rPr>
              <a:t>доіндустріальним</a:t>
            </a:r>
            <a:r>
              <a:rPr lang="uk-UA" sz="2000" dirty="0">
                <a:latin typeface="Times New Roman" panose="02020603050405020304" pitchFamily="18" charset="0"/>
                <a:cs typeface="Times New Roman" panose="02020603050405020304" pitchFamily="18" charset="0"/>
              </a:rPr>
              <a:t> розвитком</a:t>
            </a:r>
            <a:r>
              <a:rPr lang="uk-UA"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0800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138" y="5301208"/>
            <a:ext cx="968549" cy="1406870"/>
          </a:xfrm>
          <a:prstGeom prst="rect">
            <a:avLst/>
          </a:prstGeom>
        </p:spPr>
      </p:pic>
      <p:sp>
        <p:nvSpPr>
          <p:cNvPr id="2" name="Прямоугольник 1"/>
          <p:cNvSpPr/>
          <p:nvPr/>
        </p:nvSpPr>
        <p:spPr>
          <a:xfrm>
            <a:off x="539552" y="476672"/>
            <a:ext cx="8136904" cy="4093428"/>
          </a:xfrm>
          <a:prstGeom prst="rect">
            <a:avLst/>
          </a:prstGeom>
        </p:spPr>
        <p:txBody>
          <a:bodyPr wrap="square">
            <a:spAutoFit/>
          </a:bodyPr>
          <a:lstStyle/>
          <a:p>
            <a:pPr indent="457200" algn="ctr"/>
            <a:r>
              <a:rPr lang="uk-UA" sz="2000" i="1" u="sng" dirty="0">
                <a:latin typeface="Times New Roman" panose="02020603050405020304" pitchFamily="18" charset="0"/>
                <a:cs typeface="Times New Roman" panose="02020603050405020304" pitchFamily="18" charset="0"/>
              </a:rPr>
              <a:t>Складовими процесів глобалізації також є: </a:t>
            </a:r>
            <a:endParaRPr lang="en-US" sz="2000" i="1" u="sng"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 зростаюча мобільність робочої сили,</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 - інтенсифікація міграційних процесів, наслідки яких є суперечливими;</a:t>
            </a:r>
            <a:endParaRPr lang="en-US" sz="2000" dirty="0">
              <a:latin typeface="Times New Roman" panose="02020603050405020304" pitchFamily="18" charset="0"/>
              <a:cs typeface="Times New Roman" panose="02020603050405020304" pitchFamily="18" charset="0"/>
            </a:endParaRPr>
          </a:p>
          <a:p>
            <a:pPr indent="457200" algn="just"/>
            <a:r>
              <a:rPr lang="uk-UA" sz="2000" dirty="0">
                <a:latin typeface="Times New Roman" panose="02020603050405020304" pitchFamily="18" charset="0"/>
                <a:cs typeface="Times New Roman" panose="02020603050405020304" pitchFamily="18" charset="0"/>
              </a:rPr>
              <a:t>- «відтік </a:t>
            </a:r>
            <a:r>
              <a:rPr lang="uk-UA" sz="2000" dirty="0" err="1">
                <a:latin typeface="Times New Roman" panose="02020603050405020304" pitchFamily="18" charset="0"/>
                <a:cs typeface="Times New Roman" panose="02020603050405020304" pitchFamily="18" charset="0"/>
              </a:rPr>
              <a:t>мізків</a:t>
            </a:r>
            <a:r>
              <a:rPr lang="uk-UA"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indent="457200" algn="just"/>
            <a:endParaRPr lang="uk-UA" sz="2000" b="1" dirty="0" smtClean="0">
              <a:latin typeface="Times New Roman" panose="02020603050405020304" pitchFamily="18" charset="0"/>
              <a:cs typeface="Times New Roman" panose="02020603050405020304" pitchFamily="18" charset="0"/>
            </a:endParaRPr>
          </a:p>
          <a:p>
            <a:pPr indent="457200" algn="just"/>
            <a:r>
              <a:rPr lang="uk-UA" sz="2000" b="1" dirty="0" smtClean="0">
                <a:latin typeface="Times New Roman" panose="02020603050405020304" pitchFamily="18" charset="0"/>
                <a:cs typeface="Times New Roman" panose="02020603050405020304" pitchFamily="18" charset="0"/>
              </a:rPr>
              <a:t>Міжнародна </a:t>
            </a:r>
            <a:r>
              <a:rPr lang="uk-UA" sz="2000" b="1" dirty="0">
                <a:latin typeface="Times New Roman" panose="02020603050405020304" pitchFamily="18" charset="0"/>
                <a:cs typeface="Times New Roman" panose="02020603050405020304" pitchFamily="18" charset="0"/>
              </a:rPr>
              <a:t>безпека</a:t>
            </a:r>
            <a:r>
              <a:rPr lang="uk-UA" sz="2000" dirty="0">
                <a:latin typeface="Times New Roman" panose="02020603050405020304" pitchFamily="18" charset="0"/>
                <a:cs typeface="Times New Roman" panose="02020603050405020304" pitchFamily="18" charset="0"/>
              </a:rPr>
              <a:t> – це стан міжнародних відносин, за якого створюються умови, необхідні для існування та функціонування дер-жав, забезпечення їхнього повного суверенітету, політичної та економічної незалежності, рівноправних відносин з іншими країнами. Водночас міжнародну безпеку треба розглядати як політику, що сприяє створенню ефективних гарантій миру як для окремої країни, так і всього світового співтовариства</a:t>
            </a: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2050" name="Picture 2" descr="Відкриті очі: УКРАЇНА У СУЧАСНОМУ СЕРЕДОВИЩІ МІЖНАРОДНОЇ БЕЗПЕК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570100"/>
            <a:ext cx="4680520" cy="184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29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611560" y="476672"/>
            <a:ext cx="8064896" cy="5200334"/>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Національна безпека</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Суть національної безпеки полягає у створенні сприятливих умов для </a:t>
            </a:r>
            <a:r>
              <a:rPr lang="uk-UA" i="1" dirty="0">
                <a:latin typeface="Times New Roman" panose="02020603050405020304" pitchFamily="18" charset="0"/>
                <a:ea typeface="Calibri" panose="020F0502020204030204" pitchFamily="34" charset="0"/>
                <a:cs typeface="Times New Roman" panose="02020603050405020304" pitchFamily="18" charset="0"/>
              </a:rPr>
              <a:t>реалізації національних інтересів</a:t>
            </a:r>
            <a:r>
              <a:rPr lang="uk-UA" dirty="0">
                <a:latin typeface="Times New Roman" panose="02020603050405020304" pitchFamily="18" charset="0"/>
                <a:ea typeface="Calibri" panose="020F0502020204030204" pitchFamily="34" charset="0"/>
                <a:cs typeface="Times New Roman" panose="02020603050405020304" pitchFamily="18" charset="0"/>
              </a:rPr>
              <a:t>, процвітання, могутності, всебічного розвитку України для максимального задоволення потреб та інтересів представників української нації відповідно до загальновизнаних норм співіснування</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Національним інститутом стратегічних досліджень були визначені такі пріоритетні </a:t>
            </a:r>
            <a:r>
              <a:rPr lang="uk-UA" b="1" dirty="0">
                <a:latin typeface="Times New Roman" panose="02020603050405020304" pitchFamily="18" charset="0"/>
                <a:cs typeface="Times New Roman" panose="02020603050405020304" pitchFamily="18" charset="0"/>
              </a:rPr>
              <a:t>національні та національно-державні інтереси </a:t>
            </a:r>
            <a:r>
              <a:rPr lang="uk-UA" dirty="0">
                <a:latin typeface="Times New Roman" panose="02020603050405020304" pitchFamily="18" charset="0"/>
                <a:cs typeface="Times New Roman" panose="02020603050405020304" pitchFamily="18" charset="0"/>
              </a:rPr>
              <a:t>України:</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1. Забезпечення суверенітету та територіальної цілісності. </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2. Подолання економічної кризи. </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3. Досягнення національної злагоди, політичної та соціальної стабільності. </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4. Збереження генофонду народу, зміцнення здоров’я громадян.</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5. Створення демократичного суспільства. </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6. Інтеграція України в європейську та світову спільноту. </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7. Забезпечення екологічно безпечних умов життєдіяльності.</a:t>
            </a:r>
            <a:endParaRPr lang="en-US" dirty="0">
              <a:latin typeface="Times New Roman" panose="02020603050405020304" pitchFamily="18" charset="0"/>
              <a:cs typeface="Times New Roman" panose="02020603050405020304" pitchFamily="18" charset="0"/>
            </a:endParaRPr>
          </a:p>
          <a:p>
            <a:pPr indent="457200" algn="just"/>
            <a:r>
              <a:rPr lang="uk-UA" dirty="0">
                <a:latin typeface="Times New Roman" panose="02020603050405020304" pitchFamily="18" charset="0"/>
                <a:cs typeface="Times New Roman" panose="02020603050405020304" pitchFamily="18" charset="0"/>
              </a:rPr>
              <a:t>8. Створення цілісної системи забезпечення національної безпеки.</a:t>
            </a:r>
            <a:endParaRPr lang="en-US" dirty="0">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8389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632" y="5733256"/>
            <a:ext cx="1519436" cy="932381"/>
          </a:xfrm>
          <a:prstGeom prst="rect">
            <a:avLst/>
          </a:prstGeom>
        </p:spPr>
      </p:pic>
      <p:sp>
        <p:nvSpPr>
          <p:cNvPr id="2" name="Прямоугольник 1"/>
          <p:cNvSpPr/>
          <p:nvPr/>
        </p:nvSpPr>
        <p:spPr>
          <a:xfrm>
            <a:off x="611560" y="476672"/>
            <a:ext cx="8064896" cy="3912353"/>
          </a:xfrm>
          <a:prstGeom prst="rect">
            <a:avLst/>
          </a:prstGeom>
        </p:spPr>
        <p:txBody>
          <a:bodyPr wrap="square">
            <a:spAutoFit/>
          </a:bodyPr>
          <a:lstStyle/>
          <a:p>
            <a:pPr algn="ctr">
              <a:lnSpc>
                <a:spcPct val="107000"/>
              </a:lnSpc>
              <a:spcAft>
                <a:spcPts val="0"/>
              </a:spcAft>
            </a:pPr>
            <a:r>
              <a:rPr lang="uk-UA" sz="2400" b="1" dirty="0">
                <a:latin typeface="Times New Roman" panose="02020603050405020304" pitchFamily="18" charset="0"/>
                <a:ea typeface="Calibri" panose="020F0502020204030204" pitchFamily="34" charset="0"/>
                <a:cs typeface="Times New Roman" panose="02020603050405020304" pitchFamily="18" charset="0"/>
              </a:rPr>
              <a:t>Національна безпека</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Виділяють дві стратегії забезпечення безпеки:</a:t>
            </a:r>
          </a:p>
          <a:p>
            <a:pPr indent="457200" algn="just">
              <a:lnSpc>
                <a:spcPct val="107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a:t>
            </a:r>
            <a:r>
              <a:rPr lang="uk-UA" sz="2400" b="1" dirty="0">
                <a:latin typeface="Times New Roman" panose="02020603050405020304" pitchFamily="18" charset="0"/>
                <a:ea typeface="Calibri" panose="020F0502020204030204" pitchFamily="34" charset="0"/>
                <a:cs typeface="Times New Roman" panose="02020603050405020304" pitchFamily="18" charset="0"/>
              </a:rPr>
              <a:t>стратегія захисту</a:t>
            </a:r>
            <a:r>
              <a:rPr lang="uk-UA" sz="2400" dirty="0">
                <a:latin typeface="Times New Roman" panose="02020603050405020304" pitchFamily="18" charset="0"/>
                <a:ea typeface="Calibri" panose="020F0502020204030204" pitchFamily="34" charset="0"/>
                <a:cs typeface="Times New Roman" panose="02020603050405020304" pitchFamily="18" charset="0"/>
              </a:rPr>
              <a:t>, за якої основу діяльності складає виявлення небезпек та боротьба з ними, а безпека об’єкту стає результатом боротьби з небезпеками;</a:t>
            </a:r>
          </a:p>
          <a:p>
            <a:pPr indent="457200" algn="just">
              <a:lnSpc>
                <a:spcPct val="107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a:t>
            </a:r>
            <a:r>
              <a:rPr lang="uk-UA" sz="2400" b="1" dirty="0">
                <a:latin typeface="Times New Roman" panose="02020603050405020304" pitchFamily="18" charset="0"/>
                <a:ea typeface="Calibri" panose="020F0502020204030204" pitchFamily="34" charset="0"/>
                <a:cs typeface="Times New Roman" panose="02020603050405020304" pitchFamily="18" charset="0"/>
              </a:rPr>
              <a:t>стратегія укріплення безпеки</a:t>
            </a:r>
            <a:r>
              <a:rPr lang="uk-UA" sz="2400" dirty="0">
                <a:latin typeface="Times New Roman" panose="02020603050405020304" pitchFamily="18" charset="0"/>
                <a:ea typeface="Calibri" panose="020F0502020204030204" pitchFamily="34" charset="0"/>
                <a:cs typeface="Times New Roman" panose="02020603050405020304" pitchFamily="18" charset="0"/>
              </a:rPr>
              <a:t>, що ґрунтується на самоствердженні природи самого об’єкту та виключенні можливостей появи певних небезпек.</a:t>
            </a:r>
          </a:p>
          <a:p>
            <a:pPr algn="just">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702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1122</Words>
  <Application>Microsoft Office PowerPoint</Application>
  <PresentationFormat>Экран (4:3)</PresentationFormat>
  <Paragraphs>103</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Times New Roman</vt:lpstr>
      <vt:lpstr>TimesNewRomanPSMT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23</cp:revision>
  <dcterms:created xsi:type="dcterms:W3CDTF">2015-03-20T17:04:15Z</dcterms:created>
  <dcterms:modified xsi:type="dcterms:W3CDTF">2024-02-04T16:09:43Z</dcterms:modified>
</cp:coreProperties>
</file>