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71" r:id="rId5"/>
    <p:sldId id="259" r:id="rId6"/>
    <p:sldId id="260" r:id="rId7"/>
    <p:sldId id="261" r:id="rId8"/>
    <p:sldId id="262" r:id="rId9"/>
    <p:sldId id="263" r:id="rId10"/>
    <p:sldId id="264" r:id="rId11"/>
    <p:sldId id="272" r:id="rId12"/>
    <p:sldId id="267" r:id="rId13"/>
    <p:sldId id="268" r:id="rId14"/>
    <p:sldId id="266" r:id="rId15"/>
    <p:sldId id="273" r:id="rId16"/>
    <p:sldId id="269" r:id="rId17"/>
  </p:sldIdLst>
  <p:sldSz cx="18288000" cy="10287000"/>
  <p:notesSz cx="6858000" cy="9144000"/>
  <p:embeddedFontLst>
    <p:embeddedFont>
      <p:font typeface="Vollkorn Bold" panose="020B0604020202020204" charset="0"/>
      <p:regular r:id="rId19"/>
    </p:embeddedFont>
    <p:embeddedFont>
      <p:font typeface="Vollkorn" panose="020B0604020202020204" charset="0"/>
      <p:regular r:id="rId20"/>
    </p:embeddedFont>
    <p:embeddedFont>
      <p:font typeface="SimSun" panose="02010600030101010101" pitchFamily="2" charset="-122"/>
      <p:regular r:id="rId21"/>
    </p:embeddedFont>
    <p:embeddedFont>
      <p:font typeface="Vollkorn Italics" panose="020B0604020202020204"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02.03.2025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osvita.diia.gov.ua/courses/chatgpt-for-personal-effectiveness" TargetMode="External"/><Relationship Id="rId3" Type="http://schemas.openxmlformats.org/officeDocument/2006/relationships/hyperlink" Target="https://prometheus.org.ua/course/course-v1:MINZMIN+ISWT101+2023_T2" TargetMode="External"/><Relationship Id="rId7" Type="http://schemas.openxmlformats.org/officeDocument/2006/relationships/hyperlink" Target="https://osvita.diia.gov.ua/simulators/data-analyst-sql-and-power-bi-simulator"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osvita.diia.gov.ua/simulators/personal-cyberhygiene-simulator" TargetMode="External"/><Relationship Id="rId5" Type="http://schemas.openxmlformats.org/officeDocument/2006/relationships/hyperlink" Target="https://prometheus.org.ua/course/course-v1:Prometheus+IHWAR101+2022_T2" TargetMode="External"/><Relationship Id="rId4" Type="http://schemas.openxmlformats.org/officeDocument/2006/relationships/hyperlink" Target="https://prometheus.org.ua/course/course-v1:Prometheus+DSPL101+2023_T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0" y="1790700"/>
            <a:ext cx="18288000" cy="5664051"/>
          </a:xfrm>
          <a:prstGeom prst="rect">
            <a:avLst/>
          </a:prstGeom>
        </p:spPr>
        <p:txBody>
          <a:bodyPr wrap="square" lIns="0" tIns="0" rIns="0" bIns="0" rtlCol="0" anchor="t">
            <a:spAutoFit/>
          </a:bodyPr>
          <a:lstStyle/>
          <a:p>
            <a:pPr algn="ctr">
              <a:lnSpc>
                <a:spcPts val="7128"/>
              </a:lnSpc>
            </a:pPr>
            <a:r>
              <a:rPr lang="en-US" sz="5400" spc="-46" dirty="0" err="1">
                <a:solidFill>
                  <a:srgbClr val="FFFFFF"/>
                </a:solidFill>
                <a:latin typeface="Vollkorn Bold"/>
              </a:rPr>
              <a:t>ЦИФРОВІ</a:t>
            </a:r>
            <a:r>
              <a:rPr lang="en-US" sz="5400" spc="-46" dirty="0">
                <a:solidFill>
                  <a:srgbClr val="FFFFFF"/>
                </a:solidFill>
                <a:latin typeface="Vollkorn Bold"/>
              </a:rPr>
              <a:t> </a:t>
            </a:r>
            <a:r>
              <a:rPr lang="en-US" sz="5400" spc="-46" dirty="0" err="1">
                <a:solidFill>
                  <a:srgbClr val="FFFFFF"/>
                </a:solidFill>
                <a:latin typeface="Vollkorn Bold"/>
              </a:rPr>
              <a:t>ТЕХНОЛОГІЇ</a:t>
            </a:r>
            <a:r>
              <a:rPr lang="en-US" sz="5400" spc="-46" dirty="0">
                <a:solidFill>
                  <a:srgbClr val="FFFFFF"/>
                </a:solidFill>
                <a:latin typeface="Vollkorn Bold"/>
              </a:rPr>
              <a:t>, </a:t>
            </a:r>
            <a:r>
              <a:rPr lang="uk-UA" sz="5400" spc="-46" dirty="0" smtClean="0">
                <a:solidFill>
                  <a:srgbClr val="FFFFFF"/>
                </a:solidFill>
                <a:latin typeface="Vollkorn Bold"/>
              </a:rPr>
              <a:t/>
            </a:r>
            <a:br>
              <a:rPr lang="uk-UA" sz="5400" spc="-46" dirty="0" smtClean="0">
                <a:solidFill>
                  <a:srgbClr val="FFFFFF"/>
                </a:solidFill>
                <a:latin typeface="Vollkorn Bold"/>
              </a:rPr>
            </a:br>
            <a:r>
              <a:rPr lang="en-US" sz="5400" spc="-46" dirty="0" err="1" smtClean="0">
                <a:solidFill>
                  <a:srgbClr val="FFFFFF"/>
                </a:solidFill>
                <a:latin typeface="Vollkorn Bold"/>
              </a:rPr>
              <a:t>ТРАНФЕРТ</a:t>
            </a:r>
            <a:r>
              <a:rPr lang="en-US" sz="5400" spc="-46" dirty="0" smtClean="0">
                <a:solidFill>
                  <a:srgbClr val="FFFFFF"/>
                </a:solidFill>
                <a:latin typeface="Vollkorn Bold"/>
              </a:rPr>
              <a:t> </a:t>
            </a:r>
            <a:r>
              <a:rPr lang="en-US" sz="5400" spc="-46" dirty="0" err="1">
                <a:solidFill>
                  <a:srgbClr val="FFFFFF"/>
                </a:solidFill>
                <a:latin typeface="Vollkorn Bold"/>
              </a:rPr>
              <a:t>ТЕХНОЛОГІЙ</a:t>
            </a:r>
            <a:r>
              <a:rPr lang="en-US" sz="5400" spc="-46" dirty="0">
                <a:solidFill>
                  <a:srgbClr val="FFFFFF"/>
                </a:solidFill>
                <a:latin typeface="Vollkorn Bold"/>
              </a:rPr>
              <a:t> </a:t>
            </a:r>
            <a:r>
              <a:rPr lang="en-US" sz="5400" spc="-46" dirty="0" err="1">
                <a:solidFill>
                  <a:srgbClr val="FFFFFF"/>
                </a:solidFill>
                <a:latin typeface="Vollkorn Bold"/>
              </a:rPr>
              <a:t>ТА</a:t>
            </a:r>
            <a:r>
              <a:rPr lang="en-US" sz="5400" spc="-46" dirty="0">
                <a:solidFill>
                  <a:srgbClr val="FFFFFF"/>
                </a:solidFill>
                <a:latin typeface="Vollkorn Bold"/>
              </a:rPr>
              <a:t> </a:t>
            </a:r>
            <a:r>
              <a:rPr lang="uk-UA" sz="5400" spc="-46" dirty="0" smtClean="0">
                <a:solidFill>
                  <a:srgbClr val="FFFFFF"/>
                </a:solidFill>
                <a:latin typeface="Vollkorn Bold"/>
              </a:rPr>
              <a:t/>
            </a:r>
            <a:br>
              <a:rPr lang="uk-UA" sz="5400" spc="-46" dirty="0" smtClean="0">
                <a:solidFill>
                  <a:srgbClr val="FFFFFF"/>
                </a:solidFill>
                <a:latin typeface="Vollkorn Bold"/>
              </a:rPr>
            </a:br>
            <a:r>
              <a:rPr lang="en-US" sz="5400" spc="-46" dirty="0" err="1" smtClean="0">
                <a:solidFill>
                  <a:srgbClr val="FFFFFF"/>
                </a:solidFill>
                <a:latin typeface="Vollkorn Bold"/>
              </a:rPr>
              <a:t>ОСОБИСТА</a:t>
            </a:r>
            <a:r>
              <a:rPr lang="en-US" sz="5400" spc="-46" dirty="0" smtClean="0">
                <a:solidFill>
                  <a:srgbClr val="FFFFFF"/>
                </a:solidFill>
                <a:latin typeface="Vollkorn Bold"/>
              </a:rPr>
              <a:t> </a:t>
            </a:r>
            <a:r>
              <a:rPr lang="en-US" sz="5400" spc="-46" dirty="0" err="1">
                <a:solidFill>
                  <a:srgbClr val="FFFFFF"/>
                </a:solidFill>
                <a:latin typeface="Vollkorn Bold"/>
              </a:rPr>
              <a:t>ІНФОРМАЦІЙНА</a:t>
            </a:r>
            <a:r>
              <a:rPr lang="en-US" sz="5400" spc="-46" dirty="0">
                <a:solidFill>
                  <a:srgbClr val="FFFFFF"/>
                </a:solidFill>
                <a:latin typeface="Vollkorn Bold"/>
              </a:rPr>
              <a:t> </a:t>
            </a:r>
            <a:r>
              <a:rPr lang="en-US" sz="5400" spc="-46" dirty="0" err="1" smtClean="0">
                <a:solidFill>
                  <a:srgbClr val="FFFFFF"/>
                </a:solidFill>
                <a:latin typeface="Vollkorn Bold"/>
              </a:rPr>
              <a:t>БЕЗПЕКА</a:t>
            </a:r>
            <a:r>
              <a:rPr lang="uk-UA" sz="5400" spc="-46" dirty="0" smtClean="0">
                <a:solidFill>
                  <a:srgbClr val="FFFFFF"/>
                </a:solidFill>
                <a:latin typeface="Vollkorn Bold"/>
              </a:rPr>
              <a:t> </a:t>
            </a:r>
            <a:r>
              <a:rPr lang="en-US" sz="5400" spc="-46" dirty="0" err="1" smtClean="0">
                <a:solidFill>
                  <a:srgbClr val="FFFFFF"/>
                </a:solidFill>
                <a:latin typeface="Vollkorn Bold"/>
              </a:rPr>
              <a:t>ДОСЛІДНИКА</a:t>
            </a:r>
            <a:endParaRPr lang="en-US" sz="5400" spc="-46" dirty="0">
              <a:solidFill>
                <a:srgbClr val="FFFFFF"/>
              </a:solidFill>
              <a:latin typeface="Vollkorn Bold"/>
            </a:endParaRPr>
          </a:p>
          <a:p>
            <a:pPr algn="ctr">
              <a:lnSpc>
                <a:spcPct val="80000"/>
              </a:lnSpc>
            </a:pPr>
            <a:endParaRPr lang="uk-UA" sz="2000" spc="-23" dirty="0" smtClean="0">
              <a:solidFill>
                <a:srgbClr val="FFFFFF"/>
              </a:solidFill>
              <a:latin typeface="Vollkorn Bold"/>
            </a:endParaRPr>
          </a:p>
          <a:p>
            <a:pPr algn="ctr">
              <a:lnSpc>
                <a:spcPct val="80000"/>
              </a:lnSpc>
            </a:pPr>
            <a:r>
              <a:rPr lang="en-US" sz="5940" spc="-23" dirty="0" smtClean="0">
                <a:solidFill>
                  <a:srgbClr val="FFFFFF"/>
                </a:solidFill>
                <a:latin typeface="Vollkorn Bold"/>
              </a:rPr>
              <a:t>(</a:t>
            </a:r>
            <a:r>
              <a:rPr lang="en-US" sz="5940" spc="-23" dirty="0">
                <a:solidFill>
                  <a:srgbClr val="FFFFFF"/>
                </a:solidFill>
                <a:latin typeface="Vollkorn Bold"/>
              </a:rPr>
              <a:t>0) </a:t>
            </a:r>
            <a:r>
              <a:rPr lang="en-US" sz="5940" spc="-23" dirty="0" err="1">
                <a:solidFill>
                  <a:srgbClr val="FFFFFF"/>
                </a:solidFill>
                <a:latin typeface="Vollkorn Bold"/>
              </a:rPr>
              <a:t>Вступ</a:t>
            </a:r>
            <a:r>
              <a:rPr lang="en-US" sz="5940" spc="-23" dirty="0">
                <a:solidFill>
                  <a:srgbClr val="FFFFFF"/>
                </a:solidFill>
                <a:latin typeface="Vollkorn Bold"/>
              </a:rPr>
              <a:t> </a:t>
            </a:r>
            <a:r>
              <a:rPr lang="en-US" sz="5940" spc="-23" dirty="0" err="1">
                <a:solidFill>
                  <a:srgbClr val="FFFFFF"/>
                </a:solidFill>
                <a:latin typeface="Vollkorn Bold"/>
              </a:rPr>
              <a:t>до</a:t>
            </a:r>
            <a:r>
              <a:rPr lang="en-US" sz="5940" spc="-23" dirty="0">
                <a:solidFill>
                  <a:srgbClr val="FFFFFF"/>
                </a:solidFill>
                <a:latin typeface="Vollkorn Bold"/>
              </a:rPr>
              <a:t> </a:t>
            </a:r>
            <a:r>
              <a:rPr lang="en-US" sz="5940" spc="-23" dirty="0" err="1">
                <a:solidFill>
                  <a:srgbClr val="FFFFFF"/>
                </a:solidFill>
                <a:latin typeface="Vollkorn Bold"/>
              </a:rPr>
              <a:t>дисципліни</a:t>
            </a:r>
            <a:endParaRPr lang="en-US" sz="5940" spc="-23" dirty="0">
              <a:solidFill>
                <a:srgbClr val="FFFFFF"/>
              </a:solidFill>
              <a:latin typeface="Vollkorn Bold"/>
            </a:endParaRPr>
          </a:p>
          <a:p>
            <a:pPr algn="ctr">
              <a:lnSpc>
                <a:spcPct val="80000"/>
              </a:lnSpc>
            </a:pPr>
            <a:endParaRPr lang="en-US" sz="4000" spc="-23" dirty="0">
              <a:solidFill>
                <a:srgbClr val="FFFFFF"/>
              </a:solidFill>
              <a:latin typeface="Vollkorn Bold"/>
            </a:endParaRPr>
          </a:p>
          <a:p>
            <a:pPr algn="ctr">
              <a:lnSpc>
                <a:spcPct val="80000"/>
              </a:lnSpc>
            </a:pPr>
            <a:r>
              <a:rPr lang="en-US" sz="5940" spc="-23" dirty="0" err="1">
                <a:solidFill>
                  <a:srgbClr val="FFFFFF"/>
                </a:solidFill>
                <a:latin typeface="Vollkorn"/>
              </a:rPr>
              <a:t>доктор</a:t>
            </a:r>
            <a:r>
              <a:rPr lang="en-US" sz="5940" spc="-23" dirty="0">
                <a:solidFill>
                  <a:srgbClr val="FFFFFF"/>
                </a:solidFill>
                <a:latin typeface="Vollkorn"/>
              </a:rPr>
              <a:t> </a:t>
            </a:r>
            <a:r>
              <a:rPr lang="en-US" sz="5940" spc="-23" dirty="0" err="1">
                <a:solidFill>
                  <a:srgbClr val="FFFFFF"/>
                </a:solidFill>
                <a:latin typeface="Vollkorn"/>
              </a:rPr>
              <a:t>економічних</a:t>
            </a:r>
            <a:r>
              <a:rPr lang="en-US" sz="5940" spc="-23" dirty="0">
                <a:solidFill>
                  <a:srgbClr val="FFFFFF"/>
                </a:solidFill>
                <a:latin typeface="Vollkorn"/>
              </a:rPr>
              <a:t> </a:t>
            </a:r>
            <a:r>
              <a:rPr lang="en-US" sz="5940" spc="-23" dirty="0" err="1">
                <a:solidFill>
                  <a:srgbClr val="FFFFFF"/>
                </a:solidFill>
                <a:latin typeface="Vollkorn"/>
              </a:rPr>
              <a:t>наук</a:t>
            </a:r>
            <a:r>
              <a:rPr lang="en-US" sz="5940" spc="-23" dirty="0">
                <a:solidFill>
                  <a:srgbClr val="FFFFFF"/>
                </a:solidFill>
                <a:latin typeface="Vollkorn"/>
              </a:rPr>
              <a:t> , </a:t>
            </a:r>
            <a:r>
              <a:rPr lang="en-US" sz="5940" spc="-23" dirty="0" err="1">
                <a:solidFill>
                  <a:srgbClr val="FFFFFF"/>
                </a:solidFill>
                <a:latin typeface="Vollkorn"/>
              </a:rPr>
              <a:t>доцент</a:t>
            </a:r>
            <a:r>
              <a:rPr lang="en-US" sz="5940" spc="-23" dirty="0">
                <a:solidFill>
                  <a:srgbClr val="FFFFFF"/>
                </a:solidFill>
                <a:latin typeface="Vollkorn"/>
              </a:rPr>
              <a:t> </a:t>
            </a:r>
            <a:r>
              <a:rPr lang="uk-UA" sz="5940" spc="-23" dirty="0" smtClean="0">
                <a:solidFill>
                  <a:srgbClr val="FFFFFF"/>
                </a:solidFill>
                <a:latin typeface="Vollkorn"/>
              </a:rPr>
              <a:t/>
            </a:r>
            <a:br>
              <a:rPr lang="uk-UA" sz="5940" spc="-23" dirty="0" smtClean="0">
                <a:solidFill>
                  <a:srgbClr val="FFFFFF"/>
                </a:solidFill>
                <a:latin typeface="Vollkorn"/>
              </a:rPr>
            </a:br>
            <a:r>
              <a:rPr lang="en-US" sz="5940" spc="-23" dirty="0" err="1" smtClean="0">
                <a:solidFill>
                  <a:srgbClr val="FFFFFF"/>
                </a:solidFill>
                <a:latin typeface="Vollkorn"/>
              </a:rPr>
              <a:t>Дикий</a:t>
            </a:r>
            <a:r>
              <a:rPr lang="en-US" sz="5940" spc="-23" dirty="0" smtClean="0">
                <a:solidFill>
                  <a:srgbClr val="FFFFFF"/>
                </a:solidFill>
                <a:latin typeface="Vollkorn"/>
              </a:rPr>
              <a:t> </a:t>
            </a:r>
            <a:r>
              <a:rPr lang="en-US" sz="5940" spc="-23" dirty="0" err="1">
                <a:solidFill>
                  <a:srgbClr val="FFFFFF"/>
                </a:solidFill>
                <a:latin typeface="Vollkorn"/>
              </a:rPr>
              <a:t>Анатолій</a:t>
            </a:r>
            <a:endParaRPr lang="en-US" sz="5940" spc="-23" dirty="0">
              <a:solidFill>
                <a:srgbClr val="FFFFFF"/>
              </a:solidFill>
              <a:latin typeface="Vollkor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aphicFrame>
        <p:nvGraphicFramePr>
          <p:cNvPr id="8" name="Таблиця 7"/>
          <p:cNvGraphicFramePr>
            <a:graphicFrameLocks noGrp="1"/>
          </p:cNvGraphicFramePr>
          <p:nvPr>
            <p:extLst>
              <p:ext uri="{D42A27DB-BD31-4B8C-83A1-F6EECF244321}">
                <p14:modId xmlns:p14="http://schemas.microsoft.com/office/powerpoint/2010/main" val="3895018412"/>
              </p:ext>
            </p:extLst>
          </p:nvPr>
        </p:nvGraphicFramePr>
        <p:xfrm>
          <a:off x="3353939" y="818035"/>
          <a:ext cx="11075156" cy="1191768"/>
        </p:xfrm>
        <a:graphic>
          <a:graphicData uri="http://schemas.openxmlformats.org/drawingml/2006/table">
            <a:tbl>
              <a:tblPr firstRow="1" firstCol="1" bandRow="1">
                <a:tableStyleId>{5C22544A-7EE6-4342-B048-85BDC9FD1C3A}</a:tableStyleId>
              </a:tblPr>
              <a:tblGrid>
                <a:gridCol w="6027100">
                  <a:extLst>
                    <a:ext uri="{9D8B030D-6E8A-4147-A177-3AD203B41FA5}">
                      <a16:colId xmlns:a16="http://schemas.microsoft.com/office/drawing/2014/main" val="1176157009"/>
                    </a:ext>
                  </a:extLst>
                </a:gridCol>
                <a:gridCol w="5048056">
                  <a:extLst>
                    <a:ext uri="{9D8B030D-6E8A-4147-A177-3AD203B41FA5}">
                      <a16:colId xmlns:a16="http://schemas.microsoft.com/office/drawing/2014/main" val="1569344506"/>
                    </a:ext>
                  </a:extLst>
                </a:gridCol>
              </a:tblGrid>
              <a:tr h="0">
                <a:tc row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92822183"/>
                  </a:ext>
                </a:extLst>
              </a:tr>
              <a:tr h="0">
                <a:tc vMerge="1">
                  <a:txBody>
                    <a:bodyPr/>
                    <a:lstStyle/>
                    <a:p>
                      <a:endParaRPr lang="uk-UA"/>
                    </a:p>
                  </a:txBody>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денна форма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318817"/>
                  </a:ext>
                </a:extLst>
              </a:tr>
              <a:tr h="0">
                <a:tc>
                  <a:txBody>
                    <a:bodyPr/>
                    <a:lstStyle/>
                    <a:p>
                      <a:pPr algn="l">
                        <a:lnSpc>
                          <a:spcPct val="97000"/>
                        </a:lnSpc>
                        <a:spcAft>
                          <a:spcPts val="0"/>
                        </a:spcAft>
                      </a:pPr>
                      <a:r>
                        <a:rPr lang="uk-UA" sz="2000" dirty="0">
                          <a:effectLst/>
                          <a:latin typeface="Vollkorn" panose="020B0604020202020204" charset="0"/>
                          <a:ea typeface="Vollkorn" panose="020B0604020202020204" charset="0"/>
                        </a:rPr>
                        <a:t>Виконання завдань поточного контролю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330194"/>
                  </a:ext>
                </a:extLst>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Підсумкова семестрова оцінка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031419"/>
                  </a:ext>
                </a:extLst>
              </a:tr>
            </a:tbl>
          </a:graphicData>
        </a:graphic>
      </p:graphicFrame>
      <p:sp>
        <p:nvSpPr>
          <p:cNvPr id="9" name="Rectangle 2"/>
          <p:cNvSpPr>
            <a:spLocks noChangeArrowheads="1"/>
          </p:cNvSpPr>
          <p:nvPr/>
        </p:nvSpPr>
        <p:spPr bwMode="auto">
          <a:xfrm>
            <a:off x="2488602" y="142101"/>
            <a:ext cx="133107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 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 навчальної</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дисципліни</a:t>
            </a:r>
          </a:p>
        </p:txBody>
      </p:sp>
      <p:graphicFrame>
        <p:nvGraphicFramePr>
          <p:cNvPr id="10" name="Таблиця 9"/>
          <p:cNvGraphicFramePr>
            <a:graphicFrameLocks noGrp="1"/>
          </p:cNvGraphicFramePr>
          <p:nvPr>
            <p:extLst>
              <p:ext uri="{D42A27DB-BD31-4B8C-83A1-F6EECF244321}">
                <p14:modId xmlns:p14="http://schemas.microsoft.com/office/powerpoint/2010/main" val="3109478997"/>
              </p:ext>
            </p:extLst>
          </p:nvPr>
        </p:nvGraphicFramePr>
        <p:xfrm>
          <a:off x="3291386" y="2942659"/>
          <a:ext cx="11137709" cy="2663190"/>
        </p:xfrm>
        <a:graphic>
          <a:graphicData uri="http://schemas.openxmlformats.org/drawingml/2006/table">
            <a:tbl>
              <a:tblPr firstRow="1" firstCol="1" bandRow="1">
                <a:tableStyleId>{5C22544A-7EE6-4342-B048-85BDC9FD1C3A}</a:tableStyleId>
              </a:tblPr>
              <a:tblGrid>
                <a:gridCol w="7333017">
                  <a:extLst>
                    <a:ext uri="{9D8B030D-6E8A-4147-A177-3AD203B41FA5}">
                      <a16:colId xmlns:a16="http://schemas.microsoft.com/office/drawing/2014/main" val="395274701"/>
                    </a:ext>
                  </a:extLst>
                </a:gridCol>
                <a:gridCol w="1948597">
                  <a:extLst>
                    <a:ext uri="{9D8B030D-6E8A-4147-A177-3AD203B41FA5}">
                      <a16:colId xmlns:a16="http://schemas.microsoft.com/office/drawing/2014/main" val="1140268932"/>
                    </a:ext>
                  </a:extLst>
                </a:gridCol>
                <a:gridCol w="1856095">
                  <a:extLst>
                    <a:ext uri="{9D8B030D-6E8A-4147-A177-3AD203B41FA5}">
                      <a16:colId xmlns:a16="http://schemas.microsoft.com/office/drawing/2014/main" val="75800832"/>
                    </a:ext>
                  </a:extLst>
                </a:gridCol>
              </a:tblGrid>
              <a:tr h="0">
                <a:tc row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1679603375"/>
                  </a:ext>
                </a:extLst>
              </a:tr>
              <a:tr h="0">
                <a:tc vMerge="1">
                  <a:txBody>
                    <a:bodyPr/>
                    <a:lstStyle/>
                    <a:p>
                      <a:endParaRPr lang="uk-UA"/>
                    </a:p>
                  </a:txBody>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денна форма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заочна форма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911518"/>
                  </a:ext>
                </a:extLst>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завдань під час навчальних занять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091333"/>
                  </a:ext>
                </a:extLst>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та захист індивідуальних самостійних завдань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3483119"/>
                  </a:ext>
                </a:extLst>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науково-дослідної роботи та інших видів робіт (додаткові – заохочувальні бали):</a:t>
                      </a:r>
                    </a:p>
                    <a:p>
                      <a:pPr algn="just">
                        <a:lnSpc>
                          <a:spcPct val="97000"/>
                        </a:lnSpc>
                        <a:spcAft>
                          <a:spcPts val="0"/>
                        </a:spcAft>
                      </a:pPr>
                      <a:r>
                        <a:rPr lang="uk-UA" sz="2000" dirty="0">
                          <a:effectLst/>
                          <a:latin typeface="Vollkorn" panose="020B0604020202020204" charset="0"/>
                          <a:ea typeface="Vollkorn" panose="020B0604020202020204" charset="0"/>
                        </a:rPr>
                        <a:t>1. Підготовка наукових статей, тез доповідей наукових конференцій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627724"/>
                  </a:ext>
                </a:extLst>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Разом за виконання завдань поточного контролю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79081"/>
                  </a:ext>
                </a:extLst>
              </a:tr>
            </a:tbl>
          </a:graphicData>
        </a:graphic>
      </p:graphicFrame>
      <p:sp>
        <p:nvSpPr>
          <p:cNvPr id="11" name="Rectangle 3"/>
          <p:cNvSpPr>
            <a:spLocks noChangeArrowheads="1"/>
          </p:cNvSpPr>
          <p:nvPr/>
        </p:nvSpPr>
        <p:spPr bwMode="auto">
          <a:xfrm>
            <a:off x="609598" y="2274620"/>
            <a:ext cx="165354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за виконання завдань поточного контролю</a:t>
            </a:r>
          </a:p>
        </p:txBody>
      </p:sp>
      <p:graphicFrame>
        <p:nvGraphicFramePr>
          <p:cNvPr id="12" name="Таблиця 11"/>
          <p:cNvGraphicFramePr>
            <a:graphicFrameLocks noGrp="1"/>
          </p:cNvGraphicFramePr>
          <p:nvPr>
            <p:extLst>
              <p:ext uri="{D42A27DB-BD31-4B8C-83A1-F6EECF244321}">
                <p14:modId xmlns:p14="http://schemas.microsoft.com/office/powerpoint/2010/main" val="2099281155"/>
              </p:ext>
            </p:extLst>
          </p:nvPr>
        </p:nvGraphicFramePr>
        <p:xfrm>
          <a:off x="3326643" y="6491158"/>
          <a:ext cx="11048999" cy="1785366"/>
        </p:xfrm>
        <a:graphic>
          <a:graphicData uri="http://schemas.openxmlformats.org/drawingml/2006/table">
            <a:tbl>
              <a:tblPr firstRow="1" firstCol="1" bandRow="1">
                <a:tableStyleId>{5C22544A-7EE6-4342-B048-85BDC9FD1C3A}</a:tableStyleId>
              </a:tblPr>
              <a:tblGrid>
                <a:gridCol w="6236055">
                  <a:extLst>
                    <a:ext uri="{9D8B030D-6E8A-4147-A177-3AD203B41FA5}">
                      <a16:colId xmlns:a16="http://schemas.microsoft.com/office/drawing/2014/main" val="854144710"/>
                    </a:ext>
                  </a:extLst>
                </a:gridCol>
                <a:gridCol w="2406472">
                  <a:extLst>
                    <a:ext uri="{9D8B030D-6E8A-4147-A177-3AD203B41FA5}">
                      <a16:colId xmlns:a16="http://schemas.microsoft.com/office/drawing/2014/main" val="4038603771"/>
                    </a:ext>
                  </a:extLst>
                </a:gridCol>
                <a:gridCol w="2406472">
                  <a:extLst>
                    <a:ext uri="{9D8B030D-6E8A-4147-A177-3AD203B41FA5}">
                      <a16:colId xmlns:a16="http://schemas.microsoft.com/office/drawing/2014/main" val="2227611293"/>
                    </a:ext>
                  </a:extLst>
                </a:gridCol>
              </a:tblGrid>
              <a:tr h="177419">
                <a:tc row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2947065018"/>
                  </a:ext>
                </a:extLst>
              </a:tr>
              <a:tr h="0">
                <a:tc vMerge="1">
                  <a:txBody>
                    <a:bodyPr/>
                    <a:lstStyle/>
                    <a:p>
                      <a:endParaRPr lang="uk-UA"/>
                    </a:p>
                  </a:txBody>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денна форма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заочна форма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0459731"/>
                  </a:ext>
                </a:extLst>
              </a:tr>
              <a:tr h="0">
                <a:tc>
                  <a:txBody>
                    <a:bodyPr/>
                    <a:lstStyle/>
                    <a:p>
                      <a:pPr algn="l">
                        <a:lnSpc>
                          <a:spcPct val="97000"/>
                        </a:lnSpc>
                        <a:spcAft>
                          <a:spcPts val="0"/>
                        </a:spcAft>
                      </a:pPr>
                      <a:r>
                        <a:rPr lang="uk-UA" sz="2000" dirty="0">
                          <a:effectLst/>
                          <a:latin typeface="Vollkorn" panose="020B0604020202020204" charset="0"/>
                          <a:ea typeface="Vollkorn" panose="020B0604020202020204" charset="0"/>
                        </a:rPr>
                        <a:t>Виконання практичних робіт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tabLst>
                          <a:tab pos="696595" algn="l"/>
                          <a:tab pos="828040" algn="ctr"/>
                        </a:tabLst>
                      </a:pPr>
                      <a:r>
                        <a:rPr lang="uk-UA" sz="2000" dirty="0">
                          <a:effectLst/>
                          <a:latin typeface="Vollkorn" panose="020B0604020202020204" charset="0"/>
                          <a:ea typeface="Vollkorn" panose="020B0604020202020204"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8428369"/>
                  </a:ext>
                </a:extLst>
              </a:tr>
              <a:tr h="0">
                <a:tc>
                  <a:txBody>
                    <a:bodyPr/>
                    <a:lstStyle/>
                    <a:p>
                      <a:pPr algn="l">
                        <a:lnSpc>
                          <a:spcPct val="97000"/>
                        </a:lnSpc>
                        <a:spcAft>
                          <a:spcPts val="0"/>
                        </a:spcAft>
                      </a:pPr>
                      <a:r>
                        <a:rPr lang="uk-UA" sz="2000" dirty="0">
                          <a:effectLst/>
                          <a:latin typeface="Vollkorn" panose="020B0604020202020204" charset="0"/>
                          <a:ea typeface="Vollkorn" panose="020B0604020202020204" charset="0"/>
                        </a:rPr>
                        <a:t>Виконання тестових завдань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9850147"/>
                  </a:ext>
                </a:extLst>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Разом за виконання завдань під час навчальних занять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923158"/>
                  </a:ext>
                </a:extLst>
              </a:tr>
            </a:tbl>
          </a:graphicData>
        </a:graphic>
      </p:graphicFrame>
      <p:sp>
        <p:nvSpPr>
          <p:cNvPr id="13" name="Rectangle 4"/>
          <p:cNvSpPr>
            <a:spLocks noChangeArrowheads="1"/>
          </p:cNvSpPr>
          <p:nvPr/>
        </p:nvSpPr>
        <p:spPr bwMode="auto">
          <a:xfrm>
            <a:off x="2819400" y="5775195"/>
            <a:ext cx="12294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1pPr>
            <a:lvl2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2pPr>
            <a:lvl3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3pPr>
            <a:lvl4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4pPr>
            <a:lvl5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5pPr>
            <a:lvl6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6pPr>
            <a:lvl7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7pPr>
            <a:lvl8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8pPr>
            <a:lvl9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96913" algn="l"/>
                <a:tab pos="828675" algn="ctr"/>
              </a:tabLst>
            </a:pPr>
            <a:r>
              <a:rPr lang="uk-UA" altLang="zh-CN" sz="3000" spc="-20" dirty="0">
                <a:solidFill>
                  <a:srgbClr val="17375E"/>
                </a:solidFill>
                <a:latin typeface="Vollkorn Bold"/>
              </a:rPr>
              <a:t>Розподіл балів за виконання завдань під час навчальних занять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33400" y="342900"/>
            <a:ext cx="17221200" cy="8309967"/>
          </a:xfrm>
          <a:prstGeom prst="rect">
            <a:avLst/>
          </a:prstGeom>
        </p:spPr>
        <p:txBody>
          <a:bodyPr wrap="square" lIns="0" tIns="0" rIns="0" bIns="0" rtlCol="0" anchor="t">
            <a:spAutoFit/>
          </a:bodyPr>
          <a:lstStyle/>
          <a:p>
            <a:pPr indent="360000" algn="just"/>
            <a:r>
              <a:rPr lang="uk-UA" sz="3000" dirty="0">
                <a:solidFill>
                  <a:schemeClr val="accent1">
                    <a:lumMod val="50000"/>
                  </a:schemeClr>
                </a:solidFill>
                <a:latin typeface="Vollkorn" panose="020B0604020202020204" charset="0"/>
                <a:ea typeface="Vollkorn" panose="020B0604020202020204" charset="0"/>
              </a:rPr>
              <a:t>З метою застосування цілих чисел для оцінювання результатів роботи здобувачів під час навчальних занять може використовуватися 100-бальна шкала оцінювання щодо кожного окремо виду робіт. Розрахунок загальної кількості балів, які здобувач може набрати за результатами роботи під час навчальних занять протягом семестру, проводиться за формулою:</a:t>
            </a:r>
          </a:p>
          <a:p>
            <a:pPr indent="360000" algn="just"/>
            <a:r>
              <a:rPr lang="uk-UA" sz="3000" dirty="0">
                <a:solidFill>
                  <a:schemeClr val="accent1">
                    <a:lumMod val="50000"/>
                  </a:schemeClr>
                </a:solidFill>
                <a:latin typeface="Vollkorn" panose="020B0604020202020204" charset="0"/>
                <a:ea typeface="Vollkorn" panose="020B0604020202020204" charset="0"/>
              </a:rPr>
              <a:t> </a:t>
            </a:r>
          </a:p>
          <a:p>
            <a:pPr algn="ctr"/>
            <a:r>
              <a:rPr lang="uk-UA" sz="3000" b="1" dirty="0" err="1">
                <a:solidFill>
                  <a:schemeClr val="accent1">
                    <a:lumMod val="50000"/>
                  </a:schemeClr>
                </a:solidFill>
                <a:latin typeface="Vollkorn" panose="020B0604020202020204" charset="0"/>
                <a:ea typeface="Vollkorn" panose="020B0604020202020204" charset="0"/>
              </a:rPr>
              <a:t>Р</a:t>
            </a:r>
            <a:r>
              <a:rPr lang="uk-UA" sz="3000" b="1" baseline="-25000" dirty="0" err="1">
                <a:solidFill>
                  <a:schemeClr val="accent1">
                    <a:lumMod val="50000"/>
                  </a:schemeClr>
                </a:solidFill>
                <a:latin typeface="Vollkorn" panose="020B0604020202020204" charset="0"/>
                <a:ea typeface="Vollkorn" panose="020B0604020202020204" charset="0"/>
              </a:rPr>
              <a:t>НЗ</a:t>
            </a:r>
            <a:r>
              <a:rPr lang="uk-UA" sz="3000" b="1" dirty="0">
                <a:solidFill>
                  <a:schemeClr val="accent1">
                    <a:lumMod val="50000"/>
                  </a:schemeClr>
                </a:solidFill>
                <a:latin typeface="Vollkorn" panose="020B0604020202020204" charset="0"/>
                <a:ea typeface="Vollkorn" panose="020B0604020202020204" charset="0"/>
              </a:rPr>
              <a:t> = ∑(</a:t>
            </a:r>
            <a:r>
              <a:rPr lang="uk-UA" sz="3000" b="1" dirty="0" err="1">
                <a:solidFill>
                  <a:schemeClr val="accent1">
                    <a:lumMod val="50000"/>
                  </a:schemeClr>
                </a:solidFill>
                <a:latin typeface="Vollkorn" panose="020B0604020202020204" charset="0"/>
                <a:ea typeface="Vollkorn" panose="020B0604020202020204" charset="0"/>
              </a:rPr>
              <a:t>Р</a:t>
            </a:r>
            <a:r>
              <a:rPr lang="uk-UA" sz="3000" b="1" baseline="-25000" dirty="0" err="1">
                <a:solidFill>
                  <a:schemeClr val="accent1">
                    <a:lumMod val="50000"/>
                  </a:schemeClr>
                </a:solidFill>
                <a:latin typeface="Vollkorn" panose="020B0604020202020204" charset="0"/>
                <a:ea typeface="Vollkorn" panose="020B0604020202020204" charset="0"/>
              </a:rPr>
              <a:t>i</a:t>
            </a:r>
            <a:r>
              <a:rPr lang="uk-UA" sz="3000" b="1" dirty="0">
                <a:solidFill>
                  <a:schemeClr val="accent1">
                    <a:lumMod val="50000"/>
                  </a:schemeClr>
                </a:solidFill>
                <a:latin typeface="Vollkorn" panose="020B0604020202020204" charset="0"/>
                <a:ea typeface="Vollkorn" panose="020B0604020202020204" charset="0"/>
              </a:rPr>
              <a:t> × </a:t>
            </a:r>
            <a:r>
              <a:rPr lang="uk-UA" sz="3000" b="1" dirty="0" err="1">
                <a:solidFill>
                  <a:schemeClr val="accent1">
                    <a:lumMod val="50000"/>
                  </a:schemeClr>
                </a:solidFill>
                <a:latin typeface="Vollkorn" panose="020B0604020202020204" charset="0"/>
                <a:ea typeface="Vollkorn" panose="020B0604020202020204" charset="0"/>
              </a:rPr>
              <a:t>ВК</a:t>
            </a:r>
            <a:r>
              <a:rPr lang="uk-UA" sz="3000" b="1" baseline="-25000" dirty="0" err="1">
                <a:solidFill>
                  <a:schemeClr val="accent1">
                    <a:lumMod val="50000"/>
                  </a:schemeClr>
                </a:solidFill>
                <a:latin typeface="Vollkorn" panose="020B0604020202020204" charset="0"/>
                <a:ea typeface="Vollkorn" panose="020B0604020202020204" charset="0"/>
              </a:rPr>
              <a:t>i</a:t>
            </a:r>
            <a:r>
              <a:rPr lang="uk-UA" sz="3000" b="1" dirty="0">
                <a:solidFill>
                  <a:schemeClr val="accent1">
                    <a:lumMod val="50000"/>
                  </a:schemeClr>
                </a:solidFill>
                <a:latin typeface="Vollkorn" panose="020B0604020202020204" charset="0"/>
                <a:ea typeface="Vollkorn" panose="020B0604020202020204" charset="0"/>
              </a:rPr>
              <a:t>) × </a:t>
            </a:r>
            <a:r>
              <a:rPr lang="uk-UA" sz="3000" b="1" dirty="0" err="1">
                <a:solidFill>
                  <a:schemeClr val="accent1">
                    <a:lumMod val="50000"/>
                  </a:schemeClr>
                </a:solidFill>
                <a:latin typeface="Vollkorn" panose="020B0604020202020204" charset="0"/>
                <a:ea typeface="Vollkorn" panose="020B0604020202020204" charset="0"/>
              </a:rPr>
              <a:t>К</a:t>
            </a:r>
            <a:r>
              <a:rPr lang="uk-UA" sz="3000" b="1" baseline="-25000" dirty="0" err="1">
                <a:solidFill>
                  <a:schemeClr val="accent1">
                    <a:lumMod val="50000"/>
                  </a:schemeClr>
                </a:solidFill>
                <a:latin typeface="Vollkorn" panose="020B0604020202020204" charset="0"/>
                <a:ea typeface="Vollkorn" panose="020B0604020202020204" charset="0"/>
              </a:rPr>
              <a:t>НЗ</a:t>
            </a:r>
            <a:r>
              <a:rPr lang="uk-UA" sz="3000" b="1" dirty="0">
                <a:solidFill>
                  <a:schemeClr val="accent1">
                    <a:lumMod val="50000"/>
                  </a:schemeClr>
                </a:solidFill>
                <a:latin typeface="Vollkorn" panose="020B0604020202020204" charset="0"/>
                <a:ea typeface="Vollkorn" panose="020B0604020202020204" charset="0"/>
              </a:rPr>
              <a:t>, 				(1</a:t>
            </a:r>
            <a:r>
              <a:rPr lang="uk-UA" sz="3000" b="1" dirty="0" smtClean="0">
                <a:solidFill>
                  <a:schemeClr val="accent1">
                    <a:lumMod val="50000"/>
                  </a:schemeClr>
                </a:solidFill>
                <a:latin typeface="Vollkorn" panose="020B0604020202020204" charset="0"/>
                <a:ea typeface="Vollkorn" panose="020B0604020202020204" charset="0"/>
              </a:rPr>
              <a:t>)</a:t>
            </a:r>
          </a:p>
          <a:p>
            <a:pPr algn="ctr"/>
            <a:endParaRPr lang="uk-UA" sz="3000" dirty="0">
              <a:solidFill>
                <a:schemeClr val="accent1">
                  <a:lumMod val="50000"/>
                </a:schemeClr>
              </a:solidFill>
              <a:latin typeface="Vollkorn" panose="020B0604020202020204" charset="0"/>
              <a:ea typeface="Vollkorn" panose="020B0604020202020204" charset="0"/>
            </a:endParaRPr>
          </a:p>
          <a:p>
            <a:pPr indent="360000" algn="just"/>
            <a:r>
              <a:rPr lang="uk-UA" sz="3000" dirty="0">
                <a:solidFill>
                  <a:schemeClr val="accent1">
                    <a:lumMod val="50000"/>
                  </a:schemeClr>
                </a:solidFill>
                <a:latin typeface="Vollkorn" panose="020B0604020202020204" charset="0"/>
                <a:ea typeface="Vollkorn" panose="020B0604020202020204" charset="0"/>
              </a:rPr>
              <a:t>де </a:t>
            </a:r>
            <a:r>
              <a:rPr lang="uk-UA" sz="3000" b="1" dirty="0" err="1">
                <a:solidFill>
                  <a:schemeClr val="accent1">
                    <a:lumMod val="50000"/>
                  </a:schemeClr>
                </a:solidFill>
                <a:latin typeface="Vollkorn" panose="020B0604020202020204" charset="0"/>
                <a:ea typeface="Vollkorn" panose="020B0604020202020204" charset="0"/>
              </a:rPr>
              <a:t>Р</a:t>
            </a:r>
            <a:r>
              <a:rPr lang="uk-UA" sz="3000" b="1" baseline="-25000" dirty="0" err="1">
                <a:solidFill>
                  <a:schemeClr val="accent1">
                    <a:lumMod val="50000"/>
                  </a:schemeClr>
                </a:solidFill>
                <a:latin typeface="Vollkorn" panose="020B0604020202020204" charset="0"/>
                <a:ea typeface="Vollkorn" panose="020B0604020202020204" charset="0"/>
              </a:rPr>
              <a:t>НЗ</a:t>
            </a:r>
            <a:r>
              <a:rPr lang="uk-UA" sz="3000" b="1"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 загальна кількість балів, набраних здобувачем за виконання завдань під час навчальних занять за семестр</a:t>
            </a:r>
            <a:r>
              <a:rPr lang="uk-UA" sz="3000" dirty="0" smtClean="0">
                <a:solidFill>
                  <a:schemeClr val="accent1">
                    <a:lumMod val="50000"/>
                  </a:schemeClr>
                </a:solidFill>
                <a:latin typeface="Vollkorn" panose="020B0604020202020204" charset="0"/>
                <a:ea typeface="Vollkorn" panose="020B0604020202020204" charset="0"/>
              </a:rPr>
              <a:t>;</a:t>
            </a:r>
          </a:p>
          <a:p>
            <a:pPr indent="360000" algn="just"/>
            <a:endParaRPr lang="uk-UA" sz="1000" dirty="0">
              <a:solidFill>
                <a:schemeClr val="accent1">
                  <a:lumMod val="50000"/>
                </a:schemeClr>
              </a:solidFill>
              <a:latin typeface="Vollkorn" panose="020B0604020202020204" charset="0"/>
              <a:ea typeface="Vollkorn" panose="020B0604020202020204" charset="0"/>
            </a:endParaRPr>
          </a:p>
          <a:p>
            <a:pPr indent="360000" algn="just"/>
            <a:r>
              <a:rPr lang="uk-UA" sz="3000" b="1" dirty="0" err="1">
                <a:solidFill>
                  <a:schemeClr val="accent1">
                    <a:lumMod val="50000"/>
                  </a:schemeClr>
                </a:solidFill>
                <a:latin typeface="Vollkorn" panose="020B0604020202020204" charset="0"/>
                <a:ea typeface="Vollkorn" panose="020B0604020202020204" charset="0"/>
              </a:rPr>
              <a:t>Рi</a:t>
            </a:r>
            <a:r>
              <a:rPr lang="uk-UA" sz="3000" b="1" dirty="0">
                <a:solidFill>
                  <a:schemeClr val="accent1">
                    <a:lumMod val="50000"/>
                  </a:schemeClr>
                </a:solidFill>
                <a:latin typeface="Vollkorn" panose="020B0604020202020204" charset="0"/>
                <a:ea typeface="Vollkorn" panose="020B0604020202020204" charset="0"/>
              </a:rPr>
              <a:t> – </a:t>
            </a:r>
            <a:r>
              <a:rPr lang="uk-UA" sz="3000" dirty="0">
                <a:solidFill>
                  <a:schemeClr val="accent1">
                    <a:lumMod val="50000"/>
                  </a:schemeClr>
                </a:solidFill>
                <a:latin typeface="Vollkorn" panose="020B0604020202020204" charset="0"/>
                <a:ea typeface="Vollkorn" panose="020B0604020202020204" charset="0"/>
              </a:rPr>
              <a:t>кількість набраних здобувачем балів за семестр за виконання і-го виду робіт під час навчальних занять (за 100-бальною шкалою</a:t>
            </a:r>
            <a:r>
              <a:rPr lang="uk-UA" sz="3000" dirty="0" smtClean="0">
                <a:solidFill>
                  <a:schemeClr val="accent1">
                    <a:lumMod val="50000"/>
                  </a:schemeClr>
                </a:solidFill>
                <a:latin typeface="Vollkorn" panose="020B0604020202020204" charset="0"/>
                <a:ea typeface="Vollkorn" panose="020B0604020202020204" charset="0"/>
              </a:rPr>
              <a:t>);</a:t>
            </a:r>
          </a:p>
          <a:p>
            <a:pPr indent="360000" algn="just"/>
            <a:endParaRPr lang="uk-UA" sz="1000" dirty="0">
              <a:solidFill>
                <a:schemeClr val="accent1">
                  <a:lumMod val="50000"/>
                </a:schemeClr>
              </a:solidFill>
              <a:latin typeface="Vollkorn" panose="020B0604020202020204" charset="0"/>
              <a:ea typeface="Vollkorn" panose="020B0604020202020204" charset="0"/>
            </a:endParaRPr>
          </a:p>
          <a:p>
            <a:pPr indent="360000" algn="just"/>
            <a:r>
              <a:rPr lang="uk-UA" sz="3000" b="1" dirty="0" err="1">
                <a:solidFill>
                  <a:schemeClr val="accent1">
                    <a:lumMod val="50000"/>
                  </a:schemeClr>
                </a:solidFill>
                <a:latin typeface="Vollkorn" panose="020B0604020202020204" charset="0"/>
                <a:ea typeface="Vollkorn" panose="020B0604020202020204" charset="0"/>
              </a:rPr>
              <a:t>ВКi</a:t>
            </a:r>
            <a:r>
              <a:rPr lang="uk-UA" sz="3000" b="1" dirty="0">
                <a:solidFill>
                  <a:schemeClr val="accent1">
                    <a:lumMod val="50000"/>
                  </a:schemeClr>
                </a:solidFill>
                <a:latin typeface="Vollkorn" panose="020B0604020202020204" charset="0"/>
                <a:ea typeface="Vollkorn" panose="020B0604020202020204" charset="0"/>
              </a:rPr>
              <a:t> – </a:t>
            </a:r>
            <a:r>
              <a:rPr lang="uk-UA" sz="3000" dirty="0">
                <a:solidFill>
                  <a:schemeClr val="accent1">
                    <a:lumMod val="50000"/>
                  </a:schemeClr>
                </a:solidFill>
                <a:latin typeface="Vollkorn" panose="020B0604020202020204" charset="0"/>
                <a:ea typeface="Vollkorn" panose="020B0604020202020204" charset="0"/>
              </a:rPr>
              <a:t>ваговий коефіцієнт за виконання і-го виду робіт під час навчальних занять. Значення вагових коефіцієнтів розраховуються шляхом ділення кількості балів, яка передбачена за виконання окремого виду робіт під час навчальних занять, на сумарну кількість балів за виконання усіх видів робіт під час навчальних занять за семестр</a:t>
            </a:r>
            <a:r>
              <a:rPr lang="uk-UA" sz="3000" dirty="0" smtClean="0">
                <a:solidFill>
                  <a:schemeClr val="accent1">
                    <a:lumMod val="50000"/>
                  </a:schemeClr>
                </a:solidFill>
                <a:latin typeface="Vollkorn" panose="020B0604020202020204" charset="0"/>
                <a:ea typeface="Vollkorn" panose="020B0604020202020204" charset="0"/>
              </a:rPr>
              <a:t>;</a:t>
            </a:r>
          </a:p>
          <a:p>
            <a:pPr indent="360000" algn="just"/>
            <a:endParaRPr lang="uk-UA" sz="1000" dirty="0">
              <a:solidFill>
                <a:schemeClr val="accent1">
                  <a:lumMod val="50000"/>
                </a:schemeClr>
              </a:solidFill>
              <a:latin typeface="Vollkorn" panose="020B0604020202020204" charset="0"/>
              <a:ea typeface="Vollkorn" panose="020B0604020202020204" charset="0"/>
            </a:endParaRPr>
          </a:p>
          <a:p>
            <a:pPr indent="360000" algn="just"/>
            <a:r>
              <a:rPr lang="uk-UA" sz="3000" b="1" dirty="0" err="1">
                <a:solidFill>
                  <a:schemeClr val="accent1">
                    <a:lumMod val="50000"/>
                  </a:schemeClr>
                </a:solidFill>
                <a:latin typeface="Vollkorn" panose="020B0604020202020204" charset="0"/>
                <a:ea typeface="Vollkorn" panose="020B0604020202020204" charset="0"/>
              </a:rPr>
              <a:t>КНЗ</a:t>
            </a:r>
            <a:r>
              <a:rPr lang="uk-UA" sz="3000" b="1" dirty="0">
                <a:solidFill>
                  <a:schemeClr val="accent1">
                    <a:lumMod val="50000"/>
                  </a:schemeClr>
                </a:solidFill>
                <a:latin typeface="Vollkorn" panose="020B0604020202020204" charset="0"/>
                <a:ea typeface="Vollkorn" panose="020B0604020202020204" charset="0"/>
              </a:rPr>
              <a:t> – </a:t>
            </a:r>
            <a:r>
              <a:rPr lang="uk-UA" sz="3000" dirty="0">
                <a:solidFill>
                  <a:schemeClr val="accent1">
                    <a:lumMod val="50000"/>
                  </a:schemeClr>
                </a:solidFill>
                <a:latin typeface="Vollkorn" panose="020B0604020202020204" charset="0"/>
                <a:ea typeface="Vollkorn" panose="020B0604020202020204" charset="0"/>
              </a:rPr>
              <a:t>коригувальний коефіцієнт, який визначається шляхом ділення кількості балів, що передбачена за виконання завдань під час навчальних занять за семестр, на 100 балів</a:t>
            </a:r>
            <a:r>
              <a:rPr lang="uk-UA" sz="3000" dirty="0" smtClean="0">
                <a:solidFill>
                  <a:schemeClr val="accent1">
                    <a:lumMod val="50000"/>
                  </a:schemeClr>
                </a:solidFill>
                <a:latin typeface="Vollkorn" panose="020B0604020202020204" charset="0"/>
                <a:ea typeface="Vollkorn" panose="020B0604020202020204" charset="0"/>
              </a:rPr>
              <a:t>.</a:t>
            </a:r>
            <a:endParaRPr lang="uk-UA" sz="3000" b="1" dirty="0" smtClean="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40726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66800" y="1260407"/>
            <a:ext cx="16002000" cy="6924973"/>
          </a:xfrm>
          <a:prstGeom prst="rect">
            <a:avLst/>
          </a:prstGeom>
        </p:spPr>
        <p:txBody>
          <a:bodyPr wrap="square" lIns="0" tIns="0" rIns="0" bIns="0" rtlCol="0" anchor="t">
            <a:spAutoFit/>
          </a:bodyPr>
          <a:lstStyle/>
          <a:p>
            <a:pPr marL="514350" indent="-514350">
              <a:buFont typeface="+mj-lt"/>
              <a:buAutoNum type="arabicPeriod"/>
            </a:pPr>
            <a:r>
              <a:rPr lang="uk-UA" sz="3000" dirty="0" err="1">
                <a:latin typeface="Vollkorn" panose="020B0604020202020204" charset="0"/>
                <a:ea typeface="Vollkorn" panose="020B0604020202020204" charset="0"/>
              </a:rPr>
              <a:t>Prometheus</a:t>
            </a:r>
            <a:r>
              <a:rPr lang="uk-UA" sz="3000" dirty="0">
                <a:latin typeface="Vollkorn" panose="020B0604020202020204" charset="0"/>
                <a:ea typeface="Vollkorn" panose="020B0604020202020204" charset="0"/>
              </a:rPr>
              <a:t>. Безпека в інтернеті під час війни: практичний курс. URL: </a:t>
            </a:r>
            <a:r>
              <a:rPr lang="uk-UA" sz="3000" dirty="0">
                <a:latin typeface="Vollkorn" panose="020B0604020202020204" charset="0"/>
                <a:ea typeface="Vollkorn" panose="020B0604020202020204" charset="0"/>
                <a:hlinkClick r:id="rId3"/>
              </a:rPr>
              <a:t>https://prometheus.org.ua/course/course-v1:MINZMIN+ISWT101+2023_T2</a:t>
            </a:r>
            <a:endParaRPr lang="uk-UA" sz="3000" dirty="0">
              <a:latin typeface="Vollkorn" panose="020B0604020202020204" charset="0"/>
              <a:ea typeface="Vollkorn" panose="020B0604020202020204" charset="0"/>
            </a:endParaRP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Prometheus</a:t>
            </a:r>
            <a:r>
              <a:rPr lang="uk-UA" sz="3000" dirty="0">
                <a:latin typeface="Vollkorn" panose="020B0604020202020204" charset="0"/>
                <a:ea typeface="Vollkorn" panose="020B0604020202020204" charset="0"/>
              </a:rPr>
              <a:t>. Цифрова безпека на персональному рівні. URL: </a:t>
            </a:r>
            <a:r>
              <a:rPr lang="uk-UA" sz="3000" dirty="0">
                <a:latin typeface="Vollkorn" panose="020B0604020202020204" charset="0"/>
                <a:ea typeface="Vollkorn" panose="020B0604020202020204" charset="0"/>
                <a:hlinkClick r:id="rId4"/>
              </a:rPr>
              <a:t>https://prometheus.org.ua/course/course-v1:Prometheus+DSPL101+2023_T1</a:t>
            </a:r>
            <a:endParaRPr lang="uk-UA" sz="3000" dirty="0">
              <a:latin typeface="Vollkorn" panose="020B0604020202020204" charset="0"/>
              <a:ea typeface="Vollkorn" panose="020B0604020202020204" charset="0"/>
            </a:endParaRP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Prometheus</a:t>
            </a:r>
            <a:r>
              <a:rPr lang="uk-UA" sz="3000" dirty="0">
                <a:latin typeface="Vollkorn" panose="020B0604020202020204" charset="0"/>
                <a:ea typeface="Vollkorn" panose="020B0604020202020204" charset="0"/>
              </a:rPr>
              <a:t>. Інформаційна гігієна під час війни. URL: </a:t>
            </a:r>
            <a:r>
              <a:rPr lang="uk-UA" sz="3000" dirty="0">
                <a:latin typeface="Vollkorn" panose="020B0604020202020204" charset="0"/>
                <a:ea typeface="Vollkorn" panose="020B0604020202020204" charset="0"/>
                <a:hlinkClick r:id="rId5"/>
              </a:rPr>
              <a:t>https://prometheus.org.ua/course/course-v1:Prometheus+IHWAR101+2022_T2</a:t>
            </a:r>
            <a:endParaRPr lang="uk-UA" sz="3000" dirty="0">
              <a:latin typeface="Vollkorn" panose="020B0604020202020204" charset="0"/>
              <a:ea typeface="Vollkorn" panose="020B0604020202020204" charset="0"/>
            </a:endParaRP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Дія.Освіта</a:t>
            </a:r>
            <a:r>
              <a:rPr lang="uk-UA" sz="3000" dirty="0">
                <a:latin typeface="Vollkorn" panose="020B0604020202020204" charset="0"/>
                <a:ea typeface="Vollkorn" panose="020B0604020202020204" charset="0"/>
              </a:rPr>
              <a:t>. Персональна </a:t>
            </a:r>
            <a:r>
              <a:rPr lang="uk-UA" sz="3000" dirty="0" err="1">
                <a:latin typeface="Vollkorn" panose="020B0604020202020204" charset="0"/>
                <a:ea typeface="Vollkorn" panose="020B0604020202020204" charset="0"/>
              </a:rPr>
              <a:t>кібергігієна</a:t>
            </a:r>
            <a:r>
              <a:rPr lang="uk-UA" sz="3000" dirty="0">
                <a:latin typeface="Vollkorn" panose="020B0604020202020204" charset="0"/>
                <a:ea typeface="Vollkorn" panose="020B0604020202020204" charset="0"/>
              </a:rPr>
              <a:t>. URL: </a:t>
            </a:r>
            <a:r>
              <a:rPr lang="uk-UA" sz="3000" dirty="0">
                <a:latin typeface="Vollkorn" panose="020B0604020202020204" charset="0"/>
                <a:ea typeface="Vollkorn" panose="020B0604020202020204" charset="0"/>
                <a:hlinkClick r:id="rId6"/>
              </a:rPr>
              <a:t>https://osvita.diia.gov.ua/simulators/personal-cyberhygiene-simulator</a:t>
            </a:r>
            <a:r>
              <a:rPr lang="uk-UA" sz="3000" dirty="0">
                <a:latin typeface="Vollkorn" panose="020B0604020202020204" charset="0"/>
                <a:ea typeface="Vollkorn" panose="020B0604020202020204" charset="0"/>
              </a:rPr>
              <a:t> </a:t>
            </a: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Дія.Освіта</a:t>
            </a:r>
            <a:r>
              <a:rPr lang="uk-UA" sz="3000" dirty="0">
                <a:latin typeface="Vollkorn" panose="020B0604020202020204" charset="0"/>
                <a:ea typeface="Vollkorn" panose="020B0604020202020204" charset="0"/>
              </a:rPr>
              <a:t>. Дата аналітик. SQL та </a:t>
            </a:r>
            <a:r>
              <a:rPr lang="uk-UA" sz="3000" dirty="0" err="1">
                <a:latin typeface="Vollkorn" panose="020B0604020202020204" charset="0"/>
                <a:ea typeface="Vollkorn" panose="020B0604020202020204" charset="0"/>
              </a:rPr>
              <a:t>Power</a:t>
            </a:r>
            <a:r>
              <a:rPr lang="uk-UA" sz="3000" dirty="0">
                <a:latin typeface="Vollkorn" panose="020B0604020202020204" charset="0"/>
                <a:ea typeface="Vollkorn" panose="020B0604020202020204" charset="0"/>
              </a:rPr>
              <a:t> </a:t>
            </a:r>
            <a:r>
              <a:rPr lang="uk-UA" sz="3000" dirty="0" err="1">
                <a:latin typeface="Vollkorn" panose="020B0604020202020204" charset="0"/>
                <a:ea typeface="Vollkorn" panose="020B0604020202020204" charset="0"/>
              </a:rPr>
              <a:t>BI</a:t>
            </a:r>
            <a:r>
              <a:rPr lang="uk-UA" sz="3000" dirty="0">
                <a:latin typeface="Vollkorn" panose="020B0604020202020204" charset="0"/>
                <a:ea typeface="Vollkorn" panose="020B0604020202020204" charset="0"/>
              </a:rPr>
              <a:t>. URL: </a:t>
            </a:r>
            <a:r>
              <a:rPr lang="uk-UA" sz="3000" dirty="0">
                <a:latin typeface="Vollkorn" panose="020B0604020202020204" charset="0"/>
                <a:ea typeface="Vollkorn" panose="020B0604020202020204" charset="0"/>
                <a:hlinkClick r:id="rId7"/>
              </a:rPr>
              <a:t>https://osvita.diia.gov.ua/simulators/data-analyst-sql-and-power-bi-simulator</a:t>
            </a:r>
            <a:endParaRPr lang="uk-UA" sz="3000" dirty="0">
              <a:latin typeface="Vollkorn" panose="020B0604020202020204" charset="0"/>
              <a:ea typeface="Vollkorn" panose="020B0604020202020204" charset="0"/>
            </a:endParaRP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ChatGPT</a:t>
            </a:r>
            <a:r>
              <a:rPr lang="uk-UA" sz="3000" dirty="0" smtClean="0">
                <a:latin typeface="Vollkorn" panose="020B0604020202020204" charset="0"/>
                <a:ea typeface="Vollkorn" panose="020B0604020202020204" charset="0"/>
              </a:rPr>
              <a:t> </a:t>
            </a:r>
            <a:r>
              <a:rPr lang="uk-UA" sz="3000" dirty="0">
                <a:latin typeface="Vollkorn" panose="020B0604020202020204" charset="0"/>
                <a:ea typeface="Vollkorn" panose="020B0604020202020204" charset="0"/>
              </a:rPr>
              <a:t>для підвищення власної ефективності. URL: </a:t>
            </a:r>
            <a:r>
              <a:rPr lang="uk-UA" sz="3000" dirty="0">
                <a:latin typeface="Vollkorn" panose="020B0604020202020204" charset="0"/>
                <a:ea typeface="Vollkorn" panose="020B0604020202020204" charset="0"/>
                <a:hlinkClick r:id="rId8"/>
              </a:rPr>
              <a:t>https://osvita.diia.gov.ua/courses/chatgpt-for-personal-effectiveness</a:t>
            </a:r>
            <a:endParaRPr lang="en-US" sz="3000" spc="-10" dirty="0">
              <a:solidFill>
                <a:srgbClr val="224D83"/>
              </a:solidFill>
              <a:latin typeface="Vollkorn" panose="020B0604020202020204" charset="0"/>
              <a:ea typeface="Vollkorn" panose="020B0604020202020204" charset="0"/>
            </a:endParaRPr>
          </a:p>
        </p:txBody>
      </p:sp>
      <p:sp>
        <p:nvSpPr>
          <p:cNvPr id="4" name="TextBox 4"/>
          <p:cNvSpPr txBox="1"/>
          <p:nvPr/>
        </p:nvSpPr>
        <p:spPr>
          <a:xfrm>
            <a:off x="0" y="304899"/>
            <a:ext cx="18288000" cy="743793"/>
          </a:xfrm>
          <a:prstGeom prst="rect">
            <a:avLst/>
          </a:prstGeom>
        </p:spPr>
        <p:txBody>
          <a:bodyPr lIns="0" tIns="0" rIns="0" bIns="0" rtlCol="0" anchor="t">
            <a:spAutoFit/>
          </a:bodyPr>
          <a:lstStyle/>
          <a:p>
            <a:pPr algn="ctr">
              <a:lnSpc>
                <a:spcPts val="5759"/>
              </a:lnSpc>
            </a:pPr>
            <a:r>
              <a:rPr lang="uk-UA" sz="4800" spc="-50" dirty="0" smtClean="0">
                <a:solidFill>
                  <a:srgbClr val="17375E"/>
                </a:solidFill>
                <a:latin typeface="Vollkorn Bold"/>
              </a:rPr>
              <a:t>КУРСИ НЕФОРМАЛЬНОЇ ОСВІТИ</a:t>
            </a:r>
            <a:endParaRPr lang="en-US" sz="4800" spc="-50" dirty="0">
              <a:solidFill>
                <a:srgbClr val="17375E"/>
              </a:solidFill>
              <a:latin typeface="Vollkorn Bo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67577" y="1009650"/>
            <a:ext cx="14952846" cy="5883087"/>
          </a:xfrm>
          <a:prstGeom prst="rect">
            <a:avLst/>
          </a:prstGeom>
        </p:spPr>
        <p:txBody>
          <a:bodyPr lIns="0" tIns="0" rIns="0" bIns="0" rtlCol="0" anchor="t">
            <a:spAutoFit/>
          </a:bodyPr>
          <a:lstStyle/>
          <a:p>
            <a:pPr algn="just">
              <a:lnSpc>
                <a:spcPts val="5040"/>
              </a:lnSpc>
            </a:pPr>
            <a:r>
              <a:rPr lang="en-US" sz="4200" spc="-11" dirty="0" err="1">
                <a:solidFill>
                  <a:schemeClr val="accent1">
                    <a:lumMod val="50000"/>
                  </a:schemeClr>
                </a:solidFill>
                <a:latin typeface="Vollkorn"/>
              </a:rPr>
              <a:t>Визнання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навчання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набутих</a:t>
            </a:r>
            <a:r>
              <a:rPr lang="en-US" sz="4200" spc="-11" dirty="0">
                <a:solidFill>
                  <a:schemeClr val="accent1">
                    <a:lumMod val="50000"/>
                  </a:schemeClr>
                </a:solidFill>
                <a:latin typeface="Vollkorn"/>
              </a:rPr>
              <a:t> у </a:t>
            </a:r>
            <a:r>
              <a:rPr lang="en-US" sz="4200" spc="-11" dirty="0" err="1">
                <a:solidFill>
                  <a:schemeClr val="accent1">
                    <a:lumMod val="50000"/>
                  </a:schemeClr>
                </a:solidFill>
                <a:latin typeface="Vollkorn"/>
              </a:rPr>
              <a:t>неформальній</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a:t>
            </a:r>
            <a:r>
              <a:rPr lang="en-US" sz="4200" spc="-11" dirty="0" err="1">
                <a:solidFill>
                  <a:schemeClr val="accent1">
                    <a:lumMod val="50000"/>
                  </a:schemeClr>
                </a:solidFill>
                <a:latin typeface="Vollkorn"/>
              </a:rPr>
              <a:t>або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інформальній</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освіті</a:t>
            </a:r>
            <a:r>
              <a:rPr lang="en-US" sz="4200" spc="-11" dirty="0">
                <a:solidFill>
                  <a:schemeClr val="accent1">
                    <a:lumMod val="50000"/>
                  </a:schemeClr>
                </a:solidFill>
                <a:latin typeface="Vollkorn"/>
              </a:rPr>
              <a:t> в </a:t>
            </a:r>
            <a:r>
              <a:rPr lang="en-US" sz="4200" spc="-11" dirty="0" err="1">
                <a:solidFill>
                  <a:schemeClr val="accent1">
                    <a:lumMod val="50000"/>
                  </a:schemeClr>
                </a:solidFill>
                <a:latin typeface="Vollkorn"/>
              </a:rPr>
              <a:t>рамках</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окремих</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Italics"/>
              </a:rPr>
              <a:t>окремих</a:t>
            </a:r>
            <a:r>
              <a:rPr lang="en-US" sz="4200" spc="-11" dirty="0">
                <a:solidFill>
                  <a:schemeClr val="accent1">
                    <a:lumMod val="50000"/>
                  </a:schemeClr>
                </a:solidFill>
                <a:latin typeface="Vollkorn Italics"/>
              </a:rPr>
              <a:t> </a:t>
            </a:r>
            <a:r>
              <a:rPr lang="en-US" sz="4200" spc="-11" dirty="0" err="1">
                <a:solidFill>
                  <a:schemeClr val="accent1">
                    <a:lumMod val="50000"/>
                  </a:schemeClr>
                </a:solidFill>
                <a:latin typeface="Vollkorn Italics"/>
              </a:rPr>
              <a:t>освітніх</a:t>
            </a:r>
            <a:r>
              <a:rPr lang="en-US" sz="4200" spc="-11" dirty="0">
                <a:solidFill>
                  <a:schemeClr val="accent1">
                    <a:lumMod val="50000"/>
                  </a:schemeClr>
                </a:solidFill>
                <a:latin typeface="Vollkorn Italics"/>
              </a:rPr>
              <a:t> </a:t>
            </a:r>
            <a:r>
              <a:rPr lang="en-US" sz="4200" spc="-11" dirty="0" err="1">
                <a:solidFill>
                  <a:schemeClr val="accent1">
                    <a:lumMod val="50000"/>
                  </a:schemeClr>
                </a:solidFill>
                <a:latin typeface="Vollkorn Italics"/>
              </a:rPr>
              <a:t>компонентів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може</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здійснюватися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викладачем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зверненням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здобувача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вищої</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представленням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документів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які</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підтверджують</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навчання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сертифікати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свідоцтва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скріншоти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тощо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Рішення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визнання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оцінка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відповідну</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частину</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освітнього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компонента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приймається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викладачем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результатами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співбесіди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зі</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здобувачем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вищої</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освіти</a:t>
            </a:r>
            <a:r>
              <a:rPr lang="en-US" sz="4200" spc="-11" dirty="0">
                <a:solidFill>
                  <a:schemeClr val="accent1">
                    <a:lumMod val="50000"/>
                  </a:schemeClr>
                </a:solidFill>
                <a:latin typeface="Vollkorn"/>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96093"/>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7" name="Таблиця 6"/>
          <p:cNvGraphicFramePr>
            <a:graphicFrameLocks noGrp="1"/>
          </p:cNvGraphicFramePr>
          <p:nvPr>
            <p:extLst>
              <p:ext uri="{D42A27DB-BD31-4B8C-83A1-F6EECF244321}">
                <p14:modId xmlns:p14="http://schemas.microsoft.com/office/powerpoint/2010/main" val="3248401248"/>
              </p:ext>
            </p:extLst>
          </p:nvPr>
        </p:nvGraphicFramePr>
        <p:xfrm>
          <a:off x="1600200" y="743793"/>
          <a:ext cx="14478001" cy="7508634"/>
        </p:xfrm>
        <a:graphic>
          <a:graphicData uri="http://schemas.openxmlformats.org/drawingml/2006/table">
            <a:tbl>
              <a:tblPr firstRow="1" firstCol="1" bandRow="1">
                <a:tableStyleId>{5C22544A-7EE6-4342-B048-85BDC9FD1C3A}</a:tableStyleId>
              </a:tblPr>
              <a:tblGrid>
                <a:gridCol w="825172">
                  <a:extLst>
                    <a:ext uri="{9D8B030D-6E8A-4147-A177-3AD203B41FA5}">
                      <a16:colId xmlns:a16="http://schemas.microsoft.com/office/drawing/2014/main" val="1961149449"/>
                    </a:ext>
                  </a:extLst>
                </a:gridCol>
                <a:gridCol w="6251296">
                  <a:extLst>
                    <a:ext uri="{9D8B030D-6E8A-4147-A177-3AD203B41FA5}">
                      <a16:colId xmlns:a16="http://schemas.microsoft.com/office/drawing/2014/main" val="2344841878"/>
                    </a:ext>
                  </a:extLst>
                </a:gridCol>
                <a:gridCol w="7401533">
                  <a:extLst>
                    <a:ext uri="{9D8B030D-6E8A-4147-A177-3AD203B41FA5}">
                      <a16:colId xmlns:a16="http://schemas.microsoft.com/office/drawing/2014/main" val="1347664785"/>
                    </a:ext>
                  </a:extLst>
                </a:gridCol>
              </a:tblGrid>
              <a:tr h="212847">
                <a:tc>
                  <a:txBody>
                    <a:bodyPr/>
                    <a:lstStyle/>
                    <a:p>
                      <a:pPr algn="ctr">
                        <a:lnSpc>
                          <a:spcPct val="130000"/>
                        </a:lnSpc>
                        <a:spcAft>
                          <a:spcPts val="0"/>
                        </a:spcAft>
                      </a:pPr>
                      <a:r>
                        <a:rPr lang="uk-UA" sz="1900" dirty="0">
                          <a:effectLst/>
                          <a:latin typeface="Vollkorn" panose="020B0604020202020204" charset="0"/>
                          <a:ea typeface="Vollkorn" panose="020B0604020202020204" charset="0"/>
                        </a:rPr>
                        <a:t>№ з/п</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uk-UA" sz="1900" dirty="0">
                          <a:effectLst/>
                          <a:latin typeface="Vollkorn" panose="020B0604020202020204" charset="0"/>
                          <a:ea typeface="Vollkorn" panose="020B0604020202020204" charset="0"/>
                        </a:rPr>
                        <a:t>Термін державною мовою</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uk-UA" sz="1900" dirty="0">
                          <a:effectLst/>
                          <a:latin typeface="Vollkorn" panose="020B0604020202020204" charset="0"/>
                          <a:ea typeface="Vollkorn" panose="020B0604020202020204" charset="0"/>
                        </a:rPr>
                        <a:t>Відповідник англійською мовою</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293518989"/>
                  </a:ext>
                </a:extLst>
              </a:tr>
              <a:tr h="242340">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Due</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Diligence</a:t>
                      </a:r>
                      <a:r>
                        <a:rPr lang="uk-UA" sz="1900" dirty="0">
                          <a:effectLst/>
                          <a:latin typeface="Vollkorn" panose="020B0604020202020204" charset="0"/>
                          <a:ea typeface="Vollkorn" panose="020B0604020202020204" charset="0"/>
                        </a:rPr>
                        <a:t>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Due Diligence</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158739"/>
                  </a:ext>
                </a:extLst>
              </a:tr>
              <a:tr h="255842">
                <a:tc>
                  <a:txBody>
                    <a:bodyPr/>
                    <a:lstStyle/>
                    <a:p>
                      <a:pPr algn="ctr">
                        <a:lnSpc>
                          <a:spcPct val="130000"/>
                        </a:lnSpc>
                        <a:spcAft>
                          <a:spcPts val="0"/>
                        </a:spcAft>
                      </a:pPr>
                      <a:r>
                        <a:rPr lang="uk-UA" sz="1900" dirty="0">
                          <a:effectLst/>
                          <a:latin typeface="Vollkorn" panose="020B0604020202020204" charset="0"/>
                          <a:ea typeface="Vollkorn" panose="020B0604020202020204" charset="0"/>
                        </a:rPr>
                        <a:t>2</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Автентифікація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Authentication</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912935"/>
                  </a:ext>
                </a:extLst>
              </a:tr>
              <a:tr h="255842">
                <a:tc>
                  <a:txBody>
                    <a:bodyPr/>
                    <a:lstStyle/>
                    <a:p>
                      <a:pPr algn="ctr">
                        <a:lnSpc>
                          <a:spcPct val="130000"/>
                        </a:lnSpc>
                        <a:spcAft>
                          <a:spcPts val="0"/>
                        </a:spcAft>
                      </a:pPr>
                      <a:r>
                        <a:rPr lang="uk-UA" sz="1900">
                          <a:effectLst/>
                          <a:latin typeface="Vollkorn" panose="020B0604020202020204" charset="0"/>
                          <a:ea typeface="Vollkorn" panose="020B0604020202020204" charset="0"/>
                        </a:rPr>
                        <a:t>3</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Антивірусний захист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Antivirus protection</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26452"/>
                  </a:ext>
                </a:extLst>
              </a:tr>
              <a:tr h="255842">
                <a:tc>
                  <a:txBody>
                    <a:bodyPr/>
                    <a:lstStyle/>
                    <a:p>
                      <a:pPr algn="ctr">
                        <a:lnSpc>
                          <a:spcPct val="130000"/>
                        </a:lnSpc>
                        <a:spcAft>
                          <a:spcPts val="0"/>
                        </a:spcAft>
                      </a:pPr>
                      <a:r>
                        <a:rPr lang="uk-UA" sz="1900" dirty="0">
                          <a:effectLst/>
                          <a:latin typeface="Vollkorn" panose="020B0604020202020204" charset="0"/>
                          <a:ea typeface="Vollkorn" panose="020B0604020202020204" charset="0"/>
                        </a:rPr>
                        <a:t>4</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Апаратні ключі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Hardware keys</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7300653"/>
                  </a:ext>
                </a:extLst>
              </a:tr>
              <a:tr h="161678">
                <a:tc>
                  <a:txBody>
                    <a:bodyPr/>
                    <a:lstStyle/>
                    <a:p>
                      <a:pPr algn="ctr">
                        <a:lnSpc>
                          <a:spcPct val="130000"/>
                        </a:lnSpc>
                        <a:spcAft>
                          <a:spcPts val="0"/>
                        </a:spcAft>
                      </a:pPr>
                      <a:r>
                        <a:rPr lang="uk-UA" sz="1900" dirty="0">
                          <a:effectLst/>
                          <a:latin typeface="Vollkorn" panose="020B0604020202020204" charset="0"/>
                          <a:ea typeface="Vollkorn" panose="020B0604020202020204" charset="0"/>
                        </a:rPr>
                        <a:t>5</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Аудит інформаційної безпеки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Information security audit</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897623"/>
                  </a:ext>
                </a:extLst>
              </a:tr>
              <a:tr h="158480">
                <a:tc>
                  <a:txBody>
                    <a:bodyPr/>
                    <a:lstStyle/>
                    <a:p>
                      <a:pPr algn="ctr">
                        <a:lnSpc>
                          <a:spcPct val="130000"/>
                        </a:lnSpc>
                        <a:spcAft>
                          <a:spcPts val="0"/>
                        </a:spcAft>
                      </a:pPr>
                      <a:r>
                        <a:rPr lang="uk-UA" sz="1900" dirty="0">
                          <a:effectLst/>
                          <a:latin typeface="Vollkorn" panose="020B0604020202020204" charset="0"/>
                          <a:ea typeface="Vollkorn" panose="020B0604020202020204" charset="0"/>
                        </a:rPr>
                        <a:t>6</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Безпечне збереження даних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Secure data storage</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372503"/>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7</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Верифікація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Verification</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778359"/>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8</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Графічна обробка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Graphic</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processing</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488305"/>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9</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Джерела держави-агресора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Sources</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of</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the</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aggressor</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state</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4399410"/>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10</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Документальне забезпечення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Documentation</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91042"/>
                  </a:ext>
                </a:extLst>
              </a:tr>
              <a:tr h="186196">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11</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Експериментальні дані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Experimental</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data</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1885"/>
                  </a:ext>
                </a:extLst>
              </a:tr>
              <a:tr h="170562">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12</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Експортний контроль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Export</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control</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460030"/>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13</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Засоби блокування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Blocking</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tools</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467795"/>
                  </a:ext>
                </a:extLst>
              </a:tr>
              <a:tr h="164521">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14</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Засоби інформаційної взаємодії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Information</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interaction</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tools</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760691"/>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15</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Ідентифікація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Identification</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982649"/>
                  </a:ext>
                </a:extLst>
              </a:tr>
              <a:tr h="158480">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16</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Інтернет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Internet</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257621"/>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17</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a:effectLst/>
                          <a:latin typeface="Vollkorn" panose="020B0604020202020204" charset="0"/>
                          <a:ea typeface="Vollkorn" panose="020B0604020202020204" charset="0"/>
                        </a:rPr>
                        <a:t>Інформаційна безпека </a:t>
                      </a:r>
                      <a:endParaRPr lang="uk-UA" sz="19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Information</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security</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4412202"/>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18</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Інформаційна гігієна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Information</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hygiene</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038119"/>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19</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Інформаційна інфраструктура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Information</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infrastructure</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162528"/>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20</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30000"/>
                        </a:lnSpc>
                        <a:spcAft>
                          <a:spcPts val="0"/>
                        </a:spcAft>
                      </a:pPr>
                      <a:r>
                        <a:rPr lang="uk-UA" sz="1900" dirty="0">
                          <a:effectLst/>
                          <a:latin typeface="Vollkorn" panose="020B0604020202020204" charset="0"/>
                          <a:ea typeface="Vollkorn" panose="020B0604020202020204" charset="0"/>
                        </a:rPr>
                        <a:t>Інформаційний простір </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1900" dirty="0" err="1">
                          <a:effectLst/>
                          <a:latin typeface="Vollkorn" panose="020B0604020202020204" charset="0"/>
                          <a:ea typeface="Vollkorn" panose="020B0604020202020204" charset="0"/>
                        </a:rPr>
                        <a:t>Information</a:t>
                      </a:r>
                      <a:r>
                        <a:rPr lang="uk-UA" sz="1900" dirty="0">
                          <a:effectLst/>
                          <a:latin typeface="Vollkorn" panose="020B0604020202020204" charset="0"/>
                          <a:ea typeface="Vollkorn" panose="020B0604020202020204" charset="0"/>
                        </a:rPr>
                        <a:t> </a:t>
                      </a:r>
                      <a:r>
                        <a:rPr lang="uk-UA" sz="1900" dirty="0" err="1">
                          <a:effectLst/>
                          <a:latin typeface="Vollkorn" panose="020B0604020202020204" charset="0"/>
                          <a:ea typeface="Vollkorn" panose="020B0604020202020204" charset="0"/>
                        </a:rPr>
                        <a:t>space</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027041"/>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847519421"/>
              </p:ext>
            </p:extLst>
          </p:nvPr>
        </p:nvGraphicFramePr>
        <p:xfrm>
          <a:off x="2209800" y="757592"/>
          <a:ext cx="12954000" cy="7500257"/>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214041086"/>
                    </a:ext>
                  </a:extLst>
                </a:gridCol>
                <a:gridCol w="5994400">
                  <a:extLst>
                    <a:ext uri="{9D8B030D-6E8A-4147-A177-3AD203B41FA5}">
                      <a16:colId xmlns:a16="http://schemas.microsoft.com/office/drawing/2014/main" val="2455149876"/>
                    </a:ext>
                  </a:extLst>
                </a:gridCol>
                <a:gridCol w="6045200">
                  <a:extLst>
                    <a:ext uri="{9D8B030D-6E8A-4147-A177-3AD203B41FA5}">
                      <a16:colId xmlns:a16="http://schemas.microsoft.com/office/drawing/2014/main"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826852245"/>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Інформаційний шум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Information</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noise</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4886798"/>
                  </a:ext>
                </a:extLst>
              </a:tr>
              <a:tr h="171903">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Інформаційні ресурси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Information resources</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35158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Кіберпростір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Cyberspace</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49418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Критерії достовірності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Authentication criteria</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74091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Ліцензування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Licensing</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93430"/>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Месенджери</a:t>
                      </a:r>
                      <a:r>
                        <a:rPr lang="uk-UA" sz="2000" dirty="0">
                          <a:effectLst/>
                          <a:latin typeface="Vollkorn" panose="020B0604020202020204" charset="0"/>
                          <a:ea typeface="Vollkorn" panose="020B0604020202020204" charset="0"/>
                        </a:rPr>
                        <a:t>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Messengers</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151654"/>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Міжнародні договори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International</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treaties</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7404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Моніторинг системи </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System</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monitoring</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2384692"/>
                  </a:ext>
                </a:extLst>
              </a:tr>
              <a:tr h="171601">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Наукова інформація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Scientific</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information</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17011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Нелегальний експорт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Illegal</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export</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865317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Пакети обробки даних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Data</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processing</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packages</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90472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Політика безпеки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Security</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policy</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210293"/>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Розмежування доступу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Access </a:t>
                      </a:r>
                      <a:r>
                        <a:rPr lang="uk-UA" sz="2000" dirty="0" err="1">
                          <a:effectLst/>
                          <a:latin typeface="Vollkorn" panose="020B0604020202020204" charset="0"/>
                          <a:ea typeface="Vollkorn" panose="020B0604020202020204" charset="0"/>
                        </a:rPr>
                        <a:t>delimitation</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98946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Ролі та обов’язки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Roles</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and</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responsibilities</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3100583"/>
                  </a:ext>
                </a:extLst>
              </a:tr>
              <a:tr h="175226">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Системи сигналізації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Alarm</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systems</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38223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Спеціалізоване програмне забезпечення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Specialized</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software</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provision</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39715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Текстова обробка даних </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a:effectLst/>
                          <a:latin typeface="Vollkorn" panose="020B0604020202020204" charset="0"/>
                          <a:ea typeface="Vollkorn" panose="020B0604020202020204" charset="0"/>
                        </a:rPr>
                        <a:t>Word </a:t>
                      </a:r>
                      <a:r>
                        <a:rPr lang="uk-UA" sz="2000" dirty="0" err="1">
                          <a:effectLst/>
                          <a:latin typeface="Vollkorn" panose="020B0604020202020204" charset="0"/>
                          <a:ea typeface="Vollkorn" panose="020B0604020202020204" charset="0"/>
                        </a:rPr>
                        <a:t>processing</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272208"/>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a:effectLst/>
                          <a:latin typeface="Vollkorn" panose="020B0604020202020204" charset="0"/>
                          <a:ea typeface="Vollkorn" panose="020B0604020202020204" charset="0"/>
                        </a:rPr>
                        <a:t>Технології подвійного призначення</a:t>
                      </a:r>
                      <a:endParaRPr lang="uk-UA" sz="200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0"/>
                        </a:spcAft>
                      </a:pPr>
                      <a:r>
                        <a:rPr lang="uk-UA" sz="2000" dirty="0" err="1">
                          <a:effectLst/>
                          <a:latin typeface="Vollkorn" panose="020B0604020202020204" charset="0"/>
                          <a:ea typeface="Vollkorn" panose="020B0604020202020204" charset="0"/>
                        </a:rPr>
                        <a:t>Dual-purpose</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technologies</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98657"/>
                  </a:ext>
                </a:extLst>
              </a:tr>
            </a:tbl>
          </a:graphicData>
        </a:graphic>
      </p:graphicFrame>
    </p:spTree>
    <p:extLst>
      <p:ext uri="{BB962C8B-B14F-4D97-AF65-F5344CB8AC3E}">
        <p14:creationId xmlns:p14="http://schemas.microsoft.com/office/powerpoint/2010/main" val="3319859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457200" y="1790700"/>
            <a:ext cx="17297400" cy="5909310"/>
          </a:xfrm>
          <a:prstGeom prst="rect">
            <a:avLst/>
          </a:prstGeom>
        </p:spPr>
        <p:txBody>
          <a:bodyPr wrap="square" lIns="0" tIns="0" rIns="0" bIns="0" rtlCol="0" anchor="t">
            <a:spAutoFit/>
          </a:bodyPr>
          <a:lstStyle/>
          <a:p>
            <a:pPr algn="just"/>
            <a:r>
              <a:rPr lang="uk-UA" sz="3200" b="1" dirty="0">
                <a:solidFill>
                  <a:schemeClr val="bg1"/>
                </a:solidFill>
                <a:latin typeface="Vollkorn" panose="020B0604020202020204" charset="0"/>
                <a:ea typeface="Vollkorn" panose="020B0604020202020204" charset="0"/>
              </a:rPr>
              <a:t>Мета дисципліни </a:t>
            </a:r>
            <a:r>
              <a:rPr lang="uk-UA" sz="3200" dirty="0">
                <a:solidFill>
                  <a:schemeClr val="bg1"/>
                </a:solidFill>
                <a:latin typeface="Vollkorn" panose="020B0604020202020204" charset="0"/>
                <a:ea typeface="Vollkorn" panose="020B0604020202020204" charset="0"/>
              </a:rPr>
              <a:t>полягає в отриманні здобувачами теоретичних знань і практичних навичок щодо ефективного використання цифрових технологій, трансферту технологій та забезпечення особистої інформаційної безпеки дослідника при здійсненні наукових досліджень через: </a:t>
            </a:r>
            <a:endParaRPr lang="uk-UA" sz="3200" dirty="0" smtClean="0">
              <a:solidFill>
                <a:schemeClr val="bg1"/>
              </a:solidFill>
              <a:latin typeface="Vollkorn" panose="020B0604020202020204" charset="0"/>
              <a:ea typeface="Vollkorn" panose="020B0604020202020204" charset="0"/>
            </a:endParaRPr>
          </a:p>
          <a:p>
            <a:pPr algn="just"/>
            <a:endParaRPr lang="uk-UA" sz="3200" dirty="0" smtClean="0">
              <a:solidFill>
                <a:schemeClr val="bg1"/>
              </a:solidFill>
              <a:latin typeface="Vollkorn" panose="020B0604020202020204" charset="0"/>
              <a:ea typeface="Vollkorn" panose="020B0604020202020204" charset="0"/>
            </a:endParaRPr>
          </a:p>
          <a:p>
            <a:pPr algn="just"/>
            <a:r>
              <a:rPr lang="uk-UA" sz="3200" dirty="0" smtClean="0">
                <a:solidFill>
                  <a:schemeClr val="bg1"/>
                </a:solidFill>
                <a:latin typeface="Vollkorn" panose="020B0604020202020204" charset="0"/>
                <a:ea typeface="Vollkorn" panose="020B0604020202020204" charset="0"/>
              </a:rPr>
              <a:t>– </a:t>
            </a:r>
            <a:r>
              <a:rPr lang="uk-UA" sz="3200" dirty="0">
                <a:solidFill>
                  <a:schemeClr val="bg1"/>
                </a:solidFill>
                <a:latin typeface="Vollkorn" panose="020B0604020202020204" charset="0"/>
                <a:ea typeface="Vollkorn" panose="020B0604020202020204" charset="0"/>
              </a:rPr>
              <a:t>розкриття основних положень інформаційного простору та рівнів захисту інформації; </a:t>
            </a:r>
            <a:endParaRPr lang="uk-UA" sz="3200" dirty="0" smtClean="0">
              <a:solidFill>
                <a:schemeClr val="bg1"/>
              </a:solidFill>
              <a:latin typeface="Vollkorn" panose="020B0604020202020204" charset="0"/>
              <a:ea typeface="Vollkorn" panose="020B0604020202020204" charset="0"/>
            </a:endParaRPr>
          </a:p>
          <a:p>
            <a:pPr algn="just"/>
            <a:r>
              <a:rPr lang="uk-UA" sz="3200" dirty="0" smtClean="0">
                <a:solidFill>
                  <a:schemeClr val="bg1"/>
                </a:solidFill>
                <a:latin typeface="Vollkorn" panose="020B0604020202020204" charset="0"/>
                <a:ea typeface="Vollkorn" panose="020B0604020202020204" charset="0"/>
              </a:rPr>
              <a:t>– </a:t>
            </a:r>
            <a:r>
              <a:rPr lang="uk-UA" sz="3200" dirty="0">
                <a:solidFill>
                  <a:schemeClr val="bg1"/>
                </a:solidFill>
                <a:latin typeface="Vollkorn" panose="020B0604020202020204" charset="0"/>
                <a:ea typeface="Vollkorn" panose="020B0604020202020204" charset="0"/>
              </a:rPr>
              <a:t>використання інформаційних технологій при здійсненні наукових досліджень на етапах збору, накопичення, обробки та представлення результатів досліджень; </a:t>
            </a:r>
            <a:endParaRPr lang="uk-UA" sz="3200" dirty="0" smtClean="0">
              <a:solidFill>
                <a:schemeClr val="bg1"/>
              </a:solidFill>
              <a:latin typeface="Vollkorn" panose="020B0604020202020204" charset="0"/>
              <a:ea typeface="Vollkorn" panose="020B0604020202020204" charset="0"/>
            </a:endParaRPr>
          </a:p>
          <a:p>
            <a:pPr algn="just"/>
            <a:r>
              <a:rPr lang="uk-UA" sz="3200" dirty="0" smtClean="0">
                <a:solidFill>
                  <a:schemeClr val="bg1"/>
                </a:solidFill>
                <a:latin typeface="Vollkorn" panose="020B0604020202020204" charset="0"/>
                <a:ea typeface="Vollkorn" panose="020B0604020202020204" charset="0"/>
              </a:rPr>
              <a:t>– </a:t>
            </a:r>
            <a:r>
              <a:rPr lang="uk-UA" sz="3200" dirty="0">
                <a:solidFill>
                  <a:schemeClr val="bg1"/>
                </a:solidFill>
                <a:latin typeface="Vollkorn" panose="020B0604020202020204" charset="0"/>
                <a:ea typeface="Vollkorn" panose="020B0604020202020204" charset="0"/>
              </a:rPr>
              <a:t>розуміння технології трансферту наукових розробок та технологій подвійного призначення, зокрема; </a:t>
            </a:r>
            <a:r>
              <a:rPr lang="uk-UA" sz="3200" dirty="0" smtClean="0">
                <a:solidFill>
                  <a:schemeClr val="bg1"/>
                </a:solidFill>
                <a:latin typeface="Vollkorn" panose="020B0604020202020204" charset="0"/>
                <a:ea typeface="Vollkorn" panose="020B0604020202020204" charset="0"/>
              </a:rPr>
              <a:t>–</a:t>
            </a:r>
          </a:p>
          <a:p>
            <a:pPr algn="just"/>
            <a:r>
              <a:rPr lang="uk-UA" sz="3200" dirty="0" smtClean="0">
                <a:solidFill>
                  <a:schemeClr val="bg1"/>
                </a:solidFill>
                <a:latin typeface="Vollkorn" panose="020B0604020202020204" charset="0"/>
                <a:ea typeface="Vollkorn" panose="020B0604020202020204" charset="0"/>
              </a:rPr>
              <a:t> </a:t>
            </a:r>
            <a:r>
              <a:rPr lang="uk-UA" sz="3200" dirty="0">
                <a:solidFill>
                  <a:schemeClr val="bg1"/>
                </a:solidFill>
                <a:latin typeface="Vollkorn" panose="020B0604020202020204" charset="0"/>
                <a:ea typeface="Vollkorn" panose="020B0604020202020204" charset="0"/>
              </a:rPr>
              <a:t>обґрунтування актуальності забезпечення інформаційної безпеки наукових установ та дотримання інформаційної гігієни дослідниками</a:t>
            </a:r>
            <a:endParaRPr lang="en-US" sz="3200" spc="-29" dirty="0">
              <a:solidFill>
                <a:schemeClr val="bg1"/>
              </a:solidFill>
              <a:latin typeface="Vollkorn" panose="020B0604020202020204" charset="0"/>
              <a:ea typeface="Vollkorn"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438977" y="763667"/>
            <a:ext cx="15934623" cy="7843173"/>
          </a:xfrm>
          <a:prstGeom prst="rect">
            <a:avLst/>
          </a:prstGeom>
        </p:spPr>
        <p:txBody>
          <a:bodyPr wrap="square" lIns="0" tIns="0" rIns="0" bIns="0" rtlCol="0" anchor="t">
            <a:spAutoFit/>
          </a:bodyPr>
          <a:lstStyle/>
          <a:p>
            <a:pPr algn="ctr">
              <a:lnSpc>
                <a:spcPts val="5040"/>
              </a:lnSpc>
            </a:pPr>
            <a:r>
              <a:rPr lang="en-US" sz="4200" spc="-26" dirty="0" err="1">
                <a:solidFill>
                  <a:schemeClr val="accent1">
                    <a:lumMod val="50000"/>
                  </a:schemeClr>
                </a:solidFill>
                <a:latin typeface="Vollkorn Bold"/>
              </a:rPr>
              <a:t>Завдання</a:t>
            </a:r>
            <a:r>
              <a:rPr lang="en-US" sz="4200" spc="-26" dirty="0">
                <a:solidFill>
                  <a:schemeClr val="accent1">
                    <a:lumMod val="50000"/>
                  </a:schemeClr>
                </a:solidFill>
                <a:latin typeface="Vollkorn Bold"/>
              </a:rPr>
              <a:t> </a:t>
            </a:r>
            <a:r>
              <a:rPr lang="en-US" sz="4200" spc="-26" dirty="0" err="1">
                <a:solidFill>
                  <a:schemeClr val="accent1">
                    <a:lumMod val="50000"/>
                  </a:schemeClr>
                </a:solidFill>
                <a:latin typeface="Vollkorn Bold"/>
              </a:rPr>
              <a:t>вивчення</a:t>
            </a:r>
            <a:r>
              <a:rPr lang="en-US" sz="4200" spc="-26" dirty="0">
                <a:solidFill>
                  <a:schemeClr val="accent1">
                    <a:lumMod val="50000"/>
                  </a:schemeClr>
                </a:solidFill>
                <a:latin typeface="Vollkorn Bold"/>
              </a:rPr>
              <a:t> </a:t>
            </a:r>
            <a:r>
              <a:rPr lang="en-US" sz="4200" spc="-26" dirty="0" err="1">
                <a:solidFill>
                  <a:schemeClr val="accent1">
                    <a:lumMod val="50000"/>
                  </a:schemeClr>
                </a:solidFill>
                <a:latin typeface="Vollkorn Bold"/>
              </a:rPr>
              <a:t>навчальної</a:t>
            </a:r>
            <a:r>
              <a:rPr lang="en-US" sz="4200" spc="-26" dirty="0">
                <a:solidFill>
                  <a:schemeClr val="accent1">
                    <a:lumMod val="50000"/>
                  </a:schemeClr>
                </a:solidFill>
                <a:latin typeface="Vollkorn Bold"/>
              </a:rPr>
              <a:t> </a:t>
            </a:r>
            <a:r>
              <a:rPr lang="en-US" sz="4200" spc="-26" dirty="0" err="1" smtClean="0">
                <a:solidFill>
                  <a:schemeClr val="accent1">
                    <a:lumMod val="50000"/>
                  </a:schemeClr>
                </a:solidFill>
                <a:latin typeface="Vollkorn Bold"/>
              </a:rPr>
              <a:t>дисципліни</a:t>
            </a:r>
            <a:r>
              <a:rPr lang="uk-UA" sz="4200" spc="-26" dirty="0" smtClean="0">
                <a:solidFill>
                  <a:schemeClr val="accent1">
                    <a:lumMod val="50000"/>
                  </a:schemeClr>
                </a:solidFill>
                <a:latin typeface="Vollkorn Bold"/>
              </a:rPr>
              <a:t> спрямовані на</a:t>
            </a:r>
            <a:r>
              <a:rPr lang="en-US" sz="4200" spc="-26" dirty="0" smtClean="0">
                <a:solidFill>
                  <a:schemeClr val="accent1">
                    <a:lumMod val="50000"/>
                  </a:schemeClr>
                </a:solidFill>
                <a:latin typeface="Vollkorn Bold"/>
              </a:rPr>
              <a:t>:</a:t>
            </a:r>
            <a:endParaRPr lang="en-US" sz="4200" spc="-26" dirty="0">
              <a:solidFill>
                <a:schemeClr val="accent1">
                  <a:lumMod val="50000"/>
                </a:schemeClr>
              </a:solidFill>
              <a:latin typeface="Vollkorn Bold"/>
            </a:endParaRPr>
          </a:p>
          <a:p>
            <a:endParaRPr lang="uk-UA" dirty="0" smtClean="0">
              <a:solidFill>
                <a:schemeClr val="accent1">
                  <a:lumMod val="50000"/>
                </a:schemeClr>
              </a:solidFill>
              <a:latin typeface="Vollkorn Bold" panose="020B0604020202020204" charset="0"/>
              <a:ea typeface="Vollkorn Bold" panose="020B0604020202020204" charset="0"/>
            </a:endParaRPr>
          </a:p>
          <a:p>
            <a:pPr algn="just">
              <a:spcBef>
                <a:spcPts val="1200"/>
              </a:spcBef>
            </a:pPr>
            <a:r>
              <a:rPr lang="ru-RU" dirty="0" smtClean="0">
                <a:solidFill>
                  <a:schemeClr val="accent1">
                    <a:lumMod val="50000"/>
                  </a:schemeClr>
                </a:solidFill>
                <a:latin typeface="Vollkorn Bold" panose="020B0604020202020204" charset="0"/>
                <a:ea typeface="Vollkorn Bold"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отримання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здобувачами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освіти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знань</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навичок</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необхідних</a:t>
            </a:r>
            <a:r>
              <a:rPr lang="ru-RU" sz="3000" dirty="0">
                <a:solidFill>
                  <a:schemeClr val="accent1">
                    <a:lumMod val="50000"/>
                  </a:schemeClr>
                </a:solidFill>
                <a:latin typeface="Vollkorn" panose="020B0604020202020204" charset="0"/>
                <a:ea typeface="Vollkorn" panose="020B0604020202020204" charset="0"/>
              </a:rPr>
              <a:t> для </a:t>
            </a:r>
            <a:r>
              <a:rPr lang="ru-RU" sz="3000" dirty="0" err="1">
                <a:solidFill>
                  <a:schemeClr val="accent1">
                    <a:lumMod val="50000"/>
                  </a:schemeClr>
                </a:solidFill>
                <a:latin typeface="Vollkorn" panose="020B0604020202020204" charset="0"/>
                <a:ea typeface="Vollkorn" panose="020B0604020202020204" charset="0"/>
              </a:rPr>
              <a:t>застосування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цифрових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технологій</a:t>
            </a:r>
            <a:r>
              <a:rPr lang="ru-RU" sz="3000" dirty="0">
                <a:solidFill>
                  <a:schemeClr val="accent1">
                    <a:lumMod val="50000"/>
                  </a:schemeClr>
                </a:solidFill>
                <a:latin typeface="Vollkorn" panose="020B0604020202020204" charset="0"/>
                <a:ea typeface="Vollkorn" panose="020B0604020202020204" charset="0"/>
              </a:rPr>
              <a:t> на </a:t>
            </a:r>
            <a:r>
              <a:rPr lang="ru-RU" sz="3000" dirty="0" err="1">
                <a:solidFill>
                  <a:schemeClr val="accent1">
                    <a:lumMod val="50000"/>
                  </a:schemeClr>
                </a:solidFill>
                <a:latin typeface="Vollkorn" panose="020B0604020202020204" charset="0"/>
                <a:ea typeface="Vollkorn" panose="020B0604020202020204" charset="0"/>
              </a:rPr>
              <a:t>етапах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передачі</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захисту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особистої</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інформації</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сучасному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інформаційному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просторі</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вивчення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сучасних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цифрових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технологій</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їх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застосування</a:t>
            </a:r>
            <a:r>
              <a:rPr lang="ru-RU" sz="3000" dirty="0">
                <a:solidFill>
                  <a:schemeClr val="accent1">
                    <a:lumMod val="50000"/>
                  </a:schemeClr>
                </a:solidFill>
                <a:latin typeface="Vollkorn" panose="020B0604020202020204" charset="0"/>
                <a:ea typeface="Vollkorn" panose="020B0604020202020204" charset="0"/>
              </a:rPr>
              <a:t> у </a:t>
            </a:r>
            <a:r>
              <a:rPr lang="ru-RU" sz="3000" dirty="0" err="1">
                <a:solidFill>
                  <a:schemeClr val="accent1">
                    <a:lumMod val="50000"/>
                  </a:schemeClr>
                </a:solidFill>
                <a:latin typeface="Vollkorn" panose="020B0604020202020204" charset="0"/>
                <a:ea typeface="Vollkorn" panose="020B0604020202020204" charset="0"/>
              </a:rPr>
              <a:t>безпековій</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сфері</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аналіз</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процесу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передачі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технологій</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розуміння</a:t>
            </a:r>
            <a:r>
              <a:rPr lang="ru-RU" sz="3000" dirty="0">
                <a:solidFill>
                  <a:schemeClr val="accent1">
                    <a:lumMod val="50000"/>
                  </a:schemeClr>
                </a:solidFill>
                <a:latin typeface="Vollkorn" panose="020B0604020202020204" charset="0"/>
                <a:ea typeface="Vollkorn" panose="020B0604020202020204" charset="0"/>
              </a:rPr>
              <a:t> того, як </a:t>
            </a:r>
            <a:r>
              <a:rPr lang="ru-RU" sz="3000" dirty="0" err="1">
                <a:solidFill>
                  <a:schemeClr val="accent1">
                    <a:lumMod val="50000"/>
                  </a:schemeClr>
                </a:solidFill>
                <a:latin typeface="Vollkorn" panose="020B0604020202020204" charset="0"/>
                <a:ea typeface="Vollkorn" panose="020B0604020202020204" charset="0"/>
              </a:rPr>
              <a:t>результати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досліджень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можуть</a:t>
            </a:r>
            <a:r>
              <a:rPr lang="ru-RU" sz="3000" dirty="0">
                <a:solidFill>
                  <a:schemeClr val="accent1">
                    <a:lumMod val="50000"/>
                  </a:schemeClr>
                </a:solidFill>
                <a:latin typeface="Vollkorn" panose="020B0604020202020204" charset="0"/>
                <a:ea typeface="Vollkorn" panose="020B0604020202020204" charset="0"/>
              </a:rPr>
              <a:t> бути </a:t>
            </a:r>
            <a:r>
              <a:rPr lang="ru-RU" sz="3000" dirty="0" err="1">
                <a:solidFill>
                  <a:schemeClr val="accent1">
                    <a:lumMod val="50000"/>
                  </a:schemeClr>
                </a:solidFill>
                <a:latin typeface="Vollkorn" panose="020B0604020202020204" charset="0"/>
                <a:ea typeface="Vollkorn" panose="020B0604020202020204" charset="0"/>
              </a:rPr>
              <a:t>ефективно</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реалізовані</a:t>
            </a:r>
            <a:r>
              <a:rPr lang="ru-RU" sz="3000" dirty="0">
                <a:solidFill>
                  <a:schemeClr val="accent1">
                    <a:lumMod val="50000"/>
                  </a:schemeClr>
                </a:solidFill>
                <a:latin typeface="Vollkorn" panose="020B0604020202020204" charset="0"/>
                <a:ea typeface="Vollkorn" panose="020B0604020202020204" charset="0"/>
              </a:rPr>
              <a:t> у </a:t>
            </a:r>
            <a:r>
              <a:rPr lang="ru-RU" sz="3000" dirty="0" err="1">
                <a:solidFill>
                  <a:schemeClr val="accent1">
                    <a:lumMod val="50000"/>
                  </a:schemeClr>
                </a:solidFill>
                <a:latin typeface="Vollkorn" panose="020B0604020202020204" charset="0"/>
                <a:ea typeface="Vollkorn" panose="020B0604020202020204" charset="0"/>
              </a:rPr>
              <a:t>безпековій</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сфері</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uk-UA" sz="3000" dirty="0">
                <a:solidFill>
                  <a:schemeClr val="accent1">
                    <a:lumMod val="50000"/>
                  </a:schemeClr>
                </a:solidFill>
                <a:latin typeface="Vollkorn" panose="020B0604020202020204" charset="0"/>
                <a:ea typeface="Vollkorn" panose="020B0604020202020204" charset="0"/>
              </a:rPr>
              <a:t>– вивчення важливості забезпечення безпеки особистої інформації для дослідників, включаючи захист та конфіденційність даних; </a:t>
            </a:r>
          </a:p>
          <a:p>
            <a:pPr algn="just">
              <a:spcBef>
                <a:spcPts val="1200"/>
              </a:spcBef>
            </a:pPr>
            <a:r>
              <a:rPr lang="uk-UA" sz="3000" dirty="0">
                <a:solidFill>
                  <a:schemeClr val="accent1">
                    <a:lumMod val="50000"/>
                  </a:schemeClr>
                </a:solidFill>
                <a:latin typeface="Vollkorn" panose="020B0604020202020204" charset="0"/>
                <a:ea typeface="Vollkorn" panose="020B0604020202020204" charset="0"/>
              </a:rPr>
              <a:t>– розробку заходів для забезпечення безпеки особистої інформації під час проведення досліджень і співпраці з іншими дослідниками; </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проведення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тематичних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досліджень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розгляд</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реальних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прикладів</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вивчення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найкращих</a:t>
            </a:r>
            <a:r>
              <a:rPr lang="ru-RU" sz="3000" dirty="0">
                <a:solidFill>
                  <a:schemeClr val="accent1">
                    <a:lumMod val="50000"/>
                  </a:schemeClr>
                </a:solidFill>
                <a:latin typeface="Vollkorn" panose="020B0604020202020204" charset="0"/>
                <a:ea typeface="Vollkorn" panose="020B0604020202020204" charset="0"/>
              </a:rPr>
              <a:t> практик для </a:t>
            </a:r>
            <a:r>
              <a:rPr lang="ru-RU" sz="3000" dirty="0" err="1">
                <a:solidFill>
                  <a:schemeClr val="accent1">
                    <a:lumMod val="50000"/>
                  </a:schemeClr>
                </a:solidFill>
                <a:latin typeface="Vollkorn" panose="020B0604020202020204" charset="0"/>
                <a:ea typeface="Vollkorn" panose="020B0604020202020204" charset="0"/>
              </a:rPr>
              <a:t>розуміння</a:t>
            </a:r>
            <a:r>
              <a:rPr lang="ru-RU" sz="3000" dirty="0">
                <a:solidFill>
                  <a:schemeClr val="accent1">
                    <a:lumMod val="50000"/>
                  </a:schemeClr>
                </a:solidFill>
                <a:latin typeface="Vollkorn" panose="020B0604020202020204" charset="0"/>
                <a:ea typeface="Vollkorn" panose="020B0604020202020204" charset="0"/>
              </a:rPr>
              <a:t> проблем у </a:t>
            </a:r>
            <a:r>
              <a:rPr lang="ru-RU" sz="3000" dirty="0" err="1">
                <a:solidFill>
                  <a:schemeClr val="accent1">
                    <a:lumMod val="50000"/>
                  </a:schemeClr>
                </a:solidFill>
                <a:latin typeface="Vollkorn" panose="020B0604020202020204" charset="0"/>
                <a:ea typeface="Vollkorn" panose="020B0604020202020204" charset="0"/>
              </a:rPr>
              <a:t>сфері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цифрових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технологій</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передачі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технологій</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безпеки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особистої</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інформації</a:t>
            </a:r>
            <a:r>
              <a:rPr lang="ru-RU" sz="3000" dirty="0">
                <a:solidFill>
                  <a:schemeClr val="accent1">
                    <a:lumMod val="50000"/>
                  </a:schemeClr>
                </a:solidFill>
                <a:latin typeface="Vollkorn" panose="020B0604020202020204" charset="0"/>
                <a:ea typeface="Vollkorn" panose="020B060402020202020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09600" y="763667"/>
            <a:ext cx="17297399" cy="7694414"/>
          </a:xfrm>
          <a:prstGeom prst="rect">
            <a:avLst/>
          </a:prstGeom>
        </p:spPr>
        <p:txBody>
          <a:bodyPr wrap="square" lIns="0" tIns="0" rIns="0" bIns="0" rtlCol="0" anchor="t">
            <a:spAutoFit/>
          </a:bodyPr>
          <a:lstStyle/>
          <a:p>
            <a:pPr algn="just"/>
            <a:r>
              <a:rPr lang="uk-UA" sz="4000" b="1" dirty="0">
                <a:solidFill>
                  <a:schemeClr val="accent1">
                    <a:lumMod val="50000"/>
                  </a:schemeClr>
                </a:solidFill>
                <a:latin typeface="Vollkorn" panose="020B0604020202020204" charset="0"/>
                <a:ea typeface="Vollkorn" panose="020B0604020202020204" charset="0"/>
              </a:rPr>
              <a:t>Під час вивчення навчальної дисципліни здобувачі вищої освіти зможуть отримати наступні </a:t>
            </a:r>
            <a:r>
              <a:rPr lang="en-US" sz="4000" b="1" dirty="0">
                <a:solidFill>
                  <a:schemeClr val="accent1">
                    <a:lumMod val="50000"/>
                  </a:schemeClr>
                </a:solidFill>
                <a:latin typeface="Vollkorn" panose="020B0604020202020204" charset="0"/>
                <a:ea typeface="Vollkorn" panose="020B0604020202020204" charset="0"/>
              </a:rPr>
              <a:t>Soft skills: </a:t>
            </a:r>
            <a:endParaRPr lang="uk-UA" sz="4000" b="1" dirty="0" smtClean="0">
              <a:solidFill>
                <a:schemeClr val="accent1">
                  <a:lumMod val="50000"/>
                </a:schemeClr>
              </a:solidFill>
              <a:latin typeface="Vollkorn" panose="020B0604020202020204" charset="0"/>
              <a:ea typeface="Vollkorn" panose="020B0604020202020204" charset="0"/>
            </a:endParaRPr>
          </a:p>
          <a:p>
            <a:pPr algn="just"/>
            <a:endParaRPr lang="en-US" sz="3000" dirty="0">
              <a:solidFill>
                <a:schemeClr val="accent1">
                  <a:lumMod val="50000"/>
                </a:schemeClr>
              </a:solidFill>
              <a:latin typeface="Vollkorn" panose="020B0604020202020204" charset="0"/>
              <a:ea typeface="Vollkorn" panose="020B0604020202020204" charset="0"/>
            </a:endParaRP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комунікативні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письмове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вербальне</a:t>
            </a:r>
            <a:r>
              <a:rPr lang="ru-RU" sz="3000" dirty="0">
                <a:solidFill>
                  <a:schemeClr val="accent1">
                    <a:lumMod val="50000"/>
                  </a:schemeClr>
                </a:solidFill>
                <a:latin typeface="Vollkorn" panose="020B0604020202020204" charset="0"/>
                <a:ea typeface="Vollkorn" panose="020B0604020202020204" charset="0"/>
              </a:rPr>
              <a:t> й </a:t>
            </a:r>
            <a:r>
              <a:rPr lang="ru-RU" sz="3000" dirty="0" err="1">
                <a:solidFill>
                  <a:schemeClr val="accent1">
                    <a:lumMod val="50000"/>
                  </a:schemeClr>
                </a:solidFill>
                <a:latin typeface="Vollkorn" panose="020B0604020202020204" charset="0"/>
                <a:ea typeface="Vollkorn" panose="020B0604020202020204" charset="0"/>
              </a:rPr>
              <a:t>невербальне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спілкування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грамотно </a:t>
            </a:r>
            <a:r>
              <a:rPr lang="ru-RU" sz="3000" dirty="0" err="1">
                <a:solidFill>
                  <a:schemeClr val="accent1">
                    <a:lumMod val="50000"/>
                  </a:schemeClr>
                </a:solidFill>
                <a:latin typeface="Vollkorn" panose="020B0604020202020204" charset="0"/>
                <a:ea typeface="Vollkorn" panose="020B0604020202020204" charset="0"/>
              </a:rPr>
              <a:t>спілкуватися</a:t>
            </a:r>
            <a:r>
              <a:rPr lang="ru-RU" sz="3000" dirty="0">
                <a:solidFill>
                  <a:schemeClr val="accent1">
                    <a:lumMod val="50000"/>
                  </a:schemeClr>
                </a:solidFill>
                <a:latin typeface="Vollkorn" panose="020B0604020202020204" charset="0"/>
                <a:ea typeface="Vollkorn" panose="020B0604020202020204" charset="0"/>
              </a:rPr>
              <a:t> по e-</a:t>
            </a:r>
            <a:r>
              <a:rPr lang="ru-RU" sz="3000" dirty="0" err="1">
                <a:solidFill>
                  <a:schemeClr val="accent1">
                    <a:lumMod val="50000"/>
                  </a:schemeClr>
                </a:solidFill>
                <a:latin typeface="Vollkorn" panose="020B0604020202020204" charset="0"/>
                <a:ea typeface="Vollkorn" panose="020B0604020202020204" charset="0"/>
              </a:rPr>
              <a:t>mail</a:t>
            </a:r>
            <a:r>
              <a:rPr lang="ru-RU" sz="3000" dirty="0">
                <a:solidFill>
                  <a:schemeClr val="accent1">
                    <a:lumMod val="50000"/>
                  </a:schemeClr>
                </a:solidFill>
                <a:latin typeface="Vollkorn" panose="020B0604020202020204" charset="0"/>
                <a:ea typeface="Vollkorn" panose="020B0604020202020204" charset="0"/>
              </a:rPr>
              <a:t>; вести </a:t>
            </a:r>
            <a:r>
              <a:rPr lang="ru-RU" sz="3000" dirty="0" err="1">
                <a:solidFill>
                  <a:schemeClr val="accent1">
                    <a:lumMod val="50000"/>
                  </a:schemeClr>
                </a:solidFill>
                <a:latin typeface="Vollkorn" panose="020B0604020202020204" charset="0"/>
                <a:ea typeface="Vollkorn" panose="020B0604020202020204" charset="0"/>
              </a:rPr>
              <a:t>дискусію</a:t>
            </a:r>
            <a:r>
              <a:rPr lang="ru-RU" sz="3000" dirty="0">
                <a:solidFill>
                  <a:schemeClr val="accent1">
                    <a:lumMod val="50000"/>
                  </a:schemeClr>
                </a:solidFill>
                <a:latin typeface="Vollkorn" panose="020B0604020202020204" charset="0"/>
                <a:ea typeface="Vollkorn" panose="020B0604020202020204" charset="0"/>
              </a:rPr>
              <a:t> і </a:t>
            </a:r>
            <a:r>
              <a:rPr lang="ru-RU" sz="3000" dirty="0" err="1">
                <a:solidFill>
                  <a:schemeClr val="accent1">
                    <a:lumMod val="50000"/>
                  </a:schemeClr>
                </a:solidFill>
                <a:latin typeface="Vollkorn" panose="020B0604020202020204" charset="0"/>
                <a:ea typeface="Vollkorn" panose="020B0604020202020204" charset="0"/>
              </a:rPr>
              <a:t>відстоювати</a:t>
            </a:r>
            <a:r>
              <a:rPr lang="ru-RU" sz="3000" dirty="0">
                <a:solidFill>
                  <a:schemeClr val="accent1">
                    <a:lumMod val="50000"/>
                  </a:schemeClr>
                </a:solidFill>
                <a:latin typeface="Vollkorn" panose="020B0604020202020204" charset="0"/>
                <a:ea typeface="Vollkorn" panose="020B0604020202020204" charset="0"/>
              </a:rPr>
              <a:t> свою </a:t>
            </a:r>
            <a:r>
              <a:rPr lang="ru-RU" sz="3000" dirty="0" err="1">
                <a:solidFill>
                  <a:schemeClr val="accent1">
                    <a:lumMod val="50000"/>
                  </a:schemeClr>
                </a:solidFill>
                <a:latin typeface="Vollkorn" panose="020B0604020202020204" charset="0"/>
                <a:ea typeface="Vollkorn" panose="020B0604020202020204" charset="0"/>
              </a:rPr>
              <a:t>позицію</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працювати</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команді</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уміння</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виступати</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привселюдно</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необхідні</a:t>
            </a:r>
            <a:r>
              <a:rPr lang="ru-RU" sz="3000" dirty="0">
                <a:solidFill>
                  <a:schemeClr val="accent1">
                    <a:lumMod val="50000"/>
                  </a:schemeClr>
                </a:solidFill>
                <a:latin typeface="Vollkorn" panose="020B0604020202020204" charset="0"/>
                <a:ea typeface="Vollkorn" panose="020B0604020202020204" charset="0"/>
              </a:rPr>
              <a:t> для </a:t>
            </a:r>
            <a:r>
              <a:rPr lang="ru-RU" sz="3000" dirty="0" err="1">
                <a:solidFill>
                  <a:schemeClr val="accent1">
                    <a:lumMod val="50000"/>
                  </a:schemeClr>
                </a:solidFill>
                <a:latin typeface="Vollkorn" panose="020B0604020202020204" charset="0"/>
                <a:ea typeface="Vollkorn" panose="020B0604020202020204" charset="0"/>
              </a:rPr>
              <a:t>виступів</a:t>
            </a:r>
            <a:r>
              <a:rPr lang="ru-RU" sz="3000" dirty="0">
                <a:solidFill>
                  <a:schemeClr val="accent1">
                    <a:lumMod val="50000"/>
                  </a:schemeClr>
                </a:solidFill>
                <a:latin typeface="Vollkorn" panose="020B0604020202020204" charset="0"/>
                <a:ea typeface="Vollkorn" panose="020B0604020202020204" charset="0"/>
              </a:rPr>
              <a:t> на </a:t>
            </a:r>
            <a:r>
              <a:rPr lang="ru-RU" sz="3000" dirty="0" err="1">
                <a:solidFill>
                  <a:schemeClr val="accent1">
                    <a:lumMod val="50000"/>
                  </a:schemeClr>
                </a:solidFill>
                <a:latin typeface="Vollkorn" panose="020B0604020202020204" charset="0"/>
                <a:ea typeface="Vollkorn" panose="020B0604020202020204" charset="0"/>
              </a:rPr>
              <a:t>публіці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проведення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презентації</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керування</a:t>
            </a:r>
            <a:r>
              <a:rPr lang="ru-RU" sz="3000" i="1" dirty="0">
                <a:solidFill>
                  <a:schemeClr val="accent1">
                    <a:lumMod val="50000"/>
                  </a:schemeClr>
                </a:solidFill>
                <a:latin typeface="Vollkorn" panose="020B0604020202020204" charset="0"/>
                <a:ea typeface="Vollkorn" panose="020B0604020202020204" charset="0"/>
              </a:rPr>
              <a:t> часом: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справлятися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із</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завданнями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вчасно</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uk-UA" sz="3000" dirty="0">
                <a:solidFill>
                  <a:schemeClr val="accent1">
                    <a:lumMod val="50000"/>
                  </a:schemeClr>
                </a:solidFill>
                <a:latin typeface="Vollkorn" panose="020B0604020202020204" charset="0"/>
                <a:ea typeface="Vollkorn" panose="020B0604020202020204" charset="0"/>
              </a:rPr>
              <a:t>– </a:t>
            </a:r>
            <a:r>
              <a:rPr lang="uk-UA" sz="3000" i="1" dirty="0">
                <a:solidFill>
                  <a:schemeClr val="accent1">
                    <a:lumMod val="50000"/>
                  </a:schemeClr>
                </a:solidFill>
                <a:latin typeface="Vollkorn" panose="020B0604020202020204" charset="0"/>
                <a:ea typeface="Vollkorn" panose="020B0604020202020204" charset="0"/>
              </a:rPr>
              <a:t>гнучкість і адаптивність: </a:t>
            </a:r>
            <a:r>
              <a:rPr lang="uk-UA" sz="3000" dirty="0">
                <a:solidFill>
                  <a:schemeClr val="accent1">
                    <a:lumMod val="50000"/>
                  </a:schemeClr>
                </a:solidFill>
                <a:latin typeface="Vollkorn" panose="020B0604020202020204" charset="0"/>
                <a:ea typeface="Vollkorn" panose="020B0604020202020204" charset="0"/>
              </a:rPr>
              <a:t>гнучкість, адаптивність і здатність змінюватися; уміння аналізувати ситуацію, орієнтування на вирішення проблеми; </a:t>
            </a:r>
          </a:p>
          <a:p>
            <a:pPr algn="just">
              <a:spcBef>
                <a:spcPts val="1200"/>
              </a:spcBef>
            </a:pPr>
            <a:r>
              <a:rPr lang="uk-UA" sz="3000" dirty="0">
                <a:solidFill>
                  <a:schemeClr val="accent1">
                    <a:lumMod val="50000"/>
                  </a:schemeClr>
                </a:solidFill>
                <a:latin typeface="Vollkorn" panose="020B0604020202020204" charset="0"/>
                <a:ea typeface="Vollkorn" panose="020B0604020202020204" charset="0"/>
              </a:rPr>
              <a:t>– </a:t>
            </a:r>
            <a:r>
              <a:rPr lang="uk-UA" sz="3000" i="1" dirty="0">
                <a:solidFill>
                  <a:schemeClr val="accent1">
                    <a:lumMod val="50000"/>
                  </a:schemeClr>
                </a:solidFill>
                <a:latin typeface="Vollkorn" panose="020B0604020202020204" charset="0"/>
                <a:ea typeface="Vollkorn" panose="020B0604020202020204" charset="0"/>
              </a:rPr>
              <a:t>лідерські якості</a:t>
            </a:r>
            <a:r>
              <a:rPr lang="uk-UA" sz="3000" dirty="0">
                <a:solidFill>
                  <a:schemeClr val="accent1">
                    <a:lumMod val="50000"/>
                  </a:schemeClr>
                </a:solidFill>
                <a:latin typeface="Vollkorn" panose="020B0604020202020204" charset="0"/>
                <a:ea typeface="Vollkorn" panose="020B0604020202020204" charset="0"/>
              </a:rPr>
              <a:t>: уміння спокійно працювати в напруженому середовищі; уміння ухвалювати рішення; уміння ставити мету, планувати діяльність; </a:t>
            </a:r>
          </a:p>
          <a:p>
            <a:pPr algn="just">
              <a:spcBef>
                <a:spcPts val="1200"/>
              </a:spcBef>
            </a:pP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особисті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якості</a:t>
            </a:r>
            <a:r>
              <a:rPr lang="ru-RU" sz="3000" i="1"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креативне</a:t>
            </a:r>
            <a:r>
              <a:rPr lang="ru-RU" sz="3000" dirty="0">
                <a:solidFill>
                  <a:schemeClr val="accent1">
                    <a:lumMod val="50000"/>
                  </a:schemeClr>
                </a:solidFill>
                <a:latin typeface="Vollkorn" panose="020B0604020202020204" charset="0"/>
                <a:ea typeface="Vollkorn" panose="020B0604020202020204" charset="0"/>
              </a:rPr>
              <a:t> й </a:t>
            </a:r>
            <a:r>
              <a:rPr lang="ru-RU" sz="3000" dirty="0" err="1">
                <a:solidFill>
                  <a:schemeClr val="accent1">
                    <a:lumMod val="50000"/>
                  </a:schemeClr>
                </a:solidFill>
                <a:latin typeface="Vollkorn" panose="020B0604020202020204" charset="0"/>
                <a:ea typeface="Vollkorn" panose="020B0604020202020204" charset="0"/>
              </a:rPr>
              <a:t>критичне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мислення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етичність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чесність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терпіння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повага</a:t>
            </a:r>
            <a:r>
              <a:rPr lang="ru-RU" sz="3000" dirty="0">
                <a:solidFill>
                  <a:schemeClr val="accent1">
                    <a:lumMod val="50000"/>
                  </a:schemeClr>
                </a:solidFill>
                <a:latin typeface="Vollkorn" panose="020B0604020202020204" charset="0"/>
                <a:ea typeface="Vollkorn" panose="020B0604020202020204" charset="0"/>
              </a:rPr>
              <a:t> до </a:t>
            </a:r>
            <a:r>
              <a:rPr lang="ru-RU" sz="3000" dirty="0" err="1">
                <a:solidFill>
                  <a:schemeClr val="accent1">
                    <a:lumMod val="50000"/>
                  </a:schemeClr>
                </a:solidFill>
                <a:latin typeface="Vollkorn" panose="020B0604020202020204" charset="0"/>
                <a:ea typeface="Vollkorn" panose="020B0604020202020204" charset="0"/>
              </a:rPr>
              <a:t>оточуючих</a:t>
            </a:r>
            <a:r>
              <a:rPr lang="ru-RU" sz="3000" dirty="0">
                <a:solidFill>
                  <a:schemeClr val="accent1">
                    <a:lumMod val="50000"/>
                  </a:schemeClr>
                </a:solidFill>
                <a:latin typeface="Vollkorn" panose="020B0604020202020204" charset="0"/>
                <a:ea typeface="Vollkorn" panose="020B0604020202020204" charset="0"/>
              </a:rPr>
              <a:t>. </a:t>
            </a:r>
          </a:p>
        </p:txBody>
      </p:sp>
    </p:spTree>
    <p:extLst>
      <p:ext uri="{BB962C8B-B14F-4D97-AF65-F5344CB8AC3E}">
        <p14:creationId xmlns:p14="http://schemas.microsoft.com/office/powerpoint/2010/main" val="8821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5" name="Таблиця 4"/>
          <p:cNvGraphicFramePr>
            <a:graphicFrameLocks noGrp="1"/>
          </p:cNvGraphicFramePr>
          <p:nvPr>
            <p:extLst>
              <p:ext uri="{D42A27DB-BD31-4B8C-83A1-F6EECF244321}">
                <p14:modId xmlns:p14="http://schemas.microsoft.com/office/powerpoint/2010/main" val="1404755641"/>
              </p:ext>
            </p:extLst>
          </p:nvPr>
        </p:nvGraphicFramePr>
        <p:xfrm>
          <a:off x="762000" y="776816"/>
          <a:ext cx="17297400" cy="7741684"/>
        </p:xfrm>
        <a:graphic>
          <a:graphicData uri="http://schemas.openxmlformats.org/drawingml/2006/table">
            <a:tbl>
              <a:tblPr>
                <a:tableStyleId>{5C22544A-7EE6-4342-B048-85BDC9FD1C3A}</a:tableStyleId>
              </a:tblPr>
              <a:tblGrid>
                <a:gridCol w="1591361">
                  <a:extLst>
                    <a:ext uri="{9D8B030D-6E8A-4147-A177-3AD203B41FA5}">
                      <a16:colId xmlns:a16="http://schemas.microsoft.com/office/drawing/2014/main" val="359994996"/>
                    </a:ext>
                  </a:extLst>
                </a:gridCol>
                <a:gridCol w="12581839">
                  <a:extLst>
                    <a:ext uri="{9D8B030D-6E8A-4147-A177-3AD203B41FA5}">
                      <a16:colId xmlns:a16="http://schemas.microsoft.com/office/drawing/2014/main" val="663681823"/>
                    </a:ext>
                  </a:extLst>
                </a:gridCol>
                <a:gridCol w="1143000">
                  <a:extLst>
                    <a:ext uri="{9D8B030D-6E8A-4147-A177-3AD203B41FA5}">
                      <a16:colId xmlns:a16="http://schemas.microsoft.com/office/drawing/2014/main" val="122060337"/>
                    </a:ext>
                  </a:extLst>
                </a:gridCol>
                <a:gridCol w="1981200">
                  <a:extLst>
                    <a:ext uri="{9D8B030D-6E8A-4147-A177-3AD203B41FA5}">
                      <a16:colId xmlns:a16="http://schemas.microsoft.com/office/drawing/2014/main" val="23420434"/>
                    </a:ext>
                  </a:extLst>
                </a:gridCol>
              </a:tblGrid>
              <a:tr h="203121">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a:t>
                      </a:r>
                    </a:p>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з/п</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Назва теми</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К-ть годин</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2837603597"/>
                  </a:ext>
                </a:extLst>
              </a:tr>
              <a:tr h="770044">
                <a:tc vMerge="1">
                  <a:txBody>
                    <a:bodyPr/>
                    <a:lstStyle/>
                    <a:p>
                      <a:endParaRPr lang="uk-UA"/>
                    </a:p>
                  </a:txBody>
                  <a:tcPr/>
                </a:tc>
                <a:tc v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Усього</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Лекційних годин</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4512925"/>
                  </a:ext>
                </a:extLst>
              </a:tr>
              <a:tr h="609364">
                <a:tc gridSpan="4">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МОДУЛЬ </a:t>
                      </a:r>
                      <a:r>
                        <a:rPr lang="uk-UA" sz="2600" kern="1200" dirty="0" smtClean="0">
                          <a:solidFill>
                            <a:schemeClr val="bg1"/>
                          </a:solidFill>
                          <a:effectLst/>
                          <a:latin typeface="Vollkorn" panose="020B0604020202020204" charset="0"/>
                          <a:ea typeface="Vollkorn" panose="020B0604020202020204" charset="0"/>
                          <a:cs typeface="+mn-cs"/>
                        </a:rPr>
                        <a:t>1. ЗМІСТОВИЙ </a:t>
                      </a:r>
                      <a:r>
                        <a:rPr lang="uk-UA" sz="2600" kern="1200" dirty="0">
                          <a:solidFill>
                            <a:schemeClr val="bg1"/>
                          </a:solidFill>
                          <a:effectLst/>
                          <a:latin typeface="Vollkorn" panose="020B0604020202020204" charset="0"/>
                          <a:ea typeface="Vollkorn" panose="020B0604020202020204" charset="0"/>
                          <a:cs typeface="+mn-cs"/>
                        </a:rPr>
                        <a:t>МОДУЛЬ 1. ІНФОРМАЦІЙНИЙ СИСТЕМИ ТА </a:t>
                      </a:r>
                      <a:r>
                        <a:rPr lang="uk-UA" sz="2600" kern="1200" dirty="0" smtClean="0">
                          <a:solidFill>
                            <a:schemeClr val="bg1"/>
                          </a:solidFill>
                          <a:effectLst/>
                          <a:latin typeface="Vollkorn" panose="020B0604020202020204" charset="0"/>
                          <a:ea typeface="Vollkorn" panose="020B0604020202020204" charset="0"/>
                          <a:cs typeface="+mn-cs"/>
                        </a:rPr>
                        <a:t>ІНФОРМАЦІЙНА </a:t>
                      </a:r>
                      <a:r>
                        <a:rPr lang="uk-UA" sz="2600" kern="1200" dirty="0">
                          <a:solidFill>
                            <a:schemeClr val="bg1"/>
                          </a:solidFill>
                          <a:effectLst/>
                          <a:latin typeface="Vollkorn" panose="020B0604020202020204" charset="0"/>
                          <a:ea typeface="Vollkorn" panose="020B0604020202020204" charset="0"/>
                          <a:cs typeface="+mn-cs"/>
                        </a:rPr>
                        <a:t>БЕЗПЕКА</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720605579"/>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1</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1. Концептуальні положення інформаційного простору</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72385"/>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2. Захист інформації на рівні прикладного та системного програмного забезпечення</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4256194"/>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3</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3. Захист інформації на рівні апаратного забезпечення</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719037"/>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 за змістовим модулем 1</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30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6</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918402"/>
                  </a:ext>
                </a:extLst>
              </a:tr>
              <a:tr h="203121">
                <a:tc gridSpan="4">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ЗМІСТОВИЙ МОДУЛЬ 2. БЕЗПЕКА НАУКОВИХ ДОСЛІДЖЕНЬ</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994660461"/>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4</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4. Інформаційні технології в наукових дослідженнях</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7744089"/>
                  </a:ext>
                </a:extLst>
              </a:tr>
              <a:tr h="260412">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5</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5. Достовірність джерел наукової інформації в інформаційному просторі як основа забезпечення доброчесності</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344256"/>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6</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6. Інформаційна гігієна дослідника</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860900"/>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7</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7. Трансферт наукоємних технологій подвійного призначення</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873839"/>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8</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8. Політика інформаційної безпеки для установ, що здійснюють наукову діяльність</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12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900828"/>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 за змістовим модулем 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60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a:solidFill>
                            <a:schemeClr val="tx2"/>
                          </a:solidFill>
                          <a:effectLst/>
                          <a:latin typeface="Vollkorn" panose="020B0604020202020204" charset="0"/>
                          <a:ea typeface="Vollkorn" panose="020B0604020202020204" charset="0"/>
                          <a:cs typeface="+mn-cs"/>
                        </a:rPr>
                        <a:t>10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0197621"/>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90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a:solidFill>
                            <a:schemeClr val="tx2"/>
                          </a:solidFill>
                          <a:effectLst/>
                          <a:latin typeface="Vollkorn" panose="020B0604020202020204" charset="0"/>
                          <a:ea typeface="Vollkorn" panose="020B0604020202020204" charset="0"/>
                          <a:cs typeface="+mn-cs"/>
                        </a:rPr>
                        <a:t>16</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3264608"/>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935706" y="2057982"/>
            <a:ext cx="12986388" cy="3728431"/>
          </a:xfrm>
          <a:prstGeom prst="rect">
            <a:avLst/>
          </a:prstGeom>
        </p:spPr>
        <p:txBody>
          <a:bodyPr lIns="0" tIns="0" rIns="0" bIns="0" rtlCol="0" anchor="t">
            <a:spAutoFit/>
          </a:bodyPr>
          <a:lstStyle/>
          <a:p>
            <a:pPr algn="ctr">
              <a:lnSpc>
                <a:spcPts val="7200"/>
              </a:lnSpc>
            </a:pPr>
            <a:r>
              <a:rPr lang="en-US" sz="6000" spc="-53" dirty="0" err="1">
                <a:solidFill>
                  <a:srgbClr val="17375E"/>
                </a:solidFill>
                <a:latin typeface="Vollkorn Bold"/>
              </a:rPr>
              <a:t>Індивідуальні</a:t>
            </a:r>
            <a:r>
              <a:rPr lang="en-US" sz="6000" spc="-53" dirty="0">
                <a:solidFill>
                  <a:srgbClr val="17375E"/>
                </a:solidFill>
                <a:latin typeface="Vollkorn Bold"/>
              </a:rPr>
              <a:t> </a:t>
            </a:r>
            <a:r>
              <a:rPr lang="en-US" sz="6000" spc="-53" dirty="0" err="1">
                <a:solidFill>
                  <a:srgbClr val="17375E"/>
                </a:solidFill>
                <a:latin typeface="Vollkorn Bold"/>
              </a:rPr>
              <a:t>групові</a:t>
            </a:r>
            <a:r>
              <a:rPr lang="en-US" sz="6000" spc="-53" dirty="0">
                <a:solidFill>
                  <a:srgbClr val="17375E"/>
                </a:solidFill>
                <a:latin typeface="Vollkorn Bold"/>
              </a:rPr>
              <a:t> </a:t>
            </a:r>
            <a:r>
              <a:rPr lang="en-US" sz="6000" spc="-53" dirty="0" err="1">
                <a:solidFill>
                  <a:srgbClr val="17375E"/>
                </a:solidFill>
                <a:latin typeface="Vollkorn Bold"/>
              </a:rPr>
              <a:t>завдання</a:t>
            </a:r>
            <a:endParaRPr lang="en-US" sz="6000" spc="-53" dirty="0">
              <a:solidFill>
                <a:srgbClr val="17375E"/>
              </a:solidFill>
              <a:latin typeface="Vollkorn Bold"/>
            </a:endParaRPr>
          </a:p>
          <a:p>
            <a:pPr algn="ctr">
              <a:lnSpc>
                <a:spcPts val="7200"/>
              </a:lnSpc>
            </a:pPr>
            <a:endParaRPr lang="en-US" sz="6000" spc="-53" dirty="0">
              <a:solidFill>
                <a:srgbClr val="17375E"/>
              </a:solidFill>
              <a:latin typeface="Vollkorn Bold"/>
            </a:endParaRPr>
          </a:p>
          <a:p>
            <a:pPr algn="ctr">
              <a:lnSpc>
                <a:spcPts val="7200"/>
              </a:lnSpc>
            </a:pPr>
            <a:r>
              <a:rPr lang="en-US" sz="6000" spc="-16" dirty="0" err="1" smtClean="0">
                <a:solidFill>
                  <a:srgbClr val="224D83"/>
                </a:solidFill>
                <a:latin typeface="Vollkorn"/>
              </a:rPr>
              <a:t>Розміщені</a:t>
            </a:r>
            <a:r>
              <a:rPr lang="en-US" sz="6000" spc="-16" dirty="0" smtClean="0">
                <a:solidFill>
                  <a:srgbClr val="224D83"/>
                </a:solidFill>
                <a:latin typeface="Vollkorn"/>
              </a:rPr>
              <a:t> </a:t>
            </a:r>
            <a:r>
              <a:rPr lang="en-US" sz="6000" spc="-16" dirty="0">
                <a:solidFill>
                  <a:srgbClr val="224D83"/>
                </a:solidFill>
                <a:latin typeface="Vollkorn"/>
              </a:rPr>
              <a:t>в </a:t>
            </a:r>
            <a:r>
              <a:rPr lang="en-US" sz="6000" spc="-16" dirty="0" err="1">
                <a:solidFill>
                  <a:srgbClr val="224D83"/>
                </a:solidFill>
                <a:latin typeface="Vollkorn"/>
              </a:rPr>
              <a:t>робочій</a:t>
            </a:r>
            <a:r>
              <a:rPr lang="en-US" sz="6000" spc="-16" dirty="0">
                <a:solidFill>
                  <a:srgbClr val="224D83"/>
                </a:solidFill>
                <a:latin typeface="Vollkorn"/>
              </a:rPr>
              <a:t> </a:t>
            </a:r>
            <a:r>
              <a:rPr lang="en-US" sz="6000" spc="-16" dirty="0" err="1">
                <a:solidFill>
                  <a:srgbClr val="224D83"/>
                </a:solidFill>
                <a:latin typeface="Vollkorn"/>
              </a:rPr>
              <a:t>програмі</a:t>
            </a:r>
            <a:r>
              <a:rPr lang="en-US" sz="6000" spc="-16" dirty="0">
                <a:solidFill>
                  <a:srgbClr val="224D83"/>
                </a:solidFill>
                <a:latin typeface="Vollkorn"/>
              </a:rPr>
              <a:t> </a:t>
            </a:r>
            <a:r>
              <a:rPr lang="en-US" sz="6000" spc="-16" dirty="0" err="1">
                <a:solidFill>
                  <a:srgbClr val="224D83"/>
                </a:solidFill>
                <a:latin typeface="Vollkorn"/>
              </a:rPr>
              <a:t>навчальної</a:t>
            </a:r>
            <a:r>
              <a:rPr lang="en-US" sz="6000" spc="-16" dirty="0">
                <a:solidFill>
                  <a:srgbClr val="224D83"/>
                </a:solidFill>
                <a:latin typeface="Vollkorn"/>
              </a:rPr>
              <a:t> </a:t>
            </a:r>
            <a:r>
              <a:rPr lang="en-US" sz="6000" spc="-16" dirty="0" err="1">
                <a:solidFill>
                  <a:srgbClr val="224D83"/>
                </a:solidFill>
                <a:latin typeface="Vollkorn"/>
              </a:rPr>
              <a:t>дисципліни</a:t>
            </a:r>
            <a:r>
              <a:rPr lang="en-US" sz="6000" spc="-16" dirty="0">
                <a:solidFill>
                  <a:srgbClr val="224D83"/>
                </a:solidFill>
                <a:latin typeface="Vollkorn"/>
              </a:rPr>
              <a:t> в </a:t>
            </a:r>
            <a:r>
              <a:rPr lang="en-US" sz="6000" spc="-16" dirty="0" err="1">
                <a:solidFill>
                  <a:srgbClr val="224D83"/>
                </a:solidFill>
                <a:latin typeface="Vollkorn"/>
              </a:rPr>
              <a:t>розділі</a:t>
            </a:r>
            <a:r>
              <a:rPr lang="en-US" sz="6000" spc="-16" dirty="0">
                <a:solidFill>
                  <a:srgbClr val="224D83"/>
                </a:solidFill>
                <a:latin typeface="Vollkorn"/>
              </a:rPr>
              <a:t> 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48400" y="66669"/>
            <a:ext cx="7925372" cy="745201"/>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913023474"/>
              </p:ext>
            </p:extLst>
          </p:nvPr>
        </p:nvGraphicFramePr>
        <p:xfrm>
          <a:off x="533400" y="1181100"/>
          <a:ext cx="17221200" cy="7315200"/>
        </p:xfrm>
        <a:graphic>
          <a:graphicData uri="http://schemas.openxmlformats.org/drawingml/2006/table">
            <a:tbl>
              <a:tblPr firstRow="1" firstCol="1" bandRow="1">
                <a:tableStyleId>{5C22544A-7EE6-4342-B048-85BDC9FD1C3A}</a:tableStyleId>
              </a:tblPr>
              <a:tblGrid>
                <a:gridCol w="8839200">
                  <a:extLst>
                    <a:ext uri="{9D8B030D-6E8A-4147-A177-3AD203B41FA5}">
                      <a16:colId xmlns:a16="http://schemas.microsoft.com/office/drawing/2014/main" val="328505157"/>
                    </a:ext>
                  </a:extLst>
                </a:gridCol>
                <a:gridCol w="8382000">
                  <a:extLst>
                    <a:ext uri="{9D8B030D-6E8A-4147-A177-3AD203B41FA5}">
                      <a16:colId xmlns:a16="http://schemas.microsoft.com/office/drawing/2014/main" val="1512842448"/>
                    </a:ext>
                  </a:extLst>
                </a:gridCol>
              </a:tblGrid>
              <a:tr h="150865">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Результат навчання</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Методи навчання </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16510936"/>
                  </a:ext>
                </a:extLst>
              </a:tr>
              <a:tr h="1056058">
                <a:tc>
                  <a:txBody>
                    <a:bodyPr/>
                    <a:lstStyle/>
                    <a:p>
                      <a:pPr marL="0" indent="0" algn="just">
                        <a:lnSpc>
                          <a:spcPct val="100000"/>
                        </a:lnSpc>
                        <a:spcAft>
                          <a:spcPts val="0"/>
                        </a:spcAft>
                      </a:pPr>
                      <a:r>
                        <a:rPr lang="uk-UA" sz="2000" b="1" spc="-30" dirty="0" err="1">
                          <a:effectLst/>
                          <a:latin typeface="Vollkorn" panose="020B0604020202020204" charset="0"/>
                          <a:ea typeface="Vollkorn" panose="020B0604020202020204" charset="0"/>
                        </a:rPr>
                        <a:t>ПРН</a:t>
                      </a:r>
                      <a:r>
                        <a:rPr lang="uk-UA" sz="2000" b="1" spc="-30" dirty="0">
                          <a:effectLst/>
                          <a:latin typeface="Vollkorn" panose="020B0604020202020204" charset="0"/>
                          <a:ea typeface="Vollkorn" panose="020B0604020202020204" charset="0"/>
                        </a:rPr>
                        <a:t> 04. </a:t>
                      </a:r>
                      <a:r>
                        <a:rPr lang="uk-UA" sz="2000" b="0" spc="-30" dirty="0">
                          <a:effectLst/>
                          <a:latin typeface="Vollkorn" panose="020B0604020202020204" charset="0"/>
                          <a:ea typeface="Vollkorn" panose="020B0604020202020204" charset="0"/>
                        </a:rPr>
                        <a:t>Розробляти, удосконалювати та </a:t>
                      </a:r>
                      <a:r>
                        <a:rPr lang="uk-UA" sz="2000" b="0" spc="-30" dirty="0" smtClean="0">
                          <a:effectLst/>
                          <a:latin typeface="Vollkorn" panose="020B0604020202020204" charset="0"/>
                          <a:ea typeface="Vollkorn" panose="020B0604020202020204" charset="0"/>
                        </a:rPr>
                        <a:t>досліджувати </a:t>
                      </a:r>
                      <a:r>
                        <a:rPr lang="uk-UA" sz="2000" b="0" spc="-30" dirty="0">
                          <a:effectLst/>
                          <a:latin typeface="Vollkorn" panose="020B0604020202020204" charset="0"/>
                          <a:ea typeface="Vollkorn" panose="020B0604020202020204" charset="0"/>
                        </a:rPr>
                        <a:t>концептуальні, математичні і комп’ютерні моделі процесів і систем національної безпеки (за окремими видами забезпечення та її видами), ефективно використовувати </a:t>
                      </a:r>
                      <a:r>
                        <a:rPr lang="uk-UA" sz="2000" b="0" spc="-30" dirty="0" err="1">
                          <a:effectLst/>
                          <a:latin typeface="Vollkorn" panose="020B0604020202020204" charset="0"/>
                          <a:ea typeface="Vollkorn" panose="020B0604020202020204" charset="0"/>
                        </a:rPr>
                        <a:t>їх</a:t>
                      </a:r>
                      <a:r>
                        <a:rPr lang="uk-UA" sz="2000" b="0" spc="-30" dirty="0">
                          <a:effectLst/>
                          <a:latin typeface="Vollkorn" panose="020B0604020202020204" charset="0"/>
                          <a:ea typeface="Vollkorn" panose="020B0604020202020204" charset="0"/>
                        </a:rPr>
                        <a:t> для отримання нових знань та/або створення </a:t>
                      </a:r>
                      <a:r>
                        <a:rPr lang="uk-UA" sz="2000" b="0" spc="-30" dirty="0" err="1">
                          <a:effectLst/>
                          <a:latin typeface="Vollkorn" panose="020B0604020202020204" charset="0"/>
                          <a:ea typeface="Vollkorn" panose="020B0604020202020204" charset="0"/>
                        </a:rPr>
                        <a:t>інноваційних</a:t>
                      </a:r>
                      <a:r>
                        <a:rPr lang="uk-UA" sz="2000" b="0" spc="-30" dirty="0">
                          <a:effectLst/>
                          <a:latin typeface="Vollkorn" panose="020B0604020202020204" charset="0"/>
                          <a:ea typeface="Vollkorn" panose="020B0604020202020204" charset="0"/>
                        </a:rPr>
                        <a:t> продуктів у сфері національної безпеки та дотичних міждисциплінарних напрямах</a:t>
                      </a:r>
                      <a:endParaRPr lang="uk-UA" sz="20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метод;</a:t>
                      </a:r>
                    </a:p>
                    <a:p>
                      <a:pPr marL="0" indent="0" algn="just">
                        <a:lnSpc>
                          <a:spcPct val="100000"/>
                        </a:lnSpc>
                        <a:spcAft>
                          <a:spcPts val="0"/>
                        </a:spcAft>
                      </a:pPr>
                      <a:r>
                        <a:rPr lang="uk-UA" sz="2000" dirty="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18239"/>
                  </a:ext>
                </a:extLst>
              </a:tr>
              <a:tr h="1508654">
                <a:tc>
                  <a:txBody>
                    <a:bodyPr/>
                    <a:lstStyle/>
                    <a:p>
                      <a:pPr marL="0" indent="0" algn="just">
                        <a:lnSpc>
                          <a:spcPct val="100000"/>
                        </a:lnSpc>
                        <a:spcAft>
                          <a:spcPts val="0"/>
                        </a:spcAft>
                      </a:pPr>
                      <a:r>
                        <a:rPr lang="uk-UA" sz="2000" b="1" spc="-20" dirty="0" err="1">
                          <a:effectLst/>
                          <a:latin typeface="Vollkorn" panose="020B0604020202020204" charset="0"/>
                          <a:ea typeface="Vollkorn" panose="020B0604020202020204" charset="0"/>
                        </a:rPr>
                        <a:t>ПРН</a:t>
                      </a:r>
                      <a:r>
                        <a:rPr lang="uk-UA" sz="2000" b="1" spc="-20" dirty="0">
                          <a:effectLst/>
                          <a:latin typeface="Vollkorn" panose="020B0604020202020204" charset="0"/>
                          <a:ea typeface="Vollkorn" panose="020B0604020202020204" charset="0"/>
                        </a:rPr>
                        <a:t> 07. </a:t>
                      </a:r>
                      <a:r>
                        <a:rPr lang="uk-UA" sz="2000" b="0" spc="-20" dirty="0">
                          <a:effectLst/>
                          <a:latin typeface="Vollkorn" panose="020B0604020202020204" charset="0"/>
                          <a:ea typeface="Vollkorn" panose="020B0604020202020204" charset="0"/>
                        </a:rPr>
                        <a:t>Розробляти та реалізовувати наукові та/або </a:t>
                      </a:r>
                      <a:r>
                        <a:rPr lang="uk-UA" sz="2000" b="0" spc="-20" dirty="0" err="1">
                          <a:effectLst/>
                          <a:latin typeface="Vollkorn" panose="020B0604020202020204" charset="0"/>
                          <a:ea typeface="Vollkorn" panose="020B0604020202020204" charset="0"/>
                        </a:rPr>
                        <a:t>інноваційні</a:t>
                      </a:r>
                      <a:r>
                        <a:rPr lang="uk-UA" sz="2000" b="0" spc="-20" dirty="0">
                          <a:effectLst/>
                          <a:latin typeface="Vollkorn" panose="020B0604020202020204" charset="0"/>
                          <a:ea typeface="Vollkorn" panose="020B0604020202020204" charset="0"/>
                        </a:rPr>
                        <a:t> проекти, які дають можливість переосмислити наявне та створити нове цілісне знання та/або </a:t>
                      </a:r>
                      <a:r>
                        <a:rPr lang="uk-UA" sz="2000" b="0" spc="-20" dirty="0" err="1">
                          <a:effectLst/>
                          <a:latin typeface="Vollkorn" panose="020B0604020202020204" charset="0"/>
                          <a:ea typeface="Vollkorn" panose="020B0604020202020204" charset="0"/>
                        </a:rPr>
                        <a:t>професійну</a:t>
                      </a:r>
                      <a:r>
                        <a:rPr lang="uk-UA" sz="2000" b="0" spc="-20" dirty="0">
                          <a:effectLst/>
                          <a:latin typeface="Vollkorn" panose="020B0604020202020204" charset="0"/>
                          <a:ea typeface="Vollkorn" panose="020B0604020202020204" charset="0"/>
                        </a:rPr>
                        <a:t> практику і розв’язувати значущі фундаментальні та прикладні проблеми у сфері національної безпеки (за окремими видами забезпечення та її видами) з врахуванням соціальних, економічних, екологічних, правових аспектів та сучасних </a:t>
                      </a:r>
                      <a:r>
                        <a:rPr lang="uk-UA" sz="2000" b="0" spc="-20" dirty="0" err="1">
                          <a:effectLst/>
                          <a:latin typeface="Vollkorn" panose="020B0604020202020204" charset="0"/>
                          <a:ea typeface="Vollkorn" panose="020B0604020202020204" charset="0"/>
                        </a:rPr>
                        <a:t>безпекових</a:t>
                      </a:r>
                      <a:r>
                        <a:rPr lang="uk-UA" sz="2000" b="0" spc="-20" dirty="0">
                          <a:effectLst/>
                          <a:latin typeface="Vollkorn" panose="020B0604020202020204" charset="0"/>
                          <a:ea typeface="Vollkorn" panose="020B0604020202020204" charset="0"/>
                        </a:rPr>
                        <a:t> викликів та загроз; забезпечувати комерціалізацію результатів наукових досліджень та дотримання прав інтелектуальної власності</a:t>
                      </a:r>
                      <a:endParaRPr lang="uk-UA" sz="20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метод;</a:t>
                      </a:r>
                    </a:p>
                    <a:p>
                      <a:pPr marL="0" indent="0" algn="just">
                        <a:lnSpc>
                          <a:spcPct val="100000"/>
                        </a:lnSpc>
                        <a:spcAft>
                          <a:spcPts val="0"/>
                        </a:spcAft>
                      </a:pPr>
                      <a:r>
                        <a:rPr lang="uk-UA" sz="2000" dirty="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060291"/>
                  </a:ext>
                </a:extLst>
              </a:tr>
              <a:tr h="905193">
                <a:tc>
                  <a:txBody>
                    <a:bodyPr/>
                    <a:lstStyle/>
                    <a:p>
                      <a:pPr marL="0" indent="0" algn="just">
                        <a:lnSpc>
                          <a:spcPct val="100000"/>
                        </a:lnSpc>
                        <a:spcAft>
                          <a:spcPts val="0"/>
                        </a:spcAft>
                      </a:pPr>
                      <a:r>
                        <a:rPr lang="uk-UA" sz="2000" b="1" spc="-20" dirty="0" err="1">
                          <a:effectLst/>
                          <a:latin typeface="Vollkorn" panose="020B0604020202020204" charset="0"/>
                          <a:ea typeface="Vollkorn" panose="020B0604020202020204" charset="0"/>
                        </a:rPr>
                        <a:t>ПРН</a:t>
                      </a:r>
                      <a:r>
                        <a:rPr lang="uk-UA" sz="2000" b="1" spc="-20" dirty="0">
                          <a:effectLst/>
                          <a:latin typeface="Vollkorn" panose="020B0604020202020204" charset="0"/>
                          <a:ea typeface="Vollkorn" panose="020B0604020202020204" charset="0"/>
                        </a:rPr>
                        <a:t> 08. </a:t>
                      </a:r>
                      <a:r>
                        <a:rPr lang="uk-UA" sz="2000" b="0" spc="-20" dirty="0">
                          <a:effectLst/>
                          <a:latin typeface="Vollkorn" panose="020B0604020202020204" charset="0"/>
                          <a:ea typeface="Vollkorn" panose="020B0604020202020204" charset="0"/>
                        </a:rPr>
                        <a:t>Формулювати і перевіряти гіпотези; використовувати для обґрунтування висновків належні докази, зокрема, результати теоретичних та емпіричних досліджень національної безпеки, комп’ютерне моделювання, наявні літературні дані</a:t>
                      </a:r>
                      <a:endParaRPr lang="uk-UA" sz="20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метод;</a:t>
                      </a:r>
                    </a:p>
                    <a:p>
                      <a:pPr marL="0" indent="0" algn="just">
                        <a:lnSpc>
                          <a:spcPct val="100000"/>
                        </a:lnSpc>
                        <a:spcAft>
                          <a:spcPts val="0"/>
                        </a:spcAft>
                      </a:pPr>
                      <a:r>
                        <a:rPr lang="uk-UA" sz="2000" dirty="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035035"/>
                  </a:ext>
                </a:extLst>
              </a:tr>
              <a:tr h="905193">
                <a:tc>
                  <a:txBody>
                    <a:bodyPr/>
                    <a:lstStyle/>
                    <a:p>
                      <a:pPr marL="0" indent="0" algn="just">
                        <a:lnSpc>
                          <a:spcPct val="100000"/>
                        </a:lnSpc>
                        <a:spcAft>
                          <a:spcPts val="0"/>
                        </a:spcAft>
                      </a:pPr>
                      <a:r>
                        <a:rPr lang="uk-UA" sz="2000" b="1" spc="-20" dirty="0" err="1">
                          <a:effectLst/>
                          <a:latin typeface="Vollkorn" panose="020B0604020202020204" charset="0"/>
                          <a:ea typeface="Vollkorn" panose="020B0604020202020204" charset="0"/>
                        </a:rPr>
                        <a:t>ПРН</a:t>
                      </a:r>
                      <a:r>
                        <a:rPr lang="uk-UA" sz="2000" b="1" spc="-20" dirty="0">
                          <a:effectLst/>
                          <a:latin typeface="Vollkorn" panose="020B0604020202020204" charset="0"/>
                          <a:ea typeface="Vollkorn" panose="020B0604020202020204" charset="0"/>
                        </a:rPr>
                        <a:t> 09.</a:t>
                      </a:r>
                      <a:r>
                        <a:rPr lang="uk-UA" sz="2000" b="0" spc="-20" dirty="0">
                          <a:effectLst/>
                          <a:latin typeface="Vollkorn" panose="020B0604020202020204" charset="0"/>
                          <a:ea typeface="Vollkorn" panose="020B0604020202020204" charset="0"/>
                        </a:rPr>
                        <a:t> Застосовувати сучасні інструменти і </a:t>
                      </a:r>
                      <a:r>
                        <a:rPr lang="uk-UA" sz="2000" b="0" spc="-20" dirty="0" err="1">
                          <a:effectLst/>
                          <a:latin typeface="Vollkorn" panose="020B0604020202020204" charset="0"/>
                          <a:ea typeface="Vollkorn" panose="020B0604020202020204" charset="0"/>
                        </a:rPr>
                        <a:t>технологіі</a:t>
                      </a:r>
                      <a:r>
                        <a:rPr lang="uk-UA" sz="2000" b="0" spc="-20" dirty="0">
                          <a:effectLst/>
                          <a:latin typeface="Vollkorn" panose="020B0604020202020204" charset="0"/>
                          <a:ea typeface="Vollkorn" panose="020B0604020202020204" charset="0"/>
                        </a:rPr>
                        <a:t>̈ пошуку, оброблення та аналізу </a:t>
                      </a:r>
                      <a:r>
                        <a:rPr lang="uk-UA" sz="2000" b="0" spc="-20" dirty="0" err="1">
                          <a:effectLst/>
                          <a:latin typeface="Vollkorn" panose="020B0604020202020204" charset="0"/>
                          <a:ea typeface="Vollkorn" panose="020B0604020202020204" charset="0"/>
                        </a:rPr>
                        <a:t>інформаціі</a:t>
                      </a:r>
                      <a:r>
                        <a:rPr lang="uk-UA" sz="2000" b="0" spc="-20" dirty="0">
                          <a:effectLst/>
                          <a:latin typeface="Vollkorn" panose="020B0604020202020204" charset="0"/>
                          <a:ea typeface="Vollkorn" panose="020B0604020202020204" charset="0"/>
                        </a:rPr>
                        <a:t>̈, зокрема, статистичні методи аналізу даних великого обсягу та/або </a:t>
                      </a:r>
                      <a:r>
                        <a:rPr lang="uk-UA" sz="2000" b="0" spc="-20" dirty="0" err="1">
                          <a:effectLst/>
                          <a:latin typeface="Vollkorn" panose="020B0604020202020204" charset="0"/>
                          <a:ea typeface="Vollkorn" panose="020B0604020202020204" charset="0"/>
                        </a:rPr>
                        <a:t>складноі</a:t>
                      </a:r>
                      <a:r>
                        <a:rPr lang="uk-UA" sz="2000" b="0" spc="-20" dirty="0">
                          <a:effectLst/>
                          <a:latin typeface="Vollkorn" panose="020B0604020202020204" charset="0"/>
                          <a:ea typeface="Vollkorn" panose="020B0604020202020204" charset="0"/>
                        </a:rPr>
                        <a:t>̈ структури, спеціалізовані бази даних та </a:t>
                      </a:r>
                      <a:r>
                        <a:rPr lang="uk-UA" sz="2000" b="0" spc="-20" dirty="0" err="1">
                          <a:effectLst/>
                          <a:latin typeface="Vollkorn" panose="020B0604020202020204" charset="0"/>
                          <a:ea typeface="Vollkorn" panose="020B0604020202020204" charset="0"/>
                        </a:rPr>
                        <a:t>інформаційні</a:t>
                      </a:r>
                      <a:r>
                        <a:rPr lang="uk-UA" sz="2000" b="0" spc="-20" dirty="0">
                          <a:effectLst/>
                          <a:latin typeface="Vollkorn" panose="020B0604020202020204" charset="0"/>
                          <a:ea typeface="Vollkorn" panose="020B0604020202020204" charset="0"/>
                        </a:rPr>
                        <a:t> системи</a:t>
                      </a:r>
                      <a:endParaRPr lang="uk-UA" sz="20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метод;</a:t>
                      </a:r>
                    </a:p>
                    <a:p>
                      <a:pPr marL="0" indent="0" algn="just">
                        <a:lnSpc>
                          <a:spcPct val="100000"/>
                        </a:lnSpc>
                        <a:spcAft>
                          <a:spcPts val="0"/>
                        </a:spcAft>
                      </a:pPr>
                      <a:r>
                        <a:rPr lang="uk-UA" sz="2000" dirty="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4906341"/>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77908" y="354237"/>
            <a:ext cx="7925372" cy="745200"/>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451807656"/>
              </p:ext>
            </p:extLst>
          </p:nvPr>
        </p:nvGraphicFramePr>
        <p:xfrm>
          <a:off x="990600" y="1181285"/>
          <a:ext cx="15925800" cy="6806576"/>
        </p:xfrm>
        <a:graphic>
          <a:graphicData uri="http://schemas.openxmlformats.org/drawingml/2006/table">
            <a:tbl>
              <a:tblPr firstRow="1" firstCol="1" bandRow="1">
                <a:tableStyleId>{5C22544A-7EE6-4342-B048-85BDC9FD1C3A}</a:tableStyleId>
              </a:tblPr>
              <a:tblGrid>
                <a:gridCol w="9265629">
                  <a:extLst>
                    <a:ext uri="{9D8B030D-6E8A-4147-A177-3AD203B41FA5}">
                      <a16:colId xmlns:a16="http://schemas.microsoft.com/office/drawing/2014/main" val="971668461"/>
                    </a:ext>
                  </a:extLst>
                </a:gridCol>
                <a:gridCol w="6660171">
                  <a:extLst>
                    <a:ext uri="{9D8B030D-6E8A-4147-A177-3AD203B41FA5}">
                      <a16:colId xmlns:a16="http://schemas.microsoft.com/office/drawing/2014/main" val="3976351505"/>
                    </a:ext>
                  </a:extLst>
                </a:gridCol>
              </a:tblGrid>
              <a:tr h="405776">
                <a:tc>
                  <a:txBody>
                    <a:bodyPr/>
                    <a:lstStyle/>
                    <a:p>
                      <a:pPr algn="ctr">
                        <a:lnSpc>
                          <a:spcPct val="100000"/>
                        </a:lnSpc>
                        <a:spcAft>
                          <a:spcPts val="0"/>
                        </a:spcAft>
                      </a:pPr>
                      <a:r>
                        <a:rPr lang="uk-UA" sz="2000" b="1" dirty="0" smtClean="0">
                          <a:effectLst/>
                          <a:latin typeface="Vollkorn" panose="020B0604020202020204" charset="0"/>
                          <a:ea typeface="Vollkorn" panose="020B0604020202020204" charset="0"/>
                        </a:rPr>
                        <a:t>Результат </a:t>
                      </a:r>
                      <a:r>
                        <a:rPr lang="uk-UA" sz="20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00000"/>
                        </a:lnSpc>
                        <a:spcAft>
                          <a:spcPts val="0"/>
                        </a:spcAft>
                      </a:pPr>
                      <a:r>
                        <a:rPr lang="uk-UA" sz="20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a16="http://schemas.microsoft.com/office/drawing/2014/main" val="2055260940"/>
                  </a:ext>
                </a:extLst>
              </a:tr>
              <a:tr h="1123687">
                <a:tc>
                  <a:txBody>
                    <a:bodyPr/>
                    <a:lstStyle/>
                    <a:p>
                      <a:pPr algn="just">
                        <a:lnSpc>
                          <a:spcPct val="100000"/>
                        </a:lnSpc>
                        <a:spcAft>
                          <a:spcPts val="0"/>
                        </a:spcAft>
                      </a:pPr>
                      <a:r>
                        <a:rPr lang="uk-UA" sz="2000" b="1" spc="-30" dirty="0" err="1">
                          <a:effectLst/>
                          <a:latin typeface="Vollkorn" panose="020B0604020202020204" charset="0"/>
                          <a:ea typeface="Vollkorn" panose="020B0604020202020204" charset="0"/>
                        </a:rPr>
                        <a:t>ПРН</a:t>
                      </a:r>
                      <a:r>
                        <a:rPr lang="uk-UA" sz="2000" b="1" spc="-30" dirty="0">
                          <a:effectLst/>
                          <a:latin typeface="Vollkorn" panose="020B0604020202020204" charset="0"/>
                          <a:ea typeface="Vollkorn" panose="020B0604020202020204" charset="0"/>
                        </a:rPr>
                        <a:t> 04. </a:t>
                      </a:r>
                      <a:r>
                        <a:rPr lang="uk-UA" sz="2000" b="0" spc="-30" dirty="0">
                          <a:effectLst/>
                          <a:latin typeface="Vollkorn" panose="020B0604020202020204" charset="0"/>
                          <a:ea typeface="Vollkorn" panose="020B0604020202020204" charset="0"/>
                        </a:rPr>
                        <a:t>Розробляти, удосконалювати та досліджувати концептуальні, математичні і комп’ютерні моделі процесів і систем національної безпеки (за окремими видами забезпечення та її видами), ефективно використовувати </a:t>
                      </a:r>
                      <a:r>
                        <a:rPr lang="uk-UA" sz="2000" b="0" spc="-30" dirty="0" err="1">
                          <a:effectLst/>
                          <a:latin typeface="Vollkorn" panose="020B0604020202020204" charset="0"/>
                          <a:ea typeface="Vollkorn" panose="020B0604020202020204" charset="0"/>
                        </a:rPr>
                        <a:t>їх</a:t>
                      </a:r>
                      <a:r>
                        <a:rPr lang="uk-UA" sz="2000" b="0" spc="-30" dirty="0">
                          <a:effectLst/>
                          <a:latin typeface="Vollkorn" panose="020B0604020202020204" charset="0"/>
                          <a:ea typeface="Vollkorn" panose="020B0604020202020204" charset="0"/>
                        </a:rPr>
                        <a:t> для отримання нових знань та/або створення </a:t>
                      </a:r>
                      <a:r>
                        <a:rPr lang="uk-UA" sz="2000" b="0" spc="-30" dirty="0" err="1">
                          <a:effectLst/>
                          <a:latin typeface="Vollkorn" panose="020B0604020202020204" charset="0"/>
                          <a:ea typeface="Vollkorn" panose="020B0604020202020204" charset="0"/>
                        </a:rPr>
                        <a:t>інноваційних</a:t>
                      </a:r>
                      <a:r>
                        <a:rPr lang="uk-UA" sz="2000" b="0" spc="-30" dirty="0">
                          <a:effectLst/>
                          <a:latin typeface="Vollkorn" panose="020B0604020202020204" charset="0"/>
                          <a:ea typeface="Vollkorn" panose="020B0604020202020204" charset="0"/>
                        </a:rPr>
                        <a:t> продуктів у сфері національної безпеки та дотичних міждисциплінарних напрямах</a:t>
                      </a:r>
                      <a:endParaRPr lang="uk-UA" sz="20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uk-UA" sz="2000" dirty="0">
                          <a:effectLst/>
                          <a:latin typeface="Vollkorn" panose="020B0604020202020204" charset="0"/>
                          <a:ea typeface="Vollkorn" panose="020B0604020202020204" charset="0"/>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залік</a:t>
                      </a:r>
                    </a:p>
                  </a:txBody>
                  <a:tcPr marL="54023" marR="54023" marT="0" marB="0"/>
                </a:tc>
                <a:extLst>
                  <a:ext uri="{0D108BD9-81ED-4DB2-BD59-A6C34878D82A}">
                    <a16:rowId xmlns:a16="http://schemas.microsoft.com/office/drawing/2014/main" val="1254530270"/>
                  </a:ext>
                </a:extLst>
              </a:tr>
              <a:tr h="1498250">
                <a:tc>
                  <a:txBody>
                    <a:bodyPr/>
                    <a:lstStyle/>
                    <a:p>
                      <a:pPr algn="just">
                        <a:lnSpc>
                          <a:spcPct val="100000"/>
                        </a:lnSpc>
                        <a:spcAft>
                          <a:spcPts val="0"/>
                        </a:spcAft>
                      </a:pPr>
                      <a:r>
                        <a:rPr lang="uk-UA" sz="2000" b="1" kern="1200" spc="-30" dirty="0" err="1">
                          <a:solidFill>
                            <a:schemeClr val="lt1"/>
                          </a:solidFill>
                          <a:effectLst/>
                          <a:latin typeface="Vollkorn" panose="020B0604020202020204" charset="0"/>
                          <a:ea typeface="Vollkorn" panose="020B0604020202020204" charset="0"/>
                          <a:cs typeface="+mn-cs"/>
                        </a:rPr>
                        <a:t>ПРН</a:t>
                      </a:r>
                      <a:r>
                        <a:rPr lang="uk-UA" sz="2000" b="1" kern="1200" spc="-30" dirty="0">
                          <a:solidFill>
                            <a:schemeClr val="lt1"/>
                          </a:solidFill>
                          <a:effectLst/>
                          <a:latin typeface="Vollkorn" panose="020B0604020202020204" charset="0"/>
                          <a:ea typeface="Vollkorn" panose="020B0604020202020204" charset="0"/>
                          <a:cs typeface="+mn-cs"/>
                        </a:rPr>
                        <a:t> 07. </a:t>
                      </a:r>
                      <a:r>
                        <a:rPr lang="uk-UA" sz="2000" b="0" spc="-20" dirty="0">
                          <a:effectLst/>
                          <a:latin typeface="Vollkorn" panose="020B0604020202020204" charset="0"/>
                          <a:ea typeface="Vollkorn" panose="020B0604020202020204" charset="0"/>
                        </a:rPr>
                        <a:t>Розробляти та реалізовувати наукові та/або </a:t>
                      </a:r>
                      <a:r>
                        <a:rPr lang="uk-UA" sz="2000" b="0" spc="-20" dirty="0" err="1">
                          <a:effectLst/>
                          <a:latin typeface="Vollkorn" panose="020B0604020202020204" charset="0"/>
                          <a:ea typeface="Vollkorn" panose="020B0604020202020204" charset="0"/>
                        </a:rPr>
                        <a:t>інноваційні</a:t>
                      </a:r>
                      <a:r>
                        <a:rPr lang="uk-UA" sz="2000" b="0" spc="-20" dirty="0">
                          <a:effectLst/>
                          <a:latin typeface="Vollkorn" panose="020B0604020202020204" charset="0"/>
                          <a:ea typeface="Vollkorn" panose="020B0604020202020204" charset="0"/>
                        </a:rPr>
                        <a:t> проекти, які дають можливість переосмислити наявне та створити нове цілісне знання та/або </a:t>
                      </a:r>
                      <a:r>
                        <a:rPr lang="uk-UA" sz="2000" b="0" spc="-20" dirty="0" err="1">
                          <a:effectLst/>
                          <a:latin typeface="Vollkorn" panose="020B0604020202020204" charset="0"/>
                          <a:ea typeface="Vollkorn" panose="020B0604020202020204" charset="0"/>
                        </a:rPr>
                        <a:t>професійну</a:t>
                      </a:r>
                      <a:r>
                        <a:rPr lang="uk-UA" sz="2000" b="0" spc="-20" dirty="0">
                          <a:effectLst/>
                          <a:latin typeface="Vollkorn" panose="020B0604020202020204" charset="0"/>
                          <a:ea typeface="Vollkorn" panose="020B0604020202020204" charset="0"/>
                        </a:rPr>
                        <a:t> практику і розв’язувати значущі фундаментальні та прикладні проблеми у сфері національної безпеки (за окремими видами забезпечення та її видами) з врахуванням соціальних, економічних, екологічних, правових аспектів та сучасних </a:t>
                      </a:r>
                      <a:r>
                        <a:rPr lang="uk-UA" sz="2000" b="0" spc="-20" dirty="0" err="1">
                          <a:effectLst/>
                          <a:latin typeface="Vollkorn" panose="020B0604020202020204" charset="0"/>
                          <a:ea typeface="Vollkorn" panose="020B0604020202020204" charset="0"/>
                        </a:rPr>
                        <a:t>безпекових</a:t>
                      </a:r>
                      <a:r>
                        <a:rPr lang="uk-UA" sz="2000" b="0" spc="-20" dirty="0">
                          <a:effectLst/>
                          <a:latin typeface="Vollkorn" panose="020B0604020202020204" charset="0"/>
                          <a:ea typeface="Vollkorn" panose="020B0604020202020204" charset="0"/>
                        </a:rPr>
                        <a:t> викликів та загроз; забезпечувати комерціалізацію результатів наукових досліджень та дотримання прав інтелектуальної власності</a:t>
                      </a:r>
                      <a:endParaRPr lang="uk-UA" sz="20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uk-UA" sz="2000" dirty="0">
                          <a:effectLst/>
                          <a:latin typeface="Vollkorn" panose="020B0604020202020204" charset="0"/>
                          <a:ea typeface="Vollkorn" panose="020B0604020202020204" charset="0"/>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залік</a:t>
                      </a:r>
                    </a:p>
                  </a:txBody>
                  <a:tcPr marL="54023" marR="54023" marT="0" marB="0"/>
                </a:tc>
                <a:extLst>
                  <a:ext uri="{0D108BD9-81ED-4DB2-BD59-A6C34878D82A}">
                    <a16:rowId xmlns:a16="http://schemas.microsoft.com/office/drawing/2014/main" val="2289839089"/>
                  </a:ext>
                </a:extLst>
              </a:tr>
              <a:tr h="749125">
                <a:tc>
                  <a:txBody>
                    <a:bodyPr/>
                    <a:lstStyle/>
                    <a:p>
                      <a:pPr algn="just">
                        <a:lnSpc>
                          <a:spcPct val="100000"/>
                        </a:lnSpc>
                        <a:spcAft>
                          <a:spcPts val="0"/>
                        </a:spcAft>
                      </a:pPr>
                      <a:r>
                        <a:rPr lang="uk-UA" sz="2000" b="1" kern="1200" spc="-30" dirty="0" err="1">
                          <a:solidFill>
                            <a:schemeClr val="lt1"/>
                          </a:solidFill>
                          <a:effectLst/>
                          <a:latin typeface="Vollkorn" panose="020B0604020202020204" charset="0"/>
                          <a:ea typeface="Vollkorn" panose="020B0604020202020204" charset="0"/>
                          <a:cs typeface="+mn-cs"/>
                        </a:rPr>
                        <a:t>ПРН</a:t>
                      </a:r>
                      <a:r>
                        <a:rPr lang="uk-UA" sz="2000" b="1" kern="1200" spc="-30" dirty="0">
                          <a:solidFill>
                            <a:schemeClr val="lt1"/>
                          </a:solidFill>
                          <a:effectLst/>
                          <a:latin typeface="Vollkorn" panose="020B0604020202020204" charset="0"/>
                          <a:ea typeface="Vollkorn" panose="020B0604020202020204" charset="0"/>
                          <a:cs typeface="+mn-cs"/>
                        </a:rPr>
                        <a:t> 08. </a:t>
                      </a:r>
                      <a:r>
                        <a:rPr lang="uk-UA" sz="2000" b="0" spc="-20" dirty="0">
                          <a:effectLst/>
                          <a:latin typeface="Vollkorn" panose="020B0604020202020204" charset="0"/>
                          <a:ea typeface="Vollkorn" panose="020B0604020202020204" charset="0"/>
                        </a:rPr>
                        <a:t>Формулювати і перевіряти гіпотези; використовувати для обґрунтування висновків належні докази, зокрема, результати теоретичних та емпіричних досліджень національної безпеки, комп’ютерне моделювання, наявні літературні дані</a:t>
                      </a:r>
                      <a:endParaRPr lang="uk-UA" sz="20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uk-UA" sz="2000" dirty="0">
                          <a:effectLst/>
                          <a:latin typeface="Vollkorn" panose="020B0604020202020204" charset="0"/>
                          <a:ea typeface="Vollkorn" panose="020B0604020202020204" charset="0"/>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залік</a:t>
                      </a:r>
                    </a:p>
                  </a:txBody>
                  <a:tcPr marL="54023" marR="54023" marT="0" marB="0"/>
                </a:tc>
                <a:extLst>
                  <a:ext uri="{0D108BD9-81ED-4DB2-BD59-A6C34878D82A}">
                    <a16:rowId xmlns:a16="http://schemas.microsoft.com/office/drawing/2014/main" val="1100597928"/>
                  </a:ext>
                </a:extLst>
              </a:tr>
              <a:tr h="749125">
                <a:tc>
                  <a:txBody>
                    <a:bodyPr/>
                    <a:lstStyle/>
                    <a:p>
                      <a:pPr algn="just">
                        <a:lnSpc>
                          <a:spcPct val="100000"/>
                        </a:lnSpc>
                        <a:spcAft>
                          <a:spcPts val="0"/>
                        </a:spcAft>
                      </a:pPr>
                      <a:r>
                        <a:rPr lang="uk-UA" sz="2000" b="1" kern="1200" spc="-30" dirty="0" err="1">
                          <a:solidFill>
                            <a:schemeClr val="lt1"/>
                          </a:solidFill>
                          <a:effectLst/>
                          <a:latin typeface="Vollkorn" panose="020B0604020202020204" charset="0"/>
                          <a:ea typeface="Vollkorn" panose="020B0604020202020204" charset="0"/>
                          <a:cs typeface="+mn-cs"/>
                        </a:rPr>
                        <a:t>ПРН</a:t>
                      </a:r>
                      <a:r>
                        <a:rPr lang="uk-UA" sz="2000" b="1" kern="1200" spc="-30" dirty="0">
                          <a:solidFill>
                            <a:schemeClr val="lt1"/>
                          </a:solidFill>
                          <a:effectLst/>
                          <a:latin typeface="Vollkorn" panose="020B0604020202020204" charset="0"/>
                          <a:ea typeface="Vollkorn" panose="020B0604020202020204" charset="0"/>
                          <a:cs typeface="+mn-cs"/>
                        </a:rPr>
                        <a:t> 09. З</a:t>
                      </a:r>
                      <a:r>
                        <a:rPr lang="uk-UA" sz="2000" b="0" kern="1200" spc="-30" dirty="0">
                          <a:solidFill>
                            <a:schemeClr val="lt1"/>
                          </a:solidFill>
                          <a:effectLst/>
                          <a:latin typeface="Vollkorn" panose="020B0604020202020204" charset="0"/>
                          <a:ea typeface="Vollkorn" panose="020B0604020202020204" charset="0"/>
                          <a:cs typeface="+mn-cs"/>
                        </a:rPr>
                        <a:t>астосовувати </a:t>
                      </a:r>
                      <a:r>
                        <a:rPr lang="uk-UA" sz="2000" b="0" spc="-20" dirty="0">
                          <a:effectLst/>
                          <a:latin typeface="Vollkorn" panose="020B0604020202020204" charset="0"/>
                          <a:ea typeface="Vollkorn" panose="020B0604020202020204" charset="0"/>
                        </a:rPr>
                        <a:t>сучасні інструменти і </a:t>
                      </a:r>
                      <a:r>
                        <a:rPr lang="uk-UA" sz="2000" b="0" spc="-20" dirty="0" err="1">
                          <a:effectLst/>
                          <a:latin typeface="Vollkorn" panose="020B0604020202020204" charset="0"/>
                          <a:ea typeface="Vollkorn" panose="020B0604020202020204" charset="0"/>
                        </a:rPr>
                        <a:t>технологіі</a:t>
                      </a:r>
                      <a:r>
                        <a:rPr lang="uk-UA" sz="2000" b="0" spc="-20" dirty="0">
                          <a:effectLst/>
                          <a:latin typeface="Vollkorn" panose="020B0604020202020204" charset="0"/>
                          <a:ea typeface="Vollkorn" panose="020B0604020202020204" charset="0"/>
                        </a:rPr>
                        <a:t>̈ пошуку, оброблення та аналізу </a:t>
                      </a:r>
                      <a:r>
                        <a:rPr lang="uk-UA" sz="2000" b="0" spc="-20" dirty="0" err="1">
                          <a:effectLst/>
                          <a:latin typeface="Vollkorn" panose="020B0604020202020204" charset="0"/>
                          <a:ea typeface="Vollkorn" panose="020B0604020202020204" charset="0"/>
                        </a:rPr>
                        <a:t>інформаціі</a:t>
                      </a:r>
                      <a:r>
                        <a:rPr lang="uk-UA" sz="2000" b="0" spc="-20" dirty="0">
                          <a:effectLst/>
                          <a:latin typeface="Vollkorn" panose="020B0604020202020204" charset="0"/>
                          <a:ea typeface="Vollkorn" panose="020B0604020202020204" charset="0"/>
                        </a:rPr>
                        <a:t>̈, зокрема, статистичні методи аналізу даних великого обсягу та/або </a:t>
                      </a:r>
                      <a:r>
                        <a:rPr lang="uk-UA" sz="2000" b="0" spc="-20" dirty="0" err="1">
                          <a:effectLst/>
                          <a:latin typeface="Vollkorn" panose="020B0604020202020204" charset="0"/>
                          <a:ea typeface="Vollkorn" panose="020B0604020202020204" charset="0"/>
                        </a:rPr>
                        <a:t>складноі</a:t>
                      </a:r>
                      <a:r>
                        <a:rPr lang="uk-UA" sz="2000" b="0" spc="-20" dirty="0">
                          <a:effectLst/>
                          <a:latin typeface="Vollkorn" panose="020B0604020202020204" charset="0"/>
                          <a:ea typeface="Vollkorn" panose="020B0604020202020204" charset="0"/>
                        </a:rPr>
                        <a:t>̈ структури, спеціалізовані бази даних та </a:t>
                      </a:r>
                      <a:r>
                        <a:rPr lang="uk-UA" sz="2000" b="0" spc="-20" dirty="0" err="1">
                          <a:effectLst/>
                          <a:latin typeface="Vollkorn" panose="020B0604020202020204" charset="0"/>
                          <a:ea typeface="Vollkorn" panose="020B0604020202020204" charset="0"/>
                        </a:rPr>
                        <a:t>інформаційні</a:t>
                      </a:r>
                      <a:r>
                        <a:rPr lang="uk-UA" sz="2000" b="0" spc="-20" dirty="0">
                          <a:effectLst/>
                          <a:latin typeface="Vollkorn" panose="020B0604020202020204" charset="0"/>
                          <a:ea typeface="Vollkorn" panose="020B0604020202020204" charset="0"/>
                        </a:rPr>
                        <a:t> системи</a:t>
                      </a:r>
                      <a:endParaRPr lang="uk-UA" sz="20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uk-UA" sz="2000" dirty="0">
                          <a:effectLst/>
                          <a:latin typeface="Vollkorn" panose="020B0604020202020204" charset="0"/>
                          <a:ea typeface="Vollkorn" panose="020B0604020202020204" charset="0"/>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залік</a:t>
                      </a:r>
                    </a:p>
                  </a:txBody>
                  <a:tcPr marL="54023" marR="54023" marT="0" marB="0"/>
                </a:tc>
                <a:extLst>
                  <a:ext uri="{0D108BD9-81ED-4DB2-BD59-A6C34878D82A}">
                    <a16:rowId xmlns:a16="http://schemas.microsoft.com/office/drawing/2014/main" val="399094715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190500"/>
            <a:ext cx="15365127" cy="8309967"/>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uk-UA" sz="3000" dirty="0">
              <a:solidFill>
                <a:schemeClr val="accent1">
                  <a:lumMod val="50000"/>
                </a:schemeClr>
              </a:solidFill>
              <a:latin typeface="Vollkorn" panose="020B0604020202020204" charset="0"/>
              <a:ea typeface="Vollkorn" panose="020B0604020202020204" charset="0"/>
            </a:endParaRPr>
          </a:p>
          <a:p>
            <a:pPr indent="360000" algn="just"/>
            <a:r>
              <a:rPr lang="uk-UA" sz="3000" dirty="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«Житомирська політехніка» та розподілу балів, що наведений нижче</a:t>
            </a:r>
            <a:r>
              <a:rPr lang="uk-UA" sz="3000" dirty="0" smtClean="0">
                <a:solidFill>
                  <a:schemeClr val="accent1">
                    <a:lumMod val="50000"/>
                  </a:schemeClr>
                </a:solidFill>
                <a:latin typeface="Vollkorn" panose="020B0604020202020204" charset="0"/>
                <a:ea typeface="Vollkorn" panose="020B0604020202020204" charset="0"/>
              </a:rPr>
              <a:t>.</a:t>
            </a:r>
          </a:p>
          <a:p>
            <a:pPr indent="360000" algn="just"/>
            <a:endParaRPr lang="uk-UA" sz="1500" dirty="0">
              <a:solidFill>
                <a:schemeClr val="accent1">
                  <a:lumMod val="50000"/>
                </a:schemeClr>
              </a:solidFill>
              <a:latin typeface="Vollkorn" panose="020B0604020202020204" charset="0"/>
              <a:ea typeface="Vollkorn" panose="020B0604020202020204" charset="0"/>
            </a:endParaRPr>
          </a:p>
          <a:p>
            <a:pPr indent="360000" algn="just"/>
            <a:r>
              <a:rPr lang="uk-UA" sz="3000" dirty="0">
                <a:solidFill>
                  <a:schemeClr val="accent1">
                    <a:lumMod val="50000"/>
                  </a:schemeClr>
                </a:solidFill>
                <a:latin typeface="Vollkorn" panose="020B0604020202020204" charset="0"/>
                <a:ea typeface="Vollkorn" panose="020B0604020202020204" charset="0"/>
              </a:rPr>
              <a:t>Система оцінювання результатів навчання здобувачів вищої освіти з навчальної дисципліни включає поточний та підсумковий контроль</a:t>
            </a:r>
            <a:r>
              <a:rPr lang="uk-UA" sz="3000" dirty="0" smtClean="0">
                <a:solidFill>
                  <a:schemeClr val="accent1">
                    <a:lumMod val="50000"/>
                  </a:schemeClr>
                </a:solidFill>
                <a:latin typeface="Vollkorn" panose="020B0604020202020204" charset="0"/>
                <a:ea typeface="Vollkorn" panose="020B0604020202020204" charset="0"/>
              </a:rPr>
              <a:t>.</a:t>
            </a:r>
          </a:p>
          <a:p>
            <a:pPr indent="360000" algn="just"/>
            <a:endParaRPr lang="uk-UA" sz="1500" dirty="0">
              <a:solidFill>
                <a:schemeClr val="accent1">
                  <a:lumMod val="50000"/>
                </a:schemeClr>
              </a:solidFill>
              <a:latin typeface="Vollkorn" panose="020B0604020202020204" charset="0"/>
              <a:ea typeface="Vollkorn" panose="020B0604020202020204" charset="0"/>
            </a:endParaRPr>
          </a:p>
          <a:p>
            <a:pPr indent="360000" algn="just"/>
            <a:r>
              <a:rPr lang="uk-UA" sz="3000" dirty="0">
                <a:solidFill>
                  <a:schemeClr val="accent1">
                    <a:lumMod val="50000"/>
                  </a:schemeClr>
                </a:solidFill>
                <a:latin typeface="Vollkorn" panose="020B0604020202020204" charset="0"/>
                <a:ea typeface="Vollkorn" panose="020B0604020202020204" charset="0"/>
              </a:rPr>
              <a:t>Поточний контроль проводиться для оцінювання рівня засвоєння знань, формування умінь і навичок здобувачів вищої освіти впродовж вивчення ними матеріалу модуля (змістових модулів) навчальної дисципліни. Поточний контроль здійснюється під час проведення навчальних занять. </a:t>
            </a:r>
            <a:endParaRPr lang="uk-UA" sz="3000" dirty="0" smtClean="0">
              <a:solidFill>
                <a:schemeClr val="accent1">
                  <a:lumMod val="50000"/>
                </a:schemeClr>
              </a:solidFill>
              <a:latin typeface="Vollkorn" panose="020B0604020202020204" charset="0"/>
              <a:ea typeface="Vollkorn" panose="020B0604020202020204" charset="0"/>
            </a:endParaRPr>
          </a:p>
          <a:p>
            <a:pPr indent="360000" algn="just"/>
            <a:endParaRPr lang="uk-UA" sz="1500" dirty="0">
              <a:solidFill>
                <a:schemeClr val="accent1">
                  <a:lumMod val="50000"/>
                </a:schemeClr>
              </a:solidFill>
              <a:latin typeface="Vollkorn" panose="020B0604020202020204" charset="0"/>
              <a:ea typeface="Vollkorn" panose="020B0604020202020204" charset="0"/>
            </a:endParaRPr>
          </a:p>
          <a:p>
            <a:pPr indent="360000" algn="just"/>
            <a:r>
              <a:rPr lang="uk-UA" sz="3000" dirty="0">
                <a:solidFill>
                  <a:schemeClr val="accent1">
                    <a:lumMod val="50000"/>
                  </a:schemeClr>
                </a:solidFill>
                <a:latin typeface="Vollkorn" panose="020B0604020202020204" charset="0"/>
                <a:ea typeface="Vollkorn" panose="020B0604020202020204" charset="0"/>
              </a:rPr>
              <a:t>Підсумковий контроль проводиться для підсумкового оцінювання результатів навчання здобувачів вищої освіти з навчальної дисципліни. Підсумковий контроль здійснюється після завершення вивчення навчальної дисципліни. Підсумковий контроль проводиться у формі заліку. </a:t>
            </a:r>
            <a:endParaRPr lang="en-US" sz="3000" spc="-9" dirty="0">
              <a:solidFill>
                <a:schemeClr val="accent1">
                  <a:lumMod val="50000"/>
                </a:schemeClr>
              </a:solidFill>
              <a:latin typeface="Vollkorn" panose="020B0604020202020204" charset="0"/>
              <a:ea typeface="Vollkorn"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1723</Words>
  <Application>Microsoft Office PowerPoint</Application>
  <PresentationFormat>Довільний</PresentationFormat>
  <Paragraphs>310</Paragraphs>
  <Slides>16</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16</vt:i4>
      </vt:variant>
    </vt:vector>
  </HeadingPairs>
  <TitlesOfParts>
    <vt:vector size="24" baseType="lpstr">
      <vt:lpstr>Vollkorn Bold</vt:lpstr>
      <vt:lpstr>Vollkorn</vt:lpstr>
      <vt:lpstr>Times New Roman</vt:lpstr>
      <vt:lpstr>Arial</vt:lpstr>
      <vt:lpstr>SimSun</vt:lpstr>
      <vt:lpstr>Vollkorn Italics</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1</cp:lastModifiedBy>
  <cp:revision>18</cp:revision>
  <dcterms:created xsi:type="dcterms:W3CDTF">2006-08-16T00:00:00Z</dcterms:created>
  <dcterms:modified xsi:type="dcterms:W3CDTF">2025-03-02T12:53:15Z</dcterms:modified>
  <dc:identifier>DAGCUslPLi8</dc:identifier>
</cp:coreProperties>
</file>