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2" r:id="rId2"/>
    <p:sldId id="284" r:id="rId3"/>
    <p:sldId id="296" r:id="rId4"/>
    <p:sldId id="283" r:id="rId5"/>
    <p:sldId id="286" r:id="rId6"/>
    <p:sldId id="285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7" r:id="rId16"/>
    <p:sldId id="298" r:id="rId17"/>
    <p:sldId id="295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81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7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90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32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4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9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2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02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93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51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9B9B10-13FA-4EE0-9B5A-E4D161B25C02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54F7E2-6180-4FCC-8B23-93D2D7B439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05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/article/9210-pdfo-u-2022-ro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b.expertus.com.ua/recommendations/175?utm_medium=refer&amp;utm_source=buhplatforma.com.ua&amp;utm_term=8280&amp;utm_content=article&amp;utm_campaign=red_block_content_link_imag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b.expertus.com.ua/recommendations/380?utm_medium=referral&amp;utm_source=buhplatforma.com.ua&amp;utm_term=8280&amp;utm_content=article&amp;utm_campaign=red_block_content_link_fra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article/15619-prozhitkoviy-minimum-2023" TargetMode="External"/><Relationship Id="rId2" Type="http://schemas.openxmlformats.org/officeDocument/2006/relationships/hyperlink" Target="/article/15618-minimalna-zarplata-20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1.rada.gov.ua/laws/show/796-12" TargetMode="External"/><Relationship Id="rId7" Type="http://schemas.openxmlformats.org/officeDocument/2006/relationships/hyperlink" Target="http://dtkt.com.ua/show/2cid01766.html" TargetMode="External"/><Relationship Id="rId2" Type="http://schemas.openxmlformats.org/officeDocument/2006/relationships/hyperlink" Target="http://zakon0.rada.gov.ua/laws/show/322-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on4.rada.gov.ua/laws/show/1170-2010-%D0%BF" TargetMode="External"/><Relationship Id="rId5" Type="http://schemas.openxmlformats.org/officeDocument/2006/relationships/hyperlink" Target="http://zakon2.rada.gov.ua/laws/show/936-2005-%D0%BF" TargetMode="External"/><Relationship Id="rId4" Type="http://schemas.openxmlformats.org/officeDocument/2006/relationships/hyperlink" Target="http://zakon4.rada.gov.ua/laws/show/100-95-%D0%B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go/322-08" TargetMode="External"/><Relationship Id="rId2" Type="http://schemas.openxmlformats.org/officeDocument/2006/relationships/hyperlink" Target="https://gb.expertus.com.ua/recommendations/2935?utm_medium=refer&amp;utm_source=buhplatforma.com.ua&amp;utm_term=8280&amp;utm_content=article&amp;utm_campaign=red_block_content_link_fra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/article/8656-rozrahunok-seredno-zarplati-po-novomu-zmni-do-poryadku-1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.gov.ua/Documents/Detail?lang=uk-UA&amp;id=46031250-2e20-4c48-8857-e00b551c6c5a&amp;title=RozmischenniaRoziasnenniaSchodoPoriadkuObchislenniaSerednoiZarobitnoiPlatiUZviazkuZNabranniamChinnostiPostanoviKabinetuMinistrivUkrainiVid09-12-2020-1213-proVnesenniaZminDoPostanoviKabinetuMinistrivUkrainiVid8-Liutogo1995-R-100-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/article/7605-yak-obchisliti-zarplatu-za-nepovniy-robochiy-ch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ОБЛІК ВИХІДНОЇ ДОПОМОГИ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63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Порядок визначення</a:t>
            </a:r>
            <a:r>
              <a:rPr lang="uk-UA" sz="3600" dirty="0" smtClean="0">
                <a:solidFill>
                  <a:schemeClr val="tx1"/>
                </a:solidFill>
              </a:rPr>
              <a:t>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err="1"/>
              <a:t>Які</a:t>
            </a:r>
            <a:r>
              <a:rPr lang="ru-RU" sz="2400" dirty="0"/>
              <a:t> </a:t>
            </a:r>
            <a:r>
              <a:rPr lang="ru-RU" sz="2400" dirty="0" err="1"/>
              <a:t>виплати</a:t>
            </a:r>
            <a:r>
              <a:rPr lang="ru-RU" sz="2400" dirty="0"/>
              <a:t> </a:t>
            </a:r>
            <a:r>
              <a:rPr lang="ru-RU" sz="2400" dirty="0" err="1"/>
              <a:t>включати</a:t>
            </a:r>
            <a:r>
              <a:rPr lang="ru-RU" sz="2400" dirty="0"/>
              <a:t> до </a:t>
            </a:r>
            <a:r>
              <a:rPr lang="ru-RU" sz="2400" dirty="0" err="1"/>
              <a:t>розрахунку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, </a:t>
            </a:r>
            <a:r>
              <a:rPr lang="ru-RU" sz="2400" dirty="0" err="1"/>
              <a:t>перелічено</a:t>
            </a:r>
            <a:r>
              <a:rPr lang="ru-RU" sz="2400" dirty="0"/>
              <a:t> у </a:t>
            </a:r>
            <a:r>
              <a:rPr lang="ru-RU" sz="2400" dirty="0" err="1"/>
              <a:t>пункті</a:t>
            </a:r>
            <a:r>
              <a:rPr lang="ru-RU" sz="2400" dirty="0"/>
              <a:t> 3 Порядку № 100. </a:t>
            </a:r>
            <a:r>
              <a:rPr lang="ru-RU" sz="2400" dirty="0" err="1"/>
              <a:t>Це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основна</a:t>
            </a:r>
            <a:r>
              <a:rPr lang="ru-RU" sz="2400" dirty="0"/>
              <a:t> </a:t>
            </a:r>
            <a:r>
              <a:rPr lang="ru-RU" sz="2400" dirty="0" err="1"/>
              <a:t>заробітна</a:t>
            </a:r>
            <a:r>
              <a:rPr lang="ru-RU" sz="2400" dirty="0"/>
              <a:t> плата;</a:t>
            </a:r>
          </a:p>
          <a:p>
            <a:r>
              <a:rPr lang="ru-RU" sz="2400" dirty="0"/>
              <a:t>доплати і надбавки (за </a:t>
            </a:r>
            <a:r>
              <a:rPr lang="ru-RU" sz="2400" dirty="0" err="1"/>
              <a:t>надурочну</a:t>
            </a:r>
            <a:r>
              <a:rPr lang="ru-RU" sz="2400" dirty="0"/>
              <a:t> роботу та роботу в </a:t>
            </a:r>
            <a:r>
              <a:rPr lang="ru-RU" sz="2400" dirty="0" err="1"/>
              <a:t>нічний</a:t>
            </a:r>
            <a:r>
              <a:rPr lang="ru-RU" sz="2400" dirty="0"/>
              <a:t> час; </a:t>
            </a:r>
            <a:r>
              <a:rPr lang="ru-RU" sz="2400" dirty="0" err="1"/>
              <a:t>суміщення</a:t>
            </a:r>
            <a:r>
              <a:rPr lang="ru-RU" sz="2400" dirty="0"/>
              <a:t> </a:t>
            </a:r>
            <a:r>
              <a:rPr lang="ru-RU" sz="2400" dirty="0" err="1"/>
              <a:t>професій</a:t>
            </a:r>
            <a:r>
              <a:rPr lang="ru-RU" sz="2400" dirty="0"/>
              <a:t> і посад; </a:t>
            </a:r>
            <a:r>
              <a:rPr lang="ru-RU" sz="2400" dirty="0" err="1"/>
              <a:t>розширення</a:t>
            </a:r>
            <a:r>
              <a:rPr lang="ru-RU" sz="2400" dirty="0"/>
              <a:t> зон </a:t>
            </a:r>
            <a:r>
              <a:rPr lang="ru-RU" sz="2400" dirty="0" err="1"/>
              <a:t>обслуговування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підвищених</a:t>
            </a:r>
            <a:r>
              <a:rPr lang="ru-RU" sz="2400" dirty="0"/>
              <a:t>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робіт</a:t>
            </a:r>
            <a:r>
              <a:rPr lang="ru-RU" sz="2400" dirty="0"/>
              <a:t> </a:t>
            </a:r>
            <a:r>
              <a:rPr lang="ru-RU" sz="2400" dirty="0" err="1"/>
              <a:t>робітниками</a:t>
            </a:r>
            <a:r>
              <a:rPr lang="ru-RU" sz="2400" dirty="0"/>
              <a:t>-почасовиками; </a:t>
            </a:r>
            <a:r>
              <a:rPr lang="ru-RU" sz="2400" dirty="0" err="1"/>
              <a:t>високі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в </a:t>
            </a:r>
            <a:r>
              <a:rPr lang="ru-RU" sz="2400" dirty="0" err="1"/>
              <a:t>праці</a:t>
            </a:r>
            <a:r>
              <a:rPr lang="ru-RU" sz="2400" dirty="0"/>
              <a:t> (</a:t>
            </a:r>
            <a:r>
              <a:rPr lang="ru-RU" sz="2400" dirty="0" err="1"/>
              <a:t>високу</a:t>
            </a:r>
            <a:r>
              <a:rPr lang="ru-RU" sz="2400" dirty="0"/>
              <a:t> </a:t>
            </a:r>
            <a:r>
              <a:rPr lang="ru-RU" sz="2400" dirty="0" err="1"/>
              <a:t>професійну</a:t>
            </a:r>
            <a:r>
              <a:rPr lang="ru-RU" sz="2400" dirty="0"/>
              <a:t> </a:t>
            </a:r>
            <a:r>
              <a:rPr lang="ru-RU" sz="2400" dirty="0" err="1"/>
              <a:t>майстерність</a:t>
            </a:r>
            <a:r>
              <a:rPr lang="ru-RU" sz="2400" dirty="0"/>
              <a:t>);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 </a:t>
            </a:r>
            <a:r>
              <a:rPr lang="ru-RU" sz="2400" dirty="0" err="1"/>
              <a:t>інтенсивність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; </a:t>
            </a:r>
            <a:r>
              <a:rPr lang="ru-RU" sz="2400" dirty="0" err="1"/>
              <a:t>керівництво</a:t>
            </a:r>
            <a:r>
              <a:rPr lang="ru-RU" sz="2400" dirty="0"/>
              <a:t> бригадою, </a:t>
            </a:r>
            <a:r>
              <a:rPr lang="ru-RU" sz="2400" dirty="0" err="1"/>
              <a:t>вислугу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та </a:t>
            </a:r>
            <a:r>
              <a:rPr lang="ru-RU" sz="2400" dirty="0" err="1"/>
              <a:t>інші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виробничі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та </a:t>
            </a:r>
            <a:r>
              <a:rPr lang="ru-RU" sz="2400" dirty="0" err="1"/>
              <a:t>премії</a:t>
            </a:r>
            <a:r>
              <a:rPr lang="ru-RU" sz="2400" dirty="0"/>
              <a:t> за </a:t>
            </a:r>
            <a:r>
              <a:rPr lang="ru-RU" sz="2400" dirty="0" err="1"/>
              <a:t>економію</a:t>
            </a:r>
            <a:r>
              <a:rPr lang="ru-RU" sz="2400" dirty="0"/>
              <a:t>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палива</a:t>
            </a:r>
            <a:r>
              <a:rPr lang="ru-RU" sz="2400" dirty="0"/>
              <a:t>, </a:t>
            </a:r>
            <a:r>
              <a:rPr lang="ru-RU" sz="2400" dirty="0" err="1"/>
              <a:t>електроенергії</a:t>
            </a:r>
            <a:r>
              <a:rPr lang="ru-RU" sz="2400" dirty="0"/>
              <a:t> і </a:t>
            </a:r>
            <a:r>
              <a:rPr lang="ru-RU" sz="2400" dirty="0" err="1"/>
              <a:t>теплової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; </a:t>
            </a:r>
            <a:r>
              <a:rPr lang="ru-RU" sz="2400" dirty="0" err="1"/>
              <a:t>винагорода</a:t>
            </a:r>
            <a:r>
              <a:rPr lang="ru-RU" sz="2400" dirty="0"/>
              <a:t> за </a:t>
            </a:r>
            <a:r>
              <a:rPr lang="ru-RU" sz="2400" dirty="0" err="1"/>
              <a:t>підсумками</a:t>
            </a:r>
            <a:r>
              <a:rPr lang="ru-RU" sz="2400" dirty="0"/>
              <a:t> </a:t>
            </a:r>
            <a:r>
              <a:rPr lang="ru-RU" sz="2400" dirty="0" err="1"/>
              <a:t>річної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 та </a:t>
            </a:r>
            <a:r>
              <a:rPr lang="ru-RU" sz="2400" dirty="0" err="1"/>
              <a:t>вислугу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;</a:t>
            </a:r>
          </a:p>
          <a:p>
            <a:r>
              <a:rPr lang="ru-RU" sz="2400" dirty="0"/>
              <a:t>одноразова </a:t>
            </a:r>
            <a:r>
              <a:rPr lang="ru-RU" sz="2400" dirty="0" err="1"/>
              <a:t>винагорода</a:t>
            </a:r>
            <a:r>
              <a:rPr lang="ru-RU" sz="2400" dirty="0"/>
              <a:t> за </a:t>
            </a:r>
            <a:r>
              <a:rPr lang="ru-RU" sz="2400" dirty="0" err="1"/>
              <a:t>підсумками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за </a:t>
            </a:r>
            <a:r>
              <a:rPr lang="ru-RU" sz="2400" dirty="0" err="1"/>
              <a:t>рік</a:t>
            </a:r>
            <a:r>
              <a:rPr lang="ru-RU" sz="2400" dirty="0"/>
              <a:t> і за </a:t>
            </a:r>
            <a:r>
              <a:rPr lang="ru-RU" sz="2400" dirty="0" err="1"/>
              <a:t>вислугу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(шляхом </a:t>
            </a:r>
            <a:r>
              <a:rPr lang="ru-RU" sz="2400" dirty="0" err="1"/>
              <a:t>додавання</a:t>
            </a:r>
            <a:r>
              <a:rPr lang="ru-RU" sz="2400" dirty="0"/>
              <a:t> до </a:t>
            </a:r>
            <a:r>
              <a:rPr lang="ru-RU" sz="2400" dirty="0" err="1"/>
              <a:t>заробітку</a:t>
            </a:r>
            <a:r>
              <a:rPr lang="ru-RU" sz="2400" dirty="0"/>
              <a:t> кожного </a:t>
            </a:r>
            <a:r>
              <a:rPr lang="ru-RU" sz="2400" dirty="0" err="1"/>
              <a:t>місяця</a:t>
            </a:r>
            <a:r>
              <a:rPr lang="ru-RU" sz="2400" dirty="0"/>
              <a:t> </a:t>
            </a:r>
            <a:r>
              <a:rPr lang="ru-RU" sz="2400" dirty="0" err="1"/>
              <a:t>розрахункового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 1/12 </a:t>
            </a:r>
            <a:r>
              <a:rPr lang="ru-RU" sz="2400" dirty="0" err="1"/>
              <a:t>винагороди</a:t>
            </a:r>
            <a:r>
              <a:rPr lang="ru-RU" sz="2400" dirty="0"/>
              <a:t>, </a:t>
            </a:r>
            <a:r>
              <a:rPr lang="ru-RU" sz="2400" dirty="0" err="1"/>
              <a:t>нарахованої</a:t>
            </a:r>
            <a:r>
              <a:rPr lang="ru-RU" sz="2400" dirty="0"/>
              <a:t> в поточному </a:t>
            </a:r>
            <a:r>
              <a:rPr lang="ru-RU" sz="2400" dirty="0" err="1"/>
              <a:t>році</a:t>
            </a:r>
            <a:r>
              <a:rPr lang="ru-RU" sz="2400" dirty="0"/>
              <a:t> за </a:t>
            </a:r>
            <a:r>
              <a:rPr lang="ru-RU" sz="2400" dirty="0" err="1"/>
              <a:t>попередній</a:t>
            </a:r>
            <a:r>
              <a:rPr lang="ru-RU" sz="2400" dirty="0"/>
              <a:t> </a:t>
            </a:r>
            <a:r>
              <a:rPr lang="ru-RU" sz="2400" dirty="0" err="1"/>
              <a:t>календарний</a:t>
            </a:r>
            <a:r>
              <a:rPr lang="ru-RU" sz="2400" dirty="0"/>
              <a:t> </a:t>
            </a:r>
            <a:r>
              <a:rPr lang="ru-RU" sz="2400" dirty="0" err="1"/>
              <a:t>рік</a:t>
            </a:r>
            <a:r>
              <a:rPr lang="ru-RU" sz="2400" dirty="0"/>
              <a:t>).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975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Порядок визначення</a:t>
            </a:r>
            <a:r>
              <a:rPr lang="uk-UA" sz="3600" dirty="0" smtClean="0">
                <a:solidFill>
                  <a:schemeClr val="tx1"/>
                </a:solidFill>
              </a:rPr>
              <a:t>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err="1"/>
              <a:t>Основні</a:t>
            </a:r>
            <a:r>
              <a:rPr lang="ru-RU" sz="2400" b="1" dirty="0"/>
              <a:t> правила </a:t>
            </a:r>
            <a:r>
              <a:rPr lang="ru-RU" sz="2400" b="1" dirty="0" err="1"/>
              <a:t>розрахунку</a:t>
            </a:r>
            <a:r>
              <a:rPr lang="ru-RU" sz="2400" b="1" dirty="0"/>
              <a:t> </a:t>
            </a:r>
            <a:r>
              <a:rPr lang="ru-RU" sz="2400" b="1" dirty="0" err="1"/>
              <a:t>сукупного</a:t>
            </a:r>
            <a:r>
              <a:rPr lang="ru-RU" sz="2400" b="1" dirty="0"/>
              <a:t> доходу</a:t>
            </a:r>
            <a:r>
              <a:rPr lang="ru-RU" sz="2400" dirty="0"/>
              <a:t>:</a:t>
            </a:r>
          </a:p>
          <a:p>
            <a:r>
              <a:rPr lang="ru-RU" sz="2400" dirty="0"/>
              <a:t>До </a:t>
            </a:r>
            <a:r>
              <a:rPr lang="ru-RU" sz="2400" dirty="0" err="1"/>
              <a:t>розрахунку</a:t>
            </a:r>
            <a:r>
              <a:rPr lang="ru-RU" sz="2400" dirty="0"/>
              <a:t> включайте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виплати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пов’язані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відпрацьованим</a:t>
            </a:r>
            <a:r>
              <a:rPr lang="ru-RU" sz="2400" dirty="0"/>
              <a:t> часом: оклад, надбавки, </a:t>
            </a:r>
            <a:r>
              <a:rPr lang="ru-RU" sz="2400" dirty="0" err="1"/>
              <a:t>виробничі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та </a:t>
            </a:r>
            <a:r>
              <a:rPr lang="ru-RU" sz="2400" dirty="0" err="1"/>
              <a:t>винагороди</a:t>
            </a:r>
            <a:r>
              <a:rPr lang="ru-RU" sz="2400" dirty="0"/>
              <a:t>, </a:t>
            </a:r>
            <a:r>
              <a:rPr lang="ru-RU" sz="2400" b="1" dirty="0" err="1"/>
              <a:t>що</a:t>
            </a:r>
            <a:r>
              <a:rPr lang="ru-RU" sz="2400" b="1" dirty="0"/>
              <a:t> не </a:t>
            </a:r>
            <a:r>
              <a:rPr lang="ru-RU" sz="2400" dirty="0" err="1"/>
              <a:t>мають</a:t>
            </a:r>
            <a:r>
              <a:rPr lang="ru-RU" sz="2400" dirty="0"/>
              <a:t> разового характеру </a:t>
            </a:r>
            <a:r>
              <a:rPr lang="ru-RU" sz="2400" dirty="0" err="1"/>
              <a:t>виплати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Премії</a:t>
            </a:r>
            <a:r>
              <a:rPr lang="ru-RU" sz="2400" dirty="0"/>
              <a:t> включайте до </a:t>
            </a:r>
            <a:r>
              <a:rPr lang="ru-RU" sz="2400" dirty="0" err="1"/>
              <a:t>заробітної</a:t>
            </a:r>
            <a:r>
              <a:rPr lang="ru-RU" sz="2400" dirty="0"/>
              <a:t> плати того </a:t>
            </a:r>
            <a:r>
              <a:rPr lang="ru-RU" sz="2400" dirty="0" err="1"/>
              <a:t>місяця</a:t>
            </a:r>
            <a:r>
              <a:rPr lang="ru-RU" sz="2400" dirty="0"/>
              <a:t>, на </a:t>
            </a:r>
            <a:r>
              <a:rPr lang="ru-RU" sz="2400" dirty="0" err="1"/>
              <a:t>який</a:t>
            </a:r>
            <a:r>
              <a:rPr lang="ru-RU" sz="2400" dirty="0"/>
              <a:t> вони </a:t>
            </a:r>
            <a:r>
              <a:rPr lang="ru-RU" sz="2400" dirty="0" err="1"/>
              <a:t>припадають</a:t>
            </a:r>
            <a:r>
              <a:rPr lang="ru-RU" sz="2400" dirty="0"/>
              <a:t>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розрахунковою</a:t>
            </a:r>
            <a:r>
              <a:rPr lang="ru-RU" sz="2400" dirty="0"/>
              <a:t> </a:t>
            </a:r>
            <a:r>
              <a:rPr lang="ru-RU" sz="2400" dirty="0" err="1"/>
              <a:t>відомістю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виплати</a:t>
            </a:r>
            <a:r>
              <a:rPr lang="ru-RU" sz="2400" dirty="0"/>
              <a:t> включайте до </a:t>
            </a:r>
            <a:r>
              <a:rPr lang="ru-RU" sz="2400" dirty="0" err="1"/>
              <a:t>розрахунку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 у тому </a:t>
            </a:r>
            <a:r>
              <a:rPr lang="ru-RU" sz="2400" dirty="0" err="1"/>
              <a:t>розмірі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нараховано</a:t>
            </a:r>
            <a:r>
              <a:rPr lang="ru-RU" sz="2400" dirty="0"/>
              <a:t>, без </a:t>
            </a:r>
            <a:r>
              <a:rPr lang="ru-RU" sz="2400" dirty="0" err="1"/>
              <a:t>виключення</a:t>
            </a:r>
            <a:r>
              <a:rPr lang="ru-RU" sz="2400" dirty="0"/>
              <a:t> </a:t>
            </a:r>
            <a:r>
              <a:rPr lang="ru-RU" sz="2400" dirty="0" err="1"/>
              <a:t>сум</a:t>
            </a:r>
            <a:r>
              <a:rPr lang="ru-RU" sz="2400" dirty="0"/>
              <a:t> </a:t>
            </a:r>
            <a:r>
              <a:rPr lang="ru-RU" sz="2400" dirty="0" err="1"/>
              <a:t>відрахування</a:t>
            </a:r>
            <a:r>
              <a:rPr lang="ru-RU" sz="2400" dirty="0"/>
              <a:t> на </a:t>
            </a:r>
            <a:r>
              <a:rPr lang="ru-RU" sz="2400" dirty="0" err="1"/>
              <a:t>податки</a:t>
            </a:r>
            <a:r>
              <a:rPr lang="ru-RU" sz="2400" dirty="0"/>
              <a:t>, </a:t>
            </a:r>
            <a:r>
              <a:rPr lang="ru-RU" sz="2400" dirty="0" err="1"/>
              <a:t>стягнення</a:t>
            </a:r>
            <a:r>
              <a:rPr lang="ru-RU" sz="2400" dirty="0"/>
              <a:t> </a:t>
            </a:r>
            <a:r>
              <a:rPr lang="ru-RU" sz="2400" dirty="0" err="1"/>
              <a:t>аліментів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Суми</a:t>
            </a:r>
            <a:r>
              <a:rPr lang="ru-RU" sz="2400" dirty="0"/>
              <a:t> </a:t>
            </a:r>
            <a:r>
              <a:rPr lang="ru-RU" sz="2400" dirty="0" err="1"/>
              <a:t>лікарняних</a:t>
            </a:r>
            <a:r>
              <a:rPr lang="ru-RU" sz="2400" dirty="0"/>
              <a:t>, </a:t>
            </a:r>
            <a:r>
              <a:rPr lang="ru-RU" sz="2400" dirty="0" err="1"/>
              <a:t>відпускних</a:t>
            </a:r>
            <a:r>
              <a:rPr lang="ru-RU" sz="2400" dirty="0"/>
              <a:t> 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відрядних</a:t>
            </a:r>
            <a:r>
              <a:rPr lang="ru-RU" sz="2400" dirty="0"/>
              <a:t> (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розраховані</a:t>
            </a:r>
            <a:r>
              <a:rPr lang="ru-RU" sz="2400" dirty="0"/>
              <a:t> за </a:t>
            </a:r>
            <a:r>
              <a:rPr lang="ru-RU" sz="2400" dirty="0" err="1"/>
              <a:t>середньою</a:t>
            </a:r>
            <a:r>
              <a:rPr lang="ru-RU" sz="2400" dirty="0"/>
              <a:t> зарплатою) </a:t>
            </a:r>
            <a:r>
              <a:rPr lang="ru-RU" sz="2400" dirty="0" err="1"/>
              <a:t>виключайте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розрахункового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 та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сукупного</a:t>
            </a:r>
            <a:r>
              <a:rPr lang="ru-RU" sz="2400" dirty="0"/>
              <a:t> доходу (</a:t>
            </a:r>
            <a:r>
              <a:rPr lang="ru-RU" sz="2400" dirty="0" err="1"/>
              <a:t>абз</a:t>
            </a:r>
            <a:r>
              <a:rPr lang="ru-RU" sz="2400" dirty="0"/>
              <a:t>. 2 п. 4 Порядку № 100). </a:t>
            </a:r>
            <a:r>
              <a:rPr lang="ru-RU" sz="2400" dirty="0" err="1"/>
              <a:t>Також</a:t>
            </a:r>
            <a:r>
              <a:rPr lang="ru-RU" sz="2400" dirty="0"/>
              <a:t> не включайте до </a:t>
            </a:r>
            <a:r>
              <a:rPr lang="ru-RU" sz="2400" dirty="0" err="1"/>
              <a:t>сукупного</a:t>
            </a:r>
            <a:r>
              <a:rPr lang="ru-RU" sz="2400" dirty="0"/>
              <a:t> доходу </a:t>
            </a:r>
            <a:r>
              <a:rPr lang="ru-RU" sz="2400" dirty="0" err="1"/>
              <a:t>суми</a:t>
            </a:r>
            <a:r>
              <a:rPr lang="ru-RU" sz="2400" dirty="0"/>
              <a:t> будь-</a:t>
            </a:r>
            <a:r>
              <a:rPr lang="ru-RU" sz="2400" dirty="0" err="1"/>
              <a:t>якої</a:t>
            </a:r>
            <a:r>
              <a:rPr lang="ru-RU" sz="2400" dirty="0"/>
              <a:t> </a:t>
            </a:r>
            <a:r>
              <a:rPr lang="ru-RU" sz="2400" dirty="0" err="1"/>
              <a:t>матеріальної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 (як </a:t>
            </a:r>
            <a:r>
              <a:rPr lang="ru-RU" sz="2400" dirty="0" err="1"/>
              <a:t>оподатковуваної</a:t>
            </a:r>
            <a:r>
              <a:rPr lang="ru-RU" sz="2400" dirty="0"/>
              <a:t>, так і </a:t>
            </a:r>
            <a:r>
              <a:rPr lang="ru-RU" sz="2400" dirty="0" err="1"/>
              <a:t>неоподатковуваної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60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Як оподатковується вихідна допомог</a:t>
            </a:r>
            <a:r>
              <a:rPr lang="uk-UA" sz="3600" b="1" dirty="0" smtClean="0">
                <a:solidFill>
                  <a:schemeClr val="tx1"/>
                </a:solidFill>
              </a:rPr>
              <a:t>а?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Вихідну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включайте до </a:t>
            </a:r>
            <a:r>
              <a:rPr lang="ru-RU" dirty="0" err="1"/>
              <a:t>оподатковуваного</a:t>
            </a:r>
            <a:r>
              <a:rPr lang="ru-RU" dirty="0"/>
              <a:t> доходу </a:t>
            </a:r>
            <a:r>
              <a:rPr lang="ru-RU" dirty="0" err="1"/>
              <a:t>працівника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нарахованих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b="1" dirty="0" err="1"/>
              <a:t>утримуйте</a:t>
            </a:r>
            <a:r>
              <a:rPr lang="ru-RU" b="1" dirty="0"/>
              <a:t> </a:t>
            </a:r>
            <a:r>
              <a:rPr lang="ru-RU" b="1" dirty="0">
                <a:hlinkClick r:id="rId2" action="ppaction://hlinkfile"/>
              </a:rPr>
              <a:t>ПДФО</a:t>
            </a:r>
            <a:r>
              <a:rPr lang="ru-RU" b="1" dirty="0"/>
              <a:t> за </a:t>
            </a:r>
            <a:r>
              <a:rPr lang="ru-RU" b="1" dirty="0" err="1"/>
              <a:t>ставкою</a:t>
            </a:r>
            <a:r>
              <a:rPr lang="ru-RU" b="1" dirty="0"/>
              <a:t> 18 % та </a:t>
            </a:r>
            <a:r>
              <a:rPr lang="ru-RU" b="1" dirty="0" err="1"/>
              <a:t>військовий</a:t>
            </a:r>
            <a:r>
              <a:rPr lang="ru-RU" b="1" dirty="0"/>
              <a:t> </a:t>
            </a:r>
            <a:r>
              <a:rPr lang="ru-RU" b="1" dirty="0" err="1"/>
              <a:t>збір</a:t>
            </a:r>
            <a:r>
              <a:rPr lang="ru-RU" b="1" dirty="0"/>
              <a:t> – 1,5 %.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ЄСВ </a:t>
            </a:r>
            <a:r>
              <a:rPr lang="ru-RU" dirty="0"/>
              <a:t>на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b="1" dirty="0"/>
              <a:t>не </a:t>
            </a:r>
            <a:r>
              <a:rPr lang="ru-RU" b="1" dirty="0" err="1" smtClean="0"/>
              <a:t>нараховуйте</a:t>
            </a:r>
            <a:r>
              <a:rPr lang="ru-RU" dirty="0" smtClean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виплата</a:t>
            </a:r>
            <a:r>
              <a:rPr lang="ru-RU" dirty="0"/>
              <a:t> не є зарплатою (п. 4 </a:t>
            </a:r>
            <a:r>
              <a:rPr lang="ru-RU" dirty="0" err="1"/>
              <a:t>розділу</a:t>
            </a:r>
            <a:r>
              <a:rPr lang="ru-RU" dirty="0"/>
              <a:t> І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нараховується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на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22.12.2010 №1170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2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Приклад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Працівника</a:t>
            </a:r>
            <a:r>
              <a:rPr lang="ru-RU" i="1" dirty="0" smtClean="0"/>
              <a:t> </a:t>
            </a:r>
            <a:r>
              <a:rPr lang="ru-RU" i="1" dirty="0" err="1"/>
              <a:t>звільняють</a:t>
            </a:r>
            <a:r>
              <a:rPr lang="ru-RU" i="1" dirty="0"/>
              <a:t> через </a:t>
            </a:r>
            <a:r>
              <a:rPr lang="ru-RU" i="1" dirty="0" err="1"/>
              <a:t>скорочення</a:t>
            </a:r>
            <a:r>
              <a:rPr lang="ru-RU" i="1" dirty="0"/>
              <a:t> штату </a:t>
            </a:r>
            <a:r>
              <a:rPr lang="ru-RU" i="1" dirty="0" err="1"/>
              <a:t>із</a:t>
            </a:r>
            <a:r>
              <a:rPr lang="ru-RU" i="1" dirty="0"/>
              <a:t> 15.04.2021 року, </a:t>
            </a:r>
            <a:r>
              <a:rPr lang="ru-RU" i="1" dirty="0" err="1"/>
              <a:t>тобто</a:t>
            </a:r>
            <a:r>
              <a:rPr lang="ru-RU" i="1" dirty="0"/>
              <a:t> на </a:t>
            </a:r>
            <a:r>
              <a:rPr lang="ru-RU" i="1" dirty="0" err="1"/>
              <a:t>підставі</a:t>
            </a:r>
            <a:r>
              <a:rPr lang="ru-RU" i="1" dirty="0"/>
              <a:t> п. 1 ст. 40 </a:t>
            </a:r>
            <a:r>
              <a:rPr lang="ru-RU" i="1" dirty="0" err="1"/>
              <a:t>КЗпП</a:t>
            </a:r>
            <a:r>
              <a:rPr lang="ru-RU" i="1" dirty="0"/>
              <a:t>. Сума </a:t>
            </a:r>
            <a:r>
              <a:rPr lang="ru-RU" i="1" dirty="0" err="1"/>
              <a:t>вихідної</a:t>
            </a:r>
            <a:r>
              <a:rPr lang="ru-RU" i="1" dirty="0"/>
              <a:t> </a:t>
            </a:r>
            <a:r>
              <a:rPr lang="ru-RU" i="1" dirty="0" err="1"/>
              <a:t>допомоги</a:t>
            </a:r>
            <a:r>
              <a:rPr lang="ru-RU" i="1" dirty="0"/>
              <a:t> – </a:t>
            </a:r>
            <a:r>
              <a:rPr lang="ru-RU" i="1" dirty="0" err="1"/>
              <a:t>середній</a:t>
            </a:r>
            <a:r>
              <a:rPr lang="ru-RU" i="1" dirty="0"/>
              <a:t> </a:t>
            </a:r>
            <a:r>
              <a:rPr lang="ru-RU" i="1" dirty="0" err="1"/>
              <a:t>місячний</a:t>
            </a:r>
            <a:r>
              <a:rPr lang="ru-RU" i="1" dirty="0"/>
              <a:t> </a:t>
            </a:r>
            <a:r>
              <a:rPr lang="ru-RU" i="1" dirty="0" err="1"/>
              <a:t>заробіток</a:t>
            </a:r>
            <a:r>
              <a:rPr lang="ru-RU" i="1" dirty="0"/>
              <a:t> </a:t>
            </a:r>
            <a:r>
              <a:rPr lang="ru-RU" i="1" dirty="0" err="1"/>
              <a:t>працівника</a:t>
            </a:r>
            <a:r>
              <a:rPr lang="ru-RU" i="1" dirty="0"/>
              <a:t>. </a:t>
            </a:r>
            <a:r>
              <a:rPr lang="ru-RU" i="1" dirty="0" err="1"/>
              <a:t>Лютий</a:t>
            </a:r>
            <a:r>
              <a:rPr lang="ru-RU" i="1" dirty="0"/>
              <a:t> </a:t>
            </a:r>
            <a:r>
              <a:rPr lang="ru-RU" i="1" dirty="0" err="1"/>
              <a:t>працівник</a:t>
            </a:r>
            <a:r>
              <a:rPr lang="ru-RU" i="1" dirty="0"/>
              <a:t> </a:t>
            </a:r>
            <a:r>
              <a:rPr lang="ru-RU" i="1" dirty="0" err="1"/>
              <a:t>відпрацював</a:t>
            </a:r>
            <a:r>
              <a:rPr lang="ru-RU" i="1" dirty="0"/>
              <a:t> </a:t>
            </a:r>
            <a:r>
              <a:rPr lang="ru-RU" i="1" dirty="0" err="1"/>
              <a:t>повністю</a:t>
            </a:r>
            <a:r>
              <a:rPr lang="ru-RU" i="1" dirty="0"/>
              <a:t> – 20 р. </a:t>
            </a:r>
            <a:r>
              <a:rPr lang="ru-RU" i="1" dirty="0" err="1"/>
              <a:t>дн</a:t>
            </a:r>
            <a:r>
              <a:rPr lang="ru-RU" i="1" dirty="0"/>
              <a:t>, а у </a:t>
            </a:r>
            <a:r>
              <a:rPr lang="ru-RU" i="1" dirty="0" err="1"/>
              <a:t>березні</a:t>
            </a:r>
            <a:r>
              <a:rPr lang="ru-RU" i="1" dirty="0"/>
              <a:t> – </a:t>
            </a:r>
            <a:r>
              <a:rPr lang="ru-RU" i="1" dirty="0" err="1"/>
              <a:t>лише</a:t>
            </a:r>
            <a:r>
              <a:rPr lang="ru-RU" i="1" dirty="0"/>
              <a:t> 10 р. </a:t>
            </a:r>
            <a:r>
              <a:rPr lang="ru-RU" i="1" dirty="0" err="1"/>
              <a:t>дн</a:t>
            </a:r>
            <a:r>
              <a:rPr lang="ru-RU" i="1" dirty="0"/>
              <a:t>. </a:t>
            </a:r>
            <a:r>
              <a:rPr lang="ru-RU" i="1" dirty="0" err="1"/>
              <a:t>Із</a:t>
            </a:r>
            <a:r>
              <a:rPr lang="ru-RU" i="1" dirty="0"/>
              <a:t> 16 </a:t>
            </a:r>
            <a:r>
              <a:rPr lang="ru-RU" i="1" dirty="0" err="1"/>
              <a:t>березня</a:t>
            </a:r>
            <a:r>
              <a:rPr lang="ru-RU" i="1" dirty="0"/>
              <a:t> </a:t>
            </a:r>
            <a:r>
              <a:rPr lang="ru-RU" i="1" dirty="0" err="1"/>
              <a:t>працівник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у </a:t>
            </a:r>
            <a:r>
              <a:rPr lang="ru-RU" i="1" dirty="0" err="1"/>
              <a:t>відпустці</a:t>
            </a:r>
            <a:r>
              <a:rPr lang="ru-RU" i="1" dirty="0"/>
              <a:t> без </a:t>
            </a:r>
            <a:r>
              <a:rPr lang="ru-RU" i="1" dirty="0" err="1"/>
              <a:t>збереження</a:t>
            </a:r>
            <a:r>
              <a:rPr lang="ru-RU" i="1" dirty="0"/>
              <a:t> </a:t>
            </a:r>
            <a:r>
              <a:rPr lang="ru-RU" i="1" dirty="0" err="1"/>
              <a:t>зарплати</a:t>
            </a:r>
            <a:r>
              <a:rPr lang="ru-RU" i="1" dirty="0"/>
              <a:t>. За </a:t>
            </a:r>
            <a:r>
              <a:rPr lang="ru-RU" i="1" dirty="0" err="1"/>
              <a:t>фактично</a:t>
            </a:r>
            <a:r>
              <a:rPr lang="ru-RU" i="1" dirty="0"/>
              <a:t> </a:t>
            </a:r>
            <a:r>
              <a:rPr lang="ru-RU" i="1" dirty="0" err="1"/>
              <a:t>відпрацьований</a:t>
            </a:r>
            <a:r>
              <a:rPr lang="ru-RU" i="1" dirty="0"/>
              <a:t> час </a:t>
            </a:r>
            <a:r>
              <a:rPr lang="ru-RU" i="1" dirty="0" err="1"/>
              <a:t>працівникові</a:t>
            </a:r>
            <a:r>
              <a:rPr lang="ru-RU" i="1" dirty="0"/>
              <a:t> </a:t>
            </a:r>
            <a:r>
              <a:rPr lang="ru-RU" i="1" dirty="0" err="1"/>
              <a:t>нарахували</a:t>
            </a:r>
            <a:r>
              <a:rPr lang="ru-RU" i="1" dirty="0"/>
              <a:t> 22150 грн. На </a:t>
            </a:r>
            <a:r>
              <a:rPr lang="ru-RU" i="1" dirty="0" err="1"/>
              <a:t>підприємстві</a:t>
            </a:r>
            <a:r>
              <a:rPr lang="ru-RU" i="1" dirty="0"/>
              <a:t> </a:t>
            </a:r>
            <a:r>
              <a:rPr lang="ru-RU" i="1" dirty="0" err="1"/>
              <a:t>встановлений</a:t>
            </a:r>
            <a:r>
              <a:rPr lang="ru-RU" i="1" dirty="0"/>
              <a:t> 5-денний </a:t>
            </a:r>
            <a:r>
              <a:rPr lang="ru-RU" i="1" dirty="0" err="1"/>
              <a:t>робочий</a:t>
            </a:r>
            <a:r>
              <a:rPr lang="ru-RU" i="1" dirty="0"/>
              <a:t> </a:t>
            </a:r>
            <a:r>
              <a:rPr lang="ru-RU" i="1" dirty="0" err="1"/>
              <a:t>тиждень</a:t>
            </a:r>
            <a:r>
              <a:rPr lang="ru-RU" i="1" dirty="0"/>
              <a:t> з </a:t>
            </a:r>
            <a:r>
              <a:rPr lang="ru-RU" i="1" dirty="0" err="1"/>
              <a:t>вихідними</a:t>
            </a:r>
            <a:r>
              <a:rPr lang="ru-RU" i="1" dirty="0"/>
              <a:t> в </a:t>
            </a:r>
            <a:r>
              <a:rPr lang="ru-RU" i="1" dirty="0" err="1"/>
              <a:t>суботу</a:t>
            </a:r>
            <a:r>
              <a:rPr lang="ru-RU" i="1" dirty="0"/>
              <a:t> та </a:t>
            </a:r>
            <a:r>
              <a:rPr lang="ru-RU" i="1" dirty="0" err="1"/>
              <a:t>неділю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враховуємо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за </a:t>
            </a:r>
            <a:r>
              <a:rPr lang="ru-RU" dirty="0" err="1"/>
              <a:t>останні</a:t>
            </a:r>
            <a:r>
              <a:rPr lang="ru-RU" dirty="0"/>
              <a:t> два </a:t>
            </a:r>
            <a:r>
              <a:rPr lang="ru-RU" dirty="0" err="1"/>
              <a:t>календарні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перед </a:t>
            </a:r>
            <a:r>
              <a:rPr lang="ru-RU" dirty="0" err="1"/>
              <a:t>звільненням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розрахунковий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— </a:t>
            </a:r>
            <a:r>
              <a:rPr lang="ru-RU" dirty="0" err="1"/>
              <a:t>лютий-березень</a:t>
            </a:r>
            <a:r>
              <a:rPr lang="ru-RU" dirty="0"/>
              <a:t> 2021 р.</a:t>
            </a:r>
          </a:p>
          <a:p>
            <a:r>
              <a:rPr lang="ru-RU" dirty="0" err="1"/>
              <a:t>Проте</a:t>
            </a:r>
            <a:r>
              <a:rPr lang="ru-RU" dirty="0"/>
              <a:t> з </a:t>
            </a:r>
            <a:r>
              <a:rPr lang="ru-RU" dirty="0" err="1"/>
              <a:t>розрахункового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виключаєм</a:t>
            </a:r>
            <a:r>
              <a:rPr lang="ru-RU" dirty="0"/>
              <a:t> час,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>
                <a:hlinkClick r:id="rId2"/>
              </a:rPr>
              <a:t>відпустці</a:t>
            </a:r>
            <a:r>
              <a:rPr lang="ru-RU" dirty="0">
                <a:hlinkClick r:id="rId2"/>
              </a:rPr>
              <a:t> без </a:t>
            </a:r>
            <a:r>
              <a:rPr lang="ru-RU" dirty="0" err="1">
                <a:hlinkClick r:id="rId2"/>
              </a:rPr>
              <a:t>збереження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зарплати</a:t>
            </a:r>
            <a:r>
              <a:rPr lang="ru-RU" dirty="0"/>
              <a:t>. </a:t>
            </a:r>
            <a:r>
              <a:rPr lang="ru-RU" dirty="0" err="1"/>
              <a:t>Фактична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відпрацьованих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за </a:t>
            </a:r>
            <a:r>
              <a:rPr lang="ru-RU" dirty="0" err="1"/>
              <a:t>розрахунковий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: 30 (20+10).</a:t>
            </a:r>
          </a:p>
          <a:p>
            <a:r>
              <a:rPr lang="ru-RU" dirty="0" err="1"/>
              <a:t>Середньоденна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 </a:t>
            </a:r>
            <a:r>
              <a:rPr lang="ru-RU" dirty="0" err="1"/>
              <a:t>працівниці</a:t>
            </a:r>
            <a:r>
              <a:rPr lang="ru-RU" dirty="0"/>
              <a:t> становить 738,33 </a:t>
            </a:r>
            <a:r>
              <a:rPr lang="ru-RU" dirty="0" err="1"/>
              <a:t>грн</a:t>
            </a:r>
            <a:r>
              <a:rPr lang="ru-RU" dirty="0"/>
              <a:t> (22 150 ÷ 30).</a:t>
            </a:r>
          </a:p>
          <a:p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15504,93 </a:t>
            </a:r>
            <a:r>
              <a:rPr lang="ru-RU" dirty="0" err="1"/>
              <a:t>грн</a:t>
            </a:r>
            <a:r>
              <a:rPr lang="ru-RU" dirty="0"/>
              <a:t> (738,33 </a:t>
            </a:r>
            <a:r>
              <a:rPr lang="ru-RU" dirty="0" err="1"/>
              <a:t>грн</a:t>
            </a:r>
            <a:r>
              <a:rPr lang="ru-RU" dirty="0"/>
              <a:t> × (20 + 22) ÷ 2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Приклад</a:t>
            </a:r>
            <a:endParaRPr lang="uk-UA" sz="36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466" y="2197994"/>
            <a:ext cx="6911939" cy="33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Вихідна допомога чорнобильцям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436" y="1851437"/>
            <a:ext cx="1066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Допомога</a:t>
            </a:r>
            <a:r>
              <a:rPr lang="ru-RU" dirty="0"/>
              <a:t>, яка </a:t>
            </a:r>
            <a:r>
              <a:rPr lang="ru-RU" dirty="0" err="1"/>
              <a:t>нараховується</a:t>
            </a:r>
            <a:r>
              <a:rPr lang="ru-RU" dirty="0"/>
              <a:t> до </a:t>
            </a:r>
            <a:r>
              <a:rPr lang="ru-RU" dirty="0" err="1"/>
              <a:t>виплати</a:t>
            </a:r>
            <a:r>
              <a:rPr lang="ru-RU" dirty="0"/>
              <a:t> при </a:t>
            </a:r>
            <a:r>
              <a:rPr lang="ru-RU" dirty="0" err="1"/>
              <a:t>скороченні</a:t>
            </a:r>
            <a:r>
              <a:rPr lang="ru-RU" dirty="0"/>
              <a:t> «</a:t>
            </a:r>
            <a:r>
              <a:rPr lang="ru-RU" dirty="0" err="1"/>
              <a:t>чорнобильцям</a:t>
            </a:r>
            <a:r>
              <a:rPr lang="ru-RU" dirty="0"/>
              <a:t>»,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проведенням</a:t>
            </a:r>
            <a:r>
              <a:rPr lang="ru-RU" dirty="0"/>
              <a:t> Д-т 482 «</a:t>
            </a:r>
            <a:r>
              <a:rPr lang="ru-RU" dirty="0" err="1"/>
              <a:t>Кошти</a:t>
            </a:r>
            <a:r>
              <a:rPr lang="ru-RU" dirty="0"/>
              <a:t> з бюджету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» К-т 663. При </a:t>
            </a:r>
            <a:r>
              <a:rPr lang="ru-RU" dirty="0" err="1"/>
              <a:t>утриманні</a:t>
            </a:r>
            <a:r>
              <a:rPr lang="ru-RU" dirty="0"/>
              <a:t> ПДФО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Д-т 663 К-т 641/ПДФО, а при </a:t>
            </a:r>
            <a:r>
              <a:rPr lang="ru-RU" dirty="0" err="1"/>
              <a:t>сплаті</a:t>
            </a:r>
            <a:r>
              <a:rPr lang="ru-RU" dirty="0"/>
              <a:t> ПДФО в бюджет —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Д-т 641/ПДФО К-т 311.</a:t>
            </a:r>
          </a:p>
          <a:p>
            <a:pPr algn="just"/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</a:t>
            </a:r>
            <a:r>
              <a:rPr lang="ru-RU" dirty="0" err="1"/>
              <a:t>допомоги</a:t>
            </a:r>
            <a:r>
              <a:rPr lang="ru-RU" dirty="0"/>
              <a:t> «</a:t>
            </a:r>
            <a:r>
              <a:rPr lang="ru-RU" dirty="0" err="1"/>
              <a:t>чорнобильцям</a:t>
            </a:r>
            <a:r>
              <a:rPr lang="ru-RU" dirty="0"/>
              <a:t>»)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проведенням</a:t>
            </a:r>
            <a:r>
              <a:rPr lang="ru-RU" dirty="0"/>
              <a:t> Д-т 663 К-т 301 «</a:t>
            </a:r>
            <a:r>
              <a:rPr lang="ru-RU" dirty="0" err="1"/>
              <a:t>Каса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311 «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в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». При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з бюджету </a:t>
            </a:r>
            <a:r>
              <a:rPr lang="ru-RU" dirty="0" err="1"/>
              <a:t>сум</a:t>
            </a:r>
            <a:r>
              <a:rPr lang="ru-RU" dirty="0"/>
              <a:t>, </a:t>
            </a:r>
            <a:r>
              <a:rPr lang="ru-RU" dirty="0" err="1"/>
              <a:t>виплачених</a:t>
            </a:r>
            <a:r>
              <a:rPr lang="ru-RU" dirty="0"/>
              <a:t> «</a:t>
            </a:r>
            <a:r>
              <a:rPr lang="ru-RU" dirty="0" err="1"/>
              <a:t>чорнобильцям</a:t>
            </a:r>
            <a:r>
              <a:rPr lang="ru-RU" dirty="0"/>
              <a:t>»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Законом №796,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Д-т 311 К-т 482.</a:t>
            </a:r>
          </a:p>
          <a:p>
            <a:pPr algn="just"/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трикратному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бюджету не </a:t>
            </a:r>
            <a:r>
              <a:rPr lang="ru-RU" dirty="0" err="1"/>
              <a:t>звільняє</a:t>
            </a:r>
            <a:r>
              <a:rPr lang="ru-RU" dirty="0"/>
              <a:t> </a:t>
            </a:r>
            <a:r>
              <a:rPr lang="ru-RU" dirty="0" err="1"/>
              <a:t>установу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виплатити</a:t>
            </a:r>
            <a:r>
              <a:rPr lang="ru-RU" dirty="0"/>
              <a:t> </a:t>
            </a:r>
            <a:r>
              <a:rPr lang="ru-RU" dirty="0" err="1"/>
              <a:t>середньомісячний</a:t>
            </a:r>
            <a:r>
              <a:rPr lang="ru-RU" dirty="0"/>
              <a:t> </a:t>
            </a:r>
            <a:r>
              <a:rPr lang="ru-RU" dirty="0" err="1"/>
              <a:t>заробіток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статтею</a:t>
            </a:r>
            <a:r>
              <a:rPr lang="ru-RU" dirty="0"/>
              <a:t> 44 </a:t>
            </a:r>
            <a:r>
              <a:rPr lang="ru-RU" dirty="0" err="1"/>
              <a:t>КЗпП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Тож</a:t>
            </a:r>
            <a:r>
              <a:rPr lang="ru-RU" dirty="0"/>
              <a:t> як і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звільняють</a:t>
            </a:r>
            <a:r>
              <a:rPr lang="ru-RU" dirty="0"/>
              <a:t> через </a:t>
            </a:r>
            <a:r>
              <a:rPr lang="ru-RU" dirty="0" err="1"/>
              <a:t>скорочення</a:t>
            </a:r>
            <a:r>
              <a:rPr lang="ru-RU" dirty="0"/>
              <a:t> штату, </a:t>
            </a:r>
            <a:r>
              <a:rPr lang="ru-RU" dirty="0" err="1"/>
              <a:t>чорнобилець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щонайменше</a:t>
            </a:r>
            <a:r>
              <a:rPr lang="ru-RU" dirty="0"/>
              <a:t> на </a:t>
            </a:r>
            <a:r>
              <a:rPr lang="ru-RU" dirty="0" err="1">
                <a:hlinkClick r:id="rId2"/>
              </a:rPr>
              <a:t>середній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місячний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заробіток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Підстава</a:t>
            </a:r>
            <a:r>
              <a:rPr lang="ru-RU" dirty="0"/>
              <a:t> для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— </a:t>
            </a:r>
            <a:r>
              <a:rPr lang="ru-RU" dirty="0" err="1"/>
              <a:t>посвідчення</a:t>
            </a:r>
            <a:r>
              <a:rPr lang="ru-RU" dirty="0"/>
              <a:t>, </a:t>
            </a:r>
            <a:r>
              <a:rPr lang="ru-RU" dirty="0" err="1"/>
              <a:t>отримане</a:t>
            </a:r>
            <a:r>
              <a:rPr lang="ru-RU" dirty="0"/>
              <a:t> особою </a:t>
            </a:r>
            <a:r>
              <a:rPr lang="ru-RU" dirty="0" err="1"/>
              <a:t>відповідно</a:t>
            </a:r>
            <a:r>
              <a:rPr lang="ru-RU" dirty="0"/>
              <a:t> до Порядку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посвідчень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,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категоріям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11.07.2018 № 551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0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Вихідна</a:t>
            </a:r>
            <a:r>
              <a:rPr lang="ru-RU" sz="3600" b="1" dirty="0"/>
              <a:t> </a:t>
            </a:r>
            <a:r>
              <a:rPr lang="ru-RU" sz="3600" b="1" dirty="0" err="1"/>
              <a:t>допомога</a:t>
            </a:r>
            <a:r>
              <a:rPr lang="ru-RU" sz="3600" b="1" dirty="0"/>
              <a:t> при </a:t>
            </a:r>
            <a:r>
              <a:rPr lang="ru-RU" sz="3600" b="1" dirty="0" err="1"/>
              <a:t>звільненні</a:t>
            </a:r>
            <a:r>
              <a:rPr lang="ru-RU" sz="3600" b="1" dirty="0"/>
              <a:t> </a:t>
            </a:r>
            <a:r>
              <a:rPr lang="ru-RU" sz="3600" b="1" dirty="0" err="1"/>
              <a:t>призовників</a:t>
            </a:r>
            <a:r>
              <a:rPr lang="ru-RU" sz="3600" b="1" dirty="0"/>
              <a:t> та </a:t>
            </a:r>
            <a:r>
              <a:rPr lang="ru-RU" sz="3600" b="1" dirty="0" err="1"/>
              <a:t>військовослужбовців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0436" y="1851437"/>
            <a:ext cx="1066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b="1" dirty="0"/>
              <a:t>не </a:t>
            </a:r>
            <a:r>
              <a:rPr lang="ru-RU" b="1" dirty="0" err="1"/>
              <a:t>має</a:t>
            </a:r>
            <a:r>
              <a:rPr lang="ru-RU" b="1" dirty="0"/>
              <a:t> права </a:t>
            </a:r>
            <a:r>
              <a:rPr lang="ru-RU" b="1" dirty="0" err="1"/>
              <a:t>звільнити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призваних</a:t>
            </a:r>
            <a:r>
              <a:rPr lang="ru-RU" dirty="0"/>
              <a:t> на </a:t>
            </a:r>
            <a:r>
              <a:rPr lang="ru-RU" dirty="0" err="1"/>
              <a:t>строкову</a:t>
            </a:r>
            <a:r>
              <a:rPr lang="ru-RU" dirty="0"/>
              <a:t> службу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на </a:t>
            </a:r>
            <a:r>
              <a:rPr lang="ru-RU" dirty="0" err="1"/>
              <a:t>військову</a:t>
            </a:r>
            <a:r>
              <a:rPr lang="ru-RU" dirty="0"/>
              <a:t> службу за контрактом, </a:t>
            </a:r>
            <a:r>
              <a:rPr lang="ru-RU" dirty="0" err="1"/>
              <a:t>допоки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увільняйте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На час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за такими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зберігайте</a:t>
            </a:r>
            <a:r>
              <a:rPr lang="ru-RU" dirty="0"/>
              <a:t> </a:t>
            </a:r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заробіток</a:t>
            </a:r>
            <a:r>
              <a:rPr lang="ru-RU" dirty="0"/>
              <a:t> (ст. 119 </a:t>
            </a:r>
            <a:r>
              <a:rPr lang="ru-RU" dirty="0" err="1"/>
              <a:t>КЗпП</a:t>
            </a:r>
            <a:r>
              <a:rPr lang="ru-RU" dirty="0"/>
              <a:t>).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не </a:t>
            </a:r>
            <a:r>
              <a:rPr lang="ru-RU" dirty="0" err="1"/>
              <a:t>звільняють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і </a:t>
            </a:r>
            <a:r>
              <a:rPr lang="ru-RU" dirty="0" err="1"/>
              <a:t>вихідну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не </a:t>
            </a:r>
            <a:r>
              <a:rPr lang="ru-RU" dirty="0" err="1"/>
              <a:t>виплачують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А як же норма </a:t>
            </a:r>
            <a:r>
              <a:rPr lang="ru-RU" dirty="0" err="1"/>
              <a:t>статті</a:t>
            </a:r>
            <a:r>
              <a:rPr lang="ru-RU" dirty="0"/>
              <a:t> 44 </a:t>
            </a:r>
            <a:r>
              <a:rPr lang="ru-RU" dirty="0" err="1"/>
              <a:t>КЗпП</a:t>
            </a:r>
            <a:r>
              <a:rPr lang="ru-RU" dirty="0"/>
              <a:t>, яка </a:t>
            </a:r>
            <a:r>
              <a:rPr lang="ru-RU" dirty="0" err="1"/>
              <a:t>зобов’язує</a:t>
            </a:r>
            <a:r>
              <a:rPr lang="ru-RU" dirty="0"/>
              <a:t> </a:t>
            </a:r>
            <a:r>
              <a:rPr lang="ru-RU" dirty="0" err="1"/>
              <a:t>виплачувати</a:t>
            </a:r>
            <a:r>
              <a:rPr lang="ru-RU" dirty="0"/>
              <a:t> </a:t>
            </a:r>
            <a:r>
              <a:rPr lang="ru-RU" dirty="0" err="1"/>
              <a:t>призовникам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>
                <a:hlinkClick r:id="rId2" action="ppaction://hlinkfile"/>
              </a:rPr>
              <a:t>мінзарплати</a:t>
            </a:r>
            <a:r>
              <a:rPr lang="ru-RU" dirty="0"/>
              <a:t> при </a:t>
            </a:r>
            <a:r>
              <a:rPr lang="ru-RU" dirty="0" err="1"/>
              <a:t>звільненні</a:t>
            </a:r>
            <a:r>
              <a:rPr lang="ru-RU" dirty="0"/>
              <a:t>? Вона не </a:t>
            </a:r>
            <a:r>
              <a:rPr lang="ru-RU" dirty="0" err="1"/>
              <a:t>працює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норму </a:t>
            </a:r>
            <a:r>
              <a:rPr lang="ru-RU" b="1" dirty="0" err="1"/>
              <a:t>визнали</a:t>
            </a:r>
            <a:r>
              <a:rPr lang="ru-RU" b="1" dirty="0"/>
              <a:t> </a:t>
            </a:r>
            <a:r>
              <a:rPr lang="ru-RU" b="1" dirty="0" err="1"/>
              <a:t>неконституційною</a:t>
            </a:r>
            <a:r>
              <a:rPr lang="ru-RU" dirty="0"/>
              <a:t> 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Конституційного</a:t>
            </a:r>
            <a:r>
              <a:rPr lang="ru-RU" dirty="0"/>
              <a:t> Суду </a:t>
            </a:r>
            <a:r>
              <a:rPr lang="ru-RU" dirty="0" err="1"/>
              <a:t>від</a:t>
            </a:r>
            <a:r>
              <a:rPr lang="ru-RU" dirty="0"/>
              <a:t> 22.05.2008 № 10-рп/2008.</a:t>
            </a:r>
          </a:p>
          <a:p>
            <a:pPr algn="just"/>
            <a:r>
              <a:rPr lang="ru-RU" dirty="0" err="1"/>
              <a:t>Новобранець</a:t>
            </a:r>
            <a:r>
              <a:rPr lang="ru-RU" dirty="0"/>
              <a:t>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комісаріату</a:t>
            </a:r>
            <a:r>
              <a:rPr lang="ru-RU" dirty="0"/>
              <a:t> (Порядок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призиваються</a:t>
            </a:r>
            <a:r>
              <a:rPr lang="ru-RU" dirty="0"/>
              <a:t> на </a:t>
            </a:r>
            <a:r>
              <a:rPr lang="ru-RU" dirty="0" err="1"/>
              <a:t>строкову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службу, </a:t>
            </a:r>
            <a:r>
              <a:rPr lang="ru-RU" dirty="0" err="1"/>
              <a:t>затверджений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12.08.2015 № 587).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— два </a:t>
            </a:r>
            <a:r>
              <a:rPr lang="ru-RU" dirty="0" err="1">
                <a:hlinkClick r:id="rId3" action="ppaction://hlinkfile"/>
              </a:rPr>
              <a:t>прожиткових</a:t>
            </a:r>
            <a:r>
              <a:rPr lang="ru-RU" dirty="0">
                <a:hlinkClick r:id="rId3" action="ppaction://hlinkfile"/>
              </a:rPr>
              <a:t> </a:t>
            </a:r>
            <a:r>
              <a:rPr lang="ru-RU" dirty="0" err="1">
                <a:hlinkClick r:id="rId3" action="ppaction://hlinkfile"/>
              </a:rPr>
              <a:t>мінімуми</a:t>
            </a:r>
            <a:r>
              <a:rPr lang="ru-RU" dirty="0">
                <a:hlinkClick r:id="rId3" action="ppaction://hlinkfile"/>
              </a:rPr>
              <a:t> для </a:t>
            </a:r>
            <a:r>
              <a:rPr lang="ru-RU" dirty="0" err="1">
                <a:hlinkClick r:id="rId3" action="ppaction://hlinkfile"/>
              </a:rPr>
              <a:t>працездатних</a:t>
            </a:r>
            <a:r>
              <a:rPr lang="ru-RU" dirty="0">
                <a:hlinkClick r:id="rId3" action="ppaction://hlinkfile"/>
              </a:rPr>
              <a:t> </a:t>
            </a:r>
            <a:r>
              <a:rPr lang="ru-RU" dirty="0" err="1">
                <a:hlinkClick r:id="rId3" action="ppaction://hlinkfile"/>
              </a:rPr>
              <a:t>громадян</a:t>
            </a:r>
            <a:r>
              <a:rPr lang="ru-RU" dirty="0"/>
              <a:t>, </a:t>
            </a:r>
            <a:r>
              <a:rPr lang="ru-RU" dirty="0" err="1"/>
              <a:t>установленого</a:t>
            </a:r>
            <a:r>
              <a:rPr lang="ru-RU" dirty="0"/>
              <a:t> на 1 </a:t>
            </a:r>
            <a:r>
              <a:rPr lang="ru-RU" dirty="0" err="1"/>
              <a:t>січня</a:t>
            </a:r>
            <a:r>
              <a:rPr lang="ru-RU" dirty="0"/>
              <a:t> календарного року. </a:t>
            </a:r>
            <a:r>
              <a:rPr lang="ru-RU" dirty="0" err="1"/>
              <a:t>Військкомат</a:t>
            </a:r>
            <a:r>
              <a:rPr lang="ru-RU" dirty="0"/>
              <a:t> </a:t>
            </a:r>
            <a:r>
              <a:rPr lang="ru-RU" dirty="0" err="1"/>
              <a:t>перераховує</a:t>
            </a:r>
            <a:r>
              <a:rPr lang="ru-RU" dirty="0"/>
              <a:t> </a:t>
            </a:r>
            <a:r>
              <a:rPr lang="ru-RU" dirty="0" err="1"/>
              <a:t>грошову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на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призовника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виплачує</a:t>
            </a:r>
            <a:r>
              <a:rPr lang="ru-RU" dirty="0"/>
              <a:t> через </a:t>
            </a:r>
            <a:r>
              <a:rPr lang="ru-RU" dirty="0" err="1"/>
              <a:t>касу</a:t>
            </a:r>
            <a:r>
              <a:rPr lang="ru-RU" dirty="0"/>
              <a:t> до початку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7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Штрафи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інспекційного</a:t>
            </a:r>
            <a:r>
              <a:rPr lang="ru-RU" dirty="0"/>
              <a:t>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інспектор</a:t>
            </a:r>
            <a:r>
              <a:rPr lang="ru-RU" dirty="0"/>
              <a:t> </a:t>
            </a:r>
            <a:r>
              <a:rPr lang="ru-RU" dirty="0" err="1"/>
              <a:t>виявить</a:t>
            </a:r>
            <a:r>
              <a:rPr lang="ru-RU" dirty="0"/>
              <a:t> </a:t>
            </a:r>
            <a:r>
              <a:rPr lang="ru-RU" dirty="0" err="1"/>
              <a:t>невиплату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кваліфікує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як </a:t>
            </a:r>
            <a:r>
              <a:rPr lang="ru-RU" dirty="0" err="1"/>
              <a:t>порушення</a:t>
            </a:r>
            <a:r>
              <a:rPr lang="ru-RU" dirty="0"/>
              <a:t> абзацу 4 </a:t>
            </a:r>
            <a:r>
              <a:rPr lang="ru-RU" dirty="0" err="1"/>
              <a:t>частини</a:t>
            </a:r>
            <a:r>
              <a:rPr lang="ru-RU" dirty="0"/>
              <a:t> 2 </a:t>
            </a:r>
            <a:r>
              <a:rPr lang="ru-RU" dirty="0" err="1"/>
              <a:t>статті</a:t>
            </a:r>
            <a:r>
              <a:rPr lang="ru-RU" dirty="0"/>
              <a:t> 265 </a:t>
            </a:r>
            <a:r>
              <a:rPr lang="ru-RU" dirty="0" err="1"/>
              <a:t>КЗпП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як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як за один </a:t>
            </a:r>
            <a:r>
              <a:rPr lang="ru-RU" dirty="0" err="1"/>
              <a:t>місяць</a:t>
            </a:r>
            <a:r>
              <a:rPr lang="ru-RU" dirty="0"/>
              <a:t>,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r>
              <a:rPr lang="ru-RU" dirty="0" err="1"/>
              <a:t>Інспектор</a:t>
            </a:r>
            <a:r>
              <a:rPr lang="ru-RU" dirty="0"/>
              <a:t> </a:t>
            </a:r>
            <a:r>
              <a:rPr lang="ru-RU" dirty="0" err="1"/>
              <a:t>зобов’яже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 Але і без штрафу не </a:t>
            </a:r>
            <a:r>
              <a:rPr lang="ru-RU" dirty="0" err="1"/>
              <a:t>обійдеться</a:t>
            </a:r>
            <a:r>
              <a:rPr lang="ru-RU" dirty="0"/>
              <a:t>. 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:</a:t>
            </a:r>
          </a:p>
          <a:p>
            <a:r>
              <a:rPr lang="ru-RU" dirty="0" err="1"/>
              <a:t>роботодавцю</a:t>
            </a:r>
            <a:r>
              <a:rPr lang="ru-RU" dirty="0"/>
              <a:t> — три </a:t>
            </a:r>
            <a:r>
              <a:rPr lang="ru-RU" dirty="0" err="1"/>
              <a:t>мінімальні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18000 </a:t>
            </a:r>
            <a:r>
              <a:rPr lang="ru-RU" dirty="0" err="1"/>
              <a:t>грн</a:t>
            </a:r>
            <a:r>
              <a:rPr lang="ru-RU" dirty="0"/>
              <a:t> (ст. 265 </a:t>
            </a:r>
            <a:r>
              <a:rPr lang="ru-RU" dirty="0" err="1"/>
              <a:t>КЗпП</a:t>
            </a:r>
            <a:r>
              <a:rPr lang="ru-RU" dirty="0"/>
              <a:t>);</a:t>
            </a:r>
          </a:p>
          <a:p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винній</a:t>
            </a:r>
            <a:r>
              <a:rPr lang="ru-RU" dirty="0"/>
              <a:t> у </a:t>
            </a:r>
            <a:r>
              <a:rPr lang="ru-RU" dirty="0" err="1"/>
              <a:t>невиплаті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— 510-1700 </a:t>
            </a:r>
            <a:r>
              <a:rPr lang="ru-RU" dirty="0" err="1"/>
              <a:t>грн</a:t>
            </a:r>
            <a:r>
              <a:rPr lang="ru-RU" dirty="0"/>
              <a:t> (ст. 41 </a:t>
            </a:r>
            <a:r>
              <a:rPr lang="ru-RU" dirty="0" err="1"/>
              <a:t>КпАП</a:t>
            </a:r>
            <a:r>
              <a:rPr lang="ru-RU" dirty="0"/>
              <a:t>).</a:t>
            </a:r>
          </a:p>
          <a:p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не </a:t>
            </a:r>
            <a:r>
              <a:rPr lang="ru-RU" dirty="0" err="1"/>
              <a:t>виплатили</a:t>
            </a:r>
            <a:r>
              <a:rPr lang="ru-RU" dirty="0"/>
              <a:t> </a:t>
            </a:r>
            <a:r>
              <a:rPr lang="ru-RU" dirty="0" err="1"/>
              <a:t>вихідну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при </a:t>
            </a:r>
            <a:r>
              <a:rPr lang="ru-RU" dirty="0" err="1"/>
              <a:t>звільненні</a:t>
            </a:r>
            <a:r>
              <a:rPr lang="ru-RU" dirty="0"/>
              <a:t>, </a:t>
            </a:r>
            <a:r>
              <a:rPr lang="ru-RU" dirty="0" err="1"/>
              <a:t>очікувано</a:t>
            </a:r>
            <a:r>
              <a:rPr lang="ru-RU" dirty="0"/>
              <a:t> </a:t>
            </a:r>
            <a:r>
              <a:rPr lang="ru-RU" dirty="0" err="1"/>
              <a:t>звернеться</a:t>
            </a:r>
            <a:r>
              <a:rPr lang="ru-RU" dirty="0"/>
              <a:t> до суду. Суд </a:t>
            </a:r>
            <a:r>
              <a:rPr lang="ru-RU" dirty="0" err="1"/>
              <a:t>ухвалить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(постанова ВСУ </a:t>
            </a:r>
            <a:r>
              <a:rPr lang="ru-RU" dirty="0" err="1"/>
              <a:t>від</a:t>
            </a:r>
            <a:r>
              <a:rPr lang="ru-RU" dirty="0"/>
              <a:t> 28.01.2019 у </a:t>
            </a:r>
            <a:r>
              <a:rPr lang="ru-RU" dirty="0" err="1"/>
              <a:t>справі</a:t>
            </a:r>
            <a:r>
              <a:rPr lang="ru-RU" dirty="0"/>
              <a:t> № 711/1467/18) та </a:t>
            </a:r>
            <a:r>
              <a:rPr lang="ru-RU" dirty="0" err="1"/>
              <a:t>зобов’яже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 </a:t>
            </a:r>
            <a:r>
              <a:rPr lang="ru-RU" dirty="0" err="1"/>
              <a:t>виплатити</a:t>
            </a:r>
            <a:r>
              <a:rPr lang="ru-RU" dirty="0"/>
              <a:t> </a:t>
            </a:r>
            <a:r>
              <a:rPr lang="ru-RU" dirty="0" err="1"/>
              <a:t>працівникові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належні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а й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заробіток</a:t>
            </a:r>
            <a:r>
              <a:rPr lang="ru-RU" dirty="0"/>
              <a:t> за весь час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(ст. 117 </a:t>
            </a:r>
            <a:r>
              <a:rPr lang="ru-RU" dirty="0" err="1"/>
              <a:t>КЗпП</a:t>
            </a:r>
            <a:r>
              <a:rPr lang="ru-RU" dirty="0"/>
              <a:t>, постанова ВСУ </a:t>
            </a:r>
            <a:r>
              <a:rPr lang="ru-RU" dirty="0" err="1"/>
              <a:t>від</a:t>
            </a:r>
            <a:r>
              <a:rPr lang="ru-RU" dirty="0"/>
              <a:t> 21.01.2019 у </a:t>
            </a:r>
            <a:r>
              <a:rPr lang="ru-RU" dirty="0" err="1"/>
              <a:t>справі</a:t>
            </a:r>
            <a:r>
              <a:rPr lang="ru-RU" dirty="0"/>
              <a:t> № 587/964/17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7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Нормативна база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dirty="0" err="1">
                <a:hlinkClick r:id="rId2"/>
              </a:rPr>
              <a:t>КЗпП</a:t>
            </a:r>
            <a:r>
              <a:rPr lang="ru-RU" sz="2400" dirty="0"/>
              <a:t> — Кодекс </a:t>
            </a:r>
            <a:r>
              <a:rPr lang="ru-RU" sz="2400" dirty="0" err="1"/>
              <a:t>законів</a:t>
            </a:r>
            <a:r>
              <a:rPr lang="ru-RU" sz="2400" dirty="0"/>
              <a:t> про </a:t>
            </a:r>
            <a:r>
              <a:rPr lang="ru-RU" sz="2400" dirty="0" err="1"/>
              <a:t>працю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</a:p>
          <a:p>
            <a:r>
              <a:rPr lang="ru-RU" sz="2400" b="1" dirty="0">
                <a:hlinkClick r:id="rId3"/>
              </a:rPr>
              <a:t>Закон №796</a:t>
            </a:r>
            <a:r>
              <a:rPr lang="ru-RU" sz="2400" dirty="0"/>
              <a:t> — Закон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28.02.91 р. №796-Х</a:t>
            </a:r>
            <a:r>
              <a:rPr lang="en-US" sz="2400" dirty="0"/>
              <a:t>II «</a:t>
            </a:r>
            <a:r>
              <a:rPr lang="ru-RU" sz="2400" dirty="0"/>
              <a:t>Про статус і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захист</a:t>
            </a:r>
            <a:r>
              <a:rPr lang="ru-RU" sz="2400" dirty="0"/>
              <a:t> </a:t>
            </a:r>
            <a:r>
              <a:rPr lang="ru-RU" sz="2400" dirty="0" err="1"/>
              <a:t>громадян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постраждали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Чорнобильської</a:t>
            </a:r>
            <a:r>
              <a:rPr lang="ru-RU" sz="2400" dirty="0"/>
              <a:t> </a:t>
            </a:r>
            <a:r>
              <a:rPr lang="ru-RU" sz="2400" dirty="0" err="1"/>
              <a:t>катастрофи</a:t>
            </a:r>
            <a:r>
              <a:rPr lang="ru-RU" sz="2400" dirty="0"/>
              <a:t>».</a:t>
            </a:r>
          </a:p>
          <a:p>
            <a:r>
              <a:rPr lang="ru-RU" sz="2400" b="1" dirty="0">
                <a:hlinkClick r:id="rId4"/>
              </a:rPr>
              <a:t>Порядок №100</a:t>
            </a:r>
            <a:r>
              <a:rPr lang="ru-RU" sz="2400" dirty="0"/>
              <a:t> — Порядок </a:t>
            </a:r>
            <a:r>
              <a:rPr lang="ru-RU" sz="2400" dirty="0" err="1"/>
              <a:t>обчислення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плати, </a:t>
            </a:r>
            <a:r>
              <a:rPr lang="ru-RU" sz="2400" dirty="0" err="1"/>
              <a:t>затверджений</a:t>
            </a:r>
            <a:r>
              <a:rPr lang="ru-RU" sz="2400" dirty="0"/>
              <a:t> </a:t>
            </a:r>
            <a:r>
              <a:rPr lang="ru-RU" sz="2400" dirty="0" err="1"/>
              <a:t>постановою</a:t>
            </a:r>
            <a:r>
              <a:rPr lang="ru-RU" sz="2400" dirty="0"/>
              <a:t> КМУ </a:t>
            </a:r>
            <a:r>
              <a:rPr lang="ru-RU" sz="2400" dirty="0" err="1"/>
              <a:t>від</a:t>
            </a:r>
            <a:r>
              <a:rPr lang="ru-RU" sz="2400" dirty="0"/>
              <a:t> 08.02.95 р. №100.</a:t>
            </a:r>
          </a:p>
          <a:p>
            <a:r>
              <a:rPr lang="ru-RU" sz="2400" b="1" dirty="0">
                <a:hlinkClick r:id="rId5"/>
              </a:rPr>
              <a:t>Порядок №936</a:t>
            </a:r>
            <a:r>
              <a:rPr lang="ru-RU" sz="2400" dirty="0"/>
              <a:t> — Порядок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 державного бюджету для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, </a:t>
            </a:r>
            <a:r>
              <a:rPr lang="ru-RU" sz="2400" dirty="0" err="1"/>
              <a:t>пов'язаних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соціальним</a:t>
            </a:r>
            <a:r>
              <a:rPr lang="ru-RU" sz="2400" dirty="0"/>
              <a:t> </a:t>
            </a:r>
            <a:r>
              <a:rPr lang="ru-RU" sz="2400" dirty="0" err="1"/>
              <a:t>захистом</a:t>
            </a:r>
            <a:r>
              <a:rPr lang="ru-RU" sz="2400" dirty="0"/>
              <a:t> </a:t>
            </a:r>
            <a:r>
              <a:rPr lang="ru-RU" sz="2400" dirty="0" err="1"/>
              <a:t>громадян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постраждали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Чорнобильської</a:t>
            </a:r>
            <a:r>
              <a:rPr lang="ru-RU" sz="2400" dirty="0"/>
              <a:t> </a:t>
            </a:r>
            <a:r>
              <a:rPr lang="ru-RU" sz="2400" dirty="0" err="1"/>
              <a:t>катастрофи</a:t>
            </a:r>
            <a:r>
              <a:rPr lang="ru-RU" sz="2400" dirty="0"/>
              <a:t>, </a:t>
            </a:r>
            <a:r>
              <a:rPr lang="ru-RU" sz="2400" dirty="0" err="1"/>
              <a:t>затверджений</a:t>
            </a:r>
            <a:r>
              <a:rPr lang="ru-RU" sz="2400" dirty="0"/>
              <a:t> </a:t>
            </a:r>
            <a:r>
              <a:rPr lang="ru-RU" sz="2400" dirty="0" err="1"/>
              <a:t>постановою</a:t>
            </a:r>
            <a:r>
              <a:rPr lang="ru-RU" sz="2400" dirty="0"/>
              <a:t> КМУ </a:t>
            </a:r>
            <a:r>
              <a:rPr lang="ru-RU" sz="2400" dirty="0" err="1"/>
              <a:t>від</a:t>
            </a:r>
            <a:r>
              <a:rPr lang="ru-RU" sz="2400" dirty="0"/>
              <a:t> 20.09.2005 р. №936.</a:t>
            </a:r>
          </a:p>
          <a:p>
            <a:r>
              <a:rPr lang="ru-RU" sz="2400" b="1" dirty="0" err="1">
                <a:hlinkClick r:id="rId6"/>
              </a:rPr>
              <a:t>Перелік</a:t>
            </a:r>
            <a:r>
              <a:rPr lang="ru-RU" sz="2400" b="1" dirty="0">
                <a:hlinkClick r:id="rId6"/>
              </a:rPr>
              <a:t> №1170</a:t>
            </a:r>
            <a:r>
              <a:rPr lang="ru-RU" sz="2400" dirty="0"/>
              <a:t> — </a:t>
            </a:r>
            <a:r>
              <a:rPr lang="ru-RU" sz="2400" dirty="0" err="1"/>
              <a:t>Перелік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виплат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здійснюються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 </a:t>
            </a:r>
            <a:r>
              <a:rPr lang="ru-RU" sz="2400" dirty="0" err="1"/>
              <a:t>роботодавців</a:t>
            </a:r>
            <a:r>
              <a:rPr lang="ru-RU" sz="2400" dirty="0"/>
              <a:t>, на </a:t>
            </a:r>
            <a:r>
              <a:rPr lang="ru-RU" sz="2400" dirty="0" err="1"/>
              <a:t>які</a:t>
            </a:r>
            <a:r>
              <a:rPr lang="ru-RU" sz="2400" dirty="0"/>
              <a:t> не </a:t>
            </a:r>
            <a:r>
              <a:rPr lang="ru-RU" sz="2400" dirty="0" err="1"/>
              <a:t>нараховується</a:t>
            </a:r>
            <a:r>
              <a:rPr lang="ru-RU" sz="2400" dirty="0"/>
              <a:t> </a:t>
            </a:r>
            <a:r>
              <a:rPr lang="ru-RU" sz="2400" dirty="0" err="1"/>
              <a:t>єдиний</a:t>
            </a:r>
            <a:r>
              <a:rPr lang="ru-RU" sz="2400" dirty="0"/>
              <a:t> </a:t>
            </a:r>
            <a:r>
              <a:rPr lang="ru-RU" sz="2400" dirty="0" err="1"/>
              <a:t>внесок</a:t>
            </a:r>
            <a:r>
              <a:rPr lang="ru-RU" sz="2400" dirty="0"/>
              <a:t> на </a:t>
            </a:r>
            <a:r>
              <a:rPr lang="ru-RU" sz="2400" dirty="0" err="1"/>
              <a:t>загальнообов'язкове</a:t>
            </a:r>
            <a:r>
              <a:rPr lang="ru-RU" sz="2400" dirty="0"/>
              <a:t> </a:t>
            </a:r>
            <a:r>
              <a:rPr lang="ru-RU" sz="2400" dirty="0" err="1"/>
              <a:t>державне</a:t>
            </a:r>
            <a:r>
              <a:rPr lang="ru-RU" sz="2400" dirty="0"/>
              <a:t> </a:t>
            </a:r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страхування</a:t>
            </a:r>
            <a:r>
              <a:rPr lang="ru-RU" sz="2400" dirty="0"/>
              <a:t>, </a:t>
            </a:r>
            <a:r>
              <a:rPr lang="ru-RU" sz="2400" dirty="0" err="1"/>
              <a:t>затверджений</a:t>
            </a:r>
            <a:r>
              <a:rPr lang="ru-RU" sz="2400" dirty="0"/>
              <a:t> </a:t>
            </a:r>
            <a:r>
              <a:rPr lang="ru-RU" sz="2400" dirty="0" err="1"/>
              <a:t>постановою</a:t>
            </a:r>
            <a:r>
              <a:rPr lang="ru-RU" sz="2400" dirty="0"/>
              <a:t> КМУ </a:t>
            </a:r>
            <a:r>
              <a:rPr lang="ru-RU" sz="2400" dirty="0" err="1"/>
              <a:t>від</a:t>
            </a:r>
            <a:r>
              <a:rPr lang="ru-RU" sz="2400" dirty="0"/>
              <a:t> 22.12.2010 р. №1170.</a:t>
            </a:r>
          </a:p>
          <a:p>
            <a:r>
              <a:rPr lang="en-US" sz="2400" b="1" dirty="0">
                <a:hlinkClick r:id="rId7"/>
              </a:rPr>
              <a:t>I</a:t>
            </a:r>
            <a:r>
              <a:rPr lang="ru-RU" sz="2400" b="1" dirty="0" err="1">
                <a:hlinkClick r:id="rId7"/>
              </a:rPr>
              <a:t>нструкція</a:t>
            </a:r>
            <a:r>
              <a:rPr lang="ru-RU" sz="2400" b="1" dirty="0">
                <a:hlinkClick r:id="rId7"/>
              </a:rPr>
              <a:t> №5</a:t>
            </a:r>
            <a:r>
              <a:rPr lang="ru-RU" sz="2400" dirty="0"/>
              <a:t> — </a:t>
            </a:r>
            <a:r>
              <a:rPr lang="en-US" sz="2400" dirty="0"/>
              <a:t>I</a:t>
            </a:r>
            <a:r>
              <a:rPr lang="ru-RU" sz="2400" dirty="0" err="1"/>
              <a:t>нструкція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статистики </a:t>
            </a:r>
            <a:r>
              <a:rPr lang="ru-RU" sz="2400" dirty="0" err="1"/>
              <a:t>заробітної</a:t>
            </a:r>
            <a:r>
              <a:rPr lang="ru-RU" sz="2400" dirty="0"/>
              <a:t> плати, </a:t>
            </a:r>
            <a:r>
              <a:rPr lang="ru-RU" sz="2400" dirty="0" err="1"/>
              <a:t>затверджена</a:t>
            </a:r>
            <a:r>
              <a:rPr lang="ru-RU" sz="2400" dirty="0"/>
              <a:t> наказом </a:t>
            </a:r>
            <a:r>
              <a:rPr lang="ru-RU" sz="2400" dirty="0" err="1"/>
              <a:t>Держкомстату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13.01.2004 р. №5.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166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Поняття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/>
              <a:t>У день </a:t>
            </a:r>
            <a:r>
              <a:rPr lang="ru-RU" sz="2400" dirty="0" err="1">
                <a:hlinkClick r:id="rId2"/>
              </a:rPr>
              <a:t>звільнення</a:t>
            </a:r>
            <a:r>
              <a:rPr lang="ru-RU" sz="2400" dirty="0"/>
              <a:t> </a:t>
            </a:r>
            <a:r>
              <a:rPr lang="ru-RU" sz="2400" dirty="0" err="1"/>
              <a:t>роботодавець</a:t>
            </a:r>
            <a:r>
              <a:rPr lang="ru-RU" sz="2400" dirty="0"/>
              <a:t> 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 </a:t>
            </a:r>
            <a:r>
              <a:rPr lang="ru-RU" sz="2400" dirty="0" err="1"/>
              <a:t>розрахуватись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працівником</a:t>
            </a:r>
            <a:r>
              <a:rPr lang="ru-RU" sz="2400" dirty="0"/>
              <a:t>: </a:t>
            </a:r>
            <a:r>
              <a:rPr lang="ru-RU" sz="2400" dirty="0" err="1"/>
              <a:t>виплатити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заробітну</a:t>
            </a:r>
            <a:r>
              <a:rPr lang="ru-RU" sz="2400" dirty="0"/>
              <a:t> плату, </a:t>
            </a:r>
            <a:r>
              <a:rPr lang="ru-RU" sz="2400" dirty="0" err="1"/>
              <a:t>компенсацію</a:t>
            </a:r>
            <a:r>
              <a:rPr lang="ru-RU" sz="2400" dirty="0"/>
              <a:t> </a:t>
            </a:r>
            <a:r>
              <a:rPr lang="ru-RU" sz="2400" dirty="0" err="1"/>
              <a:t>невикористаної</a:t>
            </a:r>
            <a:r>
              <a:rPr lang="ru-RU" sz="2400" dirty="0"/>
              <a:t> </a:t>
            </a:r>
            <a:r>
              <a:rPr lang="ru-RU" sz="2400" dirty="0" err="1"/>
              <a:t>відпустки</a:t>
            </a:r>
            <a:r>
              <a:rPr lang="ru-RU" sz="2400" dirty="0"/>
              <a:t>, а в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 – </a:t>
            </a:r>
            <a:r>
              <a:rPr lang="ru-RU" sz="2400" dirty="0" err="1"/>
              <a:t>вихідну</a:t>
            </a:r>
            <a:r>
              <a:rPr lang="ru-RU" sz="2400" dirty="0"/>
              <a:t> </a:t>
            </a:r>
            <a:r>
              <a:rPr lang="ru-RU" sz="2400" dirty="0" err="1"/>
              <a:t>допомогу</a:t>
            </a:r>
            <a:r>
              <a:rPr lang="ru-RU" sz="2400" dirty="0"/>
              <a:t> (</a:t>
            </a:r>
            <a:r>
              <a:rPr lang="ru-RU" sz="2400" dirty="0">
                <a:hlinkClick r:id="rId3"/>
              </a:rPr>
              <a:t>ст. 116 Кодексу </a:t>
            </a:r>
            <a:r>
              <a:rPr lang="ru-RU" sz="2400" dirty="0" err="1">
                <a:hlinkClick r:id="rId3"/>
              </a:rPr>
              <a:t>законів</a:t>
            </a:r>
            <a:r>
              <a:rPr lang="ru-RU" sz="2400" dirty="0">
                <a:hlinkClick r:id="rId3"/>
              </a:rPr>
              <a:t> про </a:t>
            </a:r>
            <a:r>
              <a:rPr lang="ru-RU" sz="2400" dirty="0" err="1">
                <a:hlinkClick r:id="rId3"/>
              </a:rPr>
              <a:t>працю</a:t>
            </a:r>
            <a:r>
              <a:rPr lang="ru-RU" sz="2400" dirty="0">
                <a:hlinkClick r:id="rId3"/>
              </a:rPr>
              <a:t> </a:t>
            </a:r>
            <a:r>
              <a:rPr lang="ru-RU" sz="2400" dirty="0" err="1">
                <a:hlinkClick r:id="rId3"/>
              </a:rPr>
              <a:t>України</a:t>
            </a:r>
            <a:r>
              <a:rPr lang="ru-RU" sz="2400" dirty="0"/>
              <a:t>; </a:t>
            </a:r>
            <a:r>
              <a:rPr lang="ru-RU" sz="2400" dirty="0" err="1"/>
              <a:t>КЗпП</a:t>
            </a:r>
            <a:r>
              <a:rPr lang="ru-RU" sz="2400" dirty="0"/>
              <a:t>). </a:t>
            </a:r>
          </a:p>
          <a:p>
            <a:pPr algn="just"/>
            <a:r>
              <a:rPr lang="uk-UA" sz="2400" b="1" dirty="0" smtClean="0"/>
              <a:t>Вихідна допомога </a:t>
            </a:r>
            <a:r>
              <a:rPr lang="uk-UA" sz="2400" dirty="0" smtClean="0"/>
              <a:t>— це гарантована державою компенсація працівнику, якого звільняє роботодавець з власної ініціативи.</a:t>
            </a:r>
          </a:p>
          <a:p>
            <a:pPr algn="just"/>
            <a:r>
              <a:rPr lang="uk-UA" sz="2400" dirty="0" smtClean="0"/>
              <a:t>Підстави та розмір вихідної допомоги при звільненні закріплені у статті 44 КЗпП. Ця ж стаття визначає перелік ситуацій, у разі настання яких виплачують таку допомогу, та мінімальний розмір виплат.</a:t>
            </a:r>
          </a:p>
          <a:p>
            <a:pPr algn="just"/>
            <a:r>
              <a:rPr lang="ru-RU" sz="2400" b="1" dirty="0" err="1" smtClean="0"/>
              <a:t>Увага</a:t>
            </a:r>
            <a:r>
              <a:rPr lang="ru-RU" sz="2400" b="1" dirty="0"/>
              <a:t>! </a:t>
            </a:r>
            <a:r>
              <a:rPr lang="ru-RU" sz="2400" dirty="0" err="1"/>
              <a:t>Трудове</a:t>
            </a:r>
            <a:r>
              <a:rPr lang="ru-RU" sz="2400" dirty="0"/>
              <a:t> </a:t>
            </a:r>
            <a:r>
              <a:rPr lang="ru-RU" sz="2400" dirty="0" err="1"/>
              <a:t>законодавство</a:t>
            </a:r>
            <a:r>
              <a:rPr lang="ru-RU" sz="2400" dirty="0"/>
              <a:t> </a:t>
            </a:r>
            <a:r>
              <a:rPr lang="ru-RU" sz="2400" dirty="0" err="1"/>
              <a:t>установлює</a:t>
            </a:r>
            <a:r>
              <a:rPr lang="ru-RU" sz="2400" dirty="0"/>
              <a:t> </a:t>
            </a:r>
            <a:r>
              <a:rPr lang="ru-RU" sz="2400" dirty="0" err="1"/>
              <a:t>мінімальний</a:t>
            </a:r>
            <a:r>
              <a:rPr lang="ru-RU" sz="2400" dirty="0"/>
              <a:t> </a:t>
            </a:r>
            <a:r>
              <a:rPr lang="ru-RU" sz="2400" dirty="0" err="1"/>
              <a:t>розмір</a:t>
            </a:r>
            <a:r>
              <a:rPr lang="ru-RU" sz="2400" dirty="0"/>
              <a:t> </a:t>
            </a:r>
            <a:r>
              <a:rPr lang="ru-RU" sz="2400" dirty="0" err="1"/>
              <a:t>виплат</a:t>
            </a:r>
            <a:r>
              <a:rPr lang="ru-RU" sz="2400" dirty="0"/>
              <a:t> при </a:t>
            </a:r>
            <a:r>
              <a:rPr lang="ru-RU" sz="2400" dirty="0" err="1"/>
              <a:t>звільненні</a:t>
            </a:r>
            <a:r>
              <a:rPr lang="ru-RU" sz="2400" dirty="0"/>
              <a:t>. </a:t>
            </a:r>
            <a:r>
              <a:rPr lang="ru-RU" sz="2400" dirty="0" err="1"/>
              <a:t>Проте</a:t>
            </a:r>
            <a:r>
              <a:rPr lang="ru-RU" sz="2400" dirty="0"/>
              <a:t> </a:t>
            </a:r>
            <a:r>
              <a:rPr lang="ru-RU" sz="2400" dirty="0" err="1"/>
              <a:t>роботодавець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встановлювати</a:t>
            </a:r>
            <a:r>
              <a:rPr lang="ru-RU" sz="2400" dirty="0"/>
              <a:t> у </a:t>
            </a:r>
            <a:r>
              <a:rPr lang="ru-RU" sz="2400" dirty="0" err="1"/>
              <a:t>колективному</a:t>
            </a:r>
            <a:r>
              <a:rPr lang="ru-RU" sz="2400" dirty="0"/>
              <a:t> </a:t>
            </a:r>
            <a:r>
              <a:rPr lang="ru-RU" sz="2400" dirty="0" err="1"/>
              <a:t>договорі</a:t>
            </a:r>
            <a:r>
              <a:rPr lang="ru-RU" sz="2400" dirty="0"/>
              <a:t>  </a:t>
            </a:r>
            <a:r>
              <a:rPr lang="ru-RU" sz="2400" dirty="0" err="1"/>
              <a:t>більші</a:t>
            </a:r>
            <a:r>
              <a:rPr lang="ru-RU" sz="2400" dirty="0"/>
              <a:t> </a:t>
            </a:r>
            <a:r>
              <a:rPr lang="ru-RU" sz="2400" dirty="0" err="1"/>
              <a:t>розміри</a:t>
            </a:r>
            <a:r>
              <a:rPr lang="ru-RU" sz="2400" dirty="0"/>
              <a:t>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261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002" y="155158"/>
            <a:ext cx="6919560" cy="56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948" y="691352"/>
            <a:ext cx="7079593" cy="510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Порядок визначення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err="1"/>
              <a:t>Розмір</a:t>
            </a:r>
            <a:r>
              <a:rPr lang="ru-RU" sz="2400" dirty="0"/>
              <a:t> </a:t>
            </a:r>
            <a:r>
              <a:rPr lang="ru-RU" sz="2400" dirty="0" err="1"/>
              <a:t>вихідної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</a:t>
            </a:r>
            <a:r>
              <a:rPr lang="ru-RU" sz="2400" dirty="0" err="1"/>
              <a:t>диференціюється</a:t>
            </a:r>
            <a:r>
              <a:rPr lang="ru-RU" sz="2400" dirty="0"/>
              <a:t>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підстави</a:t>
            </a:r>
            <a:r>
              <a:rPr lang="ru-RU" sz="2400" dirty="0"/>
              <a:t> </a:t>
            </a:r>
            <a:r>
              <a:rPr lang="ru-RU" sz="2400" dirty="0" err="1"/>
              <a:t>звільнення</a:t>
            </a:r>
            <a:r>
              <a:rPr lang="ru-RU" sz="2400" dirty="0"/>
              <a:t>. </a:t>
            </a:r>
            <a:r>
              <a:rPr lang="ru-RU" sz="2400" dirty="0" err="1"/>
              <a:t>Однак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вона </a:t>
            </a:r>
            <a:r>
              <a:rPr lang="ru-RU" sz="2400" dirty="0" err="1"/>
              <a:t>від</a:t>
            </a:r>
            <a:r>
              <a:rPr lang="ru-RU" sz="2400" dirty="0"/>
              <a:t> </a:t>
            </a:r>
            <a:r>
              <a:rPr lang="ru-RU" sz="2400" b="1" dirty="0" err="1">
                <a:hlinkClick r:id="rId2" action="ppaction://hlinkfile"/>
              </a:rPr>
              <a:t>середньомісячного</a:t>
            </a:r>
            <a:r>
              <a:rPr lang="ru-RU" sz="2400" b="1" dirty="0">
                <a:hlinkClick r:id="rId2" action="ppaction://hlinkfile"/>
              </a:rPr>
              <a:t> </a:t>
            </a:r>
            <a:r>
              <a:rPr lang="ru-RU" sz="2400" b="1" dirty="0" err="1">
                <a:hlinkClick r:id="rId2" action="ppaction://hlinkfile"/>
              </a:rPr>
              <a:t>заробітку</a:t>
            </a:r>
            <a:r>
              <a:rPr lang="ru-RU" sz="2400" b="1" dirty="0">
                <a:hlinkClick r:id="rId2" action="ppaction://hlinkfile"/>
              </a:rPr>
              <a:t> </a:t>
            </a:r>
            <a:r>
              <a:rPr lang="ru-RU" sz="2400" b="1" dirty="0" err="1">
                <a:hlinkClick r:id="rId2" action="ppaction://hlinkfile"/>
              </a:rPr>
              <a:t>працівника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показник</a:t>
            </a:r>
            <a:r>
              <a:rPr lang="ru-RU" sz="2400" dirty="0"/>
              <a:t> </a:t>
            </a:r>
            <a:r>
              <a:rPr lang="ru-RU" sz="2400" dirty="0" err="1"/>
              <a:t>визначайте</a:t>
            </a:r>
            <a:r>
              <a:rPr lang="ru-RU" sz="2400" dirty="0"/>
              <a:t> за правилами Порядку </a:t>
            </a:r>
            <a:r>
              <a:rPr lang="ru-RU" sz="2400" dirty="0" err="1"/>
              <a:t>обчислення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плати, </a:t>
            </a:r>
            <a:r>
              <a:rPr lang="ru-RU" sz="2400" dirty="0" err="1"/>
              <a:t>затверджений</a:t>
            </a:r>
            <a:r>
              <a:rPr lang="ru-RU" sz="2400" dirty="0"/>
              <a:t> </a:t>
            </a:r>
            <a:r>
              <a:rPr lang="ru-RU" sz="2400" dirty="0" err="1"/>
              <a:t>постановою</a:t>
            </a:r>
            <a:r>
              <a:rPr lang="ru-RU" sz="2400" dirty="0"/>
              <a:t> КМУ </a:t>
            </a:r>
            <a:r>
              <a:rPr lang="ru-RU" sz="2400" dirty="0" err="1"/>
              <a:t>від</a:t>
            </a:r>
            <a:r>
              <a:rPr lang="ru-RU" sz="2400" dirty="0"/>
              <a:t> 08.02.95 № 100 (</a:t>
            </a:r>
            <a:r>
              <a:rPr lang="ru-RU" sz="2400" i="1" dirty="0" err="1"/>
              <a:t>далі</a:t>
            </a:r>
            <a:r>
              <a:rPr lang="ru-RU" sz="2400" dirty="0"/>
              <a:t> – Порядок № 100). </a:t>
            </a:r>
            <a:r>
              <a:rPr lang="ru-RU" sz="2400" dirty="0" err="1"/>
              <a:t>Скористайтеся</a:t>
            </a:r>
            <a:r>
              <a:rPr lang="ru-RU" sz="2400" dirty="0"/>
              <a:t> таким алгоритмом.</a:t>
            </a:r>
          </a:p>
          <a:p>
            <a:r>
              <a:rPr lang="ru-RU" sz="2400" dirty="0" err="1"/>
              <a:t>Підсумуйте</a:t>
            </a:r>
            <a:r>
              <a:rPr lang="ru-RU" sz="2400" dirty="0"/>
              <a:t> </a:t>
            </a:r>
            <a:r>
              <a:rPr lang="ru-RU" sz="2400" dirty="0" err="1"/>
              <a:t>виплати</a:t>
            </a:r>
            <a:r>
              <a:rPr lang="ru-RU" sz="2400" dirty="0"/>
              <a:t> </a:t>
            </a:r>
            <a:r>
              <a:rPr lang="ru-RU" sz="2400" dirty="0" err="1"/>
              <a:t>працівникові</a:t>
            </a:r>
            <a:r>
              <a:rPr lang="ru-RU" sz="2400" dirty="0"/>
              <a:t> за </a:t>
            </a:r>
            <a:r>
              <a:rPr lang="ru-RU" sz="2400" b="1" dirty="0" err="1"/>
              <a:t>останні</a:t>
            </a:r>
            <a:r>
              <a:rPr lang="ru-RU" sz="2400" b="1" dirty="0"/>
              <a:t> два </a:t>
            </a:r>
            <a:r>
              <a:rPr lang="ru-RU" sz="2400" b="1" dirty="0" err="1"/>
              <a:t>календарні</a:t>
            </a:r>
            <a:r>
              <a:rPr lang="ru-RU" sz="2400" b="1" dirty="0"/>
              <a:t> </a:t>
            </a:r>
            <a:r>
              <a:rPr lang="ru-RU" sz="2400" b="1" dirty="0" err="1"/>
              <a:t>місяці</a:t>
            </a:r>
            <a:r>
              <a:rPr lang="ru-RU" sz="2400" b="1" dirty="0"/>
              <a:t> </a:t>
            </a:r>
            <a:r>
              <a:rPr lang="ru-RU" sz="2400" b="1" dirty="0" err="1"/>
              <a:t>роботи</a:t>
            </a:r>
            <a:r>
              <a:rPr lang="ru-RU" sz="2400" dirty="0"/>
              <a:t> (з 1-го до 1-го числа),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передують</a:t>
            </a:r>
            <a:r>
              <a:rPr lang="ru-RU" sz="2400" dirty="0"/>
              <a:t> </a:t>
            </a:r>
            <a:r>
              <a:rPr lang="ru-RU" sz="2400" dirty="0" err="1"/>
              <a:t>звільненню</a:t>
            </a:r>
            <a:r>
              <a:rPr lang="ru-RU" sz="2400" dirty="0"/>
              <a:t> </a:t>
            </a:r>
            <a:r>
              <a:rPr lang="ru-RU" sz="2400" dirty="0" err="1"/>
              <a:t>працівника</a:t>
            </a:r>
            <a:r>
              <a:rPr lang="ru-RU" sz="2400" dirty="0"/>
              <a:t> (п. 2 Порядку № 100).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останніх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календарних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 </a:t>
            </a:r>
            <a:r>
              <a:rPr lang="ru-RU" sz="2400" dirty="0" err="1"/>
              <a:t>працівник</a:t>
            </a:r>
            <a:r>
              <a:rPr lang="ru-RU" sz="2400" dirty="0"/>
              <a:t> не </a:t>
            </a:r>
            <a:r>
              <a:rPr lang="ru-RU" sz="2400" dirty="0" err="1"/>
              <a:t>працював</a:t>
            </a:r>
            <a:r>
              <a:rPr lang="ru-RU" sz="2400" dirty="0"/>
              <a:t>, </a:t>
            </a:r>
            <a:r>
              <a:rPr lang="ru-RU" sz="2400" dirty="0" err="1"/>
              <a:t>середню</a:t>
            </a:r>
            <a:r>
              <a:rPr lang="ru-RU" sz="2400" dirty="0"/>
              <a:t> зарплату </a:t>
            </a:r>
            <a:r>
              <a:rPr lang="ru-RU" sz="2400" dirty="0" err="1"/>
              <a:t>обчислюйте</a:t>
            </a:r>
            <a:r>
              <a:rPr lang="ru-RU" sz="2400" dirty="0"/>
              <a:t> </a:t>
            </a:r>
            <a:r>
              <a:rPr lang="ru-RU" sz="2400" dirty="0" err="1"/>
              <a:t>виходячи</a:t>
            </a:r>
            <a:r>
              <a:rPr lang="ru-RU" sz="2400" dirty="0"/>
              <a:t> з </a:t>
            </a:r>
            <a:r>
              <a:rPr lang="ru-RU" sz="2400" dirty="0" err="1"/>
              <a:t>виплат</a:t>
            </a:r>
            <a:r>
              <a:rPr lang="ru-RU" sz="2400" dirty="0"/>
              <a:t> за </a:t>
            </a:r>
            <a:r>
              <a:rPr lang="ru-RU" sz="2400" dirty="0" err="1"/>
              <a:t>попередні</a:t>
            </a:r>
            <a:r>
              <a:rPr lang="ru-RU" sz="2400" dirty="0"/>
              <a:t> два </a:t>
            </a:r>
            <a:r>
              <a:rPr lang="ru-RU" sz="2400" dirty="0" err="1"/>
              <a:t>місяці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в </a:t>
            </a:r>
            <a:r>
              <a:rPr lang="ru-RU" sz="2400" dirty="0" err="1"/>
              <a:t>розрахунковому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у </a:t>
            </a:r>
            <a:r>
              <a:rPr lang="ru-RU" sz="2400" dirty="0" err="1"/>
              <a:t>працівника</a:t>
            </a:r>
            <a:r>
              <a:rPr lang="ru-RU" sz="2400" dirty="0"/>
              <a:t> не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плати, </a:t>
            </a:r>
            <a:r>
              <a:rPr lang="ru-RU" sz="2400" dirty="0" err="1"/>
              <a:t>розрахунки</a:t>
            </a:r>
            <a:r>
              <a:rPr lang="ru-RU" sz="2400" dirty="0"/>
              <a:t> проводите з </a:t>
            </a:r>
            <a:r>
              <a:rPr lang="ru-RU" sz="2400" dirty="0" err="1"/>
              <a:t>установлених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в трудовому </a:t>
            </a:r>
            <a:r>
              <a:rPr lang="ru-RU" sz="2400" dirty="0" err="1"/>
              <a:t>договорі</a:t>
            </a:r>
            <a:r>
              <a:rPr lang="ru-RU" sz="2400" dirty="0"/>
              <a:t> </a:t>
            </a:r>
            <a:r>
              <a:rPr lang="ru-RU" sz="2400" dirty="0" err="1"/>
              <a:t>тарифної</a:t>
            </a:r>
            <a:r>
              <a:rPr lang="ru-RU" sz="2400" dirty="0"/>
              <a:t> ставки, </a:t>
            </a:r>
            <a:r>
              <a:rPr lang="ru-RU" sz="2400" dirty="0" err="1"/>
              <a:t>посадового</a:t>
            </a:r>
            <a:r>
              <a:rPr lang="ru-RU" sz="2400" dirty="0"/>
              <a:t> (</a:t>
            </a:r>
            <a:r>
              <a:rPr lang="ru-RU" sz="2400" dirty="0" err="1"/>
              <a:t>місячного</a:t>
            </a:r>
            <a:r>
              <a:rPr lang="ru-RU" sz="2400" dirty="0"/>
              <a:t>) окладу, але не </a:t>
            </a:r>
            <a:r>
              <a:rPr lang="ru-RU" sz="2400" dirty="0" err="1"/>
              <a:t>менше</a:t>
            </a:r>
            <a:r>
              <a:rPr lang="ru-RU" sz="2400" dirty="0"/>
              <a:t> </a:t>
            </a:r>
            <a:r>
              <a:rPr lang="ru-RU" sz="2400" dirty="0" err="1"/>
              <a:t>мінімальної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13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Порядок визначення</a:t>
            </a:r>
            <a:r>
              <a:rPr lang="uk-UA" sz="3600" dirty="0" smtClean="0">
                <a:solidFill>
                  <a:schemeClr val="tx1"/>
                </a:solidFill>
              </a:rPr>
              <a:t>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А ось для </a:t>
            </a:r>
            <a:r>
              <a:rPr lang="ru-RU" sz="2400" dirty="0" err="1"/>
              <a:t>новоприйнятих</a:t>
            </a:r>
            <a:r>
              <a:rPr lang="ru-RU" sz="2400" dirty="0"/>
              <a:t> </a:t>
            </a:r>
            <a:r>
              <a:rPr lang="ru-RU" sz="2400" dirty="0" err="1"/>
              <a:t>працівників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пропрацювали</a:t>
            </a:r>
            <a:r>
              <a:rPr lang="ru-RU" sz="2400" dirty="0"/>
              <a:t> в </a:t>
            </a:r>
            <a:r>
              <a:rPr lang="ru-RU" sz="2400" dirty="0" err="1"/>
              <a:t>установі</a:t>
            </a:r>
            <a:r>
              <a:rPr lang="ru-RU" sz="2400" dirty="0"/>
              <a:t> </a:t>
            </a:r>
            <a:r>
              <a:rPr lang="ru-RU" sz="2400" dirty="0" err="1"/>
              <a:t>менше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календарних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, </a:t>
            </a:r>
            <a:r>
              <a:rPr lang="ru-RU" sz="2400" dirty="0" err="1"/>
              <a:t>середню</a:t>
            </a:r>
            <a:r>
              <a:rPr lang="ru-RU" sz="2400" dirty="0"/>
              <a:t> зарплату за два </a:t>
            </a:r>
            <a:r>
              <a:rPr lang="ru-RU" sz="2400" dirty="0" err="1"/>
              <a:t>місяці</a:t>
            </a:r>
            <a:r>
              <a:rPr lang="ru-RU" sz="2400" dirty="0"/>
              <a:t> </a:t>
            </a:r>
            <a:r>
              <a:rPr lang="ru-RU" sz="2400" dirty="0" err="1"/>
              <a:t>обчислюйте</a:t>
            </a:r>
            <a:r>
              <a:rPr lang="ru-RU" sz="2400" dirty="0"/>
              <a:t> на </a:t>
            </a:r>
            <a:r>
              <a:rPr lang="ru-RU" sz="2400" dirty="0" err="1"/>
              <a:t>загальних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, а </a:t>
            </a:r>
            <a:r>
              <a:rPr lang="ru-RU" sz="2400" dirty="0" err="1"/>
              <a:t>саме</a:t>
            </a:r>
            <a:r>
              <a:rPr lang="ru-RU" sz="2400" dirty="0"/>
              <a:t> з </a:t>
            </a:r>
            <a:r>
              <a:rPr lang="ru-RU" sz="2400" dirty="0" err="1"/>
              <a:t>виплат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нараховано</a:t>
            </a:r>
            <a:r>
              <a:rPr lang="ru-RU" sz="2400" dirty="0"/>
              <a:t> в </a:t>
            </a:r>
            <a:r>
              <a:rPr lang="ru-RU" sz="2400" dirty="0" err="1"/>
              <a:t>місяцях</a:t>
            </a:r>
            <a:r>
              <a:rPr lang="ru-RU" sz="2400" dirty="0"/>
              <a:t> </a:t>
            </a:r>
            <a:r>
              <a:rPr lang="ru-RU" sz="2400" dirty="0" err="1"/>
              <a:t>розрахункового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 (</a:t>
            </a:r>
            <a:r>
              <a:rPr lang="ru-RU" sz="2400" dirty="0" err="1">
                <a:hlinkClick r:id="rId2"/>
              </a:rPr>
              <a:t>роз’яснення</a:t>
            </a:r>
            <a:r>
              <a:rPr lang="ru-RU" sz="2400" dirty="0">
                <a:hlinkClick r:id="rId2"/>
              </a:rPr>
              <a:t> </a:t>
            </a:r>
            <a:r>
              <a:rPr lang="ru-RU" sz="2400" dirty="0" err="1">
                <a:hlinkClick r:id="rId2"/>
              </a:rPr>
              <a:t>Мінекономіки</a:t>
            </a:r>
            <a:r>
              <a:rPr lang="ru-RU" sz="2400" dirty="0">
                <a:hlinkClick r:id="rId2"/>
              </a:rPr>
              <a:t> </a:t>
            </a:r>
            <a:r>
              <a:rPr lang="ru-RU" sz="2400" dirty="0" err="1">
                <a:hlinkClick r:id="rId2"/>
              </a:rPr>
              <a:t>від</a:t>
            </a:r>
            <a:r>
              <a:rPr lang="ru-RU" sz="2400" dirty="0">
                <a:hlinkClick r:id="rId2"/>
              </a:rPr>
              <a:t> 24.12.2020</a:t>
            </a:r>
            <a:r>
              <a:rPr lang="ru-RU" sz="2400" dirty="0"/>
              <a:t>).</a:t>
            </a:r>
          </a:p>
          <a:p>
            <a:r>
              <a:rPr lang="ru-RU" sz="2400" dirty="0" err="1"/>
              <a:t>Отриману</a:t>
            </a:r>
            <a:r>
              <a:rPr lang="ru-RU" sz="2400" dirty="0"/>
              <a:t> суму </a:t>
            </a:r>
            <a:r>
              <a:rPr lang="ru-RU" sz="2400" dirty="0" err="1"/>
              <a:t>розділіть</a:t>
            </a:r>
            <a:r>
              <a:rPr lang="ru-RU" sz="2400" dirty="0"/>
              <a:t> на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, 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відпрацьованих</a:t>
            </a:r>
            <a:r>
              <a:rPr lang="ru-RU" sz="2400" dirty="0"/>
              <a:t> у </a:t>
            </a:r>
            <a:r>
              <a:rPr lang="ru-RU" sz="2400" dirty="0" err="1"/>
              <a:t>розрахунковому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(п. 8 Порядку № 100). Так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розрахуєте</a:t>
            </a:r>
            <a:r>
              <a:rPr lang="ru-RU" sz="2400" dirty="0"/>
              <a:t> </a:t>
            </a:r>
            <a:r>
              <a:rPr lang="ru-RU" sz="2400" b="1" dirty="0" err="1"/>
              <a:t>середньоденну</a:t>
            </a:r>
            <a:r>
              <a:rPr lang="ru-RU" sz="2400" b="1" dirty="0"/>
              <a:t> зарплату</a:t>
            </a:r>
            <a:r>
              <a:rPr lang="ru-RU" sz="2400" dirty="0"/>
              <a:t>. Для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показник</a:t>
            </a:r>
            <a:r>
              <a:rPr lang="ru-RU" sz="2400" dirty="0"/>
              <a:t>?</a:t>
            </a:r>
          </a:p>
          <a:p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середня</a:t>
            </a:r>
            <a:r>
              <a:rPr lang="ru-RU" sz="2400" dirty="0"/>
              <a:t> </a:t>
            </a:r>
            <a:r>
              <a:rPr lang="ru-RU" sz="2400" dirty="0" err="1"/>
              <a:t>місячна</a:t>
            </a:r>
            <a:r>
              <a:rPr lang="ru-RU" sz="2400" dirty="0"/>
              <a:t> </a:t>
            </a:r>
            <a:r>
              <a:rPr lang="ru-RU" sz="2400" dirty="0" err="1"/>
              <a:t>заробітна</a:t>
            </a:r>
            <a:r>
              <a:rPr lang="ru-RU" sz="2400" dirty="0"/>
              <a:t> плата </a:t>
            </a:r>
            <a:r>
              <a:rPr lang="ru-RU" sz="2400" dirty="0" err="1"/>
              <a:t>визначена</a:t>
            </a:r>
            <a:r>
              <a:rPr lang="ru-RU" sz="2400" dirty="0"/>
              <a:t> </a:t>
            </a:r>
            <a:r>
              <a:rPr lang="ru-RU" sz="2400" dirty="0" err="1"/>
              <a:t>КЗпП</a:t>
            </a:r>
            <a:r>
              <a:rPr lang="ru-RU" sz="2400" dirty="0"/>
              <a:t> як </a:t>
            </a:r>
            <a:r>
              <a:rPr lang="ru-RU" sz="2400" dirty="0" err="1"/>
              <a:t>розрахункова</a:t>
            </a:r>
            <a:r>
              <a:rPr lang="ru-RU" sz="2400" dirty="0"/>
              <a:t> величина для </a:t>
            </a:r>
            <a:r>
              <a:rPr lang="ru-RU" sz="2400" dirty="0" err="1"/>
              <a:t>нарахування</a:t>
            </a:r>
            <a:r>
              <a:rPr lang="ru-RU" sz="2400" dirty="0"/>
              <a:t> </a:t>
            </a:r>
            <a:r>
              <a:rPr lang="ru-RU" sz="2400" dirty="0" err="1"/>
              <a:t>вихідної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, то вона </a:t>
            </a:r>
            <a:r>
              <a:rPr lang="ru-RU" sz="2400" dirty="0" err="1"/>
              <a:t>обчислюється</a:t>
            </a:r>
            <a:r>
              <a:rPr lang="ru-RU" sz="2400" dirty="0"/>
              <a:t> шляхом </a:t>
            </a:r>
            <a:r>
              <a:rPr lang="ru-RU" sz="2400" dirty="0" err="1"/>
              <a:t>множення</a:t>
            </a:r>
            <a:r>
              <a:rPr lang="ru-RU" sz="2400" dirty="0"/>
              <a:t> </a:t>
            </a:r>
            <a:r>
              <a:rPr lang="ru-RU" sz="2400" dirty="0" err="1"/>
              <a:t>середньоденної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 на </a:t>
            </a:r>
            <a:r>
              <a:rPr lang="ru-RU" sz="2400" dirty="0" err="1"/>
              <a:t>середньомісячне</a:t>
            </a:r>
            <a:r>
              <a:rPr lang="ru-RU" sz="2400" dirty="0"/>
              <a:t> число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у </a:t>
            </a:r>
            <a:r>
              <a:rPr lang="ru-RU" sz="2400" dirty="0" err="1"/>
              <a:t>розрахунковому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3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Порядок визначення </a:t>
            </a:r>
            <a:r>
              <a:rPr lang="uk-UA" sz="3600" dirty="0" smtClean="0">
                <a:solidFill>
                  <a:schemeClr val="tx1"/>
                </a:solidFill>
              </a:rPr>
              <a:t>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dirty="0" err="1"/>
              <a:t>Важливо</a:t>
            </a:r>
            <a:r>
              <a:rPr lang="ru-RU" sz="2400" b="1" dirty="0"/>
              <a:t>!</a:t>
            </a:r>
            <a:r>
              <a:rPr lang="ru-RU" sz="2400" dirty="0"/>
              <a:t> Час,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працівник</a:t>
            </a:r>
            <a:r>
              <a:rPr lang="ru-RU" sz="2400" dirty="0"/>
              <a:t> </a:t>
            </a:r>
            <a:r>
              <a:rPr lang="ru-RU" sz="2400" dirty="0" err="1"/>
              <a:t>згідно</a:t>
            </a:r>
            <a:r>
              <a:rPr lang="ru-RU" sz="2400" dirty="0"/>
              <a:t> з </a:t>
            </a:r>
            <a:r>
              <a:rPr lang="ru-RU" sz="2400" dirty="0" err="1"/>
              <a:t>чинним</a:t>
            </a:r>
            <a:r>
              <a:rPr lang="ru-RU" sz="2400" dirty="0"/>
              <a:t> </a:t>
            </a:r>
            <a:r>
              <a:rPr lang="ru-RU" sz="2400" dirty="0" err="1"/>
              <a:t>законодавством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 з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поважних</a:t>
            </a:r>
            <a:r>
              <a:rPr lang="ru-RU" sz="2400" dirty="0"/>
              <a:t> причин не </a:t>
            </a:r>
            <a:r>
              <a:rPr lang="ru-RU" sz="2400" dirty="0" err="1"/>
              <a:t>працював</a:t>
            </a:r>
            <a:r>
              <a:rPr lang="ru-RU" sz="2400" dirty="0"/>
              <a:t> і за ним не </a:t>
            </a:r>
            <a:r>
              <a:rPr lang="ru-RU" sz="2400" dirty="0" err="1"/>
              <a:t>зберігалася</a:t>
            </a:r>
            <a:r>
              <a:rPr lang="ru-RU" sz="2400" dirty="0"/>
              <a:t> </a:t>
            </a:r>
            <a:r>
              <a:rPr lang="ru-RU" sz="2400" dirty="0" err="1"/>
              <a:t>заробітна</a:t>
            </a:r>
            <a:r>
              <a:rPr lang="ru-RU" sz="2400" dirty="0"/>
              <a:t> плата </a:t>
            </a:r>
            <a:r>
              <a:rPr lang="ru-RU" sz="2400" dirty="0" err="1"/>
              <a:t>або</a:t>
            </a:r>
            <a:r>
              <a:rPr lang="ru-RU" sz="2400" dirty="0"/>
              <a:t> </a:t>
            </a:r>
            <a:r>
              <a:rPr lang="ru-RU" sz="2400" dirty="0" err="1"/>
              <a:t>зберігалася</a:t>
            </a:r>
            <a:r>
              <a:rPr lang="ru-RU" sz="2400" dirty="0"/>
              <a:t> </a:t>
            </a:r>
            <a:r>
              <a:rPr lang="ru-RU" sz="2400" dirty="0" err="1"/>
              <a:t>частково</a:t>
            </a:r>
            <a:r>
              <a:rPr lang="ru-RU" sz="2400" dirty="0"/>
              <a:t>, </a:t>
            </a:r>
            <a:r>
              <a:rPr lang="ru-RU" sz="2400" b="1" dirty="0" err="1"/>
              <a:t>виключається</a:t>
            </a:r>
            <a:r>
              <a:rPr lang="ru-RU" sz="2400" b="1" dirty="0"/>
              <a:t> з </a:t>
            </a:r>
            <a:r>
              <a:rPr lang="ru-RU" sz="2400" b="1" dirty="0" err="1"/>
              <a:t>розрахункового</a:t>
            </a:r>
            <a:r>
              <a:rPr lang="ru-RU" sz="2400" b="1" dirty="0"/>
              <a:t> </a:t>
            </a:r>
            <a:r>
              <a:rPr lang="ru-RU" sz="2400" b="1" dirty="0" err="1"/>
              <a:t>періоду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періоди</a:t>
            </a:r>
            <a:r>
              <a:rPr lang="ru-RU" sz="2400" dirty="0"/>
              <a:t>, коли </a:t>
            </a:r>
            <a:r>
              <a:rPr lang="ru-RU" sz="2400" dirty="0" err="1"/>
              <a:t>працівник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із</a:t>
            </a:r>
            <a:r>
              <a:rPr lang="ru-RU" sz="2400" dirty="0"/>
              <a:t> </a:t>
            </a:r>
            <a:r>
              <a:rPr lang="ru-RU" sz="2400" dirty="0" err="1"/>
              <a:t>незалежних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 </a:t>
            </a:r>
            <a:r>
              <a:rPr lang="ru-RU" sz="2400" dirty="0" err="1"/>
              <a:t>нього</a:t>
            </a:r>
            <a:r>
              <a:rPr lang="ru-RU" sz="2400" dirty="0"/>
              <a:t> причин </a:t>
            </a:r>
            <a:r>
              <a:rPr lang="ru-RU" sz="2400" dirty="0" err="1"/>
              <a:t>працював</a:t>
            </a:r>
            <a:r>
              <a:rPr lang="ru-RU" sz="2400" dirty="0"/>
              <a:t> у </a:t>
            </a:r>
            <a:r>
              <a:rPr lang="ru-RU" sz="2400" dirty="0" err="1"/>
              <a:t>режимі</a:t>
            </a:r>
            <a:r>
              <a:rPr lang="ru-RU" sz="2400" dirty="0"/>
              <a:t> </a:t>
            </a:r>
            <a:r>
              <a:rPr lang="ru-RU" sz="2400" dirty="0" err="1">
                <a:hlinkClick r:id="rId2" action="ppaction://hlinkfile"/>
              </a:rPr>
              <a:t>неповного</a:t>
            </a:r>
            <a:r>
              <a:rPr lang="ru-RU" sz="2400" dirty="0">
                <a:hlinkClick r:id="rId2" action="ppaction://hlinkfile"/>
              </a:rPr>
              <a:t> </a:t>
            </a:r>
            <a:r>
              <a:rPr lang="ru-RU" sz="2400" dirty="0" err="1">
                <a:hlinkClick r:id="rId2" action="ppaction://hlinkfile"/>
              </a:rPr>
              <a:t>робочого</a:t>
            </a:r>
            <a:r>
              <a:rPr lang="ru-RU" sz="2400" dirty="0">
                <a:hlinkClick r:id="rId2" action="ppaction://hlinkfile"/>
              </a:rPr>
              <a:t> </a:t>
            </a:r>
            <a:r>
              <a:rPr lang="ru-RU" sz="2400" dirty="0" err="1">
                <a:hlinkClick r:id="rId2" action="ppaction://hlinkfile"/>
              </a:rPr>
              <a:t>тижня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наказом по </a:t>
            </a:r>
            <a:r>
              <a:rPr lang="ru-RU" sz="2400" dirty="0" err="1"/>
              <a:t>підприємству</a:t>
            </a:r>
            <a:r>
              <a:rPr lang="ru-RU" sz="2400" dirty="0"/>
              <a:t> </a:t>
            </a:r>
            <a:r>
              <a:rPr lang="ru-RU" sz="2400" dirty="0" err="1"/>
              <a:t>працівника</a:t>
            </a:r>
            <a:r>
              <a:rPr lang="ru-RU" sz="2400" dirty="0"/>
              <a:t> переведено на роботу на 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неповного</a:t>
            </a:r>
            <a:r>
              <a:rPr lang="ru-RU" sz="2400" dirty="0"/>
              <a:t> </a:t>
            </a:r>
            <a:r>
              <a:rPr lang="ru-RU" sz="2400" dirty="0" err="1"/>
              <a:t>робочого</a:t>
            </a:r>
            <a:r>
              <a:rPr lang="ru-RU" sz="2400" dirty="0"/>
              <a:t> </a:t>
            </a:r>
            <a:r>
              <a:rPr lang="ru-RU" sz="2400" dirty="0" err="1"/>
              <a:t>тижня</a:t>
            </a:r>
            <a:r>
              <a:rPr lang="ru-RU" sz="2400" dirty="0"/>
              <a:t> у </a:t>
            </a:r>
            <a:r>
              <a:rPr lang="ru-RU" sz="2400" dirty="0" err="1"/>
              <a:t>зв’язку</a:t>
            </a:r>
            <a:r>
              <a:rPr lang="ru-RU" sz="2400" dirty="0"/>
              <a:t> з </a:t>
            </a:r>
            <a:r>
              <a:rPr lang="ru-RU" sz="2400" dirty="0" err="1"/>
              <a:t>неможливістю</a:t>
            </a:r>
            <a:r>
              <a:rPr lang="ru-RU" sz="2400" dirty="0"/>
              <a:t>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роботою</a:t>
            </a:r>
            <a:r>
              <a:rPr lang="ru-RU" sz="2400" dirty="0"/>
              <a:t> </a:t>
            </a:r>
            <a:r>
              <a:rPr lang="ru-RU" sz="2400" dirty="0" err="1"/>
              <a:t>впродовж</a:t>
            </a:r>
            <a:r>
              <a:rPr lang="ru-RU" sz="2400" dirty="0"/>
              <a:t> </a:t>
            </a:r>
            <a:r>
              <a:rPr lang="ru-RU" sz="2400" dirty="0" err="1"/>
              <a:t>нормальної</a:t>
            </a:r>
            <a:r>
              <a:rPr lang="ru-RU" sz="2400" dirty="0"/>
              <a:t> </a:t>
            </a:r>
            <a:r>
              <a:rPr lang="ru-RU" sz="2400" dirty="0" err="1"/>
              <a:t>тривалості</a:t>
            </a:r>
            <a:r>
              <a:rPr lang="ru-RU" sz="2400" dirty="0"/>
              <a:t> </a:t>
            </a:r>
            <a:r>
              <a:rPr lang="ru-RU" sz="2400" dirty="0" err="1"/>
              <a:t>робочого</a:t>
            </a:r>
            <a:r>
              <a:rPr lang="ru-RU" sz="2400" dirty="0"/>
              <a:t> </a:t>
            </a:r>
            <a:r>
              <a:rPr lang="ru-RU" sz="2400" dirty="0" err="1"/>
              <a:t>тижня</a:t>
            </a:r>
            <a:r>
              <a:rPr lang="ru-RU" sz="2400" dirty="0"/>
              <a:t>);</a:t>
            </a:r>
          </a:p>
          <a:p>
            <a:r>
              <a:rPr lang="ru-RU" sz="2400" dirty="0"/>
              <a:t>не </a:t>
            </a:r>
            <a:r>
              <a:rPr lang="ru-RU" sz="2400" dirty="0" err="1"/>
              <a:t>працював</a:t>
            </a:r>
            <a:r>
              <a:rPr lang="ru-RU" sz="2400" dirty="0"/>
              <a:t> через </a:t>
            </a:r>
            <a:r>
              <a:rPr lang="ru-RU" sz="2400" dirty="0" err="1"/>
              <a:t>простій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був</a:t>
            </a:r>
            <a:r>
              <a:rPr lang="ru-RU" sz="2400" dirty="0"/>
              <a:t> у </a:t>
            </a:r>
            <a:r>
              <a:rPr lang="ru-RU" sz="2400" dirty="0" err="1"/>
              <a:t>відпустці</a:t>
            </a:r>
            <a:r>
              <a:rPr lang="ru-RU" sz="2400" dirty="0"/>
              <a:t> без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плати.</a:t>
            </a:r>
          </a:p>
          <a:p>
            <a:r>
              <a:rPr lang="ru-RU" sz="2400" dirty="0" err="1"/>
              <a:t>Сумарне</a:t>
            </a:r>
            <a:r>
              <a:rPr lang="ru-RU" sz="2400" dirty="0"/>
              <a:t> число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за </a:t>
            </a:r>
            <a:r>
              <a:rPr lang="ru-RU" sz="2400" dirty="0" err="1"/>
              <a:t>останні</a:t>
            </a:r>
            <a:r>
              <a:rPr lang="ru-RU" sz="2400" dirty="0"/>
              <a:t> два </a:t>
            </a:r>
            <a:r>
              <a:rPr lang="ru-RU" sz="2400" dirty="0" err="1"/>
              <a:t>календарні</a:t>
            </a:r>
            <a:r>
              <a:rPr lang="ru-RU" sz="2400" dirty="0"/>
              <a:t> </a:t>
            </a:r>
            <a:r>
              <a:rPr lang="ru-RU" sz="2400" dirty="0" err="1"/>
              <a:t>місяці</a:t>
            </a:r>
            <a:r>
              <a:rPr lang="ru-RU" sz="2400" dirty="0"/>
              <a:t>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графіком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установи, </a:t>
            </a:r>
            <a:r>
              <a:rPr lang="ru-RU" sz="2400" dirty="0" err="1"/>
              <a:t>організації</a:t>
            </a:r>
            <a:r>
              <a:rPr lang="ru-RU" sz="2400" dirty="0"/>
              <a:t>, </a:t>
            </a:r>
            <a:r>
              <a:rPr lang="ru-RU" sz="2400" dirty="0" err="1"/>
              <a:t>розділіть</a:t>
            </a:r>
            <a:r>
              <a:rPr lang="ru-RU" sz="2400" dirty="0"/>
              <a:t> на 2. Так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отримаєте</a:t>
            </a:r>
            <a:r>
              <a:rPr lang="ru-RU" sz="2400" dirty="0"/>
              <a:t> </a:t>
            </a:r>
            <a:r>
              <a:rPr lang="ru-RU" sz="2400" b="1" dirty="0" err="1"/>
              <a:t>середньомісячне</a:t>
            </a:r>
            <a:r>
              <a:rPr lang="ru-RU" sz="2400" b="1" dirty="0"/>
              <a:t> число </a:t>
            </a:r>
            <a:r>
              <a:rPr lang="ru-RU" sz="2400" b="1" dirty="0" err="1"/>
              <a:t>робочих</a:t>
            </a:r>
            <a:r>
              <a:rPr lang="ru-RU" sz="2400" b="1" dirty="0"/>
              <a:t> </a:t>
            </a:r>
            <a:r>
              <a:rPr lang="ru-RU" sz="2400" b="1" dirty="0" err="1"/>
              <a:t>днів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dirty="0" err="1"/>
              <a:t>Середньоденну</a:t>
            </a:r>
            <a:r>
              <a:rPr lang="ru-RU" sz="2400" dirty="0"/>
              <a:t> </a:t>
            </a:r>
            <a:r>
              <a:rPr lang="ru-RU" sz="2400" dirty="0" err="1"/>
              <a:t>заробітну</a:t>
            </a:r>
            <a:r>
              <a:rPr lang="ru-RU" sz="2400" dirty="0"/>
              <a:t> плату </a:t>
            </a:r>
            <a:r>
              <a:rPr lang="ru-RU" sz="2400" dirty="0" err="1"/>
              <a:t>помножте</a:t>
            </a:r>
            <a:r>
              <a:rPr lang="ru-RU" sz="2400" dirty="0"/>
              <a:t> на </a:t>
            </a:r>
            <a:r>
              <a:rPr lang="ru-RU" sz="2400" dirty="0" err="1"/>
              <a:t>середньомісячне</a:t>
            </a:r>
            <a:r>
              <a:rPr lang="ru-RU" sz="2400" dirty="0"/>
              <a:t> число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94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9376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Порядок визначення</a:t>
            </a:r>
            <a:r>
              <a:rPr lang="uk-UA" sz="3600" dirty="0" smtClean="0">
                <a:solidFill>
                  <a:schemeClr val="tx1"/>
                </a:solidFill>
              </a:rPr>
              <a:t> вихідної допомоги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Або ж </a:t>
            </a:r>
            <a:r>
              <a:rPr lang="ru-RU" sz="2400" dirty="0" err="1"/>
              <a:t>скористайтеся</a:t>
            </a:r>
            <a:r>
              <a:rPr lang="ru-RU" sz="2400" dirty="0"/>
              <a:t> формулою:</a:t>
            </a:r>
          </a:p>
          <a:p>
            <a:r>
              <a:rPr lang="ru-RU" sz="2400" b="1" dirty="0"/>
              <a:t>ВД = (ЗП ÷ </a:t>
            </a:r>
            <a:r>
              <a:rPr lang="ru-RU" sz="2400" b="1" dirty="0" err="1"/>
              <a:t>РДф</a:t>
            </a:r>
            <a:r>
              <a:rPr lang="ru-RU" sz="2400" b="1" dirty="0"/>
              <a:t>) х (</a:t>
            </a:r>
            <a:r>
              <a:rPr lang="ru-RU" sz="2400" b="1" dirty="0" err="1"/>
              <a:t>РДсум</a:t>
            </a:r>
            <a:r>
              <a:rPr lang="ru-RU" sz="2400" b="1" dirty="0"/>
              <a:t> ÷ 2),</a:t>
            </a:r>
            <a:endParaRPr lang="ru-RU" sz="2400" dirty="0"/>
          </a:p>
          <a:p>
            <a:r>
              <a:rPr lang="ru-RU" sz="2400" dirty="0"/>
              <a:t>де ЗП — зарплата за 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відпрацьовані</a:t>
            </a:r>
            <a:r>
              <a:rPr lang="ru-RU" sz="2400" dirty="0"/>
              <a:t> </a:t>
            </a:r>
            <a:r>
              <a:rPr lang="ru-RU" sz="2400" dirty="0" err="1"/>
              <a:t>працівником</a:t>
            </a:r>
            <a:r>
              <a:rPr lang="ru-RU" sz="2400" dirty="0"/>
              <a:t> </a:t>
            </a:r>
            <a:r>
              <a:rPr lang="ru-RU" sz="2400" dirty="0" err="1"/>
              <a:t>робочі</a:t>
            </a:r>
            <a:r>
              <a:rPr lang="ru-RU" sz="2400" dirty="0"/>
              <a:t> </a:t>
            </a:r>
            <a:r>
              <a:rPr lang="ru-RU" sz="2400" dirty="0" err="1"/>
              <a:t>дні</a:t>
            </a:r>
            <a:r>
              <a:rPr lang="ru-RU" sz="2400" dirty="0"/>
              <a:t> </a:t>
            </a:r>
            <a:r>
              <a:rPr lang="ru-RU" sz="2400" dirty="0" err="1"/>
              <a:t>розрахункового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РДф</a:t>
            </a:r>
            <a:r>
              <a:rPr lang="ru-RU" sz="2400" dirty="0"/>
              <a:t> —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відпрацьованих</a:t>
            </a:r>
            <a:r>
              <a:rPr lang="ru-RU" sz="2400" dirty="0"/>
              <a:t>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у </a:t>
            </a:r>
            <a:r>
              <a:rPr lang="ru-RU" sz="2400" dirty="0" err="1"/>
              <a:t>розрахунковому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РДсум</a:t>
            </a:r>
            <a:r>
              <a:rPr lang="ru-RU" sz="2400" dirty="0"/>
              <a:t> — </a:t>
            </a:r>
            <a:r>
              <a:rPr lang="ru-RU" sz="2400" dirty="0" err="1"/>
              <a:t>сумарна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за </a:t>
            </a:r>
            <a:r>
              <a:rPr lang="ru-RU" sz="2400" dirty="0" err="1"/>
              <a:t>останні</a:t>
            </a:r>
            <a:r>
              <a:rPr lang="ru-RU" sz="2400" dirty="0"/>
              <a:t> два </a:t>
            </a:r>
            <a:r>
              <a:rPr lang="ru-RU" sz="2400" dirty="0" err="1"/>
              <a:t>календарні</a:t>
            </a:r>
            <a:r>
              <a:rPr lang="ru-RU" sz="2400" dirty="0"/>
              <a:t> </a:t>
            </a:r>
            <a:r>
              <a:rPr lang="ru-RU" sz="2400" dirty="0" err="1"/>
              <a:t>місяці</a:t>
            </a:r>
            <a:r>
              <a:rPr lang="ru-RU" sz="2400" dirty="0"/>
              <a:t> за </a:t>
            </a:r>
            <a:r>
              <a:rPr lang="ru-RU" sz="2400" dirty="0" err="1"/>
              <a:t>графіком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установи, </a:t>
            </a:r>
            <a:r>
              <a:rPr lang="ru-RU" sz="2400" dirty="0" err="1"/>
              <a:t>організації</a:t>
            </a:r>
            <a:r>
              <a:rPr lang="ru-RU" sz="2400" dirty="0"/>
              <a:t>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43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</TotalTime>
  <Words>747</Words>
  <Application>Microsoft Office PowerPoint</Application>
  <PresentationFormat>Широкоэкранный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Ретро</vt:lpstr>
      <vt:lpstr>ОБЛІК ВИХІДНОЇ ДОПОМОГИ</vt:lpstr>
      <vt:lpstr>Нормативна база</vt:lpstr>
      <vt:lpstr>Поняття вихідної допомоги</vt:lpstr>
      <vt:lpstr>Презентация PowerPoint</vt:lpstr>
      <vt:lpstr>Презентация PowerPoint</vt:lpstr>
      <vt:lpstr>Порядок визначення вихідної допомоги</vt:lpstr>
      <vt:lpstr>Порядок визначення вихідної допомоги</vt:lpstr>
      <vt:lpstr>Порядок визначення вихідної допомоги</vt:lpstr>
      <vt:lpstr>Порядок визначення вихідної допомоги</vt:lpstr>
      <vt:lpstr>Порядок визначення вихідної допомоги</vt:lpstr>
      <vt:lpstr>Порядок визначення вихідної допомоги</vt:lpstr>
      <vt:lpstr>Як оподатковується вихідна допомога?</vt:lpstr>
      <vt:lpstr>Приклад</vt:lpstr>
      <vt:lpstr>Приклад</vt:lpstr>
      <vt:lpstr>Вихідна допомога чорнобильцям</vt:lpstr>
      <vt:lpstr>Вихідна допомога при звільненні призовників та військовослужбовців</vt:lpstr>
      <vt:lpstr>Штрафи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ЄСВ</dc:title>
  <dc:creator>Селецька Дар'я Олегівна</dc:creator>
  <cp:lastModifiedBy>Учетная запись Майкрософт</cp:lastModifiedBy>
  <cp:revision>29</cp:revision>
  <dcterms:created xsi:type="dcterms:W3CDTF">2023-03-31T06:25:58Z</dcterms:created>
  <dcterms:modified xsi:type="dcterms:W3CDTF">2024-04-30T10:49:25Z</dcterms:modified>
</cp:coreProperties>
</file>