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sldIdLst>
    <p:sldId id="258" r:id="rId2"/>
    <p:sldId id="273" r:id="rId3"/>
    <p:sldId id="259" r:id="rId4"/>
    <p:sldId id="272" r:id="rId5"/>
    <p:sldId id="260" r:id="rId6"/>
    <p:sldId id="261" r:id="rId7"/>
    <p:sldId id="262" r:id="rId8"/>
    <p:sldId id="265" r:id="rId9"/>
    <p:sldId id="263" r:id="rId10"/>
    <p:sldId id="266" r:id="rId11"/>
    <p:sldId id="264" r:id="rId12"/>
    <p:sldId id="267" r:id="rId13"/>
    <p:sldId id="268" r:id="rId14"/>
    <p:sldId id="269" r:id="rId15"/>
    <p:sldId id="270" r:id="rId16"/>
    <p:sldId id="271" r:id="rId17"/>
    <p:sldId id="274" r:id="rId18"/>
    <p:sldId id="275" r:id="rId19"/>
    <p:sldId id="276" r:id="rId20"/>
    <p:sldId id="277" r:id="rId21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07.03.2023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421883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07.03.2023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004893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07.03.2023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349463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07.03.2023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5388447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07.03.2023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8645233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07.03.2023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0625823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07.03.2023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1765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07.03.2023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646058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07.03.2023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333324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07.03.2023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4015209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07.03.2023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18177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07.03.2023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857349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07.03.2023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4273523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07.03.2023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609263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07.03.2023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058412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07.03.2023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672446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45F1B-CB0F-4AF4-B3D7-F8D2A60FD90A}" type="datetimeFigureOut">
              <a:rPr lang="uk-UA" smtClean="0"/>
              <a:pPr/>
              <a:t>07.03.2023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688744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%D0%9A%D0%B0%D0%B1%D1%96%D0%BD%D0%B5%D1%82_%D0%9C%D1%96%D0%BD%D1%96%D1%81%D1%82%D1%80%D1%96%D0%B2_%D0%A3%D0%BA%D1%80%D0%B0%D1%97%D0%BD%D0%B8" TargetMode="External"/><Relationship Id="rId2" Type="http://schemas.openxmlformats.org/officeDocument/2006/relationships/hyperlink" Target="https://uk.wikipedia.org/wiki/%D0%92%D0%B8%D0%BA%D0%BE%D0%BD%D0%B0%D0%B2%D1%87%D0%B0_%D0%B2%D0%BB%D0%B0%D0%B4%D0%B0_%D0%B2_%D0%A3%D0%BA%D1%80%D0%B0%D1%97%D0%BD%D1%96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uk.wikipedia.org/wiki/%D0%A1%D0%BF%D0%B8%D1%81%D0%BE%D0%BA_%D0%BC%D1%96%D0%BD%D1%96%D1%81%D1%82%D1%80%D1%96%D0%B2_%D1%84%D1%96%D0%BD%D0%B0%D0%BD%D1%81%D1%96%D0%B2_%D0%A3%D0%BA%D1%80%D0%B0%D1%97%D0%BD%D0%B8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254%D0%BA/96-%D0%B2%D1%80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9645883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903751" y="644577"/>
            <a:ext cx="923394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установи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банки,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фінансово-кредитні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установи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недержавних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форм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власності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громадські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об’єднання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недержавні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фонди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повноваження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Рахункової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палати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розповсюджуються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вони: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отримують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перераховують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використовують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кошти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Державного бюджету;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використовують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державну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власність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керують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нею;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надані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законодавством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податкові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митні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пільги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переваги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683945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55077" y="359764"/>
            <a:ext cx="1091652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основних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функцій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Рахункової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палати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належать: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контроль за доходами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видатками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Державного бюджету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Font typeface="Wingdings" pitchFamily="2" charset="2"/>
              <a:buChar char="v"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ефективності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Державного бюджету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органами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державної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виконавчої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влади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всіх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рівнів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бюджетними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іншими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установами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включаючи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установи,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знаходяться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за кордоном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оперативний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контроль за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виконанням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Державного бюджету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 поточному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році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Font typeface="Wingdings" pitchFamily="2" charset="2"/>
              <a:buChar char="v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комплексна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ревізія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тематичні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перевірки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окремих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розділів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статей Державного бюджету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позабюджетних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фондів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Font typeface="Wingdings" pitchFamily="2" charset="2"/>
              <a:buChar char="v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контроль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ефективності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управлінських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дій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державних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незалежно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того,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відображені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вони у Державному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бюджеті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відповідний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рік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Font typeface="Wingdings" pitchFamily="2" charset="2"/>
              <a:buChar char="v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контроль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фінансово-господарської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державних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де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значна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переважна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частка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державного майна;</a:t>
            </a:r>
          </a:p>
          <a:p>
            <a:pPr algn="just">
              <a:buFont typeface="Wingdings" pitchFamily="2" charset="2"/>
              <a:buChar char="v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контроль за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ефективністю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Національного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банку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Font typeface="Wingdings" pitchFamily="2" charset="2"/>
              <a:buChar char="v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контроль стану державного боргу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розробкою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відповідних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пропозицій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скорочення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Font typeface="Wingdings" pitchFamily="2" charset="2"/>
              <a:buChar char="v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•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експертиза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проектів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законів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в тому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числі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проекту закону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Державний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бюджет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відповідний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рік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діючих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законів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постанов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Верховної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Ради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постанов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розпоряджень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Кабінету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Міністрів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міжнародних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договорів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програм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документів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зміст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відноситься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сфери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питань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Font typeface="Wingdings" pitchFamily="2" charset="2"/>
              <a:buChar char="v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порушень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відхилень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бюджетному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підготовка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пропозицій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ліквідації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порушень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удосконалення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бюджетного,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податкового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митного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підвищення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рівня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доходів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бюджетів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усіх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рівнів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покращення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стану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платіжної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дисципліни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Wingdings" pitchFamily="2" charset="2"/>
              <a:buChar char="v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646117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843790" y="599606"/>
            <a:ext cx="963867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методологічне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нормативне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органів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державного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контролю,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перевірка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результатів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надання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допомоги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питань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змісту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контролю;</a:t>
            </a:r>
          </a:p>
          <a:p>
            <a:pPr algn="just">
              <a:buFont typeface="Wingdings" pitchFamily="2" charset="2"/>
              <a:buChar char="v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координація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взаємодії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суб’єктів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державного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контролю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безпосередня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взаємодія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правоохоронними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органами;</a:t>
            </a:r>
          </a:p>
          <a:p>
            <a:pPr algn="just">
              <a:buFont typeface="Wingdings" pitchFamily="2" charset="2"/>
              <a:buChar char="v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розробка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стандартів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контрольно-ревізійних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заходів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експертно-аналітичної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уніфікація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Font typeface="Wingdings" pitchFamily="2" charset="2"/>
              <a:buChar char="v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створення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ведення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єдиної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електронної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інформаційної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бази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державного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контролю;</a:t>
            </a:r>
          </a:p>
          <a:p>
            <a:pPr algn="just">
              <a:buFont typeface="Wingdings" pitchFamily="2" charset="2"/>
              <a:buChar char="v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співробітництво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контрольними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органами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іноземних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держав та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міжнародними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організаціями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укладення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ними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відповідних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угод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Font typeface="Wingdings" pitchFamily="2" charset="2"/>
              <a:buChar char="v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надання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консультативних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органам державного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контролю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питань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належать до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компетенції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602482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645920" y="1304145"/>
          <a:ext cx="10142805" cy="5342889"/>
        </p:xfrm>
        <a:graphic>
          <a:graphicData uri="http://schemas.openxmlformats.org/drawingml/2006/table">
            <a:tbl>
              <a:tblPr/>
              <a:tblGrid>
                <a:gridCol w="1616622"/>
                <a:gridCol w="2970792"/>
                <a:gridCol w="5555391"/>
              </a:tblGrid>
              <a:tr h="1002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i="1" dirty="0">
                          <a:latin typeface="Times New Roman"/>
                          <a:ea typeface="Times New Roman"/>
                        </a:rPr>
                        <a:t>Країна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i="1" dirty="0">
                          <a:latin typeface="Times New Roman"/>
                          <a:ea typeface="Times New Roman"/>
                        </a:rPr>
                        <a:t>Вищий орган державного фінансового контролю по лінії законодавчої влади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i="1" dirty="0">
                          <a:latin typeface="Times New Roman"/>
                          <a:ea typeface="Times New Roman"/>
                        </a:rPr>
                        <a:t>Вищий орган державного фінансового контролю по лінії виконавчої влади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295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Times New Roman"/>
                        </a:rPr>
                        <a:t>Росія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Times New Roman"/>
                        </a:rPr>
                        <a:t>Рахункова палата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/>
                          <a:ea typeface="Times New Roman"/>
                        </a:rPr>
                        <a:t>Контрольне управління президента та система контрольно-ревізійних служб у федеральних міністерствах та відомствах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964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Times New Roman"/>
                        </a:rPr>
                        <a:t>США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Times New Roman"/>
                        </a:rPr>
                        <a:t>Головне бюджетно-контрольне управління Конгресу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/>
                          <a:ea typeface="Times New Roman"/>
                        </a:rPr>
                        <a:t>Адміністративно-бюджетне управління при Президенті, система інспекторських служб у федеральних міністерствах та відомствах, Президентська рада з боротьби з фінансовими зловживаннями в урядових установах, ін.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719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Times New Roman"/>
                        </a:rPr>
                        <a:t>Великобританія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Times New Roman"/>
                        </a:rPr>
                        <a:t>Національне контрольно-ревізійне управління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/>
                          <a:ea typeface="Times New Roman"/>
                        </a:rPr>
                        <a:t>Комітет громадських рахунків при Уряді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61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Times New Roman"/>
                        </a:rPr>
                        <a:t>Канада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Times New Roman"/>
                        </a:rPr>
                        <a:t>Відомство генерального ревізора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/>
                          <a:ea typeface="Times New Roman"/>
                        </a:rPr>
                        <a:t>Офіс генерального контролера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59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Times New Roman"/>
                        </a:rPr>
                        <a:t>Німеччина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Times New Roman"/>
                        </a:rPr>
                        <a:t>Рахункова палата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/>
                          <a:ea typeface="Times New Roman"/>
                        </a:rPr>
                        <a:t>Федеральне фінансове відомство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59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Times New Roman"/>
                        </a:rPr>
                        <a:t>Фінляндія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Times New Roman"/>
                        </a:rPr>
                        <a:t>П’ять державних ревізорів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/>
                          <a:ea typeface="Times New Roman"/>
                        </a:rPr>
                        <a:t>Ревізійне управління державного господарства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295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Times New Roman"/>
                        </a:rPr>
                        <a:t>Індія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Times New Roman"/>
                        </a:rPr>
                        <a:t>Парламентські комітети державної звітності та бюджетних асигнувань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/>
                          <a:ea typeface="Times New Roman"/>
                        </a:rPr>
                        <a:t>Департамент ревізій та </a:t>
                      </a:r>
                      <a:r>
                        <a:rPr lang="uk-UA" sz="1600" dirty="0" err="1">
                          <a:latin typeface="Times New Roman"/>
                          <a:ea typeface="Times New Roman"/>
                        </a:rPr>
                        <a:t>рахунковедення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2443396" y="299802"/>
            <a:ext cx="924893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Таблиця 1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Вищі органи державного фінансового контролю по лінії законодавчої та виконавчої влади в різних країнах</a:t>
            </a:r>
            <a:endParaRPr kumimoji="0" lang="uk-U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742047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073" name="Object 1"/>
          <p:cNvGraphicFramePr>
            <a:graphicFrameLocks noChangeAspect="1"/>
          </p:cNvGraphicFramePr>
          <p:nvPr/>
        </p:nvGraphicFramePr>
        <p:xfrm>
          <a:off x="1738859" y="457200"/>
          <a:ext cx="9683646" cy="4654446"/>
        </p:xfrm>
        <a:graphic>
          <a:graphicData uri="http://schemas.openxmlformats.org/presentationml/2006/ole">
            <p:oleObj spid="_x0000_s3073" name="Picture" r:id="rId3" imgW="4991100" imgH="2133600" progId="Word.Picture.8">
              <p:embed/>
            </p:oleObj>
          </a:graphicData>
        </a:graphic>
      </p:graphicFrame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2308485" y="5126636"/>
            <a:ext cx="7465102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400" i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400" i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Рис. 1.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Моделі формування Рахункових палат в світі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731026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428407" y="1124262"/>
          <a:ext cx="8739266" cy="3821180"/>
        </p:xfrm>
        <a:graphic>
          <a:graphicData uri="http://schemas.openxmlformats.org/drawingml/2006/table">
            <a:tbl>
              <a:tblPr/>
              <a:tblGrid>
                <a:gridCol w="2441941"/>
                <a:gridCol w="2441941"/>
                <a:gridCol w="3855384"/>
              </a:tblGrid>
              <a:tr h="2992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i="1" dirty="0">
                          <a:latin typeface="Times New Roman"/>
                          <a:ea typeface="Times New Roman"/>
                        </a:rPr>
                        <a:t>Назва варіанту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i="1">
                          <a:latin typeface="Times New Roman"/>
                          <a:ea typeface="Times New Roman"/>
                        </a:rPr>
                        <a:t>Переваги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i="1">
                          <a:latin typeface="Times New Roman"/>
                          <a:ea typeface="Times New Roman"/>
                        </a:rPr>
                        <a:t>Недоліки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52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/>
                          <a:ea typeface="Times New Roman"/>
                        </a:rPr>
                        <a:t>1. Поєднання періодичного контролю з боку Верховної Ради України з суспільним контролем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latin typeface="Times New Roman"/>
                          <a:ea typeface="Times New Roman"/>
                        </a:rPr>
                        <a:t>Неупередженість та об’єктивність при контролі з боку членів суспільства 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latin typeface="Times New Roman"/>
                          <a:ea typeface="Times New Roman"/>
                        </a:rPr>
                        <a:t>1) можливість тиску парламентарів на діяльність Рахункової палати;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latin typeface="Times New Roman"/>
                          <a:ea typeface="Times New Roman"/>
                        </a:rPr>
                        <a:t>2) не розроблено інструментів контролю громадян за діяльністю Рахункової палати, оскільки є несформованим громадянське суспільство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68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/>
                          <a:ea typeface="Times New Roman"/>
                        </a:rPr>
                        <a:t>2. Контроль з боку аналогічного органу іншої країни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latin typeface="Times New Roman"/>
                          <a:ea typeface="Times New Roman"/>
                        </a:rPr>
                        <a:t>Можливість поширення прогресивного світового досвіду контрольної діяльності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/>
                          <a:ea typeface="Times New Roman"/>
                        </a:rPr>
                        <a:t>існує можливість необ’єктивності контролю з причини дружніх зв’язків, корпоративної солідарності тощо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863121" y="359764"/>
            <a:ext cx="8439464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Таблиця </a:t>
            </a:r>
            <a:r>
              <a:rPr kumimoji="0" lang="en-US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uk-UA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Варіанти здійснення контролю за діяльністю Рахункової палати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371616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048000" y="644577"/>
            <a:ext cx="752006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Контрольні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повноваження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Верховної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Ради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державного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зовнішнього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контролю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реалізуються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безпосередньо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Верховною Радою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• через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Рахункову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палату;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• через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Комітет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Верховної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Ради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питань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бюджету;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• через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спеціально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створювані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тимчасові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контрольні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ревізійні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слідчі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комісії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Верховної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Ради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138090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58781" y="612845"/>
            <a:ext cx="905405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повноважень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Верховної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Ради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державного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контролю,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здійснюються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нею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безпосередньо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належать: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здійснення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парламентського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контролю 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державного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контролю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Конституції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(п.п. 13 та 14 ст. 85, п.п.1 ст. 92);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• контроль за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дотриманням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бюджетного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кожній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стадії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бюджетного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процесу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використанням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резервного фонду;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• контроль за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дотриманням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бюджетного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стану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Державного бюджету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у тому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числі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розпорядниками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бюджетних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48000" y="419724"/>
            <a:ext cx="813466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повноважень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Верховної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Ради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державного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зовнішнього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контролю,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здійснюються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через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Рахункову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палату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належать: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надання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відповідних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доручень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Рахунковій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палаті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питань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державного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контролю,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належать до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компетенції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заслуховування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звітів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прийняття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відповідних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рішень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підставі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звітів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спрямованих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вдосконалення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бюджетного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процесу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складових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47999" y="974361"/>
            <a:ext cx="768495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повноважень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Верховної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Ради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державного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контролю,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здійснюються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через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Комітет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питань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бюджету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належать: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• контроль за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формуванням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Державного бюджету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Основних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напрямів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бюджетної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політики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наступний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рік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• контроль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відповідності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проектів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законів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поданих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розгляд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Верховної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Ради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бюджетному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законодавству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025747" y="956603"/>
            <a:ext cx="8370277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b="1" dirty="0" smtClean="0"/>
              <a:t>ЛЕКЦІЯ 2. </a:t>
            </a:r>
            <a:r>
              <a:rPr lang="ru-RU" sz="2400" b="1" dirty="0" err="1" smtClean="0"/>
              <a:t>Органи</a:t>
            </a:r>
            <a:r>
              <a:rPr lang="ru-RU" sz="2400" b="1" dirty="0" smtClean="0"/>
              <a:t> державного</a:t>
            </a:r>
            <a:br>
              <a:rPr lang="ru-RU" sz="2400" b="1" dirty="0" smtClean="0"/>
            </a:br>
            <a:r>
              <a:rPr lang="ru-RU" sz="2400" b="1" dirty="0" err="1" smtClean="0"/>
              <a:t>фінансового</a:t>
            </a:r>
            <a:r>
              <a:rPr lang="ru-RU" sz="2400" b="1" dirty="0" smtClean="0"/>
              <a:t> контролю та </a:t>
            </a:r>
            <a:r>
              <a:rPr lang="ru-RU" sz="2400" b="1" dirty="0" err="1" smtClean="0"/>
              <a:t>їх</a:t>
            </a:r>
            <a:r>
              <a:rPr lang="ru-RU" sz="2400" b="1" dirty="0" smtClean="0"/>
              <a:t> характеристика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 smtClean="0"/>
          </a:p>
          <a:p>
            <a:r>
              <a:rPr lang="ru-RU" sz="2400" dirty="0" smtClean="0"/>
              <a:t>2.1. Характеристика </a:t>
            </a:r>
            <a:r>
              <a:rPr lang="ru-RU" sz="2400" dirty="0" err="1" smtClean="0"/>
              <a:t>органів</a:t>
            </a:r>
            <a:r>
              <a:rPr lang="ru-RU" sz="2400" dirty="0" smtClean="0"/>
              <a:t> державного </a:t>
            </a:r>
            <a:r>
              <a:rPr lang="ru-RU" sz="2400" dirty="0" err="1" smtClean="0"/>
              <a:t>фінансового</a:t>
            </a:r>
            <a:r>
              <a:rPr lang="ru-RU" sz="2400" dirty="0" smtClean="0"/>
              <a:t> контролю.</a:t>
            </a:r>
            <a:br>
              <a:rPr lang="ru-RU" sz="2400" dirty="0" smtClean="0"/>
            </a:br>
            <a:r>
              <a:rPr lang="ru-RU" sz="2400" dirty="0" smtClean="0"/>
              <a:t>2.2. </a:t>
            </a:r>
            <a:r>
              <a:rPr lang="ru-RU" sz="2400" dirty="0" err="1" smtClean="0"/>
              <a:t>Суб’єкти</a:t>
            </a:r>
            <a:r>
              <a:rPr lang="ru-RU" sz="2400" dirty="0" smtClean="0"/>
              <a:t>, </a:t>
            </a:r>
            <a:r>
              <a:rPr lang="ru-RU" sz="2400" dirty="0" err="1" smtClean="0"/>
              <a:t>які</a:t>
            </a:r>
            <a:r>
              <a:rPr lang="ru-RU" sz="2400" dirty="0" smtClean="0"/>
              <a:t> </a:t>
            </a:r>
            <a:r>
              <a:rPr lang="ru-RU" sz="2400" dirty="0" err="1" smtClean="0"/>
              <a:t>здійснюють</a:t>
            </a:r>
            <a:r>
              <a:rPr lang="ru-RU" sz="2400" dirty="0" smtClean="0"/>
              <a:t> </a:t>
            </a:r>
            <a:r>
              <a:rPr lang="ru-RU" sz="2400" dirty="0" err="1" smtClean="0"/>
              <a:t>зовнішній</a:t>
            </a:r>
            <a:r>
              <a:rPr lang="ru-RU" sz="2400" dirty="0" smtClean="0"/>
              <a:t> </a:t>
            </a:r>
            <a:r>
              <a:rPr lang="ru-RU" sz="2400" dirty="0" err="1" smtClean="0"/>
              <a:t>фінансовий</a:t>
            </a:r>
            <a:r>
              <a:rPr lang="ru-RU" sz="2400" dirty="0" smtClean="0"/>
              <a:t> контроль.</a:t>
            </a:r>
            <a:br>
              <a:rPr lang="ru-RU" sz="2400" dirty="0" smtClean="0"/>
            </a:br>
            <a:r>
              <a:rPr lang="ru-RU" sz="2400" dirty="0" smtClean="0"/>
              <a:t>2.3. </a:t>
            </a:r>
            <a:r>
              <a:rPr lang="ru-RU" sz="2400" dirty="0" err="1" smtClean="0"/>
              <a:t>Органи</a:t>
            </a:r>
            <a:r>
              <a:rPr lang="ru-RU" sz="2400" dirty="0" smtClean="0"/>
              <a:t> </a:t>
            </a:r>
            <a:r>
              <a:rPr lang="ru-RU" sz="2400" dirty="0" err="1" smtClean="0"/>
              <a:t>внутрішнього</a:t>
            </a:r>
            <a:r>
              <a:rPr lang="ru-RU" sz="2400" dirty="0" smtClean="0"/>
              <a:t> </a:t>
            </a:r>
            <a:r>
              <a:rPr lang="ru-RU" sz="2400" dirty="0" err="1" smtClean="0"/>
              <a:t>фінансового</a:t>
            </a:r>
            <a:r>
              <a:rPr lang="ru-RU" sz="2400" dirty="0" smtClean="0"/>
              <a:t> контролю.</a:t>
            </a:r>
            <a:br>
              <a:rPr lang="ru-RU" sz="2400" dirty="0" smtClean="0"/>
            </a:br>
            <a:r>
              <a:rPr lang="ru-RU" sz="2400" dirty="0" smtClean="0"/>
              <a:t>2.4. </a:t>
            </a:r>
            <a:r>
              <a:rPr lang="ru-RU" sz="2400" dirty="0" err="1" smtClean="0"/>
              <a:t>Суб’єкти</a:t>
            </a:r>
            <a:r>
              <a:rPr lang="ru-RU" sz="2400" dirty="0" smtClean="0"/>
              <a:t>, </a:t>
            </a:r>
            <a:r>
              <a:rPr lang="ru-RU" sz="2400" dirty="0" err="1" smtClean="0"/>
              <a:t>які</a:t>
            </a:r>
            <a:r>
              <a:rPr lang="ru-RU" sz="2400" dirty="0" smtClean="0"/>
              <a:t> </a:t>
            </a:r>
            <a:r>
              <a:rPr lang="ru-RU" sz="2400" dirty="0" err="1" smtClean="0"/>
              <a:t>здійснюють</a:t>
            </a:r>
            <a:r>
              <a:rPr lang="ru-RU" sz="2400" dirty="0" smtClean="0"/>
              <a:t> </a:t>
            </a:r>
            <a:r>
              <a:rPr lang="ru-RU" sz="2400" dirty="0" err="1" smtClean="0"/>
              <a:t>функції</a:t>
            </a:r>
            <a:r>
              <a:rPr lang="ru-RU" sz="2400" dirty="0" smtClean="0"/>
              <a:t> </a:t>
            </a:r>
            <a:r>
              <a:rPr lang="ru-RU" sz="2400" dirty="0" err="1" smtClean="0"/>
              <a:t>внутрішнього</a:t>
            </a:r>
            <a:r>
              <a:rPr lang="ru-RU" sz="2400" dirty="0" smtClean="0"/>
              <a:t> державного </a:t>
            </a:r>
            <a:r>
              <a:rPr lang="ru-RU" sz="2400" dirty="0" err="1" smtClean="0"/>
              <a:t>фінансового</a:t>
            </a:r>
            <a:r>
              <a:rPr lang="ru-RU" sz="2400" dirty="0" smtClean="0"/>
              <a:t> контролю</a:t>
            </a:r>
            <a:endParaRPr lang="uk-UA" sz="2400" b="1" dirty="0" smtClean="0"/>
          </a:p>
          <a:p>
            <a:pPr algn="just"/>
            <a:r>
              <a:rPr lang="ru-RU" dirty="0" smtClean="0"/>
              <a:t>. </a:t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395056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338466" y="989911"/>
            <a:ext cx="881421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повноважень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Верховної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Ради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державного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контролю,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здійснюються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через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спеціально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створювані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тимчасові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контрольні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ревізійні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слідчі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комісії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Верховної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Ради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належить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депутатського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розслідування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вивчення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питання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порушення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в тому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числі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бюджетного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678899" y="629587"/>
            <a:ext cx="957871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до чинного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Україні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вищим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органом державного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контролю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Рахункова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палата.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Головним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органом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суб’єктів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державного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контролю,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здійснюють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внутрішній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фінансовий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контроль,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Державна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аудиторська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служба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—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  <a:hlinkClick r:id="rId2" tooltip="Виконавча влада в Україні"/>
              </a:rPr>
              <a:t>центральний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  <a:hlinkClick r:id="rId2" tooltip="Виконавча влада в Україні"/>
              </a:rPr>
              <a:t> орган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  <a:hlinkClick r:id="rId2" tooltip="Виконавча влада в Україні"/>
              </a:rPr>
              <a:t>виконавчої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  <a:hlinkClick r:id="rId2" tooltip="Виконавча влада в Україні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  <a:hlinkClick r:id="rId2" tooltip="Виконавча влада в Україні"/>
              </a:rPr>
              <a:t>влади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формі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інспекції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якого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спрямовується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координується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  <a:hlinkClick r:id="rId3" tooltip="Кабінет Міністрів України"/>
              </a:rPr>
              <a:t>Кабінетом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  <a:hlinkClick r:id="rId3" tooltip="Кабінет Міністрів України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  <a:hlinkClick r:id="rId3" tooltip="Кабінет Міністрів України"/>
              </a:rPr>
              <a:t>Міністрів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  <a:hlinkClick r:id="rId3" tooltip="Кабінет Міністрів України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  <a:hlinkClick r:id="rId3" tooltip="Кабінет Міністрів України"/>
              </a:rPr>
              <a:t>України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через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  <a:hlinkClick r:id="rId4" tooltip="Список міністрів фінансів України"/>
              </a:rPr>
              <a:t>Міністра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  <a:hlinkClick r:id="rId4" tooltip="Список міністрів фінансів України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  <a:hlinkClick r:id="rId4" tooltip="Список міністрів фінансів України"/>
              </a:rPr>
              <a:t>фінансів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  <a:hlinkClick r:id="rId4" tooltip="Список міністрів фінансів України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  <a:hlinkClick r:id="rId4" tooltip="Список міністрів фінансів України"/>
              </a:rPr>
              <a:t>України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реалізує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державну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політику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державного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контролю.</a:t>
            </a:r>
          </a:p>
          <a:p>
            <a:pPr algn="just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1837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025747" y="956603"/>
            <a:ext cx="8370277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Стаття 26 БКУ: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Контроль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імені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Верховної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Ради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надходженням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до Державного бюджету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використанням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здійснює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Рахункова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палата.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центральних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органів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виконавчої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влади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забезпечують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державної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політики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контролю за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дотриманням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бюджетного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(у межах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повноважень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встановлених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цим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Кодексом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іншими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нормативно-правовими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актами),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спрямовується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координується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контролюється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Кабінетом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Міністрів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39505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8446" y="614597"/>
            <a:ext cx="8304551" cy="5606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3852793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528997" y="614596"/>
            <a:ext cx="956372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2.2.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Суб’єкти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здійснюють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зовнішній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фінансовий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контроль.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Рахункова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палата</a:t>
            </a:r>
          </a:p>
          <a:p>
            <a:pPr algn="just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Рахункова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палата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імені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Верховної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Ради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здійснює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контроль за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надходженням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до Державного бюджету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використанням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Рахункова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палата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підзвітна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Верховній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Раді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та регулярно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інформує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своєї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00300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28801" y="1166843"/>
            <a:ext cx="927891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Рахункової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палати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ґрунтується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принципах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законності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незалежності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об’єктивності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безсторонності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гласності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неупередженості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Рахункова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палата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організаційно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функціонально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фінансово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незалежною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самостійно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планує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свою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Незалежність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Рахункової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палати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забезпечується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встановленим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Конституцією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2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України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цим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Законом порядком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призначення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посади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звільнення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посад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членів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Рахункової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палати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визначеними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цим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Законом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іншими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законами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гарантіями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Рахункової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палати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особливим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порядком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організаційного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Рахункової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палати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встановленим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законом.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0190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39057" y="1094282"/>
            <a:ext cx="7150307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Державний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зовнішній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фінансовий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контроль (аудит)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забезпечується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Рахунковою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палатою шляхом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здійснення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аудиту, аудиту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ефективності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експертизи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контрольних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заходів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Голова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Рахункової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палати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очолює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Рахункову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палату,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призначається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 посаду Верховною Радою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поданням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Голови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Верховної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Ради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терміном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правом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призначення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другий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термін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349868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648919" y="474345"/>
            <a:ext cx="854439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Контрольні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повноваження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Рахункової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палати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розповсюджуються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Адміністрацію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Президента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Кабінет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Міністрів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Верховну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Раду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апарат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Секретаріат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Уповноваженого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Верховної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Ради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прав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центральні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органи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державної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виконавчої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влади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Раду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національної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безпеки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оборони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органи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судової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влади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Генеральну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прокуратуру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правоохоронні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органи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Вищу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раду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юстиції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Центральну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виборчу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комісію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Національний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банк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місцеві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державні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адміністрації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органи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місцевого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самоврядування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бюджетні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установи,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установи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де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частка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державного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майна, 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казенні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08865553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393</TotalTime>
  <Words>586</Words>
  <Application>Microsoft Office PowerPoint</Application>
  <PresentationFormat>Произвольный</PresentationFormat>
  <Paragraphs>93</Paragraphs>
  <Slides>20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2" baseType="lpstr">
      <vt:lpstr>Легкий дым</vt:lpstr>
      <vt:lpstr>Picture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Прохорчук Наталія Олегівна</dc:creator>
  <cp:lastModifiedBy>User</cp:lastModifiedBy>
  <cp:revision>42</cp:revision>
  <dcterms:created xsi:type="dcterms:W3CDTF">2020-10-09T11:00:36Z</dcterms:created>
  <dcterms:modified xsi:type="dcterms:W3CDTF">2023-03-07T20:42:18Z</dcterms:modified>
</cp:coreProperties>
</file>