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  <p:sldId id="270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1B89114-A8AF-439A-B7AC-90D00C9A6230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DFBB4A9-E2B0-492B-92B8-B0E82F7FF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393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9114-A8AF-439A-B7AC-90D00C9A6230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B4A9-E2B0-492B-92B8-B0E82F7FF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69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9114-A8AF-439A-B7AC-90D00C9A6230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B4A9-E2B0-492B-92B8-B0E82F7FF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495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9114-A8AF-439A-B7AC-90D00C9A6230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B4A9-E2B0-492B-92B8-B0E82F7FF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58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1B89114-A8AF-439A-B7AC-90D00C9A6230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0DFBB4A9-E2B0-492B-92B8-B0E82F7FF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5009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9114-A8AF-439A-B7AC-90D00C9A6230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B4A9-E2B0-492B-92B8-B0E82F7FF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786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9114-A8AF-439A-B7AC-90D00C9A6230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B4A9-E2B0-492B-92B8-B0E82F7FF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637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9114-A8AF-439A-B7AC-90D00C9A6230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B4A9-E2B0-492B-92B8-B0E82F7FF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811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9114-A8AF-439A-B7AC-90D00C9A6230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B4A9-E2B0-492B-92B8-B0E82F7FF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192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9114-A8AF-439A-B7AC-90D00C9A6230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DFBB4A9-E2B0-492B-92B8-B0E82F7FFD3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11467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1B89114-A8AF-439A-B7AC-90D00C9A6230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DFBB4A9-E2B0-492B-92B8-B0E82F7FFD3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8867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1B89114-A8AF-439A-B7AC-90D00C9A6230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DFBB4A9-E2B0-492B-92B8-B0E82F7FF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794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kotygoroshko.com.ua/publ/3-1-0-8" TargetMode="External"/><Relationship Id="rId2" Type="http://schemas.openxmlformats.org/officeDocument/2006/relationships/hyperlink" Target="https://www.slideshare.net/bangba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druchniki.com/1898082635025/pedagogika/stateve_vihovannya_pidgotovka_simeynogo_zhittya" TargetMode="External"/><Relationship Id="rId5" Type="http://schemas.openxmlformats.org/officeDocument/2006/relationships/hyperlink" Target="https://pidruchniki.com/" TargetMode="External"/><Relationship Id="rId4" Type="http://schemas.openxmlformats.org/officeDocument/2006/relationships/hyperlink" Target="http://moziron.org/fizichne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2100" y="1274618"/>
            <a:ext cx="9068194" cy="3199627"/>
          </a:xfrm>
        </p:spPr>
        <p:txBody>
          <a:bodyPr/>
          <a:lstStyle/>
          <a:p>
            <a:r>
              <a:rPr lang="ru-RU" sz="4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24106" y="1926336"/>
            <a:ext cx="9070848" cy="457201"/>
          </a:xfrm>
        </p:spPr>
        <p:txBody>
          <a:bodyPr>
            <a:noAutofit/>
          </a:bodyPr>
          <a:lstStyle/>
          <a:p>
            <a:r>
              <a:rPr lang="uk-UA" sz="3200" b="1" dirty="0" smtClean="0"/>
              <a:t>Лекція №12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590873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27334" y="2216727"/>
            <a:ext cx="766768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передумовою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соціально-психічного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ми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розуміємо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вільна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погоджена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християнською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моральністю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яку вона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наважується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безумовної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істинно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людської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мети в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— писав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видатний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російський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Костянтин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Ушинський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(1823— 1871). —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бажає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щастя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повинно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виховувати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для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щастя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готувати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b="0" i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r>
              <a:rPr lang="ru-RU" b="0" i="1" dirty="0" smtClean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   </a:t>
            </a:r>
            <a:endParaRPr lang="ru-RU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endParaRPr lang="ru-RU" b="0" i="0" dirty="0">
              <a:solidFill>
                <a:schemeClr val="bg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3963" y="554320"/>
            <a:ext cx="92825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Трудове</a:t>
            </a:r>
            <a:r>
              <a:rPr lang="ru-RU" sz="24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свідомого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навиків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активної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трудової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218" name="Picture 2" descr="ÐÐ°ÑÑÐ¸Ð½ÐºÐ¸ Ð¿Ð¾ Ð·Ð°Ð¿ÑÐ¾ÑÑ ÑÑÑÐ´Ð¾Ð²Ðµ Ð²Ð¸ÑÐ¾Ð²Ð°Ð½Ð½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886" y="1"/>
            <a:ext cx="2977114" cy="193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ÐÐ°ÑÑÐ¸Ð½ÐºÐ¸ Ð¿Ð¾ Ð·Ð°Ð¿ÑÐ¾ÑÑ ÑÑÑÐ´Ð¾Ð²Ðµ Ð²Ð¸ÑÐ¾Ð²Ð°Ð½Ð½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29" y="2105891"/>
            <a:ext cx="3828414" cy="3828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046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95455" y="2281076"/>
            <a:ext cx="6788726" cy="43829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Естетична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сформованість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естетичних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смаків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ідеалів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естетичного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сприймання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творів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потреба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вносити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оберігати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природну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красу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 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свідомість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форма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суспільної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є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художньо-емоційним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освоєнням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судження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смаки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виражається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естетичних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поглядах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мистецькій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3346" y="612155"/>
            <a:ext cx="95180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Естетичне</a:t>
            </a:r>
            <a:r>
              <a:rPr lang="ru-RU" sz="2400" b="1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педагогічна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сприймати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перетворювати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дійсність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запонами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краси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ÐÐ°ÑÑÐ¸Ð½ÐºÐ¸ Ð¿Ð¾ Ð·Ð°Ð¿ÑÐ¾ÑÑ ÐµÑÑÐµÑÐ¸ÑÐ½Ðµ Ð²Ð¸ÑÐ¾Ð²Ð°Ð½Ð½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375" y="224228"/>
            <a:ext cx="2379806" cy="177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46" y="1997417"/>
            <a:ext cx="4364182" cy="42657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290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3" y="399011"/>
            <a:ext cx="10058400" cy="3931920"/>
          </a:xfrm>
        </p:spPr>
        <p:txBody>
          <a:bodyPr/>
          <a:lstStyle/>
          <a:p>
            <a:pPr marL="0" indent="0">
              <a:buNone/>
            </a:pPr>
            <a:r>
              <a:rPr lang="ru-RU" i="1" dirty="0"/>
              <a:t>  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система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загартування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рухових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вмінь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55673" y="2364971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err="1" smtClean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 smtClean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оптимальних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фізіологічні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санітарно-гігієнічних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умінь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догляду за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тілом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підтримання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потенціальних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400" dirty="0">
                <a:solidFill>
                  <a:srgbClr val="3B38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ÐÐ°ÑÑÐ¸Ð½ÐºÐ¸ Ð¿Ð¾ Ð·Ð°Ð¿ÑÐ¾ÑÑ ÑÑÐ·Ð¸ÑÐ½Ðµ Ð²Ð¸ÑÐ¾Ð²Ð°Ð½Ð½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287" y="215707"/>
            <a:ext cx="2538063" cy="185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ÐÐ°ÑÑÐ¸Ð½ÐºÐ¸ Ð¿Ð¾ Ð·Ð°Ð¿ÑÐ¾ÑÑ ÑÑÐ·Ð¸ÑÐ½Ðµ Ð²Ð¸ÑÐ¾Ð²Ð°Ð½Ð½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3" y="2131310"/>
            <a:ext cx="5182070" cy="36499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522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491" y="323939"/>
            <a:ext cx="10058400" cy="1371600"/>
          </a:xfrm>
        </p:spPr>
        <p:txBody>
          <a:bodyPr/>
          <a:lstStyle/>
          <a:p>
            <a:r>
              <a:rPr lang="uk-UA" dirty="0" smtClean="0"/>
              <a:t>Використані джерела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454" y="1695539"/>
            <a:ext cx="10058400" cy="393192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www.slideshare.net/bangbang</a:t>
            </a:r>
            <a:endParaRPr lang="uk-UA" dirty="0" smtClean="0"/>
          </a:p>
          <a:p>
            <a:pPr marL="342900" indent="-342900">
              <a:buAutoNum type="arabicPeriod"/>
            </a:pP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kotygoroshko.com.ua/publ/3-1-0-8</a:t>
            </a:r>
            <a:endParaRPr lang="uk-UA" dirty="0" smtClean="0"/>
          </a:p>
          <a:p>
            <a:pPr marL="342900" indent="-342900">
              <a:buAutoNum type="arabicPeriod"/>
            </a:pP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moziron.org/fizichne</a:t>
            </a:r>
            <a:endParaRPr lang="uk-UA" dirty="0" smtClean="0"/>
          </a:p>
          <a:p>
            <a:pPr marL="342900" indent="-342900">
              <a:buAutoNum type="arabicPeriod"/>
            </a:pPr>
            <a:r>
              <a:rPr lang="en-US" dirty="0">
                <a:hlinkClick r:id="rId5"/>
              </a:rPr>
              <a:t>https://pidruchniki.com</a:t>
            </a:r>
            <a:r>
              <a:rPr lang="en-US" dirty="0" smtClean="0">
                <a:hlinkClick r:id="rId5"/>
              </a:rPr>
              <a:t>/</a:t>
            </a:r>
            <a:endParaRPr lang="uk-UA" dirty="0" smtClean="0"/>
          </a:p>
          <a:p>
            <a:pPr marL="342900" indent="-342900">
              <a:buAutoNum type="arabicPeriod"/>
            </a:pPr>
            <a:r>
              <a:rPr lang="en-US" dirty="0">
                <a:hlinkClick r:id="rId6"/>
              </a:rPr>
              <a:t>https://</a:t>
            </a:r>
            <a:r>
              <a:rPr lang="en-US">
                <a:hlinkClick r:id="rId6"/>
              </a:rPr>
              <a:t>pidruchniki.com</a:t>
            </a:r>
            <a:r>
              <a:rPr lang="en-US" smtClean="0">
                <a:hlinkClick r:id="rId6"/>
              </a:rPr>
              <a:t>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9225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909" y="2970159"/>
            <a:ext cx="10058400" cy="1371600"/>
          </a:xfrm>
        </p:spPr>
        <p:txBody>
          <a:bodyPr>
            <a:noAutofit/>
          </a:bodyPr>
          <a:lstStyle/>
          <a:p>
            <a:r>
              <a:rPr lang="uk-UA" sz="9600" dirty="0" smtClean="0">
                <a:solidFill>
                  <a:schemeClr val="bg2">
                    <a:lumMod val="50000"/>
                  </a:schemeClr>
                </a:solidFill>
              </a:rPr>
              <a:t>Дякую за увагу!</a:t>
            </a:r>
            <a:endParaRPr lang="ru-RU" sz="96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739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818" y="1077884"/>
            <a:ext cx="11665527" cy="17068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базової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яку повинен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засвоїти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учень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 основ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всебічного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напрямки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818" y="249382"/>
            <a:ext cx="11665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</a:t>
            </a:r>
            <a:r>
              <a:rPr lang="uk-UA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основніх</a:t>
            </a:r>
            <a:r>
              <a:rPr lang="uk-UA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напрямів змісту виховання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42364" y="2427054"/>
            <a:ext cx="65670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Громадянське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Розумове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Моральне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Екологічне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Статеве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Правове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Трудове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Естетичне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ÐÐ°ÑÑÐ¸Ð½ÐºÐ¸ Ð¿Ð¾ Ð·Ð°Ð¿ÑÐ¾ÑÑ ÐºÐ°ÑÑÐ¸Ð½ÐºÐ¸ Ð»ÑÐ´ÐµÐ¹ Ð¼ÑÐ»ÑÑÑÑÐ½ÑÐµ Ð¿Ð¾ ÐºÑÑÐ³Ñ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11" y="2322260"/>
            <a:ext cx="4582680" cy="417990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193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109" y="124691"/>
            <a:ext cx="11637818" cy="148772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b="1" i="1" dirty="0"/>
              <a:t> </a:t>
            </a:r>
            <a:endParaRPr lang="ru-RU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109" y="304800"/>
            <a:ext cx="12011891" cy="5910349"/>
          </a:xfrm>
        </p:spPr>
        <p:txBody>
          <a:bodyPr/>
          <a:lstStyle/>
          <a:p>
            <a:pPr marL="0" indent="0">
              <a:buNone/>
            </a:pPr>
            <a:r>
              <a:rPr lang="ru-RU" sz="28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Громадянське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en-US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                          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ськості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інтегрованої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відчувати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 морально, </a:t>
            </a:r>
            <a:r>
              <a:rPr lang="en-US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оціаль</a:t>
            </a:r>
            <a:r>
              <a:rPr lang="en-US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	 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но,політично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юридично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дієздатною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захищеною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866" y="193964"/>
            <a:ext cx="3505200" cy="13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Ð³ÑÐ¾Ð¼Ð°Ð´ÑÐ½ÑÑÐºÐµ Ð²Ð¸ÑÐ¾Ð²Ð°Ð½Ð½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4" y="2757055"/>
            <a:ext cx="4793673" cy="292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84617" y="2280919"/>
            <a:ext cx="693044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Покликане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виховувати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молодої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моральні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ідеали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любові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Батьківщини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потреби у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служінні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громадянина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молодому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віці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загальнонародних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суспільством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на кожному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представляють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сім'я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школа,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колективи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8265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ÑÐ¾Ð·ÑÐ¼Ð¾Ð²Ðµ Ð²Ð¸ÑÐ¾Ð²Ð°Ð½Ð½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637" y="228970"/>
            <a:ext cx="2409536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964" y="249383"/>
            <a:ext cx="9365673" cy="14824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Розумове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</a:t>
            </a:r>
            <a:r>
              <a:rPr lang="ru-RU" sz="28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вихователя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інтелектуальних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 і </a:t>
            </a:r>
            <a:r>
              <a:rPr lang="ru-RU" sz="28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8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прищеплення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розумової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59382" y="2205840"/>
            <a:ext cx="790979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Розумове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засвоєння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зводиться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нагромадження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здобуття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якісне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поглиблення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чинником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розумового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особистими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переконаннями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духовним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багатством</a:t>
            </a:r>
            <a:r>
              <a:rPr lang="uk-UA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 У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реалізується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мета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розумового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розумовий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Розумовий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інтелектуальних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сил,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пізнавальних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здібностей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  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ÐÐ°ÑÑÐ¸Ð½ÐºÐ¸ Ð¿Ð¾ Ð·Ð°Ð¿ÑÐ¾ÑÑ ÑÐ¾Ð·ÑÐ¼Ð¾Ð²Ðµ Ð²Ð¸ÑÐ¾Ð²Ð°Ð½Ð½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44" t="4489" r="5387" b="27795"/>
          <a:stretch/>
        </p:blipFill>
        <p:spPr bwMode="auto">
          <a:xfrm>
            <a:off x="304799" y="1898073"/>
            <a:ext cx="3603376" cy="46181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363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692" y="246611"/>
            <a:ext cx="9462653" cy="39319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моральної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морального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умінь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ÐÐ°ÑÑÐ¸Ð½ÐºÐ¸ Ð¿Ð¾ Ð·Ð°Ð¿ÑÐ¾ÑÑ Ð¼Ð¾ÑÐ°Ð»ÑÐ½Ðµ Ð²Ð¸ÑÐ¾Ð²Ð°Ð½Ð½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936" y="246612"/>
            <a:ext cx="2622227" cy="149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ÐÐ°ÑÑÐ¸Ð½ÐºÐ¸ Ð¿Ð¾ Ð·Ð°Ð¿ÑÐ¾ÑÑ Ð¼Ð¾ÑÐ°Ð»ÑÐ½Ðµ Ð²Ð¸ÑÐ¾Ð²Ð°Ð½Ð½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33" t="38685" r="4294" b="16369"/>
          <a:stretch/>
        </p:blipFill>
        <p:spPr bwMode="auto">
          <a:xfrm>
            <a:off x="415636" y="2212571"/>
            <a:ext cx="4835237" cy="3283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41817" y="2378825"/>
            <a:ext cx="63176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Моральне виховання </a:t>
            </a:r>
            <a:r>
              <a:rPr lang="uk-UA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розпочинається в сім‘ї, продовжуючись у процесі соціалізації  особливості. Його основу складають загальнолюдські та національні цінності, моральні норми, які є регулятором взаємовідносини у суспільстві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405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Ð°ÑÑÐ¸Ð½ÐºÐ¸ Ð¿Ð¾ Ð·Ð°Ð¿ÑÐ¾ÑÑ Ð¼Ð¾ÑÐ°Ð»ÑÐ½Ðµ Ð²Ð¸ÑÐ¾Ð²Ð°Ð½Ð½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593" y="0"/>
            <a:ext cx="2066925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1672" y="251891"/>
            <a:ext cx="1014152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Екологічне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систематична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педагогічна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природою.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1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41" y="1704109"/>
            <a:ext cx="4698910" cy="466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65856" y="2461692"/>
            <a:ext cx="70656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нагромадженні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систематизації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берегти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примножувати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вмінь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середовищем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вона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цілісності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1847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6255" y="196565"/>
            <a:ext cx="95457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ru-RU" sz="2400" b="1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Статеве</a:t>
            </a:r>
            <a:r>
              <a:rPr lang="ru-RU" sz="2400" b="1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засвоєння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підростаючим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поколінням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взаємини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статей,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потреб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керуватися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стосунках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особами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протилежної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статі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нормами </a:t>
            </a:r>
            <a:r>
              <a:rPr lang="ru-RU" sz="2400" b="0" i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моралі</a:t>
            </a:r>
            <a:r>
              <a:rPr lang="ru-RU" sz="2400" b="0" i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20145" y="2274883"/>
            <a:ext cx="677487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духовності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моральних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юнаків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дівчат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норм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вчинки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дружби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кохання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інтимних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почуттів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Статеве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гармонійно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пов'язувати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загальним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психологічним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раннього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вихователів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ігнорують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навмисне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інтимні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теми з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дітьми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ÐÐ°ÑÑÐ¸Ð½ÐºÐ¸ Ð¿Ð¾ Ð·Ð°Ð¿ÑÐ¾ÑÑ ÑÑÐ°ÑÐµÐ²Ðµ Ð²Ð¸ÑÐ¾Ð²Ð°Ð½Ð½Ñ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539" y="196565"/>
            <a:ext cx="2490643" cy="186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ÐÐ°ÑÑÐ¸Ð½ÐºÐ¸ Ð¿Ð¾ Ð·Ð°Ð¿ÑÐ¾ÑÑ ÑÑÐ°ÑÐµÐ²Ðµ Ð²Ð¸ÑÐ¾Ð²Ð°Ð½Ð½Ñ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ÐÐ°ÑÑÐ¸Ð½ÐºÐ¸ Ð¿Ð¾ Ð·Ð°Ð¿ÑÐ¾ÑÑ ÑÑÐ°ÑÐµÐ²Ðµ Ð²Ð¸ÑÐ¾Ð²Ð°Ð½Ð½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6"/>
          <a:stretch/>
        </p:blipFill>
        <p:spPr bwMode="auto">
          <a:xfrm>
            <a:off x="269404" y="2580341"/>
            <a:ext cx="5050741" cy="317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77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9" y="168764"/>
            <a:ext cx="2189019" cy="169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93671" y="1942812"/>
            <a:ext cx="739832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Потреба широкого правового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зумовлена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зростанням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творчої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організуючої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координуючої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в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соціальному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політичному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економічному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Правове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покликане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правової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глибокі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поглиблювати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свідоме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прав та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обов'язків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повагу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законів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правил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людського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співжиття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дотримуватися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сумлінно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 </a:t>
            </a:r>
            <a:endParaRPr lang="ru-RU" b="0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4691" y="168764"/>
            <a:ext cx="94626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Правове</a:t>
            </a:r>
            <a:r>
              <a:rPr lang="ru-RU" sz="24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правоохоронних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правової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правомірної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01" y="2099590"/>
            <a:ext cx="4277879" cy="315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552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26364" y="1180468"/>
            <a:ext cx="65578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 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Правове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учням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обізнаності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права;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поваги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права;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умінь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нетерпимого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правопорушень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злочинності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посильної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негативними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явищами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правовій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хибних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уявлень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звичок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7927" y="238037"/>
            <a:ext cx="114715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базових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засад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утвердження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громадянського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правової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демократичних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свобод.  </a:t>
            </a:r>
            <a:b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194" name="Picture 2" descr="ÐÐ°ÑÑÐ¸Ð½ÐºÐ¸ Ð¿Ð¾ Ð·Ð°Ð¿ÑÐ¾ÑÑ Ð¿ÑÐ°Ð²Ð¾Ð²Ðµ Ð²Ð¸ÑÐ¾Ð²Ð°Ð½Ð½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8366"/>
            <a:ext cx="5426364" cy="406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467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77</TotalTime>
  <Words>217</Words>
  <Application>Microsoft Office PowerPoint</Application>
  <PresentationFormat>Произвольный</PresentationFormat>
  <Paragraphs>47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Савон</vt:lpstr>
      <vt:lpstr>основні напрями виховання </vt:lpstr>
      <vt:lpstr>Презентация PowerPoint</vt:lpstr>
      <vt:lpstr>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Використані джерела</vt:lpstr>
      <vt:lpstr>Дякую за увагу!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основні напрями виховання у початковій школі</dc:title>
  <dc:creator>Admin</dc:creator>
  <cp:lastModifiedBy>Пользователь</cp:lastModifiedBy>
  <cp:revision>10</cp:revision>
  <dcterms:created xsi:type="dcterms:W3CDTF">2019-08-31T19:17:46Z</dcterms:created>
  <dcterms:modified xsi:type="dcterms:W3CDTF">2022-11-07T20:54:54Z</dcterms:modified>
</cp:coreProperties>
</file>