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1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9618-4AD0-4510-A58E-89EB3A85C51B}" type="datetimeFigureOut">
              <a:rPr lang="uk-UA" smtClean="0"/>
              <a:t>29.04.2022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57161-5556-4293-AA83-250DE07BF8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557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2B59B18-0355-43A8-8437-7DF6B5870A6B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675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6D01-3D5D-4F27-8E04-E580F0B91284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276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BAF4B5-A5C9-4579-A0CA-AC2038153D5F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104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E762859-2D81-4EC3-AF8C-5B1A51ECB8EC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78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922A530-2652-4430-9556-FB1193DC2965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5976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CC9-E08E-4392-B16D-EABE114C7AEC}" type="datetime1">
              <a:rPr lang="uk-UA" smtClean="0"/>
              <a:t>29.04.2022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1244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F0C4-3672-4BA7-B5A1-EC1C2E1AF8A8}" type="datetime1">
              <a:rPr lang="uk-UA" smtClean="0"/>
              <a:t>29.04.2022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9426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CB318-BA96-4A62-BAD7-9D21B34873C5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9832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F7D6933-EA57-4539-8C79-9FF4359FF176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963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987E-B94E-48A3-AB53-983FA20ACE26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05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EE90A0C-D033-470A-BBDA-1758BB6316E8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9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D35D-9D7F-4698-A00B-9C185BAC6EE6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395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BD9A-C78A-492C-8423-543B27453AF5}" type="datetime1">
              <a:rPr lang="uk-UA" smtClean="0"/>
              <a:t>29.04.2022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691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1708C-89F6-45E7-A461-3C5974AE6483}" type="datetime1">
              <a:rPr lang="uk-UA" smtClean="0"/>
              <a:t>29.04.2022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670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7F58-B736-4015-A36F-960DCB019FF4}" type="datetime1">
              <a:rPr lang="uk-UA" smtClean="0"/>
              <a:t>29.04.2022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1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A08C-1BB0-4097-8922-D76C69DF3F80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11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F52B-15EC-428A-BDE8-FA27F06CC037}" type="datetime1">
              <a:rPr lang="uk-UA" smtClean="0"/>
              <a:t>29.04.2022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42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4AEA-0792-4263-8D48-4496BAD89C95}" type="datetime1">
              <a:rPr lang="uk-UA" smtClean="0"/>
              <a:t>29.04.2022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BA08F-89B1-4847-8019-185DEBFB30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02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26BF4-A739-40A6-9E55-2F0D959A2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150" y="839755"/>
            <a:ext cx="10990313" cy="3798869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ПІДПРИЄМНИЦТВО У СФЕРІ НАДАННЯ КРЕДИТНО-ФІНАНСОВИХ ПОСЛУГ ТА СТРАХУВАННЯ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F434BBD-01E7-4787-9DB0-7B523F73B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3" y="4565262"/>
            <a:ext cx="9448800" cy="685800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ЛЕКЦІЯ З НАВЧАЛЬНОЇ ДИСЦИПЛІНИ </a:t>
            </a:r>
          </a:p>
          <a:p>
            <a:r>
              <a:rPr lang="uk-UA" dirty="0"/>
              <a:t>«ПІДПРИЄМНИЦТВО ТА ОСНОВИ БІЗНЕСУ»</a:t>
            </a:r>
          </a:p>
        </p:txBody>
      </p:sp>
    </p:spTree>
    <p:extLst>
      <p:ext uri="{BB962C8B-B14F-4D97-AF65-F5344CB8AC3E}">
        <p14:creationId xmlns:p14="http://schemas.microsoft.com/office/powerpoint/2010/main" val="189622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1B8579-3732-4406-94BC-E7410425C32F}"/>
              </a:ext>
            </a:extLst>
          </p:cNvPr>
          <p:cNvSpPr txBox="1"/>
          <p:nvPr/>
        </p:nvSpPr>
        <p:spPr>
          <a:xfrm>
            <a:off x="1786646" y="1950620"/>
            <a:ext cx="861870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Банківська система в Україні є дворівневою структурою. Класична дворівнева банківська система включає: </a:t>
            </a:r>
          </a:p>
          <a:p>
            <a:pPr algn="just"/>
            <a:endParaRPr lang="uk-UA" dirty="0"/>
          </a:p>
          <a:p>
            <a:pPr algn="just"/>
            <a:r>
              <a:rPr lang="uk-UA" i="1" dirty="0"/>
              <a:t>верхній (перший) рівень </a:t>
            </a:r>
            <a:r>
              <a:rPr lang="uk-UA" dirty="0"/>
              <a:t>– Національний банк, який є головним банківським інститутом держави і відповідає за управління всією грошово-кредитною системою. Його головними клієнтами є інші банківські інститути та урядові структури; </a:t>
            </a:r>
          </a:p>
          <a:p>
            <a:pPr algn="just"/>
            <a:endParaRPr lang="uk-UA" i="1" dirty="0"/>
          </a:p>
          <a:p>
            <a:pPr algn="just"/>
            <a:r>
              <a:rPr lang="uk-UA" i="1" dirty="0"/>
              <a:t>нижній (другий) рівень </a:t>
            </a:r>
            <a:r>
              <a:rPr lang="uk-UA" dirty="0"/>
              <a:t>– банки різних форм власності, спеціалізації й територіального рівня, клієнтами яких є підприємства, організації, населення.</a:t>
            </a:r>
          </a:p>
        </p:txBody>
      </p:sp>
    </p:spTree>
    <p:extLst>
      <p:ext uri="{BB962C8B-B14F-4D97-AF65-F5344CB8AC3E}">
        <p14:creationId xmlns:p14="http://schemas.microsoft.com/office/powerpoint/2010/main" val="147260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F5BF0F-2DFE-4998-ADBF-59A74EB3B82C}"/>
              </a:ext>
            </a:extLst>
          </p:cNvPr>
          <p:cNvSpPr txBox="1"/>
          <p:nvPr/>
        </p:nvSpPr>
        <p:spPr>
          <a:xfrm>
            <a:off x="902970" y="844688"/>
            <a:ext cx="1038606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	Національний банк України </a:t>
            </a:r>
            <a:r>
              <a:rPr lang="uk-UA" dirty="0"/>
              <a:t>є центральним банком України, особливим центральним органом державного управління, юридичний статус, завдання, функції, повноваження і принципи організації якого визначаються Конституцією України, Законом України «Про Національний банк України» та іншими законами України. Одержання прибутку не є метою діяльності НБУ. </a:t>
            </a:r>
            <a:r>
              <a:rPr lang="uk-UA" b="1" i="1" dirty="0"/>
              <a:t>Основною функцією НБУ </a:t>
            </a:r>
            <a:r>
              <a:rPr lang="uk-UA" dirty="0"/>
              <a:t>є забезпечення стабільності грошової одиниці України. Поряд з цим </a:t>
            </a:r>
            <a:r>
              <a:rPr lang="uk-UA" b="1" i="1" dirty="0"/>
              <a:t>НБУ виконує такі функції: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визначає та проводить грошово-кредитну політику;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монопольно здійснює емісію (випуск) національної валюти та організує її обіг;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виступає кредитором для банків і організовує систему рефінансування;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встановлює для банків та інших фінансово-кредитних установ правила поведінки банківських операції, бухгалтерського обліку і звітності, захисту інформації, коштів та майна;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здійснює банківське регулювання та нагляд;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здійснює ліцензування банківської діяльності та операцій;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складає платіжний баланс країни, здійснює його аналіз та прогнозування;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представляє інтереси України в центральних банках інших держав;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забезпечує накопичення, зберігання золотовалютних резервів, проведення операцій з ними та банківськими металами;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виконує інші функції.</a:t>
            </a:r>
          </a:p>
        </p:txBody>
      </p:sp>
    </p:spTree>
    <p:extLst>
      <p:ext uri="{BB962C8B-B14F-4D97-AF65-F5344CB8AC3E}">
        <p14:creationId xmlns:p14="http://schemas.microsoft.com/office/powerpoint/2010/main" val="409705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B7F66B-F5ED-4448-9629-8161EED059BF}"/>
              </a:ext>
            </a:extLst>
          </p:cNvPr>
          <p:cNvSpPr txBox="1"/>
          <p:nvPr/>
        </p:nvSpPr>
        <p:spPr>
          <a:xfrm>
            <a:off x="1798320" y="1174463"/>
            <a:ext cx="89535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Нижній рівень банківської системи представлений переважно комерційними банками, які є однією із найчисельніших груп фінансових посередників у країні. </a:t>
            </a:r>
          </a:p>
          <a:p>
            <a:r>
              <a:rPr lang="uk-UA" b="1" i="1" dirty="0"/>
              <a:t>Комерційний банк </a:t>
            </a:r>
            <a:r>
              <a:rPr lang="uk-UA" dirty="0"/>
              <a:t>– це фінансово-кредитна установа, що здійснює універсальні банківські операції та надає різноманітні банківські послуги своїм клієнтам. </a:t>
            </a:r>
          </a:p>
          <a:p>
            <a:r>
              <a:rPr lang="uk-UA" dirty="0"/>
              <a:t>Діяльність комерційних банків полягає в залученні грошових коштів і наданні їх в позику або інвестуванні за більш високими відсотковими ставками. Вони виступають посередниками між тими, хто має тимчасово вільні грошові кошти, і тими, кому вони потрібні. Метою та рушійним мотивом такого посередництва є отримання банківського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54926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E345E0-E019-4E0E-A378-A0DE8E47B511}"/>
              </a:ext>
            </a:extLst>
          </p:cNvPr>
          <p:cNvSpPr txBox="1"/>
          <p:nvPr/>
        </p:nvSpPr>
        <p:spPr>
          <a:xfrm>
            <a:off x="1744980" y="2329020"/>
            <a:ext cx="89382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	Операції комерційних банків можна поділити на такі групи: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пасивні</a:t>
            </a:r>
            <a:r>
              <a:rPr lang="uk-UA" dirty="0"/>
              <a:t> (залучення коштів);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активні </a:t>
            </a:r>
            <a:r>
              <a:rPr lang="uk-UA" dirty="0"/>
              <a:t>(розміщення фінансових активів через кредити);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</a:t>
            </a:r>
            <a:r>
              <a:rPr lang="uk-UA" b="1" i="1" dirty="0" err="1"/>
              <a:t>комісійно</a:t>
            </a:r>
            <a:r>
              <a:rPr lang="uk-UA" b="1" i="1" dirty="0"/>
              <a:t>-посередницькі</a:t>
            </a:r>
            <a:r>
              <a:rPr lang="uk-UA" dirty="0"/>
              <a:t> (виконання різних операцій за дорученням клієнтів із сплатою комісії).</a:t>
            </a:r>
          </a:p>
        </p:txBody>
      </p:sp>
    </p:spTree>
    <p:extLst>
      <p:ext uri="{BB962C8B-B14F-4D97-AF65-F5344CB8AC3E}">
        <p14:creationId xmlns:p14="http://schemas.microsoft.com/office/powerpoint/2010/main" val="2237222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D5BD8F7-0D55-450A-9D4E-94331BCC98D4}"/>
              </a:ext>
            </a:extLst>
          </p:cNvPr>
          <p:cNvSpPr txBox="1"/>
          <p:nvPr/>
        </p:nvSpPr>
        <p:spPr>
          <a:xfrm>
            <a:off x="1539240" y="2596218"/>
            <a:ext cx="88773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Основним джерелом доходів більшості комерційних банків </a:t>
            </a:r>
            <a:r>
              <a:rPr lang="uk-UA" dirty="0"/>
              <a:t>є відсотки, що стягуються за користування кредитами. Це пояснюється тим, що банки є фінансовими посередниками, які здійснюють перерозподіл грошових коштів між тими, у кого вони вивільнились, і тими, у кого з’явилася тимчасова потреба в цих коштах.</a:t>
            </a:r>
          </a:p>
        </p:txBody>
      </p:sp>
    </p:spTree>
    <p:extLst>
      <p:ext uri="{BB962C8B-B14F-4D97-AF65-F5344CB8AC3E}">
        <p14:creationId xmlns:p14="http://schemas.microsoft.com/office/powerpoint/2010/main" val="1080789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1967E6-3926-4F7B-A3C8-E3E666AE2605}"/>
              </a:ext>
            </a:extLst>
          </p:cNvPr>
          <p:cNvSpPr txBox="1"/>
          <p:nvPr/>
        </p:nvSpPr>
        <p:spPr>
          <a:xfrm>
            <a:off x="1623060" y="2690336"/>
            <a:ext cx="87020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Кредит</a:t>
            </a:r>
            <a:r>
              <a:rPr lang="uk-UA" dirty="0"/>
              <a:t> – це економічні відносини, що виникають між економічними суб'єктами у зв'язку з переданням один одному в тимчасове користування вільних коштів на засадах добровільності, повернення і платності. Економічною основою кредиту є мобілізація й нагромадження тимчасово вільних коштів і формування з них позичкового капіталу.</a:t>
            </a:r>
          </a:p>
        </p:txBody>
      </p:sp>
    </p:spTree>
    <p:extLst>
      <p:ext uri="{BB962C8B-B14F-4D97-AF65-F5344CB8AC3E}">
        <p14:creationId xmlns:p14="http://schemas.microsoft.com/office/powerpoint/2010/main" val="151721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576581-4716-4B42-BA0A-CC922954D608}"/>
              </a:ext>
            </a:extLst>
          </p:cNvPr>
          <p:cNvSpPr txBox="1"/>
          <p:nvPr/>
        </p:nvSpPr>
        <p:spPr>
          <a:xfrm>
            <a:off x="1760220" y="2490877"/>
            <a:ext cx="86029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У кредитних відносинах беруть участь дві сторони – </a:t>
            </a:r>
            <a:r>
              <a:rPr lang="uk-UA" b="1" i="1" dirty="0"/>
              <a:t>кредитор</a:t>
            </a:r>
            <a:r>
              <a:rPr lang="uk-UA" dirty="0"/>
              <a:t> і </a:t>
            </a:r>
            <a:r>
              <a:rPr lang="uk-UA" b="1" i="1" dirty="0"/>
              <a:t>позичальник</a:t>
            </a:r>
            <a:r>
              <a:rPr lang="uk-UA" dirty="0"/>
              <a:t>, які називаються </a:t>
            </a:r>
            <a:r>
              <a:rPr lang="uk-UA" b="1" i="1" dirty="0"/>
              <a:t>суб'єктами кредитної угоди</a:t>
            </a:r>
            <a:r>
              <a:rPr lang="uk-UA" dirty="0"/>
              <a:t>, а ті грошові чи матеріальні цінності, витрати чи проекти, стосовно яких укладається кредитна угода, є </a:t>
            </a:r>
            <a:r>
              <a:rPr lang="uk-UA" b="1" i="1" dirty="0"/>
              <a:t>об'єктами кредитування</a:t>
            </a:r>
            <a:r>
              <a:rPr lang="uk-UA" dirty="0"/>
              <a:t>.</a:t>
            </a:r>
          </a:p>
          <a:p>
            <a:endParaRPr lang="uk-UA" dirty="0"/>
          </a:p>
          <a:p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не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приводу </a:t>
            </a:r>
            <a:r>
              <a:rPr lang="ru-RU" dirty="0" err="1"/>
              <a:t>яких</a:t>
            </a:r>
            <a:r>
              <a:rPr lang="ru-RU" dirty="0"/>
              <a:t> вони </a:t>
            </a:r>
            <a:r>
              <a:rPr lang="ru-RU" dirty="0" err="1"/>
              <a:t>виникають</a:t>
            </a:r>
            <a:r>
              <a:rPr lang="ru-RU" dirty="0"/>
              <a:t>, кредитор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переданої</a:t>
            </a:r>
            <a:r>
              <a:rPr lang="ru-RU" dirty="0"/>
              <a:t> в борг </a:t>
            </a:r>
            <a:r>
              <a:rPr lang="ru-RU" dirty="0" err="1"/>
              <a:t>власності</a:t>
            </a:r>
            <a:r>
              <a:rPr lang="ru-RU" dirty="0"/>
              <a:t>, а </a:t>
            </a:r>
            <a:r>
              <a:rPr lang="ru-RU" dirty="0" err="1"/>
              <a:t>позичальник</a:t>
            </a:r>
            <a:r>
              <a:rPr lang="ru-RU" dirty="0"/>
              <a:t>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тимчасове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повинен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5404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9D1FAE-5152-4FD9-83CE-B911FF5496DA}"/>
              </a:ext>
            </a:extLst>
          </p:cNvPr>
          <p:cNvSpPr txBox="1"/>
          <p:nvPr/>
        </p:nvSpPr>
        <p:spPr>
          <a:xfrm>
            <a:off x="1676400" y="1187024"/>
            <a:ext cx="8839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 err="1"/>
              <a:t>Розмір</a:t>
            </a:r>
            <a:r>
              <a:rPr lang="ru-RU" b="1" i="1" dirty="0"/>
              <a:t> </a:t>
            </a:r>
            <a:r>
              <a:rPr lang="ru-RU" b="1" i="1" dirty="0" err="1"/>
              <a:t>відсоткової</a:t>
            </a:r>
            <a:r>
              <a:rPr lang="ru-RU" b="1" i="1" dirty="0"/>
              <a:t> ставки </a:t>
            </a:r>
            <a:r>
              <a:rPr lang="ru-RU" dirty="0"/>
              <a:t>за </a:t>
            </a:r>
            <a:r>
              <a:rPr lang="ru-RU" dirty="0" err="1"/>
              <a:t>користування</a:t>
            </a:r>
            <a:r>
              <a:rPr lang="ru-RU" dirty="0"/>
              <a:t> кредитом </a:t>
            </a:r>
            <a:r>
              <a:rPr lang="ru-RU" dirty="0" err="1"/>
              <a:t>визначається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банком та </a:t>
            </a:r>
            <a:r>
              <a:rPr lang="ru-RU" dirty="0" err="1"/>
              <a:t>позичальником</a:t>
            </a:r>
            <a:r>
              <a:rPr lang="ru-RU" dirty="0"/>
              <a:t> при </a:t>
            </a:r>
            <a:r>
              <a:rPr lang="ru-RU" dirty="0" err="1"/>
              <a:t>укладанні</a:t>
            </a:r>
            <a:r>
              <a:rPr lang="ru-RU" dirty="0"/>
              <a:t> кредитного договору.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неоднаковий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банках, а й в одному і тому самому банку для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позичальників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При </a:t>
            </a:r>
            <a:r>
              <a:rPr lang="ru-RU" dirty="0" err="1"/>
              <a:t>встановленні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відсоткової</a:t>
            </a:r>
            <a:r>
              <a:rPr lang="ru-RU" dirty="0"/>
              <a:t> ставки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: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відсоткової</a:t>
            </a:r>
            <a:r>
              <a:rPr lang="ru-RU" dirty="0"/>
              <a:t> ставки (ставки </a:t>
            </a:r>
            <a:r>
              <a:rPr lang="ru-RU" dirty="0" err="1"/>
              <a:t>рефінансування</a:t>
            </a:r>
            <a:r>
              <a:rPr lang="ru-RU" dirty="0"/>
              <a:t>), </a:t>
            </a:r>
            <a:r>
              <a:rPr lang="ru-RU" dirty="0" err="1"/>
              <a:t>встановленої</a:t>
            </a:r>
            <a:r>
              <a:rPr lang="ru-RU" dirty="0"/>
              <a:t> банком;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ринку </a:t>
            </a:r>
            <a:r>
              <a:rPr lang="ru-RU" dirty="0" err="1"/>
              <a:t>позикових</a:t>
            </a:r>
            <a:r>
              <a:rPr lang="ru-RU" dirty="0"/>
              <a:t> </a:t>
            </a:r>
            <a:r>
              <a:rPr lang="ru-RU" dirty="0" err="1"/>
              <a:t>капіталів</a:t>
            </a:r>
            <a:r>
              <a:rPr lang="ru-RU" dirty="0"/>
              <a:t>;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і </a:t>
            </a:r>
            <a:r>
              <a:rPr lang="ru-RU" dirty="0" err="1"/>
              <a:t>пропозиції</a:t>
            </a:r>
            <a:r>
              <a:rPr lang="ru-RU" dirty="0"/>
              <a:t> на кредит;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, </a:t>
            </a:r>
            <a:r>
              <a:rPr lang="ru-RU" dirty="0" err="1"/>
              <a:t>притаманний</a:t>
            </a:r>
            <a:r>
              <a:rPr lang="ru-RU" dirty="0"/>
              <a:t> </a:t>
            </a:r>
            <a:r>
              <a:rPr lang="ru-RU" dirty="0" err="1"/>
              <a:t>даному</a:t>
            </a:r>
            <a:r>
              <a:rPr lang="ru-RU" dirty="0"/>
              <a:t> кредиту; </a:t>
            </a:r>
            <a:r>
              <a:rPr lang="ru-RU" dirty="0" err="1"/>
              <a:t>розмір</a:t>
            </a:r>
            <a:r>
              <a:rPr lang="ru-RU" dirty="0"/>
              <a:t> і строк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;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банку,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оформленням</a:t>
            </a:r>
            <a:r>
              <a:rPr lang="ru-RU" dirty="0"/>
              <a:t> кредиту та </a:t>
            </a:r>
            <a:r>
              <a:rPr lang="ru-RU" dirty="0" err="1"/>
              <a:t>здійсненням</a:t>
            </a:r>
            <a:r>
              <a:rPr lang="ru-RU" dirty="0"/>
              <a:t> контролю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погашенням</a:t>
            </a:r>
            <a:r>
              <a:rPr lang="ru-RU" dirty="0"/>
              <a:t>; перспектив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і перш за все </a:t>
            </a:r>
            <a:r>
              <a:rPr lang="ru-RU" dirty="0" err="1"/>
              <a:t>інфляційного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549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12A5DC-8C45-4DE9-B55F-27792808CBAA}"/>
              </a:ext>
            </a:extLst>
          </p:cNvPr>
          <p:cNvSpPr txBox="1"/>
          <p:nvPr/>
        </p:nvSpPr>
        <p:spPr>
          <a:xfrm>
            <a:off x="1920240" y="2622679"/>
            <a:ext cx="79781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кредитом за </a:t>
            </a:r>
            <a:r>
              <a:rPr lang="ru-RU" b="1" i="1" dirty="0" err="1"/>
              <a:t>простими</a:t>
            </a:r>
            <a:r>
              <a:rPr lang="ru-RU" b="1" i="1" dirty="0"/>
              <a:t> процентами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обчислити</a:t>
            </a:r>
            <a:r>
              <a:rPr lang="ru-RU" dirty="0"/>
              <a:t> за формулою:</a:t>
            </a:r>
          </a:p>
          <a:p>
            <a:pPr algn="ctr"/>
            <a:r>
              <a:rPr lang="ru-RU" dirty="0"/>
              <a:t>К=(СК*r*n)/(T*100%),	</a:t>
            </a:r>
          </a:p>
          <a:p>
            <a:r>
              <a:rPr lang="ru-RU" dirty="0"/>
              <a:t>де К –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кредитом у </a:t>
            </a:r>
            <a:r>
              <a:rPr lang="ru-RU" dirty="0" err="1"/>
              <a:t>грошовій</a:t>
            </a:r>
            <a:r>
              <a:rPr lang="ru-RU" dirty="0"/>
              <a:t> </a:t>
            </a:r>
            <a:r>
              <a:rPr lang="ru-RU" dirty="0" err="1"/>
              <a:t>оцінці</a:t>
            </a:r>
            <a:r>
              <a:rPr lang="ru-RU" dirty="0"/>
              <a:t>,</a:t>
            </a:r>
          </a:p>
          <a:p>
            <a:r>
              <a:rPr lang="ru-RU" dirty="0"/>
              <a:t>СК – сума кредиту,</a:t>
            </a:r>
          </a:p>
          <a:p>
            <a:r>
              <a:rPr lang="ru-RU" dirty="0"/>
              <a:t>r – </a:t>
            </a:r>
            <a:r>
              <a:rPr lang="ru-RU" dirty="0" err="1"/>
              <a:t>річна</a:t>
            </a:r>
            <a:r>
              <a:rPr lang="ru-RU" dirty="0"/>
              <a:t> </a:t>
            </a:r>
            <a:r>
              <a:rPr lang="ru-RU" dirty="0" err="1"/>
              <a:t>відсоткова</a:t>
            </a:r>
            <a:r>
              <a:rPr lang="ru-RU" dirty="0"/>
              <a:t> ставка, %,</a:t>
            </a:r>
          </a:p>
          <a:p>
            <a:r>
              <a:rPr lang="ru-RU" dirty="0"/>
              <a:t>n 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,</a:t>
            </a:r>
          </a:p>
          <a:p>
            <a:r>
              <a:rPr lang="ru-RU" dirty="0"/>
              <a:t>Т – максимальна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у </a:t>
            </a:r>
            <a:r>
              <a:rPr lang="ru-RU" dirty="0" err="1"/>
              <a:t>році</a:t>
            </a:r>
            <a:r>
              <a:rPr lang="ru-RU" dirty="0"/>
              <a:t> за </a:t>
            </a:r>
            <a:r>
              <a:rPr lang="ru-RU" dirty="0" err="1"/>
              <a:t>умовами</a:t>
            </a:r>
            <a:r>
              <a:rPr lang="ru-RU" dirty="0"/>
              <a:t> договору.</a:t>
            </a:r>
          </a:p>
        </p:txBody>
      </p:sp>
    </p:spTree>
    <p:extLst>
      <p:ext uri="{BB962C8B-B14F-4D97-AF65-F5344CB8AC3E}">
        <p14:creationId xmlns:p14="http://schemas.microsoft.com/office/powerpoint/2010/main" val="1739947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37DC0D-E2A1-4659-A2BD-33CEDB182379}"/>
              </a:ext>
            </a:extLst>
          </p:cNvPr>
          <p:cNvSpPr txBox="1"/>
          <p:nvPr/>
        </p:nvSpPr>
        <p:spPr>
          <a:xfrm>
            <a:off x="1242060" y="2522280"/>
            <a:ext cx="96393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Нарахування </a:t>
            </a:r>
            <a:r>
              <a:rPr lang="uk-UA" b="1" i="1" dirty="0"/>
              <a:t>складних відсотків</a:t>
            </a:r>
            <a:r>
              <a:rPr lang="uk-UA" dirty="0"/>
              <a:t> означає, що нараховані відсотки додаються до основної суми боргу і на нарощену суму в свою чергу нараховуються відсотки, при цьому застосовується така формула:</a:t>
            </a:r>
          </a:p>
          <a:p>
            <a:pPr algn="ctr"/>
            <a:r>
              <a:rPr lang="uk-UA" dirty="0"/>
              <a:t>НСК=СК*(1+</a:t>
            </a:r>
            <a:r>
              <a:rPr lang="en-US" dirty="0"/>
              <a:t>r)</a:t>
            </a:r>
            <a:r>
              <a:rPr lang="en-US" baseline="30000" dirty="0"/>
              <a:t>n</a:t>
            </a:r>
            <a:r>
              <a:rPr lang="en-US" dirty="0"/>
              <a:t>,	</a:t>
            </a:r>
          </a:p>
          <a:p>
            <a:r>
              <a:rPr lang="uk-UA" dirty="0"/>
              <a:t>де НСК – нарощена сума кредиту, тобто сума кредиту разом із нарахованими відсотками;</a:t>
            </a:r>
          </a:p>
          <a:p>
            <a:r>
              <a:rPr lang="uk-UA" dirty="0"/>
              <a:t>СК – початкова сума кредиту;</a:t>
            </a:r>
          </a:p>
          <a:p>
            <a:r>
              <a:rPr lang="en-US" dirty="0"/>
              <a:t>r – </a:t>
            </a:r>
            <a:r>
              <a:rPr lang="uk-UA" dirty="0"/>
              <a:t>річна відсоткова ставка, %;</a:t>
            </a:r>
          </a:p>
          <a:p>
            <a:r>
              <a:rPr lang="en-US" dirty="0"/>
              <a:t>n – </a:t>
            </a:r>
            <a:r>
              <a:rPr lang="uk-UA" dirty="0"/>
              <a:t>кількість років.</a:t>
            </a:r>
          </a:p>
        </p:txBody>
      </p:sp>
    </p:spTree>
    <p:extLst>
      <p:ext uri="{BB962C8B-B14F-4D97-AF65-F5344CB8AC3E}">
        <p14:creationId xmlns:p14="http://schemas.microsoft.com/office/powerpoint/2010/main" val="195715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E82DD17-982C-40EE-8F2A-A5D2B1918446}"/>
              </a:ext>
            </a:extLst>
          </p:cNvPr>
          <p:cNvSpPr txBox="1"/>
          <p:nvPr/>
        </p:nvSpPr>
        <p:spPr>
          <a:xfrm>
            <a:off x="1045029" y="1174398"/>
            <a:ext cx="90040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ПЛАН</a:t>
            </a:r>
          </a:p>
          <a:p>
            <a:endParaRPr lang="ru-RU" dirty="0"/>
          </a:p>
          <a:p>
            <a:r>
              <a:rPr lang="ru-RU" dirty="0"/>
              <a:t>1. Характеристика </a:t>
            </a:r>
            <a:r>
              <a:rPr lang="ru-RU" dirty="0" err="1"/>
              <a:t>підприємництва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кредитно-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err="1"/>
              <a:t>Підприємництво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.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4627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2CE234-17A1-4D4D-A5FE-782D2E626AB1}"/>
              </a:ext>
            </a:extLst>
          </p:cNvPr>
          <p:cNvSpPr txBox="1"/>
          <p:nvPr/>
        </p:nvSpPr>
        <p:spPr>
          <a:xfrm>
            <a:off x="1805940" y="1511915"/>
            <a:ext cx="79705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В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стрімкого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ринку </a:t>
            </a:r>
            <a:r>
              <a:rPr lang="ru-RU" dirty="0" err="1"/>
              <a:t>зростає</a:t>
            </a:r>
            <a:r>
              <a:rPr lang="ru-RU" dirty="0"/>
              <a:t> роль </a:t>
            </a:r>
            <a:r>
              <a:rPr lang="ru-RU" b="1" i="1" dirty="0" err="1"/>
              <a:t>небанківських</a:t>
            </a:r>
            <a:r>
              <a:rPr lang="ru-RU" b="1" i="1" dirty="0"/>
              <a:t> </a:t>
            </a:r>
            <a:r>
              <a:rPr lang="ru-RU" b="1" i="1" dirty="0" err="1"/>
              <a:t>фінансово-кредитних</a:t>
            </a:r>
            <a:r>
              <a:rPr lang="ru-RU" b="1" i="1" dirty="0"/>
              <a:t> </a:t>
            </a:r>
            <a:r>
              <a:rPr lang="ru-RU" b="1" i="1" dirty="0" err="1"/>
              <a:t>установ</a:t>
            </a:r>
            <a:r>
              <a:rPr lang="ru-RU" dirty="0"/>
              <a:t>.</a:t>
            </a:r>
          </a:p>
          <a:p>
            <a:endParaRPr lang="uk-UA" dirty="0"/>
          </a:p>
          <a:p>
            <a:r>
              <a:rPr lang="uk-UA" dirty="0"/>
              <a:t>До небанківських фінансово-кредитних установ можна віднести: лізингові компанії, кредитні спілки, інститути спільного інвестування, страхові компанії, недержавні пенсійні фонди, ломбарди тощо.</a:t>
            </a:r>
          </a:p>
          <a:p>
            <a:endParaRPr lang="uk-UA" dirty="0"/>
          </a:p>
          <a:p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небанківських</a:t>
            </a:r>
            <a:r>
              <a:rPr lang="ru-RU" dirty="0"/>
              <a:t> </a:t>
            </a:r>
            <a:r>
              <a:rPr lang="ru-RU" dirty="0" err="1"/>
              <a:t>фінансово-кредитних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є </a:t>
            </a:r>
            <a:r>
              <a:rPr lang="ru-RU" dirty="0" err="1"/>
              <a:t>вузько</a:t>
            </a:r>
            <a:r>
              <a:rPr lang="ru-RU" dirty="0"/>
              <a:t> </a:t>
            </a:r>
            <a:r>
              <a:rPr lang="ru-RU" dirty="0" err="1"/>
              <a:t>спеціалізованою</a:t>
            </a:r>
            <a:r>
              <a:rPr lang="ru-RU" dirty="0"/>
              <a:t>, не </a:t>
            </a:r>
            <a:r>
              <a:rPr lang="ru-RU" dirty="0" err="1"/>
              <a:t>зачіпає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депозитів</a:t>
            </a:r>
            <a:r>
              <a:rPr lang="ru-RU" dirty="0"/>
              <a:t> і не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грошей.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786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3A6776-F6BA-480E-BBBF-B9FF55F5FDB0}"/>
              </a:ext>
            </a:extLst>
          </p:cNvPr>
          <p:cNvSpPr txBox="1"/>
          <p:nvPr/>
        </p:nvSpPr>
        <p:spPr>
          <a:xfrm>
            <a:off x="1729740" y="1385144"/>
            <a:ext cx="89611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Лізингова компанія</a:t>
            </a:r>
            <a:r>
              <a:rPr lang="uk-UA" dirty="0"/>
              <a:t> – це фінансово-кредитна установ яка передає право володіння і використання об’єктом лізингу іншій юридичній або фізичній особі на умовах договору лізингу.</a:t>
            </a:r>
          </a:p>
          <a:p>
            <a:endParaRPr lang="uk-UA" b="1" i="1" dirty="0"/>
          </a:p>
          <a:p>
            <a:r>
              <a:rPr lang="uk-UA" b="1" i="1" dirty="0"/>
              <a:t>Фінансовий лізинг </a:t>
            </a:r>
            <a:r>
              <a:rPr lang="uk-UA" dirty="0"/>
              <a:t>– це операція, в якій одна сторона (лізингодавець) на умовах іншої сторони (</a:t>
            </a:r>
            <a:r>
              <a:rPr lang="uk-UA" dirty="0" err="1"/>
              <a:t>лізингоодержувача</a:t>
            </a:r>
            <a:r>
              <a:rPr lang="uk-UA" dirty="0"/>
              <a:t>) укладає договір (договір поставки) з третьою стороною (постачальником), згідно з яким лізингодавець одержує виробниче обладнання, засоби виробництва або інше обладнання на умовах, схвалених </a:t>
            </a:r>
            <a:r>
              <a:rPr lang="uk-UA" dirty="0" err="1"/>
              <a:t>лізингоодержувачем</a:t>
            </a:r>
            <a:r>
              <a:rPr lang="uk-UA" dirty="0"/>
              <a:t> настільки, наскільки вони стосуються його інтересів, укладає договір (договір лізингу) з </a:t>
            </a:r>
            <a:r>
              <a:rPr lang="uk-UA" dirty="0" err="1"/>
              <a:t>лізингоодержувачем</a:t>
            </a:r>
            <a:r>
              <a:rPr lang="uk-UA" dirty="0"/>
              <a:t>, надаючи </a:t>
            </a:r>
            <a:r>
              <a:rPr lang="uk-UA" dirty="0" err="1"/>
              <a:t>лізингоодержувачеві</a:t>
            </a:r>
            <a:r>
              <a:rPr lang="uk-UA" dirty="0"/>
              <a:t> право користування цим обладнанням. </a:t>
            </a:r>
          </a:p>
        </p:txBody>
      </p:sp>
    </p:spTree>
    <p:extLst>
      <p:ext uri="{BB962C8B-B14F-4D97-AF65-F5344CB8AC3E}">
        <p14:creationId xmlns:p14="http://schemas.microsoft.com/office/powerpoint/2010/main" val="2739628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58211C-5F20-47A6-9EB1-C39D5778C1E8}"/>
              </a:ext>
            </a:extLst>
          </p:cNvPr>
          <p:cNvSpPr txBox="1"/>
          <p:nvPr/>
        </p:nvSpPr>
        <p:spPr>
          <a:xfrm>
            <a:off x="1737360" y="2246620"/>
            <a:ext cx="839724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Кредитна спілка </a:t>
            </a:r>
            <a:r>
              <a:rPr lang="uk-UA" dirty="0"/>
              <a:t>– це неприбуткова організація, заснована фізичними особами, професійними спілками, їх об'єднаннями на кооперативних засадах з метою задоволення потреб її членів у взаємному кредитуванні та наданні фінансових послуг за рахунок об'єднаних грошових внесків членів кредитної спілки. </a:t>
            </a:r>
          </a:p>
          <a:p>
            <a:r>
              <a:rPr lang="uk-UA" dirty="0"/>
              <a:t>Кредитні спілки видають позики під мінімальні проценти і не мають на меті одержання прибутку. Фінансову діяльність проводять так, щоб залучені кошти не зменшувались і забезпечували покриття витрат на утримання самої спілки.</a:t>
            </a:r>
          </a:p>
        </p:txBody>
      </p:sp>
    </p:spTree>
    <p:extLst>
      <p:ext uri="{BB962C8B-B14F-4D97-AF65-F5344CB8AC3E}">
        <p14:creationId xmlns:p14="http://schemas.microsoft.com/office/powerpoint/2010/main" val="2954609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03DF84-A6B5-40A5-9F80-30E52AB0D644}"/>
              </a:ext>
            </a:extLst>
          </p:cNvPr>
          <p:cNvSpPr txBox="1"/>
          <p:nvPr/>
        </p:nvSpPr>
        <p:spPr>
          <a:xfrm>
            <a:off x="1684020" y="1575644"/>
            <a:ext cx="88239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Страхові компанії </a:t>
            </a:r>
            <a:r>
              <a:rPr lang="uk-UA" dirty="0"/>
              <a:t>– це здебільшого спеціалізовані небанківські фінансові інститути, які виконують функції страхування від різних непередбачуваних випадків за рахунок сформованих цільових фондів. </a:t>
            </a:r>
          </a:p>
          <a:p>
            <a:r>
              <a:rPr lang="uk-UA" b="1" i="1" dirty="0"/>
              <a:t>Інвестиційні фонди (компанії) </a:t>
            </a:r>
            <a:r>
              <a:rPr lang="uk-UA" dirty="0"/>
              <a:t>– це фінансові посередники, що спеціалізуються на управлінні вільними грошовими коштами інвестиційного призначення. Вони спочатку акумулюють грошові кошти дрібних приватних інвесторів шляхом випуску власних цінних паперів, а потім розміщують їх в акції інших корпорацій та в державні цінні папери.</a:t>
            </a:r>
          </a:p>
          <a:p>
            <a:r>
              <a:rPr lang="uk-UA" b="1" i="1" dirty="0"/>
              <a:t>Пенсійні фонди </a:t>
            </a:r>
            <a:r>
              <a:rPr lang="uk-UA" dirty="0"/>
              <a:t>– спеціалізовані фінансові посередники, які на договірній основі акумулюють кошти юридичних і фізичних осіб у цільові фонди, з яких здійснюють пенсійні виплати громадянам після досягнення певного віку.</a:t>
            </a:r>
          </a:p>
        </p:txBody>
      </p:sp>
    </p:spTree>
    <p:extLst>
      <p:ext uri="{BB962C8B-B14F-4D97-AF65-F5344CB8AC3E}">
        <p14:creationId xmlns:p14="http://schemas.microsoft.com/office/powerpoint/2010/main" val="258138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9DC479-AF4D-4FF1-995A-7C461A6BDC53}"/>
              </a:ext>
            </a:extLst>
          </p:cNvPr>
          <p:cNvSpPr txBox="1"/>
          <p:nvPr/>
        </p:nvSpPr>
        <p:spPr>
          <a:xfrm>
            <a:off x="1783080" y="1976319"/>
            <a:ext cx="82600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Ломбард</a:t>
            </a:r>
            <a:r>
              <a:rPr lang="ru-RU" dirty="0"/>
              <a:t> –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, </a:t>
            </a:r>
            <a:r>
              <a:rPr lang="ru-RU" dirty="0" err="1"/>
              <a:t>виключним</a:t>
            </a:r>
            <a:r>
              <a:rPr lang="ru-RU" dirty="0"/>
              <a:t> видом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надання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особам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майна на </a:t>
            </a:r>
            <a:r>
              <a:rPr lang="ru-RU" dirty="0" err="1"/>
              <a:t>визначений</a:t>
            </a:r>
            <a:r>
              <a:rPr lang="ru-RU" dirty="0"/>
              <a:t> строк і </a:t>
            </a:r>
            <a:r>
              <a:rPr lang="ru-RU" dirty="0" err="1"/>
              <a:t>під</a:t>
            </a:r>
            <a:r>
              <a:rPr lang="ru-RU" dirty="0"/>
              <a:t> процент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супутніх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ломбарду. </a:t>
            </a:r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посередники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спеціалізуються</a:t>
            </a:r>
            <a:r>
              <a:rPr lang="ru-RU" dirty="0"/>
              <a:t> на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позичок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</a:t>
            </a:r>
            <a:r>
              <a:rPr lang="ru-RU" dirty="0" err="1"/>
              <a:t>рухомого</a:t>
            </a:r>
            <a:r>
              <a:rPr lang="ru-RU" dirty="0"/>
              <a:t> майна.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ломбардів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 </a:t>
            </a:r>
            <a:r>
              <a:rPr lang="ru-RU" dirty="0" err="1"/>
              <a:t>засновників</a:t>
            </a:r>
            <a:r>
              <a:rPr lang="ru-RU" dirty="0"/>
              <a:t>,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виручки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майна. </a:t>
            </a:r>
          </a:p>
          <a:p>
            <a:r>
              <a:rPr lang="ru-RU" dirty="0"/>
              <a:t>Ломбард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бізнесом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– 30–40%. </a:t>
            </a:r>
            <a:r>
              <a:rPr lang="ru-RU" dirty="0" err="1"/>
              <a:t>Інвестиції</a:t>
            </a:r>
            <a:r>
              <a:rPr lang="ru-RU" dirty="0"/>
              <a:t> в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</a:t>
            </a:r>
            <a:r>
              <a:rPr lang="ru-RU" dirty="0" err="1"/>
              <a:t>окупуються</a:t>
            </a:r>
            <a:r>
              <a:rPr lang="ru-RU" dirty="0"/>
              <a:t>, як правило, за два-</a:t>
            </a:r>
            <a:r>
              <a:rPr lang="ru-RU" dirty="0" err="1"/>
              <a:t>чотири</a:t>
            </a:r>
            <a:r>
              <a:rPr lang="ru-RU" dirty="0"/>
              <a:t> роки.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неповернення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зведений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</a:t>
            </a:r>
            <a:r>
              <a:rPr lang="ru-RU" dirty="0" err="1"/>
              <a:t>видаються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і на суму </a:t>
            </a:r>
            <a:r>
              <a:rPr lang="ru-RU" dirty="0" err="1"/>
              <a:t>від</a:t>
            </a:r>
            <a:r>
              <a:rPr lang="ru-RU" dirty="0"/>
              <a:t> 50% до 90%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оціночної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3711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0EA19A-BB5E-4854-ACC0-1D9347F51B40}"/>
              </a:ext>
            </a:extLst>
          </p:cNvPr>
          <p:cNvSpPr txBox="1"/>
          <p:nvPr/>
        </p:nvSpPr>
        <p:spPr>
          <a:xfrm>
            <a:off x="1424940" y="2136338"/>
            <a:ext cx="878586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2. </a:t>
            </a:r>
            <a:r>
              <a:rPr lang="ru-RU" b="1" dirty="0" err="1"/>
              <a:t>Підприємництво</a:t>
            </a:r>
            <a:r>
              <a:rPr lang="ru-RU" b="1" dirty="0"/>
              <a:t> у </a:t>
            </a:r>
            <a:r>
              <a:rPr lang="ru-RU" b="1" dirty="0" err="1"/>
              <a:t>сфері</a:t>
            </a:r>
            <a:r>
              <a:rPr lang="ru-RU" b="1" dirty="0"/>
              <a:t> </a:t>
            </a:r>
            <a:r>
              <a:rPr lang="ru-RU" b="1" dirty="0" err="1"/>
              <a:t>страхування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ст. 1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страхування</a:t>
            </a:r>
            <a:r>
              <a:rPr lang="ru-RU" dirty="0"/>
              <a:t>»,  </a:t>
            </a:r>
            <a:r>
              <a:rPr lang="ru-RU" b="1" i="1" dirty="0" err="1"/>
              <a:t>страхування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вид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(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), </a:t>
            </a:r>
            <a:r>
              <a:rPr lang="ru-RU" dirty="0" err="1"/>
              <a:t>визначених</a:t>
            </a:r>
            <a:r>
              <a:rPr lang="ru-RU" dirty="0"/>
              <a:t> договором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шляхом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 та </a:t>
            </a:r>
            <a:r>
              <a:rPr lang="ru-RU" dirty="0" err="1"/>
              <a:t>юридичними</a:t>
            </a:r>
            <a:r>
              <a:rPr lang="ru-RU" dirty="0"/>
              <a:t> особами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(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) та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5914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8F1281-4337-4213-A079-897BC0EB8D66}"/>
              </a:ext>
            </a:extLst>
          </p:cNvPr>
          <p:cNvSpPr txBox="1"/>
          <p:nvPr/>
        </p:nvSpPr>
        <p:spPr>
          <a:xfrm>
            <a:off x="1451610" y="1300817"/>
            <a:ext cx="92887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 err="1"/>
              <a:t>Суб’єктами</a:t>
            </a:r>
            <a:r>
              <a:rPr lang="ru-RU" b="1" i="1" dirty="0"/>
              <a:t> </a:t>
            </a:r>
            <a:r>
              <a:rPr lang="ru-RU" b="1" i="1" dirty="0" err="1"/>
              <a:t>страхування</a:t>
            </a:r>
            <a:r>
              <a:rPr lang="ru-RU" b="1" i="1" dirty="0"/>
              <a:t> </a:t>
            </a:r>
            <a:r>
              <a:rPr lang="ru-RU" dirty="0"/>
              <a:t>є страховики та </a:t>
            </a:r>
            <a:r>
              <a:rPr lang="ru-RU" dirty="0" err="1"/>
              <a:t>страхувальники</a:t>
            </a:r>
            <a:r>
              <a:rPr lang="ru-RU" dirty="0"/>
              <a:t>.</a:t>
            </a:r>
          </a:p>
          <a:p>
            <a:endParaRPr lang="ru-RU" b="1" i="1" dirty="0"/>
          </a:p>
          <a:p>
            <a:r>
              <a:rPr lang="ru-RU" b="1" i="1" dirty="0"/>
              <a:t>Страховиками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установи,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акціонерних</a:t>
            </a:r>
            <a:r>
              <a:rPr lang="ru-RU" dirty="0"/>
              <a:t>, </a:t>
            </a:r>
            <a:r>
              <a:rPr lang="ru-RU" dirty="0" err="1"/>
              <a:t>повних</a:t>
            </a:r>
            <a:r>
              <a:rPr lang="ru-RU" dirty="0"/>
              <a:t>, </a:t>
            </a:r>
            <a:r>
              <a:rPr lang="ru-RU" dirty="0" err="1"/>
              <a:t>командитних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з </a:t>
            </a:r>
            <a:r>
              <a:rPr lang="ru-RU" dirty="0" err="1"/>
              <a:t>додатковою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страхування</a:t>
            </a:r>
            <a:r>
              <a:rPr lang="ru-RU" dirty="0"/>
              <a:t>»,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</a:t>
            </a:r>
            <a:r>
              <a:rPr lang="ru-RU" dirty="0" err="1"/>
              <a:t>ліцензію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страховика </a:t>
            </a:r>
            <a:r>
              <a:rPr lang="ru-RU" dirty="0" err="1"/>
              <a:t>має</a:t>
            </a:r>
            <a:r>
              <a:rPr lang="ru-RU" dirty="0"/>
              <a:t> бути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. Страхова </a:t>
            </a:r>
            <a:r>
              <a:rPr lang="ru-RU" dirty="0" err="1"/>
              <a:t>діяльність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страховиками-резидентами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i="1" dirty="0" err="1"/>
              <a:t>Страхувальниками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дієздатні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страховиками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є </a:t>
            </a:r>
            <a:r>
              <a:rPr lang="ru-RU" dirty="0" err="1"/>
              <a:t>страхувальниками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0457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AB8FDA-0933-46A8-9125-1174F650D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240" y="1211580"/>
            <a:ext cx="7566660" cy="333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1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34B901-F56E-4524-ACBC-A25EFD16902F}"/>
              </a:ext>
            </a:extLst>
          </p:cNvPr>
          <p:cNvSpPr txBox="1"/>
          <p:nvPr/>
        </p:nvSpPr>
        <p:spPr>
          <a:xfrm>
            <a:off x="1668780" y="1411605"/>
            <a:ext cx="9067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Прийнято розрізняти дві </a:t>
            </a:r>
            <a:r>
              <a:rPr lang="uk-UA" b="1" i="1" dirty="0"/>
              <a:t>форми страхування </a:t>
            </a:r>
            <a:r>
              <a:rPr lang="uk-UA" dirty="0"/>
              <a:t>– обов’язкове страхування та добровільне страхування.</a:t>
            </a:r>
          </a:p>
          <a:p>
            <a:r>
              <a:rPr lang="uk-UA" b="1" i="1" dirty="0"/>
              <a:t>Обов’язкове страхування </a:t>
            </a:r>
            <a:r>
              <a:rPr lang="uk-UA" dirty="0"/>
              <a:t>здійснюється через закон, тобто умови страхування, порядок, джерела і розміри страхових виплат встановлюються законодавчими і нормативними актами України.</a:t>
            </a:r>
          </a:p>
          <a:p>
            <a:r>
              <a:rPr lang="uk-UA" dirty="0"/>
              <a:t>В обов’язковому страхуванні слід розрізняти дві групи страхування залежно від джерела страхових платежів:</a:t>
            </a:r>
          </a:p>
          <a:p>
            <a:r>
              <a:rPr lang="uk-UA" dirty="0"/>
              <a:t>	державне обов’язкове страхування (наприклад, обов’язкове державне соціальне страхування);</a:t>
            </a:r>
          </a:p>
          <a:p>
            <a:r>
              <a:rPr lang="uk-UA" dirty="0"/>
              <a:t>	обов’язкове страхування (недержавне), за видами якого страхові платежі вносять страхувальники. Приклади: обов’язкове особисте страхування від нещасних випадків на транспорті; страхування цивільної відповідальності власників транспортних засобів та ін.</a:t>
            </a:r>
          </a:p>
          <a:p>
            <a:endParaRPr lang="uk-UA" dirty="0"/>
          </a:p>
          <a:p>
            <a:r>
              <a:rPr lang="uk-UA" b="1" i="1" dirty="0"/>
              <a:t>Підприємництво має справо з добровільною формою страхування на основі договору між страховиком і страхувальником.</a:t>
            </a:r>
          </a:p>
        </p:txBody>
      </p:sp>
    </p:spTree>
    <p:extLst>
      <p:ext uri="{BB962C8B-B14F-4D97-AF65-F5344CB8AC3E}">
        <p14:creationId xmlns:p14="http://schemas.microsoft.com/office/powerpoint/2010/main" val="302408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2C67A4-D880-42CF-AE32-E664AAB67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0" y="2087880"/>
            <a:ext cx="7399020" cy="307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5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413C62-2953-4366-8624-D6B84F2459BA}"/>
              </a:ext>
            </a:extLst>
          </p:cNvPr>
          <p:cNvSpPr txBox="1"/>
          <p:nvPr/>
        </p:nvSpPr>
        <p:spPr>
          <a:xfrm>
            <a:off x="1085461" y="1859339"/>
            <a:ext cx="100210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uk-UA" b="1" dirty="0"/>
              <a:t>Характеристика підприємництва у сфері надання кредитно-фінансових послуг</a:t>
            </a:r>
          </a:p>
          <a:p>
            <a:pPr algn="ctr"/>
            <a:endParaRPr lang="uk-UA" b="1" dirty="0"/>
          </a:p>
          <a:p>
            <a:pPr algn="just"/>
            <a:r>
              <a:rPr lang="uk-UA" b="1" i="1" dirty="0"/>
              <a:t>Підприємництво у сфері надання кредитно-фінансових послуг </a:t>
            </a:r>
            <a:r>
              <a:rPr lang="uk-UA" dirty="0"/>
              <a:t>– це діяльність, яка пов’язана з грошовим обігом, обміном вартостей, торгівлею цінними паперами з метою одержання прибутку.</a:t>
            </a:r>
          </a:p>
          <a:p>
            <a:pPr algn="just"/>
            <a:endParaRPr lang="uk-UA" dirty="0"/>
          </a:p>
          <a:p>
            <a:pPr algn="just"/>
            <a:r>
              <a:rPr lang="uk-UA" b="1" i="1" dirty="0"/>
              <a:t>Об’єктами підприємництва</a:t>
            </a:r>
            <a:r>
              <a:rPr lang="uk-UA" dirty="0"/>
              <a:t> у цій сфері виступають фінансові активи: гроші, іноземна валюта, цінні папери, кредити.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 </a:t>
            </a:r>
            <a:r>
              <a:rPr lang="uk-UA" b="1" i="1" dirty="0"/>
              <a:t>Суб’єктами підприємництва </a:t>
            </a:r>
            <a:r>
              <a:rPr lang="uk-UA" dirty="0"/>
              <a:t>є фінансові посередники (комерційні та інвестиційні банки, інвестиційні фонди і компанії, фондові біржі), які перерозподіляють фінансові активи між їх постачальниками та споживачами.</a:t>
            </a:r>
          </a:p>
        </p:txBody>
      </p:sp>
    </p:spTree>
    <p:extLst>
      <p:ext uri="{BB962C8B-B14F-4D97-AF65-F5344CB8AC3E}">
        <p14:creationId xmlns:p14="http://schemas.microsoft.com/office/powerpoint/2010/main" val="3223941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D36AD7-5802-439B-9F9E-51A26E3E1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860" y="2240280"/>
            <a:ext cx="785622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250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CD0D7F-73F9-4C50-A1DE-91708DD8C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40" y="1257301"/>
            <a:ext cx="8519159" cy="393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3970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ED58AD-CD9C-41C1-8BBF-825FA4257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501140"/>
            <a:ext cx="8564879" cy="375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4307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347125-4C97-4F32-8F48-C167889E0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460" y="1325245"/>
            <a:ext cx="9022079" cy="407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208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F19A8A-CCF5-4027-95AE-401AB0C8A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501140"/>
            <a:ext cx="9083039" cy="378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072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D6983B-B3F4-4E9C-8B9E-31A4CEC00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1295400"/>
            <a:ext cx="7505700" cy="269748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9C77729-CE71-47AB-90A9-463477B10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2583" y="4026535"/>
            <a:ext cx="7437118" cy="83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6846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511C173-2538-475C-BA34-0EF53E0D027C}"/>
              </a:ext>
            </a:extLst>
          </p:cNvPr>
          <p:cNvSpPr/>
          <p:nvPr/>
        </p:nvSpPr>
        <p:spPr>
          <a:xfrm>
            <a:off x="1338606" y="1204577"/>
            <a:ext cx="104543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Питання для опитування</a:t>
            </a:r>
          </a:p>
          <a:p>
            <a:r>
              <a:rPr lang="uk-UA" dirty="0"/>
              <a:t>1. Сутність підприємництва у сфері фінансово-кредитних послуг. (слайд 3).</a:t>
            </a:r>
          </a:p>
          <a:p>
            <a:r>
              <a:rPr lang="uk-UA" dirty="0"/>
              <a:t>2. Що є об’єктами підприємництва у сфері фінансово-кредитних послуг? (слайд 3).</a:t>
            </a:r>
          </a:p>
          <a:p>
            <a:r>
              <a:rPr lang="uk-UA" dirty="0"/>
              <a:t>3. Хто виступає суб’єктами підприємництва у сфері фінансово-кредитних послуг? (слайд 3).</a:t>
            </a:r>
          </a:p>
          <a:p>
            <a:r>
              <a:rPr lang="uk-UA" dirty="0"/>
              <a:t>4. Що таке кредитно-фінансова послуга? (слайд 4).</a:t>
            </a:r>
          </a:p>
          <a:p>
            <a:r>
              <a:rPr lang="uk-UA" dirty="0"/>
              <a:t>5. Які існують види кредитно-фінансових послуг? (слайд 4).</a:t>
            </a:r>
          </a:p>
          <a:p>
            <a:r>
              <a:rPr lang="uk-UA" dirty="0"/>
              <a:t>6. Розкрийте сутність фінансової посередницької операції (слайд 5).</a:t>
            </a:r>
          </a:p>
          <a:p>
            <a:r>
              <a:rPr lang="uk-UA" dirty="0"/>
              <a:t>7. Розкрийте сутність кредитної підприємницької операції. (слайд 6).</a:t>
            </a:r>
          </a:p>
          <a:p>
            <a:r>
              <a:rPr lang="uk-UA" dirty="0"/>
              <a:t>8. Що є основною метою фінансового підприємництва? (слайд 7).</a:t>
            </a:r>
          </a:p>
          <a:p>
            <a:r>
              <a:rPr lang="uk-UA" dirty="0"/>
              <a:t>9. Функції фінансових посередників. (слайд 7,8).</a:t>
            </a:r>
          </a:p>
          <a:p>
            <a:r>
              <a:rPr lang="uk-UA" dirty="0"/>
              <a:t>10. На які групи поділяють фінансові установи? (слайд 9).</a:t>
            </a:r>
          </a:p>
          <a:p>
            <a:r>
              <a:rPr lang="uk-UA" dirty="0"/>
              <a:t>11. Рівні банківської системи України. (слайд 10).</a:t>
            </a:r>
          </a:p>
          <a:p>
            <a:r>
              <a:rPr lang="uk-UA" dirty="0"/>
              <a:t>12. НБУ та його функції. (слайд 11).</a:t>
            </a:r>
          </a:p>
          <a:p>
            <a:r>
              <a:rPr lang="uk-UA" dirty="0"/>
              <a:t>13. Що таке комерційний банк? (слайд 12).</a:t>
            </a:r>
          </a:p>
          <a:p>
            <a:r>
              <a:rPr lang="uk-UA" dirty="0"/>
              <a:t>14. Сутність діяльності комерційних банків. (слайд 12)</a:t>
            </a:r>
          </a:p>
          <a:p>
            <a:r>
              <a:rPr lang="uk-UA" dirty="0"/>
              <a:t>15. Які групи операцій виконують комерційні банки? (слайд 13).</a:t>
            </a:r>
          </a:p>
        </p:txBody>
      </p:sp>
    </p:spTree>
    <p:extLst>
      <p:ext uri="{BB962C8B-B14F-4D97-AF65-F5344CB8AC3E}">
        <p14:creationId xmlns:p14="http://schemas.microsoft.com/office/powerpoint/2010/main" val="20693290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0BEF02-4B4F-4F7C-ACE1-0CC5A44B43DE}"/>
              </a:ext>
            </a:extLst>
          </p:cNvPr>
          <p:cNvSpPr/>
          <p:nvPr/>
        </p:nvSpPr>
        <p:spPr>
          <a:xfrm>
            <a:off x="1527142" y="1891987"/>
            <a:ext cx="957763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Що є основним джерелом доходів комерційних банків? (слайд 14).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Що таке кредит? (слайд 15).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 Суб’єкти та об’єкти кредитування. (слайд 16).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19. Як визначається та від чого залежить розмір відсоткової ставки за кредит? (слайд 17).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20. Як розраховується вартість користування кредиту за простими відсотками? (слайд 18).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21. Як нараховуються складні відсотки? (слайд 19).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Які організації відносять до небанківських фінансово-кредитних установ? (слайд 20).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Лізингова компанія та фінансовий лізинг. (слайд 21).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Кредитна спілка. (слайд 22).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25. Страхові компанії.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26. Інвестиційні фонди (компанії).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27. Пенсійні фонди.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28. Ломбард. (слайд 24).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29. Що таке страхування? (слайд 25).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Страховики. (слайд 26).</a:t>
            </a:r>
          </a:p>
        </p:txBody>
      </p:sp>
    </p:spTree>
    <p:extLst>
      <p:ext uri="{BB962C8B-B14F-4D97-AF65-F5344CB8AC3E}">
        <p14:creationId xmlns:p14="http://schemas.microsoft.com/office/powerpoint/2010/main" val="36102556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844928-6A2F-4236-A684-4440ADACBD3E}"/>
              </a:ext>
            </a:extLst>
          </p:cNvPr>
          <p:cNvSpPr/>
          <p:nvPr/>
        </p:nvSpPr>
        <p:spPr>
          <a:xfrm>
            <a:off x="1791093" y="1997839"/>
            <a:ext cx="95964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31. Основні види страхування. (слайд 27).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32. Обов’язкове та добровільне страхування. (слайд 28).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33. Договір страхування. (слайд 29).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34. Коли договір страхування вважається недійсним? (слайд 30).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35. Сутність страхової підприємницької операції. (слайд 31).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36. Що таке страховий випадок? (слайд 32).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37. Умови ефективності страхової діяльності. (слайд 32).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38. Обов’язки страховика. (слайд 33).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39. Обов’язки страхувальника. (слайд 34).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40. Що є підставою для відмови страховика у виплаті страхового відшкодування? (слайд 35).</a:t>
            </a:r>
          </a:p>
        </p:txBody>
      </p:sp>
    </p:spTree>
    <p:extLst>
      <p:ext uri="{BB962C8B-B14F-4D97-AF65-F5344CB8AC3E}">
        <p14:creationId xmlns:p14="http://schemas.microsoft.com/office/powerpoint/2010/main" val="16550808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9501E79-8108-4FAA-A17B-FC2F39DE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Теми доповідей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33E6F051-5733-4061-8296-BE89493BB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/>
              <a:t>Історія розвитку банківської системи в різних країнах світу та Україні.</a:t>
            </a:r>
          </a:p>
          <a:p>
            <a:pPr marL="457200" indent="-457200">
              <a:buAutoNum type="arabicPeriod"/>
            </a:pPr>
            <a:r>
              <a:rPr lang="uk-UA" dirty="0"/>
              <a:t>Особливості банківських систем в різних країнах світу.</a:t>
            </a:r>
          </a:p>
          <a:p>
            <a:pPr marL="457200" indent="-457200">
              <a:buAutoNum type="arabicPeriod"/>
            </a:pPr>
            <a:r>
              <a:rPr lang="uk-UA" dirty="0"/>
              <a:t>Діяльність інвестиційних компаній в Україні та закордоном.</a:t>
            </a:r>
          </a:p>
          <a:p>
            <a:pPr marL="457200" indent="-457200">
              <a:buAutoNum type="arabicPeriod"/>
            </a:pPr>
            <a:r>
              <a:rPr lang="uk-UA" dirty="0"/>
              <a:t>Особливості пенсійного страхування в різних країнах світу.</a:t>
            </a:r>
          </a:p>
          <a:p>
            <a:pPr marL="457200" indent="-457200">
              <a:buAutoNum type="arabicPeriod"/>
            </a:pPr>
            <a:r>
              <a:rPr lang="uk-UA" dirty="0"/>
              <a:t>Пенсійна реформа в Україні.</a:t>
            </a:r>
          </a:p>
          <a:p>
            <a:pPr marL="457200" indent="-457200">
              <a:buAutoNum type="arabicPeriod"/>
            </a:pPr>
            <a:r>
              <a:rPr lang="uk-UA" dirty="0"/>
              <a:t>Цікаві факти про страхування.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712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DC508A-1653-4309-9F23-4C483C15DF26}"/>
              </a:ext>
            </a:extLst>
          </p:cNvPr>
          <p:cNvSpPr txBox="1"/>
          <p:nvPr/>
        </p:nvSpPr>
        <p:spPr>
          <a:xfrm>
            <a:off x="1354668" y="1144466"/>
            <a:ext cx="1052406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Фінансово-кредитні послуги </a:t>
            </a:r>
            <a:r>
              <a:rPr lang="uk-UA" dirty="0"/>
              <a:t>– операції з фінансовими активами з метою одержання прибутку або збереження реальної вартості фінансових активів.</a:t>
            </a:r>
          </a:p>
          <a:p>
            <a:r>
              <a:rPr lang="uk-UA" i="1" dirty="0"/>
              <a:t>До фінансово-кредитних послуг відносять:</a:t>
            </a:r>
          </a:p>
          <a:p>
            <a:r>
              <a:rPr lang="uk-UA" dirty="0"/>
              <a:t>- випуск платіжних документів, платіжних карток, їх обслуговування, забезпечення розрахунків між суб’єктами господарювання;</a:t>
            </a:r>
          </a:p>
          <a:p>
            <a:r>
              <a:rPr lang="uk-UA" dirty="0"/>
              <a:t>- довірче управління фінансовими активами (надання фізичними та юридичними особами фінансово-кредитним установам вільних коштів для їх інвестування);</a:t>
            </a:r>
          </a:p>
          <a:p>
            <a:r>
              <a:rPr lang="uk-UA" dirty="0"/>
              <a:t>- діяльність з обміну валют;</a:t>
            </a:r>
          </a:p>
          <a:p>
            <a:r>
              <a:rPr lang="uk-UA" dirty="0"/>
              <a:t>-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зобов'язанням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(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депозитних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);</a:t>
            </a:r>
          </a:p>
          <a:p>
            <a:r>
              <a:rPr lang="uk-UA" dirty="0"/>
              <a:t>- фінансовий лізинг (купівля фінансово-кредитною установою нових засобів виробництва з наступною передачею їх виробничому підприємству на платній основі з правом наступного викупу);</a:t>
            </a:r>
          </a:p>
          <a:p>
            <a:r>
              <a:rPr lang="uk-UA" dirty="0"/>
              <a:t>- надання коштів у позику (кредитування);</a:t>
            </a:r>
          </a:p>
          <a:p>
            <a:r>
              <a:rPr lang="uk-UA" dirty="0"/>
              <a:t>- переказ коштів;</a:t>
            </a:r>
          </a:p>
          <a:p>
            <a:r>
              <a:rPr lang="ru-RU" dirty="0"/>
              <a:t>- </a:t>
            </a:r>
            <a:r>
              <a:rPr lang="ru-RU" dirty="0" err="1"/>
              <a:t>послуги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накопичувального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професійна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на ринку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482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8B1EA3-03D5-4AEC-873C-C68A71CA3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421" y="1166327"/>
            <a:ext cx="7567126" cy="2789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5A3466-CFDF-440F-B878-648E988F59C4}"/>
              </a:ext>
            </a:extLst>
          </p:cNvPr>
          <p:cNvSpPr txBox="1"/>
          <p:nvPr/>
        </p:nvSpPr>
        <p:spPr>
          <a:xfrm>
            <a:off x="1127464" y="4249143"/>
            <a:ext cx="9605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Сутність фінансової підприємницької операції полягає у тому, що підприємець одержує фінансові активи (гроші, іноземну валюту, цінні папери) за грошову суму П</a:t>
            </a:r>
            <a:r>
              <a:rPr lang="uk-UA" baseline="-25000" dirty="0"/>
              <a:t>1</a:t>
            </a:r>
            <a:r>
              <a:rPr lang="uk-UA" dirty="0"/>
              <a:t> у їх власників. Одержані активи надаються покупцям за плату П</a:t>
            </a:r>
            <a:r>
              <a:rPr lang="uk-UA" baseline="-25000" dirty="0"/>
              <a:t>2</a:t>
            </a:r>
            <a:r>
              <a:rPr lang="uk-UA" dirty="0"/>
              <a:t>, яка перевищує  П</a:t>
            </a:r>
            <a:r>
              <a:rPr lang="uk-UA" baseline="-25000" dirty="0"/>
              <a:t>1</a:t>
            </a:r>
            <a:r>
              <a:rPr lang="uk-UA" dirty="0"/>
              <a:t>, в результаті формується прибуток.</a:t>
            </a:r>
          </a:p>
        </p:txBody>
      </p:sp>
    </p:spTree>
    <p:extLst>
      <p:ext uri="{BB962C8B-B14F-4D97-AF65-F5344CB8AC3E}">
        <p14:creationId xmlns:p14="http://schemas.microsoft.com/office/powerpoint/2010/main" val="360923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36E9EB-57F5-41CE-97D5-EDE904216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003" y="1094151"/>
            <a:ext cx="7039993" cy="22528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8B0533-3AAD-49A4-8FDC-983E3493C0E7}"/>
              </a:ext>
            </a:extLst>
          </p:cNvPr>
          <p:cNvSpPr txBox="1"/>
          <p:nvPr/>
        </p:nvSpPr>
        <p:spPr>
          <a:xfrm>
            <a:off x="781235" y="3879542"/>
            <a:ext cx="102270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Для проведення кредитної підприємницької операції підприємець залучає грошові вклади </a:t>
            </a:r>
            <a:r>
              <a:rPr lang="uk-UA" dirty="0" err="1"/>
              <a:t>Г</a:t>
            </a:r>
            <a:r>
              <a:rPr lang="uk-UA" baseline="-25000" dirty="0" err="1"/>
              <a:t>в</a:t>
            </a:r>
            <a:r>
              <a:rPr lang="uk-UA" dirty="0"/>
              <a:t>, сплачуючи власникам вкладів винагороду у вигляді депозитного проценту </a:t>
            </a:r>
            <a:r>
              <a:rPr lang="uk-UA" dirty="0" err="1"/>
              <a:t>П</a:t>
            </a:r>
            <a:r>
              <a:rPr lang="uk-UA" baseline="-25000" dirty="0" err="1"/>
              <a:t>д</a:t>
            </a:r>
            <a:r>
              <a:rPr lang="uk-UA" dirty="0"/>
              <a:t> з подальшим поверненням вкладу </a:t>
            </a:r>
            <a:r>
              <a:rPr lang="uk-UA" dirty="0" err="1"/>
              <a:t>Г</a:t>
            </a:r>
            <a:r>
              <a:rPr lang="uk-UA" baseline="-25000" dirty="0" err="1"/>
              <a:t>в</a:t>
            </a:r>
            <a:r>
              <a:rPr lang="uk-UA" dirty="0"/>
              <a:t> через певний строк. Залучені кошти у формі кредиту передаються покупцям кредитів. Покупець повинен повернути суму кредиту </a:t>
            </a:r>
            <a:r>
              <a:rPr lang="uk-UA" dirty="0" err="1"/>
              <a:t>Г</a:t>
            </a:r>
            <a:r>
              <a:rPr lang="uk-UA" baseline="-25000" dirty="0" err="1"/>
              <a:t>к</a:t>
            </a:r>
            <a:r>
              <a:rPr lang="uk-UA" dirty="0"/>
              <a:t> та кредитний процент </a:t>
            </a:r>
            <a:r>
              <a:rPr lang="uk-UA" dirty="0" err="1"/>
              <a:t>П</a:t>
            </a:r>
            <a:r>
              <a:rPr lang="uk-UA" baseline="-25000" dirty="0" err="1"/>
              <a:t>к</a:t>
            </a:r>
            <a:r>
              <a:rPr lang="uk-UA" dirty="0"/>
              <a:t>. Різниця між кредитним і депозитним процентом є джерелом прибутку підприємців-кредиторів.</a:t>
            </a:r>
          </a:p>
        </p:txBody>
      </p:sp>
    </p:spTree>
    <p:extLst>
      <p:ext uri="{BB962C8B-B14F-4D97-AF65-F5344CB8AC3E}">
        <p14:creationId xmlns:p14="http://schemas.microsoft.com/office/powerpoint/2010/main" val="45247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943EE8-AFCC-4BFE-B608-D72A96A9B98B}"/>
              </a:ext>
            </a:extLst>
          </p:cNvPr>
          <p:cNvSpPr txBox="1"/>
          <p:nvPr/>
        </p:nvSpPr>
        <p:spPr>
          <a:xfrm>
            <a:off x="1404151" y="1331651"/>
            <a:ext cx="938369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/>
              <a:t>Метою фінансового підприємництва </a:t>
            </a:r>
            <a:r>
              <a:rPr lang="uk-UA" dirty="0"/>
              <a:t>є спрямування фінансових активів (заощаджень) до найефективніших споживачів (ефективно функціонуючих господарюючих суб’єктів).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Для досягнення мети фінансові посередники виконують такі </a:t>
            </a:r>
            <a:r>
              <a:rPr lang="uk-UA" b="1" dirty="0"/>
              <a:t>функції</a:t>
            </a:r>
            <a:r>
              <a:rPr lang="uk-UA" dirty="0"/>
              <a:t>:</a:t>
            </a:r>
          </a:p>
          <a:p>
            <a:pPr algn="just"/>
            <a:r>
              <a:rPr lang="uk-UA" i="1" dirty="0"/>
              <a:t>1. Консолідація (акумуляція) фінансових активів </a:t>
            </a:r>
            <a:r>
              <a:rPr lang="uk-UA" dirty="0"/>
              <a:t>населення та вільних коштів суб’єктів господарювання та подальше диверсифіковане (різноспрямоване) їх вкладання в різні проекти (розвиток та модернізація існуючих підприємств, створення нових підприємств тощо).</a:t>
            </a:r>
          </a:p>
          <a:p>
            <a:pPr algn="just"/>
            <a:r>
              <a:rPr lang="uk-UA" i="1" dirty="0"/>
              <a:t>2. Забезпечення рівноваги на ринку капіталу </a:t>
            </a:r>
            <a:r>
              <a:rPr lang="uk-UA" dirty="0"/>
              <a:t>через погодження пропозиції і попиту на фінансові активи. За рахунок масштабів діяльності й портфельного управління активами посередники гармонізують відносини між постачальниками і споживачами фінансових активів, ліквідують дисбаланс між пропозицією і попитом на вільні кошти, забезпечуючи при цьому ефективний розподіл і перерозподіл ресурсів на ринку. Можливість задоволення потреб клієнтів щодо гарантованого розміщення їх активів є винятковим пріоритетом інституці1йної форми посередництва.</a:t>
            </a:r>
          </a:p>
        </p:txBody>
      </p:sp>
    </p:spTree>
    <p:extLst>
      <p:ext uri="{BB962C8B-B14F-4D97-AF65-F5344CB8AC3E}">
        <p14:creationId xmlns:p14="http://schemas.microsoft.com/office/powerpoint/2010/main" val="171967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191DD3-58D5-4752-A96C-6F774121DC90}"/>
              </a:ext>
            </a:extLst>
          </p:cNvPr>
          <p:cNvSpPr txBox="1"/>
          <p:nvPr/>
        </p:nvSpPr>
        <p:spPr>
          <a:xfrm>
            <a:off x="1349406" y="1997839"/>
            <a:ext cx="94931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/>
              <a:t>3. Перерозподіл і зниження фінансових ризиків.</a:t>
            </a:r>
            <a:r>
              <a:rPr lang="uk-UA" dirty="0"/>
              <a:t> Професійні посередники при купівлі чи продажу фінансових активів можуть управляти бізнес-операціями, перерозподіляючи ризик між учасниками ринку.</a:t>
            </a:r>
          </a:p>
          <a:p>
            <a:pPr algn="just"/>
            <a:endParaRPr lang="uk-UA" dirty="0"/>
          </a:p>
          <a:p>
            <a:pPr algn="just"/>
            <a:r>
              <a:rPr lang="uk-UA" i="1" dirty="0"/>
              <a:t>4. Забезпечення підвищеної ліквідності фінансових вкладів </a:t>
            </a:r>
            <a:r>
              <a:rPr lang="uk-UA" dirty="0"/>
              <a:t>шляхом професійного портфельного управління активами.  Можливості індивідуального інвестування вужчі, ніж через фінансових посередників. При цьому ліквідність і ризики вкладів також відрізняються. У довгостроковому періоді посередники універсально забезпечують ліквідність вкладів, регулюють інтереси інвесторів і компаній, що діють на ринку цінних паперів.</a:t>
            </a:r>
          </a:p>
        </p:txBody>
      </p:sp>
    </p:spTree>
    <p:extLst>
      <p:ext uri="{BB962C8B-B14F-4D97-AF65-F5344CB8AC3E}">
        <p14:creationId xmlns:p14="http://schemas.microsoft.com/office/powerpoint/2010/main" val="2722923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541353-E6A4-4E96-929B-0F47220404A0}"/>
              </a:ext>
            </a:extLst>
          </p:cNvPr>
          <p:cNvSpPr txBox="1"/>
          <p:nvPr/>
        </p:nvSpPr>
        <p:spPr>
          <a:xfrm>
            <a:off x="1367161" y="1950821"/>
            <a:ext cx="9729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Фінансових посередників умовно можна поділити на три групи:</a:t>
            </a:r>
          </a:p>
          <a:p>
            <a:pPr algn="ctr"/>
            <a:endParaRPr lang="uk-UA" dirty="0"/>
          </a:p>
          <a:p>
            <a:pPr marL="342900" indent="-342900" algn="just">
              <a:buAutoNum type="arabicParenR"/>
            </a:pPr>
            <a:r>
              <a:rPr lang="uk-UA" dirty="0"/>
              <a:t>депозитні установи (комерційні, інвестиційні, ощадні банки, кредитні спілки);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2) установи контрактного типу (пенсійні фонди, страхові компанії, довірчі товариства);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3) інвестиційні фонди та інвестиційні компанії.</a:t>
            </a:r>
          </a:p>
        </p:txBody>
      </p:sp>
    </p:spTree>
    <p:extLst>
      <p:ext uri="{BB962C8B-B14F-4D97-AF65-F5344CB8AC3E}">
        <p14:creationId xmlns:p14="http://schemas.microsoft.com/office/powerpoint/2010/main" val="1034704682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882</TotalTime>
  <Words>2698</Words>
  <Application>Microsoft Office PowerPoint</Application>
  <PresentationFormat>Широкоэкранный</PresentationFormat>
  <Paragraphs>169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Arial</vt:lpstr>
      <vt:lpstr>Calibri</vt:lpstr>
      <vt:lpstr>Century Gothic</vt:lpstr>
      <vt:lpstr>Times New Roman</vt:lpstr>
      <vt:lpstr>Wingdings</vt:lpstr>
      <vt:lpstr>Туман</vt:lpstr>
      <vt:lpstr>ПІДПРИЄМНИЦТВО У СФЕРІ НАДАННЯ КРЕДИТНО-ФІНАНСОВИХ ПОСЛУГ ТА СТРАХУВАННЯ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Теми доповідей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Катерина Бужимська</dc:creator>
  <cp:lastModifiedBy>Катерина Бужимська</cp:lastModifiedBy>
  <cp:revision>49</cp:revision>
  <dcterms:created xsi:type="dcterms:W3CDTF">2021-03-16T13:12:34Z</dcterms:created>
  <dcterms:modified xsi:type="dcterms:W3CDTF">2022-04-29T05:32:52Z</dcterms:modified>
</cp:coreProperties>
</file>