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8" r:id="rId12"/>
    <p:sldId id="269" r:id="rId13"/>
    <p:sldId id="270" r:id="rId14"/>
    <p:sldId id="266" r:id="rId15"/>
    <p:sldId id="267" r:id="rId16"/>
    <p:sldId id="271" r:id="rId17"/>
    <p:sldId id="272" r:id="rId18"/>
    <p:sldId id="273" r:id="rId19"/>
    <p:sldId id="274" r:id="rId20"/>
    <p:sldId id="275" r:id="rId21"/>
    <p:sldId id="276" r:id="rId22"/>
    <p:sldId id="2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enKell" initials="I" lastIdx="1" clrIdx="0">
    <p:extLst>
      <p:ext uri="{19B8F6BF-5375-455C-9EA6-DF929625EA0E}">
        <p15:presenceInfo xmlns="" xmlns:p15="http://schemas.microsoft.com/office/powerpoint/2012/main" userId="4b867bfd693c2b2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7F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876" y="-1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p>
            <a:fld id="{06F04E89-5191-41A4-82F3-9ACE48870013}" type="datetimeFigureOut">
              <a:rPr lang="en-US" smtClean="0"/>
              <a:t>10/16/2024</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CB8F383A-977F-4139-8764-6931BD87FB6C}" type="slidenum">
              <a:rPr lang="en-US" smtClean="0"/>
              <a:t>‹№›</a:t>
            </a:fld>
            <a:endParaRPr lang="en-US"/>
          </a:p>
        </p:txBody>
      </p:sp>
    </p:spTree>
    <p:extLst>
      <p:ext uri="{BB962C8B-B14F-4D97-AF65-F5344CB8AC3E}">
        <p14:creationId xmlns:p14="http://schemas.microsoft.com/office/powerpoint/2010/main" val="2462033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06F04E89-5191-41A4-82F3-9ACE48870013}" type="datetimeFigureOut">
              <a:rPr lang="en-US" smtClean="0"/>
              <a:t>10/16/2024</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CB8F383A-977F-4139-8764-6931BD87FB6C}" type="slidenum">
              <a:rPr lang="en-US" smtClean="0"/>
              <a:t>‹№›</a:t>
            </a:fld>
            <a:endParaRPr lang="en-US"/>
          </a:p>
        </p:txBody>
      </p:sp>
    </p:spTree>
    <p:extLst>
      <p:ext uri="{BB962C8B-B14F-4D97-AF65-F5344CB8AC3E}">
        <p14:creationId xmlns:p14="http://schemas.microsoft.com/office/powerpoint/2010/main" val="2384278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06F04E89-5191-41A4-82F3-9ACE48870013}" type="datetimeFigureOut">
              <a:rPr lang="en-US" smtClean="0"/>
              <a:t>10/16/2024</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CB8F383A-977F-4139-8764-6931BD87FB6C}" type="slidenum">
              <a:rPr lang="en-US" smtClean="0"/>
              <a:t>‹№›</a:t>
            </a:fld>
            <a:endParaRPr lang="en-US"/>
          </a:p>
        </p:txBody>
      </p:sp>
    </p:spTree>
    <p:extLst>
      <p:ext uri="{BB962C8B-B14F-4D97-AF65-F5344CB8AC3E}">
        <p14:creationId xmlns:p14="http://schemas.microsoft.com/office/powerpoint/2010/main" val="1509400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06F04E89-5191-41A4-82F3-9ACE48870013}" type="datetimeFigureOut">
              <a:rPr lang="en-US" smtClean="0"/>
              <a:t>10/16/2024</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CB8F383A-977F-4139-8764-6931BD87FB6C}" type="slidenum">
              <a:rPr lang="en-US" smtClean="0"/>
              <a:t>‹№›</a:t>
            </a:fld>
            <a:endParaRPr lang="en-US"/>
          </a:p>
        </p:txBody>
      </p:sp>
    </p:spTree>
    <p:extLst>
      <p:ext uri="{BB962C8B-B14F-4D97-AF65-F5344CB8AC3E}">
        <p14:creationId xmlns:p14="http://schemas.microsoft.com/office/powerpoint/2010/main" val="182912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6F04E89-5191-41A4-82F3-9ACE48870013}" type="datetimeFigureOut">
              <a:rPr lang="en-US" smtClean="0"/>
              <a:t>10/16/2024</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CB8F383A-977F-4139-8764-6931BD87FB6C}" type="slidenum">
              <a:rPr lang="en-US" smtClean="0"/>
              <a:t>‹№›</a:t>
            </a:fld>
            <a:endParaRPr lang="en-US"/>
          </a:p>
        </p:txBody>
      </p:sp>
    </p:spTree>
    <p:extLst>
      <p:ext uri="{BB962C8B-B14F-4D97-AF65-F5344CB8AC3E}">
        <p14:creationId xmlns:p14="http://schemas.microsoft.com/office/powerpoint/2010/main" val="1871286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p>
            <a:fld id="{06F04E89-5191-41A4-82F3-9ACE48870013}" type="datetimeFigureOut">
              <a:rPr lang="en-US" smtClean="0"/>
              <a:t>10/16/2024</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CB8F383A-977F-4139-8764-6931BD87FB6C}" type="slidenum">
              <a:rPr lang="en-US" smtClean="0"/>
              <a:t>‹№›</a:t>
            </a:fld>
            <a:endParaRPr lang="en-US"/>
          </a:p>
        </p:txBody>
      </p:sp>
    </p:spTree>
    <p:extLst>
      <p:ext uri="{BB962C8B-B14F-4D97-AF65-F5344CB8AC3E}">
        <p14:creationId xmlns:p14="http://schemas.microsoft.com/office/powerpoint/2010/main" val="2301956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en-US"/>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p>
            <a:fld id="{06F04E89-5191-41A4-82F3-9ACE48870013}" type="datetimeFigureOut">
              <a:rPr lang="en-US" smtClean="0"/>
              <a:t>10/16/2024</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CB8F383A-977F-4139-8764-6931BD87FB6C}" type="slidenum">
              <a:rPr lang="en-US" smtClean="0"/>
              <a:t>‹№›</a:t>
            </a:fld>
            <a:endParaRPr lang="en-US"/>
          </a:p>
        </p:txBody>
      </p:sp>
    </p:spTree>
    <p:extLst>
      <p:ext uri="{BB962C8B-B14F-4D97-AF65-F5344CB8AC3E}">
        <p14:creationId xmlns:p14="http://schemas.microsoft.com/office/powerpoint/2010/main" val="2366486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fld id="{06F04E89-5191-41A4-82F3-9ACE48870013}" type="datetimeFigureOut">
              <a:rPr lang="en-US" smtClean="0"/>
              <a:t>10/16/2024</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CB8F383A-977F-4139-8764-6931BD87FB6C}" type="slidenum">
              <a:rPr lang="en-US" smtClean="0"/>
              <a:t>‹№›</a:t>
            </a:fld>
            <a:endParaRPr lang="en-US"/>
          </a:p>
        </p:txBody>
      </p:sp>
    </p:spTree>
    <p:extLst>
      <p:ext uri="{BB962C8B-B14F-4D97-AF65-F5344CB8AC3E}">
        <p14:creationId xmlns:p14="http://schemas.microsoft.com/office/powerpoint/2010/main" val="1207636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6F04E89-5191-41A4-82F3-9ACE48870013}" type="datetimeFigureOut">
              <a:rPr lang="en-US" smtClean="0"/>
              <a:t>10/16/2024</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CB8F383A-977F-4139-8764-6931BD87FB6C}" type="slidenum">
              <a:rPr lang="en-US" smtClean="0"/>
              <a:t>‹№›</a:t>
            </a:fld>
            <a:endParaRPr lang="en-US"/>
          </a:p>
        </p:txBody>
      </p:sp>
    </p:spTree>
    <p:extLst>
      <p:ext uri="{BB962C8B-B14F-4D97-AF65-F5344CB8AC3E}">
        <p14:creationId xmlns:p14="http://schemas.microsoft.com/office/powerpoint/2010/main" val="69912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6F04E89-5191-41A4-82F3-9ACE48870013}" type="datetimeFigureOut">
              <a:rPr lang="en-US" smtClean="0"/>
              <a:t>10/16/2024</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CB8F383A-977F-4139-8764-6931BD87FB6C}" type="slidenum">
              <a:rPr lang="en-US" smtClean="0"/>
              <a:t>‹№›</a:t>
            </a:fld>
            <a:endParaRPr lang="en-US"/>
          </a:p>
        </p:txBody>
      </p:sp>
    </p:spTree>
    <p:extLst>
      <p:ext uri="{BB962C8B-B14F-4D97-AF65-F5344CB8AC3E}">
        <p14:creationId xmlns:p14="http://schemas.microsoft.com/office/powerpoint/2010/main" val="275984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6F04E89-5191-41A4-82F3-9ACE48870013}" type="datetimeFigureOut">
              <a:rPr lang="en-US" smtClean="0"/>
              <a:t>10/16/2024</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CB8F383A-977F-4139-8764-6931BD87FB6C}" type="slidenum">
              <a:rPr lang="en-US" smtClean="0"/>
              <a:t>‹№›</a:t>
            </a:fld>
            <a:endParaRPr lang="en-US"/>
          </a:p>
        </p:txBody>
      </p:sp>
    </p:spTree>
    <p:extLst>
      <p:ext uri="{BB962C8B-B14F-4D97-AF65-F5344CB8AC3E}">
        <p14:creationId xmlns:p14="http://schemas.microsoft.com/office/powerpoint/2010/main" val="2576484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04E89-5191-41A4-82F3-9ACE48870013}" type="datetimeFigureOut">
              <a:rPr lang="en-US" smtClean="0"/>
              <a:t>10/16/2024</a:t>
            </a:fld>
            <a:endParaRPr lang="en-US"/>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8F383A-977F-4139-8764-6931BD87FB6C}" type="slidenum">
              <a:rPr lang="en-US" smtClean="0"/>
              <a:t>‹№›</a:t>
            </a:fld>
            <a:endParaRPr lang="en-US"/>
          </a:p>
        </p:txBody>
      </p:sp>
    </p:spTree>
    <p:extLst>
      <p:ext uri="{BB962C8B-B14F-4D97-AF65-F5344CB8AC3E}">
        <p14:creationId xmlns:p14="http://schemas.microsoft.com/office/powerpoint/2010/main" val="4112534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afedeflore.fr/"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costa.co.uk/"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starbucksathome.com/ua/"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rot="1384693">
            <a:off x="734299" y="2603549"/>
            <a:ext cx="10723401" cy="1165597"/>
          </a:xfrm>
        </p:spPr>
        <p:txBody>
          <a:bodyPr>
            <a:noAutofit/>
          </a:bodyPr>
          <a:lstStyle/>
          <a:p>
            <a:r>
              <a:rPr lang="sr-Latn-RS" sz="8000" dirty="0">
                <a:latin typeface="Bookman Old Style" panose="02050604050505020204" pitchFamily="18" charset="0"/>
                <a:cs typeface="Arial" panose="020B0604020202020204" pitchFamily="34" charset="0"/>
              </a:rPr>
              <a:t>Marketing Strategies</a:t>
            </a:r>
            <a:endParaRPr lang="en-US" sz="8000" dirty="0">
              <a:latin typeface="Bookman Old Style" panose="02050604050505020204" pitchFamily="18" charset="0"/>
              <a:cs typeface="Arial" panose="020B0604020202020204" pitchFamily="34" charset="0"/>
            </a:endParaRPr>
          </a:p>
        </p:txBody>
      </p:sp>
      <p:pic>
        <p:nvPicPr>
          <p:cNvPr id="4" name="Рисунок 3"/>
          <p:cNvPicPr>
            <a:picLocks noChangeAspect="1"/>
          </p:cNvPicPr>
          <p:nvPr/>
        </p:nvPicPr>
        <p:blipFill>
          <a:blip r:embed="rId3"/>
          <a:stretch>
            <a:fillRect/>
          </a:stretch>
        </p:blipFill>
        <p:spPr>
          <a:xfrm>
            <a:off x="0" y="1626234"/>
            <a:ext cx="12192000" cy="5231766"/>
          </a:xfrm>
          <a:prstGeom prst="rtTriangle">
            <a:avLst/>
          </a:prstGeom>
        </p:spPr>
      </p:pic>
    </p:spTree>
    <p:extLst>
      <p:ext uri="{BB962C8B-B14F-4D97-AF65-F5344CB8AC3E}">
        <p14:creationId xmlns:p14="http://schemas.microsoft.com/office/powerpoint/2010/main" val="11954540"/>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4799" y="1574447"/>
            <a:ext cx="6524018" cy="4524315"/>
          </a:xfrm>
          <a:prstGeom prst="rect">
            <a:avLst/>
          </a:prstGeom>
        </p:spPr>
        <p:txBody>
          <a:bodyPr wrap="square">
            <a:spAutoFit/>
          </a:bodyPr>
          <a:lstStyle/>
          <a:p>
            <a:r>
              <a:rPr lang="en-US" sz="2400" dirty="0" smtClean="0">
                <a:latin typeface="Arial" panose="020B0604020202020204" pitchFamily="34" charset="0"/>
                <a:cs typeface="Arial" panose="020B0604020202020204" pitchFamily="34" charset="0"/>
              </a:rPr>
              <a:t>Cafe de Flore is a historic café located in the Saint-Germain-des-</a:t>
            </a:r>
            <a:r>
              <a:rPr lang="en-US" sz="2400" dirty="0" err="1" smtClean="0">
                <a:latin typeface="Arial" panose="020B0604020202020204" pitchFamily="34" charset="0"/>
                <a:cs typeface="Arial" panose="020B0604020202020204" pitchFamily="34" charset="0"/>
              </a:rPr>
              <a:t>Prés</a:t>
            </a:r>
            <a:r>
              <a:rPr lang="en-US" sz="2400" dirty="0" smtClean="0">
                <a:latin typeface="Arial" panose="020B0604020202020204" pitchFamily="34" charset="0"/>
                <a:cs typeface="Arial" panose="020B0604020202020204" pitchFamily="34" charset="0"/>
              </a:rPr>
              <a:t> neighborhood of Paris, France. This café has a rich cultural heritage and is renowned for its storied history. It served as an important hub for writers, artists, and intellectuals throughout the 20th century. Cafe de Flore is known for its "boulevard life" atmosphere and a rich coffee culture, making it a popular destination for those who appreciate French literature and art.</a:t>
            </a:r>
          </a:p>
          <a:p>
            <a:endParaRPr lang="uk-UA" sz="2400" dirty="0" smtClean="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hlinkClick r:id="rId2"/>
              </a:rPr>
              <a:t>Web-page</a:t>
            </a:r>
            <a:endParaRPr lang="en-US" sz="2400"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3"/>
          <a:stretch>
            <a:fillRect/>
          </a:stretch>
        </p:blipFill>
        <p:spPr>
          <a:xfrm>
            <a:off x="7528560" y="0"/>
            <a:ext cx="4663440" cy="6848480"/>
          </a:xfrm>
          <a:prstGeom prst="rect">
            <a:avLst/>
          </a:prstGeom>
        </p:spPr>
      </p:pic>
    </p:spTree>
    <p:extLst>
      <p:ext uri="{BB962C8B-B14F-4D97-AF65-F5344CB8AC3E}">
        <p14:creationId xmlns:p14="http://schemas.microsoft.com/office/powerpoint/2010/main" val="4504307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b="4266"/>
          <a:stretch/>
        </p:blipFill>
        <p:spPr>
          <a:xfrm>
            <a:off x="0" y="660884"/>
            <a:ext cx="12192000" cy="5282716"/>
          </a:xfrm>
          <a:prstGeom prst="rect">
            <a:avLst/>
          </a:prstGeom>
        </p:spPr>
      </p:pic>
    </p:spTree>
    <p:extLst>
      <p:ext uri="{BB962C8B-B14F-4D97-AF65-F5344CB8AC3E}">
        <p14:creationId xmlns:p14="http://schemas.microsoft.com/office/powerpoint/2010/main" val="3754592657"/>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593387"/>
            <a:ext cx="12192000" cy="5505451"/>
          </a:xfrm>
          <a:prstGeom prst="rect">
            <a:avLst/>
          </a:prstGeom>
        </p:spPr>
      </p:pic>
    </p:spTree>
    <p:extLst>
      <p:ext uri="{BB962C8B-B14F-4D97-AF65-F5344CB8AC3E}">
        <p14:creationId xmlns:p14="http://schemas.microsoft.com/office/powerpoint/2010/main" val="1882796509"/>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436741"/>
            <a:ext cx="12192000" cy="5482906"/>
          </a:xfrm>
          <a:prstGeom prst="rect">
            <a:avLst/>
          </a:prstGeom>
        </p:spPr>
      </p:pic>
    </p:spTree>
    <p:extLst>
      <p:ext uri="{BB962C8B-B14F-4D97-AF65-F5344CB8AC3E}">
        <p14:creationId xmlns:p14="http://schemas.microsoft.com/office/powerpoint/2010/main" val="3124749921"/>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58511" y="932503"/>
            <a:ext cx="7516239" cy="5016758"/>
          </a:xfrm>
          <a:prstGeom prst="rect">
            <a:avLst/>
          </a:prstGeom>
        </p:spPr>
        <p:txBody>
          <a:bodyPr wrap="square">
            <a:spAutoFit/>
          </a:bodyPr>
          <a:lstStyle/>
          <a:p>
            <a:r>
              <a:rPr lang="en-US" sz="2000" b="1" dirty="0" smtClean="0">
                <a:latin typeface="Arial" panose="020B0604020202020204" pitchFamily="34" charset="0"/>
                <a:cs typeface="Arial" panose="020B0604020202020204" pitchFamily="34" charset="0"/>
              </a:rPr>
              <a:t>Cafe de Flore primarily relies on traditional marketing strategies that are aimed at maintaining its prestige and historical significance:</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1. </a:t>
            </a:r>
            <a:r>
              <a:rPr lang="en-US" sz="2000" i="1" dirty="0" smtClean="0">
                <a:latin typeface="Arial" panose="020B0604020202020204" pitchFamily="34" charset="0"/>
                <a:cs typeface="Arial" panose="020B0604020202020204" pitchFamily="34" charset="0"/>
              </a:rPr>
              <a:t>Heritage Marketing</a:t>
            </a:r>
            <a:r>
              <a:rPr lang="en-US" sz="2000" dirty="0" smtClean="0">
                <a:latin typeface="Arial" panose="020B0604020202020204" pitchFamily="34" charset="0"/>
                <a:cs typeface="Arial" panose="020B0604020202020204" pitchFamily="34" charset="0"/>
              </a:rPr>
              <a:t>: The café actively uses its rich history and connections with famous personalities to attract attention. It shares photos and stories of past visits by renowned writers and artists.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2. </a:t>
            </a:r>
            <a:r>
              <a:rPr lang="en-US" sz="2000" i="1" dirty="0" smtClean="0">
                <a:latin typeface="Arial" panose="020B0604020202020204" pitchFamily="34" charset="0"/>
                <a:cs typeface="Arial" panose="020B0604020202020204" pitchFamily="34" charset="0"/>
              </a:rPr>
              <a:t>Ambiance and Style</a:t>
            </a:r>
            <a:r>
              <a:rPr lang="en-US" sz="2000" dirty="0" smtClean="0">
                <a:latin typeface="Arial" panose="020B0604020202020204" pitchFamily="34" charset="0"/>
                <a:cs typeface="Arial" panose="020B0604020202020204" pitchFamily="34" charset="0"/>
              </a:rPr>
              <a:t>: Cafe de Flore creates a unique atmosphere that encourages a pleasant experience. They aim to preserve the authentic interior and service.</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3. </a:t>
            </a:r>
            <a:r>
              <a:rPr lang="en-US" sz="2000" i="1" dirty="0" smtClean="0">
                <a:latin typeface="Arial" panose="020B0604020202020204" pitchFamily="34" charset="0"/>
                <a:cs typeface="Arial" panose="020B0604020202020204" pitchFamily="34" charset="0"/>
              </a:rPr>
              <a:t>Exclusivity</a:t>
            </a:r>
            <a:r>
              <a:rPr lang="en-US" sz="2000" dirty="0" smtClean="0">
                <a:latin typeface="Arial" panose="020B0604020202020204" pitchFamily="34" charset="0"/>
                <a:cs typeface="Arial" panose="020B0604020202020204" pitchFamily="34" charset="0"/>
              </a:rPr>
              <a:t>: The café positions itself as an upscale place offering refined drinks and a cultural experience. This appeals to customers who appreciate elegance and history.</a:t>
            </a:r>
          </a:p>
        </p:txBody>
      </p:sp>
      <p:pic>
        <p:nvPicPr>
          <p:cNvPr id="6146" name="Picture 2" descr="Cafe de flore, Saint Germain des Prés, Magdalena Martin · Art photographs ·  YellowKorner"/>
          <p:cNvPicPr>
            <a:picLocks noChangeAspect="1" noChangeArrowheads="1"/>
          </p:cNvPicPr>
          <p:nvPr/>
        </p:nvPicPr>
        <p:blipFill rotWithShape="1">
          <a:blip r:embed="rId2">
            <a:extLst>
              <a:ext uri="{28A0092B-C50C-407E-A947-70E740481C1C}">
                <a14:useLocalDpi xmlns:a14="http://schemas.microsoft.com/office/drawing/2010/main" val="0"/>
              </a:ext>
            </a:extLst>
          </a:blip>
          <a:srcRect r="7389"/>
          <a:stretch/>
        </p:blipFill>
        <p:spPr bwMode="auto">
          <a:xfrm>
            <a:off x="0" y="0"/>
            <a:ext cx="423633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11894"/>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0296" y="1538354"/>
            <a:ext cx="5553345" cy="4401205"/>
          </a:xfrm>
          <a:prstGeom prst="rect">
            <a:avLst/>
          </a:prstGeom>
        </p:spPr>
        <p:txBody>
          <a:bodyPr wrap="square">
            <a:spAutoFit/>
          </a:bodyPr>
          <a:lstStyle/>
          <a:p>
            <a:r>
              <a:rPr lang="en-US" sz="2000" dirty="0" smtClean="0">
                <a:latin typeface="Arial" panose="020B0604020202020204" pitchFamily="34" charset="0"/>
                <a:cs typeface="Arial" panose="020B0604020202020204" pitchFamily="34" charset="0"/>
              </a:rPr>
              <a:t>4. </a:t>
            </a:r>
            <a:r>
              <a:rPr lang="en-US" sz="2000" i="1" dirty="0" smtClean="0">
                <a:latin typeface="Arial" panose="020B0604020202020204" pitchFamily="34" charset="0"/>
                <a:cs typeface="Arial" panose="020B0604020202020204" pitchFamily="34" charset="0"/>
              </a:rPr>
              <a:t>Art Event Partnerships</a:t>
            </a:r>
            <a:r>
              <a:rPr lang="en-US" sz="2000" dirty="0" smtClean="0">
                <a:latin typeface="Arial" panose="020B0604020202020204" pitchFamily="34" charset="0"/>
                <a:cs typeface="Arial" panose="020B0604020202020204" pitchFamily="34" charset="0"/>
              </a:rPr>
              <a:t>: Cafe de Flore may support art events or exhibitions, enhancing its popularity within the artistic community.</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5. </a:t>
            </a:r>
            <a:r>
              <a:rPr lang="en-US" sz="2000" i="1" dirty="0" smtClean="0">
                <a:latin typeface="Arial" panose="020B0604020202020204" pitchFamily="34" charset="0"/>
                <a:cs typeface="Arial" panose="020B0604020202020204" pitchFamily="34" charset="0"/>
              </a:rPr>
              <a:t>Social Media and Online Presence</a:t>
            </a:r>
            <a:r>
              <a:rPr lang="en-US" sz="2000" dirty="0" smtClean="0">
                <a:latin typeface="Arial" panose="020B0604020202020204" pitchFamily="34" charset="0"/>
                <a:cs typeface="Arial" panose="020B0604020202020204" pitchFamily="34" charset="0"/>
              </a:rPr>
              <a:t>: While maintaining its traditional reputation, the café can also use social media and a website to attract new customers and inform them about its services.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In summary, Cafe de Flore relies on its historical reputation and an atmosphere that attracts those who value cultural heritage and exclusivity.</a:t>
            </a:r>
            <a:endParaRPr lang="en-US" sz="2000"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stretch>
            <a:fillRect/>
          </a:stretch>
        </p:blipFill>
        <p:spPr>
          <a:xfrm>
            <a:off x="6076950" y="0"/>
            <a:ext cx="6115050" cy="6858000"/>
          </a:xfrm>
          <a:prstGeom prst="rect">
            <a:avLst/>
          </a:prstGeom>
        </p:spPr>
      </p:pic>
    </p:spTree>
    <p:extLst>
      <p:ext uri="{BB962C8B-B14F-4D97-AF65-F5344CB8AC3E}">
        <p14:creationId xmlns:p14="http://schemas.microsoft.com/office/powerpoint/2010/main" val="2337368495"/>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810655" y="1900085"/>
            <a:ext cx="6251643" cy="3785652"/>
          </a:xfrm>
          <a:prstGeom prst="rect">
            <a:avLst/>
          </a:prstGeom>
        </p:spPr>
        <p:txBody>
          <a:bodyPr wrap="square">
            <a:spAutoFit/>
          </a:bodyPr>
          <a:lstStyle/>
          <a:p>
            <a:r>
              <a:rPr lang="en-US" sz="2400" dirty="0" smtClean="0">
                <a:latin typeface="Arial" panose="020B0604020202020204" pitchFamily="34" charset="0"/>
                <a:cs typeface="Arial" panose="020B0604020202020204" pitchFamily="34" charset="0"/>
              </a:rPr>
              <a:t>Costa Coffee is a British coffee shop chain, one of the largest in the world. It's known for its coffee, fresh pastries, and a variety of drinks. Costa Coffee shops have a friendly atmosphere and are often popular places for meetings and work. They are also active in the online space and have a loyalty program for customers.</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hlinkClick r:id="rId2"/>
              </a:rPr>
              <a:t>Web-page</a:t>
            </a:r>
            <a:endParaRPr lang="en-US" sz="2400" dirty="0">
              <a:latin typeface="Arial" panose="020B0604020202020204" pitchFamily="34" charset="0"/>
              <a:cs typeface="Arial" panose="020B0604020202020204" pitchFamily="34" charset="0"/>
            </a:endParaRPr>
          </a:p>
        </p:txBody>
      </p:sp>
      <p:pic>
        <p:nvPicPr>
          <p:cNvPr id="7170" name="Picture 2" descr="Navan Town Centre | 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91" y="977800"/>
            <a:ext cx="4988689" cy="4988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5353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559997"/>
            <a:ext cx="12192000" cy="5533045"/>
          </a:xfrm>
          <a:prstGeom prst="rect">
            <a:avLst/>
          </a:prstGeom>
        </p:spPr>
      </p:pic>
    </p:spTree>
    <p:extLst>
      <p:ext uri="{BB962C8B-B14F-4D97-AF65-F5344CB8AC3E}">
        <p14:creationId xmlns:p14="http://schemas.microsoft.com/office/powerpoint/2010/main" val="3214309276"/>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4019" y="596426"/>
            <a:ext cx="12167981" cy="5549064"/>
          </a:xfrm>
          <a:prstGeom prst="rect">
            <a:avLst/>
          </a:prstGeom>
        </p:spPr>
      </p:pic>
    </p:spTree>
    <p:extLst>
      <p:ext uri="{BB962C8B-B14F-4D97-AF65-F5344CB8AC3E}">
        <p14:creationId xmlns:p14="http://schemas.microsoft.com/office/powerpoint/2010/main" val="2963090761"/>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6163" y="1257660"/>
            <a:ext cx="5911173" cy="4401205"/>
          </a:xfrm>
          <a:prstGeom prst="rect">
            <a:avLst/>
          </a:prstGeom>
        </p:spPr>
        <p:txBody>
          <a:bodyPr wrap="square">
            <a:spAutoFit/>
          </a:bodyPr>
          <a:lstStyle/>
          <a:p>
            <a:r>
              <a:rPr lang="en-US" sz="2000" b="1" dirty="0" smtClean="0">
                <a:latin typeface="Arial" panose="020B0604020202020204" pitchFamily="34" charset="0"/>
                <a:cs typeface="Arial" panose="020B0604020202020204" pitchFamily="34" charset="0"/>
              </a:rPr>
              <a:t>Costa Coffee uses various marketing strategies, including:</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1. </a:t>
            </a:r>
            <a:r>
              <a:rPr lang="en-US" sz="2000" i="1" dirty="0" smtClean="0">
                <a:latin typeface="Arial" panose="020B0604020202020204" pitchFamily="34" charset="0"/>
                <a:cs typeface="Arial" panose="020B0604020202020204" pitchFamily="34" charset="0"/>
              </a:rPr>
              <a:t>Network Expansion</a:t>
            </a:r>
            <a:r>
              <a:rPr lang="en-US" sz="2000" dirty="0" smtClean="0">
                <a:latin typeface="Arial" panose="020B0604020202020204" pitchFamily="34" charset="0"/>
                <a:cs typeface="Arial" panose="020B0604020202020204" pitchFamily="34" charset="0"/>
              </a:rPr>
              <a:t>: The coffee shop actively opens new locations in different areas to be closer to customers.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2. </a:t>
            </a:r>
            <a:r>
              <a:rPr lang="en-US" sz="2000" i="1" dirty="0" smtClean="0">
                <a:latin typeface="Arial" panose="020B0604020202020204" pitchFamily="34" charset="0"/>
                <a:cs typeface="Arial" panose="020B0604020202020204" pitchFamily="34" charset="0"/>
              </a:rPr>
              <a:t>Product Quality</a:t>
            </a:r>
            <a:r>
              <a:rPr lang="en-US" sz="2000" dirty="0" smtClean="0">
                <a:latin typeface="Arial" panose="020B0604020202020204" pitchFamily="34" charset="0"/>
                <a:cs typeface="Arial" panose="020B0604020202020204" pitchFamily="34" charset="0"/>
              </a:rPr>
              <a:t>: Costa Coffee aims to provide high-quality coffee and other products that appeal to those who appreciate tasty drinks.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3. </a:t>
            </a:r>
            <a:r>
              <a:rPr lang="en-US" sz="2000" i="1" dirty="0" smtClean="0">
                <a:latin typeface="Arial" panose="020B0604020202020204" pitchFamily="34" charset="0"/>
                <a:cs typeface="Arial" panose="020B0604020202020204" pitchFamily="34" charset="0"/>
              </a:rPr>
              <a:t>Customer Loyalty</a:t>
            </a:r>
            <a:r>
              <a:rPr lang="en-US" sz="2000" dirty="0" smtClean="0">
                <a:latin typeface="Arial" panose="020B0604020202020204" pitchFamily="34" charset="0"/>
                <a:cs typeface="Arial" panose="020B0604020202020204" pitchFamily="34" charset="0"/>
              </a:rPr>
              <a:t>: The café offers a loyalty program that rewards regular customers with discounts and bonuses.</a:t>
            </a:r>
          </a:p>
        </p:txBody>
      </p:sp>
      <p:pic>
        <p:nvPicPr>
          <p:cNvPr id="3" name="Рисунок 2"/>
          <p:cNvPicPr>
            <a:picLocks noChangeAspect="1"/>
          </p:cNvPicPr>
          <p:nvPr/>
        </p:nvPicPr>
        <p:blipFill rotWithShape="1">
          <a:blip r:embed="rId2"/>
          <a:srcRect r="50443"/>
          <a:stretch/>
        </p:blipFill>
        <p:spPr>
          <a:xfrm>
            <a:off x="6167336" y="41958"/>
            <a:ext cx="6024664" cy="6731352"/>
          </a:xfrm>
          <a:prstGeom prst="rect">
            <a:avLst/>
          </a:prstGeom>
        </p:spPr>
      </p:pic>
    </p:spTree>
    <p:extLst>
      <p:ext uri="{BB962C8B-B14F-4D97-AF65-F5344CB8AC3E}">
        <p14:creationId xmlns:p14="http://schemas.microsoft.com/office/powerpoint/2010/main" val="2735381733"/>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82219" y="937442"/>
            <a:ext cx="1575881" cy="584775"/>
          </a:xfrm>
          <a:prstGeom prst="rect">
            <a:avLst/>
          </a:prstGeom>
          <a:noFill/>
        </p:spPr>
        <p:txBody>
          <a:bodyPr wrap="square" rtlCol="0">
            <a:spAutoFit/>
          </a:bodyPr>
          <a:lstStyle/>
          <a:p>
            <a:r>
              <a:rPr lang="en-US" sz="3200" dirty="0" smtClean="0"/>
              <a:t>Agenda</a:t>
            </a:r>
            <a:endParaRPr lang="en-US" sz="3200" dirty="0"/>
          </a:p>
        </p:txBody>
      </p:sp>
      <p:sp>
        <p:nvSpPr>
          <p:cNvPr id="3" name="Прямоугольник 2"/>
          <p:cNvSpPr/>
          <p:nvPr/>
        </p:nvSpPr>
        <p:spPr>
          <a:xfrm>
            <a:off x="3629172" y="2456451"/>
            <a:ext cx="5037414" cy="2308324"/>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1. </a:t>
            </a: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is a marketing </a:t>
            </a:r>
            <a:r>
              <a:rPr lang="en-US" sz="2400" dirty="0" smtClean="0">
                <a:latin typeface="Arial" panose="020B0604020202020204" pitchFamily="34" charset="0"/>
                <a:cs typeface="Arial" panose="020B0604020202020204" pitchFamily="34" charset="0"/>
              </a:rPr>
              <a:t>strategy</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2. </a:t>
            </a:r>
            <a:r>
              <a:rPr lang="en-US" sz="2400" dirty="0" smtClean="0">
                <a:latin typeface="Arial" panose="020B0604020202020204" pitchFamily="34" charset="0"/>
                <a:cs typeface="Arial" panose="020B0604020202020204" pitchFamily="34" charset="0"/>
              </a:rPr>
              <a:t>Starbucks </a:t>
            </a:r>
            <a:r>
              <a:rPr lang="en-US" sz="2400" dirty="0">
                <a:latin typeface="Arial" panose="020B0604020202020204" pitchFamily="34" charset="0"/>
                <a:cs typeface="Arial" panose="020B0604020202020204" pitchFamily="34" charset="0"/>
              </a:rPr>
              <a:t>Coffee </a:t>
            </a:r>
            <a:r>
              <a:rPr lang="en-US" sz="2400" dirty="0" smtClean="0">
                <a:latin typeface="Arial" panose="020B0604020202020204" pitchFamily="34" charset="0"/>
                <a:cs typeface="Arial" panose="020B0604020202020204" pitchFamily="34" charset="0"/>
              </a:rPr>
              <a:t>Shop</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3. </a:t>
            </a:r>
            <a:r>
              <a:rPr lang="en-US" sz="2400" dirty="0" smtClean="0">
                <a:latin typeface="Arial" panose="020B0604020202020204" pitchFamily="34" charset="0"/>
                <a:cs typeface="Arial" panose="020B0604020202020204" pitchFamily="34" charset="0"/>
              </a:rPr>
              <a:t>Cafe </a:t>
            </a:r>
            <a:r>
              <a:rPr lang="en-US" sz="2400" dirty="0">
                <a:latin typeface="Arial" panose="020B0604020202020204" pitchFamily="34" charset="0"/>
                <a:cs typeface="Arial" panose="020B0604020202020204" pitchFamily="34" charset="0"/>
              </a:rPr>
              <a:t>de Flore Coffee </a:t>
            </a:r>
            <a:r>
              <a:rPr lang="en-US" sz="2400" dirty="0" smtClean="0">
                <a:latin typeface="Arial" panose="020B0604020202020204" pitchFamily="34" charset="0"/>
                <a:cs typeface="Arial" panose="020B0604020202020204" pitchFamily="34" charset="0"/>
              </a:rPr>
              <a:t>Shop</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4. </a:t>
            </a:r>
            <a:r>
              <a:rPr lang="en-US" sz="2400" dirty="0" smtClean="0">
                <a:latin typeface="Arial" panose="020B0604020202020204" pitchFamily="34" charset="0"/>
                <a:cs typeface="Arial" panose="020B0604020202020204" pitchFamily="34" charset="0"/>
              </a:rPr>
              <a:t>Costa </a:t>
            </a:r>
            <a:r>
              <a:rPr lang="en-US" sz="2400" dirty="0">
                <a:latin typeface="Arial" panose="020B0604020202020204" pitchFamily="34" charset="0"/>
                <a:cs typeface="Arial" panose="020B0604020202020204" pitchFamily="34" charset="0"/>
              </a:rPr>
              <a:t>Coffee </a:t>
            </a:r>
            <a:r>
              <a:rPr lang="en-US" sz="2400" dirty="0" smtClean="0">
                <a:latin typeface="Arial" panose="020B0604020202020204" pitchFamily="34" charset="0"/>
                <a:cs typeface="Arial" panose="020B0604020202020204" pitchFamily="34" charset="0"/>
              </a:rPr>
              <a:t>Shop</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5. </a:t>
            </a:r>
            <a:r>
              <a:rPr lang="en-US" sz="2400" dirty="0" smtClean="0">
                <a:latin typeface="Arial" panose="020B0604020202020204" pitchFamily="34" charset="0"/>
                <a:cs typeface="Arial" panose="020B0604020202020204" pitchFamily="34" charset="0"/>
              </a:rPr>
              <a:t>Analysis </a:t>
            </a:r>
            <a:r>
              <a:rPr lang="en-US" sz="2400" dirty="0">
                <a:latin typeface="Arial" panose="020B0604020202020204" pitchFamily="34" charset="0"/>
                <a:cs typeface="Arial" panose="020B0604020202020204" pitchFamily="34" charset="0"/>
              </a:rPr>
              <a:t>of coffee shop marketing </a:t>
            </a:r>
            <a:r>
              <a:rPr lang="en-US" sz="2400" dirty="0" smtClean="0">
                <a:latin typeface="Arial" panose="020B0604020202020204" pitchFamily="34" charset="0"/>
                <a:cs typeface="Arial" panose="020B0604020202020204" pitchFamily="34" charset="0"/>
              </a:rPr>
              <a:t>strategies</a:t>
            </a:r>
            <a:endParaRPr lang="en-US" sz="2400" dirty="0">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rotWithShape="1">
          <a:blip r:embed="rId2"/>
          <a:srcRect l="60301"/>
          <a:stretch/>
        </p:blipFill>
        <p:spPr>
          <a:xfrm flipH="1">
            <a:off x="5842000" y="3207"/>
            <a:ext cx="6350000" cy="6854793"/>
          </a:xfrm>
          <a:prstGeom prst="rtTriangle">
            <a:avLst/>
          </a:prstGeom>
        </p:spPr>
      </p:pic>
      <p:pic>
        <p:nvPicPr>
          <p:cNvPr id="5" name="Рисунок 4"/>
          <p:cNvPicPr>
            <a:picLocks noChangeAspect="1"/>
          </p:cNvPicPr>
          <p:nvPr/>
        </p:nvPicPr>
        <p:blipFill rotWithShape="1">
          <a:blip r:embed="rId2"/>
          <a:srcRect r="60214"/>
          <a:stretch/>
        </p:blipFill>
        <p:spPr>
          <a:xfrm rot="5400000">
            <a:off x="244204" y="-240996"/>
            <a:ext cx="5493811" cy="5982218"/>
          </a:xfrm>
          <a:prstGeom prst="rtTriangle">
            <a:avLst/>
          </a:prstGeom>
        </p:spPr>
      </p:pic>
    </p:spTree>
    <p:extLst>
      <p:ext uri="{BB962C8B-B14F-4D97-AF65-F5344CB8AC3E}">
        <p14:creationId xmlns:p14="http://schemas.microsoft.com/office/powerpoint/2010/main" val="23656557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995481" y="1791247"/>
            <a:ext cx="6096000" cy="3477875"/>
          </a:xfrm>
          <a:prstGeom prst="rect">
            <a:avLst/>
          </a:prstGeom>
        </p:spPr>
        <p:txBody>
          <a:bodyPr>
            <a:spAutoFit/>
          </a:bodyPr>
          <a:lstStyle/>
          <a:p>
            <a:r>
              <a:rPr lang="en-US" sz="2000" dirty="0" smtClean="0">
                <a:latin typeface="Arial" panose="020B0604020202020204" pitchFamily="34" charset="0"/>
                <a:cs typeface="Arial" panose="020B0604020202020204" pitchFamily="34" charset="0"/>
              </a:rPr>
              <a:t>4. </a:t>
            </a:r>
            <a:r>
              <a:rPr lang="en-US" sz="2000" i="1" dirty="0" smtClean="0">
                <a:latin typeface="Arial" panose="020B0604020202020204" pitchFamily="34" charset="0"/>
                <a:cs typeface="Arial" panose="020B0604020202020204" pitchFamily="34" charset="0"/>
              </a:rPr>
              <a:t>Promotions and Advertising</a:t>
            </a:r>
            <a:r>
              <a:rPr lang="en-US" sz="2000" dirty="0" smtClean="0">
                <a:latin typeface="Arial" panose="020B0604020202020204" pitchFamily="34" charset="0"/>
                <a:cs typeface="Arial" panose="020B0604020202020204" pitchFamily="34" charset="0"/>
              </a:rPr>
              <a:t>: Costa Coffee conducts various promotions and advertising campaigns to attract the attention of new customers.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5. </a:t>
            </a:r>
            <a:r>
              <a:rPr lang="en-US" sz="2000" i="1" dirty="0" smtClean="0">
                <a:latin typeface="Arial" panose="020B0604020202020204" pitchFamily="34" charset="0"/>
                <a:cs typeface="Arial" panose="020B0604020202020204" pitchFamily="34" charset="0"/>
              </a:rPr>
              <a:t>Online Presence</a:t>
            </a:r>
            <a:r>
              <a:rPr lang="en-US" sz="2000" dirty="0" smtClean="0">
                <a:latin typeface="Arial" panose="020B0604020202020204" pitchFamily="34" charset="0"/>
                <a:cs typeface="Arial" panose="020B0604020202020204" pitchFamily="34" charset="0"/>
              </a:rPr>
              <a:t>: The café actively uses social media and a website to attract and retain customers, as well as for online ordering of food and drinks.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In essence, Costa Coffee combines product quality with expanding its network and digital marketing to attract and retain customers.</a:t>
            </a:r>
            <a:endParaRPr lang="en-US" sz="2000"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rotWithShape="1">
          <a:blip r:embed="rId2"/>
          <a:srcRect l="48470"/>
          <a:stretch/>
        </p:blipFill>
        <p:spPr>
          <a:xfrm>
            <a:off x="0" y="287919"/>
            <a:ext cx="5818274" cy="6251777"/>
          </a:xfrm>
          <a:prstGeom prst="rect">
            <a:avLst/>
          </a:prstGeom>
        </p:spPr>
      </p:pic>
    </p:spTree>
    <p:extLst>
      <p:ext uri="{BB962C8B-B14F-4D97-AF65-F5344CB8AC3E}">
        <p14:creationId xmlns:p14="http://schemas.microsoft.com/office/powerpoint/2010/main" val="1567030503"/>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2374" y="554477"/>
            <a:ext cx="8165570" cy="5632311"/>
          </a:xfrm>
          <a:prstGeom prst="rect">
            <a:avLst/>
          </a:prstGeom>
        </p:spPr>
        <p:txBody>
          <a:bodyPr wrap="square">
            <a:spAutoFit/>
          </a:bodyPr>
          <a:lstStyle/>
          <a:p>
            <a:r>
              <a:rPr lang="en-US" b="1" dirty="0" smtClean="0">
                <a:latin typeface="Arial" panose="020B0604020202020204" pitchFamily="34" charset="0"/>
                <a:cs typeface="Arial" panose="020B0604020202020204" pitchFamily="34" charset="0"/>
              </a:rPr>
              <a:t>Analyzing the marketing strategies of three coffee shops - Starbucks, Cafe de Flore, and Costa Coffee - can be like this:</a:t>
            </a:r>
          </a:p>
          <a:p>
            <a:endParaRPr lang="en-US" b="1"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1. </a:t>
            </a:r>
            <a:r>
              <a:rPr lang="en-US" dirty="0" smtClean="0">
                <a:latin typeface="Algerian" panose="04020705040A02060702" pitchFamily="82" charset="0"/>
                <a:cs typeface="Arial" panose="020B0604020202020204" pitchFamily="34" charset="0"/>
              </a:rPr>
              <a:t>Starbucks</a:t>
            </a:r>
            <a:r>
              <a:rPr lang="en-US" dirty="0" smtClean="0">
                <a:latin typeface="Arial" panose="020B0604020202020204" pitchFamily="34" charset="0"/>
                <a:cs typeface="Arial" panose="020B0604020202020204" pitchFamily="34" charset="0"/>
              </a:rPr>
              <a:t>:</a:t>
            </a:r>
          </a:p>
          <a:p>
            <a:r>
              <a:rPr lang="en-US" dirty="0" smtClean="0">
                <a:latin typeface="Arial" panose="020B0604020202020204" pitchFamily="34" charset="0"/>
                <a:cs typeface="Arial" panose="020B0604020202020204" pitchFamily="34" charset="0"/>
              </a:rPr>
              <a:t>   - A large chain with a wide geographic presence.</a:t>
            </a:r>
          </a:p>
          <a:p>
            <a:r>
              <a:rPr lang="en-US" dirty="0" smtClean="0">
                <a:latin typeface="Arial" panose="020B0604020202020204" pitchFamily="34" charset="0"/>
                <a:cs typeface="Arial" panose="020B0604020202020204" pitchFamily="34" charset="0"/>
              </a:rPr>
              <a:t>   - Strong emphasis on coffee quality and menu innovations.</a:t>
            </a:r>
          </a:p>
          <a:p>
            <a:r>
              <a:rPr lang="en-US" dirty="0" smtClean="0">
                <a:latin typeface="Arial" panose="020B0604020202020204" pitchFamily="34" charset="0"/>
                <a:cs typeface="Arial" panose="020B0604020202020204" pitchFamily="34" charset="0"/>
              </a:rPr>
              <a:t>   - Digital strategy with a mobile app and loyalty program.</a:t>
            </a:r>
          </a:p>
          <a:p>
            <a:r>
              <a:rPr lang="en-US" dirty="0" smtClean="0">
                <a:latin typeface="Arial" panose="020B0604020202020204" pitchFamily="34" charset="0"/>
                <a:cs typeface="Arial" panose="020B0604020202020204" pitchFamily="34" charset="0"/>
              </a:rPr>
              <a:t>   - Active engagement with customers and social media.</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2. </a:t>
            </a:r>
            <a:r>
              <a:rPr lang="en-US" dirty="0" smtClean="0">
                <a:latin typeface="Calisto MT" panose="02040603050505030304" pitchFamily="18" charset="0"/>
                <a:cs typeface="Arial" panose="020B0604020202020204" pitchFamily="34" charset="0"/>
              </a:rPr>
              <a:t>Cafe de Flore</a:t>
            </a:r>
            <a:r>
              <a:rPr lang="en-US" dirty="0" smtClean="0">
                <a:latin typeface="Arial" panose="020B0604020202020204" pitchFamily="34" charset="0"/>
                <a:cs typeface="Arial" panose="020B0604020202020204" pitchFamily="34" charset="0"/>
              </a:rPr>
              <a:t>:</a:t>
            </a:r>
          </a:p>
          <a:p>
            <a:r>
              <a:rPr lang="en-US" dirty="0" smtClean="0">
                <a:latin typeface="Arial" panose="020B0604020202020204" pitchFamily="34" charset="0"/>
                <a:cs typeface="Arial" panose="020B0604020202020204" pitchFamily="34" charset="0"/>
              </a:rPr>
              <a:t>   - Specializes in preserving its historical reputation and atmosphere.</a:t>
            </a:r>
          </a:p>
          <a:p>
            <a:r>
              <a:rPr lang="en-US" dirty="0" smtClean="0">
                <a:latin typeface="Arial" panose="020B0604020202020204" pitchFamily="34" charset="0"/>
                <a:cs typeface="Arial" panose="020B0604020202020204" pitchFamily="34" charset="0"/>
              </a:rPr>
              <a:t>   - Utilizes its reputation and connections with celebrities to attract customers.</a:t>
            </a:r>
          </a:p>
          <a:p>
            <a:r>
              <a:rPr lang="en-US" dirty="0" smtClean="0">
                <a:latin typeface="Arial" panose="020B0604020202020204" pitchFamily="34" charset="0"/>
                <a:cs typeface="Arial" panose="020B0604020202020204" pitchFamily="34" charset="0"/>
              </a:rPr>
              <a:t>   - Partnerships with artistic events.</a:t>
            </a:r>
          </a:p>
          <a:p>
            <a:r>
              <a:rPr lang="en-US" dirty="0" smtClean="0">
                <a:latin typeface="Arial" panose="020B0604020202020204" pitchFamily="34" charset="0"/>
                <a:cs typeface="Arial" panose="020B0604020202020204" pitchFamily="34" charset="0"/>
              </a:rPr>
              <a:t>   - Focuses on ambiance and culture.</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3. </a:t>
            </a:r>
            <a:r>
              <a:rPr lang="en-US" dirty="0" smtClean="0">
                <a:latin typeface="Broadway" panose="04040905080B02020502" pitchFamily="82" charset="0"/>
                <a:cs typeface="Arial" panose="020B0604020202020204" pitchFamily="34" charset="0"/>
              </a:rPr>
              <a:t>Costa Coffee</a:t>
            </a:r>
            <a:r>
              <a:rPr lang="en-US" dirty="0" smtClean="0">
                <a:latin typeface="Arial" panose="020B0604020202020204" pitchFamily="34" charset="0"/>
                <a:cs typeface="Arial" panose="020B0604020202020204" pitchFamily="34" charset="0"/>
              </a:rPr>
              <a:t>:</a:t>
            </a:r>
          </a:p>
          <a:p>
            <a:r>
              <a:rPr lang="en-US" dirty="0" smtClean="0">
                <a:latin typeface="Arial" panose="020B0604020202020204" pitchFamily="34" charset="0"/>
                <a:cs typeface="Arial" panose="020B0604020202020204" pitchFamily="34" charset="0"/>
              </a:rPr>
              <a:t>   - Actively expands and opens new stores.</a:t>
            </a:r>
          </a:p>
          <a:p>
            <a:r>
              <a:rPr lang="en-US" dirty="0" smtClean="0">
                <a:latin typeface="Arial" panose="020B0604020202020204" pitchFamily="34" charset="0"/>
                <a:cs typeface="Arial" panose="020B0604020202020204" pitchFamily="34" charset="0"/>
              </a:rPr>
              <a:t>   - High product quality and a loyalty program.</a:t>
            </a:r>
          </a:p>
          <a:p>
            <a:r>
              <a:rPr lang="en-US" dirty="0" smtClean="0">
                <a:latin typeface="Arial" panose="020B0604020202020204" pitchFamily="34" charset="0"/>
                <a:cs typeface="Arial" panose="020B0604020202020204" pitchFamily="34" charset="0"/>
              </a:rPr>
              <a:t>   - Promotions and advertising to attract customers.</a:t>
            </a:r>
          </a:p>
          <a:p>
            <a:r>
              <a:rPr lang="en-US" dirty="0" smtClean="0">
                <a:latin typeface="Arial" panose="020B0604020202020204" pitchFamily="34" charset="0"/>
                <a:cs typeface="Arial" panose="020B0604020202020204" pitchFamily="34" charset="0"/>
              </a:rPr>
              <a:t>   - Digital presence and online ordering.</a:t>
            </a:r>
            <a:r>
              <a:rPr lang="uk-UA" dirty="0" smtClean="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p:txBody>
      </p:sp>
      <p:pic>
        <p:nvPicPr>
          <p:cNvPr id="8196" name="Picture 4" descr="Coffee Aesthetic Wallpaper Illustration Images | Free Photos, PNG Stickers,  Wallpapers &amp; Backgrounds - rawpix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3773" y="0"/>
            <a:ext cx="38582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195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27515" y="1720361"/>
            <a:ext cx="6864485" cy="3785652"/>
          </a:xfrm>
          <a:prstGeom prst="rect">
            <a:avLst/>
          </a:prstGeom>
        </p:spPr>
        <p:txBody>
          <a:bodyPr wrap="square">
            <a:spAutoFit/>
          </a:bodyPr>
          <a:lstStyle/>
          <a:p>
            <a:r>
              <a:rPr lang="en-US" sz="2400" dirty="0" smtClean="0">
                <a:latin typeface="Arial" panose="020B0604020202020204" pitchFamily="34" charset="0"/>
                <a:cs typeface="Arial" panose="020B0604020202020204" pitchFamily="34" charset="0"/>
              </a:rPr>
              <a:t>Determining which coffee shop has the best marketing strategy will depend on specific goals and the target audience. Starbucks is known for innovation and global coverage. Cafe de Flore appeals to those who value history and atmosphere. Costa Coffee combines quality with expanding its network and digital marketing. So, the choice of the "best" strategy will depend on specific factors such as the target audience and market conditions.</a:t>
            </a:r>
            <a:endParaRPr lang="en-US" sz="2400" dirty="0">
              <a:latin typeface="Arial" panose="020B0604020202020204" pitchFamily="34" charset="0"/>
              <a:cs typeface="Arial" panose="020B0604020202020204" pitchFamily="34" charset="0"/>
            </a:endParaRPr>
          </a:p>
        </p:txBody>
      </p:sp>
      <p:pic>
        <p:nvPicPr>
          <p:cNvPr id="10242" name="Picture 2" descr="How To Start A Coffee Shop Business - A Complete Guide"/>
          <p:cNvPicPr>
            <a:picLocks noChangeAspect="1" noChangeArrowheads="1"/>
          </p:cNvPicPr>
          <p:nvPr/>
        </p:nvPicPr>
        <p:blipFill rotWithShape="1">
          <a:blip r:embed="rId2">
            <a:extLst>
              <a:ext uri="{28A0092B-C50C-407E-A947-70E740481C1C}">
                <a14:useLocalDpi xmlns:a14="http://schemas.microsoft.com/office/drawing/2010/main" val="0"/>
              </a:ext>
            </a:extLst>
          </a:blip>
          <a:srcRect l="27479" r="23593"/>
          <a:stretch/>
        </p:blipFill>
        <p:spPr bwMode="auto">
          <a:xfrm>
            <a:off x="0" y="0"/>
            <a:ext cx="511601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3064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00+ Coffee Shop Pictures | Download Free Images on Unsplash"/>
          <p:cNvPicPr>
            <a:picLocks noChangeAspect="1" noChangeArrowheads="1"/>
          </p:cNvPicPr>
          <p:nvPr/>
        </p:nvPicPr>
        <p:blipFill rotWithShape="1">
          <a:blip r:embed="rId2">
            <a:extLst>
              <a:ext uri="{28A0092B-C50C-407E-A947-70E740481C1C}">
                <a14:useLocalDpi xmlns:a14="http://schemas.microsoft.com/office/drawing/2010/main" val="0"/>
              </a:ext>
            </a:extLst>
          </a:blip>
          <a:srcRect t="14954"/>
          <a:stretch/>
        </p:blipFill>
        <p:spPr bwMode="auto">
          <a:xfrm>
            <a:off x="0" y="0"/>
            <a:ext cx="1219941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8344" y="2783861"/>
            <a:ext cx="11019099" cy="1107996"/>
          </a:xfrm>
          <a:prstGeom prst="rect">
            <a:avLst/>
          </a:prstGeom>
          <a:solidFill>
            <a:schemeClr val="tx1">
              <a:lumMod val="75000"/>
              <a:lumOff val="25000"/>
            </a:schemeClr>
          </a:solidFill>
          <a:effectLst>
            <a:softEdge rad="317500"/>
          </a:effectLst>
        </p:spPr>
        <p:txBody>
          <a:bodyPr wrap="square" rtlCol="0">
            <a:spAutoFit/>
          </a:bodyPr>
          <a:lstStyle/>
          <a:p>
            <a:r>
              <a:rPr lang="en-US" sz="6600" dirty="0" smtClean="0">
                <a:solidFill>
                  <a:schemeClr val="bg1"/>
                </a:solidFill>
                <a:latin typeface="Algerian" panose="04020705040A02060702" pitchFamily="82" charset="0"/>
              </a:rPr>
              <a:t>Have a delicious coffee)</a:t>
            </a:r>
            <a:endParaRPr lang="en-US" sz="6600" dirty="0">
              <a:solidFill>
                <a:schemeClr val="bg1"/>
              </a:solidFill>
              <a:latin typeface="Algerian" panose="04020705040A02060702" pitchFamily="82" charset="0"/>
            </a:endParaRPr>
          </a:p>
        </p:txBody>
      </p:sp>
    </p:spTree>
    <p:extLst>
      <p:ext uri="{BB962C8B-B14F-4D97-AF65-F5344CB8AC3E}">
        <p14:creationId xmlns:p14="http://schemas.microsoft.com/office/powerpoint/2010/main" val="416823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2720" y="579801"/>
            <a:ext cx="6144638" cy="2308324"/>
          </a:xfrm>
          <a:prstGeom prst="rect">
            <a:avLst/>
          </a:prstGeom>
        </p:spPr>
        <p:txBody>
          <a:bodyPr wrap="square">
            <a:spAutoFit/>
          </a:bodyPr>
          <a:lstStyle/>
          <a:p>
            <a:r>
              <a:rPr lang="en-US" sz="2400" dirty="0" smtClean="0">
                <a:latin typeface="Arial" panose="020B0604020202020204" pitchFamily="34" charset="0"/>
                <a:cs typeface="Arial" panose="020B0604020202020204" pitchFamily="34" charset="0"/>
              </a:rPr>
              <a:t>Today, we will discuss three globally popular coffee shops: Starbucks, Costa Coffee, and Cafe de Flore. We will analyze their marketing strategies in the market and make comparisons to determine the best approach for promotion.</a:t>
            </a:r>
            <a:endParaRPr lang="en-US" sz="2400" dirty="0">
              <a:latin typeface="Arial" panose="020B0604020202020204" pitchFamily="34" charset="0"/>
              <a:cs typeface="Arial" panose="020B0604020202020204" pitchFamily="34" charset="0"/>
            </a:endParaRPr>
          </a:p>
        </p:txBody>
      </p:sp>
      <p:pic>
        <p:nvPicPr>
          <p:cNvPr id="1026" name="Picture 2" descr="https://images.ctfassets.net/royi30b2qd26/x7KWUBub3y1oqwMB3OQak/48c4e78e1aed45370ce83615cee9a7d1/maple-hazel-dual-banner-838x555.png?w=838&amp;h=555&amp;q=100&amp;f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7108" y="1940560"/>
            <a:ext cx="7424891" cy="49174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images.ctfassets.net/royi30b2qd26/x7KWUBub3y1oqwMB3OQak/48c4e78e1aed45370ce83615cee9a7d1/maple-hazel-dual-banner-838x555.png?w=838&amp;h=555&amp;q=100&amp;fm=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10" b="100000" l="0" r="99881">
                        <a14:backgroundMark x1="18974" y1="10811" x2="13246" y2="20721"/>
                        <a14:backgroundMark x1="13246" y1="20721" x2="14081" y2="39279"/>
                        <a14:backgroundMark x1="15036" y1="40000" x2="17184" y2="57658"/>
                        <a14:backgroundMark x1="19809" y1="60541" x2="24702" y2="66486"/>
                        <a14:backgroundMark x1="19451" y1="62883" x2="33532" y2="74234"/>
                        <a14:backgroundMark x1="29952" y1="74775" x2="48807" y2="78739"/>
                        <a14:backgroundMark x1="51790" y1="77838" x2="60143" y2="79099"/>
                        <a14:backgroundMark x1="59905" y1="79459" x2="77446" y2="64324"/>
                        <a14:backgroundMark x1="83771" y1="69189" x2="84726" y2="42703"/>
                        <a14:backgroundMark x1="48807" y1="34234" x2="48807" y2="34234"/>
                        <a14:backgroundMark x1="76730" y1="21441" x2="53461" y2="32072"/>
                        <a14:backgroundMark x1="26611" y1="27748" x2="47852" y2="47027"/>
                        <a14:backgroundMark x1="39141" y1="25766" x2="35800" y2="53333"/>
                        <a14:backgroundMark x1="19928" y1="20721" x2="27327" y2="47928"/>
                        <a14:backgroundMark x1="57757" y1="46667" x2="52745" y2="62883"/>
                        <a14:backgroundMark x1="47852" y1="34054" x2="48329" y2="58559"/>
                        <a14:backgroundMark x1="62649" y1="30991" x2="60859" y2="79820"/>
                        <a14:backgroundMark x1="49284" y1="32613" x2="62291" y2="52973"/>
                        <a14:backgroundMark x1="26611" y1="16757" x2="27088" y2="32613"/>
                      </a14:backgroundRemoval>
                    </a14:imgEffect>
                  </a14:imgLayer>
                </a14:imgProps>
              </a:ext>
              <a:ext uri="{28A0092B-C50C-407E-A947-70E740481C1C}">
                <a14:useLocalDpi xmlns:a14="http://schemas.microsoft.com/office/drawing/2010/main" val="0"/>
              </a:ext>
            </a:extLst>
          </a:blip>
          <a:srcRect l="4488"/>
          <a:stretch/>
        </p:blipFill>
        <p:spPr bwMode="auto">
          <a:xfrm>
            <a:off x="10160" y="1940560"/>
            <a:ext cx="7091679" cy="491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972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418306" y="1907500"/>
            <a:ext cx="6410528" cy="3416320"/>
          </a:xfrm>
          <a:prstGeom prst="rect">
            <a:avLst/>
          </a:prstGeom>
        </p:spPr>
        <p:txBody>
          <a:bodyPr wrap="square">
            <a:spAutoFit/>
          </a:bodyPr>
          <a:lstStyle/>
          <a:p>
            <a:r>
              <a:rPr lang="en-US" sz="2400" dirty="0" smtClean="0">
                <a:latin typeface="Arial" panose="020B0604020202020204" pitchFamily="34" charset="0"/>
                <a:cs typeface="Arial" panose="020B0604020202020204" pitchFamily="34" charset="0"/>
              </a:rPr>
              <a:t>A marketing strategy is a carefully thought-out plan that explains how a business will reach its marketing goals and connect with its target customers. It involves figuring out who the customers are, what makes the product or service stand out, how to promote it, what to charge for it, and other details to attract and keep customers. Marketing strategies are essential for achieving success in the market.</a:t>
            </a:r>
            <a:endParaRPr lang="en-US" sz="2400" dirty="0">
              <a:latin typeface="Arial" panose="020B0604020202020204" pitchFamily="34" charset="0"/>
              <a:cs typeface="Arial" panose="020B0604020202020204" pitchFamily="34" charset="0"/>
            </a:endParaRPr>
          </a:p>
        </p:txBody>
      </p:sp>
      <p:pic>
        <p:nvPicPr>
          <p:cNvPr id="2050" name="Picture 2" descr="Why You Need To Review Your Marketing Strategy After Quarter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195" y="1375064"/>
            <a:ext cx="5318111" cy="407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1981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2569" y="1485319"/>
            <a:ext cx="6183549" cy="4524315"/>
          </a:xfrm>
          <a:prstGeom prst="rect">
            <a:avLst/>
          </a:prstGeom>
        </p:spPr>
        <p:txBody>
          <a:bodyPr wrap="square">
            <a:spAutoFit/>
          </a:bodyPr>
          <a:lstStyle/>
          <a:p>
            <a:r>
              <a:rPr lang="en-US" sz="2400" dirty="0" smtClean="0">
                <a:latin typeface="Arial" panose="020B0604020202020204" pitchFamily="34" charset="0"/>
                <a:cs typeface="Arial" panose="020B0604020202020204" pitchFamily="34" charset="0"/>
              </a:rPr>
              <a:t>Starbucks is a multinational coffeehouse chain and coffee company. It is known for its extensive menu of coffee and other beverages, as well as its coffee shops that provide a comfortable and inviting environment for customers to enjoy their drinks. Starbucks has a global presence, with thousands of locations worldwide, and is recognized for its commitment to quality coffee and a unique café experience.</a:t>
            </a:r>
          </a:p>
          <a:p>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hlinkClick r:id="rId2"/>
              </a:rPr>
              <a:t>Web-page</a:t>
            </a:r>
            <a:endParaRPr lang="en-US" sz="2400" dirty="0">
              <a:latin typeface="Arial" panose="020B0604020202020204" pitchFamily="34" charset="0"/>
              <a:cs typeface="Arial" panose="020B0604020202020204" pitchFamily="34" charset="0"/>
            </a:endParaRPr>
          </a:p>
        </p:txBody>
      </p:sp>
      <p:pic>
        <p:nvPicPr>
          <p:cNvPr id="3074" name="Picture 2" descr="Файл:Starbucks Coffee Logo.svg — Википедия"/>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8558" y="1148519"/>
            <a:ext cx="4370962" cy="4370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660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476985"/>
            <a:ext cx="12192000" cy="5514970"/>
          </a:xfrm>
          <a:prstGeom prst="rect">
            <a:avLst/>
          </a:prstGeom>
        </p:spPr>
      </p:pic>
    </p:spTree>
    <p:extLst>
      <p:ext uri="{BB962C8B-B14F-4D97-AF65-F5344CB8AC3E}">
        <p14:creationId xmlns:p14="http://schemas.microsoft.com/office/powerpoint/2010/main" val="981141980"/>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754066"/>
            <a:ext cx="12192000" cy="5541231"/>
          </a:xfrm>
          <a:prstGeom prst="rect">
            <a:avLst/>
          </a:prstGeom>
        </p:spPr>
      </p:pic>
      <p:sp>
        <p:nvSpPr>
          <p:cNvPr id="3" name="TextBox 2"/>
          <p:cNvSpPr txBox="1"/>
          <p:nvPr/>
        </p:nvSpPr>
        <p:spPr>
          <a:xfrm>
            <a:off x="541506" y="4302337"/>
            <a:ext cx="3784060" cy="1477328"/>
          </a:xfrm>
          <a:prstGeom prst="rect">
            <a:avLst/>
          </a:prstGeom>
          <a:solidFill>
            <a:schemeClr val="bg1"/>
          </a:solidFill>
        </p:spPr>
        <p:txBody>
          <a:bodyPr wrap="square" rtlCol="0">
            <a:spAutoFit/>
          </a:bodyPr>
          <a:lstStyle/>
          <a:p>
            <a:pPr algn="ctr"/>
            <a:r>
              <a:rPr lang="en-US" dirty="0" smtClean="0"/>
              <a:t>"Do you love coffee that's easy to drink and has a smooth, harmonious, and balanced taste? Enjoy Starbucks® Blonde Roast coffee, our lightest roast."</a:t>
            </a:r>
            <a:endParaRPr lang="en-US" dirty="0"/>
          </a:p>
        </p:txBody>
      </p:sp>
      <p:sp>
        <p:nvSpPr>
          <p:cNvPr id="4" name="Прямоугольник 3"/>
          <p:cNvSpPr/>
          <p:nvPr/>
        </p:nvSpPr>
        <p:spPr>
          <a:xfrm>
            <a:off x="4325566" y="4950740"/>
            <a:ext cx="3540868" cy="1077218"/>
          </a:xfrm>
          <a:prstGeom prst="rect">
            <a:avLst/>
          </a:prstGeom>
          <a:solidFill>
            <a:schemeClr val="bg1"/>
          </a:solidFill>
        </p:spPr>
        <p:txBody>
          <a:bodyPr wrap="square">
            <a:spAutoFit/>
          </a:bodyPr>
          <a:lstStyle/>
          <a:p>
            <a:pPr algn="ctr"/>
            <a:r>
              <a:rPr lang="en-US" sz="1600" dirty="0" smtClean="0">
                <a:latin typeface="Arial" panose="020B0604020202020204" pitchFamily="34" charset="0"/>
                <a:cs typeface="Arial" panose="020B0604020202020204" pitchFamily="34" charset="0"/>
              </a:rPr>
              <a:t>"Try Starbucks® Medium Roast coffee with a medium level of roasting and savor its full, rich, and robust flavor."</a:t>
            </a:r>
            <a:endParaRPr lang="en-US" sz="1600" dirty="0">
              <a:latin typeface="Arial" panose="020B0604020202020204" pitchFamily="34" charset="0"/>
              <a:cs typeface="Arial" panose="020B0604020202020204" pitchFamily="34" charset="0"/>
            </a:endParaRPr>
          </a:p>
        </p:txBody>
      </p:sp>
      <p:sp>
        <p:nvSpPr>
          <p:cNvPr id="5" name="Прямоугольник 4"/>
          <p:cNvSpPr/>
          <p:nvPr/>
        </p:nvSpPr>
        <p:spPr>
          <a:xfrm>
            <a:off x="8077200" y="4302337"/>
            <a:ext cx="3488987" cy="1077218"/>
          </a:xfrm>
          <a:prstGeom prst="rect">
            <a:avLst/>
          </a:prstGeom>
          <a:solidFill>
            <a:schemeClr val="bg1"/>
          </a:solidFill>
        </p:spPr>
        <p:txBody>
          <a:bodyPr wrap="square">
            <a:spAutoFit/>
          </a:bodyPr>
          <a:lstStyle/>
          <a:p>
            <a:pPr algn="ctr"/>
            <a:r>
              <a:rPr lang="en-US" sz="1600" dirty="0" smtClean="0">
                <a:latin typeface="Arial" panose="020B0604020202020204" pitchFamily="34" charset="0"/>
                <a:cs typeface="Arial" panose="020B0604020202020204" pitchFamily="34" charset="0"/>
              </a:rPr>
              <a:t>"Craving coffee with a rich, strong, and bold flavor? Try Starbucks® Dark Roast coffee, a dark roast blend."</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15110"/>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7250" y="330742"/>
            <a:ext cx="7302231" cy="5940088"/>
          </a:xfrm>
          <a:prstGeom prst="rect">
            <a:avLst/>
          </a:prstGeom>
        </p:spPr>
        <p:txBody>
          <a:bodyPr wrap="square">
            <a:spAutoFit/>
          </a:bodyPr>
          <a:lstStyle/>
          <a:p>
            <a:r>
              <a:rPr lang="en-US" sz="2000" b="1" dirty="0" smtClean="0">
                <a:latin typeface="Arial" panose="020B0604020202020204" pitchFamily="34" charset="0"/>
                <a:cs typeface="Arial" panose="020B0604020202020204" pitchFamily="34" charset="0"/>
              </a:rPr>
              <a:t>Starbucks' marketing strategy includes several key elements: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1. </a:t>
            </a:r>
            <a:r>
              <a:rPr lang="en-US" sz="2000" i="1" dirty="0" smtClean="0">
                <a:latin typeface="Arial" panose="020B0604020202020204" pitchFamily="34" charset="0"/>
                <a:cs typeface="Arial" panose="020B0604020202020204" pitchFamily="34" charset="0"/>
              </a:rPr>
              <a:t>Expanding the network</a:t>
            </a:r>
            <a:r>
              <a:rPr lang="en-US" sz="2000" dirty="0" smtClean="0">
                <a:latin typeface="Arial" panose="020B0604020202020204" pitchFamily="34" charset="0"/>
                <a:cs typeface="Arial" panose="020B0604020202020204" pitchFamily="34" charset="0"/>
              </a:rPr>
              <a:t>: Starbucks actively grows its chain of coffee shops both nationally and internationally, aiming to be closer to customers and capture significant market shares.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2. </a:t>
            </a:r>
            <a:r>
              <a:rPr lang="en-US" sz="2000" i="1" dirty="0" smtClean="0">
                <a:latin typeface="Arial" panose="020B0604020202020204" pitchFamily="34" charset="0"/>
                <a:cs typeface="Arial" panose="020B0604020202020204" pitchFamily="34" charset="0"/>
              </a:rPr>
              <a:t>Maintaining coffee quality</a:t>
            </a:r>
            <a:r>
              <a:rPr lang="en-US" sz="2000" dirty="0" smtClean="0">
                <a:latin typeface="Arial" panose="020B0604020202020204" pitchFamily="34" charset="0"/>
                <a:cs typeface="Arial" panose="020B0604020202020204" pitchFamily="34" charset="0"/>
              </a:rPr>
              <a:t>: Starbucks places a strong emphasis on the high quality of its coffee and coffee-based beverages. They work closely with coffee bean farmers and roast their beans to achieve the best taste.</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3. </a:t>
            </a:r>
            <a:r>
              <a:rPr lang="en-US" sz="2000" i="1" dirty="0" smtClean="0">
                <a:latin typeface="Arial" panose="020B0604020202020204" pitchFamily="34" charset="0"/>
                <a:cs typeface="Arial" panose="020B0604020202020204" pitchFamily="34" charset="0"/>
              </a:rPr>
              <a:t>Wide product variety</a:t>
            </a:r>
            <a:r>
              <a:rPr lang="en-US" sz="2000" dirty="0" smtClean="0">
                <a:latin typeface="Arial" panose="020B0604020202020204" pitchFamily="34" charset="0"/>
                <a:cs typeface="Arial" panose="020B0604020202020204" pitchFamily="34" charset="0"/>
              </a:rPr>
              <a:t>: Starbucks offers a wide range of coffee drinks, teas, desserts, and other products to attract different customer segments.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4. </a:t>
            </a:r>
            <a:r>
              <a:rPr lang="en-US" sz="2000" i="1" dirty="0" smtClean="0">
                <a:latin typeface="Arial" panose="020B0604020202020204" pitchFamily="34" charset="0"/>
                <a:cs typeface="Arial" panose="020B0604020202020204" pitchFamily="34" charset="0"/>
              </a:rPr>
              <a:t>Creating a comfortable atmosphere</a:t>
            </a:r>
            <a:r>
              <a:rPr lang="en-US" sz="2000" dirty="0" smtClean="0">
                <a:latin typeface="Arial" panose="020B0604020202020204" pitchFamily="34" charset="0"/>
                <a:cs typeface="Arial" panose="020B0604020202020204" pitchFamily="34" charset="0"/>
              </a:rPr>
              <a:t>: Starbucks coffee shops are designed to provide a comfortable and pleasant environment for customers to relax and enjoy their beverages.</a:t>
            </a:r>
          </a:p>
        </p:txBody>
      </p:sp>
      <p:pic>
        <p:nvPicPr>
          <p:cNvPr id="4098" name="Picture 2" descr="Order Starbucks (Corvallis) Menu Delivery【Menu &amp; Prices】| Corvallis | Uber  Eat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813"/>
          <a:stretch/>
        </p:blipFill>
        <p:spPr bwMode="auto">
          <a:xfrm>
            <a:off x="7547246" y="1"/>
            <a:ext cx="464475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027996"/>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104968" y="902814"/>
            <a:ext cx="6475379" cy="5324535"/>
          </a:xfrm>
          <a:prstGeom prst="rect">
            <a:avLst/>
          </a:prstGeom>
        </p:spPr>
        <p:txBody>
          <a:bodyPr wrap="square">
            <a:spAutoFit/>
          </a:bodyPr>
          <a:lstStyle/>
          <a:p>
            <a:r>
              <a:rPr lang="en-US" sz="2000" dirty="0" smtClean="0">
                <a:latin typeface="Arial" panose="020B0604020202020204" pitchFamily="34" charset="0"/>
                <a:cs typeface="Arial" panose="020B0604020202020204" pitchFamily="34" charset="0"/>
              </a:rPr>
              <a:t>5. </a:t>
            </a:r>
            <a:r>
              <a:rPr lang="en-US" sz="2000" i="1" dirty="0" smtClean="0">
                <a:latin typeface="Arial" panose="020B0604020202020204" pitchFamily="34" charset="0"/>
                <a:cs typeface="Arial" panose="020B0604020202020204" pitchFamily="34" charset="0"/>
              </a:rPr>
              <a:t>Selling branded goods</a:t>
            </a:r>
            <a:r>
              <a:rPr lang="en-US" sz="2000" dirty="0" smtClean="0">
                <a:latin typeface="Arial" panose="020B0604020202020204" pitchFamily="34" charset="0"/>
                <a:cs typeface="Arial" panose="020B0604020202020204" pitchFamily="34" charset="0"/>
              </a:rPr>
              <a:t>: In addition to coffee, Starbucks also sells branded merchandise like coffee makers, mugs, coffee beans, and more.</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6. </a:t>
            </a:r>
            <a:r>
              <a:rPr lang="en-US" sz="2000" i="1" dirty="0" smtClean="0">
                <a:latin typeface="Arial" panose="020B0604020202020204" pitchFamily="34" charset="0"/>
                <a:cs typeface="Arial" panose="020B0604020202020204" pitchFamily="34" charset="0"/>
              </a:rPr>
              <a:t>Digital marketing</a:t>
            </a:r>
            <a:r>
              <a:rPr lang="en-US" sz="2000" dirty="0" smtClean="0">
                <a:latin typeface="Arial" panose="020B0604020202020204" pitchFamily="34" charset="0"/>
                <a:cs typeface="Arial" panose="020B0604020202020204" pitchFamily="34" charset="0"/>
              </a:rPr>
              <a:t>: Starbucks actively uses digital channels to attract and retain customers, with features like their mobile app, loyalty program, and other innovations.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7. </a:t>
            </a:r>
            <a:r>
              <a:rPr lang="en-US" sz="2000" i="1" dirty="0" smtClean="0">
                <a:latin typeface="Arial" panose="020B0604020202020204" pitchFamily="34" charset="0"/>
                <a:cs typeface="Arial" panose="020B0604020202020204" pitchFamily="34" charset="0"/>
              </a:rPr>
              <a:t>Regular promotions and offers</a:t>
            </a:r>
            <a:r>
              <a:rPr lang="en-US" sz="2000" dirty="0" smtClean="0">
                <a:latin typeface="Arial" panose="020B0604020202020204" pitchFamily="34" charset="0"/>
                <a:cs typeface="Arial" panose="020B0604020202020204" pitchFamily="34" charset="0"/>
              </a:rPr>
              <a:t>: The company runs various promotions and discounts to entice customers.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Overall, Starbucks' marketing strategy is built on delivering a high-quality product, expanding its network, creating an inviting café atmosphere, and making effective use of digital resources to engage and keep customers.</a:t>
            </a:r>
            <a:endParaRPr lang="en-US" sz="2000" dirty="0">
              <a:latin typeface="Arial" panose="020B0604020202020204" pitchFamily="34" charset="0"/>
              <a:cs typeface="Arial" panose="020B0604020202020204" pitchFamily="34" charset="0"/>
            </a:endParaRPr>
          </a:p>
        </p:txBody>
      </p:sp>
      <p:pic>
        <p:nvPicPr>
          <p:cNvPr id="5122" name="Picture 2" descr="Order Starbucks (Corvallis) Menu Delivery【Menu &amp; Prices】| Corvallis | Uber  Eat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1282"/>
          <a:stretch/>
        </p:blipFill>
        <p:spPr bwMode="auto">
          <a:xfrm>
            <a:off x="-1" y="0"/>
            <a:ext cx="4213185" cy="691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534017"/>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1282</Words>
  <Application>Microsoft Office PowerPoint</Application>
  <PresentationFormat>Довільний</PresentationFormat>
  <Paragraphs>82</Paragraphs>
  <Slides>23</Slides>
  <Notes>0</Notes>
  <HiddenSlides>0</HiddenSlides>
  <MMClips>0</MMClips>
  <ScaleCrop>false</ScaleCrop>
  <HeadingPairs>
    <vt:vector size="4" baseType="variant">
      <vt:variant>
        <vt:lpstr>Тема</vt:lpstr>
      </vt:variant>
      <vt:variant>
        <vt:i4>1</vt:i4>
      </vt:variant>
      <vt:variant>
        <vt:lpstr>Заголовки слайдів</vt:lpstr>
      </vt:variant>
      <vt:variant>
        <vt:i4>23</vt:i4>
      </vt:variant>
    </vt:vector>
  </HeadingPairs>
  <TitlesOfParts>
    <vt:vector size="24" baseType="lpstr">
      <vt:lpstr>Тема Office</vt:lpstr>
      <vt:lpstr>Marketing Strategies</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Strategies</dc:title>
  <dc:creator>IrenKell</dc:creator>
  <cp:lastModifiedBy>Пользователь</cp:lastModifiedBy>
  <cp:revision>15</cp:revision>
  <dcterms:created xsi:type="dcterms:W3CDTF">2023-10-15T19:18:59Z</dcterms:created>
  <dcterms:modified xsi:type="dcterms:W3CDTF">2024-10-16T20:54:27Z</dcterms:modified>
</cp:coreProperties>
</file>