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55"/>
  </p:notesMasterIdLst>
  <p:sldIdLst>
    <p:sldId id="256" r:id="rId2"/>
    <p:sldId id="257" r:id="rId3"/>
    <p:sldId id="258" r:id="rId4"/>
    <p:sldId id="287" r:id="rId5"/>
    <p:sldId id="288" r:id="rId6"/>
    <p:sldId id="289" r:id="rId7"/>
    <p:sldId id="259" r:id="rId8"/>
    <p:sldId id="260" r:id="rId9"/>
    <p:sldId id="261" r:id="rId10"/>
    <p:sldId id="262" r:id="rId11"/>
    <p:sldId id="263" r:id="rId12"/>
    <p:sldId id="264" r:id="rId13"/>
    <p:sldId id="290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301" r:id="rId44"/>
    <p:sldId id="302" r:id="rId45"/>
    <p:sldId id="303" r:id="rId46"/>
    <p:sldId id="298" r:id="rId47"/>
    <p:sldId id="304" r:id="rId48"/>
    <p:sldId id="305" r:id="rId49"/>
    <p:sldId id="306" r:id="rId50"/>
    <p:sldId id="299" r:id="rId51"/>
    <p:sldId id="300" r:id="rId52"/>
    <p:sldId id="307" r:id="rId53"/>
    <p:sldId id="308" r:id="rId5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DE90A-E828-466D-A112-A9A5020CFA9A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804E7-488A-4979-A435-86D0F57E0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82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804E7-488A-4979-A435-86D0F57E0E5F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45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570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67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3176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190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5377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211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060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91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3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59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13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10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99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95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01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8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E6E8-CE38-4D5D-907D-63E0D9EFDC03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C675A6F-56F5-4210-A090-7722DCA0A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6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679-14#n16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679-14#n16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v0004500-19#n10" TargetMode="External"/><Relationship Id="rId2" Type="http://schemas.openxmlformats.org/officeDocument/2006/relationships/hyperlink" Target="https://zakon.rada.gov.ua/laws/show/v0005500-19#n1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v0078500-17#n1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v0089500-17#n26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473-19#n100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5178-17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18364"/>
            <a:ext cx="7766936" cy="4885898"/>
          </a:xfrm>
        </p:spPr>
        <p:txBody>
          <a:bodyPr/>
          <a:lstStyle/>
          <a:p>
            <a:pPr algn="l"/>
            <a:r>
              <a:rPr lang="uk-UA" sz="24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Тема 7. Валютний </a:t>
            </a:r>
            <a:r>
              <a:rPr lang="uk-UA" sz="24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нагляд</a:t>
            </a:r>
            <a:br>
              <a:rPr lang="uk-UA" sz="24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7.1. Сутність та сфера валютного нагляду.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7.2. Функції державних органів і банківської системи України у сфері валютного нагляду.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7.3. Фінансовий моніторинг у системі валютного нагляду.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7.4. Відповідальність за порушення валютного законодавства.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754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Уповноважена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 </a:t>
            </a:r>
            <a:r>
              <a:rPr lang="ru-RU" dirty="0" err="1"/>
              <a:t>зобов’язана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всебічний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та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інформації</a:t>
            </a:r>
            <a:r>
              <a:rPr lang="ru-RU" dirty="0"/>
              <a:t>) про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інформації</a:t>
            </a:r>
            <a:r>
              <a:rPr lang="ru-RU" dirty="0"/>
              <a:t>)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підставою</a:t>
            </a:r>
            <a:r>
              <a:rPr lang="ru-RU" dirty="0"/>
              <a:t> для:</a:t>
            </a:r>
          </a:p>
          <a:p>
            <a:r>
              <a:rPr lang="ru-RU" dirty="0"/>
              <a:t>1)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 метою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/</a:t>
            </a:r>
            <a:r>
              <a:rPr lang="ru-RU" dirty="0" err="1"/>
              <a:t>переказів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на </a:t>
            </a:r>
            <a:r>
              <a:rPr lang="ru-RU" dirty="0" err="1"/>
              <a:t>інвестиційні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,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-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/</a:t>
            </a:r>
            <a:r>
              <a:rPr lang="ru-RU" dirty="0" err="1"/>
              <a:t>переказів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 та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на </a:t>
            </a:r>
            <a:r>
              <a:rPr lang="ru-RU" dirty="0" err="1"/>
              <a:t>інвестиційні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,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-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/</a:t>
            </a:r>
            <a:r>
              <a:rPr lang="ru-RU" dirty="0" err="1"/>
              <a:t>переказів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через </a:t>
            </a:r>
            <a:r>
              <a:rPr lang="ru-RU" dirty="0" err="1"/>
              <a:t>філії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держав;</a:t>
            </a:r>
          </a:p>
          <a:p>
            <a:r>
              <a:rPr lang="ru-RU" dirty="0"/>
              <a:t>4)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 та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надійшли</a:t>
            </a:r>
            <a:r>
              <a:rPr lang="ru-RU" dirty="0"/>
              <a:t> з </a:t>
            </a:r>
            <a:r>
              <a:rPr lang="ru-RU" dirty="0" err="1"/>
              <a:t>рахунків</a:t>
            </a:r>
            <a:r>
              <a:rPr lang="ru-RU" dirty="0"/>
              <a:t>, </a:t>
            </a:r>
            <a:r>
              <a:rPr lang="ru-RU" dirty="0" err="1"/>
              <a:t>відкритих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на </a:t>
            </a:r>
            <a:r>
              <a:rPr lang="ru-RU" dirty="0" err="1"/>
              <a:t>інвестиційні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,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-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219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r>
              <a:rPr lang="ru-RU" b="1" dirty="0" smtClean="0"/>
              <a:t>7.2. </a:t>
            </a:r>
            <a:r>
              <a:rPr lang="ru-RU" b="1" dirty="0"/>
              <a:t>Заходи </a:t>
            </a:r>
            <a:r>
              <a:rPr lang="ru-RU" b="1" dirty="0" err="1" smtClean="0"/>
              <a:t>захисту</a:t>
            </a:r>
            <a:r>
              <a:rPr lang="ru-RU" b="1" dirty="0" smtClean="0"/>
              <a:t> та порядок </a:t>
            </a:r>
            <a:r>
              <a:rPr lang="uk-UA" b="1" dirty="0" smtClean="0"/>
              <a:t>їх запровадження на валютному ринку України</a:t>
            </a:r>
          </a:p>
          <a:p>
            <a:endParaRPr lang="uk-UA" dirty="0"/>
          </a:p>
          <a:p>
            <a:pPr marL="0" indent="0">
              <a:buNone/>
            </a:pP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нестійкого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стану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стану </a:t>
            </a:r>
            <a:r>
              <a:rPr lang="ru-RU" dirty="0" err="1"/>
              <a:t>платіжного</a:t>
            </a:r>
            <a:r>
              <a:rPr lang="ru-RU" dirty="0"/>
              <a:t> балансу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загрожують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запровадити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заходи </a:t>
            </a:r>
            <a:r>
              <a:rPr lang="ru-RU" dirty="0" err="1"/>
              <a:t>захисту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обов’язковий</a:t>
            </a:r>
            <a:r>
              <a:rPr lang="ru-RU" dirty="0"/>
              <a:t> продаж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у межах, </a:t>
            </a:r>
            <a:r>
              <a:rPr lang="ru-RU" dirty="0" err="1"/>
              <a:t>передбачених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граничних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операціями</a:t>
            </a:r>
            <a:r>
              <a:rPr lang="ru-RU" dirty="0"/>
              <a:t> з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лімітів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резервування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;</a:t>
            </a:r>
          </a:p>
          <a:p>
            <a:r>
              <a:rPr lang="ru-RU" dirty="0"/>
              <a:t>6) заходи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7</a:t>
            </a:r>
            <a:r>
              <a:rPr lang="ru-RU" b="1" u="sng" baseline="30000" dirty="0">
                <a:hlinkClick r:id="rId2"/>
              </a:rPr>
              <a:t>-1</a:t>
            </a:r>
            <a:r>
              <a:rPr lang="ru-RU" dirty="0"/>
              <a:t> 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", </a:t>
            </a:r>
            <a:r>
              <a:rPr lang="ru-RU" dirty="0" err="1"/>
              <a:t>виключний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153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7</a:t>
            </a:r>
            <a:r>
              <a:rPr lang="ru-RU" b="1" baseline="30000" dirty="0"/>
              <a:t>-1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(ЗУ </a:t>
            </a:r>
            <a:r>
              <a:rPr lang="ru-RU" dirty="0"/>
              <a:t>"Про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"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нестійкого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стану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загрожують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та </a:t>
            </a:r>
            <a:r>
              <a:rPr lang="ru-RU" dirty="0" err="1"/>
              <a:t>нагляду</a:t>
            </a:r>
            <a:r>
              <a:rPr lang="ru-RU" dirty="0"/>
              <a:t> за банками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нормативів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для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за </a:t>
            </a:r>
            <a:r>
              <a:rPr lang="ru-RU" dirty="0" err="1"/>
              <a:t>активними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запроваджувати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поточних</a:t>
            </a:r>
            <a:r>
              <a:rPr lang="ru-RU" dirty="0"/>
              <a:t> та </a:t>
            </a:r>
            <a:r>
              <a:rPr lang="ru-RU" dirty="0" err="1"/>
              <a:t>вкладних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вивезення</a:t>
            </a:r>
            <a:r>
              <a:rPr lang="ru-RU" dirty="0"/>
              <a:t>, </a:t>
            </a:r>
            <a:r>
              <a:rPr lang="ru-RU" dirty="0" err="1"/>
              <a:t>переказування</a:t>
            </a:r>
            <a:r>
              <a:rPr lang="ru-RU" dirty="0"/>
              <a:t> і </a:t>
            </a:r>
            <a:r>
              <a:rPr lang="ru-RU" dirty="0" err="1"/>
              <a:t>пересилання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нестійкого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стану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загрожують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підтверджується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Ради з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,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указом Президента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988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899" y="163773"/>
            <a:ext cx="9389659" cy="64963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З</a:t>
            </a:r>
            <a:r>
              <a:rPr lang="ru-RU" dirty="0" smtClean="0"/>
              <a:t>аходи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7</a:t>
            </a:r>
            <a:r>
              <a:rPr lang="ru-RU" b="1" u="sng" baseline="30000" dirty="0">
                <a:hlinkClick r:id="rId2"/>
              </a:rPr>
              <a:t>-1</a:t>
            </a:r>
            <a:r>
              <a:rPr lang="ru-RU" dirty="0"/>
              <a:t> Закону </a:t>
            </a:r>
            <a:r>
              <a:rPr lang="ru-RU" dirty="0" err="1"/>
              <a:t>України</a:t>
            </a:r>
            <a:r>
              <a:rPr lang="ru-RU" dirty="0"/>
              <a:t> “Про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”,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тимчасова</a:t>
            </a:r>
            <a:r>
              <a:rPr lang="ru-RU" dirty="0"/>
              <a:t> заборона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:</a:t>
            </a:r>
          </a:p>
          <a:p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 </a:t>
            </a:r>
            <a:r>
              <a:rPr lang="ru-RU" dirty="0" err="1"/>
              <a:t>обов’язковою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ними </a:t>
            </a:r>
            <a:r>
              <a:rPr lang="ru-RU" dirty="0" err="1"/>
              <a:t>купленої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строку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банку;</a:t>
            </a:r>
          </a:p>
          <a:p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обов’язкового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, порядку, умов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нерезидентами за </a:t>
            </a:r>
            <a:r>
              <a:rPr lang="ru-RU" dirty="0" err="1"/>
              <a:t>залученими</a:t>
            </a:r>
            <a:r>
              <a:rPr lang="ru-RU" dirty="0"/>
              <a:t> кредитами (</a:t>
            </a:r>
            <a:r>
              <a:rPr lang="ru-RU" dirty="0" err="1"/>
              <a:t>позиками</a:t>
            </a:r>
            <a:r>
              <a:rPr lang="ru-RU" dirty="0"/>
              <a:t>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поворотну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) не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терміну</a:t>
            </a:r>
            <a:r>
              <a:rPr lang="ru-RU" dirty="0"/>
              <a:t>/строку;</a:t>
            </a:r>
          </a:p>
          <a:p>
            <a:r>
              <a:rPr lang="ru-RU" dirty="0"/>
              <a:t>за </a:t>
            </a:r>
            <a:r>
              <a:rPr lang="ru-RU" dirty="0" err="1"/>
              <a:t>поточними</a:t>
            </a:r>
            <a:r>
              <a:rPr lang="ru-RU" dirty="0"/>
              <a:t>, </a:t>
            </a:r>
            <a:r>
              <a:rPr lang="ru-RU" dirty="0" err="1"/>
              <a:t>вкладними</a:t>
            </a:r>
            <a:r>
              <a:rPr lang="ru-RU" dirty="0"/>
              <a:t> (</a:t>
            </a:r>
            <a:r>
              <a:rPr lang="ru-RU" dirty="0" err="1"/>
              <a:t>депозитними</a:t>
            </a:r>
            <a:r>
              <a:rPr lang="ru-RU" dirty="0"/>
              <a:t>), </a:t>
            </a:r>
            <a:r>
              <a:rPr lang="ru-RU" dirty="0" err="1"/>
              <a:t>кореспондентськими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, </a:t>
            </a:r>
            <a:r>
              <a:rPr lang="ru-RU" dirty="0" err="1"/>
              <a:t>рахунками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/>
              <a:t>)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- шляхом </a:t>
            </a:r>
            <a:r>
              <a:rPr lang="ru-RU" dirty="0" err="1"/>
              <a:t>установлення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обмежуючих</a:t>
            </a:r>
            <a:r>
              <a:rPr lang="ru-RU" dirty="0"/>
              <a:t> умов, порядку,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, продажу,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- шляхом </a:t>
            </a:r>
            <a:r>
              <a:rPr lang="ru-RU" dirty="0" err="1"/>
              <a:t>установлення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обмежуючих</a:t>
            </a:r>
            <a:r>
              <a:rPr lang="ru-RU" dirty="0"/>
              <a:t> умов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, за </a:t>
            </a:r>
            <a:r>
              <a:rPr lang="ru-RU" dirty="0" err="1"/>
              <a:t>визначеними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), порядку,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/>
              <a:t>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обмежуючих</a:t>
            </a:r>
            <a:r>
              <a:rPr lang="ru-RU" dirty="0"/>
              <a:t> умов, порядку,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інвестиційною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таких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транскордонного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транскордонного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/</a:t>
            </a:r>
            <a:r>
              <a:rPr lang="ru-RU" dirty="0" err="1"/>
              <a:t>переказів</a:t>
            </a:r>
            <a:r>
              <a:rPr lang="ru-RU" dirty="0"/>
              <a:t> за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шляхом </a:t>
            </a:r>
            <a:r>
              <a:rPr lang="ru-RU" dirty="0" err="1"/>
              <a:t>установлення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обмежуючих</a:t>
            </a:r>
            <a:r>
              <a:rPr lang="ru-RU" dirty="0"/>
              <a:t> умов, порядку,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613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запровадити</a:t>
            </a:r>
            <a:r>
              <a:rPr lang="ru-RU" dirty="0"/>
              <a:t> заходи </a:t>
            </a:r>
            <a:r>
              <a:rPr lang="ru-RU" dirty="0" err="1"/>
              <a:t>захисту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та </a:t>
            </a:r>
            <a:r>
              <a:rPr lang="ru-RU" dirty="0" err="1"/>
              <a:t>подовжувати</a:t>
            </a:r>
            <a:r>
              <a:rPr lang="ru-RU" dirty="0"/>
              <a:t> строк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нового заходу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 дня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подібного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минуло </a:t>
            </a:r>
            <a:r>
              <a:rPr lang="ru-RU" dirty="0" err="1"/>
              <a:t>менше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кожного </a:t>
            </a:r>
            <a:r>
              <a:rPr lang="ru-RU" dirty="0" err="1"/>
              <a:t>попереднього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не </a:t>
            </a:r>
            <a:r>
              <a:rPr lang="ru-RU" dirty="0" err="1"/>
              <a:t>більш</a:t>
            </a:r>
            <a:r>
              <a:rPr lang="ru-RU" dirty="0"/>
              <a:t> як на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Радою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 smtClean="0"/>
              <a:t>чинним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 smtClean="0"/>
              <a:t>чинним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,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за 30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звертається</a:t>
            </a:r>
            <a:r>
              <a:rPr lang="ru-RU" dirty="0"/>
              <a:t> з </a:t>
            </a:r>
            <a:r>
              <a:rPr lang="ru-RU" dirty="0" err="1"/>
              <a:t>відповідним</a:t>
            </a:r>
            <a:r>
              <a:rPr lang="ru-RU" dirty="0"/>
              <a:t> запитом до Ради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. Рада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такого </a:t>
            </a:r>
            <a:r>
              <a:rPr lang="ru-RU" dirty="0" err="1"/>
              <a:t>запиту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.</a:t>
            </a:r>
          </a:p>
          <a:p>
            <a:r>
              <a:rPr lang="ru-RU" dirty="0" err="1"/>
              <a:t>Неприйняття</a:t>
            </a:r>
            <a:r>
              <a:rPr lang="ru-RU" dirty="0"/>
              <a:t> Радою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 smtClean="0"/>
              <a:t>чинним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, </a:t>
            </a:r>
            <a:r>
              <a:rPr lang="ru-RU" dirty="0" err="1"/>
              <a:t>протягом</a:t>
            </a:r>
            <a:r>
              <a:rPr lang="ru-RU" dirty="0"/>
              <a:t> 20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запиту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Правлінню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нового заходу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на строк,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Правлінням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r>
              <a:rPr lang="ru-RU" dirty="0" err="1" smtClean="0"/>
              <a:t>Загальний</a:t>
            </a:r>
            <a:r>
              <a:rPr lang="ru-RU" dirty="0" smtClean="0"/>
              <a:t> </a:t>
            </a:r>
            <a:r>
              <a:rPr lang="ru-RU" dirty="0"/>
              <a:t>строк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18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24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з дня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припинити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, через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запроваджено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втратили</a:t>
            </a:r>
            <a:r>
              <a:rPr lang="ru-RU" dirty="0"/>
              <a:t> </a:t>
            </a:r>
            <a:r>
              <a:rPr lang="ru-RU" dirty="0" err="1"/>
              <a:t>актуальність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569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інформує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права </a:t>
            </a:r>
            <a:r>
              <a:rPr lang="ru-RU" dirty="0" err="1"/>
              <a:t>відповідно</a:t>
            </a:r>
            <a:r>
              <a:rPr lang="ru-RU" dirty="0"/>
              <a:t> до норм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 з дня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підготувати</a:t>
            </a:r>
            <a:r>
              <a:rPr lang="ru-RU" dirty="0"/>
              <a:t> та подати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до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відання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заходу (</a:t>
            </a:r>
            <a:r>
              <a:rPr lang="ru-RU" dirty="0" err="1"/>
              <a:t>заходів</a:t>
            </a:r>
            <a:r>
              <a:rPr lang="ru-RU" dirty="0"/>
              <a:t>)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заходу (</a:t>
            </a:r>
            <a:r>
              <a:rPr lang="ru-RU" dirty="0" err="1"/>
              <a:t>заходів</a:t>
            </a:r>
            <a:r>
              <a:rPr lang="ru-RU" dirty="0"/>
              <a:t>)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і масштабу </a:t>
            </a:r>
            <a:r>
              <a:rPr lang="ru-RU" dirty="0" err="1"/>
              <a:t>кризових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у </a:t>
            </a:r>
            <a:r>
              <a:rPr lang="ru-RU" dirty="0" err="1"/>
              <a:t>грошово-кредитній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,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нестійкого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стану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стали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кожного з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виявленим</a:t>
            </a:r>
            <a:r>
              <a:rPr lang="ru-RU" dirty="0"/>
              <a:t> </a:t>
            </a:r>
            <a:r>
              <a:rPr lang="ru-RU" dirty="0" err="1"/>
              <a:t>системним</a:t>
            </a:r>
            <a:r>
              <a:rPr lang="ru-RU" dirty="0"/>
              <a:t> </a:t>
            </a:r>
            <a:r>
              <a:rPr lang="ru-RU" dirty="0" err="1"/>
              <a:t>ризикам</a:t>
            </a:r>
            <a:r>
              <a:rPr lang="ru-RU" dirty="0"/>
              <a:t> і </a:t>
            </a:r>
            <a:r>
              <a:rPr lang="ru-RU" dirty="0" err="1"/>
              <a:t>загрозам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обраних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в </a:t>
            </a:r>
            <a:r>
              <a:rPr lang="ru-RU" dirty="0" err="1"/>
              <a:t>сукупності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фактичного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та </a:t>
            </a:r>
            <a:r>
              <a:rPr lang="ru-RU" dirty="0" err="1"/>
              <a:t>економічний</a:t>
            </a:r>
            <a:r>
              <a:rPr lang="ru-RU" dirty="0"/>
              <a:t> і 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6656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 при </a:t>
            </a:r>
            <a:r>
              <a:rPr lang="ru-RU" dirty="0" err="1"/>
              <a:t>запровадженні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 дня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подібного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минуло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, та (</a:t>
            </a:r>
            <a:r>
              <a:rPr lang="ru-RU" dirty="0" err="1"/>
              <a:t>або</a:t>
            </a:r>
            <a:r>
              <a:rPr lang="ru-RU" dirty="0"/>
              <a:t>) при </a:t>
            </a:r>
            <a:r>
              <a:rPr lang="ru-RU" dirty="0" err="1"/>
              <a:t>подовженні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звіт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та </a:t>
            </a:r>
            <a:r>
              <a:rPr lang="ru-RU" dirty="0" err="1"/>
              <a:t>актуальності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обставин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заходу (</a:t>
            </a:r>
            <a:r>
              <a:rPr lang="ru-RU" dirty="0" err="1"/>
              <a:t>заходів</a:t>
            </a:r>
            <a:r>
              <a:rPr lang="ru-RU" dirty="0"/>
              <a:t>)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за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особи,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замінює</a:t>
            </a:r>
            <a:r>
              <a:rPr lang="ru-RU" dirty="0"/>
              <a:t>) та </a:t>
            </a:r>
            <a:r>
              <a:rPr lang="ru-RU" dirty="0" err="1"/>
              <a:t>має</a:t>
            </a:r>
            <a:r>
              <a:rPr lang="ru-RU" dirty="0"/>
              <a:t> бути представлений на </a:t>
            </a:r>
            <a:r>
              <a:rPr lang="ru-RU" dirty="0" err="1"/>
              <a:t>засіданні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до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відання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належать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Головою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особою,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замінює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заступником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, до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валютного </a:t>
            </a:r>
            <a:r>
              <a:rPr lang="ru-RU" dirty="0" err="1"/>
              <a:t>регулювання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особою,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замінює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заходу (</a:t>
            </a:r>
            <a:r>
              <a:rPr lang="ru-RU" dirty="0" err="1"/>
              <a:t>заходів</a:t>
            </a:r>
            <a:r>
              <a:rPr lang="ru-RU" dirty="0"/>
              <a:t>) </a:t>
            </a:r>
            <a:r>
              <a:rPr lang="ru-RU" dirty="0" err="1"/>
              <a:t>захисту</a:t>
            </a:r>
            <a:r>
              <a:rPr lang="ru-RU" dirty="0"/>
              <a:t> є </a:t>
            </a:r>
            <a:r>
              <a:rPr lang="ru-RU" dirty="0" err="1"/>
              <a:t>публічним</a:t>
            </a:r>
            <a:r>
              <a:rPr lang="ru-RU" dirty="0"/>
              <a:t> документом,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яка є </a:t>
            </a:r>
            <a:r>
              <a:rPr lang="ru-RU" dirty="0" err="1"/>
              <a:t>банківською</a:t>
            </a:r>
            <a:r>
              <a:rPr lang="ru-RU" dirty="0"/>
              <a:t> </a:t>
            </a:r>
            <a:r>
              <a:rPr lang="ru-RU" dirty="0" err="1"/>
              <a:t>таємницею</a:t>
            </a:r>
            <a:r>
              <a:rPr lang="ru-RU" dirty="0"/>
              <a:t>, та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оприлюднений</a:t>
            </a:r>
            <a:r>
              <a:rPr lang="ru-RU" dirty="0"/>
              <a:t> на </a:t>
            </a:r>
            <a:r>
              <a:rPr lang="ru-RU" dirty="0" err="1"/>
              <a:t>сторінках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інтернет-представництва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календарного </a:t>
            </a:r>
            <a:r>
              <a:rPr lang="ru-RU" dirty="0" err="1"/>
              <a:t>місяця</a:t>
            </a:r>
            <a:r>
              <a:rPr lang="ru-RU" dirty="0"/>
              <a:t> з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підписання</a:t>
            </a:r>
            <a:r>
              <a:rPr lang="ru-RU" dirty="0"/>
              <a:t> та </a:t>
            </a:r>
            <a:r>
              <a:rPr lang="ru-RU" dirty="0" err="1"/>
              <a:t>безстроково</a:t>
            </a:r>
            <a:r>
              <a:rPr lang="ru-RU" dirty="0"/>
              <a:t> там </a:t>
            </a:r>
            <a:r>
              <a:rPr lang="ru-RU" dirty="0" err="1"/>
              <a:t>зберігатися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u="sng" dirty="0">
                <a:hlinkClick r:id="rId2"/>
              </a:rPr>
              <a:t>Порядок </a:t>
            </a:r>
            <a:r>
              <a:rPr lang="ru-RU" u="sng" dirty="0" err="1">
                <a:hlinkClick r:id="rId2"/>
              </a:rPr>
              <a:t>застосування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заходів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захисту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 </a:t>
            </a:r>
            <a:r>
              <a:rPr lang="ru-RU" u="sng" dirty="0" err="1">
                <a:hlinkClick r:id="rId3"/>
              </a:rPr>
              <a:t>критерії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їх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запровадження</a:t>
            </a:r>
            <a:r>
              <a:rPr lang="ru-RU" u="sng" dirty="0">
                <a:hlinkClick r:id="rId3"/>
              </a:rPr>
              <a:t>, </a:t>
            </a:r>
            <a:r>
              <a:rPr lang="ru-RU" u="sng" dirty="0" err="1">
                <a:hlinkClick r:id="rId3"/>
              </a:rPr>
              <a:t>подовження</a:t>
            </a:r>
            <a:r>
              <a:rPr lang="ru-RU" u="sng" dirty="0">
                <a:hlinkClick r:id="rId3"/>
              </a:rPr>
              <a:t> строку </a:t>
            </a:r>
            <a:r>
              <a:rPr lang="ru-RU" u="sng" dirty="0" err="1">
                <a:hlinkClick r:id="rId3"/>
              </a:rPr>
              <a:t>дії</a:t>
            </a:r>
            <a:r>
              <a:rPr lang="ru-RU" u="sng" dirty="0">
                <a:hlinkClick r:id="rId3"/>
              </a:rPr>
              <a:t> та </a:t>
            </a:r>
            <a:r>
              <a:rPr lang="ru-RU" u="sng" dirty="0" err="1">
                <a:hlinkClick r:id="rId3"/>
              </a:rPr>
              <a:t>дострокового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припинення</a:t>
            </a:r>
            <a:r>
              <a:rPr lang="ru-RU" dirty="0"/>
              <a:t> </a:t>
            </a:r>
            <a:r>
              <a:rPr lang="ru-RU" dirty="0" err="1"/>
              <a:t>встановлюються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 smtClean="0"/>
              <a:t>України</a:t>
            </a:r>
            <a:r>
              <a:rPr lang="ru-RU" dirty="0" smtClean="0"/>
              <a:t>: </a:t>
            </a:r>
          </a:p>
          <a:p>
            <a:pPr>
              <a:buAutoNum type="arabicPeriod"/>
            </a:pPr>
            <a:r>
              <a:rPr lang="ru-RU" b="1" dirty="0" smtClean="0"/>
              <a:t>Постанова </a:t>
            </a:r>
            <a:r>
              <a:rPr lang="ru-RU" b="1" dirty="0" err="1" smtClean="0"/>
              <a:t>Правління</a:t>
            </a:r>
            <a:r>
              <a:rPr lang="ru-RU" b="1" dirty="0" smtClean="0"/>
              <a:t> НБУ «</a:t>
            </a:r>
            <a:r>
              <a:rPr lang="ru-RU" b="1" dirty="0"/>
              <a:t>Про </a:t>
            </a:r>
            <a:r>
              <a:rPr lang="ru-RU" b="1" dirty="0" err="1"/>
              <a:t>затвердження</a:t>
            </a:r>
            <a:r>
              <a:rPr lang="ru-RU" b="1" dirty="0"/>
              <a:t> </a:t>
            </a:r>
            <a:r>
              <a:rPr lang="ru-RU" b="1" dirty="0" err="1"/>
              <a:t>Положення</a:t>
            </a:r>
            <a:r>
              <a:rPr lang="ru-RU" b="1" dirty="0"/>
              <a:t> про заходи </a:t>
            </a:r>
            <a:r>
              <a:rPr lang="ru-RU" b="1" dirty="0" err="1"/>
              <a:t>захисту</a:t>
            </a:r>
            <a:r>
              <a:rPr lang="ru-RU" b="1" dirty="0"/>
              <a:t> та </a:t>
            </a:r>
            <a:r>
              <a:rPr lang="ru-RU" b="1" dirty="0" err="1"/>
              <a:t>визначення</a:t>
            </a:r>
            <a:r>
              <a:rPr lang="ru-RU" b="1" dirty="0"/>
              <a:t> порядку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окремих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в </a:t>
            </a:r>
            <a:r>
              <a:rPr lang="ru-RU" b="1" dirty="0" err="1"/>
              <a:t>іноземній</a:t>
            </a:r>
            <a:r>
              <a:rPr lang="ru-RU" b="1" dirty="0"/>
              <a:t> </a:t>
            </a:r>
            <a:r>
              <a:rPr lang="ru-RU" b="1" dirty="0" err="1"/>
              <a:t>валюті</a:t>
            </a:r>
            <a:r>
              <a:rPr lang="ru-RU" b="1" dirty="0" smtClean="0"/>
              <a:t>»</a:t>
            </a:r>
          </a:p>
          <a:p>
            <a:pPr>
              <a:buAutoNum type="arabicPeriod"/>
            </a:pPr>
            <a:r>
              <a:rPr lang="ru-RU" b="1" dirty="0"/>
              <a:t>Постанова </a:t>
            </a:r>
            <a:r>
              <a:rPr lang="ru-RU" b="1" dirty="0" err="1"/>
              <a:t>Правління</a:t>
            </a:r>
            <a:r>
              <a:rPr lang="ru-RU" b="1" dirty="0"/>
              <a:t> </a:t>
            </a:r>
            <a:r>
              <a:rPr lang="ru-RU" b="1" dirty="0" smtClean="0"/>
              <a:t>НБУ «</a:t>
            </a:r>
            <a:r>
              <a:rPr lang="ru-RU" b="1" dirty="0"/>
              <a:t>Про </a:t>
            </a:r>
            <a:r>
              <a:rPr lang="ru-RU" b="1" dirty="0" err="1"/>
              <a:t>затвердження</a:t>
            </a:r>
            <a:r>
              <a:rPr lang="ru-RU" b="1" dirty="0"/>
              <a:t> </a:t>
            </a:r>
            <a:r>
              <a:rPr lang="ru-RU" b="1" dirty="0" err="1"/>
              <a:t>Положення</a:t>
            </a:r>
            <a:r>
              <a:rPr lang="ru-RU" b="1" dirty="0"/>
              <a:t> про </a:t>
            </a:r>
            <a:r>
              <a:rPr lang="ru-RU" b="1" dirty="0" err="1"/>
              <a:t>перелік</a:t>
            </a:r>
            <a:r>
              <a:rPr lang="ru-RU" b="1" dirty="0"/>
              <a:t> </a:t>
            </a:r>
            <a:r>
              <a:rPr lang="ru-RU" b="1" dirty="0" err="1"/>
              <a:t>заходів</a:t>
            </a:r>
            <a:r>
              <a:rPr lang="ru-RU" b="1" dirty="0"/>
              <a:t> </a:t>
            </a:r>
            <a:r>
              <a:rPr lang="ru-RU" b="1" dirty="0" err="1"/>
              <a:t>захисту</a:t>
            </a:r>
            <a:r>
              <a:rPr lang="ru-RU" b="1" dirty="0"/>
              <a:t>, порядок та </a:t>
            </a:r>
            <a:r>
              <a:rPr lang="ru-RU" b="1" dirty="0" err="1"/>
              <a:t>критерії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запровадження</a:t>
            </a:r>
            <a:r>
              <a:rPr lang="ru-RU" b="1" dirty="0"/>
              <a:t>, </a:t>
            </a:r>
            <a:r>
              <a:rPr lang="ru-RU" b="1" dirty="0" err="1"/>
              <a:t>подовження</a:t>
            </a:r>
            <a:r>
              <a:rPr lang="ru-RU" b="1" dirty="0"/>
              <a:t> та </a:t>
            </a:r>
            <a:r>
              <a:rPr lang="ru-RU" b="1" dirty="0" err="1"/>
              <a:t>дострокового</a:t>
            </a:r>
            <a:r>
              <a:rPr lang="ru-RU" b="1" dirty="0"/>
              <a:t> </a:t>
            </a:r>
            <a:r>
              <a:rPr lang="ru-RU" b="1" dirty="0" err="1"/>
              <a:t>припинення</a:t>
            </a:r>
            <a:r>
              <a:rPr lang="ru-RU" b="1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70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Критеріями</a:t>
            </a:r>
            <a:r>
              <a:rPr lang="ru-RU" dirty="0"/>
              <a:t> для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/>
              <a:t>1) </a:t>
            </a:r>
            <a:r>
              <a:rPr lang="ru-RU" dirty="0" err="1"/>
              <a:t>значне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курсу </a:t>
            </a:r>
            <a:r>
              <a:rPr lang="ru-RU" dirty="0" err="1"/>
              <a:t>гривні</a:t>
            </a:r>
            <a:r>
              <a:rPr lang="ru-RU" dirty="0"/>
              <a:t> до </a:t>
            </a:r>
            <a:r>
              <a:rPr lang="ru-RU" dirty="0" err="1"/>
              <a:t>іноземних</a:t>
            </a:r>
            <a:r>
              <a:rPr lang="ru-RU" dirty="0"/>
              <a:t> валют на валютному ринку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золотовалютних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банку;</a:t>
            </a:r>
          </a:p>
          <a:p>
            <a:r>
              <a:rPr lang="ru-RU" dirty="0"/>
              <a:t>2) </a:t>
            </a:r>
            <a:r>
              <a:rPr lang="ru-RU" dirty="0" err="1"/>
              <a:t>значне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(</a:t>
            </a:r>
            <a:r>
              <a:rPr lang="ru-RU" dirty="0" err="1"/>
              <a:t>депозитів</a:t>
            </a:r>
            <a:r>
              <a:rPr lang="ru-RU" dirty="0"/>
              <a:t>) у </a:t>
            </a:r>
            <a:r>
              <a:rPr lang="ru-RU" dirty="0" err="1"/>
              <a:t>банківській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значне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запозичень</a:t>
            </a:r>
            <a:r>
              <a:rPr lang="ru-RU" dirty="0"/>
              <a:t> на </a:t>
            </a:r>
            <a:r>
              <a:rPr lang="ru-RU" dirty="0" err="1"/>
              <a:t>зовнішніх</a:t>
            </a:r>
            <a:r>
              <a:rPr lang="ru-RU" dirty="0"/>
              <a:t> ринках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неможливість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запозичень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ескалація</a:t>
            </a:r>
            <a:r>
              <a:rPr lang="ru-RU" dirty="0"/>
              <a:t> </a:t>
            </a:r>
            <a:r>
              <a:rPr lang="ru-RU" dirty="0" err="1"/>
              <a:t>суспільно-політичної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геополітичної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для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сектору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свідчити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істотних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для </a:t>
            </a:r>
            <a:r>
              <a:rPr lang="ru-RU" dirty="0" err="1"/>
              <a:t>макроекономічної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та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Критеріями</a:t>
            </a:r>
            <a:r>
              <a:rPr lang="ru-RU" dirty="0"/>
              <a:t> для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є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актуальності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, 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Критеріями</a:t>
            </a:r>
            <a:r>
              <a:rPr lang="ru-RU" dirty="0"/>
              <a:t> для </a:t>
            </a:r>
            <a:r>
              <a:rPr lang="ru-RU" dirty="0" err="1"/>
              <a:t>дострокового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є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часткова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актуальності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, </a:t>
            </a:r>
            <a:r>
              <a:rPr lang="ru-RU" dirty="0" err="1" smtClean="0"/>
              <a:t>визначених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, </a:t>
            </a:r>
            <a:r>
              <a:rPr lang="ru-RU" dirty="0"/>
              <a:t>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379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sz="2000" b="1" dirty="0"/>
              <a:t>З</a:t>
            </a:r>
            <a:r>
              <a:rPr lang="ru-RU" sz="2000" b="1" dirty="0" smtClean="0"/>
              <a:t>аходи </a:t>
            </a:r>
            <a:r>
              <a:rPr lang="ru-RU" sz="2000" b="1" dirty="0" err="1"/>
              <a:t>захисту</a:t>
            </a:r>
            <a:r>
              <a:rPr lang="ru-RU" sz="2000" b="1" dirty="0"/>
              <a:t> та </a:t>
            </a:r>
            <a:r>
              <a:rPr lang="ru-RU" sz="2000" b="1" dirty="0" err="1"/>
              <a:t>визначення</a:t>
            </a:r>
            <a:r>
              <a:rPr lang="ru-RU" sz="2000" b="1" dirty="0"/>
              <a:t> порядку </a:t>
            </a:r>
            <a:r>
              <a:rPr lang="ru-RU" sz="2000" b="1" dirty="0" err="1"/>
              <a:t>здійснення</a:t>
            </a:r>
            <a:r>
              <a:rPr lang="ru-RU" sz="2000" b="1" dirty="0"/>
              <a:t> </a:t>
            </a:r>
            <a:r>
              <a:rPr lang="ru-RU" sz="2000" b="1" dirty="0" err="1"/>
              <a:t>окремих</a:t>
            </a:r>
            <a:r>
              <a:rPr lang="ru-RU" sz="2000" b="1" dirty="0"/>
              <a:t> </a:t>
            </a:r>
            <a:r>
              <a:rPr lang="ru-RU" sz="2000" b="1" dirty="0" err="1"/>
              <a:t>операцій</a:t>
            </a:r>
            <a:r>
              <a:rPr lang="ru-RU" sz="2000" b="1" dirty="0"/>
              <a:t> в </a:t>
            </a:r>
            <a:r>
              <a:rPr lang="ru-RU" sz="2000" b="1" dirty="0" err="1"/>
              <a:t>іноземній</a:t>
            </a:r>
            <a:r>
              <a:rPr lang="ru-RU" sz="2000" b="1" dirty="0"/>
              <a:t> </a:t>
            </a:r>
            <a:r>
              <a:rPr lang="ru-RU" sz="2000" b="1" dirty="0" err="1" smtClean="0"/>
              <a:t>валюті</a:t>
            </a:r>
            <a:endParaRPr lang="ru-RU" sz="2000" b="1" dirty="0" smtClean="0"/>
          </a:p>
          <a:p>
            <a:endParaRPr lang="ru-RU" b="1" dirty="0"/>
          </a:p>
          <a:p>
            <a:r>
              <a:rPr lang="ru-RU" dirty="0" err="1"/>
              <a:t>Клієнти</a:t>
            </a:r>
            <a:r>
              <a:rPr lang="ru-RU" dirty="0"/>
              <a:t> (</a:t>
            </a:r>
            <a:r>
              <a:rPr lang="ru-RU" dirty="0" err="1"/>
              <a:t>резиденти</a:t>
            </a:r>
            <a:r>
              <a:rPr lang="ru-RU" dirty="0"/>
              <a:t> та </a:t>
            </a:r>
            <a:r>
              <a:rPr lang="ru-RU" dirty="0" err="1"/>
              <a:t>нерезиденти</a:t>
            </a:r>
            <a:r>
              <a:rPr lang="ru-RU" dirty="0"/>
              <a:t>)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безготівкової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/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/</a:t>
            </a:r>
            <a:r>
              <a:rPr lang="ru-RU" dirty="0" err="1"/>
              <a:t>зобов’язань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підтверджуються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документами,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до </a:t>
            </a:r>
            <a:r>
              <a:rPr lang="ru-RU" dirty="0" err="1"/>
              <a:t>банків</a:t>
            </a:r>
            <a:r>
              <a:rPr lang="ru-RU" dirty="0"/>
              <a:t>,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- до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 smtClean="0"/>
              <a:t>установ</a:t>
            </a:r>
            <a:r>
              <a:rPr lang="ru-RU" dirty="0" smtClean="0"/>
              <a:t>.</a:t>
            </a:r>
          </a:p>
          <a:p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не </a:t>
            </a:r>
            <a:r>
              <a:rPr lang="ru-RU" dirty="0" err="1"/>
              <a:t>подають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у них </a:t>
            </a:r>
            <a:r>
              <a:rPr lang="ru-RU" dirty="0" err="1"/>
              <a:t>підстав</a:t>
            </a:r>
            <a:r>
              <a:rPr lang="ru-RU" dirty="0"/>
              <a:t>/</a:t>
            </a:r>
            <a:r>
              <a:rPr lang="ru-RU" dirty="0" err="1"/>
              <a:t>зобов’язань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у </a:t>
            </a:r>
            <a:r>
              <a:rPr lang="ru-RU" dirty="0" err="1"/>
              <a:t>незначному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куплена </a:t>
            </a:r>
            <a:r>
              <a:rPr lang="ru-RU" dirty="0" err="1"/>
              <a:t>раніше</a:t>
            </a:r>
            <a:r>
              <a:rPr lang="ru-RU" dirty="0"/>
              <a:t> в </a:t>
            </a:r>
            <a:r>
              <a:rPr lang="ru-RU" dirty="0" err="1"/>
              <a:t>незначному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еквівалента</a:t>
            </a:r>
            <a:r>
              <a:rPr lang="ru-RU" dirty="0"/>
              <a:t> </a:t>
            </a:r>
            <a:r>
              <a:rPr lang="ru-RU" dirty="0" err="1"/>
              <a:t>купленої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валют на дату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.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мети </a:t>
            </a:r>
            <a:r>
              <a:rPr lang="ru-RU" dirty="0" err="1"/>
              <a:t>купівлі</a:t>
            </a:r>
            <a:r>
              <a:rPr lang="ru-RU" dirty="0"/>
              <a:t>, </a:t>
            </a:r>
            <a:r>
              <a:rPr lang="ru-RU" dirty="0" err="1"/>
              <a:t>переказу</a:t>
            </a:r>
            <a:r>
              <a:rPr lang="ru-RU" dirty="0"/>
              <a:t> та </a:t>
            </a:r>
            <a:r>
              <a:rPr lang="ru-RU" dirty="0" err="1"/>
              <a:t>документів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купівля</a:t>
            </a:r>
            <a:r>
              <a:rPr lang="ru-RU" dirty="0"/>
              <a:t>, 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бенефіціару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зазначається</a:t>
            </a:r>
            <a:r>
              <a:rPr lang="ru-RU" dirty="0"/>
              <a:t> у </a:t>
            </a:r>
            <a:r>
              <a:rPr lang="ru-RU" dirty="0" err="1"/>
              <a:t>заяві</a:t>
            </a:r>
            <a:r>
              <a:rPr lang="ru-RU" dirty="0"/>
              <a:t> на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платіжному</a:t>
            </a:r>
            <a:r>
              <a:rPr lang="ru-RU" dirty="0"/>
              <a:t> </a:t>
            </a:r>
            <a:r>
              <a:rPr lang="ru-RU" dirty="0" err="1"/>
              <a:t>дорученні</a:t>
            </a:r>
            <a:r>
              <a:rPr lang="ru-RU" dirty="0" smtClean="0"/>
              <a:t>.</a:t>
            </a:r>
          </a:p>
          <a:p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- </a:t>
            </a:r>
            <a:r>
              <a:rPr lang="ru-RU" dirty="0" err="1"/>
              <a:t>фізичні</a:t>
            </a:r>
            <a:r>
              <a:rPr lang="ru-RU" dirty="0"/>
              <a:t> особи не </a:t>
            </a:r>
            <a:r>
              <a:rPr lang="ru-RU" dirty="0" err="1"/>
              <a:t>подають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у них </a:t>
            </a:r>
            <a:r>
              <a:rPr lang="ru-RU" dirty="0" err="1"/>
              <a:t>підстав</a:t>
            </a:r>
            <a:r>
              <a:rPr lang="ru-RU" dirty="0"/>
              <a:t>/</a:t>
            </a:r>
            <a:r>
              <a:rPr lang="ru-RU" dirty="0" err="1"/>
              <a:t>зобов'язань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на суму,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суму (в </a:t>
            </a:r>
            <a:r>
              <a:rPr lang="ru-RU" dirty="0" err="1"/>
              <a:t>еквіваленті</a:t>
            </a:r>
            <a:r>
              <a:rPr lang="ru-RU" dirty="0"/>
              <a:t>) у </a:t>
            </a:r>
            <a:r>
              <a:rPr lang="ru-RU" dirty="0" err="1"/>
              <a:t>незначному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.</a:t>
            </a:r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3528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Уповноважені</a:t>
            </a:r>
            <a:r>
              <a:rPr lang="ru-RU" dirty="0"/>
              <a:t> установи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клієнтом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. </a:t>
            </a:r>
            <a:r>
              <a:rPr lang="ru-RU" dirty="0" err="1"/>
              <a:t>Клієнт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запиту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</a:t>
            </a:r>
            <a:r>
              <a:rPr lang="ru-RU" dirty="0" err="1"/>
              <a:t>установою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зобов’язаний</a:t>
            </a:r>
            <a:r>
              <a:rPr lang="ru-RU" dirty="0"/>
              <a:t> подати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в </a:t>
            </a:r>
            <a:r>
              <a:rPr lang="ru-RU" dirty="0" err="1"/>
              <a:t>термін</a:t>
            </a:r>
            <a:r>
              <a:rPr lang="ru-RU" dirty="0"/>
              <a:t>, установлений </a:t>
            </a:r>
            <a:r>
              <a:rPr lang="ru-RU" dirty="0" err="1" smtClean="0"/>
              <a:t>уповноваженою</a:t>
            </a:r>
            <a:r>
              <a:rPr lang="ru-RU" dirty="0" smtClean="0"/>
              <a:t> </a:t>
            </a:r>
            <a:r>
              <a:rPr lang="ru-RU" dirty="0" err="1"/>
              <a:t>установою</a:t>
            </a:r>
            <a:r>
              <a:rPr lang="ru-RU" dirty="0" smtClean="0"/>
              <a:t>.</a:t>
            </a:r>
          </a:p>
          <a:p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оригіналів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копій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/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з </a:t>
            </a:r>
            <a:r>
              <a:rPr lang="ru-RU" dirty="0" err="1"/>
              <a:t>оригіналів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паперових</a:t>
            </a:r>
            <a:r>
              <a:rPr lang="ru-RU" dirty="0"/>
              <a:t> </a:t>
            </a:r>
            <a:r>
              <a:rPr lang="ru-RU" dirty="0" err="1"/>
              <a:t>носіях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r>
              <a:rPr lang="ru-RU" dirty="0" err="1"/>
              <a:t>Копії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клієнтом</a:t>
            </a:r>
            <a:r>
              <a:rPr lang="ru-RU" dirty="0"/>
              <a:t> шляхом </a:t>
            </a:r>
            <a:r>
              <a:rPr lang="ru-RU" dirty="0" err="1"/>
              <a:t>сканування</a:t>
            </a:r>
            <a:r>
              <a:rPr lang="ru-RU" dirty="0"/>
              <a:t> з </a:t>
            </a:r>
            <a:r>
              <a:rPr lang="ru-RU" dirty="0" err="1"/>
              <a:t>оригіналу</a:t>
            </a:r>
            <a:r>
              <a:rPr lang="ru-RU" dirty="0"/>
              <a:t> документа на </a:t>
            </a:r>
            <a:r>
              <a:rPr lang="ru-RU" dirty="0" err="1"/>
              <a:t>паперовому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засвідчуються</a:t>
            </a:r>
            <a:r>
              <a:rPr lang="ru-RU" dirty="0"/>
              <a:t> </a:t>
            </a:r>
            <a:r>
              <a:rPr lang="ru-RU" dirty="0" err="1"/>
              <a:t>кваліфікованим</a:t>
            </a:r>
            <a:r>
              <a:rPr lang="ru-RU" dirty="0"/>
              <a:t>/</a:t>
            </a:r>
            <a:r>
              <a:rPr lang="ru-RU" dirty="0" err="1"/>
              <a:t>удосконаленим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(для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-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особи </a:t>
            </a:r>
            <a:r>
              <a:rPr lang="ru-RU" dirty="0" err="1"/>
              <a:t>клієнта</a:t>
            </a:r>
            <a:r>
              <a:rPr lang="ru-RU" dirty="0"/>
              <a:t>), </a:t>
            </a:r>
            <a:r>
              <a:rPr lang="ru-RU" dirty="0" err="1"/>
              <a:t>створеним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довірчих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електронна</a:t>
            </a:r>
            <a:r>
              <a:rPr lang="ru-RU" dirty="0"/>
              <a:t> </a:t>
            </a:r>
            <a:r>
              <a:rPr lang="ru-RU" dirty="0" err="1"/>
              <a:t>копія</a:t>
            </a:r>
            <a:r>
              <a:rPr lang="ru-RU" dirty="0"/>
              <a:t> документа). </a:t>
            </a:r>
            <a:r>
              <a:rPr lang="ru-RU" dirty="0" err="1"/>
              <a:t>Фізичні</a:t>
            </a:r>
            <a:r>
              <a:rPr lang="ru-RU" dirty="0"/>
              <a:t> особи-</a:t>
            </a:r>
            <a:r>
              <a:rPr lang="ru-RU" dirty="0" err="1"/>
              <a:t>резиденти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засвідчувати</a:t>
            </a:r>
            <a:r>
              <a:rPr lang="ru-RU" dirty="0"/>
              <a:t> </a:t>
            </a:r>
            <a:r>
              <a:rPr lang="ru-RU" dirty="0" err="1"/>
              <a:t>копії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простим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порядку,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передбачений</a:t>
            </a:r>
            <a:r>
              <a:rPr lang="ru-RU" dirty="0"/>
              <a:t> у </a:t>
            </a:r>
            <a:r>
              <a:rPr lang="ru-RU" dirty="0" err="1"/>
              <a:t>внутрішніх</a:t>
            </a:r>
            <a:r>
              <a:rPr lang="ru-RU" dirty="0"/>
              <a:t> документах банку, </a:t>
            </a:r>
            <a:r>
              <a:rPr lang="ru-RU" dirty="0" err="1"/>
              <a:t>розроблених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вимогами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Положення</a:t>
            </a:r>
            <a:r>
              <a:rPr lang="ru-RU" u="sng" dirty="0">
                <a:hlinkClick r:id="rId2"/>
              </a:rPr>
              <a:t> про </a:t>
            </a:r>
            <a:r>
              <a:rPr lang="ru-RU" u="sng" dirty="0" err="1">
                <a:hlinkClick r:id="rId2"/>
              </a:rPr>
              <a:t>застосування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електронного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підпису</a:t>
            </a:r>
            <a:r>
              <a:rPr lang="ru-RU" u="sng" dirty="0">
                <a:hlinkClick r:id="rId2"/>
              </a:rPr>
              <a:t> в </a:t>
            </a:r>
            <a:r>
              <a:rPr lang="ru-RU" u="sng" dirty="0" err="1">
                <a:hlinkClick r:id="rId2"/>
              </a:rPr>
              <a:t>банківській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системі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endParaRPr lang="ru-RU" dirty="0"/>
          </a:p>
          <a:p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е-паспорт та е-паспорт для </a:t>
            </a:r>
            <a:r>
              <a:rPr lang="ru-RU" dirty="0" err="1" smtClean="0"/>
              <a:t>виїзду</a:t>
            </a:r>
            <a:r>
              <a:rPr lang="ru-RU" dirty="0" smtClean="0"/>
              <a:t> </a:t>
            </a:r>
            <a:r>
              <a:rPr lang="ru-RU" dirty="0"/>
              <a:t>за кордон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381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2012"/>
            <a:ext cx="8596668" cy="6400799"/>
          </a:xfrm>
        </p:spPr>
        <p:txBody>
          <a:bodyPr>
            <a:normAutofit lnSpcReduction="10000"/>
          </a:bodyPr>
          <a:lstStyle/>
          <a:p>
            <a:r>
              <a:rPr lang="uk-UA" dirty="0"/>
              <a:t>7.1. Сутність та сфера </a:t>
            </a:r>
            <a:r>
              <a:rPr lang="uk-UA" dirty="0" smtClean="0"/>
              <a:t>валютного регулювання та </a:t>
            </a:r>
            <a:r>
              <a:rPr lang="uk-UA" dirty="0"/>
              <a:t>валютного </a:t>
            </a:r>
            <a:r>
              <a:rPr lang="uk-UA" dirty="0" smtClean="0"/>
              <a:t>нагляду</a:t>
            </a:r>
            <a:r>
              <a:rPr lang="uk-UA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marL="0" indent="0">
              <a:buNone/>
            </a:pPr>
            <a:r>
              <a:rPr lang="ru-RU" b="1" dirty="0" err="1"/>
              <a:t>В</a:t>
            </a:r>
            <a:r>
              <a:rPr lang="ru-RU" b="1" dirty="0" err="1" smtClean="0"/>
              <a:t>алютне</a:t>
            </a:r>
            <a:r>
              <a:rPr lang="ru-RU" b="1" dirty="0" smtClean="0"/>
              <a:t> </a:t>
            </a:r>
            <a:r>
              <a:rPr lang="ru-RU" b="1" dirty="0" err="1"/>
              <a:t>регулювання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та в </a:t>
            </a:r>
            <a:r>
              <a:rPr lang="ru-RU" dirty="0" err="1"/>
              <a:t>установлених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регламентацію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і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 smtClean="0"/>
              <a:t>установами</a:t>
            </a:r>
            <a:r>
              <a:rPr lang="ru-RU" dirty="0" smtClean="0"/>
              <a:t>.</a:t>
            </a:r>
            <a:endParaRPr lang="ru-RU" b="1" dirty="0" smtClean="0"/>
          </a:p>
          <a:p>
            <a:pPr marL="0" indent="0">
              <a:buNone/>
            </a:pPr>
            <a:r>
              <a:rPr lang="ru-RU" dirty="0" err="1" smtClean="0"/>
              <a:t>Валютне</a:t>
            </a:r>
            <a:r>
              <a:rPr lang="ru-RU" dirty="0" smtClean="0"/>
              <a:t> </a:t>
            </a:r>
            <a:r>
              <a:rPr lang="ru-RU" dirty="0" err="1"/>
              <a:t>регулювання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таких принципах:</a:t>
            </a:r>
          </a:p>
          <a:p>
            <a:pPr marL="0" indent="0">
              <a:buNone/>
            </a:pPr>
            <a:r>
              <a:rPr lang="ru-RU" dirty="0"/>
              <a:t>1) свобода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:</a:t>
            </a:r>
          </a:p>
          <a:p>
            <a:r>
              <a:rPr lang="ru-RU" dirty="0"/>
              <a:t>право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- </a:t>
            </a:r>
            <a:r>
              <a:rPr lang="ru-RU" dirty="0" err="1"/>
              <a:t>резидентів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угоди з резидентами та (</a:t>
            </a:r>
            <a:r>
              <a:rPr lang="ru-RU" dirty="0" err="1"/>
              <a:t>або</a:t>
            </a:r>
            <a:r>
              <a:rPr lang="ru-RU" dirty="0"/>
              <a:t>) нерезидентами та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угодами</a:t>
            </a:r>
            <a:r>
              <a:rPr lang="ru-RU" dirty="0"/>
              <a:t>, у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відкривати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у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;</a:t>
            </a:r>
          </a:p>
          <a:p>
            <a:r>
              <a:rPr lang="ru-RU" dirty="0"/>
              <a:t>право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- </a:t>
            </a:r>
            <a:r>
              <a:rPr lang="ru-RU" dirty="0" err="1"/>
              <a:t>резидентів</a:t>
            </a:r>
            <a:r>
              <a:rPr lang="ru-RU" dirty="0"/>
              <a:t> </a:t>
            </a:r>
            <a:r>
              <a:rPr lang="ru-RU" dirty="0" err="1"/>
              <a:t>придбавати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активи</a:t>
            </a:r>
            <a:r>
              <a:rPr lang="ru-RU" dirty="0"/>
              <a:t> за кордоном, </a:t>
            </a:r>
            <a:r>
              <a:rPr lang="ru-RU" dirty="0" err="1"/>
              <a:t>переміщувати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;</a:t>
            </a:r>
          </a:p>
          <a:p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і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 </a:t>
            </a:r>
            <a:r>
              <a:rPr lang="ru-RU" dirty="0" err="1"/>
              <a:t>підстав</a:t>
            </a:r>
            <a:r>
              <a:rPr lang="ru-RU" dirty="0"/>
              <a:t> та у порядку, </a:t>
            </a:r>
            <a:r>
              <a:rPr lang="ru-RU" dirty="0" err="1"/>
              <a:t>визначених</a:t>
            </a:r>
            <a:r>
              <a:rPr lang="ru-RU" dirty="0"/>
              <a:t> законом,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рівноваги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балансу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 err="1"/>
              <a:t>недопущення</a:t>
            </a:r>
            <a:r>
              <a:rPr lang="ru-RU" dirty="0"/>
              <a:t> </a:t>
            </a:r>
            <a:r>
              <a:rPr lang="ru-RU" dirty="0" err="1"/>
              <a:t>неправомірного</a:t>
            </a:r>
            <a:r>
              <a:rPr lang="ru-RU" dirty="0"/>
              <a:t> і </a:t>
            </a:r>
            <a:r>
              <a:rPr lang="ru-RU" dirty="0" err="1"/>
              <a:t>необґрунтованого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у </a:t>
            </a:r>
            <a:r>
              <a:rPr lang="ru-RU" dirty="0" err="1"/>
              <a:t>валютні</a:t>
            </a:r>
            <a:r>
              <a:rPr lang="ru-RU" dirty="0"/>
              <a:t> опера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3899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dirty="0" err="1"/>
              <a:t>Клієнти-резиденти</a:t>
            </a:r>
            <a:r>
              <a:rPr lang="ru-RU" dirty="0"/>
              <a:t> (</a:t>
            </a:r>
            <a:r>
              <a:rPr lang="ru-RU" dirty="0" err="1"/>
              <a:t>юридичні</a:t>
            </a:r>
            <a:r>
              <a:rPr lang="ru-RU" dirty="0"/>
              <a:t> особи та </a:t>
            </a:r>
            <a:r>
              <a:rPr lang="ru-RU" dirty="0" err="1"/>
              <a:t>фізичні</a:t>
            </a:r>
            <a:r>
              <a:rPr lang="ru-RU" dirty="0"/>
              <a:t> особи-</a:t>
            </a:r>
            <a:r>
              <a:rPr lang="ru-RU" dirty="0" err="1"/>
              <a:t>підприємці</a:t>
            </a:r>
            <a:r>
              <a:rPr lang="ru-RU" dirty="0"/>
              <a:t>)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через один банк для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торговельними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 з нерезидентом за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зовнішньоекономічним</a:t>
            </a:r>
            <a:r>
              <a:rPr lang="ru-RU" dirty="0"/>
              <a:t> </a:t>
            </a:r>
            <a:r>
              <a:rPr lang="ru-RU" dirty="0" smtClean="0"/>
              <a:t>договором.</a:t>
            </a:r>
          </a:p>
          <a:p>
            <a:r>
              <a:rPr lang="ru-RU" dirty="0"/>
              <a:t>Банки за </a:t>
            </a:r>
            <a:r>
              <a:rPr lang="ru-RU" dirty="0" err="1"/>
              <a:t>дорученням</a:t>
            </a:r>
            <a:r>
              <a:rPr lang="ru-RU" dirty="0"/>
              <a:t> та за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без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придбавається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такого </a:t>
            </a:r>
            <a:r>
              <a:rPr lang="ru-RU" dirty="0" err="1"/>
              <a:t>обміну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договору </a:t>
            </a:r>
            <a:r>
              <a:rPr lang="ru-RU" dirty="0" err="1"/>
              <a:t>між</a:t>
            </a:r>
            <a:r>
              <a:rPr lang="ru-RU" dirty="0"/>
              <a:t> банком та </a:t>
            </a:r>
            <a:r>
              <a:rPr lang="ru-RU" dirty="0" err="1"/>
              <a:t>клієнтом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клієнту</a:t>
            </a:r>
            <a:r>
              <a:rPr lang="ru-RU" dirty="0"/>
              <a:t> </a:t>
            </a:r>
            <a:r>
              <a:rPr lang="ru-RU" dirty="0" err="1"/>
              <a:t>комісійних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Банки за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 </a:t>
            </a:r>
            <a:r>
              <a:rPr lang="ru-RU" dirty="0" err="1"/>
              <a:t>між</a:t>
            </a:r>
            <a:r>
              <a:rPr lang="ru-RU" dirty="0"/>
              <a:t> банком та </a:t>
            </a:r>
            <a:r>
              <a:rPr lang="ru-RU" dirty="0" err="1"/>
              <a:t>клієнтом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клієнту</a:t>
            </a:r>
            <a:r>
              <a:rPr lang="ru-RU" dirty="0"/>
              <a:t> </a:t>
            </a:r>
            <a:r>
              <a:rPr lang="ru-RU" dirty="0" err="1"/>
              <a:t>комісійних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dirty="0"/>
              <a:t>Банки для </a:t>
            </a:r>
            <a:r>
              <a:rPr lang="ru-RU" dirty="0" err="1"/>
              <a:t>клієнта</a:t>
            </a:r>
            <a:r>
              <a:rPr lang="ru-RU" dirty="0"/>
              <a:t> -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який</a:t>
            </a:r>
            <a:r>
              <a:rPr lang="ru-RU" dirty="0"/>
              <a:t> не є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дня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на </a:t>
            </a:r>
            <a:r>
              <a:rPr lang="ru-RU" dirty="0" err="1"/>
              <a:t>поточних</a:t>
            </a:r>
            <a:r>
              <a:rPr lang="ru-RU" dirty="0"/>
              <a:t>/</a:t>
            </a:r>
            <a:r>
              <a:rPr lang="ru-RU" dirty="0" err="1"/>
              <a:t>вкладних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рахунках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, з </a:t>
            </a:r>
            <a:r>
              <a:rPr lang="ru-RU" dirty="0" err="1"/>
              <a:t>одночасним</a:t>
            </a:r>
            <a:r>
              <a:rPr lang="ru-RU" dirty="0"/>
              <a:t> </a:t>
            </a:r>
            <a:r>
              <a:rPr lang="ru-RU" dirty="0" err="1"/>
              <a:t>зарахуванням</a:t>
            </a:r>
            <a:r>
              <a:rPr lang="ru-RU" dirty="0"/>
              <a:t> </a:t>
            </a:r>
            <a:r>
              <a:rPr lang="ru-RU" dirty="0" err="1"/>
              <a:t>обміняної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/>
              <a:t>подає</a:t>
            </a:r>
            <a:r>
              <a:rPr lang="ru-RU" dirty="0"/>
              <a:t> заяви про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продаж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до банку,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обслуговує</a:t>
            </a:r>
            <a:r>
              <a:rPr lang="ru-RU" dirty="0"/>
              <a:t>.</a:t>
            </a:r>
          </a:p>
          <a:p>
            <a:r>
              <a:rPr lang="ru-RU" dirty="0" err="1"/>
              <a:t>Клієнт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подавати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про продаж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до банку за </a:t>
            </a:r>
            <a:r>
              <a:rPr lang="ru-RU" dirty="0" err="1"/>
              <a:t>власним</a:t>
            </a:r>
            <a:r>
              <a:rPr lang="ru-RU" dirty="0"/>
              <a:t> </a:t>
            </a:r>
            <a:r>
              <a:rPr lang="ru-RU" dirty="0" err="1"/>
              <a:t>вибором</a:t>
            </a:r>
            <a:r>
              <a:rPr lang="ru-RU" dirty="0"/>
              <a:t> (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поточного </a:t>
            </a:r>
            <a:r>
              <a:rPr lang="ru-RU" dirty="0" err="1"/>
              <a:t>рахунку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металах</a:t>
            </a:r>
            <a:r>
              <a:rPr lang="ru-RU" dirty="0"/>
              <a:t>, </a:t>
            </a:r>
            <a:r>
              <a:rPr lang="ru-RU" dirty="0" err="1"/>
              <a:t>відкритого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банку).</a:t>
            </a:r>
          </a:p>
          <a:p>
            <a:pPr marL="0" indent="0">
              <a:buNone/>
            </a:pPr>
            <a:r>
              <a:rPr lang="ru-RU" dirty="0" err="1" smtClean="0"/>
              <a:t>Юридичні</a:t>
            </a:r>
            <a:r>
              <a:rPr lang="ru-RU" dirty="0" smtClean="0"/>
              <a:t> </a:t>
            </a:r>
            <a:r>
              <a:rPr lang="ru-RU" dirty="0"/>
              <a:t>особи-</a:t>
            </a:r>
            <a:r>
              <a:rPr lang="ru-RU" dirty="0" err="1"/>
              <a:t>нерезиденти</a:t>
            </a:r>
            <a:r>
              <a:rPr lang="ru-RU" dirty="0"/>
              <a:t> та </a:t>
            </a:r>
            <a:r>
              <a:rPr lang="ru-RU" dirty="0" err="1"/>
              <a:t>фізичні</a:t>
            </a:r>
            <a:r>
              <a:rPr lang="ru-RU" dirty="0"/>
              <a:t> особи-</a:t>
            </a:r>
            <a:r>
              <a:rPr lang="ru-RU" dirty="0" err="1"/>
              <a:t>нерезиденти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межах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 на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рахунках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) на </a:t>
            </a:r>
            <a:r>
              <a:rPr lang="ru-RU" dirty="0" err="1"/>
              <a:t>підставі</a:t>
            </a:r>
            <a:r>
              <a:rPr lang="ru-RU" dirty="0"/>
              <a:t> заяви/</a:t>
            </a:r>
            <a:r>
              <a:rPr lang="ru-RU" dirty="0" err="1"/>
              <a:t>доручення</a:t>
            </a:r>
            <a:r>
              <a:rPr lang="ru-RU" dirty="0"/>
              <a:t> про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202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Банку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за кордон в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емітента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емітенти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офіційну</a:t>
            </a:r>
            <a:r>
              <a:rPr lang="ru-RU" dirty="0"/>
              <a:t> </a:t>
            </a:r>
            <a:r>
              <a:rPr lang="ru-RU" dirty="0" err="1"/>
              <a:t>рейтингову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, не </a:t>
            </a:r>
            <a:r>
              <a:rPr lang="ru-RU" dirty="0" err="1"/>
              <a:t>нижчу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, </a:t>
            </a:r>
            <a:r>
              <a:rPr lang="ru-RU" dirty="0" err="1"/>
              <a:t>підтверджену</a:t>
            </a:r>
            <a:r>
              <a:rPr lang="ru-RU" dirty="0"/>
              <a:t> в </a:t>
            </a:r>
            <a:r>
              <a:rPr lang="ru-RU" dirty="0" err="1"/>
              <a:t>бюлетені</a:t>
            </a:r>
            <a:r>
              <a:rPr lang="ru-RU" dirty="0"/>
              <a:t> </a:t>
            </a:r>
            <a:r>
              <a:rPr lang="ru-RU" dirty="0" err="1"/>
              <a:t>щонайменше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рейтингових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(</a:t>
            </a:r>
            <a:r>
              <a:rPr lang="en-US" dirty="0"/>
              <a:t>Fitch Ratings, </a:t>
            </a:r>
            <a:r>
              <a:rPr lang="en-US" dirty="0" err="1"/>
              <a:t>Standard&amp;Poor’s</a:t>
            </a:r>
            <a:r>
              <a:rPr lang="en-US" dirty="0"/>
              <a:t>, Moody’s) </a:t>
            </a:r>
            <a:r>
              <a:rPr lang="ru-RU" dirty="0"/>
              <a:t>на дату </a:t>
            </a:r>
            <a:r>
              <a:rPr lang="ru-RU" dirty="0" err="1"/>
              <a:t>придбання</a:t>
            </a:r>
            <a:r>
              <a:rPr lang="ru-RU" dirty="0"/>
              <a:t> банком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випущені</a:t>
            </a:r>
            <a:r>
              <a:rPr lang="ru-RU" dirty="0"/>
              <a:t> за кордоном з метою </a:t>
            </a:r>
            <a:r>
              <a:rPr lang="ru-RU" dirty="0" err="1"/>
              <a:t>фінансування</a:t>
            </a:r>
            <a:r>
              <a:rPr lang="ru-RU" dirty="0"/>
              <a:t> кредиту (</a:t>
            </a:r>
            <a:r>
              <a:rPr lang="ru-RU" dirty="0" err="1"/>
              <a:t>позики</a:t>
            </a:r>
            <a:r>
              <a:rPr lang="ru-RU" dirty="0"/>
              <a:t>), </a:t>
            </a:r>
            <a:r>
              <a:rPr lang="ru-RU" dirty="0" err="1"/>
              <a:t>наданого</a:t>
            </a:r>
            <a:r>
              <a:rPr lang="ru-RU" dirty="0"/>
              <a:t>(</a:t>
            </a:r>
            <a:r>
              <a:rPr lang="ru-RU" dirty="0" err="1"/>
              <a:t>ої</a:t>
            </a:r>
            <a:r>
              <a:rPr lang="ru-RU" dirty="0"/>
              <a:t>) нерезидентом </a:t>
            </a:r>
            <a:r>
              <a:rPr lang="ru-RU" dirty="0" err="1"/>
              <a:t>цьому</a:t>
            </a:r>
            <a:r>
              <a:rPr lang="ru-RU" dirty="0"/>
              <a:t> банку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Банку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для </a:t>
            </a:r>
            <a:r>
              <a:rPr lang="ru-RU" dirty="0" err="1"/>
              <a:t>придбання</a:t>
            </a:r>
            <a:r>
              <a:rPr lang="ru-RU" dirty="0"/>
              <a:t> ним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позик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Банку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в </a:t>
            </a:r>
            <a:r>
              <a:rPr lang="ru-RU" dirty="0" err="1"/>
              <a:t>резидентів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та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номінованих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Резидентам,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уповноважені</a:t>
            </a:r>
            <a:r>
              <a:rPr lang="ru-RU" dirty="0"/>
              <a:t> установи,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(</a:t>
            </a:r>
            <a:r>
              <a:rPr lang="ru-RU" dirty="0" err="1"/>
              <a:t>позик</a:t>
            </a:r>
            <a:r>
              <a:rPr lang="ru-RU" dirty="0"/>
              <a:t>,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) у </a:t>
            </a:r>
            <a:r>
              <a:rPr lang="ru-RU" dirty="0" err="1"/>
              <a:t>гривнях</a:t>
            </a:r>
            <a:r>
              <a:rPr lang="ru-RU" dirty="0"/>
              <a:t> нерезидентам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представництвам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надання</a:t>
            </a:r>
            <a:r>
              <a:rPr lang="ru-RU" dirty="0"/>
              <a:t> банком/</a:t>
            </a:r>
            <a:r>
              <a:rPr lang="ru-RU" dirty="0" err="1"/>
              <a:t>небанківською</a:t>
            </a:r>
            <a:r>
              <a:rPr lang="ru-RU" dirty="0"/>
              <a:t> </a:t>
            </a:r>
            <a:r>
              <a:rPr lang="ru-RU" dirty="0" err="1"/>
              <a:t>фінансовою</a:t>
            </a:r>
            <a:r>
              <a:rPr lang="ru-RU" dirty="0"/>
              <a:t> </a:t>
            </a:r>
            <a:r>
              <a:rPr lang="ru-RU" dirty="0" err="1"/>
              <a:t>установою</a:t>
            </a:r>
            <a:r>
              <a:rPr lang="ru-RU" dirty="0"/>
              <a:t> </a:t>
            </a:r>
            <a:r>
              <a:rPr lang="ru-RU" dirty="0" err="1"/>
              <a:t>споживчого</a:t>
            </a:r>
            <a:r>
              <a:rPr lang="ru-RU" dirty="0"/>
              <a:t> кредиту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-нерезиденту;</a:t>
            </a:r>
          </a:p>
          <a:p>
            <a:r>
              <a:rPr lang="ru-RU" dirty="0"/>
              <a:t>2)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юридичними</a:t>
            </a:r>
            <a:r>
              <a:rPr lang="ru-RU" dirty="0"/>
              <a:t> особами-нерезидентами за </a:t>
            </a:r>
            <a:r>
              <a:rPr lang="ru-RU" dirty="0" err="1"/>
              <a:t>кредитними</a:t>
            </a:r>
            <a:r>
              <a:rPr lang="ru-RU" dirty="0"/>
              <a:t> договорами/</a:t>
            </a:r>
            <a:r>
              <a:rPr lang="ru-RU" dirty="0" err="1"/>
              <a:t>іншими</a:t>
            </a:r>
            <a:r>
              <a:rPr lang="ru-RU" dirty="0"/>
              <a:t> видами </a:t>
            </a:r>
            <a:r>
              <a:rPr lang="ru-RU" dirty="0" err="1"/>
              <a:t>договорів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банком нерезиденту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 на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нерезидентом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таких </a:t>
            </a:r>
            <a:r>
              <a:rPr lang="ru-RU" dirty="0" err="1"/>
              <a:t>коштів</a:t>
            </a:r>
            <a:r>
              <a:rPr lang="ru-RU" dirty="0"/>
              <a:t> банку не </a:t>
            </a:r>
            <a:r>
              <a:rPr lang="ru-RU" dirty="0" err="1"/>
              <a:t>пізніше</a:t>
            </a:r>
            <a:r>
              <a:rPr lang="ru-RU" dirty="0"/>
              <a:t> 14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.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3)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(</a:t>
            </a:r>
            <a:r>
              <a:rPr lang="ru-RU" dirty="0" err="1"/>
              <a:t>позик</a:t>
            </a:r>
            <a:r>
              <a:rPr lang="ru-RU" dirty="0"/>
              <a:t>,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) на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інвестора</a:t>
            </a:r>
            <a:r>
              <a:rPr lang="ru-RU" dirty="0"/>
              <a:t> за </a:t>
            </a:r>
            <a:r>
              <a:rPr lang="ru-RU" dirty="0" err="1"/>
              <a:t>угодою</a:t>
            </a:r>
            <a:r>
              <a:rPr lang="ru-RU" dirty="0"/>
              <a:t> про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для потреб угоди про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7869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Банкам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безготівкової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дорученням</a:t>
            </a:r>
            <a:r>
              <a:rPr lang="ru-RU" dirty="0"/>
              <a:t>/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клієнтів-резидентів</a:t>
            </a:r>
            <a:r>
              <a:rPr lang="ru-RU" dirty="0"/>
              <a:t> з метою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вкладному (депозитному) </a:t>
            </a:r>
            <a:r>
              <a:rPr lang="ru-RU" dirty="0" err="1"/>
              <a:t>рахунку</a:t>
            </a:r>
            <a:r>
              <a:rPr lang="ru-RU" dirty="0"/>
              <a:t> в банку та/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за кордоном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Зазначена</a:t>
            </a:r>
            <a:r>
              <a:rPr lang="ru-RU" dirty="0" smtClean="0"/>
              <a:t> заборона не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операції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/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осіб-підприємців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 метою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рахунках</a:t>
            </a:r>
            <a:r>
              <a:rPr lang="ru-RU" dirty="0"/>
              <a:t> за кордоном,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обумовлено</a:t>
            </a:r>
            <a:r>
              <a:rPr lang="ru-RU" dirty="0"/>
              <a:t>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відокремлених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за кордоном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зовнішньоекономічними</a:t>
            </a:r>
            <a:r>
              <a:rPr lang="ru-RU" dirty="0"/>
              <a:t> контрактами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(</a:t>
            </a:r>
            <a:r>
              <a:rPr lang="ru-RU" dirty="0" err="1"/>
              <a:t>депозитів</a:t>
            </a:r>
            <a:r>
              <a:rPr lang="ru-RU" dirty="0"/>
              <a:t>) на </a:t>
            </a:r>
            <a:r>
              <a:rPr lang="ru-RU" dirty="0" err="1"/>
              <a:t>рахунки</a:t>
            </a:r>
            <a:r>
              <a:rPr lang="ru-RU" dirty="0"/>
              <a:t> в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).</a:t>
            </a:r>
          </a:p>
          <a:p>
            <a:r>
              <a:rPr lang="ru-RU" dirty="0"/>
              <a:t>Резидентам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)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на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за кордоном в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, держава (</a:t>
            </a:r>
            <a:r>
              <a:rPr lang="ru-RU" dirty="0" err="1"/>
              <a:t>юрисдикція</a:t>
            </a:r>
            <a:r>
              <a:rPr lang="ru-RU" dirty="0"/>
              <a:t>) </a:t>
            </a:r>
            <a:r>
              <a:rPr lang="ru-RU" dirty="0" err="1"/>
              <a:t>реєстрації</a:t>
            </a:r>
            <a:r>
              <a:rPr lang="ru-RU" dirty="0"/>
              <a:t>/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віднесена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офшорних</a:t>
            </a:r>
            <a:r>
              <a:rPr lang="ru-RU" dirty="0"/>
              <a:t> зон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 державою-</a:t>
            </a:r>
            <a:r>
              <a:rPr lang="ru-RU" dirty="0" err="1"/>
              <a:t>агресором</a:t>
            </a:r>
            <a:r>
              <a:rPr lang="ru-RU" dirty="0"/>
              <a:t>/державою-</a:t>
            </a:r>
            <a:r>
              <a:rPr lang="ru-RU" dirty="0" err="1"/>
              <a:t>окупантом</a:t>
            </a:r>
            <a:r>
              <a:rPr lang="ru-RU" dirty="0"/>
              <a:t>, та/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неналежним</a:t>
            </a:r>
            <a:r>
              <a:rPr lang="ru-RU" dirty="0"/>
              <a:t> чином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, </a:t>
            </a:r>
            <a:r>
              <a:rPr lang="ru-RU" dirty="0" err="1"/>
              <a:t>міжурядових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задіяних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легалізацією</a:t>
            </a:r>
            <a:r>
              <a:rPr lang="ru-RU" dirty="0"/>
              <a:t> (</a:t>
            </a:r>
            <a:r>
              <a:rPr lang="ru-RU" dirty="0" err="1"/>
              <a:t>відмиванням</a:t>
            </a:r>
            <a:r>
              <a:rPr lang="ru-RU" dirty="0"/>
              <a:t>)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злочинним</a:t>
            </a:r>
            <a:r>
              <a:rPr lang="ru-RU" dirty="0"/>
              <a:t> шляхом,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фінансуванням</a:t>
            </a:r>
            <a:r>
              <a:rPr lang="ru-RU" dirty="0"/>
              <a:t> </a:t>
            </a:r>
            <a:r>
              <a:rPr lang="ru-RU" dirty="0" err="1"/>
              <a:t>тероризму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фінансуванням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 smtClean="0"/>
              <a:t>.</a:t>
            </a:r>
          </a:p>
          <a:p>
            <a:r>
              <a:rPr lang="ru-RU" dirty="0"/>
              <a:t>Резидентам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за кордон шляхом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нерезидента, </a:t>
            </a:r>
            <a:r>
              <a:rPr lang="ru-RU" dirty="0" err="1"/>
              <a:t>відкритий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кордоном,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-нерезидент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/</a:t>
            </a:r>
            <a:r>
              <a:rPr lang="ru-RU" dirty="0" err="1"/>
              <a:t>місцезнаходження</a:t>
            </a:r>
            <a:r>
              <a:rPr lang="ru-RU" dirty="0"/>
              <a:t>/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в </a:t>
            </a:r>
            <a:r>
              <a:rPr lang="ru-RU" dirty="0" err="1"/>
              <a:t>державі</a:t>
            </a:r>
            <a:r>
              <a:rPr lang="ru-RU" dirty="0"/>
              <a:t> (</a:t>
            </a:r>
            <a:r>
              <a:rPr lang="ru-RU" dirty="0" err="1"/>
              <a:t>юрисдикції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зазначена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4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Резидентам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з метою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(</a:t>
            </a:r>
            <a:r>
              <a:rPr lang="ru-RU" dirty="0" err="1"/>
              <a:t>позик</a:t>
            </a:r>
            <a:r>
              <a:rPr lang="ru-RU" dirty="0"/>
              <a:t>,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) нерезидентам,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/</a:t>
            </a:r>
            <a:r>
              <a:rPr lang="ru-RU" dirty="0" err="1"/>
              <a:t>місцезнаходження</a:t>
            </a:r>
            <a:r>
              <a:rPr lang="ru-RU" dirty="0"/>
              <a:t>/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в </a:t>
            </a:r>
            <a:r>
              <a:rPr lang="ru-RU" dirty="0" err="1"/>
              <a:t>державі</a:t>
            </a:r>
            <a:r>
              <a:rPr lang="ru-RU" dirty="0"/>
              <a:t> (</a:t>
            </a:r>
            <a:r>
              <a:rPr lang="ru-RU" dirty="0" err="1"/>
              <a:t>юрисдикції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зазначена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.</a:t>
            </a:r>
          </a:p>
          <a:p>
            <a:r>
              <a:rPr lang="ru-RU" dirty="0"/>
              <a:t>Банкам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юридичними</a:t>
            </a:r>
            <a:r>
              <a:rPr lang="ru-RU" dirty="0"/>
              <a:t> особами-нерезидентами за </a:t>
            </a:r>
            <a:r>
              <a:rPr lang="ru-RU" dirty="0" err="1"/>
              <a:t>кредитними</a:t>
            </a:r>
            <a:r>
              <a:rPr lang="ru-RU" dirty="0"/>
              <a:t> договорами/</a:t>
            </a:r>
            <a:r>
              <a:rPr lang="ru-RU" dirty="0" err="1"/>
              <a:t>іншими</a:t>
            </a:r>
            <a:r>
              <a:rPr lang="ru-RU" dirty="0"/>
              <a:t> видами </a:t>
            </a:r>
            <a:r>
              <a:rPr lang="ru-RU" dirty="0" err="1"/>
              <a:t>договорів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банком нерезиденту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 на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нерезидентом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таких </a:t>
            </a:r>
            <a:r>
              <a:rPr lang="ru-RU" dirty="0" err="1"/>
              <a:t>коштів</a:t>
            </a:r>
            <a:r>
              <a:rPr lang="ru-RU" dirty="0"/>
              <a:t> банку не </a:t>
            </a:r>
            <a:r>
              <a:rPr lang="ru-RU" dirty="0" err="1"/>
              <a:t>пізніше</a:t>
            </a:r>
            <a:r>
              <a:rPr lang="ru-RU" dirty="0"/>
              <a:t> 14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 smtClean="0"/>
              <a:t>.</a:t>
            </a:r>
          </a:p>
          <a:p>
            <a:r>
              <a:rPr lang="ru-RU" dirty="0" err="1"/>
              <a:t>Розрахунки</a:t>
            </a:r>
            <a:r>
              <a:rPr lang="ru-RU" dirty="0"/>
              <a:t> за </a:t>
            </a:r>
            <a:r>
              <a:rPr lang="ru-RU" dirty="0" err="1"/>
              <a:t>зовнішньоекономічними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через </a:t>
            </a:r>
            <a:r>
              <a:rPr lang="ru-RU" dirty="0" err="1"/>
              <a:t>рахунки</a:t>
            </a:r>
            <a:r>
              <a:rPr lang="ru-RU" dirty="0"/>
              <a:t> в банках.</a:t>
            </a:r>
          </a:p>
          <a:p>
            <a:r>
              <a:rPr lang="ru-RU" dirty="0" err="1"/>
              <a:t>Розрахунки</a:t>
            </a:r>
            <a:r>
              <a:rPr lang="ru-RU" dirty="0"/>
              <a:t> за </a:t>
            </a:r>
            <a:r>
              <a:rPr lang="ru-RU" dirty="0" err="1"/>
              <a:t>зовнішньоекономічними</a:t>
            </a:r>
            <a:r>
              <a:rPr lang="ru-RU" dirty="0"/>
              <a:t> договорами (контрактами) у </a:t>
            </a:r>
            <a:r>
              <a:rPr lang="ru-RU" dirty="0" err="1"/>
              <a:t>готівковій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заборонено,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коли нерезидент -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експортного</a:t>
            </a:r>
            <a:r>
              <a:rPr lang="ru-RU" dirty="0"/>
              <a:t> договору резидента -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оплату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-резиденту, яка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/>
              <a:t>відрядженні</a:t>
            </a:r>
            <a:r>
              <a:rPr lang="ru-RU" dirty="0"/>
              <a:t> за кордоном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експортним</a:t>
            </a:r>
            <a:r>
              <a:rPr lang="ru-RU" dirty="0"/>
              <a:t> договором резидента -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коштами в </a:t>
            </a:r>
            <a:r>
              <a:rPr lang="ru-RU" dirty="0" err="1"/>
              <a:t>готівковій</a:t>
            </a:r>
            <a:r>
              <a:rPr lang="ru-RU" dirty="0"/>
              <a:t>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експлуатаційних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обслуговуванням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резидентові</a:t>
            </a:r>
            <a:r>
              <a:rPr lang="ru-RU" dirty="0"/>
              <a:t> - </a:t>
            </a:r>
            <a:r>
              <a:rPr lang="ru-RU" dirty="0" err="1"/>
              <a:t>стороні</a:t>
            </a:r>
            <a:r>
              <a:rPr lang="ru-RU" dirty="0"/>
              <a:t> договору (</a:t>
            </a:r>
            <a:r>
              <a:rPr lang="ru-RU" dirty="0" err="1"/>
              <a:t>орендується</a:t>
            </a:r>
            <a:r>
              <a:rPr lang="ru-RU" dirty="0"/>
              <a:t>, </a:t>
            </a:r>
            <a:r>
              <a:rPr lang="ru-RU" dirty="0" err="1"/>
              <a:t>фрахтується</a:t>
            </a:r>
            <a:r>
              <a:rPr lang="ru-RU" dirty="0"/>
              <a:t> ним) і </a:t>
            </a:r>
            <a:r>
              <a:rPr lang="ru-RU" dirty="0" err="1"/>
              <a:t>використовується</a:t>
            </a:r>
            <a:r>
              <a:rPr lang="ru-RU" dirty="0"/>
              <a:t> за кордоном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за </a:t>
            </a:r>
            <a:r>
              <a:rPr lang="ru-RU" dirty="0" err="1"/>
              <a:t>цим</a:t>
            </a:r>
            <a:r>
              <a:rPr lang="ru-RU" dirty="0"/>
              <a:t> договором,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оприбуткування</a:t>
            </a:r>
            <a:r>
              <a:rPr lang="ru-RU" dirty="0"/>
              <a:t> </a:t>
            </a:r>
            <a:r>
              <a:rPr lang="ru-RU" dirty="0" err="1"/>
              <a:t>невикористаного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/>
              <a:t>ввезеної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</a:t>
            </a:r>
            <a:r>
              <a:rPr lang="ru-RU" dirty="0" err="1"/>
              <a:t>готівкової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до </a:t>
            </a:r>
            <a:r>
              <a:rPr lang="ru-RU" dirty="0" err="1"/>
              <a:t>каси</a:t>
            </a:r>
            <a:r>
              <a:rPr lang="ru-RU" dirty="0"/>
              <a:t> резидента -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 smtClean="0"/>
              <a:t>діяльності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176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r>
              <a:rPr lang="ru-RU" dirty="0" err="1"/>
              <a:t>Невикористаний</a:t>
            </a:r>
            <a:r>
              <a:rPr lang="ru-RU" dirty="0"/>
              <a:t> </a:t>
            </a:r>
            <a:r>
              <a:rPr lang="ru-RU" dirty="0" err="1"/>
              <a:t>залишок</a:t>
            </a:r>
            <a:r>
              <a:rPr lang="ru-RU" dirty="0"/>
              <a:t> </a:t>
            </a:r>
            <a:r>
              <a:rPr lang="ru-RU" dirty="0" err="1"/>
              <a:t>ввезеної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</a:t>
            </a:r>
            <a:r>
              <a:rPr lang="ru-RU" dirty="0" err="1"/>
              <a:t>готівкової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оприбуткуванню</a:t>
            </a:r>
            <a:r>
              <a:rPr lang="ru-RU" dirty="0"/>
              <a:t> до </a:t>
            </a:r>
            <a:r>
              <a:rPr lang="ru-RU" dirty="0" err="1"/>
              <a:t>каси</a:t>
            </a:r>
            <a:r>
              <a:rPr lang="ru-RU" dirty="0"/>
              <a:t> резидента -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і </a:t>
            </a:r>
            <a:r>
              <a:rPr lang="ru-RU" dirty="0" err="1"/>
              <a:t>зарахуванню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резидента -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[через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аналітичний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балансового </a:t>
            </a:r>
            <a:r>
              <a:rPr lang="ru-RU" dirty="0" err="1"/>
              <a:t>рахунку</a:t>
            </a:r>
            <a:r>
              <a:rPr lang="ru-RU" dirty="0"/>
              <a:t> 2603 “</a:t>
            </a:r>
            <a:r>
              <a:rPr lang="ru-RU" dirty="0" err="1"/>
              <a:t>Розподільчі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” </a:t>
            </a:r>
            <a:r>
              <a:rPr lang="ru-RU" dirty="0" err="1"/>
              <a:t>групи</a:t>
            </a:r>
            <a:r>
              <a:rPr lang="ru-RU" dirty="0"/>
              <a:t> 260 “</a:t>
            </a:r>
            <a:r>
              <a:rPr lang="ru-RU" dirty="0" err="1"/>
              <a:t>Кошти</a:t>
            </a:r>
            <a:r>
              <a:rPr lang="ru-RU" dirty="0"/>
              <a:t>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” </a:t>
            </a:r>
            <a:r>
              <a:rPr lang="ru-RU" dirty="0" err="1"/>
              <a:t>розділу</a:t>
            </a:r>
            <a:r>
              <a:rPr lang="ru-RU" dirty="0"/>
              <a:t> 26 “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банку” </a:t>
            </a:r>
            <a:r>
              <a:rPr lang="ru-RU" dirty="0" err="1"/>
              <a:t>класу</a:t>
            </a:r>
            <a:r>
              <a:rPr lang="ru-RU" dirty="0"/>
              <a:t> 2 “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” </a:t>
            </a:r>
            <a:r>
              <a:rPr lang="ru-RU" u="sng" dirty="0">
                <a:hlinkClick r:id="rId2"/>
              </a:rPr>
              <a:t>Плану </a:t>
            </a:r>
            <a:r>
              <a:rPr lang="ru-RU" u="sng" dirty="0" err="1">
                <a:hlinkClick r:id="rId2"/>
              </a:rPr>
              <a:t>рахунків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бухгалтерського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обліку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банків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, </a:t>
            </a:r>
            <a:r>
              <a:rPr lang="ru-RU" dirty="0" err="1"/>
              <a:t>затвердженого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11 </a:t>
            </a:r>
            <a:r>
              <a:rPr lang="ru-RU" dirty="0" err="1"/>
              <a:t>вересня</a:t>
            </a:r>
            <a:r>
              <a:rPr lang="ru-RU" dirty="0"/>
              <a:t> 2017 року № 89 (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розподільчий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)],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(з часу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оприбуткування</a:t>
            </a:r>
            <a:r>
              <a:rPr lang="ru-RU" dirty="0"/>
              <a:t> до </a:t>
            </a:r>
            <a:r>
              <a:rPr lang="ru-RU" dirty="0" err="1"/>
              <a:t>каси</a:t>
            </a:r>
            <a:r>
              <a:rPr lang="ru-RU" dirty="0"/>
              <a:t>).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нерезидента </a:t>
            </a:r>
            <a:r>
              <a:rPr lang="ru-RU" dirty="0" err="1"/>
              <a:t>готівкової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на </a:t>
            </a:r>
            <a:r>
              <a:rPr lang="ru-RU" dirty="0" err="1"/>
              <a:t>експлуатаційні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обслуговуванням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 резидента за кордоном,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підтверджено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документами</a:t>
            </a:r>
            <a:r>
              <a:rPr lang="ru-RU" dirty="0" smtClean="0"/>
              <a:t>.</a:t>
            </a:r>
          </a:p>
          <a:p>
            <a:r>
              <a:rPr lang="ru-RU" dirty="0"/>
              <a:t>Банкам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готівкових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в межах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операції</a:t>
            </a:r>
            <a:r>
              <a:rPr lang="ru-RU" dirty="0"/>
              <a:t>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емітовані</a:t>
            </a:r>
            <a:r>
              <a:rPr lang="ru-RU" dirty="0"/>
              <a:t> як резидентами, так і нерезидентами, через </a:t>
            </a:r>
            <a:r>
              <a:rPr lang="ru-RU" dirty="0" err="1"/>
              <a:t>банківський</a:t>
            </a:r>
            <a:r>
              <a:rPr lang="ru-RU" dirty="0"/>
              <a:t> автомат </a:t>
            </a:r>
            <a:r>
              <a:rPr lang="ru-RU" dirty="0" err="1"/>
              <a:t>самообслуговування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гривнях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8577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Фізичні</a:t>
            </a:r>
            <a:r>
              <a:rPr lang="ru-RU" dirty="0"/>
              <a:t> особи-</a:t>
            </a:r>
            <a:r>
              <a:rPr lang="ru-RU" dirty="0" err="1"/>
              <a:t>резиденти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транскордонного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шляхом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/</a:t>
            </a:r>
            <a:r>
              <a:rPr lang="ru-RU" dirty="0" err="1"/>
              <a:t>пересилання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сумі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на день </a:t>
            </a:r>
            <a:r>
              <a:rPr lang="ru-RU" dirty="0" err="1"/>
              <a:t>вивезення</a:t>
            </a:r>
            <a:r>
              <a:rPr lang="ru-RU" dirty="0"/>
              <a:t>/</a:t>
            </a:r>
            <a:r>
              <a:rPr lang="ru-RU" dirty="0" err="1"/>
              <a:t>пересилання</a:t>
            </a:r>
            <a:r>
              <a:rPr lang="ru-RU" dirty="0"/>
              <a:t> в </a:t>
            </a:r>
            <a:r>
              <a:rPr lang="ru-RU" dirty="0" err="1"/>
              <a:t>еквіваленті</a:t>
            </a:r>
            <a:r>
              <a:rPr lang="ru-RU" dirty="0"/>
              <a:t> 10 000 </a:t>
            </a:r>
            <a:r>
              <a:rPr lang="ru-RU" dirty="0" err="1"/>
              <a:t>євро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</a:t>
            </a:r>
            <a:r>
              <a:rPr lang="ru-RU" dirty="0" err="1"/>
              <a:t>готівки</a:t>
            </a:r>
            <a:r>
              <a:rPr lang="ru-RU" dirty="0"/>
              <a:t> з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у банках і </a:t>
            </a:r>
            <a:r>
              <a:rPr lang="ru-RU" dirty="0" err="1"/>
              <a:t>квитанції</a:t>
            </a:r>
            <a:r>
              <a:rPr lang="ru-RU" dirty="0"/>
              <a:t> про </a:t>
            </a:r>
            <a:r>
              <a:rPr lang="ru-RU" dirty="0" err="1"/>
              <a:t>здійснення</a:t>
            </a:r>
            <a:r>
              <a:rPr lang="ru-RU" dirty="0"/>
              <a:t> валютно-</a:t>
            </a:r>
            <a:r>
              <a:rPr lang="ru-RU" dirty="0" err="1"/>
              <a:t>обмінної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готівкою</a:t>
            </a:r>
            <a:r>
              <a:rPr lang="ru-RU" dirty="0"/>
              <a:t> (у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 </a:t>
            </a:r>
            <a:r>
              <a:rPr lang="ru-RU" dirty="0" err="1"/>
              <a:t>виключно</a:t>
            </a:r>
            <a:r>
              <a:rPr lang="ru-RU" dirty="0"/>
              <a:t> на ту суму,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на день </a:t>
            </a:r>
            <a:r>
              <a:rPr lang="ru-RU" dirty="0" err="1"/>
              <a:t>вивезення</a:t>
            </a:r>
            <a:r>
              <a:rPr lang="ru-RU" dirty="0"/>
              <a:t>/</a:t>
            </a:r>
            <a:r>
              <a:rPr lang="ru-RU" dirty="0" err="1"/>
              <a:t>пересилання</a:t>
            </a:r>
            <a:r>
              <a:rPr lang="ru-RU" dirty="0"/>
              <a:t> в </a:t>
            </a:r>
            <a:r>
              <a:rPr lang="ru-RU" dirty="0" err="1"/>
              <a:t>еквіваленті</a:t>
            </a:r>
            <a:r>
              <a:rPr lang="ru-RU" dirty="0"/>
              <a:t> 10 000 </a:t>
            </a:r>
            <a:r>
              <a:rPr lang="ru-RU" dirty="0" err="1"/>
              <a:t>євро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особою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у банках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банку </a:t>
            </a:r>
            <a:r>
              <a:rPr lang="ru-RU" dirty="0" err="1"/>
              <a:t>виключно</a:t>
            </a:r>
            <a:r>
              <a:rPr lang="ru-RU" dirty="0"/>
              <a:t> на ту суму,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на день </a:t>
            </a:r>
            <a:r>
              <a:rPr lang="ru-RU" dirty="0" err="1"/>
              <a:t>вивезення</a:t>
            </a:r>
            <a:r>
              <a:rPr lang="ru-RU" dirty="0"/>
              <a:t>/</a:t>
            </a:r>
            <a:r>
              <a:rPr lang="ru-RU" dirty="0" err="1"/>
              <a:t>пересилання</a:t>
            </a:r>
            <a:r>
              <a:rPr lang="ru-RU" dirty="0"/>
              <a:t> в </a:t>
            </a:r>
            <a:r>
              <a:rPr lang="ru-RU" dirty="0" err="1"/>
              <a:t>еквіваленті</a:t>
            </a:r>
            <a:r>
              <a:rPr lang="ru-RU" dirty="0"/>
              <a:t> 10 000 </a:t>
            </a:r>
            <a:r>
              <a:rPr lang="ru-RU" dirty="0" err="1"/>
              <a:t>євро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готівки</a:t>
            </a:r>
            <a:r>
              <a:rPr lang="ru-RU" dirty="0"/>
              <a:t> з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у банках </a:t>
            </a:r>
            <a:r>
              <a:rPr lang="ru-RU" dirty="0" err="1"/>
              <a:t>фізичними</a:t>
            </a:r>
            <a:r>
              <a:rPr lang="ru-RU" dirty="0"/>
              <a:t> особами-резидентами з метою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, є </a:t>
            </a:r>
            <a:r>
              <a:rPr lang="ru-RU" dirty="0" err="1"/>
              <a:t>чинними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90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дня </a:t>
            </a:r>
            <a:r>
              <a:rPr lang="ru-RU" dirty="0" err="1"/>
              <a:t>зняття</a:t>
            </a:r>
            <a:r>
              <a:rPr lang="ru-RU" dirty="0"/>
              <a:t> ними </a:t>
            </a:r>
            <a:r>
              <a:rPr lang="ru-RU" dirty="0" err="1"/>
              <a:t>готівки</a:t>
            </a:r>
            <a:r>
              <a:rPr lang="ru-RU" dirty="0"/>
              <a:t> з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у банках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756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77500" lnSpcReduction="20000"/>
          </a:bodyPr>
          <a:lstStyle/>
          <a:p>
            <a:r>
              <a:rPr lang="ru-RU" sz="2400" b="1" dirty="0" err="1"/>
              <a:t>Установлення</a:t>
            </a:r>
            <a:r>
              <a:rPr lang="ru-RU" sz="2400" b="1" dirty="0"/>
              <a:t> </a:t>
            </a:r>
            <a:r>
              <a:rPr lang="ru-RU" sz="2400" b="1" dirty="0" err="1"/>
              <a:t>граничних</a:t>
            </a:r>
            <a:r>
              <a:rPr lang="ru-RU" sz="2400" b="1" dirty="0"/>
              <a:t> </a:t>
            </a:r>
            <a:r>
              <a:rPr lang="ru-RU" sz="2400" b="1" dirty="0" err="1"/>
              <a:t>строків</a:t>
            </a:r>
            <a:r>
              <a:rPr lang="ru-RU" sz="2400" b="1" dirty="0"/>
              <a:t> </a:t>
            </a:r>
            <a:r>
              <a:rPr lang="ru-RU" sz="2400" b="1" dirty="0" err="1"/>
              <a:t>розрахунків</a:t>
            </a:r>
            <a:r>
              <a:rPr lang="ru-RU" sz="2400" b="1" dirty="0"/>
              <a:t> за </a:t>
            </a:r>
            <a:r>
              <a:rPr lang="ru-RU" sz="2400" b="1" dirty="0" err="1"/>
              <a:t>операціями</a:t>
            </a:r>
            <a:r>
              <a:rPr lang="ru-RU" sz="2400" b="1" dirty="0"/>
              <a:t> з </a:t>
            </a:r>
            <a:r>
              <a:rPr lang="ru-RU" sz="2400" b="1" dirty="0" err="1"/>
              <a:t>експорту</a:t>
            </a:r>
            <a:r>
              <a:rPr lang="ru-RU" sz="2400" b="1" dirty="0"/>
              <a:t> та </a:t>
            </a:r>
            <a:r>
              <a:rPr lang="ru-RU" sz="2400" b="1" dirty="0" err="1"/>
              <a:t>імпорту</a:t>
            </a:r>
            <a:r>
              <a:rPr lang="ru-RU" sz="2400" b="1" dirty="0"/>
              <a:t> </a:t>
            </a:r>
            <a:r>
              <a:rPr lang="ru-RU" sz="2400" b="1" dirty="0" err="1"/>
              <a:t>товарів</a:t>
            </a:r>
            <a:endParaRPr lang="ru-RU" sz="2400" dirty="0"/>
          </a:p>
          <a:p>
            <a:r>
              <a:rPr lang="ru-RU" dirty="0" err="1"/>
              <a:t>Граничні</a:t>
            </a:r>
            <a:r>
              <a:rPr lang="ru-RU" dirty="0"/>
              <a:t> строки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операціями</a:t>
            </a:r>
            <a:r>
              <a:rPr lang="ru-RU" dirty="0"/>
              <a:t> з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365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:</a:t>
            </a:r>
          </a:p>
          <a:p>
            <a:r>
              <a:rPr lang="ru-RU" dirty="0"/>
              <a:t>1) не </a:t>
            </a:r>
            <a:r>
              <a:rPr lang="ru-RU" dirty="0" err="1"/>
              <a:t>поширюються</a:t>
            </a:r>
            <a:r>
              <a:rPr lang="ru-RU" dirty="0"/>
              <a:t> на </a:t>
            </a:r>
            <a:r>
              <a:rPr lang="ru-RU" dirty="0" err="1"/>
              <a:t>операцію</a:t>
            </a:r>
            <a:r>
              <a:rPr lang="ru-RU" dirty="0"/>
              <a:t> з </a:t>
            </a:r>
            <a:r>
              <a:rPr lang="ru-RU" dirty="0" err="1"/>
              <a:t>експорту</a:t>
            </a:r>
            <a:r>
              <a:rPr lang="ru-RU" dirty="0"/>
              <a:t>, </a:t>
            </a:r>
            <a:r>
              <a:rPr lang="ru-RU" dirty="0" err="1"/>
              <a:t>імпорту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незавершені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 за </a:t>
            </a:r>
            <a:r>
              <a:rPr lang="ru-RU" dirty="0" err="1"/>
              <a:t>операцією</a:t>
            </a:r>
            <a:r>
              <a:rPr lang="ru-RU" dirty="0"/>
              <a:t>), сума </a:t>
            </a:r>
            <a:r>
              <a:rPr lang="ru-RU" dirty="0" err="1"/>
              <a:t>якої</a:t>
            </a:r>
            <a:r>
              <a:rPr lang="ru-RU" dirty="0"/>
              <a:t> (в </a:t>
            </a:r>
            <a:r>
              <a:rPr lang="ru-RU" dirty="0" err="1"/>
              <a:t>еквіваленті</a:t>
            </a:r>
            <a:r>
              <a:rPr lang="ru-RU" dirty="0"/>
              <a:t> за </a:t>
            </a:r>
            <a:r>
              <a:rPr lang="ru-RU" dirty="0" err="1"/>
              <a:t>офіційним</a:t>
            </a:r>
            <a:r>
              <a:rPr lang="ru-RU" dirty="0"/>
              <a:t> курсом </a:t>
            </a:r>
            <a:r>
              <a:rPr lang="ru-RU" dirty="0" err="1"/>
              <a:t>гривні</a:t>
            </a:r>
            <a:r>
              <a:rPr lang="ru-RU" dirty="0"/>
              <a:t> до </a:t>
            </a:r>
            <a:r>
              <a:rPr lang="ru-RU" dirty="0" err="1"/>
              <a:t>іноземних</a:t>
            </a:r>
            <a:r>
              <a:rPr lang="ru-RU" dirty="0"/>
              <a:t> валют, </a:t>
            </a:r>
            <a:r>
              <a:rPr lang="ru-RU" dirty="0" err="1"/>
              <a:t>установленим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на дату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 є </a:t>
            </a:r>
            <a:r>
              <a:rPr lang="ru-RU" dirty="0" err="1"/>
              <a:t>меншою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400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гривень</a:t>
            </a:r>
            <a:r>
              <a:rPr lang="ru-RU" dirty="0"/>
              <a:t> (для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лотереї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азартні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, - 55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гривень</a:t>
            </a:r>
            <a:r>
              <a:rPr lang="ru-RU" dirty="0"/>
              <a:t>)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незначна</a:t>
            </a:r>
            <a:r>
              <a:rPr lang="ru-RU" dirty="0"/>
              <a:t> сума),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дроблення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експорту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дроблення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  <a:endParaRPr lang="ru-RU" dirty="0" smtClean="0"/>
          </a:p>
          <a:p>
            <a:r>
              <a:rPr lang="en-US" b="1" dirty="0"/>
              <a:t>IV. </a:t>
            </a:r>
            <a:r>
              <a:rPr lang="ru-RU" b="1" dirty="0"/>
              <a:t>Порядок, </a:t>
            </a:r>
            <a:r>
              <a:rPr lang="ru-RU" b="1" dirty="0" err="1"/>
              <a:t>умови</a:t>
            </a:r>
            <a:r>
              <a:rPr lang="ru-RU" b="1" dirty="0"/>
              <a:t>,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проведення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з </a:t>
            </a:r>
            <a:r>
              <a:rPr lang="ru-RU" b="1" dirty="0" err="1"/>
              <a:t>купівлі</a:t>
            </a:r>
            <a:r>
              <a:rPr lang="ru-RU" b="1" dirty="0"/>
              <a:t>, продажу, </a:t>
            </a:r>
            <a:r>
              <a:rPr lang="ru-RU" b="1" dirty="0" err="1"/>
              <a:t>обміну</a:t>
            </a:r>
            <a:r>
              <a:rPr lang="ru-RU" b="1" dirty="0"/>
              <a:t> </a:t>
            </a:r>
            <a:r>
              <a:rPr lang="ru-RU" b="1" dirty="0" err="1"/>
              <a:t>валютних</a:t>
            </a:r>
            <a:r>
              <a:rPr lang="ru-RU" b="1" dirty="0"/>
              <a:t> </a:t>
            </a:r>
            <a:r>
              <a:rPr lang="ru-RU" b="1" dirty="0" err="1"/>
              <a:t>цінностей</a:t>
            </a:r>
            <a:r>
              <a:rPr lang="ru-RU" b="1" dirty="0"/>
              <a:t>,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переказу</a:t>
            </a:r>
            <a:r>
              <a:rPr lang="ru-RU" b="1" dirty="0"/>
              <a:t> та </a:t>
            </a:r>
            <a:r>
              <a:rPr lang="ru-RU" b="1" dirty="0" err="1"/>
              <a:t>використання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Банки </a:t>
            </a:r>
            <a:r>
              <a:rPr lang="ru-RU" dirty="0" err="1"/>
              <a:t>здійснюють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купівлю</a:t>
            </a:r>
            <a:r>
              <a:rPr lang="ru-RU" dirty="0"/>
              <a:t>, продаж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та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на валютному ринку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та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на валютному ринку </a:t>
            </a:r>
            <a:r>
              <a:rPr lang="ru-RU" dirty="0" err="1"/>
              <a:t>України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міжнародному</a:t>
            </a:r>
            <a:r>
              <a:rPr lang="ru-RU" dirty="0"/>
              <a:t> валютному </a:t>
            </a:r>
            <a:r>
              <a:rPr lang="ru-RU" dirty="0" smtClean="0"/>
              <a:t>ринку.</a:t>
            </a:r>
          </a:p>
          <a:p>
            <a:pPr marL="0" indent="0">
              <a:buNone/>
            </a:pP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/>
              <a:t>банків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гривні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“форвард” (з </a:t>
            </a:r>
            <a:r>
              <a:rPr lang="ru-RU" dirty="0" err="1"/>
              <a:t>поставкою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</a:t>
            </a:r>
            <a:r>
              <a:rPr lang="ru-RU" dirty="0" err="1"/>
              <a:t>її</a:t>
            </a:r>
            <a:r>
              <a:rPr lang="ru-RU" dirty="0"/>
              <a:t> поставки) та на </a:t>
            </a:r>
            <a:r>
              <a:rPr lang="ru-RU" dirty="0" err="1"/>
              <a:t>умовах</a:t>
            </a:r>
            <a:r>
              <a:rPr lang="ru-RU" dirty="0"/>
              <a:t> “своп” </a:t>
            </a:r>
            <a:r>
              <a:rPr lang="ru-RU" dirty="0" err="1"/>
              <a:t>виключно</a:t>
            </a:r>
            <a:r>
              <a:rPr lang="ru-RU" dirty="0"/>
              <a:t> через банки.</a:t>
            </a:r>
          </a:p>
          <a:p>
            <a:pPr marL="0" indent="0">
              <a:buNone/>
            </a:pPr>
            <a:r>
              <a:rPr lang="ru-RU" dirty="0" smtClean="0"/>
              <a:t>Банкам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продажу </a:t>
            </a:r>
            <a:r>
              <a:rPr lang="ru-RU" dirty="0" err="1"/>
              <a:t>клієнтам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гривні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"форвард" (з </a:t>
            </a:r>
            <a:r>
              <a:rPr lang="ru-RU" dirty="0" err="1"/>
              <a:t>поставкою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</a:t>
            </a:r>
            <a:r>
              <a:rPr lang="ru-RU" dirty="0" err="1"/>
              <a:t>її</a:t>
            </a:r>
            <a:r>
              <a:rPr lang="ru-RU" dirty="0"/>
              <a:t> поставки) та </a:t>
            </a:r>
            <a:r>
              <a:rPr lang="ru-RU" dirty="0" err="1"/>
              <a:t>операції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маржинальної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продажу </a:t>
            </a:r>
            <a:r>
              <a:rPr lang="ru-RU" dirty="0" err="1"/>
              <a:t>клієнтам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за </a:t>
            </a:r>
            <a:r>
              <a:rPr lang="ru-RU" dirty="0" err="1"/>
              <a:t>гривні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-резидентами (</a:t>
            </a:r>
            <a:r>
              <a:rPr lang="ru-RU" dirty="0" err="1"/>
              <a:t>юридичними</a:t>
            </a:r>
            <a:r>
              <a:rPr lang="ru-RU" dirty="0"/>
              <a:t> особами та </a:t>
            </a:r>
            <a:r>
              <a:rPr lang="ru-RU" dirty="0" err="1"/>
              <a:t>фізичними</a:t>
            </a:r>
            <a:r>
              <a:rPr lang="ru-RU" dirty="0"/>
              <a:t> особами-</a:t>
            </a:r>
            <a:r>
              <a:rPr lang="ru-RU" dirty="0" err="1"/>
              <a:t>підприємцями</a:t>
            </a:r>
            <a:r>
              <a:rPr lang="ru-RU" dirty="0"/>
              <a:t>) для </a:t>
            </a:r>
            <a:r>
              <a:rPr lang="ru-RU" dirty="0" err="1"/>
              <a:t>хеджування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курсу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операціями</a:t>
            </a:r>
            <a:r>
              <a:rPr lang="ru-RU" dirty="0"/>
              <a:t>:</a:t>
            </a:r>
          </a:p>
          <a:p>
            <a:r>
              <a:rPr lang="ru-RU" dirty="0"/>
              <a:t>з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 товару (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,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прав, </a:t>
            </a:r>
            <a:r>
              <a:rPr lang="ru-RU" dirty="0" err="1"/>
              <a:t>призначених</a:t>
            </a:r>
            <a:r>
              <a:rPr lang="ru-RU" dirty="0"/>
              <a:t> для продажу/</a:t>
            </a:r>
            <a:r>
              <a:rPr lang="ru-RU" dirty="0" err="1"/>
              <a:t>оплатної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);</a:t>
            </a:r>
          </a:p>
          <a:p>
            <a:r>
              <a:rPr lang="ru-RU" dirty="0"/>
              <a:t>за </a:t>
            </a:r>
            <a:r>
              <a:rPr lang="ru-RU" dirty="0" err="1"/>
              <a:t>кредитними</a:t>
            </a:r>
            <a:r>
              <a:rPr lang="ru-RU" dirty="0"/>
              <a:t> договорами (договорами </a:t>
            </a:r>
            <a:r>
              <a:rPr lang="ru-RU" dirty="0" err="1"/>
              <a:t>позики</a:t>
            </a:r>
            <a:r>
              <a:rPr lang="ru-RU" dirty="0"/>
              <a:t>) </a:t>
            </a:r>
            <a:r>
              <a:rPr lang="ru-RU" dirty="0" err="1"/>
              <a:t>резидентів-позичальників</a:t>
            </a:r>
            <a:r>
              <a:rPr lang="ru-RU" dirty="0"/>
              <a:t> про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банку;</a:t>
            </a:r>
          </a:p>
          <a:p>
            <a:r>
              <a:rPr lang="ru-RU" dirty="0"/>
              <a:t>2)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 - </a:t>
            </a:r>
            <a:r>
              <a:rPr lang="ru-RU" dirty="0" err="1"/>
              <a:t>фізичними</a:t>
            </a:r>
            <a:r>
              <a:rPr lang="ru-RU" dirty="0"/>
              <a:t> особами.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448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Банкам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“своп” з </a:t>
            </a:r>
            <a:r>
              <a:rPr lang="ru-RU" dirty="0" err="1"/>
              <a:t>клієнтами</a:t>
            </a:r>
            <a:r>
              <a:rPr lang="ru-RU" dirty="0"/>
              <a:t>:</a:t>
            </a:r>
          </a:p>
          <a:p>
            <a:r>
              <a:rPr lang="ru-RU" dirty="0"/>
              <a:t>1) резидентами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перша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продаж </a:t>
            </a:r>
            <a:r>
              <a:rPr lang="ru-RU" dirty="0" err="1"/>
              <a:t>клієнту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нерезидентами, </a:t>
            </a:r>
            <a:r>
              <a:rPr lang="ru-RU" dirty="0" err="1"/>
              <a:t>якщо</a:t>
            </a:r>
            <a:r>
              <a:rPr lang="ru-RU" dirty="0"/>
              <a:t> перша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у </a:t>
            </a:r>
            <a:r>
              <a:rPr lang="ru-RU" dirty="0" err="1"/>
              <a:t>клієнта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банківського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Банкам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:</a:t>
            </a:r>
          </a:p>
          <a:p>
            <a:r>
              <a:rPr lang="ru-RU" dirty="0"/>
              <a:t>1)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з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) на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) та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з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на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з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осіб-резидентів</a:t>
            </a:r>
            <a:r>
              <a:rPr lang="ru-RU" dirty="0"/>
              <a:t> на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операції</a:t>
            </a:r>
            <a:r>
              <a:rPr lang="ru-RU" dirty="0"/>
              <a:t> з продажу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без </a:t>
            </a:r>
            <a:r>
              <a:rPr lang="ru-RU" dirty="0" err="1"/>
              <a:t>фізичної</a:t>
            </a:r>
            <a:r>
              <a:rPr lang="ru-RU" dirty="0"/>
              <a:t> поставки за </a:t>
            </a:r>
            <a:r>
              <a:rPr lang="ru-RU" dirty="0" err="1"/>
              <a:t>безготівкові</a:t>
            </a:r>
            <a:r>
              <a:rPr lang="ru-RU" dirty="0"/>
              <a:t> </a:t>
            </a:r>
            <a:r>
              <a:rPr lang="ru-RU" dirty="0" err="1"/>
              <a:t>гривні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 (</a:t>
            </a:r>
            <a:r>
              <a:rPr lang="ru-RU" dirty="0" err="1"/>
              <a:t>юридичним</a:t>
            </a:r>
            <a:r>
              <a:rPr lang="ru-RU" dirty="0"/>
              <a:t> особам, </a:t>
            </a:r>
            <a:r>
              <a:rPr lang="ru-RU" dirty="0" err="1"/>
              <a:t>фізичним</a:t>
            </a:r>
            <a:r>
              <a:rPr lang="ru-RU" dirty="0"/>
              <a:t> особам-</a:t>
            </a:r>
            <a:r>
              <a:rPr lang="ru-RU" dirty="0" err="1"/>
              <a:t>підприємцям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перевищують</a:t>
            </a:r>
            <a:r>
              <a:rPr lang="ru-RU" dirty="0"/>
              <a:t> </a:t>
            </a:r>
            <a:r>
              <a:rPr lang="ru-RU" dirty="0" err="1"/>
              <a:t>незначний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календарного дня в межах банку на одного </a:t>
            </a:r>
            <a:r>
              <a:rPr lang="ru-RU" dirty="0" err="1"/>
              <a:t>клієнта</a:t>
            </a:r>
            <a:r>
              <a:rPr lang="ru-RU" dirty="0"/>
              <a:t>. </a:t>
            </a:r>
            <a:r>
              <a:rPr lang="ru-RU" dirty="0" err="1"/>
              <a:t>Перерахунок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курсом,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офіційними</a:t>
            </a:r>
            <a:r>
              <a:rPr lang="ru-RU" dirty="0"/>
              <a:t> курсами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установленим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на день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Другий</a:t>
            </a:r>
            <a:r>
              <a:rPr lang="ru-RU" dirty="0" smtClean="0"/>
              <a:t> пункт </a:t>
            </a:r>
            <a:r>
              <a:rPr lang="ru-RU" dirty="0"/>
              <a:t>не </a:t>
            </a:r>
            <a:r>
              <a:rPr lang="ru-RU" dirty="0" err="1"/>
              <a:t>поширюються</a:t>
            </a:r>
            <a:r>
              <a:rPr lang="ru-RU" dirty="0"/>
              <a:t>:</a:t>
            </a:r>
          </a:p>
          <a:p>
            <a:r>
              <a:rPr lang="ru-RU" dirty="0"/>
              <a:t>1) на </a:t>
            </a:r>
            <a:r>
              <a:rPr lang="ru-RU" dirty="0" err="1"/>
              <a:t>міжбанківські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та </a:t>
            </a:r>
            <a:r>
              <a:rPr lang="ru-RU" dirty="0" err="1"/>
              <a:t>операції</a:t>
            </a:r>
            <a:r>
              <a:rPr lang="ru-RU" dirty="0"/>
              <a:t> з продажу банками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-резидентами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у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металах</a:t>
            </a:r>
            <a:r>
              <a:rPr lang="ru-RU" dirty="0"/>
              <a:t> за </a:t>
            </a:r>
            <a:r>
              <a:rPr lang="ru-RU" dirty="0" err="1"/>
              <a:t>кредитними</a:t>
            </a:r>
            <a:r>
              <a:rPr lang="ru-RU" dirty="0"/>
              <a:t> договорами перед банком;</a:t>
            </a:r>
          </a:p>
          <a:p>
            <a:r>
              <a:rPr lang="ru-RU" dirty="0"/>
              <a:t>2) на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юридичними</a:t>
            </a:r>
            <a:r>
              <a:rPr lang="ru-RU" dirty="0"/>
              <a:t> особами/</a:t>
            </a:r>
            <a:r>
              <a:rPr lang="ru-RU" dirty="0" err="1"/>
              <a:t>фізичними</a:t>
            </a:r>
            <a:r>
              <a:rPr lang="ru-RU" dirty="0"/>
              <a:t> особами-</a:t>
            </a:r>
            <a:r>
              <a:rPr lang="ru-RU" dirty="0" err="1"/>
              <a:t>підприємцями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за </a:t>
            </a:r>
            <a:r>
              <a:rPr lang="ru-RU" dirty="0" err="1"/>
              <a:t>безготівкові</a:t>
            </a:r>
            <a:r>
              <a:rPr lang="ru-RU" dirty="0"/>
              <a:t> </a:t>
            </a:r>
            <a:r>
              <a:rPr lang="ru-RU" dirty="0" err="1"/>
              <a:t>гривні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господарською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905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продажу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без </a:t>
            </a:r>
            <a:r>
              <a:rPr lang="ru-RU" dirty="0" err="1"/>
              <a:t>фізичної</a:t>
            </a:r>
            <a:r>
              <a:rPr lang="ru-RU" dirty="0"/>
              <a:t> поставки </a:t>
            </a:r>
            <a:r>
              <a:rPr lang="ru-RU" dirty="0" err="1"/>
              <a:t>протягом</a:t>
            </a:r>
            <a:r>
              <a:rPr lang="ru-RU" dirty="0"/>
              <a:t> календарного дня в межах банку на одного </a:t>
            </a:r>
            <a:r>
              <a:rPr lang="ru-RU" dirty="0" err="1"/>
              <a:t>клієнта</a:t>
            </a:r>
            <a:r>
              <a:rPr lang="ru-RU" dirty="0"/>
              <a:t> без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фізичним</a:t>
            </a:r>
            <a:r>
              <a:rPr lang="ru-RU" dirty="0"/>
              <a:t> особам - на </a:t>
            </a:r>
            <a:r>
              <a:rPr lang="ru-RU" dirty="0" err="1"/>
              <a:t>підставі</a:t>
            </a:r>
            <a:r>
              <a:rPr lang="ru-RU" dirty="0"/>
              <a:t> заяви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дистанційного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без </a:t>
            </a:r>
            <a:r>
              <a:rPr lang="ru-RU" dirty="0" err="1"/>
              <a:t>обмеження</a:t>
            </a:r>
            <a:r>
              <a:rPr lang="ru-RU" dirty="0"/>
              <a:t> за сумою;</a:t>
            </a:r>
          </a:p>
          <a:p>
            <a:r>
              <a:rPr lang="ru-RU" dirty="0"/>
              <a:t>2) </a:t>
            </a:r>
            <a:r>
              <a:rPr lang="ru-RU" dirty="0" err="1"/>
              <a:t>юридичним</a:t>
            </a:r>
            <a:r>
              <a:rPr lang="ru-RU" dirty="0"/>
              <a:t> особам/</a:t>
            </a:r>
            <a:r>
              <a:rPr lang="ru-RU" dirty="0" err="1"/>
              <a:t>фізичним</a:t>
            </a:r>
            <a:r>
              <a:rPr lang="ru-RU" dirty="0"/>
              <a:t> особам-</a:t>
            </a:r>
            <a:r>
              <a:rPr lang="ru-RU" dirty="0" err="1"/>
              <a:t>підприємцям</a:t>
            </a:r>
            <a:r>
              <a:rPr lang="ru-RU" dirty="0"/>
              <a:t> - на </a:t>
            </a:r>
            <a:r>
              <a:rPr lang="ru-RU" dirty="0" err="1"/>
              <a:t>підставі</a:t>
            </a:r>
            <a:r>
              <a:rPr lang="ru-RU" dirty="0"/>
              <a:t> заяви, в </a:t>
            </a:r>
            <a:r>
              <a:rPr lang="ru-RU" dirty="0" err="1"/>
              <a:t>незначному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зараховувати</a:t>
            </a:r>
            <a:r>
              <a:rPr lang="ru-RU" dirty="0"/>
              <a:t> </a:t>
            </a:r>
            <a:r>
              <a:rPr lang="ru-RU" dirty="0" err="1"/>
              <a:t>куплену</a:t>
            </a:r>
            <a:r>
              <a:rPr lang="ru-RU" dirty="0"/>
              <a:t>, </a:t>
            </a:r>
            <a:r>
              <a:rPr lang="ru-RU" dirty="0" err="1"/>
              <a:t>обміняну</a:t>
            </a:r>
            <a:r>
              <a:rPr lang="ru-RU" dirty="0"/>
              <a:t> за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валюту на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,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:</a:t>
            </a:r>
          </a:p>
          <a:p>
            <a:r>
              <a:rPr lang="ru-RU" dirty="0"/>
              <a:t>1) для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акредитива</a:t>
            </a:r>
            <a:r>
              <a:rPr lang="ru-RU" dirty="0"/>
              <a:t>;</a:t>
            </a:r>
          </a:p>
          <a:p>
            <a:r>
              <a:rPr lang="ru-RU" dirty="0"/>
              <a:t>2) за </a:t>
            </a:r>
            <a:r>
              <a:rPr lang="ru-RU" dirty="0" err="1"/>
              <a:t>кореспондентськими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</a:t>
            </a:r>
            <a:r>
              <a:rPr lang="ru-RU" dirty="0" err="1"/>
              <a:t>банків-нерезидентів</a:t>
            </a:r>
            <a:r>
              <a:rPr lang="ru-RU" dirty="0"/>
              <a:t>;</a:t>
            </a:r>
          </a:p>
          <a:p>
            <a:r>
              <a:rPr lang="ru-RU" dirty="0"/>
              <a:t>3) для </a:t>
            </a:r>
            <a:r>
              <a:rPr lang="ru-RU" dirty="0" err="1"/>
              <a:t>виконання</a:t>
            </a:r>
            <a:r>
              <a:rPr lang="ru-RU" dirty="0"/>
              <a:t> резидентом </a:t>
            </a:r>
            <a:r>
              <a:rPr lang="ru-RU" dirty="0" err="1"/>
              <a:t>зобов’язань</a:t>
            </a:r>
            <a:r>
              <a:rPr lang="ru-RU" dirty="0"/>
              <a:t> перед нерезидентом за </a:t>
            </a:r>
            <a:r>
              <a:rPr lang="ru-RU" dirty="0" err="1"/>
              <a:t>зовнішньоекономічним</a:t>
            </a:r>
            <a:r>
              <a:rPr lang="ru-RU" dirty="0"/>
              <a:t> договором,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на </a:t>
            </a:r>
            <a:r>
              <a:rPr lang="ru-RU" dirty="0" err="1"/>
              <a:t>міжнародному</a:t>
            </a:r>
            <a:r>
              <a:rPr lang="ru-RU" dirty="0"/>
              <a:t> валютному ринку.</a:t>
            </a:r>
          </a:p>
          <a:p>
            <a:r>
              <a:rPr lang="ru-RU" dirty="0" err="1"/>
              <a:t>Клієнт</a:t>
            </a:r>
            <a:r>
              <a:rPr lang="ru-RU" dirty="0"/>
              <a:t>-резидент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іноземну</a:t>
            </a:r>
            <a:r>
              <a:rPr lang="ru-RU" dirty="0"/>
              <a:t> валюту, </a:t>
            </a:r>
            <a:r>
              <a:rPr lang="ru-RU" dirty="0" err="1"/>
              <a:t>куплену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через банк,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за 10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дня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на потреби, </a:t>
            </a:r>
            <a:r>
              <a:rPr lang="ru-RU" dirty="0" err="1"/>
              <a:t>зазначені</a:t>
            </a:r>
            <a:r>
              <a:rPr lang="ru-RU" dirty="0"/>
              <a:t> в </a:t>
            </a:r>
            <a:r>
              <a:rPr lang="ru-RU" dirty="0" err="1"/>
              <a:t>заяві</a:t>
            </a:r>
            <a:r>
              <a:rPr lang="ru-RU" dirty="0"/>
              <a:t> про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 smtClean="0"/>
              <a:t>валюти</a:t>
            </a:r>
            <a:r>
              <a:rPr lang="ru-RU" dirty="0" smtClean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не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069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/>
          </a:bodyPr>
          <a:lstStyle/>
          <a:p>
            <a:r>
              <a:rPr lang="ru-RU" dirty="0"/>
              <a:t>2) </a:t>
            </a:r>
            <a:r>
              <a:rPr lang="ru-RU" dirty="0" err="1"/>
              <a:t>іноземну</a:t>
            </a:r>
            <a:r>
              <a:rPr lang="ru-RU" dirty="0"/>
              <a:t> валюту, </a:t>
            </a:r>
            <a:r>
              <a:rPr lang="ru-RU" dirty="0" err="1"/>
              <a:t>куплену</a:t>
            </a:r>
            <a:r>
              <a:rPr lang="ru-RU" dirty="0"/>
              <a:t>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переказу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резидента-</a:t>
            </a:r>
            <a:r>
              <a:rPr lang="ru-RU" dirty="0" err="1"/>
              <a:t>позичальника</a:t>
            </a:r>
            <a:r>
              <a:rPr lang="ru-RU" dirty="0"/>
              <a:t> перед банком-кредитором за </a:t>
            </a:r>
            <a:r>
              <a:rPr lang="ru-RU" dirty="0" err="1"/>
              <a:t>кредитним</a:t>
            </a:r>
            <a:r>
              <a:rPr lang="ru-RU" dirty="0"/>
              <a:t> договором</a:t>
            </a:r>
            <a:r>
              <a:rPr lang="ru-RU" dirty="0" smtClean="0"/>
              <a:t>, </a:t>
            </a:r>
            <a:r>
              <a:rPr lang="ru-RU" dirty="0"/>
              <a:t>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за два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дня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на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банком-кредитором за </a:t>
            </a:r>
            <a:r>
              <a:rPr lang="ru-RU" dirty="0" err="1"/>
              <a:t>кредитним</a:t>
            </a:r>
            <a:r>
              <a:rPr lang="ru-RU" dirty="0"/>
              <a:t> договором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Клієнт</a:t>
            </a:r>
            <a:r>
              <a:rPr lang="ru-RU" dirty="0"/>
              <a:t>-резидент,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купує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валюту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нерезидентом за </a:t>
            </a:r>
            <a:r>
              <a:rPr lang="ru-RU" dirty="0" err="1"/>
              <a:t>кредитним</a:t>
            </a:r>
            <a:r>
              <a:rPr lang="ru-RU" dirty="0"/>
              <a:t> договором (договором </a:t>
            </a:r>
            <a:r>
              <a:rPr lang="ru-RU" dirty="0" err="1"/>
              <a:t>позики</a:t>
            </a:r>
            <a:r>
              <a:rPr lang="ru-RU" dirty="0"/>
              <a:t>/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),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накопичувати</a:t>
            </a:r>
            <a:r>
              <a:rPr lang="ru-RU" dirty="0"/>
              <a:t> </a:t>
            </a:r>
            <a:r>
              <a:rPr lang="ru-RU" dirty="0" err="1"/>
              <a:t>куплену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валюту на поточному </a:t>
            </a:r>
            <a:r>
              <a:rPr lang="ru-RU" dirty="0" err="1"/>
              <a:t>рахунку</a:t>
            </a:r>
            <a:r>
              <a:rPr lang="ru-RU" dirty="0"/>
              <a:t> в банку,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обслуговує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за таким договором, у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кредитора/</a:t>
            </a:r>
            <a:r>
              <a:rPr lang="ru-RU" dirty="0" err="1"/>
              <a:t>позикодавця</a:t>
            </a:r>
            <a:r>
              <a:rPr lang="ru-RU" dirty="0"/>
              <a:t> за договором [</a:t>
            </a:r>
            <a:r>
              <a:rPr lang="ru-RU" dirty="0" err="1"/>
              <a:t>окремо</a:t>
            </a:r>
            <a:r>
              <a:rPr lang="ru-RU" dirty="0"/>
              <a:t> за основною сумою, процентами, </a:t>
            </a:r>
            <a:r>
              <a:rPr lang="ru-RU" dirty="0" err="1"/>
              <a:t>комісіями</a:t>
            </a:r>
            <a:r>
              <a:rPr lang="ru-RU" dirty="0"/>
              <a:t>, </a:t>
            </a:r>
            <a:r>
              <a:rPr lang="ru-RU" dirty="0" err="1"/>
              <a:t>зборами</a:t>
            </a:r>
            <a:r>
              <a:rPr lang="ru-RU" dirty="0"/>
              <a:t>, </a:t>
            </a:r>
            <a:r>
              <a:rPr lang="ru-RU" dirty="0" err="1"/>
              <a:t>іншим</a:t>
            </a:r>
            <a:r>
              <a:rPr lang="ru-RU" dirty="0"/>
              <a:t>(и) платежом(</a:t>
            </a:r>
            <a:r>
              <a:rPr lang="ru-RU" dirty="0" err="1"/>
              <a:t>ами</a:t>
            </a:r>
            <a:r>
              <a:rPr lang="ru-RU" dirty="0"/>
              <a:t>)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(</a:t>
            </a:r>
            <a:r>
              <a:rPr lang="ru-RU" dirty="0" err="1"/>
              <a:t>їх</a:t>
            </a:r>
            <a:r>
              <a:rPr lang="ru-RU" dirty="0"/>
              <a:t>) </a:t>
            </a:r>
            <a:r>
              <a:rPr lang="ru-RU" dirty="0" err="1"/>
              <a:t>призначення</a:t>
            </a:r>
            <a:r>
              <a:rPr lang="ru-RU" dirty="0"/>
              <a:t>]:</a:t>
            </a:r>
          </a:p>
          <a:p>
            <a:r>
              <a:rPr lang="ru-RU" dirty="0"/>
              <a:t>1) до </a:t>
            </a:r>
            <a:r>
              <a:rPr lang="ru-RU" dirty="0" err="1"/>
              <a:t>чергової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платежу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встановлена</a:t>
            </a:r>
            <a:r>
              <a:rPr lang="ru-RU" dirty="0"/>
              <a:t> договором, без </a:t>
            </a:r>
            <a:r>
              <a:rPr lang="ru-RU" dirty="0" err="1"/>
              <a:t>обмеження</a:t>
            </a:r>
            <a:r>
              <a:rPr lang="ru-RU" dirty="0"/>
              <a:t> строку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купленої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договору.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черговою</a:t>
            </a:r>
            <a:r>
              <a:rPr lang="ru-RU" dirty="0"/>
              <a:t> датою платежу,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договором,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найближчу</a:t>
            </a:r>
            <a:r>
              <a:rPr lang="ru-RU" dirty="0"/>
              <a:t> дату, яка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договору для </a:t>
            </a:r>
            <a:r>
              <a:rPr lang="ru-RU" dirty="0" err="1"/>
              <a:t>своєчасного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такого платежу;</a:t>
            </a:r>
          </a:p>
          <a:p>
            <a:r>
              <a:rPr lang="ru-RU" dirty="0"/>
              <a:t>2)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договором та в </a:t>
            </a:r>
            <a:r>
              <a:rPr lang="ru-RU" dirty="0" err="1"/>
              <a:t>установленому</a:t>
            </a:r>
            <a:r>
              <a:rPr lang="ru-RU" dirty="0"/>
              <a:t> таким договором </a:t>
            </a:r>
            <a:r>
              <a:rPr lang="ru-RU" dirty="0" err="1"/>
              <a:t>обсязі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90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ризикоорієнтованість</a:t>
            </a:r>
            <a:r>
              <a:rPr lang="ru-RU" dirty="0"/>
              <a:t>, </a:t>
            </a:r>
            <a:r>
              <a:rPr lang="ru-RU" dirty="0" err="1"/>
              <a:t>прозорість</a:t>
            </a:r>
            <a:r>
              <a:rPr lang="ru-RU" dirty="0"/>
              <a:t>, </a:t>
            </a:r>
            <a:r>
              <a:rPr lang="ru-RU" dirty="0" err="1"/>
              <a:t>достатність</a:t>
            </a:r>
            <a:r>
              <a:rPr lang="ru-RU" dirty="0"/>
              <a:t> та </a:t>
            </a:r>
            <a:r>
              <a:rPr lang="ru-RU" dirty="0" err="1"/>
              <a:t>ефективність</a:t>
            </a:r>
            <a:r>
              <a:rPr lang="ru-RU" dirty="0"/>
              <a:t> валютного </a:t>
            </a:r>
            <a:r>
              <a:rPr lang="ru-RU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шляхом:</a:t>
            </a:r>
          </a:p>
          <a:p>
            <a:r>
              <a:rPr lang="ru-RU" dirty="0" err="1"/>
              <a:t>спрямованості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, </a:t>
            </a:r>
            <a:r>
              <a:rPr lang="ru-RU" dirty="0" err="1"/>
              <a:t>економічного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;</a:t>
            </a:r>
          </a:p>
          <a:p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та </a:t>
            </a:r>
            <a:r>
              <a:rPr lang="ru-RU" dirty="0" err="1"/>
              <a:t>обсягів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ними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масштабам і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системних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загрожують</a:t>
            </a:r>
            <a:r>
              <a:rPr lang="ru-RU" dirty="0"/>
              <a:t> 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;</a:t>
            </a:r>
          </a:p>
          <a:p>
            <a:r>
              <a:rPr lang="ru-RU" dirty="0" err="1"/>
              <a:t>обґрунтованості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та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;</a:t>
            </a:r>
          </a:p>
          <a:p>
            <a:r>
              <a:rPr lang="ru-RU" dirty="0" err="1"/>
              <a:t>тимчасового</a:t>
            </a:r>
            <a:r>
              <a:rPr lang="ru-RU" dirty="0"/>
              <a:t> характеру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;</a:t>
            </a:r>
          </a:p>
          <a:p>
            <a:r>
              <a:rPr lang="ru-RU" dirty="0" err="1"/>
              <a:t>підзвітності</a:t>
            </a:r>
            <a:r>
              <a:rPr lang="ru-RU" dirty="0"/>
              <a:t> та </a:t>
            </a:r>
            <a:r>
              <a:rPr lang="ru-RU" dirty="0" err="1"/>
              <a:t>публічності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результативності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;</a:t>
            </a:r>
          </a:p>
          <a:p>
            <a:r>
              <a:rPr lang="ru-RU" dirty="0" err="1"/>
              <a:t>пріоритетності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дискримінаційних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валютного </a:t>
            </a:r>
            <a:r>
              <a:rPr lang="ru-RU" dirty="0" err="1"/>
              <a:t>регулювання</a:t>
            </a:r>
            <a:r>
              <a:rPr lang="ru-RU" dirty="0"/>
              <a:t> над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дискримінаційними</a:t>
            </a:r>
            <a:r>
              <a:rPr lang="ru-RU" dirty="0"/>
              <a:t> та </a:t>
            </a:r>
            <a:r>
              <a:rPr lang="ru-RU" dirty="0" err="1"/>
              <a:t>пропорційності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таких </a:t>
            </a:r>
            <a:r>
              <a:rPr lang="ru-RU" dirty="0" err="1"/>
              <a:t>інструментів</a:t>
            </a:r>
            <a:r>
              <a:rPr lang="ru-RU" dirty="0"/>
              <a:t>;</a:t>
            </a:r>
          </a:p>
          <a:p>
            <a:r>
              <a:rPr lang="ru-RU" dirty="0" err="1"/>
              <a:t>пріоритетності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валютного </a:t>
            </a:r>
            <a:r>
              <a:rPr lang="ru-RU" dirty="0" err="1"/>
              <a:t>регулювання</a:t>
            </a:r>
            <a:r>
              <a:rPr lang="ru-RU" dirty="0"/>
              <a:t> над </a:t>
            </a:r>
            <a:r>
              <a:rPr lang="ru-RU" dirty="0" err="1"/>
              <a:t>адміністративними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самостійність</a:t>
            </a:r>
            <a:r>
              <a:rPr lang="ru-RU" dirty="0"/>
              <a:t> та </a:t>
            </a:r>
            <a:r>
              <a:rPr lang="ru-RU" dirty="0" err="1"/>
              <a:t>ринковість</a:t>
            </a:r>
            <a:r>
              <a:rPr lang="ru-RU" dirty="0"/>
              <a:t> валютного </a:t>
            </a:r>
            <a:r>
              <a:rPr lang="ru-RU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:</a:t>
            </a:r>
          </a:p>
          <a:p>
            <a:r>
              <a:rPr lang="ru-RU" dirty="0" err="1"/>
              <a:t>гнучкість</a:t>
            </a:r>
            <a:r>
              <a:rPr lang="ru-RU" dirty="0"/>
              <a:t> валютного курсу;</a:t>
            </a:r>
          </a:p>
          <a:p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і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межах, </a:t>
            </a:r>
            <a:r>
              <a:rPr lang="ru-RU" dirty="0" err="1"/>
              <a:t>визначених</a:t>
            </a:r>
            <a:r>
              <a:rPr lang="ru-RU" dirty="0"/>
              <a:t> законом.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680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Клієнт</a:t>
            </a:r>
            <a:r>
              <a:rPr lang="ru-RU" dirty="0"/>
              <a:t>-резидент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переказати</a:t>
            </a:r>
            <a:r>
              <a:rPr lang="ru-RU" dirty="0"/>
              <a:t> </a:t>
            </a:r>
            <a:r>
              <a:rPr lang="ru-RU" dirty="0" err="1"/>
              <a:t>куплену</a:t>
            </a:r>
            <a:r>
              <a:rPr lang="ru-RU" dirty="0"/>
              <a:t>, </a:t>
            </a:r>
            <a:r>
              <a:rPr lang="ru-RU" dirty="0" err="1"/>
              <a:t>обміняну</a:t>
            </a:r>
            <a:r>
              <a:rPr lang="ru-RU" dirty="0"/>
              <a:t> на валютному ринку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валюту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нерезидентами </a:t>
            </a:r>
            <a:r>
              <a:rPr lang="ru-RU" dirty="0" err="1"/>
              <a:t>лише</a:t>
            </a:r>
            <a:r>
              <a:rPr lang="ru-RU" dirty="0"/>
              <a:t> з поточного </a:t>
            </a:r>
            <a:r>
              <a:rPr lang="ru-RU" dirty="0" err="1"/>
              <a:t>рахунку</a:t>
            </a:r>
            <a:r>
              <a:rPr lang="ru-RU" dirty="0"/>
              <a:t> резидента, </a:t>
            </a:r>
            <a:r>
              <a:rPr lang="ru-RU" dirty="0" err="1"/>
              <a:t>відкритого</a:t>
            </a:r>
            <a:r>
              <a:rPr lang="ru-RU" dirty="0"/>
              <a:t> в банку,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акредитивами</a:t>
            </a:r>
            <a:r>
              <a:rPr lang="ru-RU" dirty="0"/>
              <a:t>.</a:t>
            </a:r>
          </a:p>
          <a:p>
            <a:r>
              <a:rPr lang="ru-RU" dirty="0" err="1"/>
              <a:t>Іноземну</a:t>
            </a:r>
            <a:r>
              <a:rPr lang="ru-RU" dirty="0"/>
              <a:t> валюту, </a:t>
            </a:r>
            <a:r>
              <a:rPr lang="ru-RU" dirty="0" err="1"/>
              <a:t>обміняну</a:t>
            </a:r>
            <a:r>
              <a:rPr lang="ru-RU" dirty="0"/>
              <a:t> на </a:t>
            </a:r>
            <a:r>
              <a:rPr lang="ru-RU" dirty="0" err="1"/>
              <a:t>міжнародному</a:t>
            </a:r>
            <a:r>
              <a:rPr lang="ru-RU" dirty="0"/>
              <a:t> валютному ринку з метою </a:t>
            </a:r>
            <a:r>
              <a:rPr lang="ru-RU" dirty="0" err="1"/>
              <a:t>виконання</a:t>
            </a:r>
            <a:r>
              <a:rPr lang="ru-RU" dirty="0"/>
              <a:t> резидентом </a:t>
            </a:r>
            <a:r>
              <a:rPr lang="ru-RU" dirty="0" err="1"/>
              <a:t>зобов’язань</a:t>
            </a:r>
            <a:r>
              <a:rPr lang="ru-RU" dirty="0"/>
              <a:t> перед нерезидентом за </a:t>
            </a:r>
            <a:r>
              <a:rPr lang="ru-RU" dirty="0" err="1"/>
              <a:t>зовнішньоекономічним</a:t>
            </a:r>
            <a:r>
              <a:rPr lang="ru-RU" dirty="0"/>
              <a:t> договором,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переказувати</a:t>
            </a:r>
            <a:r>
              <a:rPr lang="ru-RU" dirty="0"/>
              <a:t> за </a:t>
            </a:r>
            <a:r>
              <a:rPr lang="ru-RU" dirty="0" err="1"/>
              <a:t>призначенням</a:t>
            </a:r>
            <a:r>
              <a:rPr lang="ru-RU" dirty="0"/>
              <a:t> без </a:t>
            </a:r>
            <a:r>
              <a:rPr lang="ru-RU" dirty="0" err="1"/>
              <a:t>проміжного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резидента, </a:t>
            </a:r>
            <a:r>
              <a:rPr lang="ru-RU" dirty="0" err="1"/>
              <a:t>відкритий</a:t>
            </a:r>
            <a:r>
              <a:rPr lang="ru-RU" dirty="0"/>
              <a:t> у банку.</a:t>
            </a:r>
          </a:p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куплену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валюту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-резидентами </a:t>
            </a:r>
            <a:r>
              <a:rPr lang="ru-RU" dirty="0" err="1"/>
              <a:t>строків</a:t>
            </a:r>
            <a:r>
              <a:rPr lang="ru-RU" dirty="0"/>
              <a:t>,</a:t>
            </a:r>
          </a:p>
          <a:p>
            <a:r>
              <a:rPr lang="ru-RU" dirty="0"/>
              <a:t>2) без </a:t>
            </a:r>
            <a:r>
              <a:rPr lang="ru-RU" dirty="0" err="1"/>
              <a:t>доручення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-резидента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робочий</a:t>
            </a:r>
            <a:r>
              <a:rPr lang="ru-RU" dirty="0"/>
              <a:t> день </a:t>
            </a:r>
            <a:r>
              <a:rPr lang="ru-RU" dirty="0" err="1"/>
              <a:t>після</a:t>
            </a:r>
            <a:r>
              <a:rPr lang="ru-RU" dirty="0"/>
              <a:t> дня </a:t>
            </a:r>
            <a:r>
              <a:rPr lang="ru-RU" dirty="0" err="1"/>
              <a:t>зарахування</a:t>
            </a:r>
            <a:r>
              <a:rPr lang="ru-RU" dirty="0"/>
              <a:t> на </a:t>
            </a:r>
            <a:r>
              <a:rPr lang="ru-RU" dirty="0" err="1"/>
              <a:t>розподільчий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повернені</a:t>
            </a:r>
            <a:r>
              <a:rPr lang="ru-RU" dirty="0"/>
              <a:t> на адресу резидента (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взаємні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не </a:t>
            </a:r>
            <a:r>
              <a:rPr lang="ru-RU" dirty="0" err="1"/>
              <a:t>виконані</a:t>
            </a:r>
            <a:r>
              <a:rPr lang="ru-RU" dirty="0"/>
              <a:t>) </a:t>
            </a:r>
            <a:r>
              <a:rPr lang="ru-RU" dirty="0" err="1"/>
              <a:t>кошти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куплені</a:t>
            </a:r>
            <a:r>
              <a:rPr lang="ru-RU" dirty="0"/>
              <a:t> та </a:t>
            </a:r>
            <a:r>
              <a:rPr lang="ru-RU" dirty="0" err="1"/>
              <a:t>переказані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нерезидента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Іноземна</a:t>
            </a:r>
            <a:r>
              <a:rPr lang="ru-RU" dirty="0"/>
              <a:t> валюта, яку повернув нерезидент, </a:t>
            </a:r>
            <a:r>
              <a:rPr lang="ru-RU" dirty="0" err="1"/>
              <a:t>має</a:t>
            </a:r>
            <a:r>
              <a:rPr lang="ru-RU" dirty="0"/>
              <a:t> бути продана в </a:t>
            </a:r>
            <a:r>
              <a:rPr lang="ru-RU" dirty="0" err="1"/>
              <a:t>сумі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сумі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купленої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 (договором </a:t>
            </a:r>
            <a:r>
              <a:rPr lang="ru-RU" dirty="0" err="1"/>
              <a:t>позики</a:t>
            </a:r>
            <a:r>
              <a:rPr lang="ru-RU" dirty="0"/>
              <a:t>).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повернені</a:t>
            </a:r>
            <a:r>
              <a:rPr lang="ru-RU" dirty="0"/>
              <a:t> нерезидентом траншами, </a:t>
            </a:r>
            <a:r>
              <a:rPr lang="ru-RU" dirty="0" err="1"/>
              <a:t>підлягають</a:t>
            </a:r>
            <a:r>
              <a:rPr lang="ru-RU" dirty="0"/>
              <a:t> продажу </a:t>
            </a:r>
            <a:r>
              <a:rPr lang="ru-RU" dirty="0" err="1"/>
              <a:t>доти</a:t>
            </a:r>
            <a:r>
              <a:rPr lang="ru-RU" dirty="0"/>
              <a:t>, доки </a:t>
            </a:r>
            <a:r>
              <a:rPr lang="ru-RU" dirty="0" err="1"/>
              <a:t>загальна</a:t>
            </a:r>
            <a:r>
              <a:rPr lang="ru-RU" dirty="0"/>
              <a:t> сума </a:t>
            </a:r>
            <a:r>
              <a:rPr lang="ru-RU" dirty="0" err="1"/>
              <a:t>проданої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не </a:t>
            </a:r>
            <a:r>
              <a:rPr lang="ru-RU" dirty="0" err="1"/>
              <a:t>досягне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купленої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 (договором </a:t>
            </a:r>
            <a:r>
              <a:rPr lang="ru-RU" dirty="0" err="1"/>
              <a:t>позики</a:t>
            </a:r>
            <a:r>
              <a:rPr lang="ru-RU" dirty="0"/>
              <a:t>).</a:t>
            </a:r>
          </a:p>
          <a:p>
            <a:r>
              <a:rPr lang="ru-RU" dirty="0"/>
              <a:t>Резидент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банку про </a:t>
            </a:r>
            <a:r>
              <a:rPr lang="ru-RU" dirty="0" err="1"/>
              <a:t>відсутність</a:t>
            </a:r>
            <a:r>
              <a:rPr lang="ru-RU" dirty="0"/>
              <a:t> факту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купленої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/>
              <a:t>,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дня </a:t>
            </a:r>
            <a:r>
              <a:rPr lang="ru-RU" dirty="0" err="1"/>
              <a:t>після</a:t>
            </a:r>
            <a:r>
              <a:rPr lang="ru-RU" dirty="0"/>
              <a:t> дня </a:t>
            </a:r>
            <a:r>
              <a:rPr lang="ru-RU" dirty="0" err="1"/>
              <a:t>зарахування</a:t>
            </a:r>
            <a:r>
              <a:rPr lang="ru-RU" dirty="0"/>
              <a:t> банком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повернених</a:t>
            </a:r>
            <a:r>
              <a:rPr lang="ru-RU" dirty="0"/>
              <a:t> нерезидентом, на </a:t>
            </a:r>
            <a:r>
              <a:rPr lang="ru-RU" dirty="0" err="1"/>
              <a:t>розподільчий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(за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повернено</a:t>
            </a:r>
            <a:r>
              <a:rPr lang="ru-RU" dirty="0"/>
              <a:t> до банку-кредитора </a:t>
            </a:r>
            <a:r>
              <a:rPr lang="ru-RU" dirty="0" err="1"/>
              <a:t>або</a:t>
            </a:r>
            <a:r>
              <a:rPr lang="ru-RU" dirty="0"/>
              <a:t> банку,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обслуговує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/>
              <a:t>).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в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та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підтверджена</a:t>
            </a:r>
            <a:r>
              <a:rPr lang="ru-RU" dirty="0"/>
              <a:t> банком-кредитором/банком,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обслуговує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9203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окремих</a:t>
            </a:r>
            <a:r>
              <a:rPr lang="ru-RU" b="1" dirty="0"/>
              <a:t> </a:t>
            </a:r>
            <a:r>
              <a:rPr lang="ru-RU" b="1" dirty="0" err="1"/>
              <a:t>поточних</a:t>
            </a:r>
            <a:r>
              <a:rPr lang="ru-RU" b="1" dirty="0"/>
              <a:t> </a:t>
            </a:r>
            <a:r>
              <a:rPr lang="ru-RU" b="1" dirty="0" err="1"/>
              <a:t>валютних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та </a:t>
            </a:r>
            <a:r>
              <a:rPr lang="ru-RU" b="1" dirty="0" err="1"/>
              <a:t>купівлі</a:t>
            </a:r>
            <a:r>
              <a:rPr lang="ru-RU" b="1" dirty="0"/>
              <a:t> </a:t>
            </a:r>
            <a:r>
              <a:rPr lang="ru-RU" b="1" dirty="0" err="1"/>
              <a:t>іноземної</a:t>
            </a:r>
            <a:r>
              <a:rPr lang="ru-RU" b="1" dirty="0"/>
              <a:t> </a:t>
            </a:r>
            <a:r>
              <a:rPr lang="ru-RU" b="1" dirty="0" err="1"/>
              <a:t>валюти</a:t>
            </a:r>
            <a:r>
              <a:rPr lang="ru-RU" b="1" dirty="0"/>
              <a:t> для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 smtClean="0"/>
              <a:t>здійснення</a:t>
            </a:r>
            <a:endParaRPr lang="ru-RU" b="1" dirty="0" smtClean="0"/>
          </a:p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 метою:</a:t>
            </a:r>
          </a:p>
          <a:p>
            <a:r>
              <a:rPr lang="ru-RU" dirty="0"/>
              <a:t>1)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юридичними</a:t>
            </a:r>
            <a:r>
              <a:rPr lang="ru-RU" dirty="0"/>
              <a:t> особами та </a:t>
            </a:r>
            <a:r>
              <a:rPr lang="ru-RU" dirty="0" err="1"/>
              <a:t>фізичними</a:t>
            </a:r>
            <a:r>
              <a:rPr lang="ru-RU" dirty="0"/>
              <a:t> особами-</a:t>
            </a:r>
            <a:r>
              <a:rPr lang="ru-RU" dirty="0" err="1"/>
              <a:t>підприємцями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 нерезидентом за </a:t>
            </a:r>
            <a:r>
              <a:rPr lang="ru-RU" dirty="0" err="1"/>
              <a:t>імпорт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поставлені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та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оформленню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в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реєстрах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у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зовнішньоекономічним</a:t>
            </a:r>
            <a:r>
              <a:rPr lang="ru-RU" dirty="0"/>
              <a:t> договором </a:t>
            </a:r>
            <a:r>
              <a:rPr lang="ru-RU" dirty="0" err="1"/>
              <a:t>клієнта</a:t>
            </a:r>
            <a:r>
              <a:rPr lang="ru-RU" dirty="0"/>
              <a:t>-резидента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купівля</a:t>
            </a:r>
            <a:r>
              <a:rPr lang="ru-RU" dirty="0"/>
              <a:t>,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не </a:t>
            </a:r>
            <a:r>
              <a:rPr lang="ru-RU" dirty="0" err="1"/>
              <a:t>здійснюються</a:t>
            </a:r>
            <a:r>
              <a:rPr lang="ru-RU" dirty="0"/>
              <a:t>);</a:t>
            </a:r>
          </a:p>
          <a:p>
            <a:r>
              <a:rPr lang="ru-RU" dirty="0"/>
              <a:t>2) оплати векселя, </a:t>
            </a:r>
            <a:r>
              <a:rPr lang="ru-RU" dirty="0" err="1"/>
              <a:t>якими</a:t>
            </a:r>
            <a:r>
              <a:rPr lang="ru-RU" dirty="0"/>
              <a:t> резидент-</a:t>
            </a:r>
            <a:r>
              <a:rPr lang="ru-RU" dirty="0" err="1"/>
              <a:t>імпортер</a:t>
            </a:r>
            <a:r>
              <a:rPr lang="ru-RU" dirty="0"/>
              <a:t> оформив </a:t>
            </a:r>
            <a:r>
              <a:rPr lang="ru-RU" dirty="0" err="1"/>
              <a:t>заборгованість</a:t>
            </a:r>
            <a:r>
              <a:rPr lang="ru-RU" dirty="0"/>
              <a:t> перед нерезидентом за договором,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в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реєстрах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ввезення</a:t>
            </a:r>
            <a:r>
              <a:rPr lang="ru-RU" dirty="0"/>
              <a:t> та </a:t>
            </a:r>
            <a:r>
              <a:rPr lang="ru-RU" dirty="0" err="1"/>
              <a:t>випуск</a:t>
            </a:r>
            <a:r>
              <a:rPr lang="ru-RU" dirty="0"/>
              <a:t> у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оформленню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пред’явлення</a:t>
            </a:r>
            <a:r>
              <a:rPr lang="ru-RU" dirty="0"/>
              <a:t> документа,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зовнішньоторговельного</a:t>
            </a:r>
            <a:r>
              <a:rPr lang="ru-RU" dirty="0"/>
              <a:t> договору </a:t>
            </a:r>
            <a:r>
              <a:rPr lang="ru-RU" dirty="0" err="1"/>
              <a:t>засвідчує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нерезидентом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отримання</a:t>
            </a:r>
            <a:r>
              <a:rPr lang="ru-RU" dirty="0"/>
              <a:t> резидентом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Купівля</a:t>
            </a:r>
            <a:r>
              <a:rPr lang="ru-RU" dirty="0"/>
              <a:t>,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тимчасовими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</a:t>
            </a:r>
            <a:r>
              <a:rPr lang="ru-RU" dirty="0" err="1"/>
              <a:t>деклараціями</a:t>
            </a:r>
            <a:r>
              <a:rPr lang="ru-RU" dirty="0"/>
              <a:t> не </a:t>
            </a:r>
            <a:r>
              <a:rPr lang="ru-RU" dirty="0" err="1"/>
              <a:t>здійснюються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-резидентам (</a:t>
            </a:r>
            <a:r>
              <a:rPr lang="ru-RU" dirty="0" err="1"/>
              <a:t>юридичні</a:t>
            </a:r>
            <a:r>
              <a:rPr lang="ru-RU" dirty="0"/>
              <a:t> особи та </a:t>
            </a:r>
            <a:r>
              <a:rPr lang="ru-RU" dirty="0" err="1"/>
              <a:t>фізичні</a:t>
            </a:r>
            <a:r>
              <a:rPr lang="ru-RU" dirty="0"/>
              <a:t> особи-</a:t>
            </a:r>
            <a:r>
              <a:rPr lang="ru-RU" dirty="0" err="1"/>
              <a:t>підприємці</a:t>
            </a:r>
            <a:r>
              <a:rPr lang="ru-RU" dirty="0"/>
              <a:t>) з метою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 нерезидентами за </a:t>
            </a:r>
            <a:r>
              <a:rPr lang="ru-RU" dirty="0" err="1"/>
              <a:t>імпорт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без </a:t>
            </a:r>
            <a:r>
              <a:rPr lang="ru-RU" dirty="0" err="1"/>
              <a:t>увезення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-за кордону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продаж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зарахуванням</a:t>
            </a:r>
            <a:r>
              <a:rPr lang="ru-RU" dirty="0"/>
              <a:t> </a:t>
            </a:r>
            <a:r>
              <a:rPr lang="ru-RU" dirty="0" err="1"/>
              <a:t>виручки</a:t>
            </a:r>
            <a:r>
              <a:rPr lang="ru-RU" dirty="0"/>
              <a:t> на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резидента в банках </a:t>
            </a:r>
            <a:r>
              <a:rPr lang="ru-RU" dirty="0" err="1"/>
              <a:t>України</a:t>
            </a:r>
            <a:r>
              <a:rPr lang="ru-RU" dirty="0"/>
              <a:t>/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за межами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для </a:t>
            </a:r>
            <a:r>
              <a:rPr lang="ru-RU" dirty="0" err="1"/>
              <a:t>документарної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(у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897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-резидентам (</a:t>
            </a:r>
            <a:r>
              <a:rPr lang="ru-RU" dirty="0" err="1"/>
              <a:t>юридичним</a:t>
            </a:r>
            <a:r>
              <a:rPr lang="ru-RU" dirty="0"/>
              <a:t> особам та </a:t>
            </a:r>
            <a:r>
              <a:rPr lang="ru-RU" dirty="0" err="1"/>
              <a:t>фізичним</a:t>
            </a:r>
            <a:r>
              <a:rPr lang="ru-RU" dirty="0"/>
              <a:t> особам-</a:t>
            </a:r>
            <a:r>
              <a:rPr lang="ru-RU" dirty="0" err="1"/>
              <a:t>підприємцям</a:t>
            </a:r>
            <a:r>
              <a:rPr lang="ru-RU" dirty="0"/>
              <a:t>) з метою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для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неторговельних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документального </a:t>
            </a:r>
            <a:r>
              <a:rPr lang="ru-RU" dirty="0" err="1"/>
              <a:t>підтвердження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клієнтом</a:t>
            </a:r>
            <a:r>
              <a:rPr lang="ru-RU" dirty="0"/>
              <a:t>:</a:t>
            </a:r>
          </a:p>
          <a:p>
            <a:r>
              <a:rPr lang="ru-RU" dirty="0"/>
              <a:t>на </a:t>
            </a:r>
            <a:r>
              <a:rPr lang="ru-RU" dirty="0" err="1"/>
              <a:t>відрядження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на </a:t>
            </a:r>
            <a:r>
              <a:rPr lang="ru-RU" dirty="0" err="1"/>
              <a:t>експлуатаційні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для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рейси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з метою </a:t>
            </a:r>
            <a:r>
              <a:rPr lang="ru-RU" dirty="0" err="1"/>
              <a:t>повернення</a:t>
            </a:r>
            <a:r>
              <a:rPr lang="ru-RU" dirty="0"/>
              <a:t> резидентом </a:t>
            </a:r>
            <a:r>
              <a:rPr lang="ru-RU" dirty="0" err="1"/>
              <a:t>благодійної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/гранту,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у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в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невикористаного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нецільового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/гранту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надійшли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як </a:t>
            </a:r>
            <a:r>
              <a:rPr lang="ru-RU" dirty="0" err="1"/>
              <a:t>благодійна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продані</a:t>
            </a:r>
            <a:r>
              <a:rPr lang="ru-RU" dirty="0"/>
              <a:t> на валютному ринку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3)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характеру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угод</a:t>
            </a:r>
            <a:r>
              <a:rPr lang="ru-RU" dirty="0"/>
              <a:t>, </a:t>
            </a:r>
            <a:r>
              <a:rPr lang="ru-RU" dirty="0" err="1"/>
              <a:t>укладених</a:t>
            </a:r>
            <a:r>
              <a:rPr lang="ru-RU" dirty="0"/>
              <a:t> </a:t>
            </a:r>
            <a:r>
              <a:rPr lang="ru-RU" dirty="0" err="1"/>
              <a:t>Україною</a:t>
            </a:r>
            <a:r>
              <a:rPr lang="ru-RU" dirty="0"/>
              <a:t> з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, </a:t>
            </a:r>
            <a:r>
              <a:rPr lang="ru-RU" dirty="0" err="1"/>
              <a:t>угод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Пенсійним</a:t>
            </a:r>
            <a:r>
              <a:rPr lang="ru-RU" dirty="0"/>
              <a:t> фондом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відповідними</a:t>
            </a:r>
            <a:r>
              <a:rPr lang="ru-RU" dirty="0"/>
              <a:t> фондами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;</a:t>
            </a:r>
          </a:p>
          <a:p>
            <a:r>
              <a:rPr lang="ru-RU" dirty="0"/>
              <a:t>4)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з метою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відкликання</a:t>
            </a:r>
            <a:r>
              <a:rPr lang="ru-RU" dirty="0"/>
              <a:t> банками-нерезидентами </a:t>
            </a:r>
            <a:r>
              <a:rPr lang="ru-RU" dirty="0" err="1"/>
              <a:t>розрахункових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. 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зарахованої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Переказ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неторговельними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купленої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у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підстав</a:t>
            </a:r>
            <a:r>
              <a:rPr lang="ru-RU" dirty="0"/>
              <a:t>/</a:t>
            </a:r>
            <a:r>
              <a:rPr lang="ru-RU" dirty="0" err="1"/>
              <a:t>зобов'язань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такого </a:t>
            </a:r>
            <a:r>
              <a:rPr lang="ru-RU" dirty="0" err="1" smtClean="0"/>
              <a:t>переказу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2905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Фізичні</a:t>
            </a:r>
            <a:r>
              <a:rPr lang="ru-RU" dirty="0"/>
              <a:t> особи - </a:t>
            </a:r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безготівкової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без </a:t>
            </a:r>
            <a:r>
              <a:rPr lang="ru-RU" dirty="0" err="1"/>
              <a:t>обмеження</a:t>
            </a:r>
            <a:r>
              <a:rPr lang="ru-RU" dirty="0"/>
              <a:t> за сумою на </a:t>
            </a:r>
            <a:r>
              <a:rPr lang="ru-RU" dirty="0" err="1"/>
              <a:t>підставі</a:t>
            </a:r>
            <a:r>
              <a:rPr lang="ru-RU" dirty="0"/>
              <a:t> заяви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дистанційного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без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клієнтом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 smtClean="0"/>
              <a:t>.</a:t>
            </a:r>
          </a:p>
          <a:p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-резидентам (</a:t>
            </a:r>
            <a:r>
              <a:rPr lang="ru-RU" dirty="0" err="1"/>
              <a:t>юридичним</a:t>
            </a:r>
            <a:r>
              <a:rPr lang="ru-RU" dirty="0"/>
              <a:t> особам та </a:t>
            </a:r>
            <a:r>
              <a:rPr lang="ru-RU" dirty="0" err="1"/>
              <a:t>фізичним</a:t>
            </a:r>
            <a:r>
              <a:rPr lang="ru-RU" dirty="0"/>
              <a:t> особам-</a:t>
            </a:r>
            <a:r>
              <a:rPr lang="ru-RU" dirty="0" err="1"/>
              <a:t>підприємцям</a:t>
            </a:r>
            <a:r>
              <a:rPr lang="ru-RU" dirty="0"/>
              <a:t>) з метою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таких </a:t>
            </a:r>
            <a:r>
              <a:rPr lang="ru-RU" dirty="0" err="1"/>
              <a:t>резидентів</a:t>
            </a:r>
            <a:r>
              <a:rPr lang="ru-RU" dirty="0"/>
              <a:t> з нерезидентом за договором (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доручення</a:t>
            </a:r>
            <a:r>
              <a:rPr lang="ru-RU" dirty="0"/>
              <a:t>, </a:t>
            </a:r>
            <a:r>
              <a:rPr lang="ru-RU" dirty="0" err="1"/>
              <a:t>агентським</a:t>
            </a:r>
            <a:r>
              <a:rPr lang="ru-RU" dirty="0"/>
              <a:t> договором),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уповноважує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резидента на продаж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дорученням</a:t>
            </a:r>
            <a:r>
              <a:rPr lang="ru-RU" dirty="0"/>
              <a:t> нерезидента. </a:t>
            </a:r>
            <a:r>
              <a:rPr lang="ru-RU" dirty="0" err="1"/>
              <a:t>Купівля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-резидентам (</a:t>
            </a:r>
            <a:r>
              <a:rPr lang="ru-RU" dirty="0" err="1"/>
              <a:t>юридичним</a:t>
            </a:r>
            <a:r>
              <a:rPr lang="ru-RU" dirty="0"/>
              <a:t> особам та </a:t>
            </a:r>
            <a:r>
              <a:rPr lang="ru-RU" dirty="0" err="1"/>
              <a:t>фізичним</a:t>
            </a:r>
            <a:r>
              <a:rPr lang="ru-RU" dirty="0"/>
              <a:t> особам-</a:t>
            </a:r>
            <a:r>
              <a:rPr lang="ru-RU" dirty="0" err="1"/>
              <a:t>підприємцям</a:t>
            </a:r>
            <a:r>
              <a:rPr lang="ru-RU" dirty="0"/>
              <a:t>) з метою </a:t>
            </a:r>
            <a:r>
              <a:rPr lang="ru-RU" dirty="0" err="1"/>
              <a:t>переказування</a:t>
            </a:r>
            <a:r>
              <a:rPr lang="ru-RU" dirty="0"/>
              <a:t> такими резидентами </a:t>
            </a:r>
            <a:r>
              <a:rPr lang="ru-RU" dirty="0" err="1"/>
              <a:t>гарантійного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для </a:t>
            </a:r>
            <a:r>
              <a:rPr lang="ru-RU" dirty="0" err="1"/>
              <a:t>взяття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торгах (</a:t>
            </a:r>
            <a:r>
              <a:rPr lang="ru-RU" dirty="0" err="1"/>
              <a:t>тендері</a:t>
            </a:r>
            <a:r>
              <a:rPr lang="ru-RU" dirty="0"/>
              <a:t>, </a:t>
            </a:r>
            <a:r>
              <a:rPr lang="ru-RU" dirty="0" err="1"/>
              <a:t>аукціоні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поставку </a:t>
            </a:r>
            <a:r>
              <a:rPr lang="ru-RU" dirty="0" err="1"/>
              <a:t>товарів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документального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торгах (</a:t>
            </a:r>
            <a:r>
              <a:rPr lang="ru-RU" dirty="0" err="1"/>
              <a:t>тендері</a:t>
            </a:r>
            <a:r>
              <a:rPr lang="ru-RU" dirty="0"/>
              <a:t>, </a:t>
            </a:r>
            <a:r>
              <a:rPr lang="ru-RU" dirty="0" err="1"/>
              <a:t>аукціоні</a:t>
            </a:r>
            <a:r>
              <a:rPr lang="ru-RU" dirty="0"/>
              <a:t>) шляхом </a:t>
            </a:r>
            <a:r>
              <a:rPr lang="ru-RU" dirty="0" err="1"/>
              <a:t>подання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договорів</a:t>
            </a:r>
            <a:r>
              <a:rPr lang="ru-RU" dirty="0"/>
              <a:t>/</a:t>
            </a:r>
            <a:r>
              <a:rPr lang="ru-RU" dirty="0" err="1"/>
              <a:t>угод</a:t>
            </a:r>
            <a:r>
              <a:rPr lang="ru-RU" dirty="0"/>
              <a:t>/</a:t>
            </a:r>
            <a:r>
              <a:rPr lang="ru-RU" dirty="0" err="1"/>
              <a:t>контрактів</a:t>
            </a:r>
            <a:r>
              <a:rPr lang="ru-RU" dirty="0"/>
              <a:t>, </a:t>
            </a:r>
            <a:r>
              <a:rPr lang="ru-RU" dirty="0" err="1"/>
              <a:t>розрахунків</a:t>
            </a:r>
            <a:r>
              <a:rPr lang="ru-RU" dirty="0"/>
              <a:t>, </a:t>
            </a:r>
            <a:r>
              <a:rPr lang="ru-RU" dirty="0" err="1"/>
              <a:t>рахунків</a:t>
            </a:r>
            <a:r>
              <a:rPr lang="ru-RU" dirty="0"/>
              <a:t>-фактур, </a:t>
            </a:r>
            <a:r>
              <a:rPr lang="ru-RU" dirty="0" err="1"/>
              <a:t>листів-повідомлень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копії</a:t>
            </a:r>
            <a:r>
              <a:rPr lang="ru-RU" dirty="0"/>
              <a:t> листа-</a:t>
            </a:r>
            <a:r>
              <a:rPr lang="ru-RU" dirty="0" err="1"/>
              <a:t>погодження</a:t>
            </a:r>
            <a:r>
              <a:rPr lang="ru-RU" dirty="0"/>
              <a:t> на </a:t>
            </a:r>
            <a:r>
              <a:rPr lang="ru-RU" dirty="0" err="1"/>
              <a:t>переказування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уповноваженого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, </a:t>
            </a:r>
            <a:r>
              <a:rPr lang="ru-RU" dirty="0" err="1"/>
              <a:t>засвідченої</a:t>
            </a:r>
            <a:r>
              <a:rPr lang="ru-RU" dirty="0"/>
              <a:t>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(для </a:t>
            </a:r>
            <a:r>
              <a:rPr lang="ru-RU" dirty="0" err="1"/>
              <a:t>резидентів</a:t>
            </a:r>
            <a:r>
              <a:rPr lang="ru-RU" dirty="0"/>
              <a:t>, у статутному </a:t>
            </a:r>
            <a:r>
              <a:rPr lang="ru-RU" dirty="0" err="1"/>
              <a:t>капіталі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5573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r>
              <a:rPr lang="ru-RU" b="1" dirty="0"/>
              <a:t> </a:t>
            </a:r>
            <a:r>
              <a:rPr lang="ru-RU" b="1" dirty="0" err="1"/>
              <a:t>Умови</a:t>
            </a:r>
            <a:r>
              <a:rPr lang="ru-RU" b="1" dirty="0"/>
              <a:t>, порядок,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валютних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в </a:t>
            </a:r>
            <a:r>
              <a:rPr lang="ru-RU" b="1" dirty="0" err="1"/>
              <a:t>страховій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endParaRPr lang="ru-RU" dirty="0"/>
          </a:p>
          <a:p>
            <a:r>
              <a:rPr lang="ru-RU" dirty="0" smtClean="0"/>
              <a:t>Страховики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ліцензію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у </a:t>
            </a:r>
            <a:r>
              <a:rPr lang="ru-RU" dirty="0" err="1"/>
              <a:t>пункті</a:t>
            </a:r>
            <a:r>
              <a:rPr lang="ru-RU" dirty="0"/>
              <a:t> 3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9</a:t>
            </a:r>
            <a:r>
              <a:rPr lang="ru-RU" dirty="0"/>
              <a:t> Закону про валюту,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договорами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страхувальниками</a:t>
            </a:r>
            <a:r>
              <a:rPr lang="ru-RU" dirty="0"/>
              <a:t> (особами,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) та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на валютному ринку </a:t>
            </a:r>
            <a:r>
              <a:rPr lang="ru-RU" dirty="0" err="1"/>
              <a:t>України</a:t>
            </a:r>
            <a:r>
              <a:rPr lang="ru-RU" dirty="0"/>
              <a:t>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такими договорами.</a:t>
            </a:r>
          </a:p>
          <a:p>
            <a:pPr marL="0" indent="0">
              <a:buNone/>
            </a:pPr>
            <a:r>
              <a:rPr lang="ru-RU" dirty="0"/>
              <a:t>Страховики-</a:t>
            </a:r>
            <a:r>
              <a:rPr lang="ru-RU" dirty="0" err="1"/>
              <a:t>резиденти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переказ</a:t>
            </a:r>
            <a:r>
              <a:rPr lang="ru-RU" dirty="0"/>
              <a:t> з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з метою:</a:t>
            </a:r>
          </a:p>
          <a:p>
            <a:r>
              <a:rPr lang="ru-RU" dirty="0"/>
              <a:t>1)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договорами </a:t>
            </a:r>
            <a:r>
              <a:rPr lang="ru-RU" dirty="0" err="1"/>
              <a:t>страхування</a:t>
            </a:r>
            <a:r>
              <a:rPr lang="ru-RU" dirty="0"/>
              <a:t>/</a:t>
            </a:r>
            <a:r>
              <a:rPr lang="ru-RU" dirty="0" err="1"/>
              <a:t>перестрахування</a:t>
            </a:r>
            <a:r>
              <a:rPr lang="ru-RU" dirty="0"/>
              <a:t> з нерезидентами (страховиками, </a:t>
            </a:r>
            <a:r>
              <a:rPr lang="ru-RU" dirty="0" err="1"/>
              <a:t>страхувальниками</a:t>
            </a:r>
            <a:r>
              <a:rPr lang="ru-RU" dirty="0"/>
              <a:t>, </a:t>
            </a:r>
            <a:r>
              <a:rPr lang="ru-RU" dirty="0" err="1"/>
              <a:t>перестраховиками</a:t>
            </a:r>
            <a:r>
              <a:rPr lang="ru-RU" dirty="0"/>
              <a:t>, </a:t>
            </a:r>
            <a:r>
              <a:rPr lang="ru-RU" dirty="0" err="1"/>
              <a:t>перестрахувальниками</a:t>
            </a:r>
            <a:r>
              <a:rPr lang="ru-RU" dirty="0"/>
              <a:t>, особами,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отримання</a:t>
            </a:r>
            <a:r>
              <a:rPr lang="ru-RU" dirty="0"/>
              <a:t> страхового </a:t>
            </a:r>
            <a:r>
              <a:rPr lang="ru-RU" dirty="0" err="1"/>
              <a:t>відшкодування</a:t>
            </a:r>
            <a:r>
              <a:rPr lang="ru-RU" dirty="0"/>
              <a:t>,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викупної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права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страховиків</a:t>
            </a:r>
            <a:r>
              <a:rPr lang="ru-RU" dirty="0"/>
              <a:t>);</a:t>
            </a:r>
          </a:p>
          <a:p>
            <a:r>
              <a:rPr lang="ru-RU" dirty="0"/>
              <a:t>2)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 нерезидентами за договорами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останніми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(</a:t>
            </a:r>
            <a:r>
              <a:rPr lang="ru-RU" dirty="0" err="1"/>
              <a:t>assistance</a:t>
            </a:r>
            <a:r>
              <a:rPr lang="ru-RU" dirty="0"/>
              <a:t>) в </a:t>
            </a:r>
            <a:r>
              <a:rPr lang="ru-RU" dirty="0" err="1"/>
              <a:t>операціях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за договорами,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7545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Страховики-</a:t>
            </a:r>
            <a:r>
              <a:rPr lang="ru-RU" dirty="0" err="1"/>
              <a:t>резиденти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для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за договорами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в межах, </a:t>
            </a:r>
            <a:r>
              <a:rPr lang="ru-RU" dirty="0" err="1"/>
              <a:t>установлених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страховики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/>
              <a:t>страховими</a:t>
            </a:r>
            <a:r>
              <a:rPr lang="ru-RU" dirty="0"/>
              <a:t> </a:t>
            </a:r>
            <a:r>
              <a:rPr lang="ru-RU" dirty="0" err="1"/>
              <a:t>зобов’язаннями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.</a:t>
            </a:r>
          </a:p>
          <a:p>
            <a:r>
              <a:rPr lang="ru-RU" dirty="0"/>
              <a:t>Страховики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до банку </a:t>
            </a:r>
            <a:r>
              <a:rPr lang="ru-RU" dirty="0" err="1"/>
              <a:t>довідку</a:t>
            </a:r>
            <a:r>
              <a:rPr lang="ru-RU" dirty="0"/>
              <a:t> (лист) у </a:t>
            </a:r>
            <a:r>
              <a:rPr lang="ru-RU" dirty="0" err="1"/>
              <a:t>довільній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за </a:t>
            </a:r>
            <a:r>
              <a:rPr lang="ru-RU" dirty="0" err="1"/>
              <a:t>підписами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головного бухгалтера та </a:t>
            </a:r>
            <a:r>
              <a:rPr lang="ru-RU" dirty="0" err="1"/>
              <a:t>актуарія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яку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придбати</a:t>
            </a:r>
            <a:r>
              <a:rPr lang="ru-RU" dirty="0"/>
              <a:t> для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за </a:t>
            </a:r>
            <a:r>
              <a:rPr lang="ru-RU" dirty="0" err="1"/>
              <a:t>укладеними</a:t>
            </a:r>
            <a:r>
              <a:rPr lang="ru-RU" dirty="0"/>
              <a:t> страховиком договорами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сформованих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у </a:t>
            </a:r>
            <a:r>
              <a:rPr lang="ru-RU" dirty="0" err="1"/>
              <a:t>відповідній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та фактичного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наявної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страховика.</a:t>
            </a:r>
          </a:p>
          <a:p>
            <a:r>
              <a:rPr lang="en-US" b="1" dirty="0"/>
              <a:t>IX. </a:t>
            </a:r>
            <a:r>
              <a:rPr lang="ru-RU" b="1" dirty="0" err="1"/>
              <a:t>Ліміти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Резиденти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/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за кордон/на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нерезидента -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відкритий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інвестиційного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),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лімітів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 </a:t>
            </a:r>
            <a:r>
              <a:rPr lang="ru-RU" dirty="0" smtClean="0"/>
              <a:t> </a:t>
            </a:r>
            <a:r>
              <a:rPr lang="ru-RU" dirty="0" err="1" smtClean="0"/>
              <a:t>нижче</a:t>
            </a:r>
            <a:r>
              <a:rPr lang="ru-RU" dirty="0" smtClean="0"/>
              <a:t>.</a:t>
            </a:r>
          </a:p>
          <a:p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-резиденту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України</a:t>
            </a:r>
            <a:r>
              <a:rPr lang="ru-RU" dirty="0"/>
              <a:t>/на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-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),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нерезидентом за договором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/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за кордон/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за межами </a:t>
            </a:r>
            <a:r>
              <a:rPr lang="ru-RU" dirty="0" err="1"/>
              <a:t>України</a:t>
            </a:r>
            <a:r>
              <a:rPr lang="ru-RU" dirty="0"/>
              <a:t>/</a:t>
            </a:r>
            <a:r>
              <a:rPr lang="ru-RU" dirty="0" err="1"/>
              <a:t>надання</a:t>
            </a:r>
            <a:r>
              <a:rPr lang="ru-RU" dirty="0"/>
              <a:t> нерезиденту </a:t>
            </a:r>
            <a:r>
              <a:rPr lang="ru-RU" dirty="0" err="1"/>
              <a:t>позики</a:t>
            </a:r>
            <a:r>
              <a:rPr lang="ru-RU" dirty="0"/>
              <a:t> (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)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календарного року на </a:t>
            </a:r>
            <a:r>
              <a:rPr lang="ru-RU" dirty="0" err="1"/>
              <a:t>загальну</a:t>
            </a:r>
            <a:r>
              <a:rPr lang="ru-RU" dirty="0"/>
              <a:t> суму,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в </a:t>
            </a:r>
            <a:r>
              <a:rPr lang="ru-RU" dirty="0" err="1"/>
              <a:t>сукупності</a:t>
            </a:r>
            <a:r>
              <a:rPr lang="ru-RU" dirty="0"/>
              <a:t> 200 000 </a:t>
            </a:r>
            <a:r>
              <a:rPr lang="ru-RU" dirty="0" err="1"/>
              <a:t>євро</a:t>
            </a:r>
            <a:r>
              <a:rPr lang="ru-RU" dirty="0"/>
              <a:t> </a:t>
            </a:r>
            <a:r>
              <a:rPr lang="ru-RU" dirty="0" err="1"/>
              <a:t>включно</a:t>
            </a:r>
            <a:r>
              <a:rPr lang="ru-RU" dirty="0"/>
              <a:t> (</a:t>
            </a:r>
            <a:r>
              <a:rPr lang="ru-RU" dirty="0" err="1"/>
              <a:t>еквівалент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в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за </a:t>
            </a:r>
            <a:r>
              <a:rPr lang="ru-RU" dirty="0" err="1"/>
              <a:t>офіційним</a:t>
            </a:r>
            <a:r>
              <a:rPr lang="ru-RU" dirty="0"/>
              <a:t> курсом </a:t>
            </a:r>
            <a:r>
              <a:rPr lang="ru-RU" dirty="0" err="1"/>
              <a:t>гривні</a:t>
            </a:r>
            <a:r>
              <a:rPr lang="ru-RU" dirty="0"/>
              <a:t> до </a:t>
            </a:r>
            <a:r>
              <a:rPr lang="ru-RU" dirty="0" err="1"/>
              <a:t>іноземних</a:t>
            </a:r>
            <a:r>
              <a:rPr lang="ru-RU" dirty="0"/>
              <a:t> валют, </a:t>
            </a:r>
            <a:r>
              <a:rPr lang="ru-RU" dirty="0" err="1"/>
              <a:t>установленим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на дату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2186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r>
              <a:rPr lang="ru-RU" dirty="0" err="1" smtClean="0"/>
              <a:t>Ліміт</a:t>
            </a:r>
            <a:r>
              <a:rPr lang="ru-RU" dirty="0" smtClean="0"/>
              <a:t> </a:t>
            </a:r>
            <a:r>
              <a:rPr lang="ru-RU" dirty="0" err="1" smtClean="0"/>
              <a:t>поширюється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 для </a:t>
            </a:r>
            <a:r>
              <a:rPr lang="ru-RU" dirty="0" err="1"/>
              <a:t>власних</a:t>
            </a:r>
            <a:r>
              <a:rPr lang="ru-RU" dirty="0"/>
              <a:t> потреб та не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підприємницькою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Резиденту (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/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особі-підприємцю</a:t>
            </a:r>
            <a:r>
              <a:rPr lang="ru-RU" dirty="0"/>
              <a:t>) 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метою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України</a:t>
            </a:r>
            <a:r>
              <a:rPr lang="ru-RU" dirty="0"/>
              <a:t>/на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-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відкриті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),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метою </a:t>
            </a:r>
            <a:r>
              <a:rPr lang="ru-RU" dirty="0" err="1"/>
              <a:t>придбання</a:t>
            </a:r>
            <a:r>
              <a:rPr lang="ru-RU" dirty="0"/>
              <a:t> резидентом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емітента</a:t>
            </a:r>
            <a:r>
              <a:rPr lang="ru-RU" dirty="0"/>
              <a:t>, </a:t>
            </a:r>
            <a:r>
              <a:rPr lang="ru-RU" dirty="0" err="1"/>
              <a:t>облігацій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календарного року на </a:t>
            </a:r>
            <a:r>
              <a:rPr lang="ru-RU" dirty="0" err="1"/>
              <a:t>загальну</a:t>
            </a:r>
            <a:r>
              <a:rPr lang="ru-RU" dirty="0"/>
              <a:t> суму,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в </a:t>
            </a:r>
            <a:r>
              <a:rPr lang="ru-RU" dirty="0" err="1"/>
              <a:t>сукупності</a:t>
            </a:r>
            <a:r>
              <a:rPr lang="ru-RU" dirty="0"/>
              <a:t> 2 000 000 </a:t>
            </a:r>
            <a:r>
              <a:rPr lang="ru-RU" dirty="0" err="1"/>
              <a:t>євро</a:t>
            </a:r>
            <a:r>
              <a:rPr lang="ru-RU" dirty="0"/>
              <a:t> </a:t>
            </a:r>
            <a:r>
              <a:rPr lang="ru-RU" dirty="0" err="1"/>
              <a:t>включно</a:t>
            </a:r>
            <a:r>
              <a:rPr lang="ru-RU" dirty="0"/>
              <a:t> (</a:t>
            </a:r>
            <a:r>
              <a:rPr lang="ru-RU" dirty="0" err="1"/>
              <a:t>еквівалент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в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гривні</a:t>
            </a:r>
            <a:r>
              <a:rPr lang="ru-RU" dirty="0"/>
              <a:t> за </a:t>
            </a:r>
            <a:r>
              <a:rPr lang="ru-RU" dirty="0" err="1"/>
              <a:t>офіційним</a:t>
            </a:r>
            <a:r>
              <a:rPr lang="ru-RU" dirty="0"/>
              <a:t> курсом </a:t>
            </a:r>
            <a:r>
              <a:rPr lang="ru-RU" dirty="0" err="1"/>
              <a:t>гривні</a:t>
            </a:r>
            <a:r>
              <a:rPr lang="ru-RU" dirty="0"/>
              <a:t> до </a:t>
            </a:r>
            <a:r>
              <a:rPr lang="ru-RU" dirty="0" err="1"/>
              <a:t>іноземних</a:t>
            </a:r>
            <a:r>
              <a:rPr lang="ru-RU" dirty="0"/>
              <a:t> валют, </a:t>
            </a:r>
            <a:r>
              <a:rPr lang="ru-RU" dirty="0" err="1"/>
              <a:t>установленим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на дату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144221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069" y="0"/>
            <a:ext cx="11341289" cy="6857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350" dirty="0" err="1"/>
              <a:t>Ліміт</a:t>
            </a:r>
            <a:r>
              <a:rPr lang="ru-RU" sz="1350" dirty="0"/>
              <a:t>, </a:t>
            </a:r>
            <a:r>
              <a:rPr lang="ru-RU" sz="1350" dirty="0" smtClean="0"/>
              <a:t>не </a:t>
            </a:r>
            <a:r>
              <a:rPr lang="ru-RU" sz="1350" dirty="0" err="1"/>
              <a:t>поширюється</a:t>
            </a:r>
            <a:r>
              <a:rPr lang="ru-RU" sz="1350" dirty="0"/>
              <a:t> на </a:t>
            </a:r>
            <a:r>
              <a:rPr lang="ru-RU" sz="1350" dirty="0" err="1"/>
              <a:t>такі</a:t>
            </a:r>
            <a:r>
              <a:rPr lang="ru-RU" sz="1350" dirty="0"/>
              <a:t> </a:t>
            </a:r>
            <a:r>
              <a:rPr lang="ru-RU" sz="1350" dirty="0" err="1"/>
              <a:t>операції</a:t>
            </a:r>
            <a:r>
              <a:rPr lang="ru-RU" sz="1350" dirty="0"/>
              <a:t> </a:t>
            </a:r>
            <a:r>
              <a:rPr lang="ru-RU" sz="1350" dirty="0" err="1"/>
              <a:t>резидентів</a:t>
            </a:r>
            <a:r>
              <a:rPr lang="ru-RU" sz="1350" dirty="0"/>
              <a:t> (</a:t>
            </a:r>
            <a:r>
              <a:rPr lang="ru-RU" sz="1350" dirty="0" err="1"/>
              <a:t>юридичних</a:t>
            </a:r>
            <a:r>
              <a:rPr lang="ru-RU" sz="1350" dirty="0"/>
              <a:t> </a:t>
            </a:r>
            <a:r>
              <a:rPr lang="ru-RU" sz="1350" dirty="0" err="1"/>
              <a:t>осіб</a:t>
            </a:r>
            <a:r>
              <a:rPr lang="ru-RU" sz="1350" dirty="0"/>
              <a:t>/</a:t>
            </a:r>
            <a:r>
              <a:rPr lang="ru-RU" sz="1350" dirty="0" err="1"/>
              <a:t>фізичних</a:t>
            </a:r>
            <a:r>
              <a:rPr lang="ru-RU" sz="1350" dirty="0"/>
              <a:t> </a:t>
            </a:r>
            <a:r>
              <a:rPr lang="ru-RU" sz="1350" dirty="0" err="1"/>
              <a:t>осіб-підприємців</a:t>
            </a:r>
            <a:r>
              <a:rPr lang="ru-RU" sz="1350" dirty="0"/>
              <a:t>):</a:t>
            </a:r>
          </a:p>
          <a:p>
            <a:r>
              <a:rPr lang="ru-RU" sz="1350" dirty="0"/>
              <a:t>1) </a:t>
            </a:r>
            <a:r>
              <a:rPr lang="ru-RU" sz="1350" dirty="0" err="1"/>
              <a:t>власні</a:t>
            </a:r>
            <a:r>
              <a:rPr lang="ru-RU" sz="1350" dirty="0"/>
              <a:t> </a:t>
            </a:r>
            <a:r>
              <a:rPr lang="ru-RU" sz="1350" dirty="0" err="1"/>
              <a:t>операції</a:t>
            </a:r>
            <a:r>
              <a:rPr lang="ru-RU" sz="1350" dirty="0"/>
              <a:t> </a:t>
            </a:r>
            <a:r>
              <a:rPr lang="ru-RU" sz="1350" dirty="0" err="1"/>
              <a:t>банків</a:t>
            </a:r>
            <a:r>
              <a:rPr lang="ru-RU" sz="1350" dirty="0"/>
              <a:t>;</a:t>
            </a:r>
          </a:p>
          <a:p>
            <a:r>
              <a:rPr lang="ru-RU" sz="1350" dirty="0"/>
              <a:t>2) </a:t>
            </a:r>
            <a:r>
              <a:rPr lang="ru-RU" sz="1350" dirty="0" err="1"/>
              <a:t>поточні</a:t>
            </a:r>
            <a:r>
              <a:rPr lang="ru-RU" sz="1350" dirty="0"/>
              <a:t> </a:t>
            </a:r>
            <a:r>
              <a:rPr lang="ru-RU" sz="1350" dirty="0" err="1"/>
              <a:t>валютні</a:t>
            </a:r>
            <a:r>
              <a:rPr lang="ru-RU" sz="1350" dirty="0"/>
              <a:t> </a:t>
            </a:r>
            <a:r>
              <a:rPr lang="ru-RU" sz="1350" dirty="0" err="1"/>
              <a:t>операції</a:t>
            </a:r>
            <a:r>
              <a:rPr lang="ru-RU" sz="1350" dirty="0"/>
              <a:t> (</a:t>
            </a:r>
            <a:r>
              <a:rPr lang="ru-RU" sz="1350" dirty="0" err="1"/>
              <a:t>крім</a:t>
            </a:r>
            <a:r>
              <a:rPr lang="ru-RU" sz="1350" dirty="0"/>
              <a:t> </a:t>
            </a:r>
            <a:r>
              <a:rPr lang="ru-RU" sz="1350" dirty="0" err="1"/>
              <a:t>операцій</a:t>
            </a:r>
            <a:r>
              <a:rPr lang="ru-RU" sz="1350" dirty="0"/>
              <a:t> за договорами </a:t>
            </a:r>
            <a:r>
              <a:rPr lang="ru-RU" sz="1350" dirty="0" err="1"/>
              <a:t>дарування</a:t>
            </a:r>
            <a:r>
              <a:rPr lang="ru-RU" sz="1350" dirty="0"/>
              <a:t>, </a:t>
            </a:r>
            <a:r>
              <a:rPr lang="ru-RU" sz="1350" dirty="0" err="1"/>
              <a:t>зі</a:t>
            </a:r>
            <a:r>
              <a:rPr lang="ru-RU" sz="1350" dirty="0"/>
              <a:t> </a:t>
            </a:r>
            <a:r>
              <a:rPr lang="ru-RU" sz="1350" dirty="0" err="1"/>
              <a:t>сплати</a:t>
            </a:r>
            <a:r>
              <a:rPr lang="ru-RU" sz="1350" dirty="0"/>
              <a:t> </a:t>
            </a:r>
            <a:r>
              <a:rPr lang="ru-RU" sz="1350" dirty="0" err="1"/>
              <a:t>премій</a:t>
            </a:r>
            <a:r>
              <a:rPr lang="ru-RU" sz="1350" dirty="0"/>
              <a:t>, </a:t>
            </a:r>
            <a:r>
              <a:rPr lang="ru-RU" sz="1350" dirty="0" err="1"/>
              <a:t>бонусів</a:t>
            </a:r>
            <a:r>
              <a:rPr lang="ru-RU" sz="1350" dirty="0"/>
              <a:t>, </a:t>
            </a:r>
            <a:r>
              <a:rPr lang="ru-RU" sz="1350" dirty="0" err="1"/>
              <a:t>призів</a:t>
            </a:r>
            <a:r>
              <a:rPr lang="ru-RU" sz="1350" dirty="0"/>
              <a:t>, </a:t>
            </a:r>
            <a:r>
              <a:rPr lang="ru-RU" sz="1350" dirty="0" err="1"/>
              <a:t>матеріальної</a:t>
            </a:r>
            <a:r>
              <a:rPr lang="ru-RU" sz="1350" dirty="0"/>
              <a:t> </a:t>
            </a:r>
            <a:r>
              <a:rPr lang="ru-RU" sz="1350" dirty="0" err="1"/>
              <a:t>допомоги</a:t>
            </a:r>
            <a:r>
              <a:rPr lang="ru-RU" sz="1350" dirty="0"/>
              <a:t>);</a:t>
            </a:r>
          </a:p>
          <a:p>
            <a:r>
              <a:rPr lang="ru-RU" sz="1350" dirty="0"/>
              <a:t>3) </a:t>
            </a:r>
            <a:r>
              <a:rPr lang="ru-RU" sz="1350" dirty="0" err="1"/>
              <a:t>операції</a:t>
            </a:r>
            <a:r>
              <a:rPr lang="ru-RU" sz="1350" dirty="0"/>
              <a:t>, </a:t>
            </a:r>
            <a:r>
              <a:rPr lang="ru-RU" sz="1350" dirty="0" err="1"/>
              <a:t>пов’язані</a:t>
            </a:r>
            <a:r>
              <a:rPr lang="ru-RU" sz="1350" dirty="0"/>
              <a:t> з </a:t>
            </a:r>
            <a:r>
              <a:rPr lang="ru-RU" sz="1350" dirty="0" err="1"/>
              <a:t>виконанням</a:t>
            </a:r>
            <a:r>
              <a:rPr lang="ru-RU" sz="1350" dirty="0"/>
              <a:t> </a:t>
            </a:r>
            <a:r>
              <a:rPr lang="ru-RU" sz="1350" dirty="0" err="1"/>
              <a:t>зобов’язань</a:t>
            </a:r>
            <a:r>
              <a:rPr lang="ru-RU" sz="1350" dirty="0"/>
              <a:t> за </a:t>
            </a:r>
            <a:r>
              <a:rPr lang="ru-RU" sz="1350" dirty="0" err="1"/>
              <a:t>гарантіями</a:t>
            </a:r>
            <a:r>
              <a:rPr lang="ru-RU" sz="1350" dirty="0"/>
              <a:t>, поруками, заставою, а </a:t>
            </a:r>
            <a:r>
              <a:rPr lang="ru-RU" sz="1350" dirty="0" err="1"/>
              <a:t>також</a:t>
            </a:r>
            <a:r>
              <a:rPr lang="ru-RU" sz="1350" dirty="0"/>
              <a:t> </a:t>
            </a:r>
            <a:r>
              <a:rPr lang="ru-RU" sz="1350" dirty="0" err="1"/>
              <a:t>операції</a:t>
            </a:r>
            <a:r>
              <a:rPr lang="ru-RU" sz="1350" dirty="0"/>
              <a:t> з </a:t>
            </a:r>
            <a:r>
              <a:rPr lang="ru-RU" sz="1350" dirty="0" err="1"/>
              <a:t>відшкодування</a:t>
            </a:r>
            <a:r>
              <a:rPr lang="ru-RU" sz="1350" dirty="0"/>
              <a:t> резидентом-</a:t>
            </a:r>
            <a:r>
              <a:rPr lang="ru-RU" sz="1350" dirty="0" err="1"/>
              <a:t>боржником</a:t>
            </a:r>
            <a:r>
              <a:rPr lang="ru-RU" sz="1350" dirty="0"/>
              <a:t> </a:t>
            </a:r>
            <a:r>
              <a:rPr lang="ru-RU" sz="1350" dirty="0" err="1"/>
              <a:t>коштів</a:t>
            </a:r>
            <a:r>
              <a:rPr lang="ru-RU" sz="1350" dirty="0"/>
              <a:t> нерезиденту-гаранту (поручителю), </a:t>
            </a:r>
            <a:r>
              <a:rPr lang="ru-RU" sz="1350" dirty="0" err="1"/>
              <a:t>який</a:t>
            </a:r>
            <a:r>
              <a:rPr lang="ru-RU" sz="1350" dirty="0"/>
              <a:t> </a:t>
            </a:r>
            <a:r>
              <a:rPr lang="ru-RU" sz="1350" dirty="0" err="1"/>
              <a:t>виконав</a:t>
            </a:r>
            <a:r>
              <a:rPr lang="ru-RU" sz="1350" dirty="0"/>
              <a:t> </a:t>
            </a:r>
            <a:r>
              <a:rPr lang="ru-RU" sz="1350" dirty="0" err="1"/>
              <a:t>забезпечене</a:t>
            </a:r>
            <a:r>
              <a:rPr lang="ru-RU" sz="1350" dirty="0"/>
              <a:t> </a:t>
            </a:r>
            <a:r>
              <a:rPr lang="ru-RU" sz="1350" dirty="0" err="1"/>
              <a:t>гарантією</a:t>
            </a:r>
            <a:r>
              <a:rPr lang="ru-RU" sz="1350" dirty="0"/>
              <a:t>/порукою </a:t>
            </a:r>
            <a:r>
              <a:rPr lang="ru-RU" sz="1350" dirty="0" err="1"/>
              <a:t>зобов’язання</a:t>
            </a:r>
            <a:r>
              <a:rPr lang="ru-RU" sz="1350" dirty="0"/>
              <a:t> резидента-</a:t>
            </a:r>
            <a:r>
              <a:rPr lang="ru-RU" sz="1350" dirty="0" err="1"/>
              <a:t>боржника</a:t>
            </a:r>
            <a:r>
              <a:rPr lang="ru-RU" sz="1350" dirty="0"/>
              <a:t> перед кредитором (резидентом </a:t>
            </a:r>
            <a:r>
              <a:rPr lang="ru-RU" sz="1350" dirty="0" err="1"/>
              <a:t>або</a:t>
            </a:r>
            <a:r>
              <a:rPr lang="ru-RU" sz="1350" dirty="0"/>
              <a:t> нерезидентом). </a:t>
            </a:r>
            <a:endParaRPr lang="ru-RU" sz="1350" dirty="0" smtClean="0"/>
          </a:p>
          <a:p>
            <a:r>
              <a:rPr lang="ru-RU" sz="1350" dirty="0" smtClean="0"/>
              <a:t>4</a:t>
            </a:r>
            <a:r>
              <a:rPr lang="ru-RU" sz="1350" dirty="0"/>
              <a:t>) </a:t>
            </a:r>
            <a:r>
              <a:rPr lang="ru-RU" sz="1350" dirty="0" err="1"/>
              <a:t>операції</a:t>
            </a:r>
            <a:r>
              <a:rPr lang="ru-RU" sz="1350" dirty="0"/>
              <a:t>, </a:t>
            </a:r>
            <a:r>
              <a:rPr lang="ru-RU" sz="1350" dirty="0" err="1"/>
              <a:t>пов’язані</a:t>
            </a:r>
            <a:r>
              <a:rPr lang="ru-RU" sz="1350" dirty="0"/>
              <a:t> з </a:t>
            </a:r>
            <a:r>
              <a:rPr lang="ru-RU" sz="1350" dirty="0" err="1"/>
              <a:t>виконанням</a:t>
            </a:r>
            <a:r>
              <a:rPr lang="ru-RU" sz="1350" dirty="0"/>
              <a:t> </a:t>
            </a:r>
            <a:r>
              <a:rPr lang="ru-RU" sz="1350" dirty="0" err="1"/>
              <a:t>зобов’язань</a:t>
            </a:r>
            <a:r>
              <a:rPr lang="ru-RU" sz="1350" dirty="0"/>
              <a:t> за </a:t>
            </a:r>
            <a:r>
              <a:rPr lang="ru-RU" sz="1350" dirty="0" err="1"/>
              <a:t>фінансовими</a:t>
            </a:r>
            <a:r>
              <a:rPr lang="ru-RU" sz="1350" dirty="0"/>
              <a:t> </a:t>
            </a:r>
            <a:r>
              <a:rPr lang="ru-RU" sz="1350" dirty="0" err="1"/>
              <a:t>аграрними</a:t>
            </a:r>
            <a:r>
              <a:rPr lang="ru-RU" sz="1350" dirty="0"/>
              <a:t> </a:t>
            </a:r>
            <a:r>
              <a:rPr lang="ru-RU" sz="1350" dirty="0" err="1"/>
              <a:t>розписками</a:t>
            </a:r>
            <a:r>
              <a:rPr lang="ru-RU" sz="1350" dirty="0"/>
              <a:t>, </a:t>
            </a:r>
            <a:r>
              <a:rPr lang="ru-RU" sz="1350" dirty="0" err="1"/>
              <a:t>лізингом</a:t>
            </a:r>
            <a:r>
              <a:rPr lang="ru-RU" sz="1350" dirty="0"/>
              <a:t>, факторингом, </a:t>
            </a:r>
            <a:r>
              <a:rPr lang="ru-RU" sz="1350" dirty="0" err="1"/>
              <a:t>операціями</a:t>
            </a:r>
            <a:r>
              <a:rPr lang="ru-RU" sz="1350" dirty="0"/>
              <a:t> </a:t>
            </a:r>
            <a:r>
              <a:rPr lang="ru-RU" sz="1350" dirty="0" err="1"/>
              <a:t>страхування</a:t>
            </a:r>
            <a:r>
              <a:rPr lang="ru-RU" sz="1350" dirty="0"/>
              <a:t>/</a:t>
            </a:r>
            <a:r>
              <a:rPr lang="ru-RU" sz="1350" dirty="0" err="1"/>
              <a:t>перестрахування</a:t>
            </a:r>
            <a:r>
              <a:rPr lang="ru-RU" sz="1350" dirty="0"/>
              <a:t>, договорами </a:t>
            </a:r>
            <a:r>
              <a:rPr lang="ru-RU" sz="1350" dirty="0" err="1"/>
              <a:t>оренди</a:t>
            </a:r>
            <a:r>
              <a:rPr lang="ru-RU" sz="1350" dirty="0"/>
              <a:t>, найму;</a:t>
            </a:r>
          </a:p>
          <a:p>
            <a:r>
              <a:rPr lang="ru-RU" sz="1350" dirty="0"/>
              <a:t>5) </a:t>
            </a:r>
            <a:r>
              <a:rPr lang="ru-RU" sz="1350" dirty="0" err="1"/>
              <a:t>операції</a:t>
            </a:r>
            <a:r>
              <a:rPr lang="ru-RU" sz="1350" dirty="0"/>
              <a:t> з </a:t>
            </a:r>
            <a:r>
              <a:rPr lang="ru-RU" sz="1350" dirty="0" err="1"/>
              <a:t>виконання</a:t>
            </a:r>
            <a:r>
              <a:rPr lang="ru-RU" sz="1350" dirty="0"/>
              <a:t> </a:t>
            </a:r>
            <a:r>
              <a:rPr lang="ru-RU" sz="1350" dirty="0" err="1"/>
              <a:t>боргових</a:t>
            </a:r>
            <a:r>
              <a:rPr lang="ru-RU" sz="1350" dirty="0"/>
              <a:t> </a:t>
            </a:r>
            <a:r>
              <a:rPr lang="ru-RU" sz="1350" dirty="0" err="1"/>
              <a:t>зобов’язань</a:t>
            </a:r>
            <a:r>
              <a:rPr lang="ru-RU" sz="1350" dirty="0"/>
              <a:t> перед нерезидентами, за </a:t>
            </a:r>
            <a:r>
              <a:rPr lang="ru-RU" sz="1350" dirty="0" err="1"/>
              <a:t>залученими</a:t>
            </a:r>
            <a:r>
              <a:rPr lang="ru-RU" sz="1350" dirty="0"/>
              <a:t> резидентами кредитами, </a:t>
            </a:r>
            <a:r>
              <a:rPr lang="ru-RU" sz="1350" dirty="0" err="1"/>
              <a:t>позиками</a:t>
            </a:r>
            <a:r>
              <a:rPr lang="ru-RU" sz="1350" dirty="0"/>
              <a:t> (поворотною </a:t>
            </a:r>
            <a:r>
              <a:rPr lang="ru-RU" sz="1350" dirty="0" err="1"/>
              <a:t>фінансовою</a:t>
            </a:r>
            <a:r>
              <a:rPr lang="ru-RU" sz="1350" dirty="0"/>
              <a:t> </a:t>
            </a:r>
            <a:r>
              <a:rPr lang="ru-RU" sz="1350" dirty="0" err="1"/>
              <a:t>допомогою</a:t>
            </a:r>
            <a:r>
              <a:rPr lang="ru-RU" sz="1350" dirty="0"/>
              <a:t>), </a:t>
            </a:r>
            <a:r>
              <a:rPr lang="ru-RU" sz="1350" dirty="0" err="1"/>
              <a:t>уключаючи</a:t>
            </a:r>
            <a:r>
              <a:rPr lang="ru-RU" sz="1350" dirty="0"/>
              <a:t> </a:t>
            </a:r>
            <a:r>
              <a:rPr lang="ru-RU" sz="1350" dirty="0" err="1"/>
              <a:t>операції</a:t>
            </a:r>
            <a:r>
              <a:rPr lang="ru-RU" sz="1350" dirty="0"/>
              <a:t>, </a:t>
            </a:r>
            <a:r>
              <a:rPr lang="ru-RU" sz="1350" dirty="0" err="1"/>
              <a:t>що</a:t>
            </a:r>
            <a:r>
              <a:rPr lang="ru-RU" sz="1350" dirty="0"/>
              <a:t> </a:t>
            </a:r>
            <a:r>
              <a:rPr lang="ru-RU" sz="1350" dirty="0" err="1"/>
              <a:t>здійснюються</a:t>
            </a:r>
            <a:r>
              <a:rPr lang="ru-RU" sz="1350" dirty="0"/>
              <a:t> через </a:t>
            </a:r>
            <a:r>
              <a:rPr lang="ru-RU" sz="1350" dirty="0" err="1"/>
              <a:t>рахунки</a:t>
            </a:r>
            <a:r>
              <a:rPr lang="ru-RU" sz="1350" dirty="0"/>
              <a:t> </a:t>
            </a:r>
            <a:r>
              <a:rPr lang="ru-RU" sz="1350" dirty="0" err="1"/>
              <a:t>резидентів-позичальників</a:t>
            </a:r>
            <a:r>
              <a:rPr lang="ru-RU" sz="1350" dirty="0"/>
              <a:t>, </a:t>
            </a:r>
            <a:r>
              <a:rPr lang="ru-RU" sz="1350" dirty="0" err="1"/>
              <a:t>відкриті</a:t>
            </a:r>
            <a:r>
              <a:rPr lang="ru-RU" sz="1350" dirty="0"/>
              <a:t> за кордоном [</a:t>
            </a:r>
            <a:r>
              <a:rPr lang="ru-RU" sz="1350" dirty="0" err="1"/>
              <a:t>повернення</a:t>
            </a:r>
            <a:r>
              <a:rPr lang="ru-RU" sz="1350" dirty="0"/>
              <a:t> </a:t>
            </a:r>
            <a:r>
              <a:rPr lang="ru-RU" sz="1350" dirty="0" err="1"/>
              <a:t>суми</a:t>
            </a:r>
            <a:r>
              <a:rPr lang="ru-RU" sz="1350" dirty="0"/>
              <a:t> </a:t>
            </a:r>
            <a:r>
              <a:rPr lang="ru-RU" sz="1350" dirty="0" err="1"/>
              <a:t>одержаного</a:t>
            </a:r>
            <a:r>
              <a:rPr lang="ru-RU" sz="1350" dirty="0"/>
              <a:t>(</a:t>
            </a:r>
            <a:r>
              <a:rPr lang="ru-RU" sz="1350" dirty="0" err="1"/>
              <a:t>ої</a:t>
            </a:r>
            <a:r>
              <a:rPr lang="ru-RU" sz="1350" dirty="0"/>
              <a:t>) резидентом-</a:t>
            </a:r>
            <a:r>
              <a:rPr lang="ru-RU" sz="1350" dirty="0" err="1"/>
              <a:t>позичальником</a:t>
            </a:r>
            <a:r>
              <a:rPr lang="ru-RU" sz="1350" dirty="0"/>
              <a:t> кредиту (</a:t>
            </a:r>
            <a:r>
              <a:rPr lang="ru-RU" sz="1350" dirty="0" err="1"/>
              <a:t>позики</a:t>
            </a:r>
            <a:r>
              <a:rPr lang="ru-RU" sz="1350" dirty="0"/>
              <a:t>/</a:t>
            </a:r>
            <a:r>
              <a:rPr lang="ru-RU" sz="1350" dirty="0" err="1"/>
              <a:t>поворотної</a:t>
            </a:r>
            <a:r>
              <a:rPr lang="ru-RU" sz="1350" dirty="0"/>
              <a:t> </a:t>
            </a:r>
            <a:r>
              <a:rPr lang="ru-RU" sz="1350" dirty="0" err="1"/>
              <a:t>фінансової</a:t>
            </a:r>
            <a:r>
              <a:rPr lang="ru-RU" sz="1350" dirty="0"/>
              <a:t> </a:t>
            </a:r>
            <a:r>
              <a:rPr lang="ru-RU" sz="1350" dirty="0" err="1"/>
              <a:t>допомоги</a:t>
            </a:r>
            <a:r>
              <a:rPr lang="ru-RU" sz="1350" dirty="0"/>
              <a:t>) з </a:t>
            </a:r>
            <a:r>
              <a:rPr lang="ru-RU" sz="1350" dirty="0" err="1"/>
              <a:t>урахуванням</a:t>
            </a:r>
            <a:r>
              <a:rPr lang="ru-RU" sz="1350" dirty="0"/>
              <a:t> </a:t>
            </a:r>
            <a:r>
              <a:rPr lang="ru-RU" sz="1350" dirty="0" err="1"/>
              <a:t>сплати</a:t>
            </a:r>
            <a:r>
              <a:rPr lang="ru-RU" sz="1350" dirty="0"/>
              <a:t> </a:t>
            </a:r>
            <a:r>
              <a:rPr lang="ru-RU" sz="1350" dirty="0" err="1"/>
              <a:t>процентів</a:t>
            </a:r>
            <a:r>
              <a:rPr lang="ru-RU" sz="1350" dirty="0"/>
              <a:t> за </a:t>
            </a:r>
            <a:r>
              <a:rPr lang="ru-RU" sz="1350" dirty="0" err="1"/>
              <a:t>користування</a:t>
            </a:r>
            <a:r>
              <a:rPr lang="ru-RU" sz="1350" dirty="0"/>
              <a:t> кредитом/</a:t>
            </a:r>
            <a:r>
              <a:rPr lang="ru-RU" sz="1350" dirty="0" err="1"/>
              <a:t>позикою</a:t>
            </a:r>
            <a:r>
              <a:rPr lang="ru-RU" sz="1350" dirty="0"/>
              <a:t> та </a:t>
            </a:r>
            <a:r>
              <a:rPr lang="ru-RU" sz="1350" dirty="0" err="1"/>
              <a:t>інших</a:t>
            </a:r>
            <a:r>
              <a:rPr lang="ru-RU" sz="1350" dirty="0"/>
              <a:t> </a:t>
            </a:r>
            <a:r>
              <a:rPr lang="ru-RU" sz="1350" dirty="0" err="1"/>
              <a:t>визначених</a:t>
            </a:r>
            <a:r>
              <a:rPr lang="ru-RU" sz="1350" dirty="0"/>
              <a:t> у </a:t>
            </a:r>
            <a:r>
              <a:rPr lang="ru-RU" sz="1350" dirty="0" err="1"/>
              <a:t>відповідному</a:t>
            </a:r>
            <a:r>
              <a:rPr lang="ru-RU" sz="1350" dirty="0"/>
              <a:t> </a:t>
            </a:r>
            <a:r>
              <a:rPr lang="ru-RU" sz="1350" dirty="0" err="1"/>
              <a:t>договорі</a:t>
            </a:r>
            <a:r>
              <a:rPr lang="ru-RU" sz="1350" dirty="0"/>
              <a:t> (кредитному </a:t>
            </a:r>
            <a:r>
              <a:rPr lang="ru-RU" sz="1350" dirty="0" err="1"/>
              <a:t>договорі</a:t>
            </a:r>
            <a:r>
              <a:rPr lang="ru-RU" sz="1350" dirty="0"/>
              <a:t>/</a:t>
            </a:r>
            <a:r>
              <a:rPr lang="ru-RU" sz="1350" dirty="0" err="1"/>
              <a:t>договорі</a:t>
            </a:r>
            <a:r>
              <a:rPr lang="ru-RU" sz="1350" dirty="0"/>
              <a:t> </a:t>
            </a:r>
            <a:r>
              <a:rPr lang="ru-RU" sz="1350" dirty="0" err="1"/>
              <a:t>позики</a:t>
            </a:r>
            <a:r>
              <a:rPr lang="ru-RU" sz="1350" dirty="0"/>
              <a:t>) </a:t>
            </a:r>
            <a:r>
              <a:rPr lang="ru-RU" sz="1350" dirty="0" err="1"/>
              <a:t>платежів</a:t>
            </a:r>
            <a:r>
              <a:rPr lang="ru-RU" sz="1350" dirty="0"/>
              <a:t>, </a:t>
            </a:r>
            <a:r>
              <a:rPr lang="ru-RU" sz="1350" dirty="0" err="1"/>
              <a:t>що</a:t>
            </a:r>
            <a:r>
              <a:rPr lang="ru-RU" sz="1350" dirty="0"/>
              <a:t> </a:t>
            </a:r>
            <a:r>
              <a:rPr lang="ru-RU" sz="1350" dirty="0" err="1"/>
              <a:t>підлягають</a:t>
            </a:r>
            <a:r>
              <a:rPr lang="ru-RU" sz="1350" dirty="0"/>
              <a:t> </a:t>
            </a:r>
            <a:r>
              <a:rPr lang="ru-RU" sz="1350" dirty="0" err="1"/>
              <a:t>сплаті</a:t>
            </a:r>
            <a:r>
              <a:rPr lang="ru-RU" sz="1350" dirty="0"/>
              <a:t> на </a:t>
            </a:r>
            <a:r>
              <a:rPr lang="ru-RU" sz="1350" dirty="0" err="1"/>
              <a:t>користь</a:t>
            </a:r>
            <a:r>
              <a:rPr lang="ru-RU" sz="1350" dirty="0"/>
              <a:t> кредитора/</a:t>
            </a:r>
            <a:r>
              <a:rPr lang="ru-RU" sz="1350" dirty="0" err="1"/>
              <a:t>позикодавця</a:t>
            </a:r>
            <a:r>
              <a:rPr lang="ru-RU" sz="1350" dirty="0"/>
              <a:t>];</a:t>
            </a:r>
          </a:p>
          <a:p>
            <a:r>
              <a:rPr lang="ru-RU" sz="1350" dirty="0" smtClean="0"/>
              <a:t>6</a:t>
            </a:r>
            <a:r>
              <a:rPr lang="ru-RU" sz="1350" dirty="0"/>
              <a:t>) </a:t>
            </a:r>
            <a:r>
              <a:rPr lang="ru-RU" sz="1350" dirty="0" err="1"/>
              <a:t>операції</a:t>
            </a:r>
            <a:r>
              <a:rPr lang="ru-RU" sz="1350" dirty="0"/>
              <a:t> з </a:t>
            </a:r>
            <a:r>
              <a:rPr lang="ru-RU" sz="1350" dirty="0" err="1"/>
              <a:t>повернення</a:t>
            </a:r>
            <a:r>
              <a:rPr lang="ru-RU" sz="1350" dirty="0"/>
              <a:t> </a:t>
            </a:r>
            <a:r>
              <a:rPr lang="ru-RU" sz="1350" dirty="0" err="1"/>
              <a:t>іноземному</a:t>
            </a:r>
            <a:r>
              <a:rPr lang="ru-RU" sz="1350" dirty="0"/>
              <a:t> </a:t>
            </a:r>
            <a:r>
              <a:rPr lang="ru-RU" sz="1350" dirty="0" err="1"/>
              <a:t>інвестору</a:t>
            </a:r>
            <a:r>
              <a:rPr lang="ru-RU" sz="1350" dirty="0"/>
              <a:t> </a:t>
            </a:r>
            <a:r>
              <a:rPr lang="ru-RU" sz="1350" dirty="0" err="1"/>
              <a:t>іноземної</a:t>
            </a:r>
            <a:r>
              <a:rPr lang="ru-RU" sz="1350" dirty="0"/>
              <a:t> </a:t>
            </a:r>
            <a:r>
              <a:rPr lang="ru-RU" sz="1350" dirty="0" err="1"/>
              <a:t>інвестиції</a:t>
            </a:r>
            <a:r>
              <a:rPr lang="ru-RU" sz="1350" dirty="0"/>
              <a:t>, а </a:t>
            </a:r>
            <a:r>
              <a:rPr lang="ru-RU" sz="1350" dirty="0" err="1"/>
              <a:t>також</a:t>
            </a:r>
            <a:r>
              <a:rPr lang="ru-RU" sz="1350" dirty="0"/>
              <a:t> </a:t>
            </a:r>
            <a:r>
              <a:rPr lang="ru-RU" sz="1350" dirty="0" err="1"/>
              <a:t>прибутків</a:t>
            </a:r>
            <a:r>
              <a:rPr lang="ru-RU" sz="1350" dirty="0"/>
              <a:t>, </a:t>
            </a:r>
            <a:r>
              <a:rPr lang="ru-RU" sz="1350" dirty="0" err="1"/>
              <a:t>доходів</a:t>
            </a:r>
            <a:r>
              <a:rPr lang="ru-RU" sz="1350" dirty="0"/>
              <a:t> та </a:t>
            </a:r>
            <a:r>
              <a:rPr lang="ru-RU" sz="1350" dirty="0" err="1"/>
              <a:t>інших</a:t>
            </a:r>
            <a:r>
              <a:rPr lang="ru-RU" sz="1350" dirty="0"/>
              <a:t> </a:t>
            </a:r>
            <a:r>
              <a:rPr lang="ru-RU" sz="1350" dirty="0" err="1"/>
              <a:t>коштів</a:t>
            </a:r>
            <a:r>
              <a:rPr lang="ru-RU" sz="1350" dirty="0"/>
              <a:t>, </a:t>
            </a:r>
            <a:r>
              <a:rPr lang="ru-RU" sz="1350" dirty="0" err="1"/>
              <a:t>одержаних</a:t>
            </a:r>
            <a:r>
              <a:rPr lang="ru-RU" sz="1350" dirty="0"/>
              <a:t> </a:t>
            </a:r>
            <a:r>
              <a:rPr lang="ru-RU" sz="1350" dirty="0" err="1"/>
              <a:t>іноземним</a:t>
            </a:r>
            <a:r>
              <a:rPr lang="ru-RU" sz="1350" dirty="0"/>
              <a:t> </a:t>
            </a:r>
            <a:r>
              <a:rPr lang="ru-RU" sz="1350" dirty="0" err="1"/>
              <a:t>інвестором</a:t>
            </a:r>
            <a:r>
              <a:rPr lang="ru-RU" sz="1350" dirty="0"/>
              <a:t> </a:t>
            </a:r>
            <a:r>
              <a:rPr lang="ru-RU" sz="1350" dirty="0" err="1"/>
              <a:t>від</a:t>
            </a:r>
            <a:r>
              <a:rPr lang="ru-RU" sz="1350" dirty="0"/>
              <a:t> </a:t>
            </a:r>
            <a:r>
              <a:rPr lang="ru-RU" sz="1350" dirty="0" err="1"/>
              <a:t>інвестиційної</a:t>
            </a:r>
            <a:r>
              <a:rPr lang="ru-RU" sz="1350" dirty="0"/>
              <a:t> </a:t>
            </a:r>
            <a:r>
              <a:rPr lang="ru-RU" sz="1350" dirty="0" err="1"/>
              <a:t>діяльності</a:t>
            </a:r>
            <a:r>
              <a:rPr lang="ru-RU" sz="1350" dirty="0"/>
              <a:t> в </a:t>
            </a:r>
            <a:r>
              <a:rPr lang="ru-RU" sz="1350" dirty="0" err="1"/>
              <a:t>Україні</a:t>
            </a:r>
            <a:r>
              <a:rPr lang="ru-RU" sz="1350" dirty="0"/>
              <a:t>. </a:t>
            </a:r>
          </a:p>
          <a:p>
            <a:r>
              <a:rPr lang="ru-RU" sz="1350" dirty="0" smtClean="0"/>
              <a:t>6</a:t>
            </a:r>
            <a:r>
              <a:rPr lang="ru-RU" sz="1350" b="1" baseline="30000" dirty="0" smtClean="0"/>
              <a:t>-1</a:t>
            </a:r>
            <a:r>
              <a:rPr lang="ru-RU" sz="1350" dirty="0"/>
              <a:t>) </a:t>
            </a:r>
            <a:r>
              <a:rPr lang="ru-RU" sz="1350" dirty="0" err="1"/>
              <a:t>операції</a:t>
            </a:r>
            <a:r>
              <a:rPr lang="ru-RU" sz="1350" dirty="0"/>
              <a:t> з продажу нерезидентом </a:t>
            </a:r>
            <a:r>
              <a:rPr lang="ru-RU" sz="1350" dirty="0" err="1"/>
              <a:t>об'єкта</a:t>
            </a:r>
            <a:r>
              <a:rPr lang="ru-RU" sz="1350" dirty="0"/>
              <a:t> </a:t>
            </a:r>
            <a:r>
              <a:rPr lang="ru-RU" sz="1350" dirty="0" err="1"/>
              <a:t>його</a:t>
            </a:r>
            <a:r>
              <a:rPr lang="ru-RU" sz="1350" dirty="0"/>
              <a:t> </a:t>
            </a:r>
            <a:r>
              <a:rPr lang="ru-RU" sz="1350" dirty="0" err="1"/>
              <a:t>власності</a:t>
            </a:r>
            <a:r>
              <a:rPr lang="ru-RU" sz="1350" dirty="0"/>
              <a:t> в </a:t>
            </a:r>
            <a:r>
              <a:rPr lang="ru-RU" sz="1350" dirty="0" err="1"/>
              <a:t>Україні</a:t>
            </a:r>
            <a:r>
              <a:rPr lang="ru-RU" sz="1350" dirty="0"/>
              <a:t>, а </a:t>
            </a:r>
            <a:r>
              <a:rPr lang="ru-RU" sz="1350" dirty="0" err="1"/>
              <a:t>також</a:t>
            </a:r>
            <a:r>
              <a:rPr lang="ru-RU" sz="1350" dirty="0"/>
              <a:t> </a:t>
            </a:r>
            <a:r>
              <a:rPr lang="ru-RU" sz="1350" dirty="0" err="1"/>
              <a:t>отримання</a:t>
            </a:r>
            <a:r>
              <a:rPr lang="ru-RU" sz="1350" dirty="0"/>
              <a:t> за ним </a:t>
            </a:r>
            <a:r>
              <a:rPr lang="ru-RU" sz="1350" dirty="0" err="1"/>
              <a:t>прибутків</a:t>
            </a:r>
            <a:r>
              <a:rPr lang="ru-RU" sz="1350" dirty="0"/>
              <a:t>, </a:t>
            </a:r>
            <a:r>
              <a:rPr lang="ru-RU" sz="1350" dirty="0" err="1"/>
              <a:t>доходів</a:t>
            </a:r>
            <a:r>
              <a:rPr lang="ru-RU" sz="1350" dirty="0"/>
              <a:t> та </a:t>
            </a:r>
            <a:r>
              <a:rPr lang="ru-RU" sz="1350" dirty="0" err="1"/>
              <a:t>інших</a:t>
            </a:r>
            <a:r>
              <a:rPr lang="ru-RU" sz="1350" dirty="0"/>
              <a:t> </a:t>
            </a:r>
            <a:r>
              <a:rPr lang="ru-RU" sz="1350" dirty="0" err="1"/>
              <a:t>коштів</a:t>
            </a:r>
            <a:r>
              <a:rPr lang="ru-RU" sz="1350" dirty="0"/>
              <a:t>. </a:t>
            </a:r>
            <a:endParaRPr lang="ru-RU" sz="1350" dirty="0" smtClean="0"/>
          </a:p>
          <a:p>
            <a:r>
              <a:rPr lang="ru-RU" sz="1350" dirty="0" smtClean="0"/>
              <a:t>7</a:t>
            </a:r>
            <a:r>
              <a:rPr lang="ru-RU" sz="1350" dirty="0"/>
              <a:t>) </a:t>
            </a:r>
            <a:r>
              <a:rPr lang="ru-RU" sz="1350" dirty="0" err="1"/>
              <a:t>операції</a:t>
            </a:r>
            <a:r>
              <a:rPr lang="ru-RU" sz="1350" dirty="0"/>
              <a:t>, </a:t>
            </a:r>
            <a:r>
              <a:rPr lang="ru-RU" sz="1350" dirty="0" err="1"/>
              <a:t>які</a:t>
            </a:r>
            <a:r>
              <a:rPr lang="ru-RU" sz="1350" dirty="0"/>
              <a:t> </a:t>
            </a:r>
            <a:r>
              <a:rPr lang="ru-RU" sz="1350" dirty="0" err="1"/>
              <a:t>здійснюються</a:t>
            </a:r>
            <a:r>
              <a:rPr lang="ru-RU" sz="1350" dirty="0"/>
              <a:t> з МФО </a:t>
            </a:r>
            <a:r>
              <a:rPr lang="ru-RU" sz="1350" dirty="0" err="1"/>
              <a:t>або</a:t>
            </a:r>
            <a:r>
              <a:rPr lang="ru-RU" sz="1350" dirty="0"/>
              <a:t> на </a:t>
            </a:r>
            <a:r>
              <a:rPr lang="ru-RU" sz="1350" dirty="0" err="1"/>
              <a:t>їх</a:t>
            </a:r>
            <a:r>
              <a:rPr lang="ru-RU" sz="1350" dirty="0"/>
              <a:t> </a:t>
            </a:r>
            <a:r>
              <a:rPr lang="ru-RU" sz="1350" dirty="0" err="1"/>
              <a:t>користь</a:t>
            </a:r>
            <a:r>
              <a:rPr lang="ru-RU" sz="1350" dirty="0"/>
              <a:t>;</a:t>
            </a:r>
          </a:p>
          <a:p>
            <a:r>
              <a:rPr lang="ru-RU" sz="1350" dirty="0" smtClean="0"/>
              <a:t>8</a:t>
            </a:r>
            <a:r>
              <a:rPr lang="ru-RU" sz="1350" dirty="0"/>
              <a:t>) </a:t>
            </a:r>
            <a:r>
              <a:rPr lang="ru-RU" sz="1350" dirty="0" err="1"/>
              <a:t>операції</a:t>
            </a:r>
            <a:r>
              <a:rPr lang="ru-RU" sz="1350" dirty="0"/>
              <a:t> у </a:t>
            </a:r>
            <a:r>
              <a:rPr lang="ru-RU" sz="1350" dirty="0" err="1"/>
              <a:t>випадках</a:t>
            </a:r>
            <a:r>
              <a:rPr lang="ru-RU" sz="1350" dirty="0"/>
              <a:t>, </a:t>
            </a:r>
            <a:r>
              <a:rPr lang="ru-RU" sz="1350" dirty="0" err="1"/>
              <a:t>передбачених</a:t>
            </a:r>
            <a:r>
              <a:rPr lang="ru-RU" sz="1350" dirty="0"/>
              <a:t> у </a:t>
            </a:r>
            <a:r>
              <a:rPr lang="ru-RU" sz="1350" dirty="0" err="1"/>
              <a:t>міжнародному</a:t>
            </a:r>
            <a:r>
              <a:rPr lang="ru-RU" sz="1350" dirty="0"/>
              <a:t> </a:t>
            </a:r>
            <a:r>
              <a:rPr lang="ru-RU" sz="1350" dirty="0" err="1"/>
              <a:t>договорі</a:t>
            </a:r>
            <a:r>
              <a:rPr lang="ru-RU" sz="1350" dirty="0"/>
              <a:t> </a:t>
            </a:r>
            <a:r>
              <a:rPr lang="ru-RU" sz="1350" dirty="0" err="1"/>
              <a:t>України</a:t>
            </a:r>
            <a:r>
              <a:rPr lang="ru-RU" sz="1350" dirty="0"/>
              <a:t>;</a:t>
            </a:r>
          </a:p>
          <a:p>
            <a:r>
              <a:rPr lang="ru-RU" sz="1350" dirty="0"/>
              <a:t>9) </a:t>
            </a:r>
            <a:r>
              <a:rPr lang="ru-RU" sz="1350" dirty="0" err="1"/>
              <a:t>операції</a:t>
            </a:r>
            <a:r>
              <a:rPr lang="ru-RU" sz="1350" dirty="0"/>
              <a:t> за </a:t>
            </a:r>
            <a:r>
              <a:rPr lang="ru-RU" sz="1350" dirty="0" err="1"/>
              <a:t>угодою</a:t>
            </a:r>
            <a:r>
              <a:rPr lang="ru-RU" sz="1350" dirty="0"/>
              <a:t> про </a:t>
            </a:r>
            <a:r>
              <a:rPr lang="ru-RU" sz="1350" dirty="0" err="1"/>
              <a:t>розподіл</a:t>
            </a:r>
            <a:r>
              <a:rPr lang="ru-RU" sz="1350" dirty="0"/>
              <a:t> </a:t>
            </a:r>
            <a:r>
              <a:rPr lang="ru-RU" sz="1350" dirty="0" err="1"/>
              <a:t>продукції</a:t>
            </a:r>
            <a:r>
              <a:rPr lang="ru-RU" sz="1350" dirty="0"/>
              <a:t> з </a:t>
            </a:r>
            <a:r>
              <a:rPr lang="ru-RU" sz="1350" dirty="0" err="1"/>
              <a:t>переказу</a:t>
            </a:r>
            <a:r>
              <a:rPr lang="ru-RU" sz="1350" dirty="0"/>
              <a:t> </a:t>
            </a:r>
            <a:r>
              <a:rPr lang="ru-RU" sz="1350" dirty="0" err="1"/>
              <a:t>коштів</a:t>
            </a:r>
            <a:r>
              <a:rPr lang="ru-RU" sz="1350" dirty="0"/>
              <a:t> на </a:t>
            </a:r>
            <a:r>
              <a:rPr lang="ru-RU" sz="1350" dirty="0" err="1"/>
              <a:t>користь</a:t>
            </a:r>
            <a:r>
              <a:rPr lang="ru-RU" sz="1350" dirty="0"/>
              <a:t> </a:t>
            </a:r>
            <a:r>
              <a:rPr lang="ru-RU" sz="1350" dirty="0" err="1"/>
              <a:t>іноземного</a:t>
            </a:r>
            <a:r>
              <a:rPr lang="ru-RU" sz="1350" dirty="0"/>
              <a:t> </a:t>
            </a:r>
            <a:r>
              <a:rPr lang="ru-RU" sz="1350" dirty="0" err="1"/>
              <a:t>інвестора</a:t>
            </a:r>
            <a:r>
              <a:rPr lang="ru-RU" sz="1350" dirty="0"/>
              <a:t> за </a:t>
            </a:r>
            <a:r>
              <a:rPr lang="ru-RU" sz="1350" dirty="0" err="1"/>
              <a:t>угодою</a:t>
            </a:r>
            <a:r>
              <a:rPr lang="ru-RU" sz="1350" dirty="0"/>
              <a:t> про </a:t>
            </a:r>
            <a:r>
              <a:rPr lang="ru-RU" sz="1350" dirty="0" err="1"/>
              <a:t>розподіл</a:t>
            </a:r>
            <a:r>
              <a:rPr lang="ru-RU" sz="1350" dirty="0"/>
              <a:t> </a:t>
            </a:r>
            <a:r>
              <a:rPr lang="ru-RU" sz="1350" dirty="0" err="1"/>
              <a:t>продукції</a:t>
            </a:r>
            <a:r>
              <a:rPr lang="ru-RU" sz="1350" dirty="0"/>
              <a:t> (</a:t>
            </a:r>
            <a:r>
              <a:rPr lang="ru-RU" sz="1350" dirty="0" err="1"/>
              <a:t>представництва</a:t>
            </a:r>
            <a:r>
              <a:rPr lang="ru-RU" sz="1350" dirty="0"/>
              <a:t> </a:t>
            </a:r>
            <a:r>
              <a:rPr lang="ru-RU" sz="1350" dirty="0" err="1"/>
              <a:t>іноземного</a:t>
            </a:r>
            <a:r>
              <a:rPr lang="ru-RU" sz="1350" dirty="0"/>
              <a:t> </a:t>
            </a:r>
            <a:r>
              <a:rPr lang="ru-RU" sz="1350" dirty="0" err="1"/>
              <a:t>інвестора</a:t>
            </a:r>
            <a:r>
              <a:rPr lang="ru-RU" sz="1350" dirty="0"/>
              <a:t> за </a:t>
            </a:r>
            <a:r>
              <a:rPr lang="ru-RU" sz="1350" dirty="0" err="1"/>
              <a:t>угодою</a:t>
            </a:r>
            <a:r>
              <a:rPr lang="ru-RU" sz="1350" dirty="0"/>
              <a:t> про </a:t>
            </a:r>
            <a:r>
              <a:rPr lang="ru-RU" sz="1350" dirty="0" err="1"/>
              <a:t>розподіл</a:t>
            </a:r>
            <a:r>
              <a:rPr lang="ru-RU" sz="1350" dirty="0"/>
              <a:t> </a:t>
            </a:r>
            <a:r>
              <a:rPr lang="ru-RU" sz="1350" dirty="0" err="1"/>
              <a:t>продукції</a:t>
            </a:r>
            <a:r>
              <a:rPr lang="ru-RU" sz="1350" dirty="0"/>
              <a:t> на </a:t>
            </a:r>
            <a:r>
              <a:rPr lang="ru-RU" sz="1350" dirty="0" err="1"/>
              <a:t>території</a:t>
            </a:r>
            <a:r>
              <a:rPr lang="ru-RU" sz="1350" dirty="0"/>
              <a:t> </a:t>
            </a:r>
            <a:r>
              <a:rPr lang="ru-RU" sz="1350" dirty="0" err="1"/>
              <a:t>України</a:t>
            </a:r>
            <a:r>
              <a:rPr lang="ru-RU" sz="1350" dirty="0"/>
              <a:t>) в </a:t>
            </a:r>
            <a:r>
              <a:rPr lang="ru-RU" sz="1350" dirty="0" err="1"/>
              <a:t>гривні</a:t>
            </a:r>
            <a:r>
              <a:rPr lang="ru-RU" sz="1350" dirty="0"/>
              <a:t>, </a:t>
            </a:r>
            <a:r>
              <a:rPr lang="ru-RU" sz="1350" dirty="0" err="1"/>
              <a:t>іноземній</a:t>
            </a:r>
            <a:r>
              <a:rPr lang="ru-RU" sz="1350" dirty="0"/>
              <a:t> </a:t>
            </a:r>
            <a:r>
              <a:rPr lang="ru-RU" sz="1350" dirty="0" err="1"/>
              <a:t>валюті</a:t>
            </a:r>
            <a:r>
              <a:rPr lang="ru-RU" sz="1350" dirty="0"/>
              <a:t>, </a:t>
            </a:r>
            <a:r>
              <a:rPr lang="ru-RU" sz="1350" dirty="0" err="1"/>
              <a:t>що</a:t>
            </a:r>
            <a:r>
              <a:rPr lang="ru-RU" sz="1350" dirty="0"/>
              <a:t> </a:t>
            </a:r>
            <a:r>
              <a:rPr lang="ru-RU" sz="1350" dirty="0" err="1"/>
              <a:t>здійснюються</a:t>
            </a:r>
            <a:r>
              <a:rPr lang="ru-RU" sz="1350" dirty="0"/>
              <a:t> на </a:t>
            </a:r>
            <a:r>
              <a:rPr lang="ru-RU" sz="1350" dirty="0" err="1"/>
              <a:t>території</a:t>
            </a:r>
            <a:r>
              <a:rPr lang="ru-RU" sz="1350" dirty="0"/>
              <a:t> </a:t>
            </a:r>
            <a:r>
              <a:rPr lang="ru-RU" sz="1350" dirty="0" err="1"/>
              <a:t>України</a:t>
            </a:r>
            <a:r>
              <a:rPr lang="ru-RU" sz="1350" dirty="0"/>
              <a:t> та/</a:t>
            </a:r>
            <a:r>
              <a:rPr lang="ru-RU" sz="1350" dirty="0" err="1"/>
              <a:t>або</a:t>
            </a:r>
            <a:r>
              <a:rPr lang="ru-RU" sz="1350" dirty="0"/>
              <a:t> за кордон;</a:t>
            </a:r>
          </a:p>
          <a:p>
            <a:r>
              <a:rPr lang="ru-RU" sz="1350" dirty="0" smtClean="0"/>
              <a:t>10</a:t>
            </a:r>
            <a:r>
              <a:rPr lang="ru-RU" sz="1350" dirty="0"/>
              <a:t>) </a:t>
            </a:r>
            <a:r>
              <a:rPr lang="ru-RU" sz="1350" dirty="0" err="1"/>
              <a:t>переказ</a:t>
            </a:r>
            <a:r>
              <a:rPr lang="ru-RU" sz="1350" dirty="0"/>
              <a:t> </a:t>
            </a:r>
            <a:r>
              <a:rPr lang="ru-RU" sz="1350" dirty="0" err="1"/>
              <a:t>гарантійного</a:t>
            </a:r>
            <a:r>
              <a:rPr lang="ru-RU" sz="1350" dirty="0"/>
              <a:t> </a:t>
            </a:r>
            <a:r>
              <a:rPr lang="ru-RU" sz="1350" dirty="0" err="1"/>
              <a:t>забезпечення</a:t>
            </a:r>
            <a:r>
              <a:rPr lang="ru-RU" sz="1350" dirty="0"/>
              <a:t> для </a:t>
            </a:r>
            <a:r>
              <a:rPr lang="ru-RU" sz="1350" dirty="0" err="1"/>
              <a:t>участі</a:t>
            </a:r>
            <a:r>
              <a:rPr lang="ru-RU" sz="1350" dirty="0"/>
              <a:t> в торгах (</a:t>
            </a:r>
            <a:r>
              <a:rPr lang="ru-RU" sz="1350" dirty="0" err="1"/>
              <a:t>тендері</a:t>
            </a:r>
            <a:r>
              <a:rPr lang="ru-RU" sz="1350" dirty="0"/>
              <a:t>, </a:t>
            </a:r>
            <a:r>
              <a:rPr lang="ru-RU" sz="1350" dirty="0" err="1"/>
              <a:t>аукціоні</a:t>
            </a:r>
            <a:r>
              <a:rPr lang="ru-RU" sz="1350" dirty="0"/>
              <a:t>), </a:t>
            </a:r>
            <a:r>
              <a:rPr lang="ru-RU" sz="1350" dirty="0" err="1"/>
              <a:t>що</a:t>
            </a:r>
            <a:r>
              <a:rPr lang="ru-RU" sz="1350" dirty="0"/>
              <a:t> </a:t>
            </a:r>
            <a:r>
              <a:rPr lang="ru-RU" sz="1350" dirty="0" err="1"/>
              <a:t>передбачають</a:t>
            </a:r>
            <a:r>
              <a:rPr lang="ru-RU" sz="1350" dirty="0"/>
              <a:t> поставку </a:t>
            </a:r>
            <a:r>
              <a:rPr lang="ru-RU" sz="1350" dirty="0" err="1"/>
              <a:t>товарів</a:t>
            </a:r>
            <a:r>
              <a:rPr lang="ru-RU" sz="1350" dirty="0"/>
              <a:t> (</a:t>
            </a:r>
            <a:r>
              <a:rPr lang="ru-RU" sz="1350" dirty="0" err="1"/>
              <a:t>продукції</a:t>
            </a:r>
            <a:r>
              <a:rPr lang="ru-RU" sz="1350" dirty="0"/>
              <a:t>, </a:t>
            </a:r>
            <a:r>
              <a:rPr lang="ru-RU" sz="1350" dirty="0" err="1"/>
              <a:t>робіт</a:t>
            </a:r>
            <a:r>
              <a:rPr lang="ru-RU" sz="1350" dirty="0"/>
              <a:t>, </a:t>
            </a:r>
            <a:r>
              <a:rPr lang="ru-RU" sz="1350" dirty="0" err="1"/>
              <a:t>послуг</a:t>
            </a:r>
            <a:r>
              <a:rPr lang="ru-RU" sz="1350" dirty="0"/>
              <a:t>, прав </a:t>
            </a:r>
            <a:r>
              <a:rPr lang="ru-RU" sz="1350" dirty="0" err="1"/>
              <a:t>інтелектуальної</a:t>
            </a:r>
            <a:r>
              <a:rPr lang="ru-RU" sz="1350" dirty="0"/>
              <a:t> </a:t>
            </a:r>
            <a:r>
              <a:rPr lang="ru-RU" sz="1350" dirty="0" err="1"/>
              <a:t>власності</a:t>
            </a:r>
            <a:r>
              <a:rPr lang="ru-RU" sz="1350" dirty="0"/>
              <a:t> та </a:t>
            </a:r>
            <a:r>
              <a:rPr lang="ru-RU" sz="1350" dirty="0" err="1"/>
              <a:t>інших</a:t>
            </a:r>
            <a:r>
              <a:rPr lang="ru-RU" sz="1350" dirty="0"/>
              <a:t> </a:t>
            </a:r>
            <a:r>
              <a:rPr lang="ru-RU" sz="1350" dirty="0" err="1"/>
              <a:t>немайнових</a:t>
            </a:r>
            <a:r>
              <a:rPr lang="ru-RU" sz="1350" dirty="0"/>
              <a:t> прав, </a:t>
            </a:r>
            <a:r>
              <a:rPr lang="ru-RU" sz="1350" dirty="0" err="1"/>
              <a:t>призначених</a:t>
            </a:r>
            <a:r>
              <a:rPr lang="ru-RU" sz="1350" dirty="0"/>
              <a:t> для продажу/</a:t>
            </a:r>
            <a:r>
              <a:rPr lang="ru-RU" sz="1350" dirty="0" err="1"/>
              <a:t>оплатної</a:t>
            </a:r>
            <a:r>
              <a:rPr lang="ru-RU" sz="1350" dirty="0"/>
              <a:t> </a:t>
            </a:r>
            <a:r>
              <a:rPr lang="ru-RU" sz="1350" dirty="0" err="1"/>
              <a:t>передачі</a:t>
            </a:r>
            <a:r>
              <a:rPr lang="ru-RU" sz="1350" dirty="0"/>
              <a:t>);</a:t>
            </a:r>
          </a:p>
          <a:p>
            <a:r>
              <a:rPr lang="ru-RU" sz="1350" dirty="0"/>
              <a:t>11) </a:t>
            </a:r>
            <a:r>
              <a:rPr lang="ru-RU" sz="1350" dirty="0" err="1"/>
              <a:t>переказ</a:t>
            </a:r>
            <a:r>
              <a:rPr lang="ru-RU" sz="1350" dirty="0"/>
              <a:t> </a:t>
            </a:r>
            <a:r>
              <a:rPr lang="ru-RU" sz="1350" dirty="0" err="1"/>
              <a:t>коштів</a:t>
            </a:r>
            <a:r>
              <a:rPr lang="ru-RU" sz="1350" dirty="0"/>
              <a:t> </a:t>
            </a:r>
            <a:r>
              <a:rPr lang="ru-RU" sz="1350" dirty="0" err="1"/>
              <a:t>юридичними</a:t>
            </a:r>
            <a:r>
              <a:rPr lang="ru-RU" sz="1350" dirty="0"/>
              <a:t> особами-резидентами на </a:t>
            </a:r>
            <a:r>
              <a:rPr lang="ru-RU" sz="1350" dirty="0" err="1"/>
              <a:t>рахунки</a:t>
            </a:r>
            <a:r>
              <a:rPr lang="ru-RU" sz="1350" dirty="0"/>
              <a:t> </a:t>
            </a:r>
            <a:r>
              <a:rPr lang="ru-RU" sz="1350" dirty="0" err="1"/>
              <a:t>власних</a:t>
            </a:r>
            <a:r>
              <a:rPr lang="ru-RU" sz="1350" dirty="0"/>
              <a:t> </a:t>
            </a:r>
            <a:r>
              <a:rPr lang="ru-RU" sz="1350" dirty="0" err="1"/>
              <a:t>філій</a:t>
            </a:r>
            <a:r>
              <a:rPr lang="ru-RU" sz="1350" dirty="0"/>
              <a:t>, </a:t>
            </a:r>
            <a:r>
              <a:rPr lang="ru-RU" sz="1350" dirty="0" err="1"/>
              <a:t>представництв</a:t>
            </a:r>
            <a:r>
              <a:rPr lang="ru-RU" sz="1350" dirty="0"/>
              <a:t> та </a:t>
            </a:r>
            <a:r>
              <a:rPr lang="ru-RU" sz="1350" dirty="0" err="1"/>
              <a:t>інших</a:t>
            </a:r>
            <a:r>
              <a:rPr lang="ru-RU" sz="1350" dirty="0"/>
              <a:t> </a:t>
            </a:r>
            <a:r>
              <a:rPr lang="ru-RU" sz="1350" dirty="0" err="1"/>
              <a:t>відокремлених</a:t>
            </a:r>
            <a:r>
              <a:rPr lang="ru-RU" sz="1350" dirty="0"/>
              <a:t> </a:t>
            </a:r>
            <a:r>
              <a:rPr lang="ru-RU" sz="1350" dirty="0" err="1"/>
              <a:t>підрозділів</a:t>
            </a:r>
            <a:r>
              <a:rPr lang="ru-RU" sz="1350" dirty="0"/>
              <a:t> без </a:t>
            </a:r>
            <a:r>
              <a:rPr lang="ru-RU" sz="1350" dirty="0" err="1"/>
              <a:t>створення</a:t>
            </a:r>
            <a:r>
              <a:rPr lang="ru-RU" sz="1350" dirty="0"/>
              <a:t> </a:t>
            </a:r>
            <a:r>
              <a:rPr lang="ru-RU" sz="1350" dirty="0" err="1"/>
              <a:t>юридичної</a:t>
            </a:r>
            <a:r>
              <a:rPr lang="ru-RU" sz="1350" dirty="0"/>
              <a:t> особи, </a:t>
            </a:r>
            <a:r>
              <a:rPr lang="ru-RU" sz="1350" dirty="0" err="1"/>
              <a:t>відкритих</a:t>
            </a:r>
            <a:r>
              <a:rPr lang="ru-RU" sz="1350" dirty="0"/>
              <a:t> за кордоном, </a:t>
            </a:r>
            <a:r>
              <a:rPr lang="ru-RU" sz="1350" dirty="0" err="1"/>
              <a:t>крім</a:t>
            </a:r>
            <a:r>
              <a:rPr lang="ru-RU" sz="1350" dirty="0"/>
              <a:t> тих, </a:t>
            </a:r>
            <a:r>
              <a:rPr lang="ru-RU" sz="1350" dirty="0" err="1"/>
              <a:t>що</a:t>
            </a:r>
            <a:r>
              <a:rPr lang="ru-RU" sz="1350" dirty="0"/>
              <a:t> </a:t>
            </a:r>
            <a:r>
              <a:rPr lang="ru-RU" sz="1350" dirty="0" err="1"/>
              <a:t>відкриті</a:t>
            </a:r>
            <a:r>
              <a:rPr lang="ru-RU" sz="1350" dirty="0"/>
              <a:t> в </a:t>
            </a:r>
            <a:r>
              <a:rPr lang="ru-RU" sz="1350" dirty="0" err="1"/>
              <a:t>державі</a:t>
            </a:r>
            <a:r>
              <a:rPr lang="ru-RU" sz="1350" dirty="0"/>
              <a:t> (</a:t>
            </a:r>
            <a:r>
              <a:rPr lang="ru-RU" sz="1350" dirty="0" err="1"/>
              <a:t>юрисдикції</a:t>
            </a:r>
            <a:r>
              <a:rPr lang="ru-RU" sz="1350" dirty="0" smtClean="0"/>
              <a:t>)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23302484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Умови</a:t>
            </a:r>
            <a:r>
              <a:rPr lang="ru-RU" b="1" dirty="0"/>
              <a:t>, порядок,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за </a:t>
            </a:r>
            <a:r>
              <a:rPr lang="ru-RU" b="1" dirty="0" err="1"/>
              <a:t>поточними</a:t>
            </a:r>
            <a:r>
              <a:rPr lang="ru-RU" b="1" dirty="0"/>
              <a:t>, </a:t>
            </a:r>
            <a:r>
              <a:rPr lang="ru-RU" b="1" dirty="0" err="1"/>
              <a:t>вкладними</a:t>
            </a:r>
            <a:r>
              <a:rPr lang="ru-RU" b="1" dirty="0"/>
              <a:t> (</a:t>
            </a:r>
            <a:r>
              <a:rPr lang="ru-RU" b="1" dirty="0" err="1"/>
              <a:t>депозитними</a:t>
            </a:r>
            <a:r>
              <a:rPr lang="ru-RU" b="1" dirty="0"/>
              <a:t>) </a:t>
            </a:r>
            <a:r>
              <a:rPr lang="ru-RU" b="1" dirty="0" err="1"/>
              <a:t>рахунками</a:t>
            </a:r>
            <a:r>
              <a:rPr lang="ru-RU" b="1" dirty="0"/>
              <a:t> </a:t>
            </a:r>
            <a:r>
              <a:rPr lang="ru-RU" b="1" dirty="0" err="1"/>
              <a:t>клієнтів</a:t>
            </a:r>
            <a:r>
              <a:rPr lang="ru-RU" b="1" dirty="0"/>
              <a:t> </a:t>
            </a:r>
            <a:r>
              <a:rPr lang="ru-RU" b="1" dirty="0" err="1" smtClean="0"/>
              <a:t>банків</a:t>
            </a:r>
            <a:endParaRPr lang="ru-RU" b="1" dirty="0" smtClean="0"/>
          </a:p>
          <a:p>
            <a:pPr marL="0" indent="0">
              <a:buNone/>
            </a:pPr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(</a:t>
            </a:r>
            <a:r>
              <a:rPr lang="ru-RU" dirty="0" err="1"/>
              <a:t>резиденти</a:t>
            </a:r>
            <a:r>
              <a:rPr lang="ru-RU" dirty="0"/>
              <a:t> та </a:t>
            </a:r>
            <a:r>
              <a:rPr lang="ru-RU" dirty="0" err="1"/>
              <a:t>нерезиденти</a:t>
            </a:r>
            <a:r>
              <a:rPr lang="ru-RU" dirty="0"/>
              <a:t>)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/</a:t>
            </a:r>
            <a:r>
              <a:rPr lang="ru-RU" dirty="0" err="1"/>
              <a:t>гривнях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господарювання-резидентів</a:t>
            </a:r>
            <a:r>
              <a:rPr lang="ru-RU" dirty="0"/>
              <a:t> (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осіб-підприємців</a:t>
            </a:r>
            <a:r>
              <a:rPr lang="ru-RU" dirty="0"/>
              <a:t>);</a:t>
            </a:r>
          </a:p>
          <a:p>
            <a:r>
              <a:rPr lang="ru-RU" dirty="0"/>
              <a:t>2)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резидентів</a:t>
            </a:r>
            <a:r>
              <a:rPr lang="ru-RU" dirty="0"/>
              <a:t> та </a:t>
            </a:r>
            <a:r>
              <a:rPr lang="ru-RU" dirty="0" err="1"/>
              <a:t>нерезидентів</a:t>
            </a:r>
            <a:r>
              <a:rPr lang="ru-RU" dirty="0"/>
              <a:t>) для </a:t>
            </a:r>
            <a:r>
              <a:rPr lang="ru-RU" dirty="0" err="1"/>
              <a:t>власних</a:t>
            </a:r>
            <a:r>
              <a:rPr lang="ru-RU" dirty="0"/>
              <a:t> потреб;</a:t>
            </a:r>
          </a:p>
          <a:p>
            <a:r>
              <a:rPr lang="ru-RU" dirty="0"/>
              <a:t>3)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для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представництв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представництв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займаються</a:t>
            </a:r>
            <a:r>
              <a:rPr lang="ru-RU" dirty="0"/>
              <a:t> </a:t>
            </a:r>
            <a:r>
              <a:rPr lang="ru-RU" dirty="0" err="1"/>
              <a:t>підприємницькою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), </a:t>
            </a:r>
            <a:r>
              <a:rPr lang="ru-RU" dirty="0" err="1"/>
              <a:t>установ</a:t>
            </a:r>
            <a:r>
              <a:rPr lang="ru-RU" dirty="0"/>
              <a:t> (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проектами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);</a:t>
            </a:r>
          </a:p>
          <a:p>
            <a:r>
              <a:rPr lang="ru-RU" dirty="0"/>
              <a:t>6)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представництв</a:t>
            </a:r>
            <a:r>
              <a:rPr lang="ru-RU" dirty="0"/>
              <a:t>;</a:t>
            </a:r>
          </a:p>
          <a:p>
            <a:r>
              <a:rPr lang="ru-RU" dirty="0"/>
              <a:t>7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представництв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за </a:t>
            </a:r>
            <a:r>
              <a:rPr lang="ru-RU" dirty="0" err="1"/>
              <a:t>угодами</a:t>
            </a:r>
            <a:r>
              <a:rPr lang="ru-RU" dirty="0"/>
              <a:t> про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 smtClean="0"/>
              <a:t>8</a:t>
            </a:r>
            <a:r>
              <a:rPr lang="ru-RU" dirty="0"/>
              <a:t>)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(</a:t>
            </a:r>
            <a:r>
              <a:rPr lang="ru-RU" dirty="0" err="1"/>
              <a:t>інвестиційні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8226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 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- </a:t>
            </a:r>
            <a:r>
              <a:rPr lang="ru-RU" dirty="0" err="1"/>
              <a:t>резидентів</a:t>
            </a:r>
            <a:r>
              <a:rPr lang="ru-RU" dirty="0"/>
              <a:t> (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осіб-підприємців</a:t>
            </a:r>
            <a:r>
              <a:rPr lang="ru-RU" dirty="0"/>
              <a:t>)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уключаючи</a:t>
            </a:r>
            <a:r>
              <a:rPr lang="ru-RU" dirty="0"/>
              <a:t>:</a:t>
            </a:r>
          </a:p>
          <a:p>
            <a:r>
              <a:rPr lang="ru-RU" dirty="0"/>
              <a:t>1) з </a:t>
            </a:r>
            <a:r>
              <a:rPr lang="ru-RU" dirty="0" err="1"/>
              <a:t>готівковою</a:t>
            </a:r>
            <a:r>
              <a:rPr lang="ru-RU" dirty="0"/>
              <a:t> </a:t>
            </a:r>
            <a:r>
              <a:rPr lang="ru-RU" dirty="0" err="1"/>
              <a:t>іноземною</a:t>
            </a:r>
            <a:r>
              <a:rPr lang="ru-RU" dirty="0"/>
              <a:t> валютою/чеками;</a:t>
            </a:r>
          </a:p>
          <a:p>
            <a:r>
              <a:rPr lang="ru-RU" dirty="0"/>
              <a:t>2) за </a:t>
            </a:r>
            <a:r>
              <a:rPr lang="ru-RU" dirty="0" err="1"/>
              <a:t>зовнішньоекономічними</a:t>
            </a:r>
            <a:r>
              <a:rPr lang="ru-RU" dirty="0"/>
              <a:t> контрактами (договорами, </a:t>
            </a:r>
            <a:r>
              <a:rPr lang="ru-RU" dirty="0" err="1"/>
              <a:t>угодами</a:t>
            </a:r>
            <a:r>
              <a:rPr lang="ru-RU" dirty="0"/>
              <a:t>).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торговельним</a:t>
            </a:r>
            <a:r>
              <a:rPr lang="ru-RU" dirty="0"/>
              <a:t> </a:t>
            </a:r>
            <a:r>
              <a:rPr lang="ru-RU" dirty="0" err="1"/>
              <a:t>зовнішньоекономічним</a:t>
            </a:r>
            <a:r>
              <a:rPr lang="ru-RU" dirty="0"/>
              <a:t> договором (контрактом)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розрахунків</a:t>
            </a:r>
            <a:r>
              <a:rPr lang="ru-RU" dirty="0"/>
              <a:t> за одним </a:t>
            </a:r>
            <a:r>
              <a:rPr lang="ru-RU" dirty="0" err="1"/>
              <a:t>зовнішньоекономічним</a:t>
            </a:r>
            <a:r>
              <a:rPr lang="ru-RU" dirty="0"/>
              <a:t> договором (контрактом) в один </a:t>
            </a:r>
            <a:r>
              <a:rPr lang="ru-RU" dirty="0" err="1"/>
              <a:t>операційний</a:t>
            </a:r>
            <a:r>
              <a:rPr lang="ru-RU" dirty="0"/>
              <a:t> день, </a:t>
            </a:r>
            <a:r>
              <a:rPr lang="ru-RU" dirty="0" err="1"/>
              <a:t>операція</a:t>
            </a:r>
            <a:r>
              <a:rPr lang="ru-RU" dirty="0"/>
              <a:t> за </a:t>
            </a:r>
            <a:r>
              <a:rPr lang="ru-RU" dirty="0" err="1"/>
              <a:t>яким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незначний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;</a:t>
            </a:r>
          </a:p>
          <a:p>
            <a:r>
              <a:rPr lang="ru-RU" dirty="0"/>
              <a:t>3) з </a:t>
            </a:r>
            <a:r>
              <a:rPr lang="ru-RU" dirty="0" err="1"/>
              <a:t>облігаціями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;</a:t>
            </a:r>
          </a:p>
          <a:p>
            <a:r>
              <a:rPr lang="ru-RU" dirty="0"/>
              <a:t>4) з </a:t>
            </a:r>
            <a:r>
              <a:rPr lang="ru-RU" dirty="0" err="1"/>
              <a:t>надання</a:t>
            </a:r>
            <a:r>
              <a:rPr lang="ru-RU" dirty="0"/>
              <a:t> нерезиденту,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нерезидента 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нерезидента, </a:t>
            </a:r>
            <a:r>
              <a:rPr lang="ru-RU" dirty="0" err="1"/>
              <a:t>відкритого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кордоном</a:t>
            </a:r>
            <a:r>
              <a:rPr lang="ru-RU" dirty="0" smtClean="0"/>
              <a:t>;</a:t>
            </a:r>
          </a:p>
          <a:p>
            <a:r>
              <a:rPr lang="ru-RU" dirty="0"/>
              <a:t>4</a:t>
            </a:r>
            <a:r>
              <a:rPr lang="ru-RU" b="1" baseline="30000" dirty="0"/>
              <a:t>-1</a:t>
            </a:r>
            <a:r>
              <a:rPr lang="ru-RU" dirty="0"/>
              <a:t>) за </a:t>
            </a:r>
            <a:r>
              <a:rPr lang="ru-RU" dirty="0" err="1"/>
              <a:t>кредитними</a:t>
            </a:r>
            <a:r>
              <a:rPr lang="ru-RU" dirty="0"/>
              <a:t> договорами/договорами </a:t>
            </a:r>
            <a:r>
              <a:rPr lang="ru-RU" dirty="0" err="1"/>
              <a:t>позики</a:t>
            </a:r>
            <a:r>
              <a:rPr lang="ru-RU" dirty="0"/>
              <a:t> з нерезидентами [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для </a:t>
            </a:r>
            <a:r>
              <a:rPr lang="ru-RU" dirty="0" err="1"/>
              <a:t>надання</a:t>
            </a:r>
            <a:r>
              <a:rPr lang="ru-RU" dirty="0"/>
              <a:t> нерезиденту кредиту/</a:t>
            </a:r>
            <a:r>
              <a:rPr lang="ru-RU" dirty="0" err="1"/>
              <a:t>позики</a:t>
            </a:r>
            <a:r>
              <a:rPr lang="ru-RU" dirty="0"/>
              <a:t>;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надійшли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-за кордону як кредит, </a:t>
            </a:r>
            <a:r>
              <a:rPr lang="ru-RU" dirty="0" err="1"/>
              <a:t>позика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нерезидента; </a:t>
            </a:r>
            <a:r>
              <a:rPr lang="ru-RU" dirty="0" err="1"/>
              <a:t>повернення</a:t>
            </a:r>
            <a:r>
              <a:rPr lang="ru-RU" dirty="0"/>
              <a:t> кредиту/</a:t>
            </a:r>
            <a:r>
              <a:rPr lang="ru-RU" dirty="0" err="1"/>
              <a:t>позики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нерезидента, </a:t>
            </a:r>
            <a:r>
              <a:rPr lang="ru-RU" dirty="0" err="1"/>
              <a:t>відкритого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кордоном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кредиту/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 smtClean="0"/>
              <a:t>)];</a:t>
            </a:r>
            <a:endParaRPr lang="ru-RU" dirty="0"/>
          </a:p>
          <a:p>
            <a:r>
              <a:rPr lang="ru-RU" dirty="0"/>
              <a:t>5) з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нерезидентом,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переказані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;</a:t>
            </a:r>
          </a:p>
          <a:p>
            <a:r>
              <a:rPr lang="ru-RU" dirty="0"/>
              <a:t>6)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доручення</a:t>
            </a:r>
            <a:r>
              <a:rPr lang="ru-RU" dirty="0"/>
              <a:t>, </a:t>
            </a:r>
            <a:r>
              <a:rPr lang="ru-RU" dirty="0" err="1"/>
              <a:t>консигнації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агентських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;</a:t>
            </a:r>
          </a:p>
          <a:p>
            <a:r>
              <a:rPr lang="ru-RU" dirty="0"/>
              <a:t>7) з </a:t>
            </a:r>
            <a:r>
              <a:rPr lang="ru-RU" dirty="0" err="1"/>
              <a:t>отримання</a:t>
            </a:r>
            <a:r>
              <a:rPr lang="ru-RU" dirty="0"/>
              <a:t>,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в порядку, </a:t>
            </a:r>
            <a:r>
              <a:rPr lang="ru-RU" dirty="0" err="1"/>
              <a:t>визначеному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благодійних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через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)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договору;</a:t>
            </a:r>
          </a:p>
          <a:p>
            <a:r>
              <a:rPr lang="ru-RU" dirty="0"/>
              <a:t>9)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міжурядовими</a:t>
            </a:r>
            <a:r>
              <a:rPr lang="ru-RU" dirty="0"/>
              <a:t> </a:t>
            </a:r>
            <a:r>
              <a:rPr lang="ru-RU" dirty="0" err="1"/>
              <a:t>угодами</a:t>
            </a:r>
            <a:r>
              <a:rPr lang="ru-RU" dirty="0"/>
              <a:t> та проектами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 та проектами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;</a:t>
            </a:r>
          </a:p>
          <a:p>
            <a:r>
              <a:rPr lang="ru-RU" dirty="0"/>
              <a:t>10)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</a:t>
            </a:r>
            <a:r>
              <a:rPr lang="ru-RU" dirty="0" err="1"/>
              <a:t>адвокатським</a:t>
            </a:r>
            <a:r>
              <a:rPr lang="ru-RU" dirty="0"/>
              <a:t>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-резидентам за справами,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провадженні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статутною </a:t>
            </a:r>
            <a:r>
              <a:rPr lang="ru-RU" dirty="0" err="1"/>
              <a:t>діяльністю</a:t>
            </a:r>
            <a:r>
              <a:rPr lang="ru-RU" dirty="0"/>
              <a:t> та </a:t>
            </a:r>
            <a:r>
              <a:rPr lang="ru-RU" dirty="0" err="1"/>
              <a:t>ліцензією</a:t>
            </a:r>
            <a:r>
              <a:rPr lang="ru-RU" dirty="0"/>
              <a:t> на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131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Валютний</a:t>
            </a:r>
            <a:r>
              <a:rPr lang="ru-RU" b="1" dirty="0"/>
              <a:t> </a:t>
            </a:r>
            <a:r>
              <a:rPr lang="ru-RU" b="1" dirty="0" err="1"/>
              <a:t>нагляд</a:t>
            </a:r>
            <a:r>
              <a:rPr lang="ru-RU" b="1" dirty="0"/>
              <a:t> </a:t>
            </a:r>
            <a:r>
              <a:rPr lang="ru-RU" dirty="0"/>
              <a:t>- система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і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органами валютного </a:t>
            </a:r>
            <a:r>
              <a:rPr lang="ru-RU" dirty="0" err="1"/>
              <a:t>нагляду</a:t>
            </a:r>
            <a:r>
              <a:rPr lang="ru-RU" dirty="0"/>
              <a:t> та агентами валютного </a:t>
            </a:r>
            <a:r>
              <a:rPr lang="ru-RU" dirty="0" err="1"/>
              <a:t>нагляду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Національний</a:t>
            </a:r>
            <a:r>
              <a:rPr lang="ru-RU" dirty="0"/>
              <a:t> банк та </a:t>
            </a:r>
            <a:r>
              <a:rPr lang="ru-RU" dirty="0" err="1"/>
              <a:t>уповноважені</a:t>
            </a:r>
            <a:r>
              <a:rPr lang="ru-RU" dirty="0"/>
              <a:t> установи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з метою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здійснюваних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валютному </a:t>
            </a:r>
            <a:r>
              <a:rPr lang="ru-RU" dirty="0" err="1"/>
              <a:t>законодавству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ризик-орієнтованого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органами валютного </a:t>
            </a:r>
            <a:r>
              <a:rPr lang="ru-RU" dirty="0" err="1"/>
              <a:t>нагляду</a:t>
            </a:r>
            <a:r>
              <a:rPr lang="ru-RU" dirty="0"/>
              <a:t> та агентами валютного </a:t>
            </a:r>
            <a:r>
              <a:rPr lang="ru-RU" dirty="0" err="1"/>
              <a:t>нагляду</a:t>
            </a:r>
            <a:r>
              <a:rPr lang="ru-RU" dirty="0"/>
              <a:t> без </a:t>
            </a:r>
            <a:r>
              <a:rPr lang="ru-RU" dirty="0" err="1"/>
              <a:t>втручання</a:t>
            </a:r>
            <a:r>
              <a:rPr lang="ru-RU" dirty="0"/>
              <a:t> у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та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агентами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проведенню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dirty="0"/>
              <a:t>Органами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smtClean="0"/>
              <a:t>є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 </a:t>
            </a:r>
            <a:r>
              <a:rPr lang="ru-RU" dirty="0" err="1"/>
              <a:t>Органи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в межах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компетенції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дотриманням</a:t>
            </a:r>
            <a:r>
              <a:rPr lang="ru-RU" dirty="0"/>
              <a:t> резидентами та нерезидентами валютного </a:t>
            </a:r>
            <a:r>
              <a:rPr lang="ru-RU" dirty="0" err="1"/>
              <a:t>законодавства</a:t>
            </a:r>
            <a:r>
              <a:rPr lang="ru-RU" dirty="0" smtClean="0"/>
              <a:t>.</a:t>
            </a:r>
          </a:p>
          <a:p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визначеному</a:t>
            </a:r>
            <a:r>
              <a:rPr lang="ru-RU" dirty="0"/>
              <a:t> ним порядку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 smtClean="0"/>
              <a:t>.</a:t>
            </a:r>
          </a:p>
          <a:p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дотриманням</a:t>
            </a:r>
            <a:r>
              <a:rPr lang="ru-RU" dirty="0"/>
              <a:t> резидентами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) та нерезидентами </a:t>
            </a:r>
            <a:r>
              <a:rPr lang="ru-RU" dirty="0" err="1"/>
              <a:t>вимог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30483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11)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обов’язковий</a:t>
            </a:r>
            <a:r>
              <a:rPr lang="ru-RU" dirty="0"/>
              <a:t> характер,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судовим</a:t>
            </a:r>
            <a:r>
              <a:rPr lang="ru-RU" dirty="0"/>
              <a:t>, </a:t>
            </a:r>
            <a:r>
              <a:rPr lang="ru-RU" dirty="0" err="1"/>
              <a:t>слідчим</a:t>
            </a:r>
            <a:r>
              <a:rPr lang="ru-RU" dirty="0"/>
              <a:t>, </a:t>
            </a:r>
            <a:r>
              <a:rPr lang="ru-RU" dirty="0" err="1"/>
              <a:t>арбітражним</a:t>
            </a:r>
            <a:r>
              <a:rPr lang="ru-RU" dirty="0"/>
              <a:t>, </a:t>
            </a:r>
            <a:r>
              <a:rPr lang="ru-RU" dirty="0" err="1"/>
              <a:t>нотаріальним</a:t>
            </a:r>
            <a:r>
              <a:rPr lang="ru-RU" dirty="0"/>
              <a:t>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повноважним</a:t>
            </a:r>
            <a:r>
              <a:rPr lang="ru-RU" dirty="0"/>
              <a:t> органам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) в </a:t>
            </a:r>
            <a:r>
              <a:rPr lang="ru-RU" dirty="0" err="1"/>
              <a:t>іноземних</a:t>
            </a:r>
            <a:r>
              <a:rPr lang="ru-RU" dirty="0"/>
              <a:t> державах,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адвокатів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судових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кримінальних</a:t>
            </a:r>
            <a:r>
              <a:rPr lang="ru-RU" dirty="0"/>
              <a:t> справ за кордоном;</a:t>
            </a:r>
          </a:p>
          <a:p>
            <a:r>
              <a:rPr lang="ru-RU" dirty="0"/>
              <a:t>12) </a:t>
            </a:r>
            <a:r>
              <a:rPr lang="ru-RU" dirty="0" err="1"/>
              <a:t>згідно</a:t>
            </a:r>
            <a:r>
              <a:rPr lang="ru-RU" dirty="0"/>
              <a:t> з контрактом (договором, </a:t>
            </a:r>
            <a:r>
              <a:rPr lang="ru-RU" dirty="0" err="1"/>
              <a:t>угодою</a:t>
            </a:r>
            <a:r>
              <a:rPr lang="ru-RU" dirty="0"/>
              <a:t>) 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-резиденту, яка є агентом </a:t>
            </a:r>
            <a:r>
              <a:rPr lang="ru-RU" dirty="0" err="1"/>
              <a:t>юридичної</a:t>
            </a:r>
            <a:r>
              <a:rPr lang="ru-RU" dirty="0"/>
              <a:t> особи-нерезидента </a:t>
            </a:r>
            <a:r>
              <a:rPr lang="ru-RU" dirty="0" err="1"/>
              <a:t>згідно</a:t>
            </a:r>
            <a:r>
              <a:rPr lang="ru-RU" dirty="0"/>
              <a:t> з Кодексом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мореплавства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для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капітану</a:t>
            </a:r>
            <a:r>
              <a:rPr lang="ru-RU" dirty="0"/>
              <a:t> судна,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судновласнику</a:t>
            </a:r>
            <a:r>
              <a:rPr lang="ru-RU" dirty="0"/>
              <a:t>-нерезиденту, на </a:t>
            </a:r>
            <a:r>
              <a:rPr lang="ru-RU" dirty="0" err="1"/>
              <a:t>експлуатаційні</a:t>
            </a:r>
            <a:r>
              <a:rPr lang="ru-RU" dirty="0"/>
              <a:t> потреби;</a:t>
            </a:r>
          </a:p>
          <a:p>
            <a:r>
              <a:rPr lang="ru-RU" dirty="0"/>
              <a:t>13)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,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прибутків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;</a:t>
            </a:r>
          </a:p>
          <a:p>
            <a:r>
              <a:rPr lang="ru-RU" dirty="0"/>
              <a:t>14) з </a:t>
            </a:r>
            <a:r>
              <a:rPr lang="ru-RU" dirty="0" err="1"/>
              <a:t>переказу</a:t>
            </a:r>
            <a:r>
              <a:rPr lang="ru-RU" dirty="0"/>
              <a:t> з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представництв-нерезидентів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призначенні</a:t>
            </a:r>
            <a:r>
              <a:rPr lang="ru-RU" dirty="0"/>
              <a:t> платежу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надійшли</a:t>
            </a:r>
            <a:r>
              <a:rPr lang="ru-RU" dirty="0"/>
              <a:t> з-за кордону, </a:t>
            </a:r>
            <a:r>
              <a:rPr lang="ru-RU" dirty="0" err="1"/>
              <a:t>зазначено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договором (контрактом, </a:t>
            </a:r>
            <a:r>
              <a:rPr lang="ru-RU" dirty="0" err="1"/>
              <a:t>угодою</a:t>
            </a:r>
            <a:r>
              <a:rPr lang="ru-RU" dirty="0"/>
              <a:t>) належать </a:t>
            </a:r>
            <a:r>
              <a:rPr lang="ru-RU" dirty="0" err="1"/>
              <a:t>цьому</a:t>
            </a:r>
            <a:r>
              <a:rPr lang="ru-RU" dirty="0"/>
              <a:t> резиденту;</a:t>
            </a:r>
          </a:p>
          <a:p>
            <a:r>
              <a:rPr lang="ru-RU" dirty="0"/>
              <a:t>15) з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цінностями</a:t>
            </a:r>
            <a:r>
              <a:rPr lang="ru-RU" dirty="0"/>
              <a:t>;</a:t>
            </a:r>
          </a:p>
          <a:p>
            <a:r>
              <a:rPr lang="ru-RU" dirty="0"/>
              <a:t>16)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/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відрядження</a:t>
            </a:r>
            <a:r>
              <a:rPr lang="ru-RU" dirty="0"/>
              <a:t> за кордон;</a:t>
            </a:r>
          </a:p>
          <a:p>
            <a:r>
              <a:rPr lang="ru-RU" dirty="0"/>
              <a:t>17) з </a:t>
            </a:r>
            <a:r>
              <a:rPr lang="ru-RU" dirty="0" err="1"/>
              <a:t>отримання</a:t>
            </a:r>
            <a:r>
              <a:rPr lang="ru-RU" dirty="0"/>
              <a:t>/</a:t>
            </a:r>
            <a:r>
              <a:rPr lang="ru-RU" dirty="0" err="1"/>
              <a:t>повернення</a:t>
            </a:r>
            <a:r>
              <a:rPr lang="ru-RU" dirty="0"/>
              <a:t> кредиту/</a:t>
            </a:r>
            <a:r>
              <a:rPr lang="ru-RU" dirty="0" err="1"/>
              <a:t>позики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кредиту/</a:t>
            </a:r>
            <a:r>
              <a:rPr lang="ru-RU" dirty="0" err="1"/>
              <a:t>позики</a:t>
            </a:r>
            <a:r>
              <a:rPr lang="ru-RU" dirty="0"/>
              <a:t>) за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/>
              <a:t> з банком/</a:t>
            </a:r>
            <a:r>
              <a:rPr lang="ru-RU" dirty="0" err="1"/>
              <a:t>небанківською</a:t>
            </a:r>
            <a:r>
              <a:rPr lang="ru-RU" dirty="0"/>
              <a:t> </a:t>
            </a:r>
            <a:r>
              <a:rPr lang="ru-RU" dirty="0" err="1"/>
              <a:t>фінансовою</a:t>
            </a:r>
            <a:r>
              <a:rPr lang="ru-RU" dirty="0"/>
              <a:t> </a:t>
            </a:r>
            <a:r>
              <a:rPr lang="ru-RU" dirty="0" err="1"/>
              <a:t>установою</a:t>
            </a:r>
            <a:r>
              <a:rPr lang="ru-RU" dirty="0" smtClean="0"/>
              <a:t>;</a:t>
            </a:r>
          </a:p>
          <a:p>
            <a:r>
              <a:rPr lang="ru-RU" dirty="0"/>
              <a:t>18) з </a:t>
            </a:r>
            <a:r>
              <a:rPr lang="ru-RU" dirty="0" err="1"/>
              <a:t>переказу</a:t>
            </a:r>
            <a:r>
              <a:rPr lang="ru-RU" dirty="0"/>
              <a:t>/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власного</a:t>
            </a:r>
            <a:r>
              <a:rPr lang="ru-RU" dirty="0"/>
              <a:t> поточного/вкладного (депозитного) </a:t>
            </a:r>
            <a:r>
              <a:rPr lang="ru-RU" dirty="0" err="1"/>
              <a:t>рахунку</a:t>
            </a:r>
            <a:r>
              <a:rPr lang="ru-RU" dirty="0"/>
              <a:t> [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сумі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за </a:t>
            </a:r>
            <a:r>
              <a:rPr lang="ru-RU" dirty="0" err="1"/>
              <a:t>залишком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поточному та вкладному (депозитному) </a:t>
            </a:r>
            <a:r>
              <a:rPr lang="ru-RU" dirty="0" err="1"/>
              <a:t>рахунках</a:t>
            </a:r>
            <a:r>
              <a:rPr lang="ru-RU" dirty="0"/>
              <a:t>];</a:t>
            </a:r>
          </a:p>
          <a:p>
            <a:r>
              <a:rPr lang="ru-RU" dirty="0"/>
              <a:t>19)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сумі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за </a:t>
            </a:r>
            <a:r>
              <a:rPr lang="ru-RU" dirty="0" err="1"/>
              <a:t>залишком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надійшли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як </a:t>
            </a:r>
            <a:r>
              <a:rPr lang="ru-RU" dirty="0" err="1"/>
              <a:t>гуманітарна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);</a:t>
            </a:r>
          </a:p>
          <a:p>
            <a:r>
              <a:rPr lang="ru-RU" dirty="0"/>
              <a:t>20)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/>
              <a:t>) та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повернутих</a:t>
            </a:r>
            <a:r>
              <a:rPr lang="ru-RU" dirty="0"/>
              <a:t> з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6343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r>
              <a:rPr lang="ru-RU" dirty="0"/>
              <a:t>21)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нерезидента-</a:t>
            </a:r>
            <a:r>
              <a:rPr lang="ru-RU" dirty="0" err="1"/>
              <a:t>інвестора</a:t>
            </a:r>
            <a:r>
              <a:rPr lang="ru-RU" dirty="0"/>
              <a:t> без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(</a:t>
            </a:r>
            <a:r>
              <a:rPr lang="ru-RU" dirty="0" err="1"/>
              <a:t>переказані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 для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/</a:t>
            </a:r>
            <a:r>
              <a:rPr lang="ru-RU" dirty="0" err="1"/>
              <a:t>переказу</a:t>
            </a:r>
            <a:r>
              <a:rPr lang="ru-RU" dirty="0"/>
              <a:t>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);</a:t>
            </a:r>
          </a:p>
          <a:p>
            <a:r>
              <a:rPr lang="ru-RU" dirty="0"/>
              <a:t>22)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кордон за </a:t>
            </a:r>
            <a:r>
              <a:rPr lang="ru-RU" dirty="0" err="1"/>
              <a:t>навчання</a:t>
            </a:r>
            <a:r>
              <a:rPr lang="ru-RU" dirty="0"/>
              <a:t>, за участь у </a:t>
            </a:r>
            <a:r>
              <a:rPr lang="ru-RU" dirty="0" err="1"/>
              <a:t>конференціях</a:t>
            </a:r>
            <a:r>
              <a:rPr lang="ru-RU" dirty="0"/>
              <a:t>, </a:t>
            </a:r>
            <a:r>
              <a:rPr lang="ru-RU" dirty="0" err="1"/>
              <a:t>виставках</a:t>
            </a:r>
            <a:r>
              <a:rPr lang="ru-RU" dirty="0"/>
              <a:t>;</a:t>
            </a:r>
          </a:p>
          <a:p>
            <a:r>
              <a:rPr lang="ru-RU" dirty="0"/>
              <a:t>23)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особам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адвокатськими</a:t>
            </a:r>
            <a:r>
              <a:rPr lang="ru-RU" dirty="0"/>
              <a:t> </a:t>
            </a:r>
            <a:r>
              <a:rPr lang="ru-RU" dirty="0" err="1"/>
              <a:t>компаніями</a:t>
            </a:r>
            <a:r>
              <a:rPr lang="ru-RU" dirty="0"/>
              <a:t>-резидентами </a:t>
            </a:r>
            <a:r>
              <a:rPr lang="ru-RU" dirty="0" err="1"/>
              <a:t>України</a:t>
            </a:r>
            <a:r>
              <a:rPr lang="ru-RU" dirty="0"/>
              <a:t> з-за кордону за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за справами,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провадженні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статутною </a:t>
            </a:r>
            <a:r>
              <a:rPr lang="ru-RU" dirty="0" err="1"/>
              <a:t>діяльністю</a:t>
            </a:r>
            <a:r>
              <a:rPr lang="ru-RU" dirty="0"/>
              <a:t>;</a:t>
            </a:r>
          </a:p>
          <a:p>
            <a:r>
              <a:rPr lang="ru-RU" dirty="0"/>
              <a:t>24)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кордон на </a:t>
            </a:r>
            <a:r>
              <a:rPr lang="ru-RU" dirty="0" err="1"/>
              <a:t>ім’я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за межами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довгостроковому</a:t>
            </a:r>
            <a:r>
              <a:rPr lang="ru-RU" dirty="0"/>
              <a:t> </a:t>
            </a:r>
            <a:r>
              <a:rPr lang="ru-RU" dirty="0" err="1"/>
              <a:t>відрядженні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навчаються</a:t>
            </a:r>
            <a:r>
              <a:rPr lang="ru-RU" dirty="0"/>
              <a:t>, як оплата </a:t>
            </a:r>
            <a:r>
              <a:rPr lang="ru-RU" dirty="0" err="1"/>
              <a:t>праці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як </a:t>
            </a:r>
            <a:r>
              <a:rPr lang="ru-RU" dirty="0" err="1"/>
              <a:t>стипендія</a:t>
            </a:r>
            <a:r>
              <a:rPr lang="ru-RU" dirty="0"/>
              <a:t>);</a:t>
            </a:r>
          </a:p>
          <a:p>
            <a:r>
              <a:rPr lang="ru-RU" dirty="0"/>
              <a:t>25)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спрямовуються</a:t>
            </a:r>
            <a:r>
              <a:rPr lang="ru-RU" dirty="0"/>
              <a:t> до державного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 smtClean="0"/>
              <a:t>26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для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вступних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членських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сплачуються</a:t>
            </a:r>
            <a:r>
              <a:rPr lang="ru-RU" dirty="0"/>
              <a:t> як </a:t>
            </a:r>
            <a:r>
              <a:rPr lang="ru-RU" dirty="0" err="1"/>
              <a:t>разові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періодичні</a:t>
            </a:r>
            <a:r>
              <a:rPr lang="ru-RU" dirty="0"/>
              <a:t> </a:t>
            </a:r>
            <a:r>
              <a:rPr lang="ru-RU" dirty="0" err="1"/>
              <a:t>внески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поточної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;</a:t>
            </a:r>
          </a:p>
          <a:p>
            <a:r>
              <a:rPr lang="ru-RU" dirty="0"/>
              <a:t>27) з </a:t>
            </a:r>
            <a:r>
              <a:rPr lang="ru-RU" dirty="0" err="1"/>
              <a:t>розміщення</a:t>
            </a:r>
            <a:r>
              <a:rPr lang="ru-RU" dirty="0"/>
              <a:t> в банках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субординованого</a:t>
            </a:r>
            <a:r>
              <a:rPr lang="ru-RU" dirty="0"/>
              <a:t> боргу/</a:t>
            </a:r>
            <a:r>
              <a:rPr lang="ru-RU" dirty="0" err="1"/>
              <a:t>повернених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договору.</a:t>
            </a:r>
          </a:p>
        </p:txBody>
      </p:sp>
    </p:spTree>
    <p:extLst>
      <p:ext uri="{BB962C8B-B14F-4D97-AF65-F5344CB8AC3E}">
        <p14:creationId xmlns:p14="http://schemas.microsoft.com/office/powerpoint/2010/main" val="14451128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відокремлених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осіб-резидентів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продані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особою, яка створила </a:t>
            </a:r>
            <a:r>
              <a:rPr lang="ru-RU" dirty="0" err="1"/>
              <a:t>відокремлений</a:t>
            </a:r>
            <a:r>
              <a:rPr lang="ru-RU" dirty="0"/>
              <a:t> </a:t>
            </a:r>
            <a:r>
              <a:rPr lang="ru-RU" dirty="0" err="1"/>
              <a:t>підрозділ</a:t>
            </a:r>
            <a:r>
              <a:rPr lang="ru-RU" dirty="0"/>
              <a:t>;</a:t>
            </a:r>
          </a:p>
          <a:p>
            <a:r>
              <a:rPr lang="ru-RU" dirty="0"/>
              <a:t>3)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оплату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службові</a:t>
            </a:r>
            <a:r>
              <a:rPr lang="ru-RU" dirty="0"/>
              <a:t> </a:t>
            </a:r>
            <a:r>
              <a:rPr lang="ru-RU" dirty="0" err="1"/>
              <a:t>відрядження</a:t>
            </a:r>
            <a:r>
              <a:rPr lang="ru-RU" dirty="0"/>
              <a:t> за кордон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 </a:t>
            </a:r>
            <a:r>
              <a:rPr lang="ru-RU" dirty="0" err="1"/>
              <a:t>переказів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експлуатаційних</a:t>
            </a:r>
            <a:r>
              <a:rPr lang="ru-RU" dirty="0"/>
              <a:t> потреб </a:t>
            </a:r>
            <a:r>
              <a:rPr lang="ru-RU" dirty="0" err="1"/>
              <a:t>власних</a:t>
            </a:r>
            <a:r>
              <a:rPr lang="ru-RU" dirty="0"/>
              <a:t> (</a:t>
            </a:r>
            <a:r>
              <a:rPr lang="ru-RU" dirty="0" err="1"/>
              <a:t>орендованих</a:t>
            </a:r>
            <a:r>
              <a:rPr lang="ru-RU" dirty="0"/>
              <a:t>, </a:t>
            </a:r>
            <a:r>
              <a:rPr lang="ru-RU" dirty="0" err="1"/>
              <a:t>зафрахтованих</a:t>
            </a:r>
            <a:r>
              <a:rPr lang="ru-RU" dirty="0"/>
              <a:t>)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за межами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4)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, за контрактами (договорами) з нерезидентами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у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осіб-резидентів</a:t>
            </a:r>
            <a:r>
              <a:rPr lang="ru-RU" dirty="0"/>
              <a:t> на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переказів</a:t>
            </a:r>
            <a:r>
              <a:rPr lang="ru-RU" dirty="0"/>
              <a:t> на:</a:t>
            </a:r>
          </a:p>
          <a:p>
            <a:r>
              <a:rPr lang="ru-RU" dirty="0"/>
              <a:t>1) </a:t>
            </a:r>
            <a:r>
              <a:rPr lang="ru-RU" dirty="0" err="1"/>
              <a:t>інвестиційні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добровільного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- </a:t>
            </a:r>
            <a:r>
              <a:rPr lang="ru-RU" dirty="0" err="1"/>
              <a:t>фізичною</a:t>
            </a:r>
            <a:r>
              <a:rPr lang="ru-RU" dirty="0"/>
              <a:t> особою-резидентом </a:t>
            </a:r>
            <a:r>
              <a:rPr lang="ru-RU" dirty="0" err="1"/>
              <a:t>рішення</a:t>
            </a:r>
            <a:r>
              <a:rPr lang="ru-RU" dirty="0"/>
              <a:t> суду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продажу ними </a:t>
            </a:r>
            <a:r>
              <a:rPr lang="ru-RU" dirty="0" err="1"/>
              <a:t>власного</a:t>
            </a:r>
            <a:r>
              <a:rPr lang="ru-RU" dirty="0"/>
              <a:t> майна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-резиденту,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 в </a:t>
            </a:r>
            <a:r>
              <a:rPr lang="ru-RU" dirty="0" err="1"/>
              <a:t>оренду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рахунки</a:t>
            </a:r>
            <a:r>
              <a:rPr lang="ru-RU" dirty="0"/>
              <a:t>,</a:t>
            </a:r>
            <a:r>
              <a:rPr lang="ru-RU" b="1" dirty="0"/>
              <a:t> </a:t>
            </a:r>
            <a:r>
              <a:rPr lang="ru-RU" dirty="0" err="1"/>
              <a:t>відкриті</a:t>
            </a:r>
            <a:r>
              <a:rPr lang="ru-RU" dirty="0"/>
              <a:t> як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-нерезиденту, 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особи-резидента, до паспорта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/паспорта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для </a:t>
            </a:r>
            <a:r>
              <a:rPr lang="ru-RU" dirty="0" err="1"/>
              <a:t>виїзду</a:t>
            </a:r>
            <a:r>
              <a:rPr lang="ru-RU" dirty="0"/>
              <a:t> за кордон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внесені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шляхом </a:t>
            </a:r>
            <a:r>
              <a:rPr lang="ru-RU" dirty="0" err="1"/>
              <a:t>проставлення</a:t>
            </a:r>
            <a:r>
              <a:rPr lang="ru-RU" dirty="0"/>
              <a:t> штампа/</a:t>
            </a:r>
            <a:r>
              <a:rPr lang="ru-RU" dirty="0" err="1"/>
              <a:t>унесення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до </a:t>
            </a:r>
            <a:r>
              <a:rPr lang="ru-RU" dirty="0" err="1"/>
              <a:t>безконтактного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носія</a:t>
            </a:r>
            <a:r>
              <a:rPr lang="ru-RU" dirty="0"/>
              <a:t> про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виїзду</a:t>
            </a:r>
            <a:r>
              <a:rPr lang="ru-RU" dirty="0"/>
              <a:t> за кордон на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(у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закриттям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особи-резидента);</a:t>
            </a:r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особою-резидентом </a:t>
            </a:r>
            <a:r>
              <a:rPr lang="ru-RU" dirty="0" err="1"/>
              <a:t>позики</a:t>
            </a:r>
            <a:r>
              <a:rPr lang="ru-RU" dirty="0"/>
              <a:t>/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/>
              <a:t>позики</a:t>
            </a:r>
            <a:r>
              <a:rPr lang="ru-RU" dirty="0"/>
              <a:t> з нерезидентом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договором).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6109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в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</a:t>
            </a:r>
          </a:p>
          <a:p>
            <a:r>
              <a:rPr lang="ru-RU" dirty="0"/>
              <a:t>1) з оплати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загальнообов’язкового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та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,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відрядженні</a:t>
            </a:r>
            <a:r>
              <a:rPr lang="ru-RU" dirty="0"/>
              <a:t>,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авторських</a:t>
            </a:r>
            <a:r>
              <a:rPr lang="ru-RU" dirty="0"/>
              <a:t> </a:t>
            </a:r>
            <a:r>
              <a:rPr lang="ru-RU" dirty="0" err="1"/>
              <a:t>гонорарів</a:t>
            </a:r>
            <a:r>
              <a:rPr lang="ru-RU" dirty="0"/>
              <a:t>, </a:t>
            </a:r>
            <a:r>
              <a:rPr lang="ru-RU" dirty="0" err="1"/>
              <a:t>премій</a:t>
            </a:r>
            <a:r>
              <a:rPr lang="ru-RU" dirty="0"/>
              <a:t>, </a:t>
            </a:r>
            <a:r>
              <a:rPr lang="ru-RU" dirty="0" err="1"/>
              <a:t>призів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особи-резидента та </a:t>
            </a:r>
            <a:r>
              <a:rPr lang="ru-RU" dirty="0" err="1"/>
              <a:t>представництва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особи-нерезидента [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готівкові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одержані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як </a:t>
            </a:r>
            <a:r>
              <a:rPr lang="ru-RU" dirty="0" err="1"/>
              <a:t>авторська</a:t>
            </a:r>
            <a:r>
              <a:rPr lang="ru-RU" dirty="0"/>
              <a:t> </a:t>
            </a:r>
            <a:r>
              <a:rPr lang="ru-RU" dirty="0" err="1"/>
              <a:t>винагорода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договору (договору про передачу права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)];</a:t>
            </a:r>
          </a:p>
          <a:p>
            <a:r>
              <a:rPr lang="ru-RU" dirty="0"/>
              <a:t>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доходу (</a:t>
            </a:r>
            <a:r>
              <a:rPr lang="ru-RU" dirty="0" err="1"/>
              <a:t>прибутку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переказаного</a:t>
            </a:r>
            <a:r>
              <a:rPr lang="ru-RU" dirty="0"/>
              <a:t> з </a:t>
            </a:r>
            <a:r>
              <a:rPr lang="ru-RU" dirty="0" err="1"/>
              <a:t>власного</a:t>
            </a:r>
            <a:r>
              <a:rPr lang="ru-RU" dirty="0"/>
              <a:t> поточного </a:t>
            </a:r>
            <a:r>
              <a:rPr lang="ru-RU" dirty="0" err="1"/>
              <a:t>рахунку</a:t>
            </a:r>
            <a:r>
              <a:rPr lang="ru-RU" dirty="0"/>
              <a:t>, </a:t>
            </a:r>
            <a:r>
              <a:rPr lang="ru-RU" dirty="0" err="1"/>
              <a:t>відкритого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відшкодованих</a:t>
            </a:r>
            <a:r>
              <a:rPr lang="ru-RU" dirty="0"/>
              <a:t>/</a:t>
            </a:r>
            <a:r>
              <a:rPr lang="ru-RU" dirty="0" err="1"/>
              <a:t>спрямованих</a:t>
            </a:r>
            <a:r>
              <a:rPr lang="ru-RU" dirty="0"/>
              <a:t> Фондом </a:t>
            </a:r>
            <a:r>
              <a:rPr lang="ru-RU" dirty="0" err="1"/>
              <a:t>гарантування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Фонд), </a:t>
            </a:r>
            <a:r>
              <a:rPr lang="ru-RU" dirty="0" err="1"/>
              <a:t>уповноваженої</a:t>
            </a:r>
            <a:r>
              <a:rPr lang="ru-RU" dirty="0"/>
              <a:t> особи Фонду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банку;</a:t>
            </a:r>
          </a:p>
          <a:p>
            <a:r>
              <a:rPr lang="ru-RU" dirty="0"/>
              <a:t>4)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заподіяної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каліцтва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продажу ними </a:t>
            </a:r>
            <a:r>
              <a:rPr lang="ru-RU" dirty="0" err="1"/>
              <a:t>власного</a:t>
            </a:r>
            <a:r>
              <a:rPr lang="ru-RU" dirty="0"/>
              <a:t> майна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не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 в </a:t>
            </a:r>
            <a:r>
              <a:rPr lang="ru-RU" dirty="0" err="1"/>
              <a:t>оренду</a:t>
            </a:r>
            <a:r>
              <a:rPr lang="ru-RU" dirty="0"/>
              <a:t>;</a:t>
            </a:r>
          </a:p>
          <a:p>
            <a:r>
              <a:rPr lang="ru-RU" dirty="0"/>
              <a:t>5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дивідендів</a:t>
            </a:r>
            <a:r>
              <a:rPr lang="ru-RU" dirty="0"/>
              <a:t> за </a:t>
            </a:r>
            <a:r>
              <a:rPr lang="ru-RU" dirty="0" err="1"/>
              <a:t>корпоративними</a:t>
            </a:r>
            <a:r>
              <a:rPr lang="ru-RU" dirty="0"/>
              <a:t> правами, </a:t>
            </a:r>
            <a:r>
              <a:rPr lang="ru-RU" dirty="0" err="1"/>
              <a:t>процентних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за </a:t>
            </a:r>
            <a:r>
              <a:rPr lang="ru-RU" dirty="0" err="1"/>
              <a:t>цінними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(</a:t>
            </a:r>
            <a:r>
              <a:rPr lang="ru-RU" dirty="0" err="1"/>
              <a:t>прибутків</a:t>
            </a:r>
            <a:r>
              <a:rPr lang="ru-RU" dirty="0"/>
              <a:t>) за </a:t>
            </a:r>
            <a:r>
              <a:rPr lang="ru-RU" dirty="0" err="1"/>
              <a:t>об'єктами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відчуженням</a:t>
            </a:r>
            <a:r>
              <a:rPr lang="ru-RU" dirty="0"/>
              <a:t>, </a:t>
            </a:r>
            <a:r>
              <a:rPr lang="ru-RU" dirty="0" err="1"/>
              <a:t>продажем</a:t>
            </a:r>
            <a:r>
              <a:rPr lang="ru-RU" dirty="0"/>
              <a:t>, </a:t>
            </a:r>
            <a:r>
              <a:rPr lang="ru-RU" dirty="0" err="1"/>
              <a:t>ліквідацією</a:t>
            </a:r>
            <a:r>
              <a:rPr lang="ru-RU" dirty="0"/>
              <a:t>, </a:t>
            </a:r>
            <a:r>
              <a:rPr lang="ru-RU" dirty="0" err="1"/>
              <a:t>зменшенням</a:t>
            </a:r>
            <a:r>
              <a:rPr lang="ru-RU" dirty="0"/>
              <a:t> статутного </a:t>
            </a:r>
            <a:r>
              <a:rPr lang="ru-RU" dirty="0" err="1"/>
              <a:t>капіталу</a:t>
            </a:r>
            <a:r>
              <a:rPr lang="ru-RU" dirty="0" smtClean="0"/>
              <a:t>;</a:t>
            </a:r>
          </a:p>
          <a:p>
            <a:r>
              <a:rPr lang="ru-RU" dirty="0"/>
              <a:t>6) з </a:t>
            </a:r>
            <a:r>
              <a:rPr lang="ru-RU" dirty="0" err="1"/>
              <a:t>одержання</a:t>
            </a:r>
            <a:r>
              <a:rPr lang="ru-RU" dirty="0"/>
              <a:t> в порядку </a:t>
            </a:r>
            <a:r>
              <a:rPr lang="ru-RU" dirty="0" err="1"/>
              <a:t>спадкування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/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судів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метою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судовим</a:t>
            </a:r>
            <a:r>
              <a:rPr lang="ru-RU" dirty="0"/>
              <a:t>, </a:t>
            </a:r>
            <a:r>
              <a:rPr lang="ru-RU" dirty="0" err="1"/>
              <a:t>слідчим</a:t>
            </a:r>
            <a:r>
              <a:rPr lang="ru-RU" dirty="0"/>
              <a:t>, </a:t>
            </a:r>
            <a:r>
              <a:rPr lang="ru-RU" dirty="0" err="1"/>
              <a:t>нотаріальним</a:t>
            </a:r>
            <a:r>
              <a:rPr lang="ru-RU" dirty="0"/>
              <a:t>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повноважним</a:t>
            </a:r>
            <a:r>
              <a:rPr lang="ru-RU" dirty="0"/>
              <a:t> органам;</a:t>
            </a:r>
          </a:p>
          <a:p>
            <a:r>
              <a:rPr lang="ru-RU" dirty="0"/>
              <a:t>9)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сплатою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поверненням</a:t>
            </a:r>
            <a:r>
              <a:rPr lang="ru-RU" dirty="0"/>
              <a:t> </a:t>
            </a:r>
            <a:r>
              <a:rPr lang="ru-RU" dirty="0" err="1"/>
              <a:t>надлишково</a:t>
            </a:r>
            <a:r>
              <a:rPr lang="ru-RU" dirty="0"/>
              <a:t> </a:t>
            </a:r>
            <a:r>
              <a:rPr lang="ru-RU" dirty="0" err="1"/>
              <a:t>сплачених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;</a:t>
            </a:r>
          </a:p>
          <a:p>
            <a:r>
              <a:rPr lang="ru-RU" dirty="0"/>
              <a:t>10)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сплатою</a:t>
            </a:r>
            <a:r>
              <a:rPr lang="ru-RU" dirty="0"/>
              <a:t> </a:t>
            </a:r>
            <a:r>
              <a:rPr lang="ru-RU" dirty="0" err="1"/>
              <a:t>членських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(</a:t>
            </a:r>
            <a:r>
              <a:rPr lang="ru-RU" dirty="0" err="1"/>
              <a:t>внесків</a:t>
            </a:r>
            <a:r>
              <a:rPr lang="ru-RU" dirty="0"/>
              <a:t>, </a:t>
            </a:r>
            <a:r>
              <a:rPr lang="ru-RU" dirty="0" err="1"/>
              <a:t>премій</a:t>
            </a:r>
            <a:r>
              <a:rPr lang="ru-RU" dirty="0"/>
              <a:t>) та </a:t>
            </a:r>
            <a:r>
              <a:rPr lang="ru-RU" dirty="0" err="1"/>
              <a:t>отриманням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(</a:t>
            </a:r>
            <a:r>
              <a:rPr lang="ru-RU" dirty="0" err="1"/>
              <a:t>відшкодування</a:t>
            </a:r>
            <a:r>
              <a:rPr lang="ru-RU" dirty="0"/>
              <a:t>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2895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11)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/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і </a:t>
            </a:r>
            <a:r>
              <a:rPr lang="ru-RU" dirty="0" err="1"/>
              <a:t>вкладних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рахунків</a:t>
            </a:r>
            <a:r>
              <a:rPr lang="ru-RU" dirty="0"/>
              <a:t>, </a:t>
            </a:r>
            <a:r>
              <a:rPr lang="ru-RU" dirty="0" err="1"/>
              <a:t>відкритих</a:t>
            </a:r>
            <a:r>
              <a:rPr lang="ru-RU" dirty="0"/>
              <a:t> для </a:t>
            </a:r>
            <a:r>
              <a:rPr lang="ru-RU" dirty="0" err="1"/>
              <a:t>власних</a:t>
            </a:r>
            <a:r>
              <a:rPr lang="ru-RU" dirty="0"/>
              <a:t> потреб [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у </a:t>
            </a:r>
            <a:r>
              <a:rPr lang="ru-RU" dirty="0" err="1"/>
              <a:t>сумі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за </a:t>
            </a:r>
            <a:r>
              <a:rPr lang="ru-RU" dirty="0" err="1"/>
              <a:t>залишком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поточному та вкладному (депозитному) </a:t>
            </a:r>
            <a:r>
              <a:rPr lang="ru-RU" dirty="0" err="1"/>
              <a:t>рахунках</a:t>
            </a:r>
            <a:r>
              <a:rPr lang="ru-RU" dirty="0"/>
              <a:t>];</a:t>
            </a:r>
          </a:p>
          <a:p>
            <a:r>
              <a:rPr lang="ru-RU" dirty="0"/>
              <a:t>12)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/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;</a:t>
            </a:r>
          </a:p>
          <a:p>
            <a:r>
              <a:rPr lang="ru-RU" dirty="0" smtClean="0"/>
              <a:t>13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поточного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особи-нерезидента;</a:t>
            </a:r>
          </a:p>
          <a:p>
            <a:r>
              <a:rPr lang="ru-RU" dirty="0"/>
              <a:t>14)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вкладний</a:t>
            </a:r>
            <a:r>
              <a:rPr lang="ru-RU" dirty="0"/>
              <a:t> (</a:t>
            </a:r>
            <a:r>
              <a:rPr lang="ru-RU" dirty="0" err="1"/>
              <a:t>депозитний</a:t>
            </a:r>
            <a:r>
              <a:rPr lang="ru-RU" dirty="0"/>
              <a:t>)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особи;</a:t>
            </a:r>
          </a:p>
          <a:p>
            <a:r>
              <a:rPr lang="ru-RU" dirty="0"/>
              <a:t>15) з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цінностями</a:t>
            </a:r>
            <a:r>
              <a:rPr lang="ru-RU" dirty="0"/>
              <a:t>;</a:t>
            </a:r>
          </a:p>
          <a:p>
            <a:r>
              <a:rPr lang="ru-RU" dirty="0"/>
              <a:t>16) з </a:t>
            </a:r>
            <a:r>
              <a:rPr lang="ru-RU" dirty="0" err="1"/>
              <a:t>готівковою</a:t>
            </a:r>
            <a:r>
              <a:rPr lang="ru-RU" dirty="0"/>
              <a:t> </a:t>
            </a:r>
            <a:r>
              <a:rPr lang="ru-RU" dirty="0" err="1"/>
              <a:t>національною</a:t>
            </a:r>
            <a:r>
              <a:rPr lang="ru-RU" dirty="0"/>
              <a:t> валютою та чеками;</a:t>
            </a:r>
          </a:p>
          <a:p>
            <a:r>
              <a:rPr lang="ru-RU" dirty="0"/>
              <a:t>17)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/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(</a:t>
            </a:r>
            <a:r>
              <a:rPr lang="ru-RU" dirty="0" err="1"/>
              <a:t>надмірно</a:t>
            </a:r>
            <a:r>
              <a:rPr lang="ru-RU" dirty="0"/>
              <a:t>) </a:t>
            </a:r>
            <a:r>
              <a:rPr lang="ru-RU" dirty="0" err="1"/>
              <a:t>переказані</a:t>
            </a:r>
            <a:r>
              <a:rPr lang="ru-RU" dirty="0"/>
              <a:t>/</a:t>
            </a:r>
            <a:r>
              <a:rPr lang="ru-RU" dirty="0" err="1"/>
              <a:t>зараховані</a:t>
            </a:r>
            <a:r>
              <a:rPr lang="ru-RU" dirty="0"/>
              <a:t>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зараховуються</a:t>
            </a:r>
            <a:r>
              <a:rPr lang="ru-RU" dirty="0"/>
              <a:t>/</a:t>
            </a:r>
            <a:r>
              <a:rPr lang="ru-RU" dirty="0" err="1"/>
              <a:t>переказуються</a:t>
            </a:r>
            <a:r>
              <a:rPr lang="ru-RU" dirty="0"/>
              <a:t> в </a:t>
            </a:r>
            <a:r>
              <a:rPr lang="ru-RU" dirty="0" err="1"/>
              <a:t>сумі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переказану</a:t>
            </a:r>
            <a:r>
              <a:rPr lang="ru-RU" dirty="0"/>
              <a:t>/</a:t>
            </a:r>
            <a:r>
              <a:rPr lang="ru-RU" dirty="0" err="1"/>
              <a:t>зараховану</a:t>
            </a:r>
            <a:r>
              <a:rPr lang="ru-RU" dirty="0"/>
              <a:t>;</a:t>
            </a:r>
          </a:p>
          <a:p>
            <a:r>
              <a:rPr lang="ru-RU" dirty="0"/>
              <a:t>18)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розміщенням</a:t>
            </a:r>
            <a:r>
              <a:rPr lang="ru-RU" dirty="0"/>
              <a:t>/</a:t>
            </a:r>
            <a:r>
              <a:rPr lang="ru-RU" dirty="0" err="1"/>
              <a:t>поверненням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банках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субординованого</a:t>
            </a:r>
            <a:r>
              <a:rPr lang="ru-RU" dirty="0"/>
              <a:t> боргу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враховуються</a:t>
            </a:r>
            <a:r>
              <a:rPr lang="ru-RU" dirty="0"/>
              <a:t> до </a:t>
            </a:r>
            <a:r>
              <a:rPr lang="ru-RU" dirty="0" err="1"/>
              <a:t>капіталу</a:t>
            </a:r>
            <a:r>
              <a:rPr lang="ru-RU" dirty="0"/>
              <a:t> банку;</a:t>
            </a:r>
          </a:p>
          <a:p>
            <a:r>
              <a:rPr lang="ru-RU" dirty="0"/>
              <a:t>19) з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благодійного</a:t>
            </a:r>
            <a:r>
              <a:rPr lang="ru-RU" dirty="0"/>
              <a:t> </a:t>
            </a:r>
            <a:r>
              <a:rPr lang="ru-RU" dirty="0" err="1"/>
              <a:t>внеску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благодійної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r>
              <a:rPr lang="ru-RU" dirty="0"/>
              <a:t>20) за </a:t>
            </a:r>
            <a:r>
              <a:rPr lang="ru-RU" dirty="0" err="1"/>
              <a:t>ощадними</a:t>
            </a:r>
            <a:r>
              <a:rPr lang="ru-RU" dirty="0"/>
              <a:t> (</a:t>
            </a:r>
            <a:r>
              <a:rPr lang="ru-RU" dirty="0" err="1"/>
              <a:t>депозитними</a:t>
            </a:r>
            <a:r>
              <a:rPr lang="ru-RU" dirty="0"/>
              <a:t>) </a:t>
            </a:r>
            <a:r>
              <a:rPr lang="ru-RU" dirty="0" err="1"/>
              <a:t>сертифікатами</a:t>
            </a:r>
            <a:r>
              <a:rPr lang="ru-RU" dirty="0"/>
              <a:t> банку,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відкритий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успадкованих</a:t>
            </a:r>
            <a:r>
              <a:rPr lang="ru-RU" dirty="0"/>
              <a:t> </a:t>
            </a:r>
            <a:r>
              <a:rPr lang="ru-RU" dirty="0" err="1"/>
              <a:t>ощадних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сертифікатів</a:t>
            </a:r>
            <a:r>
              <a:rPr lang="ru-RU" dirty="0"/>
              <a:t> і </a:t>
            </a:r>
            <a:r>
              <a:rPr lang="ru-RU" dirty="0" err="1"/>
              <a:t>процентів</a:t>
            </a:r>
            <a:r>
              <a:rPr lang="ru-RU" dirty="0"/>
              <a:t> за ними;</a:t>
            </a:r>
          </a:p>
          <a:p>
            <a:r>
              <a:rPr lang="ru-RU" dirty="0" smtClean="0"/>
              <a:t>21</a:t>
            </a:r>
            <a:r>
              <a:rPr lang="ru-RU" dirty="0"/>
              <a:t>)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договором </a:t>
            </a:r>
            <a:r>
              <a:rPr lang="ru-RU" dirty="0" err="1"/>
              <a:t>дарування</a:t>
            </a:r>
            <a:r>
              <a:rPr lang="ru-RU" dirty="0" smtClean="0"/>
              <a:t>;</a:t>
            </a:r>
          </a:p>
          <a:p>
            <a:r>
              <a:rPr lang="ru-RU" dirty="0"/>
              <a:t>22) </a:t>
            </a:r>
            <a:r>
              <a:rPr lang="ru-RU" dirty="0" err="1"/>
              <a:t>переказу</a:t>
            </a:r>
            <a:r>
              <a:rPr lang="ru-RU" dirty="0"/>
              <a:t> з метою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оренду</a:t>
            </a:r>
            <a:r>
              <a:rPr lang="ru-RU" dirty="0"/>
              <a:t>, </a:t>
            </a:r>
            <a:r>
              <a:rPr lang="ru-RU" dirty="0" err="1"/>
              <a:t>купівлю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23)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r>
              <a:rPr lang="ru-RU" dirty="0"/>
              <a:t>24)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резидентам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поверненням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60114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25)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резидентом у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резидентом-</a:t>
            </a:r>
            <a:r>
              <a:rPr lang="ru-RU" dirty="0" err="1"/>
              <a:t>позичальником</a:t>
            </a:r>
            <a:r>
              <a:rPr lang="ru-RU" dirty="0"/>
              <a:t> та нерезидентом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договором);</a:t>
            </a:r>
          </a:p>
          <a:p>
            <a:r>
              <a:rPr lang="ru-RU" dirty="0"/>
              <a:t>26) з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споживчого</a:t>
            </a:r>
            <a:r>
              <a:rPr lang="ru-RU" dirty="0"/>
              <a:t> кредиту, </a:t>
            </a:r>
            <a:r>
              <a:rPr lang="ru-RU" dirty="0" err="1"/>
              <a:t>установлені</a:t>
            </a:r>
            <a:r>
              <a:rPr lang="ru-RU" dirty="0"/>
              <a:t> договором);</a:t>
            </a:r>
          </a:p>
          <a:p>
            <a:r>
              <a:rPr lang="ru-RU" dirty="0"/>
              <a:t>27) з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емітентів</a:t>
            </a:r>
            <a:r>
              <a:rPr lang="ru-RU" dirty="0"/>
              <a:t>,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29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продажем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нерухомості</a:t>
            </a:r>
            <a:r>
              <a:rPr lang="ru-RU" dirty="0"/>
              <a:t>, </a:t>
            </a:r>
            <a:r>
              <a:rPr lang="ru-RU" dirty="0" err="1"/>
              <a:t>корпоративних</a:t>
            </a:r>
            <a:r>
              <a:rPr lang="ru-RU" dirty="0"/>
              <a:t> прав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для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статусу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за такими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прибутків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 smtClean="0"/>
              <a:t>30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, </a:t>
            </a:r>
            <a:r>
              <a:rPr lang="ru-RU" dirty="0" err="1"/>
              <a:t>відкритого</a:t>
            </a:r>
            <a:r>
              <a:rPr lang="ru-RU" dirty="0"/>
              <a:t> як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особі-підприємцю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контролюючих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про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</a:t>
            </a:r>
            <a:r>
              <a:rPr lang="ru-RU" dirty="0" err="1"/>
              <a:t>підприємця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в </a:t>
            </a:r>
            <a:r>
              <a:rPr lang="ru-RU" dirty="0" err="1"/>
              <a:t>Єдиному</a:t>
            </a:r>
            <a:r>
              <a:rPr lang="ru-RU" dirty="0"/>
              <a:t> державному </a:t>
            </a:r>
            <a:r>
              <a:rPr lang="ru-RU" dirty="0" err="1"/>
              <a:t>реєстрі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безоплатного</a:t>
            </a:r>
            <a:r>
              <a:rPr lang="ru-RU" dirty="0"/>
              <a:t> доступу через портал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/</a:t>
            </a:r>
            <a:r>
              <a:rPr lang="ru-RU" dirty="0" err="1"/>
              <a:t>виявлення</a:t>
            </a:r>
            <a:r>
              <a:rPr lang="ru-RU" dirty="0"/>
              <a:t> банком таких </a:t>
            </a:r>
            <a:r>
              <a:rPr lang="ru-RU" dirty="0" err="1"/>
              <a:t>відомостей</a:t>
            </a:r>
            <a:r>
              <a:rPr lang="ru-RU" dirty="0"/>
              <a:t> в </a:t>
            </a:r>
            <a:r>
              <a:rPr lang="ru-RU" dirty="0" err="1"/>
              <a:t>Єдиному</a:t>
            </a:r>
            <a:r>
              <a:rPr lang="ru-RU" dirty="0"/>
              <a:t> державному </a:t>
            </a:r>
            <a:r>
              <a:rPr lang="ru-RU" dirty="0" err="1"/>
              <a:t>реєстрі</a:t>
            </a:r>
            <a:r>
              <a:rPr lang="ru-RU" dirty="0"/>
              <a:t> та </a:t>
            </a:r>
            <a:r>
              <a:rPr lang="ru-RU" dirty="0" err="1"/>
              <a:t>закриття</a:t>
            </a:r>
            <a:r>
              <a:rPr lang="ru-RU" dirty="0"/>
              <a:t> поточного </a:t>
            </a:r>
            <a:r>
              <a:rPr lang="ru-RU" dirty="0" err="1"/>
              <a:t>рахунку</a:t>
            </a:r>
            <a:r>
              <a:rPr lang="ru-RU" dirty="0"/>
              <a:t> в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</a:t>
            </a:r>
            <a:r>
              <a:rPr lang="ru-RU" dirty="0" err="1"/>
              <a:t>підприємця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8862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осіб-резидентів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уключаючи</a:t>
            </a:r>
            <a:r>
              <a:rPr lang="ru-RU" dirty="0"/>
              <a:t>:</a:t>
            </a:r>
          </a:p>
          <a:p>
            <a:r>
              <a:rPr lang="ru-RU" dirty="0" smtClean="0"/>
              <a:t>1</a:t>
            </a:r>
            <a:r>
              <a:rPr lang="ru-RU" dirty="0"/>
              <a:t>) з </a:t>
            </a:r>
            <a:r>
              <a:rPr lang="ru-RU" dirty="0" err="1"/>
              <a:t>готівковою</a:t>
            </a:r>
            <a:r>
              <a:rPr lang="ru-RU" dirty="0"/>
              <a:t> </a:t>
            </a:r>
            <a:r>
              <a:rPr lang="ru-RU" dirty="0" err="1"/>
              <a:t>іноземною</a:t>
            </a:r>
            <a:r>
              <a:rPr lang="ru-RU" dirty="0"/>
              <a:t> валютою (</a:t>
            </a:r>
            <a:r>
              <a:rPr lang="ru-RU" dirty="0" err="1"/>
              <a:t>унесення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, </a:t>
            </a:r>
            <a:r>
              <a:rPr lang="ru-RU" dirty="0" err="1"/>
              <a:t>переказування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у межах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переказування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готівкою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як кредит, </a:t>
            </a:r>
            <a:r>
              <a:rPr lang="ru-RU" dirty="0" err="1"/>
              <a:t>позика</a:t>
            </a:r>
            <a:r>
              <a:rPr lang="ru-RU" dirty="0"/>
              <a:t>, </a:t>
            </a:r>
            <a:r>
              <a:rPr lang="ru-RU" dirty="0" err="1"/>
              <a:t>поворотна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) та чеками;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</a:t>
            </a:r>
            <a:r>
              <a:rPr lang="ru-RU" dirty="0" err="1"/>
              <a:t>переказаної</a:t>
            </a:r>
            <a:r>
              <a:rPr lang="ru-RU" dirty="0"/>
              <a:t> з-за кордону/</a:t>
            </a:r>
            <a:r>
              <a:rPr lang="ru-RU" dirty="0" err="1"/>
              <a:t>переказування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зарахуванням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поточний</a:t>
            </a:r>
            <a:r>
              <a:rPr lang="ru-RU" dirty="0"/>
              <a:t> (</a:t>
            </a:r>
            <a:r>
              <a:rPr lang="ru-RU" dirty="0" err="1"/>
              <a:t>відкритий</a:t>
            </a:r>
            <a:r>
              <a:rPr lang="ru-RU" dirty="0"/>
              <a:t> для </a:t>
            </a:r>
            <a:r>
              <a:rPr lang="ru-RU" dirty="0" err="1"/>
              <a:t>власних</a:t>
            </a:r>
            <a:r>
              <a:rPr lang="ru-RU" dirty="0"/>
              <a:t> потреб)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вкладний</a:t>
            </a:r>
            <a:r>
              <a:rPr lang="ru-RU" dirty="0"/>
              <a:t> (</a:t>
            </a:r>
            <a:r>
              <a:rPr lang="ru-RU" dirty="0" err="1"/>
              <a:t>депозитний</a:t>
            </a:r>
            <a:r>
              <a:rPr lang="ru-RU" dirty="0"/>
              <a:t>) </a:t>
            </a:r>
            <a:r>
              <a:rPr lang="ru-RU" dirty="0" err="1"/>
              <a:t>рахунок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[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за </a:t>
            </a:r>
            <a:r>
              <a:rPr lang="ru-RU" dirty="0" err="1"/>
              <a:t>залишком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поточному та вкладному (депозитному) </a:t>
            </a:r>
            <a:r>
              <a:rPr lang="ru-RU" dirty="0" err="1"/>
              <a:t>рахунках</a:t>
            </a:r>
            <a:r>
              <a:rPr lang="ru-RU" dirty="0"/>
              <a:t>]/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переказом</a:t>
            </a:r>
            <a:r>
              <a:rPr lang="ru-RU" dirty="0"/>
              <a:t> з таких </a:t>
            </a:r>
            <a:r>
              <a:rPr lang="ru-RU" dirty="0" err="1"/>
              <a:t>рахунків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переказом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/>
              <a:t>)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з метою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 нерезидентом-</a:t>
            </a:r>
            <a:r>
              <a:rPr lang="ru-RU" dirty="0" err="1"/>
              <a:t>інвестором</a:t>
            </a:r>
            <a:r>
              <a:rPr lang="ru-RU" dirty="0"/>
              <a:t>/</a:t>
            </a:r>
            <a:r>
              <a:rPr lang="ru-RU" dirty="0" err="1"/>
              <a:t>поверненням</a:t>
            </a:r>
            <a:r>
              <a:rPr lang="ru-RU" dirty="0"/>
              <a:t> з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/>
              <a:t>);</a:t>
            </a:r>
          </a:p>
          <a:p>
            <a:r>
              <a:rPr lang="ru-RU" dirty="0"/>
              <a:t>5)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переказом</a:t>
            </a:r>
            <a:r>
              <a:rPr lang="ru-RU" dirty="0"/>
              <a:t> у межах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особи-резидента/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(резидента </a:t>
            </a:r>
            <a:r>
              <a:rPr lang="ru-RU" dirty="0" err="1"/>
              <a:t>або</a:t>
            </a:r>
            <a:r>
              <a:rPr lang="ru-RU" dirty="0"/>
              <a:t> нерезидента)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дозволено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/</a:t>
            </a:r>
            <a:r>
              <a:rPr lang="ru-RU" dirty="0" err="1"/>
              <a:t>переказування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/з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/родичам;</a:t>
            </a:r>
          </a:p>
          <a:p>
            <a:r>
              <a:rPr lang="ru-RU" dirty="0"/>
              <a:t>6) </a:t>
            </a:r>
            <a:r>
              <a:rPr lang="ru-RU" dirty="0" err="1"/>
              <a:t>виплата</a:t>
            </a:r>
            <a:r>
              <a:rPr lang="ru-RU" dirty="0"/>
              <a:t>/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відрядження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(</a:t>
            </a:r>
            <a:r>
              <a:rPr lang="ru-RU" dirty="0" err="1"/>
              <a:t>переказ</a:t>
            </a:r>
            <a:r>
              <a:rPr lang="ru-RU" dirty="0"/>
              <a:t> з </a:t>
            </a:r>
            <a:r>
              <a:rPr lang="ru-RU" dirty="0" err="1"/>
              <a:t>інвестиційного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/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/>
              <a:t>) нерезидента-</a:t>
            </a:r>
            <a:r>
              <a:rPr lang="ru-RU" dirty="0" err="1"/>
              <a:t>інвестора</a:t>
            </a:r>
            <a:r>
              <a:rPr lang="ru-RU" dirty="0"/>
              <a:t>/на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нерезидента-</a:t>
            </a:r>
            <a:r>
              <a:rPr lang="ru-RU" dirty="0" err="1"/>
              <a:t>інвестора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в </a:t>
            </a:r>
            <a:r>
              <a:rPr lang="ru-RU" dirty="0" err="1"/>
              <a:t>іноземному</a:t>
            </a:r>
            <a:r>
              <a:rPr lang="ru-RU" dirty="0"/>
              <a:t> банку);</a:t>
            </a:r>
          </a:p>
          <a:p>
            <a:r>
              <a:rPr lang="ru-RU" dirty="0"/>
              <a:t>8) з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цінностями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маржинальної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;</a:t>
            </a:r>
          </a:p>
          <a:p>
            <a:r>
              <a:rPr lang="ru-RU" dirty="0"/>
              <a:t>10) з </a:t>
            </a:r>
            <a:r>
              <a:rPr lang="ru-RU" dirty="0" err="1"/>
              <a:t>ощадними</a:t>
            </a:r>
            <a:r>
              <a:rPr lang="ru-RU" dirty="0"/>
              <a:t> (</a:t>
            </a:r>
            <a:r>
              <a:rPr lang="ru-RU" dirty="0" err="1"/>
              <a:t>депозитними</a:t>
            </a:r>
            <a:r>
              <a:rPr lang="ru-RU" dirty="0"/>
              <a:t>) </a:t>
            </a:r>
            <a:r>
              <a:rPr lang="ru-RU" dirty="0" err="1"/>
              <a:t>сертифікатами</a:t>
            </a:r>
            <a:r>
              <a:rPr lang="ru-RU" dirty="0"/>
              <a:t> [</a:t>
            </a:r>
            <a:r>
              <a:rPr lang="ru-RU" dirty="0" err="1"/>
              <a:t>ураховуючи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успадкованих</a:t>
            </a:r>
            <a:r>
              <a:rPr lang="ru-RU" dirty="0"/>
              <a:t> </a:t>
            </a:r>
            <a:r>
              <a:rPr lang="ru-RU" dirty="0" err="1"/>
              <a:t>ощадних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сертифікатів</a:t>
            </a:r>
            <a:r>
              <a:rPr lang="ru-RU" dirty="0"/>
              <a:t> і </a:t>
            </a:r>
            <a:r>
              <a:rPr lang="ru-RU" dirty="0" err="1"/>
              <a:t>процентів</a:t>
            </a:r>
            <a:r>
              <a:rPr lang="ru-RU" dirty="0"/>
              <a:t> за ними];</a:t>
            </a:r>
          </a:p>
        </p:txBody>
      </p:sp>
    </p:spTree>
    <p:extLst>
      <p:ext uri="{BB962C8B-B14F-4D97-AF65-F5344CB8AC3E}">
        <p14:creationId xmlns:p14="http://schemas.microsoft.com/office/powerpoint/2010/main" val="35357199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казначейськими</a:t>
            </a:r>
            <a:r>
              <a:rPr lang="ru-RU" dirty="0"/>
              <a:t> </a:t>
            </a:r>
            <a:r>
              <a:rPr lang="ru-RU" dirty="0" err="1"/>
              <a:t>зобов’язаннями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облігаціями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позик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номінованими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;</a:t>
            </a:r>
          </a:p>
          <a:p>
            <a:r>
              <a:rPr lang="ru-RU" dirty="0"/>
              <a:t>12)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(</a:t>
            </a:r>
            <a:r>
              <a:rPr lang="ru-RU" dirty="0" err="1"/>
              <a:t>надмірно</a:t>
            </a:r>
            <a:r>
              <a:rPr lang="ru-RU" dirty="0"/>
              <a:t>) </a:t>
            </a:r>
            <a:r>
              <a:rPr lang="ru-RU" dirty="0" err="1"/>
              <a:t>переказані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/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(</a:t>
            </a:r>
            <a:r>
              <a:rPr lang="ru-RU" dirty="0" err="1"/>
              <a:t>надмірно</a:t>
            </a:r>
            <a:r>
              <a:rPr lang="ru-RU" dirty="0"/>
              <a:t>)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переказуються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/</a:t>
            </a:r>
            <a:r>
              <a:rPr lang="ru-RU" dirty="0" err="1"/>
              <a:t>зараховуються</a:t>
            </a:r>
            <a:r>
              <a:rPr lang="ru-RU" dirty="0"/>
              <a:t> на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у </a:t>
            </a:r>
            <a:r>
              <a:rPr lang="ru-RU" dirty="0" err="1"/>
              <a:t>сумі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отриману</a:t>
            </a:r>
            <a:r>
              <a:rPr lang="ru-RU" dirty="0"/>
              <a:t>/</a:t>
            </a:r>
            <a:r>
              <a:rPr lang="ru-RU" dirty="0" err="1"/>
              <a:t>переказану</a:t>
            </a:r>
            <a:r>
              <a:rPr lang="ru-RU" dirty="0"/>
              <a:t>;</a:t>
            </a:r>
          </a:p>
          <a:p>
            <a:r>
              <a:rPr lang="ru-RU" dirty="0"/>
              <a:t>13)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за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особи-нерезидента через </a:t>
            </a:r>
            <a:r>
              <a:rPr lang="ru-RU" dirty="0" err="1"/>
              <a:t>юридичну</a:t>
            </a:r>
            <a:r>
              <a:rPr lang="ru-RU" dirty="0"/>
              <a:t> особу-резидента (</a:t>
            </a:r>
            <a:r>
              <a:rPr lang="ru-RU" dirty="0" err="1"/>
              <a:t>посередника</a:t>
            </a:r>
            <a:r>
              <a:rPr lang="ru-RU" dirty="0"/>
              <a:t>)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укладених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особами-резидентами </a:t>
            </a:r>
            <a:r>
              <a:rPr lang="ru-RU" dirty="0" err="1"/>
              <a:t>гонорарів</a:t>
            </a:r>
            <a:r>
              <a:rPr lang="ru-RU" dirty="0"/>
              <a:t>, </a:t>
            </a:r>
            <a:r>
              <a:rPr lang="ru-RU" dirty="0" err="1"/>
              <a:t>премій</a:t>
            </a:r>
            <a:r>
              <a:rPr lang="ru-RU" dirty="0"/>
              <a:t>, </a:t>
            </a:r>
            <a:r>
              <a:rPr lang="ru-RU" dirty="0" err="1"/>
              <a:t>призів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з-за кордону 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винаходів</a:t>
            </a:r>
            <a:r>
              <a:rPr lang="ru-RU" dirty="0"/>
              <a:t>, </a:t>
            </a:r>
            <a:r>
              <a:rPr lang="ru-RU" dirty="0" err="1"/>
              <a:t>відкриттів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14) з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порядку </a:t>
            </a:r>
            <a:r>
              <a:rPr lang="ru-RU" dirty="0" err="1"/>
              <a:t>спадкування</a:t>
            </a:r>
            <a:r>
              <a:rPr lang="ru-RU" dirty="0"/>
              <a:t> та за договором </a:t>
            </a:r>
            <a:r>
              <a:rPr lang="ru-RU" dirty="0" err="1"/>
              <a:t>дарування</a:t>
            </a:r>
            <a:r>
              <a:rPr lang="ru-RU" dirty="0"/>
              <a:t>;</a:t>
            </a:r>
          </a:p>
          <a:p>
            <a:r>
              <a:rPr lang="ru-RU" dirty="0"/>
              <a:t>15)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судів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;</a:t>
            </a:r>
          </a:p>
          <a:p>
            <a:r>
              <a:rPr lang="ru-RU" dirty="0"/>
              <a:t>16)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адвокатом, </a:t>
            </a:r>
            <a:r>
              <a:rPr lang="ru-RU" dirty="0" err="1"/>
              <a:t>адвокатською</a:t>
            </a:r>
            <a:r>
              <a:rPr lang="ru-RU" dirty="0"/>
              <a:t> </a:t>
            </a:r>
            <a:r>
              <a:rPr lang="ru-RU" dirty="0" err="1"/>
              <a:t>компанією</a:t>
            </a:r>
            <a:r>
              <a:rPr lang="ru-RU" dirty="0"/>
              <a:t> (</a:t>
            </a:r>
            <a:r>
              <a:rPr lang="ru-RU" dirty="0" err="1"/>
              <a:t>об’єднанням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за кордоном у </a:t>
            </a:r>
            <a:r>
              <a:rPr lang="ru-RU" dirty="0" err="1"/>
              <a:t>вирішенні</a:t>
            </a:r>
            <a:r>
              <a:rPr lang="ru-RU" dirty="0"/>
              <a:t> справ,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пенсії</a:t>
            </a:r>
            <a:r>
              <a:rPr lang="ru-RU" dirty="0"/>
              <a:t>, </a:t>
            </a:r>
            <a:r>
              <a:rPr lang="ru-RU" dirty="0" err="1"/>
              <a:t>аліментів</a:t>
            </a:r>
            <a:r>
              <a:rPr lang="ru-RU" dirty="0"/>
              <a:t>,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заподіяної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страхового </a:t>
            </a:r>
            <a:r>
              <a:rPr lang="ru-RU" dirty="0" err="1"/>
              <a:t>відшкодування</a:t>
            </a:r>
            <a:r>
              <a:rPr lang="ru-RU" dirty="0"/>
              <a:t>;</a:t>
            </a:r>
          </a:p>
          <a:p>
            <a:r>
              <a:rPr lang="ru-RU" dirty="0"/>
              <a:t>17)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 резидента-</a:t>
            </a:r>
            <a:r>
              <a:rPr lang="ru-RU" dirty="0" err="1"/>
              <a:t>посередника</a:t>
            </a:r>
            <a:r>
              <a:rPr lang="ru-RU" dirty="0"/>
              <a:t> (</a:t>
            </a:r>
            <a:r>
              <a:rPr lang="ru-RU" dirty="0" err="1"/>
              <a:t>повіреного</a:t>
            </a:r>
            <a:r>
              <a:rPr lang="ru-RU" dirty="0"/>
              <a:t>, </a:t>
            </a:r>
            <a:r>
              <a:rPr lang="ru-RU" dirty="0" err="1"/>
              <a:t>комісіонера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інвестора</a:t>
            </a:r>
            <a:r>
              <a:rPr lang="ru-RU" dirty="0"/>
              <a:t> за продаж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інвестору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такими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дозволяється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інвестора</a:t>
            </a:r>
            <a:r>
              <a:rPr lang="ru-RU" dirty="0"/>
              <a:t> з-за меж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18)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розміщення</a:t>
            </a:r>
            <a:r>
              <a:rPr lang="ru-RU" dirty="0"/>
              <a:t> в банках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субординованого</a:t>
            </a:r>
            <a:r>
              <a:rPr lang="ru-RU" dirty="0"/>
              <a:t> боргу 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до </a:t>
            </a:r>
            <a:r>
              <a:rPr lang="ru-RU" dirty="0" err="1"/>
              <a:t>капіталу</a:t>
            </a:r>
            <a:r>
              <a:rPr lang="ru-RU" dirty="0"/>
              <a:t> банку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;</a:t>
            </a:r>
          </a:p>
          <a:p>
            <a:r>
              <a:rPr lang="ru-RU" dirty="0"/>
              <a:t>19) з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прибутків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операціями</a:t>
            </a:r>
            <a:r>
              <a:rPr lang="ru-RU" dirty="0"/>
              <a:t> з </a:t>
            </a:r>
            <a:r>
              <a:rPr lang="ru-RU" dirty="0" err="1"/>
              <a:t>цінними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емітентів</a:t>
            </a:r>
            <a:r>
              <a:rPr lang="ru-RU" dirty="0"/>
              <a:t>,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20)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заборгованості</a:t>
            </a:r>
            <a:r>
              <a:rPr lang="ru-RU" dirty="0"/>
              <a:t> за </a:t>
            </a:r>
            <a:r>
              <a:rPr lang="ru-RU" dirty="0" err="1"/>
              <a:t>отриманим</a:t>
            </a:r>
            <a:r>
              <a:rPr lang="ru-RU" dirty="0"/>
              <a:t> кредитом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, </a:t>
            </a:r>
            <a:r>
              <a:rPr lang="ru-RU" dirty="0" err="1"/>
              <a:t>комісійні</a:t>
            </a:r>
            <a:r>
              <a:rPr lang="ru-RU" dirty="0"/>
              <a:t>, неустойку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9616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/>
          </a:bodyPr>
          <a:lstStyle/>
          <a:p>
            <a:r>
              <a:rPr lang="ru-RU" dirty="0"/>
              <a:t>21)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кредитору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боржника</a:t>
            </a:r>
            <a:r>
              <a:rPr lang="ru-RU" dirty="0"/>
              <a:t> за договором поруки;</a:t>
            </a:r>
          </a:p>
          <a:p>
            <a:r>
              <a:rPr lang="ru-RU" dirty="0"/>
              <a:t>22)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нерезиденту як </a:t>
            </a:r>
            <a:r>
              <a:rPr lang="ru-RU" dirty="0" err="1"/>
              <a:t>відшкодування</a:t>
            </a:r>
            <a:r>
              <a:rPr lang="ru-RU" dirty="0"/>
              <a:t> за </a:t>
            </a:r>
            <a:r>
              <a:rPr lang="ru-RU" dirty="0" err="1"/>
              <a:t>виконане</a:t>
            </a:r>
            <a:r>
              <a:rPr lang="ru-RU" dirty="0"/>
              <a:t> ним </a:t>
            </a:r>
            <a:r>
              <a:rPr lang="ru-RU" dirty="0" err="1"/>
              <a:t>зобов’язання</a:t>
            </a:r>
            <a:r>
              <a:rPr lang="ru-RU" dirty="0"/>
              <a:t> за </a:t>
            </a:r>
            <a:r>
              <a:rPr lang="ru-RU" dirty="0" err="1"/>
              <a:t>гарантією</a:t>
            </a:r>
            <a:r>
              <a:rPr lang="ru-RU" dirty="0"/>
              <a:t>, договором поруки;</a:t>
            </a:r>
          </a:p>
          <a:p>
            <a:r>
              <a:rPr lang="ru-RU" dirty="0"/>
              <a:t>23)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резидента-</a:t>
            </a:r>
            <a:r>
              <a:rPr lang="ru-RU" dirty="0" err="1"/>
              <a:t>посередника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за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інвестора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 </a:t>
            </a:r>
            <a:r>
              <a:rPr lang="ru-RU" dirty="0" err="1"/>
              <a:t>комісії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купівлю</a:t>
            </a:r>
            <a:r>
              <a:rPr lang="ru-RU" dirty="0"/>
              <a:t>-продаж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іноземному</a:t>
            </a:r>
            <a:r>
              <a:rPr lang="ru-RU" dirty="0"/>
              <a:t> </a:t>
            </a:r>
            <a:r>
              <a:rPr lang="ru-RU" dirty="0" err="1"/>
              <a:t>інвестору</a:t>
            </a:r>
            <a:r>
              <a:rPr lang="ru-RU" dirty="0"/>
              <a:t>;</a:t>
            </a:r>
          </a:p>
          <a:p>
            <a:r>
              <a:rPr lang="ru-RU" dirty="0"/>
              <a:t>24) з </a:t>
            </a:r>
            <a:r>
              <a:rPr lang="ru-RU" dirty="0" err="1"/>
              <a:t>надання</a:t>
            </a:r>
            <a:r>
              <a:rPr lang="ru-RU" dirty="0"/>
              <a:t> нерезиденту,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нерезидента 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нерезидента, </a:t>
            </a:r>
            <a:r>
              <a:rPr lang="ru-RU" dirty="0" err="1"/>
              <a:t>відкритого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кордоном;</a:t>
            </a:r>
          </a:p>
          <a:p>
            <a:r>
              <a:rPr lang="ru-RU" dirty="0" smtClean="0"/>
              <a:t>25</a:t>
            </a:r>
            <a:r>
              <a:rPr lang="ru-RU" dirty="0"/>
              <a:t>) за </a:t>
            </a:r>
            <a:r>
              <a:rPr lang="ru-RU" dirty="0" err="1"/>
              <a:t>кредитними</a:t>
            </a:r>
            <a:r>
              <a:rPr lang="ru-RU" dirty="0"/>
              <a:t> договорами/договорами </a:t>
            </a:r>
            <a:r>
              <a:rPr lang="ru-RU" dirty="0" err="1"/>
              <a:t>позики</a:t>
            </a:r>
            <a:r>
              <a:rPr lang="ru-RU" dirty="0"/>
              <a:t> з нерезидентами [</a:t>
            </a:r>
            <a:r>
              <a:rPr lang="ru-RU" dirty="0" err="1"/>
              <a:t>надання</a:t>
            </a:r>
            <a:r>
              <a:rPr lang="ru-RU" dirty="0"/>
              <a:t> нерезиденту-</a:t>
            </a:r>
            <a:r>
              <a:rPr lang="ru-RU" dirty="0" err="1"/>
              <a:t>позичальнику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шляхом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кредиту,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нерезидента шляхом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-за кордону; </a:t>
            </a:r>
            <a:r>
              <a:rPr lang="ru-RU" dirty="0" err="1"/>
              <a:t>повернення</a:t>
            </a:r>
            <a:r>
              <a:rPr lang="ru-RU" dirty="0"/>
              <a:t> таких </a:t>
            </a:r>
            <a:r>
              <a:rPr lang="ru-RU" dirty="0" err="1"/>
              <a:t>кредитів</a:t>
            </a:r>
            <a:r>
              <a:rPr lang="ru-RU" dirty="0"/>
              <a:t>/</a:t>
            </a:r>
            <a:r>
              <a:rPr lang="ru-RU" dirty="0" err="1"/>
              <a:t>позик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нерезидента, </a:t>
            </a:r>
            <a:r>
              <a:rPr lang="ru-RU" dirty="0" err="1"/>
              <a:t>відкритого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кордоном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кредиту/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/>
              <a:t>)];</a:t>
            </a:r>
          </a:p>
          <a:p>
            <a:r>
              <a:rPr lang="ru-RU" dirty="0" smtClean="0"/>
              <a:t>26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6973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в </a:t>
            </a:r>
            <a:r>
              <a:rPr lang="ru-RU" dirty="0" err="1"/>
              <a:t>Україну</a:t>
            </a:r>
            <a:r>
              <a:rPr lang="ru-RU" dirty="0"/>
              <a:t>. </a:t>
            </a:r>
            <a:r>
              <a:rPr lang="ru-RU" dirty="0" err="1"/>
              <a:t>Перекази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з вкладного (депозитного) </a:t>
            </a:r>
            <a:r>
              <a:rPr lang="ru-RU" dirty="0" err="1"/>
              <a:t>рахунку</a:t>
            </a:r>
            <a:r>
              <a:rPr lang="ru-RU" dirty="0"/>
              <a:t> без </a:t>
            </a:r>
            <a:r>
              <a:rPr lang="ru-RU" dirty="0" err="1"/>
              <a:t>проміжного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готівковою</a:t>
            </a:r>
            <a:r>
              <a:rPr lang="ru-RU" dirty="0"/>
              <a:t> </a:t>
            </a:r>
            <a:r>
              <a:rPr lang="ru-RU" dirty="0" err="1"/>
              <a:t>іноземною</a:t>
            </a:r>
            <a:r>
              <a:rPr lang="ru-RU" dirty="0"/>
              <a:t> валютою (</a:t>
            </a:r>
            <a:r>
              <a:rPr lang="ru-RU" dirty="0" err="1"/>
              <a:t>унесення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, </a:t>
            </a:r>
            <a:r>
              <a:rPr lang="ru-RU" dirty="0" err="1"/>
              <a:t>переказ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 у межах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переказування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виплата</a:t>
            </a:r>
            <a:r>
              <a:rPr lang="ru-RU" dirty="0"/>
              <a:t> </a:t>
            </a:r>
            <a:r>
              <a:rPr lang="ru-RU" dirty="0" err="1"/>
              <a:t>готівкою</a:t>
            </a:r>
            <a:r>
              <a:rPr lang="ru-RU" dirty="0"/>
              <a:t>) та чеками;</a:t>
            </a:r>
          </a:p>
          <a:p>
            <a:r>
              <a:rPr lang="ru-RU" dirty="0"/>
              <a:t>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оплати </a:t>
            </a:r>
            <a:r>
              <a:rPr lang="ru-RU" dirty="0" err="1"/>
              <a:t>праці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доплати, надбавки, </a:t>
            </a:r>
            <a:r>
              <a:rPr lang="ru-RU" dirty="0" err="1"/>
              <a:t>премії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заохочувальні</a:t>
            </a:r>
            <a:r>
              <a:rPr lang="ru-RU" dirty="0"/>
              <a:t> та </a:t>
            </a:r>
            <a:r>
              <a:rPr lang="ru-RU" dirty="0" err="1"/>
              <a:t>компенсаційні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)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представництв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не є </a:t>
            </a:r>
            <a:r>
              <a:rPr lang="ru-RU" dirty="0" err="1"/>
              <a:t>громадянами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проживають</a:t>
            </a:r>
            <a:r>
              <a:rPr lang="ru-RU" dirty="0"/>
              <a:t> у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та </a:t>
            </a:r>
            <a:r>
              <a:rPr lang="ru-RU" dirty="0" err="1"/>
              <a:t>акредитовані</a:t>
            </a:r>
            <a:r>
              <a:rPr lang="ru-RU" dirty="0"/>
              <a:t> в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особам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відрядженні</a:t>
            </a:r>
            <a:r>
              <a:rPr lang="ru-RU" dirty="0"/>
              <a:t> за кордоном;</a:t>
            </a:r>
          </a:p>
          <a:p>
            <a:r>
              <a:rPr lang="ru-RU" dirty="0"/>
              <a:t>4)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авторські</a:t>
            </a:r>
            <a:r>
              <a:rPr lang="ru-RU" dirty="0"/>
              <a:t> </a:t>
            </a:r>
            <a:r>
              <a:rPr lang="ru-RU" dirty="0" err="1"/>
              <a:t>гонорари</a:t>
            </a:r>
            <a:r>
              <a:rPr lang="ru-RU" dirty="0"/>
              <a:t>, </a:t>
            </a:r>
            <a:r>
              <a:rPr lang="ru-RU" dirty="0" err="1"/>
              <a:t>премії</a:t>
            </a:r>
            <a:r>
              <a:rPr lang="ru-RU" dirty="0"/>
              <a:t>, </a:t>
            </a:r>
            <a:r>
              <a:rPr lang="ru-RU" dirty="0" err="1"/>
              <a:t>призи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відрядження</a:t>
            </a:r>
            <a:r>
              <a:rPr lang="ru-RU" dirty="0"/>
              <a:t> за кордон;</a:t>
            </a:r>
          </a:p>
          <a:p>
            <a:r>
              <a:rPr lang="ru-RU" dirty="0"/>
              <a:t>6)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вкладних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рахунків</a:t>
            </a:r>
            <a:r>
              <a:rPr lang="ru-RU" dirty="0"/>
              <a:t>, </a:t>
            </a:r>
            <a:r>
              <a:rPr lang="ru-RU" dirty="0" err="1"/>
              <a:t>відкритих</a:t>
            </a:r>
            <a:r>
              <a:rPr lang="ru-RU" dirty="0"/>
              <a:t> для </a:t>
            </a:r>
            <a:r>
              <a:rPr lang="ru-RU" dirty="0" err="1"/>
              <a:t>власних</a:t>
            </a:r>
            <a:r>
              <a:rPr lang="ru-RU" dirty="0"/>
              <a:t> потреб та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[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за </a:t>
            </a:r>
            <a:r>
              <a:rPr lang="ru-RU" dirty="0" err="1"/>
              <a:t>залишком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поточному та вкладному (депозитному) </a:t>
            </a:r>
            <a:r>
              <a:rPr lang="ru-RU" dirty="0" err="1"/>
              <a:t>рахунках</a:t>
            </a:r>
            <a:r>
              <a:rPr lang="ru-RU" dirty="0"/>
              <a:t>];</a:t>
            </a:r>
          </a:p>
          <a:p>
            <a:r>
              <a:rPr lang="ru-RU" dirty="0"/>
              <a:t>7)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межах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особою-нерезидентом/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в межах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вкладний</a:t>
            </a:r>
            <a:r>
              <a:rPr lang="ru-RU" dirty="0"/>
              <a:t> (</a:t>
            </a:r>
            <a:r>
              <a:rPr lang="ru-RU" dirty="0" err="1"/>
              <a:t>депозитний</a:t>
            </a:r>
            <a:r>
              <a:rPr lang="ru-RU" dirty="0"/>
              <a:t>)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особи-резидента </a:t>
            </a:r>
            <a:r>
              <a:rPr lang="ru-RU" dirty="0" err="1"/>
              <a:t>або</a:t>
            </a:r>
            <a:r>
              <a:rPr lang="ru-RU" dirty="0"/>
              <a:t> нерезидента.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дозволено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/</a:t>
            </a:r>
            <a:r>
              <a:rPr lang="ru-RU" dirty="0" err="1"/>
              <a:t>переказ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/з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/родичам;</a:t>
            </a:r>
          </a:p>
          <a:p>
            <a:r>
              <a:rPr lang="ru-RU" dirty="0"/>
              <a:t>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/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;</a:t>
            </a:r>
          </a:p>
          <a:p>
            <a:r>
              <a:rPr lang="ru-RU" dirty="0"/>
              <a:t>9) за </a:t>
            </a:r>
            <a:r>
              <a:rPr lang="ru-RU" dirty="0" err="1"/>
              <a:t>операціями</a:t>
            </a:r>
            <a:r>
              <a:rPr lang="ru-RU" dirty="0"/>
              <a:t> з </a:t>
            </a:r>
            <a:r>
              <a:rPr lang="ru-RU" dirty="0" err="1"/>
              <a:t>ощадними</a:t>
            </a:r>
            <a:r>
              <a:rPr lang="ru-RU" dirty="0"/>
              <a:t> (</a:t>
            </a:r>
            <a:r>
              <a:rPr lang="ru-RU" dirty="0" err="1"/>
              <a:t>депозитними</a:t>
            </a:r>
            <a:r>
              <a:rPr lang="ru-RU" dirty="0"/>
              <a:t>) </a:t>
            </a:r>
            <a:r>
              <a:rPr lang="ru-RU" dirty="0" err="1"/>
              <a:t>сертифікатами</a:t>
            </a:r>
            <a:r>
              <a:rPr lang="ru-RU" dirty="0"/>
              <a:t> [</a:t>
            </a:r>
            <a:r>
              <a:rPr lang="ru-RU" dirty="0" err="1"/>
              <a:t>ураховуючи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зараховуються</a:t>
            </a:r>
            <a:r>
              <a:rPr lang="ru-RU" dirty="0"/>
              <a:t> як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успадкованих</a:t>
            </a:r>
            <a:r>
              <a:rPr lang="ru-RU" dirty="0"/>
              <a:t> </a:t>
            </a:r>
            <a:r>
              <a:rPr lang="ru-RU" dirty="0" err="1" smtClean="0"/>
              <a:t>ощадних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сертифікатів</a:t>
            </a:r>
            <a:r>
              <a:rPr lang="ru-RU" dirty="0"/>
              <a:t> і </a:t>
            </a:r>
            <a:r>
              <a:rPr lang="ru-RU" dirty="0" err="1"/>
              <a:t>процентів</a:t>
            </a:r>
            <a:r>
              <a:rPr lang="ru-RU" dirty="0"/>
              <a:t> за ними</a:t>
            </a:r>
            <a:r>
              <a:rPr lang="ru-RU" dirty="0" smtClean="0"/>
              <a:t>];</a:t>
            </a:r>
          </a:p>
          <a:p>
            <a:r>
              <a:rPr lang="ru-RU" dirty="0"/>
              <a:t>10) з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цінностями</a:t>
            </a:r>
            <a:r>
              <a:rPr lang="ru-RU" dirty="0"/>
              <a:t>;</a:t>
            </a:r>
          </a:p>
          <a:p>
            <a:r>
              <a:rPr lang="ru-RU" dirty="0"/>
              <a:t>11)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розміщення</a:t>
            </a:r>
            <a:r>
              <a:rPr lang="ru-RU" dirty="0"/>
              <a:t> в банках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субординованого</a:t>
            </a:r>
            <a:r>
              <a:rPr lang="ru-RU" dirty="0"/>
              <a:t> боргу 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до </a:t>
            </a:r>
            <a:r>
              <a:rPr lang="ru-RU" dirty="0" err="1"/>
              <a:t>капіталу</a:t>
            </a:r>
            <a:r>
              <a:rPr lang="ru-RU" dirty="0"/>
              <a:t> банку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;</a:t>
            </a:r>
          </a:p>
          <a:p>
            <a:r>
              <a:rPr lang="ru-RU" dirty="0"/>
              <a:t>12)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особи-резидента як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/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сплаченого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09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r>
              <a:rPr lang="ru-RU" dirty="0" err="1"/>
              <a:t>Уповноважені</a:t>
            </a:r>
            <a:r>
              <a:rPr lang="ru-RU" dirty="0"/>
              <a:t> установи є агентами валютного </a:t>
            </a:r>
            <a:r>
              <a:rPr lang="ru-RU" dirty="0" err="1"/>
              <a:t>нагляду</a:t>
            </a:r>
            <a:r>
              <a:rPr lang="ru-RU" dirty="0"/>
              <a:t>, </a:t>
            </a:r>
            <a:r>
              <a:rPr lang="ru-RU" dirty="0" err="1"/>
              <a:t>підзвітними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err="1"/>
              <a:t>Уповноважені</a:t>
            </a:r>
            <a:r>
              <a:rPr lang="ru-RU" dirty="0"/>
              <a:t> установи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ними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експортом</a:t>
            </a:r>
            <a:r>
              <a:rPr lang="ru-RU" dirty="0"/>
              <a:t> та </a:t>
            </a:r>
            <a:r>
              <a:rPr lang="ru-RU" dirty="0" err="1"/>
              <a:t>імпортом</a:t>
            </a:r>
            <a:r>
              <a:rPr lang="ru-RU" dirty="0"/>
              <a:t> товару на суму,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меншою</a:t>
            </a:r>
            <a:r>
              <a:rPr lang="ru-RU" dirty="0"/>
              <a:t> за 400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гривень</a:t>
            </a:r>
            <a:r>
              <a:rPr lang="ru-RU" dirty="0"/>
              <a:t> (для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лотереї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азартні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, - 55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 smtClean="0"/>
              <a:t>гривень</a:t>
            </a:r>
            <a:r>
              <a:rPr lang="ru-RU" dirty="0" smtClean="0"/>
              <a:t>),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резидентами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) та нерезидентами,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через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уповноважені</a:t>
            </a:r>
            <a:r>
              <a:rPr lang="ru-RU" dirty="0"/>
              <a:t> установи.</a:t>
            </a:r>
            <a:endParaRPr lang="ru-RU" dirty="0" smtClean="0"/>
          </a:p>
          <a:p>
            <a:r>
              <a:rPr lang="ru-RU" dirty="0"/>
              <a:t>  </a:t>
            </a:r>
            <a:r>
              <a:rPr lang="ru-RU" dirty="0" err="1"/>
              <a:t>Агенти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у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а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агентів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у </a:t>
            </a:r>
            <a:r>
              <a:rPr lang="ru-RU" dirty="0" err="1"/>
              <a:t>визначений</a:t>
            </a:r>
            <a:r>
              <a:rPr lang="ru-RU" dirty="0"/>
              <a:t> ними строк.</a:t>
            </a:r>
          </a:p>
        </p:txBody>
      </p:sp>
    </p:spTree>
    <p:extLst>
      <p:ext uri="{BB962C8B-B14F-4D97-AF65-F5344CB8AC3E}">
        <p14:creationId xmlns:p14="http://schemas.microsoft.com/office/powerpoint/2010/main" val="8054848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судів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;</a:t>
            </a:r>
          </a:p>
          <a:p>
            <a:r>
              <a:rPr lang="ru-RU" dirty="0"/>
              <a:t>14)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в порядку </a:t>
            </a:r>
            <a:r>
              <a:rPr lang="ru-RU" dirty="0" err="1"/>
              <a:t>спадкування</a:t>
            </a:r>
            <a:r>
              <a:rPr lang="ru-RU" dirty="0"/>
              <a:t> та за договором </a:t>
            </a:r>
            <a:r>
              <a:rPr lang="ru-RU" dirty="0" err="1"/>
              <a:t>дарування</a:t>
            </a:r>
            <a:r>
              <a:rPr lang="ru-RU" dirty="0"/>
              <a:t>;</a:t>
            </a:r>
          </a:p>
          <a:p>
            <a:r>
              <a:rPr lang="ru-RU" dirty="0"/>
              <a:t>15)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(</a:t>
            </a:r>
            <a:r>
              <a:rPr lang="ru-RU" dirty="0" err="1"/>
              <a:t>надмірно</a:t>
            </a:r>
            <a:r>
              <a:rPr lang="ru-RU" dirty="0"/>
              <a:t>) </a:t>
            </a:r>
            <a:r>
              <a:rPr lang="ru-RU" dirty="0" err="1"/>
              <a:t>переказані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/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(</a:t>
            </a:r>
            <a:r>
              <a:rPr lang="ru-RU" dirty="0" err="1"/>
              <a:t>надмірно</a:t>
            </a:r>
            <a:r>
              <a:rPr lang="ru-RU" dirty="0"/>
              <a:t>)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переказуються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/</a:t>
            </a:r>
            <a:r>
              <a:rPr lang="ru-RU" dirty="0" err="1"/>
              <a:t>зараховуються</a:t>
            </a:r>
            <a:r>
              <a:rPr lang="ru-RU" dirty="0"/>
              <a:t> на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у </a:t>
            </a:r>
            <a:r>
              <a:rPr lang="ru-RU" dirty="0" err="1"/>
              <a:t>сумі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отриману</a:t>
            </a:r>
            <a:r>
              <a:rPr lang="ru-RU" dirty="0"/>
              <a:t>/</a:t>
            </a:r>
            <a:r>
              <a:rPr lang="ru-RU" dirty="0" err="1"/>
              <a:t>переказану</a:t>
            </a:r>
            <a:r>
              <a:rPr lang="ru-RU" dirty="0"/>
              <a:t>;</a:t>
            </a:r>
          </a:p>
          <a:p>
            <a:r>
              <a:rPr lang="ru-RU" dirty="0"/>
              <a:t>16)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заборгованості</a:t>
            </a:r>
            <a:r>
              <a:rPr lang="ru-RU" dirty="0"/>
              <a:t> перед резидентом за </a:t>
            </a:r>
            <a:r>
              <a:rPr lang="ru-RU" dirty="0" err="1"/>
              <a:t>кредитним</a:t>
            </a:r>
            <a:r>
              <a:rPr lang="ru-RU" dirty="0"/>
              <a:t> договором, договором </a:t>
            </a:r>
            <a:r>
              <a:rPr lang="ru-RU" dirty="0" err="1"/>
              <a:t>позики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кредиту,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договором), а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одержаної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резидента;</a:t>
            </a:r>
          </a:p>
          <a:p>
            <a:r>
              <a:rPr lang="ru-RU" dirty="0" smtClean="0"/>
              <a:t>17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кредитору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</a:t>
            </a:r>
            <a:r>
              <a:rPr lang="ru-RU" dirty="0" err="1"/>
              <a:t>боржника</a:t>
            </a:r>
            <a:r>
              <a:rPr lang="ru-RU" dirty="0"/>
              <a:t> за договором поруки;</a:t>
            </a:r>
          </a:p>
          <a:p>
            <a:r>
              <a:rPr lang="ru-RU" dirty="0"/>
              <a:t>18)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нерезиденту як </a:t>
            </a:r>
            <a:r>
              <a:rPr lang="ru-RU" dirty="0" err="1"/>
              <a:t>відшкодування</a:t>
            </a:r>
            <a:r>
              <a:rPr lang="ru-RU" dirty="0"/>
              <a:t> за </a:t>
            </a:r>
            <a:r>
              <a:rPr lang="ru-RU" dirty="0" err="1"/>
              <a:t>виконане</a:t>
            </a:r>
            <a:r>
              <a:rPr lang="ru-RU" dirty="0"/>
              <a:t> ним </a:t>
            </a:r>
            <a:r>
              <a:rPr lang="ru-RU" dirty="0" err="1"/>
              <a:t>зобов’язання</a:t>
            </a:r>
            <a:r>
              <a:rPr lang="ru-RU" dirty="0"/>
              <a:t> за </a:t>
            </a:r>
            <a:r>
              <a:rPr lang="ru-RU" dirty="0" err="1"/>
              <a:t>гарантією</a:t>
            </a:r>
            <a:r>
              <a:rPr lang="ru-RU" dirty="0"/>
              <a:t>, договором поруки;</a:t>
            </a:r>
          </a:p>
          <a:p>
            <a:r>
              <a:rPr lang="ru-RU" dirty="0"/>
              <a:t>19)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,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;</a:t>
            </a:r>
          </a:p>
          <a:p>
            <a:r>
              <a:rPr lang="ru-RU" dirty="0"/>
              <a:t>20)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наданням</a:t>
            </a:r>
            <a:r>
              <a:rPr lang="ru-RU" dirty="0"/>
              <a:t> резиденту 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поверненням</a:t>
            </a:r>
            <a:r>
              <a:rPr lang="ru-RU" dirty="0"/>
              <a:t>;</a:t>
            </a:r>
          </a:p>
          <a:p>
            <a:r>
              <a:rPr lang="ru-RU" dirty="0" smtClean="0"/>
              <a:t>21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переказаних</a:t>
            </a:r>
            <a:r>
              <a:rPr lang="ru-RU" dirty="0"/>
              <a:t> резидентом у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/>
              <a:t>позики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резидентом-</a:t>
            </a:r>
            <a:r>
              <a:rPr lang="ru-RU" dirty="0" err="1"/>
              <a:t>позичальником</a:t>
            </a:r>
            <a:r>
              <a:rPr lang="ru-RU" dirty="0"/>
              <a:t> та нерезидентом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договором</a:t>
            </a:r>
            <a:r>
              <a:rPr lang="ru-RU" dirty="0" smtClean="0"/>
              <a:t>);</a:t>
            </a:r>
          </a:p>
          <a:p>
            <a:r>
              <a:rPr lang="ru-RU" dirty="0"/>
              <a:t>22)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з </a:t>
            </a:r>
            <a:r>
              <a:rPr lang="ru-RU" dirty="0" err="1"/>
              <a:t>рахунку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особи-резидента, до паспорта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/паспорта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для </a:t>
            </a:r>
            <a:r>
              <a:rPr lang="ru-RU" dirty="0" err="1"/>
              <a:t>виїзду</a:t>
            </a:r>
            <a:r>
              <a:rPr lang="ru-RU" dirty="0"/>
              <a:t> за кордон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внесені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шляхом </a:t>
            </a:r>
            <a:r>
              <a:rPr lang="ru-RU" dirty="0" err="1"/>
              <a:t>проставлення</a:t>
            </a:r>
            <a:r>
              <a:rPr lang="ru-RU" dirty="0"/>
              <a:t> штампа/</a:t>
            </a:r>
            <a:r>
              <a:rPr lang="ru-RU" dirty="0" err="1"/>
              <a:t>унесення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до </a:t>
            </a:r>
            <a:r>
              <a:rPr lang="ru-RU" dirty="0" err="1"/>
              <a:t>безконтактного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носія</a:t>
            </a:r>
            <a:r>
              <a:rPr lang="ru-RU" dirty="0"/>
              <a:t> про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виїзду</a:t>
            </a:r>
            <a:r>
              <a:rPr lang="ru-RU" dirty="0"/>
              <a:t> за кордон на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;</a:t>
            </a:r>
          </a:p>
          <a:p>
            <a:r>
              <a:rPr lang="ru-RU" dirty="0" smtClean="0"/>
              <a:t>23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продажем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нерухомості</a:t>
            </a:r>
            <a:r>
              <a:rPr lang="ru-RU" dirty="0"/>
              <a:t>, </a:t>
            </a:r>
            <a:r>
              <a:rPr lang="ru-RU" dirty="0" err="1"/>
              <a:t>корпоративних</a:t>
            </a:r>
            <a:r>
              <a:rPr lang="ru-RU" dirty="0"/>
              <a:t> прав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для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статусу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за такими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прибутків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 smtClean="0"/>
              <a:t>24</a:t>
            </a:r>
            <a:r>
              <a:rPr lang="ru-RU" dirty="0"/>
              <a:t>) </a:t>
            </a:r>
            <a:r>
              <a:rPr lang="ru-RU" dirty="0" err="1"/>
              <a:t>розрахунки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договорами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страховиками,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ліцензію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25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залишку</a:t>
            </a:r>
            <a:r>
              <a:rPr lang="ru-RU" dirty="0"/>
              <a:t> </a:t>
            </a:r>
            <a:r>
              <a:rPr lang="ru-RU" dirty="0" err="1" smtClean="0"/>
              <a:t>коштів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7664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За </a:t>
            </a:r>
            <a:r>
              <a:rPr lang="ru-RU" dirty="0" err="1"/>
              <a:t>поточними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осіб-нерезидентів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розрахунки</a:t>
            </a:r>
            <a:r>
              <a:rPr lang="ru-RU" dirty="0"/>
              <a:t> з резидентами за </a:t>
            </a:r>
            <a:r>
              <a:rPr lang="ru-RU" dirty="0" err="1"/>
              <a:t>експорт</a:t>
            </a:r>
            <a:r>
              <a:rPr lang="ru-RU" dirty="0"/>
              <a:t>/</a:t>
            </a:r>
            <a:r>
              <a:rPr lang="ru-RU" dirty="0" err="1"/>
              <a:t>імпорт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робіт</a:t>
            </a:r>
            <a:r>
              <a:rPr lang="ru-RU" dirty="0"/>
              <a:t>,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немайнових</a:t>
            </a:r>
            <a:r>
              <a:rPr lang="ru-RU" dirty="0"/>
              <a:t> прав, </a:t>
            </a:r>
            <a:r>
              <a:rPr lang="ru-RU" dirty="0" err="1"/>
              <a:t>призначених</a:t>
            </a:r>
            <a:r>
              <a:rPr lang="ru-RU" dirty="0"/>
              <a:t> для продажу/</a:t>
            </a:r>
            <a:r>
              <a:rPr lang="ru-RU" dirty="0" err="1"/>
              <a:t>оплатної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);</a:t>
            </a:r>
          </a:p>
          <a:p>
            <a:r>
              <a:rPr lang="ru-RU" dirty="0"/>
              <a:t>2) </a:t>
            </a:r>
            <a:r>
              <a:rPr lang="ru-RU" dirty="0" err="1"/>
              <a:t>розрахунки</a:t>
            </a:r>
            <a:r>
              <a:rPr lang="ru-RU" dirty="0"/>
              <a:t> з резидентами за договорами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за </a:t>
            </a:r>
            <a:r>
              <a:rPr lang="ru-RU" dirty="0" err="1"/>
              <a:t>залученою</a:t>
            </a:r>
            <a:r>
              <a:rPr lang="ru-RU" dirty="0"/>
              <a:t> резидентом-</a:t>
            </a:r>
            <a:r>
              <a:rPr lang="ru-RU" dirty="0" err="1"/>
              <a:t>позичальником</a:t>
            </a:r>
            <a:r>
              <a:rPr lang="ru-RU" dirty="0"/>
              <a:t> </a:t>
            </a:r>
            <a:r>
              <a:rPr lang="ru-RU" dirty="0" err="1"/>
              <a:t>позикою</a:t>
            </a:r>
            <a:r>
              <a:rPr lang="ru-RU" dirty="0"/>
              <a:t> (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сплата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договором </a:t>
            </a:r>
            <a:r>
              <a:rPr lang="ru-RU" dirty="0" err="1"/>
              <a:t>позики</a:t>
            </a:r>
            <a:r>
              <a:rPr lang="ru-RU" dirty="0"/>
              <a:t>);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поверненням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прибутків</a:t>
            </a:r>
            <a:r>
              <a:rPr lang="ru-RU" dirty="0"/>
              <a:t>,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);</a:t>
            </a:r>
          </a:p>
          <a:p>
            <a:r>
              <a:rPr lang="ru-RU" dirty="0"/>
              <a:t>3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продажем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нерухомості</a:t>
            </a:r>
            <a:r>
              <a:rPr lang="ru-RU" dirty="0"/>
              <a:t>, </a:t>
            </a:r>
            <a:r>
              <a:rPr lang="ru-RU" dirty="0" err="1"/>
              <a:t>корпоративних</a:t>
            </a:r>
            <a:r>
              <a:rPr lang="ru-RU" dirty="0"/>
              <a:t> прав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для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статусу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інвестування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за такими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прибутків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 smtClean="0"/>
              <a:t>4</a:t>
            </a:r>
            <a:r>
              <a:rPr lang="ru-RU" dirty="0"/>
              <a:t>)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судів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(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примусовому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з/на </a:t>
            </a:r>
            <a:r>
              <a:rPr lang="ru-RU" dirty="0" err="1"/>
              <a:t>власних</a:t>
            </a:r>
            <a:r>
              <a:rPr lang="ru-RU" dirty="0"/>
              <a:t>(і) </a:t>
            </a:r>
            <a:r>
              <a:rPr lang="ru-RU" dirty="0" err="1"/>
              <a:t>рахунків</a:t>
            </a:r>
            <a:r>
              <a:rPr lang="ru-RU" dirty="0"/>
              <a:t>(и) </a:t>
            </a:r>
            <a:r>
              <a:rPr lang="ru-RU" dirty="0" err="1"/>
              <a:t>цього</a:t>
            </a:r>
            <a:r>
              <a:rPr lang="ru-RU" dirty="0"/>
              <a:t> нерезидента, </a:t>
            </a:r>
            <a:r>
              <a:rPr lang="ru-RU" dirty="0" err="1"/>
              <a:t>відкриті</a:t>
            </a:r>
            <a:r>
              <a:rPr lang="ru-RU" dirty="0"/>
              <a:t> в банках </a:t>
            </a:r>
            <a:r>
              <a:rPr lang="ru-RU" dirty="0" err="1"/>
              <a:t>України</a:t>
            </a:r>
            <a:r>
              <a:rPr lang="ru-RU" dirty="0"/>
              <a:t>/за кордоном;</a:t>
            </a:r>
          </a:p>
          <a:p>
            <a:r>
              <a:rPr lang="ru-RU" dirty="0"/>
              <a:t>7) з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 (</a:t>
            </a:r>
            <a:r>
              <a:rPr lang="ru-RU" dirty="0" err="1"/>
              <a:t>депозитів</a:t>
            </a:r>
            <a:r>
              <a:rPr lang="ru-RU" dirty="0"/>
              <a:t>) та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такими </a:t>
            </a:r>
            <a:r>
              <a:rPr lang="ru-RU" dirty="0" err="1"/>
              <a:t>операціями</a:t>
            </a:r>
            <a:r>
              <a:rPr lang="ru-RU" dirty="0"/>
              <a:t>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за вкладами (депозитами),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залишками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рахунках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з/на </a:t>
            </a:r>
            <a:r>
              <a:rPr lang="ru-RU" dirty="0" err="1"/>
              <a:t>поточних</a:t>
            </a:r>
            <a:r>
              <a:rPr lang="ru-RU" dirty="0"/>
              <a:t>(і) </a:t>
            </a:r>
            <a:r>
              <a:rPr lang="ru-RU" dirty="0" err="1"/>
              <a:t>рахунків</a:t>
            </a:r>
            <a:r>
              <a:rPr lang="ru-RU" dirty="0"/>
              <a:t>(и)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нерезидентів-юридичних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з/на </a:t>
            </a:r>
            <a:r>
              <a:rPr lang="ru-RU" dirty="0" err="1"/>
              <a:t>рахунків</a:t>
            </a:r>
            <a:r>
              <a:rPr lang="ru-RU" dirty="0"/>
              <a:t>(и)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нерезидентів</a:t>
            </a:r>
            <a:r>
              <a:rPr lang="ru-RU" dirty="0"/>
              <a:t> за кордоном;</a:t>
            </a:r>
          </a:p>
          <a:p>
            <a:r>
              <a:rPr lang="ru-RU" dirty="0"/>
              <a:t>10)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іноземною</a:t>
            </a:r>
            <a:r>
              <a:rPr lang="ru-RU" dirty="0"/>
              <a:t> валютою;</a:t>
            </a:r>
          </a:p>
        </p:txBody>
      </p:sp>
    </p:spTree>
    <p:extLst>
      <p:ext uri="{BB962C8B-B14F-4D97-AF65-F5344CB8AC3E}">
        <p14:creationId xmlns:p14="http://schemas.microsoft.com/office/powerpoint/2010/main" val="4759870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/>
          </a:bodyPr>
          <a:lstStyle/>
          <a:p>
            <a:r>
              <a:rPr lang="ru-RU" dirty="0"/>
              <a:t>11)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на/з </a:t>
            </a:r>
            <a:r>
              <a:rPr lang="ru-RU" dirty="0" err="1"/>
              <a:t>поточний</a:t>
            </a:r>
            <a:r>
              <a:rPr lang="ru-RU" dirty="0"/>
              <a:t>(ого) </a:t>
            </a:r>
            <a:r>
              <a:rPr lang="ru-RU" dirty="0" err="1"/>
              <a:t>рахунок</a:t>
            </a:r>
            <a:r>
              <a:rPr lang="ru-RU" dirty="0"/>
              <a:t>(ку), </a:t>
            </a:r>
            <a:r>
              <a:rPr lang="ru-RU" dirty="0" err="1"/>
              <a:t>відкритий</a:t>
            </a:r>
            <a:r>
              <a:rPr lang="ru-RU" dirty="0"/>
              <a:t>(ого)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представництву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;</a:t>
            </a:r>
          </a:p>
          <a:p>
            <a:r>
              <a:rPr lang="ru-RU" dirty="0"/>
              <a:t>12)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</a:t>
            </a:r>
            <a:r>
              <a:rPr lang="ru-RU" dirty="0" err="1"/>
              <a:t>нарахованих</a:t>
            </a:r>
            <a:r>
              <a:rPr lang="ru-RU" dirty="0"/>
              <a:t> за </a:t>
            </a:r>
            <a:r>
              <a:rPr lang="ru-RU" dirty="0" err="1"/>
              <a:t>залишками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інвестиційному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;</a:t>
            </a:r>
          </a:p>
          <a:p>
            <a:r>
              <a:rPr lang="ru-RU" dirty="0"/>
              <a:t>13)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</a:t>
            </a:r>
            <a:r>
              <a:rPr lang="ru-RU" dirty="0" err="1"/>
              <a:t>переказані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/>
              <a:t>14) </a:t>
            </a:r>
            <a:r>
              <a:rPr lang="ru-RU" dirty="0" err="1"/>
              <a:t>розрахунки</a:t>
            </a:r>
            <a:r>
              <a:rPr lang="ru-RU" dirty="0"/>
              <a:t> з </a:t>
            </a:r>
            <a:r>
              <a:rPr lang="ru-RU" dirty="0" err="1"/>
              <a:t>митними</a:t>
            </a:r>
            <a:r>
              <a:rPr lang="ru-RU" dirty="0"/>
              <a:t>, </a:t>
            </a:r>
            <a:r>
              <a:rPr lang="ru-RU" dirty="0" err="1"/>
              <a:t>податковими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органами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15)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 - </a:t>
            </a:r>
            <a:r>
              <a:rPr lang="ru-RU" dirty="0" err="1"/>
              <a:t>номінального</a:t>
            </a:r>
            <a:r>
              <a:rPr lang="ru-RU" dirty="0"/>
              <a:t> </a:t>
            </a:r>
            <a:r>
              <a:rPr lang="ru-RU" dirty="0" err="1"/>
              <a:t>утримувача</a:t>
            </a:r>
            <a:r>
              <a:rPr lang="ru-RU" dirty="0"/>
              <a:t> з </a:t>
            </a:r>
            <a:r>
              <a:rPr lang="ru-RU" dirty="0" err="1"/>
              <a:t>цінними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“Про </a:t>
            </a:r>
            <a:r>
              <a:rPr lang="ru-RU" dirty="0" err="1"/>
              <a:t>депозитарну</a:t>
            </a:r>
            <a:r>
              <a:rPr lang="ru-RU" dirty="0"/>
              <a:t> систему </a:t>
            </a:r>
            <a:r>
              <a:rPr lang="ru-RU" dirty="0" err="1"/>
              <a:t>України</a:t>
            </a:r>
            <a:r>
              <a:rPr lang="ru-RU" dirty="0"/>
              <a:t>”;</a:t>
            </a:r>
          </a:p>
          <a:p>
            <a:r>
              <a:rPr lang="ru-RU" dirty="0"/>
              <a:t>15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наданням</a:t>
            </a:r>
            <a:r>
              <a:rPr lang="ru-RU" dirty="0"/>
              <a:t> резиденту/</a:t>
            </a:r>
            <a:r>
              <a:rPr lang="ru-RU" dirty="0" err="1"/>
              <a:t>отриманням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резидента </a:t>
            </a:r>
            <a:r>
              <a:rPr lang="ru-RU" dirty="0" err="1"/>
              <a:t>поворотної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поверненням</a:t>
            </a:r>
            <a:r>
              <a:rPr lang="ru-RU" dirty="0"/>
              <a:t>;</a:t>
            </a:r>
          </a:p>
          <a:p>
            <a:r>
              <a:rPr lang="ru-RU" dirty="0" smtClean="0"/>
              <a:t>15</a:t>
            </a:r>
            <a:r>
              <a:rPr lang="ru-RU" b="1" baseline="30000" dirty="0" smtClean="0"/>
              <a:t>-2</a:t>
            </a:r>
            <a:r>
              <a:rPr lang="ru-RU" dirty="0"/>
              <a:t>) </a:t>
            </a:r>
            <a:r>
              <a:rPr lang="ru-RU" dirty="0" err="1"/>
              <a:t>одержання</a:t>
            </a:r>
            <a:r>
              <a:rPr lang="ru-RU" dirty="0"/>
              <a:t> кредиту/</a:t>
            </a:r>
            <a:r>
              <a:rPr lang="ru-RU" dirty="0" err="1"/>
              <a:t>позики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договором/договором </a:t>
            </a:r>
            <a:r>
              <a:rPr lang="ru-RU" dirty="0" err="1"/>
              <a:t>позики</a:t>
            </a:r>
            <a:r>
              <a:rPr lang="ru-RU" dirty="0"/>
              <a:t> з банком/</a:t>
            </a:r>
            <a:r>
              <a:rPr lang="ru-RU" dirty="0" err="1"/>
              <a:t>небанківською</a:t>
            </a:r>
            <a:r>
              <a:rPr lang="ru-RU" dirty="0"/>
              <a:t> </a:t>
            </a:r>
            <a:r>
              <a:rPr lang="ru-RU" dirty="0" err="1"/>
              <a:t>фінансовою</a:t>
            </a:r>
            <a:r>
              <a:rPr lang="ru-RU" dirty="0"/>
              <a:t> </a:t>
            </a:r>
            <a:r>
              <a:rPr lang="ru-RU" dirty="0" err="1"/>
              <a:t>установою</a:t>
            </a:r>
            <a:r>
              <a:rPr lang="ru-RU" dirty="0"/>
              <a:t>;</a:t>
            </a:r>
          </a:p>
          <a:p>
            <a:r>
              <a:rPr lang="ru-RU" dirty="0" smtClean="0"/>
              <a:t>15</a:t>
            </a:r>
            <a:r>
              <a:rPr lang="ru-RU" b="1" baseline="30000" dirty="0" smtClean="0"/>
              <a:t>-3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заборгованості</a:t>
            </a:r>
            <a:r>
              <a:rPr lang="ru-RU" dirty="0"/>
              <a:t> перед резидентом за </a:t>
            </a:r>
            <a:r>
              <a:rPr lang="ru-RU" dirty="0" err="1"/>
              <a:t>кредитним</a:t>
            </a:r>
            <a:r>
              <a:rPr lang="ru-RU" dirty="0"/>
              <a:t> договором, договором </a:t>
            </a:r>
            <a:r>
              <a:rPr lang="ru-RU" dirty="0" err="1"/>
              <a:t>позики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кредиту, </a:t>
            </a:r>
            <a:r>
              <a:rPr lang="ru-RU" dirty="0" err="1"/>
              <a:t>позики</a:t>
            </a:r>
            <a:r>
              <a:rPr lang="ru-RU" dirty="0"/>
              <a:t>, </a:t>
            </a:r>
            <a:r>
              <a:rPr lang="ru-RU" dirty="0" err="1"/>
              <a:t>установлені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договором);</a:t>
            </a:r>
          </a:p>
          <a:p>
            <a:r>
              <a:rPr lang="ru-RU" dirty="0" smtClean="0"/>
              <a:t>16</a:t>
            </a:r>
            <a:r>
              <a:rPr lang="ru-RU" dirty="0"/>
              <a:t>) </a:t>
            </a:r>
            <a:r>
              <a:rPr lang="ru-RU" dirty="0" err="1"/>
              <a:t>операції</a:t>
            </a:r>
            <a:r>
              <a:rPr lang="ru-RU" dirty="0"/>
              <a:t> (</a:t>
            </a:r>
            <a:r>
              <a:rPr lang="ru-RU" dirty="0" err="1"/>
              <a:t>перекази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з/на </a:t>
            </a:r>
            <a:r>
              <a:rPr lang="ru-RU" dirty="0" err="1"/>
              <a:t>поточних</a:t>
            </a:r>
            <a:r>
              <a:rPr lang="ru-RU" dirty="0"/>
              <a:t>(і) </a:t>
            </a:r>
            <a:r>
              <a:rPr lang="ru-RU" dirty="0" err="1"/>
              <a:t>рахунків</a:t>
            </a:r>
            <a:r>
              <a:rPr lang="ru-RU" dirty="0"/>
              <a:t>(и) </a:t>
            </a:r>
            <a:r>
              <a:rPr lang="ru-RU" dirty="0" err="1"/>
              <a:t>резидентів</a:t>
            </a:r>
            <a:r>
              <a:rPr lang="ru-RU" dirty="0"/>
              <a:t> на/з </a:t>
            </a:r>
            <a:r>
              <a:rPr lang="ru-RU" dirty="0" err="1"/>
              <a:t>рахунки</a:t>
            </a:r>
            <a:r>
              <a:rPr lang="ru-RU" dirty="0"/>
              <a:t>(</a:t>
            </a:r>
            <a:r>
              <a:rPr lang="ru-RU" dirty="0" err="1"/>
              <a:t>ів</a:t>
            </a:r>
            <a:r>
              <a:rPr lang="ru-RU" dirty="0"/>
              <a:t>) </a:t>
            </a:r>
            <a:r>
              <a:rPr lang="ru-RU" dirty="0" err="1"/>
              <a:t>нерезидентів</a:t>
            </a:r>
            <a:r>
              <a:rPr lang="ru-RU" dirty="0"/>
              <a:t> за кордоном.</a:t>
            </a:r>
          </a:p>
        </p:txBody>
      </p:sp>
    </p:spTree>
    <p:extLst>
      <p:ext uri="{BB962C8B-B14F-4D97-AF65-F5344CB8AC3E}">
        <p14:creationId xmlns:p14="http://schemas.microsoft.com/office/powerpoint/2010/main" val="24138227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940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Органи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 smtClean="0"/>
              <a:t>суб’єктами</a:t>
            </a:r>
            <a:r>
              <a:rPr lang="ru-RU" dirty="0" smtClean="0"/>
              <a:t> </a:t>
            </a:r>
            <a:r>
              <a:rPr lang="ru-RU" dirty="0" err="1"/>
              <a:t>здійснення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агентів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таких </a:t>
            </a:r>
            <a:r>
              <a:rPr lang="ru-RU" dirty="0" err="1"/>
              <a:t>перевірок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доступу до систем </a:t>
            </a:r>
            <a:r>
              <a:rPr lang="ru-RU" dirty="0" err="1"/>
              <a:t>автоматизації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підтвердних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пояснень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а </a:t>
            </a:r>
            <a:r>
              <a:rPr lang="ru-RU" dirty="0" err="1"/>
              <a:t>агенти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таких </a:t>
            </a:r>
            <a:r>
              <a:rPr lang="ru-RU" dirty="0" err="1"/>
              <a:t>перевірок</a:t>
            </a:r>
            <a:r>
              <a:rPr lang="ru-RU" dirty="0"/>
              <a:t>,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доступ, </a:t>
            </a:r>
            <a:r>
              <a:rPr lang="ru-RU" dirty="0" err="1"/>
              <a:t>пояснення</a:t>
            </a:r>
            <a:r>
              <a:rPr lang="ru-RU" dirty="0"/>
              <a:t>,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Інформація</a:t>
            </a:r>
            <a:r>
              <a:rPr lang="ru-RU" dirty="0"/>
              <a:t> про банки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збирається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за банками, становить </a:t>
            </a:r>
            <a:r>
              <a:rPr lang="ru-RU" dirty="0" err="1"/>
              <a:t>банківську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.</a:t>
            </a:r>
          </a:p>
          <a:p>
            <a:r>
              <a:rPr lang="ru-RU" dirty="0" err="1"/>
              <a:t>Інформація</a:t>
            </a:r>
            <a:r>
              <a:rPr lang="ru-RU" dirty="0"/>
              <a:t> про </a:t>
            </a:r>
            <a:r>
              <a:rPr lang="ru-RU" dirty="0" err="1"/>
              <a:t>небанківські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установи та </a:t>
            </a:r>
            <a:r>
              <a:rPr lang="ru-RU" dirty="0" err="1"/>
              <a:t>операторів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збирається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за </a:t>
            </a:r>
            <a:r>
              <a:rPr lang="ru-RU" dirty="0" err="1"/>
              <a:t>небанківськими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та операторами </a:t>
            </a:r>
            <a:r>
              <a:rPr lang="ru-RU" dirty="0" err="1"/>
              <a:t>поштового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ліцензію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є </a:t>
            </a:r>
            <a:r>
              <a:rPr lang="ru-RU" dirty="0" err="1"/>
              <a:t>інформацією</a:t>
            </a:r>
            <a:r>
              <a:rPr lang="ru-RU" dirty="0"/>
              <a:t> з </a:t>
            </a:r>
            <a:r>
              <a:rPr lang="ru-RU" dirty="0" err="1"/>
              <a:t>обмеженим</a:t>
            </a:r>
            <a:r>
              <a:rPr lang="ru-RU" dirty="0"/>
              <a:t> доступом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агентів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таких </a:t>
            </a:r>
            <a:r>
              <a:rPr lang="ru-RU" dirty="0" err="1"/>
              <a:t>перевірок</a:t>
            </a:r>
            <a:r>
              <a:rPr lang="ru-RU" dirty="0"/>
              <a:t> і допустили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та </a:t>
            </a:r>
            <a:r>
              <a:rPr lang="ru-RU" dirty="0" err="1"/>
              <a:t>застосовувати</a:t>
            </a:r>
            <a:r>
              <a:rPr lang="ru-RU" dirty="0"/>
              <a:t> заходи </a:t>
            </a:r>
            <a:r>
              <a:rPr lang="ru-RU" dirty="0" err="1"/>
              <a:t>впливу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агентом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агент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запобігає</a:t>
            </a:r>
            <a:r>
              <a:rPr lang="ru-RU" dirty="0"/>
              <a:t> </a:t>
            </a:r>
            <a:r>
              <a:rPr lang="ru-RU" dirty="0" err="1"/>
              <a:t>проведенню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та </a:t>
            </a:r>
            <a:r>
              <a:rPr lang="ru-RU" dirty="0" err="1"/>
              <a:t>інформує</a:t>
            </a:r>
            <a:r>
              <a:rPr lang="ru-RU" dirty="0"/>
              <a:t> про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валютну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 орган валютного </a:t>
            </a:r>
            <a:r>
              <a:rPr lang="ru-RU" dirty="0" err="1"/>
              <a:t>нагляду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66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Органи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обмінюються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виявлених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отриманою</a:t>
            </a:r>
            <a:r>
              <a:rPr lang="ru-RU" dirty="0"/>
              <a:t> ними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, з метою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валютного </a:t>
            </a:r>
            <a:r>
              <a:rPr lang="ru-RU" dirty="0" err="1"/>
              <a:t>регулювання</a:t>
            </a:r>
            <a:r>
              <a:rPr lang="ru-RU" dirty="0"/>
              <a:t> та </a:t>
            </a:r>
            <a:r>
              <a:rPr lang="ru-RU" dirty="0" err="1"/>
              <a:t>нагляду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/>
              <a:t>валютного </a:t>
            </a:r>
            <a:r>
              <a:rPr lang="ru-RU" dirty="0" err="1"/>
              <a:t>нагляду</a:t>
            </a:r>
            <a:r>
              <a:rPr lang="ru-RU" dirty="0"/>
              <a:t> та </a:t>
            </a:r>
            <a:r>
              <a:rPr lang="ru-RU" dirty="0" err="1"/>
              <a:t>агенти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посадові</a:t>
            </a:r>
            <a:r>
              <a:rPr lang="ru-RU" dirty="0"/>
              <a:t> особи </a:t>
            </a:r>
            <a:r>
              <a:rPr lang="ru-RU" dirty="0" err="1"/>
              <a:t>зобов’язані</a:t>
            </a:r>
            <a:r>
              <a:rPr lang="ru-RU" dirty="0"/>
              <a:t> в порядку, </a:t>
            </a:r>
            <a:r>
              <a:rPr lang="ru-RU" dirty="0" err="1"/>
              <a:t>передбаченому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запобігати</a:t>
            </a:r>
            <a:r>
              <a:rPr lang="ru-RU" dirty="0"/>
              <a:t> </a:t>
            </a:r>
            <a:r>
              <a:rPr lang="ru-RU" dirty="0" err="1"/>
              <a:t>розголошенню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доступ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обмеженим</a:t>
            </a:r>
            <a:r>
              <a:rPr lang="ru-RU" dirty="0"/>
              <a:t> та яка стала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відомою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ними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 За </a:t>
            </a:r>
            <a:r>
              <a:rPr lang="ru-RU" dirty="0" err="1"/>
              <a:t>розголошення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та </a:t>
            </a:r>
            <a:r>
              <a:rPr lang="ru-RU" dirty="0" err="1"/>
              <a:t>агенти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посадові</a:t>
            </a:r>
            <a:r>
              <a:rPr lang="ru-RU" dirty="0"/>
              <a:t> особи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, </a:t>
            </a:r>
            <a:r>
              <a:rPr lang="ru-RU" dirty="0" err="1"/>
              <a:t>передбачену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організовує</a:t>
            </a:r>
            <a:r>
              <a:rPr lang="ru-RU" dirty="0"/>
              <a:t> та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шляхом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та </a:t>
            </a:r>
            <a:r>
              <a:rPr lang="ru-RU" dirty="0" err="1"/>
              <a:t>безвиїзного</a:t>
            </a:r>
            <a:r>
              <a:rPr lang="ru-RU" dirty="0"/>
              <a:t> </a:t>
            </a:r>
            <a:r>
              <a:rPr lang="ru-RU" dirty="0" err="1"/>
              <a:t>нагляду</a:t>
            </a:r>
            <a:r>
              <a:rPr lang="ru-RU" dirty="0"/>
              <a:t> в порядку, </a:t>
            </a:r>
            <a:r>
              <a:rPr lang="ru-RU" dirty="0" err="1"/>
              <a:t>визначеному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Національного</a:t>
            </a:r>
            <a:r>
              <a:rPr lang="ru-RU" dirty="0"/>
              <a:t> банку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нагляду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, валютного </a:t>
            </a:r>
            <a:r>
              <a:rPr lang="ru-RU" dirty="0" err="1"/>
              <a:t>нагляду</a:t>
            </a:r>
            <a:r>
              <a:rPr lang="ru-RU" dirty="0"/>
              <a:t>, </a:t>
            </a:r>
            <a:r>
              <a:rPr lang="ru-RU" dirty="0" err="1"/>
              <a:t>нагляду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і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персональних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обмежувальних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(</a:t>
            </a:r>
            <a:r>
              <a:rPr lang="ru-RU" dirty="0" err="1"/>
              <a:t>санкцій</a:t>
            </a:r>
            <a:r>
              <a:rPr lang="ru-RU" dirty="0"/>
              <a:t>), та </a:t>
            </a:r>
            <a:r>
              <a:rPr lang="ru-RU" dirty="0" err="1"/>
              <a:t>застосування</a:t>
            </a:r>
            <a:r>
              <a:rPr lang="ru-RU" dirty="0"/>
              <a:t> до них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, </a:t>
            </a:r>
            <a:r>
              <a:rPr lang="ru-RU" dirty="0" err="1"/>
              <a:t>адекватних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Валютний</a:t>
            </a:r>
            <a:r>
              <a:rPr lang="ru-RU" b="1" dirty="0" smtClean="0"/>
              <a:t> </a:t>
            </a:r>
            <a:r>
              <a:rPr lang="ru-RU" b="1" dirty="0" err="1"/>
              <a:t>нагляд</a:t>
            </a:r>
            <a:r>
              <a:rPr lang="ru-RU" b="1" dirty="0"/>
              <a:t> </a:t>
            </a:r>
            <a:r>
              <a:rPr lang="ru-RU" dirty="0"/>
              <a:t>за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- </a:t>
            </a:r>
            <a:r>
              <a:rPr lang="ru-RU" dirty="0" err="1"/>
              <a:t>нагляд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за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структурними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та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безвиїзного</a:t>
            </a:r>
            <a:r>
              <a:rPr lang="ru-RU" dirty="0"/>
              <a:t> </a:t>
            </a:r>
            <a:r>
              <a:rPr lang="ru-RU" dirty="0" err="1"/>
              <a:t>нагляду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ризик-орієнтованого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 та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здійснюваних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валютному </a:t>
            </a:r>
            <a:r>
              <a:rPr lang="ru-RU" dirty="0" err="1"/>
              <a:t>законодавству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64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6256" y="310067"/>
            <a:ext cx="93760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Уповноважена</a:t>
            </a:r>
            <a:r>
              <a:rPr lang="ru-RU" dirty="0" smtClean="0"/>
              <a:t> </a:t>
            </a:r>
            <a:r>
              <a:rPr lang="ru-RU" dirty="0" err="1" smtClean="0"/>
              <a:t>установа</a:t>
            </a:r>
            <a:r>
              <a:rPr lang="ru-RU" dirty="0" smtClean="0"/>
              <a:t> як агент валютного </a:t>
            </a:r>
            <a:r>
              <a:rPr lang="ru-RU" dirty="0" err="1" smtClean="0"/>
              <a:t>нагляду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нагляд</a:t>
            </a:r>
            <a:r>
              <a:rPr lang="ru-RU" dirty="0" smtClean="0"/>
              <a:t> за </a:t>
            </a:r>
            <a:r>
              <a:rPr lang="ru-RU" dirty="0" err="1" smtClean="0"/>
              <a:t>дотриманням</a:t>
            </a:r>
            <a:r>
              <a:rPr lang="ru-RU" dirty="0" smtClean="0"/>
              <a:t> валютного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резидентами та нерезидентами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через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установу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нагляд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установленні</a:t>
            </a:r>
            <a:r>
              <a:rPr lang="ru-RU" dirty="0" smtClean="0"/>
              <a:t> </a:t>
            </a:r>
            <a:r>
              <a:rPr lang="ru-RU" dirty="0" err="1" smtClean="0"/>
              <a:t>уповноваженою</a:t>
            </a:r>
            <a:r>
              <a:rPr lang="ru-RU" dirty="0" smtClean="0"/>
              <a:t> </a:t>
            </a:r>
            <a:r>
              <a:rPr lang="ru-RU" dirty="0" err="1" smtClean="0"/>
              <a:t>установою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(</a:t>
            </a:r>
            <a:r>
              <a:rPr lang="ru-RU" dirty="0" err="1" smtClean="0"/>
              <a:t>резидентів</a:t>
            </a:r>
            <a:r>
              <a:rPr lang="ru-RU" dirty="0" smtClean="0"/>
              <a:t> і </a:t>
            </a:r>
            <a:r>
              <a:rPr lang="ru-RU" dirty="0" err="1" smtClean="0"/>
              <a:t>нерезидентів</a:t>
            </a:r>
            <a:r>
              <a:rPr lang="ru-RU" dirty="0" smtClean="0"/>
              <a:t>) </a:t>
            </a:r>
            <a:r>
              <a:rPr lang="ru-RU" dirty="0" err="1" smtClean="0"/>
              <a:t>вимогам</a:t>
            </a:r>
            <a:r>
              <a:rPr lang="ru-RU" dirty="0" smtClean="0"/>
              <a:t> валютного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запобіганні</a:t>
            </a:r>
            <a:r>
              <a:rPr lang="ru-RU" dirty="0" smtClean="0"/>
              <a:t> </a:t>
            </a:r>
            <a:r>
              <a:rPr lang="ru-RU" dirty="0" err="1" smtClean="0"/>
              <a:t>уповноваженою</a:t>
            </a:r>
            <a:r>
              <a:rPr lang="ru-RU" dirty="0" smtClean="0"/>
              <a:t> </a:t>
            </a:r>
            <a:r>
              <a:rPr lang="ru-RU" dirty="0" err="1" smtClean="0"/>
              <a:t>установою</a:t>
            </a:r>
            <a:r>
              <a:rPr lang="ru-RU" dirty="0" smtClean="0"/>
              <a:t> </a:t>
            </a:r>
            <a:r>
              <a:rPr lang="ru-RU" dirty="0" err="1" smtClean="0"/>
              <a:t>проведенню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 через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установу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валютного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, та/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своєчасному</a:t>
            </a:r>
            <a:r>
              <a:rPr lang="ru-RU" dirty="0" smtClean="0"/>
              <a:t> </a:t>
            </a:r>
            <a:r>
              <a:rPr lang="ru-RU" dirty="0" err="1" smtClean="0"/>
              <a:t>інформуванні</a:t>
            </a:r>
            <a:r>
              <a:rPr lang="ru-RU" dirty="0" smtClean="0"/>
              <a:t> </a:t>
            </a:r>
            <a:r>
              <a:rPr lang="ru-RU" dirty="0" err="1" smtClean="0"/>
              <a:t>уповноваженою</a:t>
            </a:r>
            <a:r>
              <a:rPr lang="ru-RU" dirty="0" smtClean="0"/>
              <a:t> </a:t>
            </a:r>
            <a:r>
              <a:rPr lang="ru-RU" dirty="0" err="1" smtClean="0"/>
              <a:t>установою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банку у </a:t>
            </a:r>
            <a:r>
              <a:rPr lang="ru-RU" dirty="0" err="1" smtClean="0"/>
              <a:t>випадках</a:t>
            </a:r>
            <a:r>
              <a:rPr lang="ru-RU" dirty="0" smtClean="0"/>
              <a:t> і в порядку, </a:t>
            </a:r>
            <a:r>
              <a:rPr lang="ru-RU" dirty="0" err="1" smtClean="0"/>
              <a:t>установлених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уключаючи</a:t>
            </a:r>
            <a:r>
              <a:rPr lang="ru-RU" dirty="0" smtClean="0"/>
              <a:t> нормативно-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банку, про </a:t>
            </a:r>
            <a:r>
              <a:rPr lang="ru-RU" dirty="0" err="1" smtClean="0"/>
              <a:t>валютні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валютного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в </a:t>
            </a:r>
            <a:r>
              <a:rPr lang="ru-RU" dirty="0" err="1" smtClean="0"/>
              <a:t>уповноважених</a:t>
            </a:r>
            <a:r>
              <a:rPr lang="ru-RU" dirty="0" smtClean="0"/>
              <a:t> </a:t>
            </a:r>
            <a:r>
              <a:rPr lang="ru-RU" dirty="0" err="1" smtClean="0"/>
              <a:t>установах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 (в </a:t>
            </a:r>
            <a:r>
              <a:rPr lang="ru-RU" dirty="0" err="1" smtClean="0"/>
              <a:t>електронному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/на </a:t>
            </a:r>
            <a:r>
              <a:rPr lang="ru-RU" dirty="0" err="1" smtClean="0"/>
              <a:t>паперових</a:t>
            </a:r>
            <a:r>
              <a:rPr lang="ru-RU" dirty="0" smtClean="0"/>
              <a:t> </a:t>
            </a:r>
            <a:r>
              <a:rPr lang="ru-RU" dirty="0" err="1" smtClean="0"/>
              <a:t>носіях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підтверджують</a:t>
            </a:r>
            <a:r>
              <a:rPr lang="ru-RU" dirty="0" smtClean="0"/>
              <a:t>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проведених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валютному </a:t>
            </a:r>
            <a:r>
              <a:rPr lang="ru-RU" dirty="0" err="1" smtClean="0"/>
              <a:t>законодавству</a:t>
            </a:r>
            <a:r>
              <a:rPr lang="ru-RU" dirty="0" smtClean="0"/>
              <a:t>, за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з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минуло не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п’яти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, </a:t>
            </a:r>
            <a:r>
              <a:rPr lang="ru-RU" dirty="0" err="1" smtClean="0"/>
              <a:t>кваліфікується</a:t>
            </a:r>
            <a:r>
              <a:rPr lang="ru-RU" dirty="0" smtClean="0"/>
              <a:t> як </a:t>
            </a:r>
            <a:r>
              <a:rPr lang="ru-RU" dirty="0" err="1" smtClean="0"/>
              <a:t>нездійснення</a:t>
            </a:r>
            <a:r>
              <a:rPr lang="ru-RU" dirty="0" smtClean="0"/>
              <a:t>/</a:t>
            </a:r>
            <a:r>
              <a:rPr lang="ru-RU" dirty="0" err="1" smtClean="0"/>
              <a:t>неналежне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установами</a:t>
            </a:r>
            <a:r>
              <a:rPr lang="ru-RU" dirty="0" smtClean="0"/>
              <a:t> валютного </a:t>
            </a:r>
            <a:r>
              <a:rPr lang="ru-RU" dirty="0" err="1" smtClean="0"/>
              <a:t>нагляду</a:t>
            </a:r>
            <a:r>
              <a:rPr lang="ru-RU" dirty="0" smtClean="0"/>
              <a:t> в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невиконання</a:t>
            </a:r>
            <a:r>
              <a:rPr lang="ru-RU" dirty="0" smtClean="0"/>
              <a:t> </a:t>
            </a:r>
            <a:r>
              <a:rPr lang="ru-RU" dirty="0" err="1" smtClean="0"/>
              <a:t>обов’язків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проведенню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валютного </a:t>
            </a:r>
            <a:r>
              <a:rPr lang="ru-RU" dirty="0" err="1" smtClean="0"/>
              <a:t>законодавства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153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204717"/>
            <a:ext cx="9608023" cy="649633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Уповноважені</a:t>
            </a:r>
            <a:r>
              <a:rPr lang="ru-RU" dirty="0"/>
              <a:t> установи як </a:t>
            </a:r>
            <a:r>
              <a:rPr lang="ru-RU" dirty="0" err="1"/>
              <a:t>агенти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валютного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у </a:t>
            </a:r>
            <a:r>
              <a:rPr lang="ru-RU" dirty="0" err="1"/>
              <a:t>розроблених</a:t>
            </a:r>
            <a:r>
              <a:rPr lang="ru-RU" dirty="0"/>
              <a:t> та </a:t>
            </a:r>
            <a:r>
              <a:rPr lang="ru-RU" dirty="0" err="1"/>
              <a:t>затверджених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особою/</a:t>
            </a:r>
            <a:r>
              <a:rPr lang="ru-RU" dirty="0" err="1"/>
              <a:t>уповноваженим</a:t>
            </a:r>
            <a:r>
              <a:rPr lang="ru-RU" dirty="0"/>
              <a:t> органом </a:t>
            </a:r>
            <a:r>
              <a:rPr lang="ru-RU" dirty="0" err="1"/>
              <a:t>внутрішніх</a:t>
            </a:r>
            <a:r>
              <a:rPr lang="ru-RU" dirty="0"/>
              <a:t> документах (процедурах, </a:t>
            </a:r>
            <a:r>
              <a:rPr lang="ru-RU" dirty="0" err="1"/>
              <a:t>програмах</a:t>
            </a:r>
            <a:r>
              <a:rPr lang="ru-RU" dirty="0"/>
              <a:t>, </a:t>
            </a:r>
            <a:r>
              <a:rPr lang="ru-RU" dirty="0" err="1"/>
              <a:t>положеннях</a:t>
            </a:r>
            <a:r>
              <a:rPr lang="ru-RU" dirty="0"/>
              <a:t>, </a:t>
            </a:r>
            <a:r>
              <a:rPr lang="ru-RU" dirty="0" err="1"/>
              <a:t>процесах</a:t>
            </a:r>
            <a:r>
              <a:rPr lang="ru-RU" dirty="0"/>
              <a:t>) порядок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ризик-орієнтованого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:</a:t>
            </a:r>
          </a:p>
          <a:p>
            <a:r>
              <a:rPr lang="ru-RU" dirty="0"/>
              <a:t>1) порядок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про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/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/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);</a:t>
            </a:r>
          </a:p>
          <a:p>
            <a:r>
              <a:rPr lang="ru-RU" dirty="0"/>
              <a:t>2) порядок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сумнівних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/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;</a:t>
            </a:r>
          </a:p>
          <a:p>
            <a:r>
              <a:rPr lang="ru-RU" dirty="0"/>
              <a:t>3) порядок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проведенню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 через </a:t>
            </a:r>
            <a:r>
              <a:rPr lang="ru-RU" dirty="0" err="1"/>
              <a:t>уповноважені</a:t>
            </a:r>
            <a:r>
              <a:rPr lang="ru-RU" dirty="0"/>
              <a:t> установи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/</a:t>
            </a:r>
            <a:r>
              <a:rPr lang="ru-RU" dirty="0" err="1"/>
              <a:t>відмови</a:t>
            </a:r>
            <a:r>
              <a:rPr lang="ru-RU" dirty="0"/>
              <a:t> в </a:t>
            </a:r>
            <a:r>
              <a:rPr lang="ru-RU" dirty="0" err="1"/>
              <a:t>проведенні</a:t>
            </a:r>
            <a:r>
              <a:rPr lang="ru-RU" dirty="0"/>
              <a:t> таких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заходи (на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установи),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клієнтами</a:t>
            </a:r>
            <a:r>
              <a:rPr lang="ru-RU" dirty="0"/>
              <a:t> валютного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Уповноважені</a:t>
            </a:r>
            <a:r>
              <a:rPr lang="ru-RU" dirty="0"/>
              <a:t> установи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нормативно-правового акта </a:t>
            </a:r>
            <a:r>
              <a:rPr lang="ru-RU" dirty="0" err="1"/>
              <a:t>Національного</a:t>
            </a:r>
            <a:r>
              <a:rPr lang="ru-RU" dirty="0"/>
              <a:t> банку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інформації</a:t>
            </a:r>
            <a:r>
              <a:rPr lang="ru-RU" dirty="0"/>
              <a:t>) про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005922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каймленный край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1701</TotalTime>
  <Words>9514</Words>
  <Application>Microsoft Office PowerPoint</Application>
  <PresentationFormat>Широкоэкранный</PresentationFormat>
  <Paragraphs>388</Paragraphs>
  <Slides>53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8" baseType="lpstr">
      <vt:lpstr>Arial</vt:lpstr>
      <vt:lpstr>Calibri</vt:lpstr>
      <vt:lpstr>Trebuchet MS</vt:lpstr>
      <vt:lpstr>Wingdings 3</vt:lpstr>
      <vt:lpstr>Грань</vt:lpstr>
      <vt:lpstr>Тема 7. Валютний нагляд  7.1. Сутність та сфера валютного нагляду. 7.2. Функції державних органів і банківської системи України у сфері валютного нагляду. 7.3. Фінансовий моніторинг у системі валютного нагляду. 7.4. Відповідальність за порушення валютного законодавства.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Dell</cp:lastModifiedBy>
  <cp:revision>35</cp:revision>
  <dcterms:created xsi:type="dcterms:W3CDTF">2021-04-06T17:18:59Z</dcterms:created>
  <dcterms:modified xsi:type="dcterms:W3CDTF">2021-04-14T15:00:43Z</dcterms:modified>
</cp:coreProperties>
</file>