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55"/>
  </p:notesMasterIdLst>
  <p:sldIdLst>
    <p:sldId id="256" r:id="rId2"/>
    <p:sldId id="257" r:id="rId3"/>
    <p:sldId id="258" r:id="rId4"/>
    <p:sldId id="287" r:id="rId5"/>
    <p:sldId id="288" r:id="rId6"/>
    <p:sldId id="289" r:id="rId7"/>
    <p:sldId id="259" r:id="rId8"/>
    <p:sldId id="260" r:id="rId9"/>
    <p:sldId id="261" r:id="rId10"/>
    <p:sldId id="262" r:id="rId11"/>
    <p:sldId id="263" r:id="rId12"/>
    <p:sldId id="264" r:id="rId13"/>
    <p:sldId id="290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301" r:id="rId44"/>
    <p:sldId id="302" r:id="rId45"/>
    <p:sldId id="303" r:id="rId46"/>
    <p:sldId id="298" r:id="rId47"/>
    <p:sldId id="304" r:id="rId48"/>
    <p:sldId id="305" r:id="rId49"/>
    <p:sldId id="306" r:id="rId50"/>
    <p:sldId id="299" r:id="rId51"/>
    <p:sldId id="300" r:id="rId52"/>
    <p:sldId id="307" r:id="rId53"/>
    <p:sldId id="308" r:id="rId5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59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EDE90A-E828-466D-A112-A9A5020CFA9A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2804E7-488A-4979-A435-86D0F57E0E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827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2804E7-488A-4979-A435-86D0F57E0E5F}" type="slidenum">
              <a:rPr lang="ru-RU" smtClean="0"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0457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DE6E8-CE38-4D5D-907D-63E0D9EFDC03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5A6F-56F5-4210-A090-7722DCA0AD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570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DE6E8-CE38-4D5D-907D-63E0D9EFDC03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5A6F-56F5-4210-A090-7722DCA0AD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677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DE6E8-CE38-4D5D-907D-63E0D9EFDC03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5A6F-56F5-4210-A090-7722DCA0AD39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931768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DE6E8-CE38-4D5D-907D-63E0D9EFDC03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5A6F-56F5-4210-A090-7722DCA0AD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1904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DE6E8-CE38-4D5D-907D-63E0D9EFDC03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5A6F-56F5-4210-A090-7722DCA0AD39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953773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DE6E8-CE38-4D5D-907D-63E0D9EFDC03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5A6F-56F5-4210-A090-7722DCA0AD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72110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DE6E8-CE38-4D5D-907D-63E0D9EFDC03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5A6F-56F5-4210-A090-7722DCA0AD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0600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DE6E8-CE38-4D5D-907D-63E0D9EFDC03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5A6F-56F5-4210-A090-7722DCA0AD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2916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DE6E8-CE38-4D5D-907D-63E0D9EFDC03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5A6F-56F5-4210-A090-7722DCA0AD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7634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DE6E8-CE38-4D5D-907D-63E0D9EFDC03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5A6F-56F5-4210-A090-7722DCA0AD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4598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DE6E8-CE38-4D5D-907D-63E0D9EFDC03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5A6F-56F5-4210-A090-7722DCA0AD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713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DE6E8-CE38-4D5D-907D-63E0D9EFDC03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5A6F-56F5-4210-A090-7722DCA0AD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3105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DE6E8-CE38-4D5D-907D-63E0D9EFDC03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5A6F-56F5-4210-A090-7722DCA0AD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997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DE6E8-CE38-4D5D-907D-63E0D9EFDC03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5A6F-56F5-4210-A090-7722DCA0AD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957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DE6E8-CE38-4D5D-907D-63E0D9EFDC03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5A6F-56F5-4210-A090-7722DCA0AD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4012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DE6E8-CE38-4D5D-907D-63E0D9EFDC03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5A6F-56F5-4210-A090-7722DCA0AD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4806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0DE6E8-CE38-4D5D-907D-63E0D9EFDC03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0C675A6F-56F5-4210-A090-7722DCA0AD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068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679-14#n161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679-14#n161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v0004500-19#n10" TargetMode="External"/><Relationship Id="rId2" Type="http://schemas.openxmlformats.org/officeDocument/2006/relationships/hyperlink" Target="https://zakon.rada.gov.ua/laws/show/v0005500-19#n12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v0078500-17#n11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v0089500-17#n26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2473-19#n100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5178-17" TargetMode="Externa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218364"/>
            <a:ext cx="7766936" cy="4885898"/>
          </a:xfrm>
        </p:spPr>
        <p:txBody>
          <a:bodyPr/>
          <a:lstStyle/>
          <a:p>
            <a:pPr algn="l"/>
            <a:r>
              <a:rPr lang="uk-UA" sz="24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Тема 7. Валютний </a:t>
            </a:r>
            <a:r>
              <a:rPr lang="uk-UA" sz="24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нагляд</a:t>
            </a:r>
            <a:br>
              <a:rPr lang="uk-UA" sz="24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2400" dirty="0"/>
              <a:t/>
            </a:r>
            <a:br>
              <a:rPr lang="ru-RU" sz="2400" dirty="0"/>
            </a:br>
            <a:r>
              <a:rPr lang="uk-UA" sz="2400" dirty="0"/>
              <a:t>7.1. Сутність та сфера валютного нагляду.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uk-UA" sz="2400" dirty="0"/>
              <a:t>7.2. Функції державних органів і банківської системи України у сфері валютного нагляду.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uk-UA" sz="2400" dirty="0"/>
              <a:t>7.3. Фінансовий моніторинг у системі валютного нагляду.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uk-UA" sz="2400" dirty="0"/>
              <a:t>7.4. Відповідальність за порушення валютного законодавства.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57549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251" y="204717"/>
            <a:ext cx="9608023" cy="6496334"/>
          </a:xfrm>
        </p:spPr>
        <p:txBody>
          <a:bodyPr/>
          <a:lstStyle/>
          <a:p>
            <a:pPr marL="0" indent="0">
              <a:buNone/>
            </a:pPr>
            <a:r>
              <a:rPr lang="ru-RU" dirty="0" err="1"/>
              <a:t>Уповноважена</a:t>
            </a:r>
            <a:r>
              <a:rPr lang="ru-RU" dirty="0"/>
              <a:t> </a:t>
            </a:r>
            <a:r>
              <a:rPr lang="ru-RU" dirty="0" err="1"/>
              <a:t>установа</a:t>
            </a:r>
            <a:r>
              <a:rPr lang="ru-RU" dirty="0"/>
              <a:t> </a:t>
            </a:r>
            <a:r>
              <a:rPr lang="ru-RU" dirty="0" err="1"/>
              <a:t>зобов’язана</a:t>
            </a:r>
            <a:r>
              <a:rPr lang="ru-RU" dirty="0"/>
              <a:t> </a:t>
            </a:r>
            <a:r>
              <a:rPr lang="ru-RU" dirty="0" err="1"/>
              <a:t>забезпечити</a:t>
            </a:r>
            <a:r>
              <a:rPr lang="ru-RU" dirty="0"/>
              <a:t> </a:t>
            </a:r>
            <a:r>
              <a:rPr lang="ru-RU" dirty="0" err="1"/>
              <a:t>всебічний</a:t>
            </a:r>
            <a:r>
              <a:rPr lang="ru-RU" dirty="0"/>
              <a:t> </a:t>
            </a:r>
            <a:r>
              <a:rPr lang="ru-RU" dirty="0" err="1"/>
              <a:t>аналіз</a:t>
            </a:r>
            <a:r>
              <a:rPr lang="ru-RU" dirty="0"/>
              <a:t> та </a:t>
            </a:r>
            <a:r>
              <a:rPr lang="ru-RU" dirty="0" err="1"/>
              <a:t>перевірку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 (</a:t>
            </a:r>
            <a:r>
              <a:rPr lang="ru-RU" dirty="0" err="1"/>
              <a:t>інформації</a:t>
            </a:r>
            <a:r>
              <a:rPr lang="ru-RU" dirty="0"/>
              <a:t>) про </a:t>
            </a:r>
            <a:r>
              <a:rPr lang="ru-RU" dirty="0" err="1"/>
              <a:t>валютні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подання</a:t>
            </a:r>
            <a:r>
              <a:rPr lang="ru-RU" dirty="0"/>
              <a:t> </a:t>
            </a:r>
            <a:r>
              <a:rPr lang="ru-RU" dirty="0" err="1"/>
              <a:t>відповідних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 (</a:t>
            </a:r>
            <a:r>
              <a:rPr lang="ru-RU" dirty="0" err="1"/>
              <a:t>інформації</a:t>
            </a:r>
            <a:r>
              <a:rPr lang="ru-RU" dirty="0"/>
              <a:t>) </a:t>
            </a:r>
            <a:r>
              <a:rPr lang="ru-RU" dirty="0" err="1"/>
              <a:t>передбачено</a:t>
            </a:r>
            <a:r>
              <a:rPr lang="ru-RU" dirty="0"/>
              <a:t> </a:t>
            </a:r>
            <a:r>
              <a:rPr lang="ru-RU" dirty="0" err="1"/>
              <a:t>законодавством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є </a:t>
            </a:r>
            <a:r>
              <a:rPr lang="ru-RU" dirty="0" err="1"/>
              <a:t>підставою</a:t>
            </a:r>
            <a:r>
              <a:rPr lang="ru-RU" dirty="0"/>
              <a:t> для:</a:t>
            </a:r>
          </a:p>
          <a:p>
            <a:r>
              <a:rPr lang="ru-RU" dirty="0"/>
              <a:t>1) </a:t>
            </a:r>
            <a:r>
              <a:rPr lang="ru-RU" dirty="0" err="1"/>
              <a:t>купівлі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з метою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розрахунків</a:t>
            </a:r>
            <a:r>
              <a:rPr lang="ru-RU" dirty="0"/>
              <a:t>/</a:t>
            </a:r>
            <a:r>
              <a:rPr lang="ru-RU" dirty="0" err="1"/>
              <a:t>переказів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за </a:t>
            </a:r>
            <a:r>
              <a:rPr lang="ru-RU" dirty="0" err="1"/>
              <a:t>межі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на </a:t>
            </a:r>
            <a:r>
              <a:rPr lang="ru-RU" dirty="0" err="1"/>
              <a:t>інвестиційні</a:t>
            </a:r>
            <a:r>
              <a:rPr lang="ru-RU" dirty="0"/>
              <a:t> </a:t>
            </a:r>
            <a:r>
              <a:rPr lang="ru-RU" dirty="0" err="1"/>
              <a:t>рахунки</a:t>
            </a:r>
            <a:r>
              <a:rPr lang="ru-RU" dirty="0"/>
              <a:t>, </a:t>
            </a:r>
            <a:r>
              <a:rPr lang="ru-RU" dirty="0" err="1"/>
              <a:t>поточні</a:t>
            </a:r>
            <a:r>
              <a:rPr lang="ru-RU" dirty="0"/>
              <a:t> </a:t>
            </a:r>
            <a:r>
              <a:rPr lang="ru-RU" dirty="0" err="1"/>
              <a:t>рахунки</a:t>
            </a:r>
            <a:r>
              <a:rPr lang="ru-RU" dirty="0"/>
              <a:t> </a:t>
            </a:r>
            <a:r>
              <a:rPr lang="ru-RU" dirty="0" err="1"/>
              <a:t>нерезидентів</a:t>
            </a:r>
            <a:r>
              <a:rPr lang="ru-RU" dirty="0"/>
              <a:t> - </a:t>
            </a:r>
            <a:r>
              <a:rPr lang="ru-RU" dirty="0" err="1"/>
              <a:t>юридичних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відкриті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розрахунків</a:t>
            </a:r>
            <a:r>
              <a:rPr lang="ru-RU" dirty="0"/>
              <a:t>/</a:t>
            </a:r>
            <a:r>
              <a:rPr lang="ru-RU" dirty="0" err="1"/>
              <a:t>переказів</a:t>
            </a:r>
            <a:r>
              <a:rPr lang="ru-RU" dirty="0"/>
              <a:t> у </a:t>
            </a:r>
            <a:r>
              <a:rPr lang="ru-RU" dirty="0" err="1"/>
              <a:t>гривнях</a:t>
            </a:r>
            <a:r>
              <a:rPr lang="ru-RU" dirty="0"/>
              <a:t> та 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 за </a:t>
            </a:r>
            <a:r>
              <a:rPr lang="ru-RU" dirty="0" err="1"/>
              <a:t>межі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на </a:t>
            </a:r>
            <a:r>
              <a:rPr lang="ru-RU" dirty="0" err="1"/>
              <a:t>інвестиційні</a:t>
            </a:r>
            <a:r>
              <a:rPr lang="ru-RU" dirty="0"/>
              <a:t> </a:t>
            </a:r>
            <a:r>
              <a:rPr lang="ru-RU" dirty="0" err="1"/>
              <a:t>рахунки</a:t>
            </a:r>
            <a:r>
              <a:rPr lang="ru-RU" dirty="0"/>
              <a:t>, </a:t>
            </a:r>
            <a:r>
              <a:rPr lang="ru-RU" dirty="0" err="1"/>
              <a:t>поточні</a:t>
            </a:r>
            <a:r>
              <a:rPr lang="ru-RU" dirty="0"/>
              <a:t> </a:t>
            </a:r>
            <a:r>
              <a:rPr lang="ru-RU" dirty="0" err="1"/>
              <a:t>рахунки</a:t>
            </a:r>
            <a:r>
              <a:rPr lang="ru-RU" dirty="0"/>
              <a:t> </a:t>
            </a:r>
            <a:r>
              <a:rPr lang="ru-RU" dirty="0" err="1"/>
              <a:t>нерезидентів</a:t>
            </a:r>
            <a:r>
              <a:rPr lang="ru-RU" dirty="0"/>
              <a:t> - </a:t>
            </a:r>
            <a:r>
              <a:rPr lang="ru-RU" dirty="0" err="1"/>
              <a:t>юридичних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відкриті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;</a:t>
            </a:r>
          </a:p>
          <a:p>
            <a:r>
              <a:rPr lang="ru-RU" dirty="0"/>
              <a:t>3)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розрахунків</a:t>
            </a:r>
            <a:r>
              <a:rPr lang="ru-RU" dirty="0"/>
              <a:t>/</a:t>
            </a:r>
            <a:r>
              <a:rPr lang="ru-RU" dirty="0" err="1"/>
              <a:t>переказів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на </a:t>
            </a:r>
            <a:r>
              <a:rPr lang="ru-RU" dirty="0" err="1"/>
              <a:t>користь</a:t>
            </a:r>
            <a:r>
              <a:rPr lang="ru-RU" dirty="0"/>
              <a:t> </a:t>
            </a:r>
            <a:r>
              <a:rPr lang="ru-RU" dirty="0" err="1"/>
              <a:t>нерезидентів</a:t>
            </a:r>
            <a:r>
              <a:rPr lang="ru-RU" dirty="0"/>
              <a:t> через </a:t>
            </a:r>
            <a:r>
              <a:rPr lang="ru-RU" dirty="0" err="1"/>
              <a:t>філії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, </a:t>
            </a:r>
            <a:r>
              <a:rPr lang="ru-RU" dirty="0" err="1"/>
              <a:t>відкриті</a:t>
            </a:r>
            <a:r>
              <a:rPr lang="ru-RU" dirty="0"/>
              <a:t> 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держав;</a:t>
            </a:r>
          </a:p>
          <a:p>
            <a:r>
              <a:rPr lang="ru-RU" dirty="0"/>
              <a:t>4) </a:t>
            </a:r>
            <a:r>
              <a:rPr lang="ru-RU" dirty="0" err="1"/>
              <a:t>зарахування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у </a:t>
            </a:r>
            <a:r>
              <a:rPr lang="ru-RU" dirty="0" err="1"/>
              <a:t>гривнях</a:t>
            </a:r>
            <a:r>
              <a:rPr lang="ru-RU" dirty="0"/>
              <a:t> та 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надійшли</a:t>
            </a:r>
            <a:r>
              <a:rPr lang="ru-RU" dirty="0"/>
              <a:t> з </a:t>
            </a:r>
            <a:r>
              <a:rPr lang="ru-RU" dirty="0" err="1"/>
              <a:t>рахунків</a:t>
            </a:r>
            <a:r>
              <a:rPr lang="ru-RU" dirty="0"/>
              <a:t>, </a:t>
            </a:r>
            <a:r>
              <a:rPr lang="ru-RU" dirty="0" err="1"/>
              <a:t>відкритих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, на </a:t>
            </a:r>
            <a:r>
              <a:rPr lang="ru-RU" dirty="0" err="1"/>
              <a:t>інвестиційні</a:t>
            </a:r>
            <a:r>
              <a:rPr lang="ru-RU" dirty="0"/>
              <a:t> </a:t>
            </a:r>
            <a:r>
              <a:rPr lang="ru-RU" dirty="0" err="1"/>
              <a:t>рахунки</a:t>
            </a:r>
            <a:r>
              <a:rPr lang="ru-RU" dirty="0"/>
              <a:t>, </a:t>
            </a:r>
            <a:r>
              <a:rPr lang="ru-RU" dirty="0" err="1"/>
              <a:t>поточні</a:t>
            </a:r>
            <a:r>
              <a:rPr lang="ru-RU" dirty="0"/>
              <a:t> </a:t>
            </a:r>
            <a:r>
              <a:rPr lang="ru-RU" dirty="0" err="1"/>
              <a:t>рахунки</a:t>
            </a:r>
            <a:r>
              <a:rPr lang="ru-RU" dirty="0"/>
              <a:t> </a:t>
            </a:r>
            <a:r>
              <a:rPr lang="ru-RU" dirty="0" err="1"/>
              <a:t>нерезидентів</a:t>
            </a:r>
            <a:r>
              <a:rPr lang="ru-RU" dirty="0"/>
              <a:t> - </a:t>
            </a:r>
            <a:r>
              <a:rPr lang="ru-RU" dirty="0" err="1"/>
              <a:t>юридичних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відкриті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92190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251" y="204717"/>
            <a:ext cx="9608023" cy="6496334"/>
          </a:xfrm>
        </p:spPr>
        <p:txBody>
          <a:bodyPr/>
          <a:lstStyle/>
          <a:p>
            <a:r>
              <a:rPr lang="ru-RU" b="1" dirty="0" smtClean="0"/>
              <a:t>7.2. </a:t>
            </a:r>
            <a:r>
              <a:rPr lang="ru-RU" b="1" dirty="0"/>
              <a:t>Заходи </a:t>
            </a:r>
            <a:r>
              <a:rPr lang="ru-RU" b="1" dirty="0" err="1" smtClean="0"/>
              <a:t>захисту</a:t>
            </a:r>
            <a:r>
              <a:rPr lang="ru-RU" b="1" dirty="0" smtClean="0"/>
              <a:t> та порядок </a:t>
            </a:r>
            <a:r>
              <a:rPr lang="uk-UA" b="1" dirty="0" smtClean="0"/>
              <a:t>їх запровадження на валютному ринку України</a:t>
            </a:r>
          </a:p>
          <a:p>
            <a:endParaRPr lang="uk-UA" dirty="0"/>
          </a:p>
          <a:p>
            <a:pPr marL="0" indent="0">
              <a:buNone/>
            </a:pPr>
            <a:r>
              <a:rPr lang="ru-RU" dirty="0" err="1"/>
              <a:t>Національний</a:t>
            </a:r>
            <a:r>
              <a:rPr lang="ru-RU" dirty="0"/>
              <a:t> банк </a:t>
            </a:r>
            <a:r>
              <a:rPr lang="ru-RU" dirty="0" err="1"/>
              <a:t>України</a:t>
            </a:r>
            <a:r>
              <a:rPr lang="ru-RU" dirty="0"/>
              <a:t> за </a:t>
            </a:r>
            <a:r>
              <a:rPr lang="ru-RU" dirty="0" err="1"/>
              <a:t>наявності</a:t>
            </a:r>
            <a:r>
              <a:rPr lang="ru-RU" dirty="0"/>
              <a:t> </a:t>
            </a:r>
            <a:r>
              <a:rPr lang="ru-RU" dirty="0" err="1"/>
              <a:t>ознак</a:t>
            </a:r>
            <a:r>
              <a:rPr lang="ru-RU" dirty="0"/>
              <a:t> </a:t>
            </a:r>
            <a:r>
              <a:rPr lang="ru-RU" dirty="0" err="1"/>
              <a:t>нестійкого</a:t>
            </a:r>
            <a:r>
              <a:rPr lang="ru-RU" dirty="0"/>
              <a:t> </a:t>
            </a:r>
            <a:r>
              <a:rPr lang="ru-RU" dirty="0" err="1"/>
              <a:t>фінансового</a:t>
            </a:r>
            <a:r>
              <a:rPr lang="ru-RU" dirty="0"/>
              <a:t> стану </a:t>
            </a:r>
            <a:r>
              <a:rPr lang="ru-RU" dirty="0" err="1"/>
              <a:t>банківської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, </a:t>
            </a:r>
            <a:r>
              <a:rPr lang="ru-RU" dirty="0" err="1"/>
              <a:t>погіршення</a:t>
            </a:r>
            <a:r>
              <a:rPr lang="ru-RU" dirty="0"/>
              <a:t> стану </a:t>
            </a:r>
            <a:r>
              <a:rPr lang="ru-RU" dirty="0" err="1"/>
              <a:t>платіжного</a:t>
            </a:r>
            <a:r>
              <a:rPr lang="ru-RU" dirty="0"/>
              <a:t> балансу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виникнення</a:t>
            </a:r>
            <a:r>
              <a:rPr lang="ru-RU" dirty="0"/>
              <a:t> </a:t>
            </a:r>
            <a:r>
              <a:rPr lang="ru-RU" dirty="0" err="1"/>
              <a:t>обставин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загрожують</a:t>
            </a:r>
            <a:r>
              <a:rPr lang="ru-RU" dirty="0"/>
              <a:t> </a:t>
            </a:r>
            <a:r>
              <a:rPr lang="ru-RU" dirty="0" err="1"/>
              <a:t>стабільності</a:t>
            </a:r>
            <a:r>
              <a:rPr lang="ru-RU" dirty="0"/>
              <a:t> </a:t>
            </a:r>
            <a:r>
              <a:rPr lang="ru-RU" dirty="0" err="1"/>
              <a:t>банківської</a:t>
            </a:r>
            <a:r>
              <a:rPr lang="ru-RU" dirty="0"/>
              <a:t> та (</a:t>
            </a:r>
            <a:r>
              <a:rPr lang="ru-RU" dirty="0" err="1"/>
              <a:t>або</a:t>
            </a:r>
            <a:r>
              <a:rPr lang="ru-RU" dirty="0"/>
              <a:t>) </a:t>
            </a:r>
            <a:r>
              <a:rPr lang="ru-RU" dirty="0" err="1"/>
              <a:t>фінансової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,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запровадити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заходи </a:t>
            </a:r>
            <a:r>
              <a:rPr lang="ru-RU" dirty="0" err="1"/>
              <a:t>захисту</a:t>
            </a:r>
            <a:r>
              <a:rPr lang="ru-RU" dirty="0"/>
              <a:t>:</a:t>
            </a:r>
          </a:p>
          <a:p>
            <a:r>
              <a:rPr lang="ru-RU" dirty="0"/>
              <a:t>1) </a:t>
            </a:r>
            <a:r>
              <a:rPr lang="ru-RU" dirty="0" err="1"/>
              <a:t>обов’язковий</a:t>
            </a:r>
            <a:r>
              <a:rPr lang="ru-RU" dirty="0"/>
              <a:t> продаж </a:t>
            </a:r>
            <a:r>
              <a:rPr lang="ru-RU" dirty="0" err="1"/>
              <a:t>частини</a:t>
            </a:r>
            <a:r>
              <a:rPr lang="ru-RU" dirty="0"/>
              <a:t> </a:t>
            </a:r>
            <a:r>
              <a:rPr lang="ru-RU" dirty="0" err="1"/>
              <a:t>надходжень</a:t>
            </a:r>
            <a:r>
              <a:rPr lang="ru-RU" dirty="0"/>
              <a:t> в 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 у межах, </a:t>
            </a:r>
            <a:r>
              <a:rPr lang="ru-RU" dirty="0" err="1"/>
              <a:t>передбачених</a:t>
            </a:r>
            <a:r>
              <a:rPr lang="ru-RU" dirty="0"/>
              <a:t> нормативно-</a:t>
            </a:r>
            <a:r>
              <a:rPr lang="ru-RU" dirty="0" err="1"/>
              <a:t>правовими</a:t>
            </a:r>
            <a:r>
              <a:rPr lang="ru-RU" dirty="0"/>
              <a:t> актами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встановлення</a:t>
            </a:r>
            <a:r>
              <a:rPr lang="ru-RU" dirty="0"/>
              <a:t> </a:t>
            </a:r>
            <a:r>
              <a:rPr lang="ru-RU" dirty="0" err="1"/>
              <a:t>граничних</a:t>
            </a:r>
            <a:r>
              <a:rPr lang="ru-RU" dirty="0"/>
              <a:t> </a:t>
            </a:r>
            <a:r>
              <a:rPr lang="ru-RU" dirty="0" err="1"/>
              <a:t>строків</a:t>
            </a:r>
            <a:r>
              <a:rPr lang="ru-RU" dirty="0"/>
              <a:t> </a:t>
            </a:r>
            <a:r>
              <a:rPr lang="ru-RU" dirty="0" err="1"/>
              <a:t>розрахунків</a:t>
            </a:r>
            <a:r>
              <a:rPr lang="ru-RU" dirty="0"/>
              <a:t> за </a:t>
            </a:r>
            <a:r>
              <a:rPr lang="ru-RU" dirty="0" err="1"/>
              <a:t>операціями</a:t>
            </a:r>
            <a:r>
              <a:rPr lang="ru-RU" dirty="0"/>
              <a:t> з </a:t>
            </a:r>
            <a:r>
              <a:rPr lang="ru-RU" dirty="0" err="1"/>
              <a:t>експорту</a:t>
            </a:r>
            <a:r>
              <a:rPr lang="ru-RU" dirty="0"/>
              <a:t> та </a:t>
            </a:r>
            <a:r>
              <a:rPr lang="ru-RU" dirty="0" err="1"/>
              <a:t>імпорту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;</a:t>
            </a:r>
          </a:p>
          <a:p>
            <a:r>
              <a:rPr lang="ru-RU" dirty="0"/>
              <a:t>3) </a:t>
            </a:r>
            <a:r>
              <a:rPr lang="ru-RU" dirty="0" err="1"/>
              <a:t>встановлення</a:t>
            </a:r>
            <a:r>
              <a:rPr lang="ru-RU" dirty="0"/>
              <a:t> </a:t>
            </a:r>
            <a:r>
              <a:rPr lang="ru-RU" dirty="0" err="1"/>
              <a:t>особливостей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, </a:t>
            </a:r>
            <a:r>
              <a:rPr lang="ru-RU" dirty="0" err="1"/>
              <a:t>пов’язаних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рухом</a:t>
            </a:r>
            <a:r>
              <a:rPr lang="ru-RU" dirty="0"/>
              <a:t> </a:t>
            </a:r>
            <a:r>
              <a:rPr lang="ru-RU" dirty="0" err="1"/>
              <a:t>капіталу</a:t>
            </a:r>
            <a:r>
              <a:rPr lang="ru-RU" dirty="0"/>
              <a:t>;</a:t>
            </a:r>
          </a:p>
          <a:p>
            <a:r>
              <a:rPr lang="ru-RU" dirty="0"/>
              <a:t>4) </a:t>
            </a:r>
            <a:r>
              <a:rPr lang="ru-RU" dirty="0" err="1"/>
              <a:t>запровадження</a:t>
            </a:r>
            <a:r>
              <a:rPr lang="ru-RU" dirty="0"/>
              <a:t> </a:t>
            </a:r>
            <a:r>
              <a:rPr lang="ru-RU" dirty="0" err="1"/>
              <a:t>дозволів</a:t>
            </a:r>
            <a:r>
              <a:rPr lang="ru-RU" dirty="0"/>
              <a:t> та (</a:t>
            </a:r>
            <a:r>
              <a:rPr lang="ru-RU" dirty="0" err="1"/>
              <a:t>або</a:t>
            </a:r>
            <a:r>
              <a:rPr lang="ru-RU" dirty="0"/>
              <a:t>) </a:t>
            </a:r>
            <a:r>
              <a:rPr lang="ru-RU" dirty="0" err="1"/>
              <a:t>лімітів</a:t>
            </a:r>
            <a:r>
              <a:rPr lang="ru-RU" dirty="0"/>
              <a:t> на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;</a:t>
            </a:r>
          </a:p>
          <a:p>
            <a:r>
              <a:rPr lang="ru-RU" dirty="0"/>
              <a:t>5) </a:t>
            </a:r>
            <a:r>
              <a:rPr lang="ru-RU" dirty="0" err="1"/>
              <a:t>резервування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за </a:t>
            </a:r>
            <a:r>
              <a:rPr lang="ru-RU" dirty="0" err="1"/>
              <a:t>валютними</a:t>
            </a:r>
            <a:r>
              <a:rPr lang="ru-RU" dirty="0"/>
              <a:t> </a:t>
            </a:r>
            <a:r>
              <a:rPr lang="ru-RU" dirty="0" err="1"/>
              <a:t>операціями</a:t>
            </a:r>
            <a:r>
              <a:rPr lang="ru-RU" dirty="0"/>
              <a:t>;</a:t>
            </a:r>
          </a:p>
          <a:p>
            <a:r>
              <a:rPr lang="ru-RU" dirty="0"/>
              <a:t>6) заходи </a:t>
            </a:r>
            <a:r>
              <a:rPr lang="ru-RU" dirty="0" err="1"/>
              <a:t>відповідно</a:t>
            </a:r>
            <a:r>
              <a:rPr lang="ru-RU" dirty="0"/>
              <a:t> до </a:t>
            </a:r>
            <a:r>
              <a:rPr lang="ru-RU" u="sng" dirty="0" err="1">
                <a:hlinkClick r:id="rId2"/>
              </a:rPr>
              <a:t>статті</a:t>
            </a:r>
            <a:r>
              <a:rPr lang="ru-RU" u="sng" dirty="0">
                <a:hlinkClick r:id="rId2"/>
              </a:rPr>
              <a:t> 7</a:t>
            </a:r>
            <a:r>
              <a:rPr lang="ru-RU" b="1" u="sng" baseline="30000" dirty="0">
                <a:hlinkClick r:id="rId2"/>
              </a:rPr>
              <a:t>-1</a:t>
            </a:r>
            <a:r>
              <a:rPr lang="ru-RU" dirty="0"/>
              <a:t> Закону </a:t>
            </a:r>
            <a:r>
              <a:rPr lang="ru-RU" dirty="0" err="1"/>
              <a:t>України</a:t>
            </a:r>
            <a:r>
              <a:rPr lang="ru-RU" dirty="0"/>
              <a:t> "Про </a:t>
            </a:r>
            <a:r>
              <a:rPr lang="ru-RU" dirty="0" err="1"/>
              <a:t>Національний</a:t>
            </a:r>
            <a:r>
              <a:rPr lang="ru-RU" dirty="0"/>
              <a:t> банк </a:t>
            </a:r>
            <a:r>
              <a:rPr lang="ru-RU" dirty="0" err="1"/>
              <a:t>України</a:t>
            </a:r>
            <a:r>
              <a:rPr lang="ru-RU" dirty="0"/>
              <a:t>", </a:t>
            </a:r>
            <a:r>
              <a:rPr lang="ru-RU" dirty="0" err="1"/>
              <a:t>виключний</a:t>
            </a:r>
            <a:r>
              <a:rPr lang="ru-RU" dirty="0"/>
              <a:t> </a:t>
            </a:r>
            <a:r>
              <a:rPr lang="ru-RU" dirty="0" err="1"/>
              <a:t>перелік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визначається</a:t>
            </a:r>
            <a:r>
              <a:rPr lang="ru-RU" dirty="0"/>
              <a:t> нормативно-</a:t>
            </a:r>
            <a:r>
              <a:rPr lang="ru-RU" dirty="0" err="1"/>
              <a:t>правовими</a:t>
            </a:r>
            <a:r>
              <a:rPr lang="ru-RU" dirty="0"/>
              <a:t> актами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81538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251" y="204717"/>
            <a:ext cx="9608023" cy="6496334"/>
          </a:xfrm>
        </p:spPr>
        <p:txBody>
          <a:bodyPr/>
          <a:lstStyle/>
          <a:p>
            <a:pPr marL="0" indent="0">
              <a:buNone/>
            </a:pPr>
            <a:r>
              <a:rPr lang="ru-RU" b="1" dirty="0" err="1"/>
              <a:t>Стаття</a:t>
            </a:r>
            <a:r>
              <a:rPr lang="ru-RU" b="1" dirty="0"/>
              <a:t> 7</a:t>
            </a:r>
            <a:r>
              <a:rPr lang="ru-RU" b="1" baseline="30000" dirty="0"/>
              <a:t>-1</a:t>
            </a:r>
            <a:r>
              <a:rPr lang="ru-RU" b="1" dirty="0"/>
              <a:t>.</a:t>
            </a:r>
            <a:r>
              <a:rPr lang="ru-RU" dirty="0"/>
              <a:t> </a:t>
            </a:r>
            <a:r>
              <a:rPr lang="ru-RU" dirty="0" err="1"/>
              <a:t>Особливості</a:t>
            </a:r>
            <a:r>
              <a:rPr lang="ru-RU" dirty="0"/>
              <a:t>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стабільності</a:t>
            </a:r>
            <a:r>
              <a:rPr lang="ru-RU" dirty="0"/>
              <a:t> </a:t>
            </a:r>
            <a:r>
              <a:rPr lang="ru-RU" dirty="0" err="1"/>
              <a:t>банківської</a:t>
            </a:r>
            <a:r>
              <a:rPr lang="ru-RU" dirty="0"/>
              <a:t> </a:t>
            </a:r>
            <a:r>
              <a:rPr lang="ru-RU" dirty="0" err="1" smtClean="0"/>
              <a:t>системи</a:t>
            </a:r>
            <a:r>
              <a:rPr lang="ru-RU" dirty="0" smtClean="0"/>
              <a:t> (ЗУ </a:t>
            </a:r>
            <a:r>
              <a:rPr lang="ru-RU" dirty="0"/>
              <a:t>"Про </a:t>
            </a:r>
            <a:r>
              <a:rPr lang="ru-RU" dirty="0" err="1"/>
              <a:t>Національний</a:t>
            </a:r>
            <a:r>
              <a:rPr lang="ru-RU" dirty="0"/>
              <a:t> банк </a:t>
            </a:r>
            <a:r>
              <a:rPr lang="ru-RU" dirty="0" err="1"/>
              <a:t>України</a:t>
            </a:r>
            <a:r>
              <a:rPr lang="ru-RU" dirty="0"/>
              <a:t>"</a:t>
            </a:r>
            <a:r>
              <a:rPr lang="ru-RU" dirty="0" smtClean="0"/>
              <a:t>)</a:t>
            </a:r>
            <a:endParaRPr lang="ru-RU" dirty="0"/>
          </a:p>
          <a:p>
            <a:r>
              <a:rPr lang="ru-RU" dirty="0" err="1"/>
              <a:t>Національний</a:t>
            </a:r>
            <a:r>
              <a:rPr lang="ru-RU" dirty="0"/>
              <a:t> банк </a:t>
            </a:r>
            <a:r>
              <a:rPr lang="ru-RU" dirty="0" err="1"/>
              <a:t>України</a:t>
            </a:r>
            <a:r>
              <a:rPr lang="ru-RU" dirty="0"/>
              <a:t> за </a:t>
            </a:r>
            <a:r>
              <a:rPr lang="ru-RU" dirty="0" err="1"/>
              <a:t>наявності</a:t>
            </a:r>
            <a:r>
              <a:rPr lang="ru-RU" dirty="0"/>
              <a:t> </a:t>
            </a:r>
            <a:r>
              <a:rPr lang="ru-RU" dirty="0" err="1"/>
              <a:t>ознак</a:t>
            </a:r>
            <a:r>
              <a:rPr lang="ru-RU" dirty="0"/>
              <a:t> </a:t>
            </a:r>
            <a:r>
              <a:rPr lang="ru-RU" dirty="0" err="1"/>
              <a:t>нестійкого</a:t>
            </a:r>
            <a:r>
              <a:rPr lang="ru-RU" dirty="0"/>
              <a:t> </a:t>
            </a:r>
            <a:r>
              <a:rPr lang="ru-RU" dirty="0" err="1"/>
              <a:t>фінансового</a:t>
            </a:r>
            <a:r>
              <a:rPr lang="ru-RU" dirty="0"/>
              <a:t> стану </a:t>
            </a:r>
            <a:r>
              <a:rPr lang="ru-RU" dirty="0" err="1"/>
              <a:t>банківської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, </a:t>
            </a:r>
            <a:r>
              <a:rPr lang="ru-RU" dirty="0" err="1"/>
              <a:t>виникнення</a:t>
            </a:r>
            <a:r>
              <a:rPr lang="ru-RU" dirty="0"/>
              <a:t> </a:t>
            </a:r>
            <a:r>
              <a:rPr lang="ru-RU" dirty="0" err="1"/>
              <a:t>обставин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загрожують</a:t>
            </a:r>
            <a:r>
              <a:rPr lang="ru-RU" dirty="0"/>
              <a:t> </a:t>
            </a:r>
            <a:r>
              <a:rPr lang="ru-RU" dirty="0" err="1"/>
              <a:t>стабільності</a:t>
            </a:r>
            <a:r>
              <a:rPr lang="ru-RU" dirty="0"/>
              <a:t> </a:t>
            </a:r>
            <a:r>
              <a:rPr lang="ru-RU" dirty="0" err="1"/>
              <a:t>банківської</a:t>
            </a:r>
            <a:r>
              <a:rPr lang="ru-RU" dirty="0"/>
              <a:t>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фінансової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,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визначати</a:t>
            </a:r>
            <a:r>
              <a:rPr lang="ru-RU" dirty="0"/>
              <a:t> </a:t>
            </a:r>
            <a:r>
              <a:rPr lang="ru-RU" dirty="0" err="1"/>
              <a:t>тимчасові</a:t>
            </a:r>
            <a:r>
              <a:rPr lang="ru-RU" dirty="0"/>
              <a:t> </a:t>
            </a:r>
            <a:r>
              <a:rPr lang="ru-RU" dirty="0" err="1"/>
              <a:t>особливості</a:t>
            </a:r>
            <a:r>
              <a:rPr lang="ru-RU" dirty="0"/>
              <a:t> </a:t>
            </a:r>
            <a:r>
              <a:rPr lang="ru-RU" dirty="0" err="1"/>
              <a:t>регулювання</a:t>
            </a:r>
            <a:r>
              <a:rPr lang="ru-RU" dirty="0"/>
              <a:t> та </a:t>
            </a:r>
            <a:r>
              <a:rPr lang="ru-RU" dirty="0" err="1"/>
              <a:t>нагляду</a:t>
            </a:r>
            <a:r>
              <a:rPr lang="ru-RU" dirty="0"/>
              <a:t> за банками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іншими</a:t>
            </a:r>
            <a:r>
              <a:rPr lang="ru-RU" dirty="0"/>
              <a:t> особами,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об'єктом</a:t>
            </a:r>
            <a:r>
              <a:rPr lang="ru-RU" dirty="0"/>
              <a:t> </a:t>
            </a:r>
            <a:r>
              <a:rPr lang="ru-RU" dirty="0" err="1"/>
              <a:t>перевірки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, у тому </a:t>
            </a:r>
            <a:r>
              <a:rPr lang="ru-RU" dirty="0" err="1"/>
              <a:t>числі</a:t>
            </a:r>
            <a:r>
              <a:rPr lang="ru-RU" dirty="0"/>
              <a:t> </a:t>
            </a:r>
            <a:r>
              <a:rPr lang="ru-RU" dirty="0" err="1"/>
              <a:t>особливості</a:t>
            </a:r>
            <a:r>
              <a:rPr lang="ru-RU" dirty="0"/>
              <a:t> </a:t>
            </a:r>
            <a:r>
              <a:rPr lang="ru-RU" dirty="0" err="1"/>
              <a:t>підтримання</a:t>
            </a:r>
            <a:r>
              <a:rPr lang="ru-RU" dirty="0"/>
              <a:t> </a:t>
            </a:r>
            <a:r>
              <a:rPr lang="ru-RU" dirty="0" err="1"/>
              <a:t>ліквідності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,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економічних</a:t>
            </a:r>
            <a:r>
              <a:rPr lang="ru-RU" dirty="0"/>
              <a:t> </a:t>
            </a:r>
            <a:r>
              <a:rPr lang="ru-RU" dirty="0" err="1"/>
              <a:t>нормативів</a:t>
            </a:r>
            <a:r>
              <a:rPr lang="ru-RU" dirty="0"/>
              <a:t>, </a:t>
            </a:r>
            <a:r>
              <a:rPr lang="ru-RU" dirty="0" err="1"/>
              <a:t>формування</a:t>
            </a:r>
            <a:r>
              <a:rPr lang="ru-RU" dirty="0"/>
              <a:t> та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резервів</a:t>
            </a:r>
            <a:r>
              <a:rPr lang="ru-RU" dirty="0"/>
              <a:t> для </a:t>
            </a:r>
            <a:r>
              <a:rPr lang="ru-RU" dirty="0" err="1"/>
              <a:t>відшкодування</a:t>
            </a:r>
            <a:r>
              <a:rPr lang="ru-RU" dirty="0"/>
              <a:t> </a:t>
            </a:r>
            <a:r>
              <a:rPr lang="ru-RU" dirty="0" err="1"/>
              <a:t>можливих</a:t>
            </a:r>
            <a:r>
              <a:rPr lang="ru-RU" dirty="0"/>
              <a:t> </a:t>
            </a:r>
            <a:r>
              <a:rPr lang="ru-RU" dirty="0" err="1"/>
              <a:t>втрат</a:t>
            </a:r>
            <a:r>
              <a:rPr lang="ru-RU" dirty="0"/>
              <a:t> за </a:t>
            </a:r>
            <a:r>
              <a:rPr lang="ru-RU" dirty="0" err="1"/>
              <a:t>активними</a:t>
            </a:r>
            <a:r>
              <a:rPr lang="ru-RU" dirty="0"/>
              <a:t> </a:t>
            </a:r>
            <a:r>
              <a:rPr lang="ru-RU" dirty="0" err="1"/>
              <a:t>операціями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, </a:t>
            </a:r>
            <a:r>
              <a:rPr lang="ru-RU" dirty="0" err="1"/>
              <a:t>запроваджувати</a:t>
            </a:r>
            <a:r>
              <a:rPr lang="ru-RU" dirty="0"/>
              <a:t> </a:t>
            </a:r>
            <a:r>
              <a:rPr lang="ru-RU" dirty="0" err="1"/>
              <a:t>обмеження</a:t>
            </a:r>
            <a:r>
              <a:rPr lang="ru-RU" dirty="0"/>
              <a:t> на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, у тому </a:t>
            </a:r>
            <a:r>
              <a:rPr lang="ru-RU" dirty="0" err="1"/>
              <a:t>числі</a:t>
            </a:r>
            <a:r>
              <a:rPr lang="ru-RU" dirty="0"/>
              <a:t> </a:t>
            </a:r>
            <a:r>
              <a:rPr lang="ru-RU" dirty="0" err="1"/>
              <a:t>обмежувати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забороняти</a:t>
            </a:r>
            <a:r>
              <a:rPr lang="ru-RU" dirty="0"/>
              <a:t> </a:t>
            </a:r>
            <a:r>
              <a:rPr lang="ru-RU" dirty="0" err="1"/>
              <a:t>видачу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з </a:t>
            </a:r>
            <a:r>
              <a:rPr lang="ru-RU" dirty="0" err="1"/>
              <a:t>поточних</a:t>
            </a:r>
            <a:r>
              <a:rPr lang="ru-RU" dirty="0"/>
              <a:t> та </a:t>
            </a:r>
            <a:r>
              <a:rPr lang="ru-RU" dirty="0" err="1"/>
              <a:t>вкладних</a:t>
            </a:r>
            <a:r>
              <a:rPr lang="ru-RU" dirty="0"/>
              <a:t> (</a:t>
            </a:r>
            <a:r>
              <a:rPr lang="ru-RU" dirty="0" err="1"/>
              <a:t>депозитних</a:t>
            </a:r>
            <a:r>
              <a:rPr lang="ru-RU" dirty="0"/>
              <a:t>) </a:t>
            </a:r>
            <a:r>
              <a:rPr lang="ru-RU" dirty="0" err="1"/>
              <a:t>рахунків</a:t>
            </a:r>
            <a:r>
              <a:rPr lang="ru-RU" dirty="0"/>
              <a:t> </a:t>
            </a:r>
            <a:r>
              <a:rPr lang="ru-RU" dirty="0" err="1"/>
              <a:t>фізичних</a:t>
            </a:r>
            <a:r>
              <a:rPr lang="ru-RU" dirty="0"/>
              <a:t> та </a:t>
            </a:r>
            <a:r>
              <a:rPr lang="ru-RU" dirty="0" err="1"/>
              <a:t>юридичних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обмежувати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тимчасово</a:t>
            </a:r>
            <a:r>
              <a:rPr lang="ru-RU" dirty="0"/>
              <a:t> </a:t>
            </a:r>
            <a:r>
              <a:rPr lang="ru-RU" dirty="0" err="1"/>
              <a:t>забороняти</a:t>
            </a:r>
            <a:r>
              <a:rPr lang="ru-RU" dirty="0"/>
              <a:t>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зокрема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з </a:t>
            </a:r>
            <a:r>
              <a:rPr lang="ru-RU" dirty="0" err="1"/>
              <a:t>вивезення</a:t>
            </a:r>
            <a:r>
              <a:rPr lang="ru-RU" dirty="0"/>
              <a:t>, </a:t>
            </a:r>
            <a:r>
              <a:rPr lang="ru-RU" dirty="0" err="1"/>
              <a:t>переказування</a:t>
            </a:r>
            <a:r>
              <a:rPr lang="ru-RU" dirty="0"/>
              <a:t> і </a:t>
            </a:r>
            <a:r>
              <a:rPr lang="ru-RU" dirty="0" err="1"/>
              <a:t>пересилання</a:t>
            </a:r>
            <a:r>
              <a:rPr lang="ru-RU" dirty="0"/>
              <a:t> за </a:t>
            </a:r>
            <a:r>
              <a:rPr lang="ru-RU" dirty="0" err="1"/>
              <a:t>межі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цінностей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Наявність</a:t>
            </a:r>
            <a:r>
              <a:rPr lang="ru-RU" dirty="0"/>
              <a:t> </a:t>
            </a:r>
            <a:r>
              <a:rPr lang="ru-RU" dirty="0" err="1"/>
              <a:t>ознак</a:t>
            </a:r>
            <a:r>
              <a:rPr lang="ru-RU" dirty="0"/>
              <a:t> </a:t>
            </a:r>
            <a:r>
              <a:rPr lang="ru-RU" dirty="0" err="1"/>
              <a:t>нестійкого</a:t>
            </a:r>
            <a:r>
              <a:rPr lang="ru-RU" dirty="0"/>
              <a:t> </a:t>
            </a:r>
            <a:r>
              <a:rPr lang="ru-RU" dirty="0" err="1"/>
              <a:t>фінансового</a:t>
            </a:r>
            <a:r>
              <a:rPr lang="ru-RU" dirty="0"/>
              <a:t> стану </a:t>
            </a:r>
            <a:r>
              <a:rPr lang="ru-RU" dirty="0" err="1"/>
              <a:t>банківської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обставин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загрожують</a:t>
            </a:r>
            <a:r>
              <a:rPr lang="ru-RU" dirty="0"/>
              <a:t> </a:t>
            </a:r>
            <a:r>
              <a:rPr lang="ru-RU" dirty="0" err="1"/>
              <a:t>стабільності</a:t>
            </a:r>
            <a:r>
              <a:rPr lang="ru-RU" dirty="0"/>
              <a:t> </a:t>
            </a:r>
            <a:r>
              <a:rPr lang="ru-RU" dirty="0" err="1"/>
              <a:t>банківської</a:t>
            </a:r>
            <a:r>
              <a:rPr lang="ru-RU" dirty="0"/>
              <a:t>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фінансової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, </a:t>
            </a:r>
            <a:r>
              <a:rPr lang="ru-RU" dirty="0" err="1"/>
              <a:t>підтверджується</a:t>
            </a:r>
            <a:r>
              <a:rPr lang="ru-RU" dirty="0"/>
              <a:t> </a:t>
            </a:r>
            <a:r>
              <a:rPr lang="ru-RU" dirty="0" err="1"/>
              <a:t>відповідним</a:t>
            </a:r>
            <a:r>
              <a:rPr lang="ru-RU" dirty="0"/>
              <a:t> </a:t>
            </a:r>
            <a:r>
              <a:rPr lang="ru-RU" dirty="0" err="1"/>
              <a:t>рішенням</a:t>
            </a:r>
            <a:r>
              <a:rPr lang="ru-RU" dirty="0"/>
              <a:t> Ради з </a:t>
            </a:r>
            <a:r>
              <a:rPr lang="ru-RU" dirty="0" err="1"/>
              <a:t>фінансової</a:t>
            </a:r>
            <a:r>
              <a:rPr lang="ru-RU" dirty="0"/>
              <a:t> </a:t>
            </a:r>
            <a:r>
              <a:rPr lang="ru-RU" dirty="0" err="1"/>
              <a:t>стабільності</a:t>
            </a:r>
            <a:r>
              <a:rPr lang="ru-RU" dirty="0"/>
              <a:t>, </a:t>
            </a:r>
            <a:r>
              <a:rPr lang="ru-RU" dirty="0" err="1"/>
              <a:t>повноваження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визначаються</a:t>
            </a:r>
            <a:r>
              <a:rPr lang="ru-RU" dirty="0"/>
              <a:t> указом Президента </a:t>
            </a:r>
            <a:r>
              <a:rPr lang="ru-RU" dirty="0" err="1"/>
              <a:t>України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29882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899" y="163773"/>
            <a:ext cx="9389659" cy="649633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З</a:t>
            </a:r>
            <a:r>
              <a:rPr lang="ru-RU" dirty="0" smtClean="0"/>
              <a:t>аходи</a:t>
            </a:r>
            <a:r>
              <a:rPr lang="ru-RU" dirty="0"/>
              <a:t>, </a:t>
            </a:r>
            <a:r>
              <a:rPr lang="ru-RU" dirty="0" err="1"/>
              <a:t>передбачені</a:t>
            </a:r>
            <a:r>
              <a:rPr lang="ru-RU" dirty="0"/>
              <a:t> </a:t>
            </a:r>
            <a:r>
              <a:rPr lang="ru-RU" u="sng" dirty="0" err="1">
                <a:hlinkClick r:id="rId2"/>
              </a:rPr>
              <a:t>статтею</a:t>
            </a:r>
            <a:r>
              <a:rPr lang="ru-RU" u="sng" dirty="0">
                <a:hlinkClick r:id="rId2"/>
              </a:rPr>
              <a:t> 7</a:t>
            </a:r>
            <a:r>
              <a:rPr lang="ru-RU" b="1" u="sng" baseline="30000" dirty="0">
                <a:hlinkClick r:id="rId2"/>
              </a:rPr>
              <a:t>-1</a:t>
            </a:r>
            <a:r>
              <a:rPr lang="ru-RU" dirty="0"/>
              <a:t> Закону </a:t>
            </a:r>
            <a:r>
              <a:rPr lang="ru-RU" dirty="0" err="1"/>
              <a:t>України</a:t>
            </a:r>
            <a:r>
              <a:rPr lang="ru-RU" dirty="0"/>
              <a:t> “Про </a:t>
            </a:r>
            <a:r>
              <a:rPr lang="ru-RU" dirty="0" err="1"/>
              <a:t>Національний</a:t>
            </a:r>
            <a:r>
              <a:rPr lang="ru-RU" dirty="0"/>
              <a:t> банк </a:t>
            </a:r>
            <a:r>
              <a:rPr lang="ru-RU" dirty="0" err="1"/>
              <a:t>України</a:t>
            </a:r>
            <a:r>
              <a:rPr lang="ru-RU" dirty="0"/>
              <a:t>”, а </a:t>
            </a:r>
            <a:r>
              <a:rPr lang="ru-RU" dirty="0" err="1"/>
              <a:t>саме</a:t>
            </a:r>
            <a:r>
              <a:rPr lang="ru-RU" dirty="0"/>
              <a:t> </a:t>
            </a:r>
            <a:r>
              <a:rPr lang="ru-RU" dirty="0" err="1"/>
              <a:t>обмеження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тимчасова</a:t>
            </a:r>
            <a:r>
              <a:rPr lang="ru-RU" dirty="0"/>
              <a:t> заборона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:</a:t>
            </a:r>
          </a:p>
          <a:p>
            <a:r>
              <a:rPr lang="ru-RU" dirty="0"/>
              <a:t>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купівлі</a:t>
            </a:r>
            <a:r>
              <a:rPr lang="ru-RU" dirty="0"/>
              <a:t> </a:t>
            </a:r>
            <a:r>
              <a:rPr lang="ru-RU" dirty="0" err="1"/>
              <a:t>суб’єктами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з </a:t>
            </a:r>
            <a:r>
              <a:rPr lang="ru-RU" dirty="0" err="1"/>
              <a:t>обов’язковою</a:t>
            </a:r>
            <a:r>
              <a:rPr lang="ru-RU" dirty="0"/>
              <a:t> </a:t>
            </a:r>
            <a:r>
              <a:rPr lang="ru-RU" dirty="0" err="1"/>
              <a:t>умовою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цільового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ними </a:t>
            </a:r>
            <a:r>
              <a:rPr lang="ru-RU" dirty="0" err="1"/>
              <a:t>купленої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визначеного</a:t>
            </a:r>
            <a:r>
              <a:rPr lang="ru-RU" dirty="0"/>
              <a:t> строку у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установлених</a:t>
            </a:r>
            <a:r>
              <a:rPr lang="ru-RU" dirty="0"/>
              <a:t> нормативно-</a:t>
            </a:r>
            <a:r>
              <a:rPr lang="ru-RU" dirty="0" err="1"/>
              <a:t>правовими</a:t>
            </a:r>
            <a:r>
              <a:rPr lang="ru-RU" dirty="0"/>
              <a:t> актами </a:t>
            </a:r>
            <a:r>
              <a:rPr lang="ru-RU" dirty="0" err="1"/>
              <a:t>Національного</a:t>
            </a:r>
            <a:r>
              <a:rPr lang="ru-RU" dirty="0"/>
              <a:t> банку;</a:t>
            </a:r>
          </a:p>
          <a:p>
            <a:r>
              <a:rPr lang="ru-RU" dirty="0"/>
              <a:t>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обов’язкового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суб’єктами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</a:t>
            </a:r>
            <a:r>
              <a:rPr lang="ru-RU" dirty="0" err="1"/>
              <a:t>визначених</a:t>
            </a:r>
            <a:r>
              <a:rPr lang="ru-RU" dirty="0"/>
              <a:t> нормативно-</a:t>
            </a:r>
            <a:r>
              <a:rPr lang="ru-RU" dirty="0" err="1"/>
              <a:t>правовими</a:t>
            </a:r>
            <a:r>
              <a:rPr lang="ru-RU" dirty="0"/>
              <a:t> актами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форми</a:t>
            </a:r>
            <a:r>
              <a:rPr lang="ru-RU" dirty="0"/>
              <a:t> </a:t>
            </a:r>
            <a:r>
              <a:rPr lang="ru-RU" dirty="0" err="1"/>
              <a:t>розрахунків</a:t>
            </a:r>
            <a:r>
              <a:rPr lang="ru-RU" dirty="0"/>
              <a:t>, порядку, умов </a:t>
            </a:r>
            <a:r>
              <a:rPr lang="ru-RU" dirty="0" err="1"/>
              <a:t>розрахунків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при </a:t>
            </a:r>
            <a:r>
              <a:rPr lang="ru-RU" dirty="0" err="1"/>
              <a:t>здійсненні</a:t>
            </a:r>
            <a:r>
              <a:rPr lang="ru-RU" dirty="0"/>
              <a:t> </a:t>
            </a:r>
            <a:r>
              <a:rPr lang="ru-RU" dirty="0" err="1"/>
              <a:t>зовнішньоекономічної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;</a:t>
            </a:r>
          </a:p>
          <a:p>
            <a:r>
              <a:rPr lang="ru-RU" dirty="0"/>
              <a:t>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встановлення</a:t>
            </a:r>
            <a:r>
              <a:rPr lang="ru-RU" dirty="0"/>
              <a:t> нормативно-</a:t>
            </a:r>
            <a:r>
              <a:rPr lang="ru-RU" dirty="0" err="1"/>
              <a:t>правовими</a:t>
            </a:r>
            <a:r>
              <a:rPr lang="ru-RU" dirty="0"/>
              <a:t> актами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вимог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з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боргових</a:t>
            </a:r>
            <a:r>
              <a:rPr lang="ru-RU" dirty="0"/>
              <a:t> </a:t>
            </a:r>
            <a:r>
              <a:rPr lang="ru-RU" dirty="0" err="1"/>
              <a:t>зобов’язань</a:t>
            </a:r>
            <a:r>
              <a:rPr lang="ru-RU" dirty="0"/>
              <a:t> перед нерезидентами за </a:t>
            </a:r>
            <a:r>
              <a:rPr lang="ru-RU" dirty="0" err="1"/>
              <a:t>залученими</a:t>
            </a:r>
            <a:r>
              <a:rPr lang="ru-RU" dirty="0"/>
              <a:t> кредитами (</a:t>
            </a:r>
            <a:r>
              <a:rPr lang="ru-RU" dirty="0" err="1"/>
              <a:t>позиками</a:t>
            </a:r>
            <a:r>
              <a:rPr lang="ru-RU" dirty="0"/>
              <a:t>, </a:t>
            </a:r>
            <a:r>
              <a:rPr lang="ru-RU" dirty="0" err="1"/>
              <a:t>уключаючи</a:t>
            </a:r>
            <a:r>
              <a:rPr lang="ru-RU" dirty="0"/>
              <a:t> </a:t>
            </a:r>
            <a:r>
              <a:rPr lang="ru-RU" dirty="0" err="1"/>
              <a:t>поворотну</a:t>
            </a:r>
            <a:r>
              <a:rPr lang="ru-RU" dirty="0"/>
              <a:t> </a:t>
            </a:r>
            <a:r>
              <a:rPr lang="ru-RU" dirty="0" err="1"/>
              <a:t>фінансову</a:t>
            </a:r>
            <a:r>
              <a:rPr lang="ru-RU" dirty="0"/>
              <a:t> </a:t>
            </a:r>
            <a:r>
              <a:rPr lang="ru-RU" dirty="0" err="1"/>
              <a:t>допомогу</a:t>
            </a:r>
            <a:r>
              <a:rPr lang="ru-RU" dirty="0"/>
              <a:t>) не </a:t>
            </a:r>
            <a:r>
              <a:rPr lang="ru-RU" dirty="0" err="1"/>
              <a:t>раніше</a:t>
            </a:r>
            <a:r>
              <a:rPr lang="ru-RU" dirty="0"/>
              <a:t> </a:t>
            </a:r>
            <a:r>
              <a:rPr lang="ru-RU" dirty="0" err="1"/>
              <a:t>визначеного</a:t>
            </a:r>
            <a:r>
              <a:rPr lang="ru-RU" dirty="0"/>
              <a:t> нормативно-</a:t>
            </a:r>
            <a:r>
              <a:rPr lang="ru-RU" dirty="0" err="1"/>
              <a:t>правовими</a:t>
            </a:r>
            <a:r>
              <a:rPr lang="ru-RU" dirty="0"/>
              <a:t> актами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терміну</a:t>
            </a:r>
            <a:r>
              <a:rPr lang="ru-RU" dirty="0"/>
              <a:t>/строку;</a:t>
            </a:r>
          </a:p>
          <a:p>
            <a:r>
              <a:rPr lang="ru-RU" dirty="0"/>
              <a:t>за </a:t>
            </a:r>
            <a:r>
              <a:rPr lang="ru-RU" dirty="0" err="1"/>
              <a:t>поточними</a:t>
            </a:r>
            <a:r>
              <a:rPr lang="ru-RU" dirty="0"/>
              <a:t>, </a:t>
            </a:r>
            <a:r>
              <a:rPr lang="ru-RU" dirty="0" err="1"/>
              <a:t>вкладними</a:t>
            </a:r>
            <a:r>
              <a:rPr lang="ru-RU" dirty="0"/>
              <a:t> (</a:t>
            </a:r>
            <a:r>
              <a:rPr lang="ru-RU" dirty="0" err="1"/>
              <a:t>депозитними</a:t>
            </a:r>
            <a:r>
              <a:rPr lang="ru-RU" dirty="0"/>
              <a:t>), </a:t>
            </a:r>
            <a:r>
              <a:rPr lang="ru-RU" dirty="0" err="1"/>
              <a:t>кореспондентськими</a:t>
            </a:r>
            <a:r>
              <a:rPr lang="ru-RU" dirty="0"/>
              <a:t> </a:t>
            </a:r>
            <a:r>
              <a:rPr lang="ru-RU" dirty="0" err="1"/>
              <a:t>рахунками</a:t>
            </a:r>
            <a:r>
              <a:rPr lang="ru-RU" dirty="0"/>
              <a:t>, </a:t>
            </a:r>
            <a:r>
              <a:rPr lang="ru-RU" dirty="0" err="1"/>
              <a:t>рахунками</a:t>
            </a:r>
            <a:r>
              <a:rPr lang="ru-RU" dirty="0"/>
              <a:t> </a:t>
            </a:r>
            <a:r>
              <a:rPr lang="ru-RU" dirty="0" err="1"/>
              <a:t>умовного</a:t>
            </a:r>
            <a:r>
              <a:rPr lang="ru-RU" dirty="0"/>
              <a:t> </a:t>
            </a:r>
            <a:r>
              <a:rPr lang="ru-RU" dirty="0" err="1"/>
              <a:t>зберігання</a:t>
            </a:r>
            <a:r>
              <a:rPr lang="ru-RU" dirty="0"/>
              <a:t> (</a:t>
            </a:r>
            <a:r>
              <a:rPr lang="ru-RU" dirty="0" err="1"/>
              <a:t>ескроу</a:t>
            </a:r>
            <a:r>
              <a:rPr lang="ru-RU" dirty="0"/>
              <a:t>) </a:t>
            </a:r>
            <a:r>
              <a:rPr lang="ru-RU" dirty="0" err="1"/>
              <a:t>суб’єктів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при </a:t>
            </a:r>
            <a:r>
              <a:rPr lang="ru-RU" dirty="0" err="1"/>
              <a:t>здійсненні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- шляхом </a:t>
            </a:r>
            <a:r>
              <a:rPr lang="ru-RU" dirty="0" err="1"/>
              <a:t>установлення</a:t>
            </a:r>
            <a:r>
              <a:rPr lang="ru-RU" dirty="0"/>
              <a:t> нормативно-</a:t>
            </a:r>
            <a:r>
              <a:rPr lang="ru-RU" dirty="0" err="1"/>
              <a:t>правовими</a:t>
            </a:r>
            <a:r>
              <a:rPr lang="ru-RU" dirty="0"/>
              <a:t> актами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обмежуючих</a:t>
            </a:r>
            <a:r>
              <a:rPr lang="ru-RU" dirty="0"/>
              <a:t> умов, порядку, </a:t>
            </a:r>
            <a:r>
              <a:rPr lang="ru-RU" dirty="0" err="1"/>
              <a:t>особливостей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 таких </a:t>
            </a:r>
            <a:r>
              <a:rPr lang="ru-RU" dirty="0" err="1"/>
              <a:t>операцій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встановлення</a:t>
            </a:r>
            <a:r>
              <a:rPr lang="ru-RU" dirty="0"/>
              <a:t> нормативно-</a:t>
            </a:r>
            <a:r>
              <a:rPr lang="ru-RU" dirty="0" err="1"/>
              <a:t>правовими</a:t>
            </a:r>
            <a:r>
              <a:rPr lang="ru-RU" dirty="0"/>
              <a:t> актами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тимчасових</a:t>
            </a:r>
            <a:r>
              <a:rPr lang="ru-RU" dirty="0"/>
              <a:t> </a:t>
            </a:r>
            <a:r>
              <a:rPr lang="ru-RU" dirty="0" err="1"/>
              <a:t>заборон</a:t>
            </a:r>
            <a:r>
              <a:rPr lang="ru-RU" dirty="0"/>
              <a:t> на </a:t>
            </a:r>
            <a:r>
              <a:rPr lang="ru-RU" dirty="0" err="1"/>
              <a:t>проведення</a:t>
            </a:r>
            <a:r>
              <a:rPr lang="ru-RU" dirty="0"/>
              <a:t> таких </a:t>
            </a:r>
            <a:r>
              <a:rPr lang="ru-RU" dirty="0" err="1"/>
              <a:t>операцій</a:t>
            </a:r>
            <a:r>
              <a:rPr lang="ru-RU" dirty="0"/>
              <a:t>;</a:t>
            </a:r>
          </a:p>
          <a:p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купівлі</a:t>
            </a:r>
            <a:r>
              <a:rPr lang="ru-RU" dirty="0"/>
              <a:t>, продажу, </a:t>
            </a:r>
            <a:r>
              <a:rPr lang="ru-RU" dirty="0" err="1"/>
              <a:t>обміну</a:t>
            </a:r>
            <a:r>
              <a:rPr lang="ru-RU" dirty="0"/>
              <a:t> </a:t>
            </a:r>
            <a:r>
              <a:rPr lang="ru-RU" dirty="0" err="1"/>
              <a:t>суб’єктами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, 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металів</a:t>
            </a:r>
            <a:r>
              <a:rPr lang="ru-RU" dirty="0"/>
              <a:t> - шляхом </a:t>
            </a:r>
            <a:r>
              <a:rPr lang="ru-RU" dirty="0" err="1"/>
              <a:t>установлення</a:t>
            </a:r>
            <a:r>
              <a:rPr lang="ru-RU" dirty="0"/>
              <a:t> нормативно-</a:t>
            </a:r>
            <a:r>
              <a:rPr lang="ru-RU" dirty="0" err="1"/>
              <a:t>правовими</a:t>
            </a:r>
            <a:r>
              <a:rPr lang="ru-RU" dirty="0"/>
              <a:t> актами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обмежуючих</a:t>
            </a:r>
            <a:r>
              <a:rPr lang="ru-RU" dirty="0"/>
              <a:t> умов (</a:t>
            </a:r>
            <a:r>
              <a:rPr lang="ru-RU" dirty="0" err="1"/>
              <a:t>уключаючи</a:t>
            </a:r>
            <a:r>
              <a:rPr lang="ru-RU" dirty="0"/>
              <a:t>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купівлі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за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, </a:t>
            </a:r>
            <a:r>
              <a:rPr lang="ru-RU" dirty="0" err="1"/>
              <a:t>отриманих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певних</a:t>
            </a:r>
            <a:r>
              <a:rPr lang="ru-RU" dirty="0"/>
              <a:t> </a:t>
            </a:r>
            <a:r>
              <a:rPr lang="ru-RU" dirty="0" err="1"/>
              <a:t>джерел</a:t>
            </a:r>
            <a:r>
              <a:rPr lang="ru-RU" dirty="0"/>
              <a:t>, за </a:t>
            </a:r>
            <a:r>
              <a:rPr lang="ru-RU" dirty="0" err="1"/>
              <a:t>наявності</a:t>
            </a:r>
            <a:r>
              <a:rPr lang="ru-RU" dirty="0"/>
              <a:t> </a:t>
            </a:r>
            <a:r>
              <a:rPr lang="ru-RU" dirty="0" err="1"/>
              <a:t>власних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у 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, за </a:t>
            </a:r>
            <a:r>
              <a:rPr lang="ru-RU" dirty="0" err="1"/>
              <a:t>визначеними</a:t>
            </a:r>
            <a:r>
              <a:rPr lang="ru-RU" dirty="0"/>
              <a:t> нормативно-</a:t>
            </a:r>
            <a:r>
              <a:rPr lang="ru-RU" dirty="0" err="1"/>
              <a:t>правовими</a:t>
            </a:r>
            <a:r>
              <a:rPr lang="ru-RU" dirty="0"/>
              <a:t> актами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валютними</a:t>
            </a:r>
            <a:r>
              <a:rPr lang="ru-RU" dirty="0"/>
              <a:t> </a:t>
            </a:r>
            <a:r>
              <a:rPr lang="ru-RU" dirty="0" err="1"/>
              <a:t>операціями</a:t>
            </a:r>
            <a:r>
              <a:rPr lang="ru-RU" dirty="0"/>
              <a:t>), порядку, </a:t>
            </a:r>
            <a:r>
              <a:rPr lang="ru-RU" dirty="0" err="1"/>
              <a:t>особливостей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 таких </a:t>
            </a:r>
            <a:r>
              <a:rPr lang="ru-RU" dirty="0" err="1"/>
              <a:t>операцій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встановлення</a:t>
            </a:r>
            <a:r>
              <a:rPr lang="ru-RU" dirty="0"/>
              <a:t> нормативно-</a:t>
            </a:r>
            <a:r>
              <a:rPr lang="ru-RU" dirty="0" err="1"/>
              <a:t>правовими</a:t>
            </a:r>
            <a:r>
              <a:rPr lang="ru-RU" dirty="0"/>
              <a:t> актами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тимчасових</a:t>
            </a:r>
            <a:r>
              <a:rPr lang="ru-RU" dirty="0"/>
              <a:t> </a:t>
            </a:r>
            <a:r>
              <a:rPr lang="ru-RU" dirty="0" err="1"/>
              <a:t>заборон</a:t>
            </a:r>
            <a:r>
              <a:rPr lang="ru-RU" dirty="0"/>
              <a:t> на </a:t>
            </a:r>
            <a:r>
              <a:rPr lang="ru-RU" dirty="0" err="1"/>
              <a:t>проведення</a:t>
            </a:r>
            <a:r>
              <a:rPr lang="ru-RU" dirty="0"/>
              <a:t> таких </a:t>
            </a:r>
            <a:r>
              <a:rPr lang="ru-RU" dirty="0" err="1"/>
              <a:t>операцій</a:t>
            </a:r>
            <a:r>
              <a:rPr lang="ru-RU" dirty="0"/>
              <a:t>;</a:t>
            </a:r>
          </a:p>
          <a:p>
            <a:r>
              <a:rPr lang="ru-RU" dirty="0"/>
              <a:t>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встановлення</a:t>
            </a:r>
            <a:r>
              <a:rPr lang="ru-RU" dirty="0"/>
              <a:t> нормативно-</a:t>
            </a:r>
            <a:r>
              <a:rPr lang="ru-RU" dirty="0" err="1"/>
              <a:t>правовими</a:t>
            </a:r>
            <a:r>
              <a:rPr lang="ru-RU" dirty="0"/>
              <a:t> актами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обмежуючих</a:t>
            </a:r>
            <a:r>
              <a:rPr lang="ru-RU" dirty="0"/>
              <a:t> умов, порядку, </a:t>
            </a:r>
            <a:r>
              <a:rPr lang="ru-RU" dirty="0" err="1"/>
              <a:t>особливостей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, </a:t>
            </a:r>
            <a:r>
              <a:rPr lang="ru-RU" dirty="0" err="1"/>
              <a:t>пов’язаних</a:t>
            </a:r>
            <a:r>
              <a:rPr lang="ru-RU" dirty="0"/>
              <a:t> з </a:t>
            </a:r>
            <a:r>
              <a:rPr lang="ru-RU" dirty="0" err="1"/>
              <a:t>інвестиційною</a:t>
            </a:r>
            <a:r>
              <a:rPr lang="ru-RU" dirty="0"/>
              <a:t> </a:t>
            </a:r>
            <a:r>
              <a:rPr lang="ru-RU" dirty="0" err="1"/>
              <a:t>діяльністю</a:t>
            </a:r>
            <a:r>
              <a:rPr lang="ru-RU" dirty="0"/>
              <a:t> </a:t>
            </a:r>
            <a:r>
              <a:rPr lang="ru-RU" dirty="0" err="1"/>
              <a:t>іноземних</a:t>
            </a:r>
            <a:r>
              <a:rPr lang="ru-RU" dirty="0"/>
              <a:t> </a:t>
            </a:r>
            <a:r>
              <a:rPr lang="ru-RU" dirty="0" err="1"/>
              <a:t>інвесторів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встановлення</a:t>
            </a:r>
            <a:r>
              <a:rPr lang="ru-RU" dirty="0"/>
              <a:t> нормативно-</a:t>
            </a:r>
            <a:r>
              <a:rPr lang="ru-RU" dirty="0" err="1"/>
              <a:t>правовими</a:t>
            </a:r>
            <a:r>
              <a:rPr lang="ru-RU" dirty="0"/>
              <a:t> актами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тимчасових</a:t>
            </a:r>
            <a:r>
              <a:rPr lang="ru-RU" dirty="0"/>
              <a:t> </a:t>
            </a:r>
            <a:r>
              <a:rPr lang="ru-RU" dirty="0" err="1"/>
              <a:t>заборон</a:t>
            </a:r>
            <a:r>
              <a:rPr lang="ru-RU" dirty="0"/>
              <a:t> на </a:t>
            </a:r>
            <a:r>
              <a:rPr lang="ru-RU" dirty="0" err="1"/>
              <a:t>проведення</a:t>
            </a:r>
            <a:r>
              <a:rPr lang="ru-RU" dirty="0"/>
              <a:t> таких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;</a:t>
            </a:r>
          </a:p>
          <a:p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транскордонного</a:t>
            </a:r>
            <a:r>
              <a:rPr lang="ru-RU" dirty="0"/>
              <a:t> </a:t>
            </a:r>
            <a:r>
              <a:rPr lang="ru-RU" dirty="0" err="1"/>
              <a:t>переміщення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цінностей</a:t>
            </a:r>
            <a:r>
              <a:rPr lang="ru-RU" dirty="0"/>
              <a:t>, </a:t>
            </a:r>
            <a:r>
              <a:rPr lang="ru-RU" dirty="0" err="1"/>
              <a:t>транскордонного</a:t>
            </a:r>
            <a:r>
              <a:rPr lang="ru-RU" dirty="0"/>
              <a:t> </a:t>
            </a:r>
            <a:r>
              <a:rPr lang="ru-RU" dirty="0" err="1"/>
              <a:t>переказу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цінностей</a:t>
            </a:r>
            <a:r>
              <a:rPr lang="ru-RU" dirty="0"/>
              <a:t>,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розрахунків</a:t>
            </a:r>
            <a:r>
              <a:rPr lang="ru-RU" dirty="0"/>
              <a:t>/</a:t>
            </a:r>
            <a:r>
              <a:rPr lang="ru-RU" dirty="0" err="1"/>
              <a:t>переказів</a:t>
            </a:r>
            <a:r>
              <a:rPr lang="ru-RU" dirty="0"/>
              <a:t> за </a:t>
            </a:r>
            <a:r>
              <a:rPr lang="ru-RU" dirty="0" err="1"/>
              <a:t>валютними</a:t>
            </a:r>
            <a:r>
              <a:rPr lang="ru-RU" dirty="0"/>
              <a:t> </a:t>
            </a:r>
            <a:r>
              <a:rPr lang="ru-RU" dirty="0" err="1"/>
              <a:t>операціями</a:t>
            </a:r>
            <a:r>
              <a:rPr lang="ru-RU" dirty="0"/>
              <a:t> 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- шляхом </a:t>
            </a:r>
            <a:r>
              <a:rPr lang="ru-RU" dirty="0" err="1"/>
              <a:t>установлення</a:t>
            </a:r>
            <a:r>
              <a:rPr lang="ru-RU" dirty="0"/>
              <a:t> нормативно-</a:t>
            </a:r>
            <a:r>
              <a:rPr lang="ru-RU" dirty="0" err="1"/>
              <a:t>правовими</a:t>
            </a:r>
            <a:r>
              <a:rPr lang="ru-RU" dirty="0"/>
              <a:t> актами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обмежуючих</a:t>
            </a:r>
            <a:r>
              <a:rPr lang="ru-RU" dirty="0"/>
              <a:t> умов, порядку, </a:t>
            </a:r>
            <a:r>
              <a:rPr lang="ru-RU" dirty="0" err="1"/>
              <a:t>особливостей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 таких </a:t>
            </a:r>
            <a:r>
              <a:rPr lang="ru-RU" dirty="0" err="1"/>
              <a:t>операцій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встановлення</a:t>
            </a:r>
            <a:r>
              <a:rPr lang="ru-RU" dirty="0"/>
              <a:t> нормативно-</a:t>
            </a:r>
            <a:r>
              <a:rPr lang="ru-RU" dirty="0" err="1"/>
              <a:t>правовими</a:t>
            </a:r>
            <a:r>
              <a:rPr lang="ru-RU" dirty="0"/>
              <a:t> актами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тимчасових</a:t>
            </a:r>
            <a:r>
              <a:rPr lang="ru-RU" dirty="0"/>
              <a:t> </a:t>
            </a:r>
            <a:r>
              <a:rPr lang="ru-RU" dirty="0" err="1"/>
              <a:t>заборон</a:t>
            </a:r>
            <a:r>
              <a:rPr lang="ru-RU" dirty="0"/>
              <a:t> на </a:t>
            </a:r>
            <a:r>
              <a:rPr lang="ru-RU" dirty="0" err="1"/>
              <a:t>проведення</a:t>
            </a:r>
            <a:r>
              <a:rPr lang="ru-RU" dirty="0"/>
              <a:t> таких </a:t>
            </a:r>
            <a:r>
              <a:rPr lang="ru-RU" dirty="0" err="1"/>
              <a:t>операцій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46136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251" y="204717"/>
            <a:ext cx="9608023" cy="649633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err="1"/>
              <a:t>Правління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запровадити</a:t>
            </a:r>
            <a:r>
              <a:rPr lang="ru-RU" dirty="0"/>
              <a:t> заходи </a:t>
            </a:r>
            <a:r>
              <a:rPr lang="ru-RU" dirty="0" err="1"/>
              <a:t>захисту</a:t>
            </a:r>
            <a:r>
              <a:rPr lang="ru-RU" dirty="0"/>
              <a:t> на строк не </a:t>
            </a:r>
            <a:r>
              <a:rPr lang="ru-RU" dirty="0" err="1"/>
              <a:t>більше</a:t>
            </a:r>
            <a:r>
              <a:rPr lang="ru-RU" dirty="0"/>
              <a:t> шести </a:t>
            </a:r>
            <a:r>
              <a:rPr lang="ru-RU" dirty="0" err="1"/>
              <a:t>місяців</a:t>
            </a:r>
            <a:r>
              <a:rPr lang="ru-RU" dirty="0"/>
              <a:t> та </a:t>
            </a:r>
            <a:r>
              <a:rPr lang="ru-RU" dirty="0" err="1"/>
              <a:t>подовжувати</a:t>
            </a:r>
            <a:r>
              <a:rPr lang="ru-RU" dirty="0"/>
              <a:t> строк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попередніх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</a:t>
            </a:r>
            <a:r>
              <a:rPr lang="ru-RU" dirty="0" err="1"/>
              <a:t>захисту</a:t>
            </a:r>
            <a:r>
              <a:rPr lang="ru-RU" dirty="0"/>
              <a:t> на строк не </a:t>
            </a:r>
            <a:r>
              <a:rPr lang="ru-RU" dirty="0" err="1"/>
              <a:t>більше</a:t>
            </a:r>
            <a:r>
              <a:rPr lang="ru-RU" dirty="0"/>
              <a:t> шести </a:t>
            </a:r>
            <a:r>
              <a:rPr lang="ru-RU" dirty="0" err="1"/>
              <a:t>місяців</a:t>
            </a:r>
            <a:r>
              <a:rPr lang="ru-RU" dirty="0"/>
              <a:t>.</a:t>
            </a:r>
          </a:p>
          <a:p>
            <a:r>
              <a:rPr lang="ru-RU" dirty="0" err="1"/>
              <a:t>Рішення</a:t>
            </a:r>
            <a:r>
              <a:rPr lang="ru-RU" dirty="0"/>
              <a:t> </a:t>
            </a:r>
            <a:r>
              <a:rPr lang="ru-RU" dirty="0" err="1"/>
              <a:t>Правління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 про </a:t>
            </a:r>
            <a:r>
              <a:rPr lang="ru-RU" dirty="0" err="1"/>
              <a:t>запровадження</a:t>
            </a:r>
            <a:r>
              <a:rPr lang="ru-RU" dirty="0"/>
              <a:t> нового заходу </a:t>
            </a:r>
            <a:r>
              <a:rPr lang="ru-RU" dirty="0" err="1"/>
              <a:t>захисту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з дня </a:t>
            </a:r>
            <a:r>
              <a:rPr lang="ru-RU" dirty="0" err="1"/>
              <a:t>припинення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попереднього</a:t>
            </a:r>
            <a:r>
              <a:rPr lang="ru-RU" dirty="0"/>
              <a:t> </a:t>
            </a:r>
            <a:r>
              <a:rPr lang="ru-RU" dirty="0" err="1"/>
              <a:t>подібного</a:t>
            </a:r>
            <a:r>
              <a:rPr lang="ru-RU" dirty="0"/>
              <a:t> заходу </a:t>
            </a:r>
            <a:r>
              <a:rPr lang="ru-RU" dirty="0" err="1"/>
              <a:t>захисту</a:t>
            </a:r>
            <a:r>
              <a:rPr lang="ru-RU" dirty="0"/>
              <a:t> минуло </a:t>
            </a:r>
            <a:r>
              <a:rPr lang="ru-RU" dirty="0" err="1"/>
              <a:t>менше</a:t>
            </a:r>
            <a:r>
              <a:rPr lang="ru-RU" dirty="0"/>
              <a:t> шести </a:t>
            </a:r>
            <a:r>
              <a:rPr lang="ru-RU" dirty="0" err="1"/>
              <a:t>місяців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про </a:t>
            </a:r>
            <a:r>
              <a:rPr lang="ru-RU" dirty="0" err="1"/>
              <a:t>подовження</a:t>
            </a:r>
            <a:r>
              <a:rPr lang="ru-RU" dirty="0"/>
              <a:t> строку </a:t>
            </a:r>
            <a:r>
              <a:rPr lang="ru-RU" dirty="0" err="1"/>
              <a:t>дії</a:t>
            </a:r>
            <a:r>
              <a:rPr lang="ru-RU" dirty="0"/>
              <a:t> кожного </a:t>
            </a:r>
            <a:r>
              <a:rPr lang="ru-RU" dirty="0" err="1"/>
              <a:t>попереднього</a:t>
            </a:r>
            <a:r>
              <a:rPr lang="ru-RU" dirty="0"/>
              <a:t> заходу </a:t>
            </a:r>
            <a:r>
              <a:rPr lang="ru-RU" dirty="0" err="1"/>
              <a:t>захисту</a:t>
            </a:r>
            <a:r>
              <a:rPr lang="ru-RU" dirty="0"/>
              <a:t> не </a:t>
            </a:r>
            <a:r>
              <a:rPr lang="ru-RU" dirty="0" err="1"/>
              <a:t>більш</a:t>
            </a:r>
            <a:r>
              <a:rPr lang="ru-RU" dirty="0"/>
              <a:t> як на </a:t>
            </a:r>
            <a:r>
              <a:rPr lang="ru-RU" dirty="0" err="1"/>
              <a:t>шість</a:t>
            </a:r>
            <a:r>
              <a:rPr lang="ru-RU" dirty="0"/>
              <a:t> </a:t>
            </a:r>
            <a:r>
              <a:rPr lang="ru-RU" dirty="0" err="1"/>
              <a:t>місяців</a:t>
            </a:r>
            <a:r>
              <a:rPr lang="ru-RU" dirty="0"/>
              <a:t> </a:t>
            </a:r>
            <a:r>
              <a:rPr lang="ru-RU" dirty="0" err="1"/>
              <a:t>потребує</a:t>
            </a:r>
            <a:r>
              <a:rPr lang="ru-RU" dirty="0"/>
              <a:t> </a:t>
            </a:r>
            <a:r>
              <a:rPr lang="ru-RU" dirty="0" err="1"/>
              <a:t>підтвердження</a:t>
            </a:r>
            <a:r>
              <a:rPr lang="ru-RU" dirty="0"/>
              <a:t> Радою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наявності</a:t>
            </a:r>
            <a:r>
              <a:rPr lang="ru-RU" dirty="0"/>
              <a:t> </a:t>
            </a:r>
            <a:r>
              <a:rPr lang="ru-RU" dirty="0" err="1"/>
              <a:t>ознак</a:t>
            </a:r>
            <a:r>
              <a:rPr lang="ru-RU" dirty="0"/>
              <a:t> та (</a:t>
            </a:r>
            <a:r>
              <a:rPr lang="ru-RU" dirty="0" err="1"/>
              <a:t>або</a:t>
            </a:r>
            <a:r>
              <a:rPr lang="ru-RU" dirty="0"/>
              <a:t>) </a:t>
            </a:r>
            <a:r>
              <a:rPr lang="ru-RU" dirty="0" err="1"/>
              <a:t>обставин</a:t>
            </a:r>
            <a:r>
              <a:rPr lang="ru-RU" dirty="0"/>
              <a:t>, </a:t>
            </a:r>
            <a:r>
              <a:rPr lang="ru-RU" dirty="0" err="1"/>
              <a:t>передбачених</a:t>
            </a:r>
            <a:r>
              <a:rPr lang="ru-RU" dirty="0"/>
              <a:t> </a:t>
            </a:r>
            <a:r>
              <a:rPr lang="ru-RU" dirty="0" err="1" smtClean="0"/>
              <a:t>чинним</a:t>
            </a:r>
            <a:r>
              <a:rPr lang="ru-RU" dirty="0" smtClean="0"/>
              <a:t> </a:t>
            </a:r>
            <a:r>
              <a:rPr lang="ru-RU" dirty="0" err="1" smtClean="0"/>
              <a:t>законодавством</a:t>
            </a:r>
            <a:r>
              <a:rPr lang="ru-RU" dirty="0" smtClean="0"/>
              <a:t>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необхідності</a:t>
            </a:r>
            <a:r>
              <a:rPr lang="ru-RU" dirty="0"/>
              <a:t>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підтвердження</a:t>
            </a:r>
            <a:r>
              <a:rPr lang="ru-RU" dirty="0"/>
              <a:t> </a:t>
            </a:r>
            <a:r>
              <a:rPr lang="ru-RU" dirty="0" err="1"/>
              <a:t>наявності</a:t>
            </a:r>
            <a:r>
              <a:rPr lang="ru-RU" dirty="0"/>
              <a:t> </a:t>
            </a:r>
            <a:r>
              <a:rPr lang="ru-RU" dirty="0" err="1"/>
              <a:t>ознак</a:t>
            </a:r>
            <a:r>
              <a:rPr lang="ru-RU" dirty="0"/>
              <a:t> та (</a:t>
            </a:r>
            <a:r>
              <a:rPr lang="ru-RU" dirty="0" err="1"/>
              <a:t>або</a:t>
            </a:r>
            <a:r>
              <a:rPr lang="ru-RU" dirty="0"/>
              <a:t>) </a:t>
            </a:r>
            <a:r>
              <a:rPr lang="ru-RU" dirty="0" err="1"/>
              <a:t>обставин</a:t>
            </a:r>
            <a:r>
              <a:rPr lang="ru-RU" dirty="0"/>
              <a:t>, </a:t>
            </a:r>
            <a:r>
              <a:rPr lang="ru-RU" dirty="0" err="1"/>
              <a:t>передбачених</a:t>
            </a:r>
            <a:r>
              <a:rPr lang="ru-RU" dirty="0"/>
              <a:t> </a:t>
            </a:r>
            <a:r>
              <a:rPr lang="ru-RU" dirty="0" err="1" smtClean="0"/>
              <a:t>чинним</a:t>
            </a:r>
            <a:r>
              <a:rPr lang="ru-RU" dirty="0" smtClean="0"/>
              <a:t> </a:t>
            </a:r>
            <a:r>
              <a:rPr lang="ru-RU" dirty="0" err="1" smtClean="0"/>
              <a:t>законодавством</a:t>
            </a:r>
            <a:r>
              <a:rPr lang="ru-RU" dirty="0" smtClean="0"/>
              <a:t>, </a:t>
            </a:r>
            <a:r>
              <a:rPr lang="ru-RU" dirty="0" err="1"/>
              <a:t>Правління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 не </a:t>
            </a:r>
            <a:r>
              <a:rPr lang="ru-RU" dirty="0" err="1"/>
              <a:t>пізніше</a:t>
            </a:r>
            <a:r>
              <a:rPr lang="ru-RU" dirty="0"/>
              <a:t> </a:t>
            </a:r>
            <a:r>
              <a:rPr lang="ru-RU" dirty="0" err="1"/>
              <a:t>ніж</a:t>
            </a:r>
            <a:r>
              <a:rPr lang="ru-RU" dirty="0"/>
              <a:t> за 30 </a:t>
            </a:r>
            <a:r>
              <a:rPr lang="ru-RU" dirty="0" err="1"/>
              <a:t>календарних</a:t>
            </a:r>
            <a:r>
              <a:rPr lang="ru-RU" dirty="0"/>
              <a:t> </a:t>
            </a:r>
            <a:r>
              <a:rPr lang="ru-RU" dirty="0" err="1"/>
              <a:t>днів</a:t>
            </a:r>
            <a:r>
              <a:rPr lang="ru-RU" dirty="0"/>
              <a:t> до </a:t>
            </a:r>
            <a:r>
              <a:rPr lang="ru-RU" dirty="0" err="1"/>
              <a:t>закінчення</a:t>
            </a:r>
            <a:r>
              <a:rPr lang="ru-RU" dirty="0"/>
              <a:t> строку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</a:t>
            </a:r>
            <a:r>
              <a:rPr lang="ru-RU" dirty="0" err="1"/>
              <a:t>захисту</a:t>
            </a:r>
            <a:r>
              <a:rPr lang="ru-RU" dirty="0"/>
              <a:t> </a:t>
            </a:r>
            <a:r>
              <a:rPr lang="ru-RU" dirty="0" err="1"/>
              <a:t>звертається</a:t>
            </a:r>
            <a:r>
              <a:rPr lang="ru-RU" dirty="0"/>
              <a:t> з </a:t>
            </a:r>
            <a:r>
              <a:rPr lang="ru-RU" dirty="0" err="1"/>
              <a:t>відповідним</a:t>
            </a:r>
            <a:r>
              <a:rPr lang="ru-RU" dirty="0"/>
              <a:t> запитом до Ради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. Рада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приймає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такого </a:t>
            </a:r>
            <a:r>
              <a:rPr lang="ru-RU" dirty="0" err="1"/>
              <a:t>запиту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20 </a:t>
            </a:r>
            <a:r>
              <a:rPr lang="ru-RU" dirty="0" err="1"/>
              <a:t>календарних</a:t>
            </a:r>
            <a:r>
              <a:rPr lang="ru-RU" dirty="0"/>
              <a:t> </a:t>
            </a:r>
            <a:r>
              <a:rPr lang="ru-RU" dirty="0" err="1"/>
              <a:t>днів</a:t>
            </a:r>
            <a:r>
              <a:rPr lang="ru-RU" dirty="0"/>
              <a:t> з дня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надання</a:t>
            </a:r>
            <a:r>
              <a:rPr lang="ru-RU" dirty="0"/>
              <a:t>.</a:t>
            </a:r>
          </a:p>
          <a:p>
            <a:r>
              <a:rPr lang="ru-RU" dirty="0" err="1"/>
              <a:t>Неприйняття</a:t>
            </a:r>
            <a:r>
              <a:rPr lang="ru-RU" dirty="0"/>
              <a:t> Радою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наявності</a:t>
            </a:r>
            <a:r>
              <a:rPr lang="ru-RU" dirty="0"/>
              <a:t> </a:t>
            </a:r>
            <a:r>
              <a:rPr lang="ru-RU" dirty="0" err="1"/>
              <a:t>ознак</a:t>
            </a:r>
            <a:r>
              <a:rPr lang="ru-RU" dirty="0"/>
              <a:t> та (</a:t>
            </a:r>
            <a:r>
              <a:rPr lang="ru-RU" dirty="0" err="1"/>
              <a:t>або</a:t>
            </a:r>
            <a:r>
              <a:rPr lang="ru-RU" dirty="0"/>
              <a:t>) </a:t>
            </a:r>
            <a:r>
              <a:rPr lang="ru-RU" dirty="0" err="1"/>
              <a:t>обставин</a:t>
            </a:r>
            <a:r>
              <a:rPr lang="ru-RU" dirty="0"/>
              <a:t>, </a:t>
            </a:r>
            <a:r>
              <a:rPr lang="ru-RU" dirty="0" err="1"/>
              <a:t>передбачених</a:t>
            </a:r>
            <a:r>
              <a:rPr lang="ru-RU" dirty="0"/>
              <a:t> </a:t>
            </a:r>
            <a:r>
              <a:rPr lang="ru-RU" dirty="0" err="1" smtClean="0"/>
              <a:t>чинним</a:t>
            </a:r>
            <a:r>
              <a:rPr lang="ru-RU" dirty="0" smtClean="0"/>
              <a:t> </a:t>
            </a:r>
            <a:r>
              <a:rPr lang="ru-RU" dirty="0" err="1" smtClean="0"/>
              <a:t>законодавством</a:t>
            </a:r>
            <a:r>
              <a:rPr lang="ru-RU" dirty="0" smtClean="0"/>
              <a:t>, </a:t>
            </a:r>
            <a:r>
              <a:rPr lang="ru-RU" dirty="0" err="1"/>
              <a:t>протягом</a:t>
            </a:r>
            <a:r>
              <a:rPr lang="ru-RU" dirty="0"/>
              <a:t> 20 </a:t>
            </a:r>
            <a:r>
              <a:rPr lang="ru-RU" dirty="0" err="1"/>
              <a:t>календарних</a:t>
            </a:r>
            <a:r>
              <a:rPr lang="ru-RU" dirty="0"/>
              <a:t> </a:t>
            </a:r>
            <a:r>
              <a:rPr lang="ru-RU" dirty="0" err="1"/>
              <a:t>днів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запиту</a:t>
            </a:r>
            <a:r>
              <a:rPr lang="ru-RU" dirty="0"/>
              <a:t> </a:t>
            </a:r>
            <a:r>
              <a:rPr lang="ru-RU" dirty="0" err="1"/>
              <a:t>Правління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дає</a:t>
            </a:r>
            <a:r>
              <a:rPr lang="ru-RU" dirty="0"/>
              <a:t> </a:t>
            </a:r>
            <a:r>
              <a:rPr lang="ru-RU" dirty="0" err="1"/>
              <a:t>Правлінню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 право </a:t>
            </a:r>
            <a:r>
              <a:rPr lang="ru-RU" dirty="0" err="1"/>
              <a:t>прийняти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про </a:t>
            </a:r>
            <a:r>
              <a:rPr lang="ru-RU" dirty="0" err="1"/>
              <a:t>запровадження</a:t>
            </a:r>
            <a:r>
              <a:rPr lang="ru-RU" dirty="0"/>
              <a:t> нового заходу </a:t>
            </a:r>
            <a:r>
              <a:rPr lang="ru-RU" dirty="0" err="1"/>
              <a:t>захисту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подовження</a:t>
            </a:r>
            <a:r>
              <a:rPr lang="ru-RU" dirty="0"/>
              <a:t> строку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попереднього</a:t>
            </a:r>
            <a:r>
              <a:rPr lang="ru-RU" dirty="0"/>
              <a:t> заходу </a:t>
            </a:r>
            <a:r>
              <a:rPr lang="ru-RU" dirty="0" err="1"/>
              <a:t>захисту</a:t>
            </a:r>
            <a:r>
              <a:rPr lang="ru-RU" dirty="0"/>
              <a:t> на строк, </a:t>
            </a:r>
            <a:r>
              <a:rPr lang="ru-RU" dirty="0" err="1"/>
              <a:t>визначений</a:t>
            </a:r>
            <a:r>
              <a:rPr lang="ru-RU" dirty="0"/>
              <a:t> </a:t>
            </a:r>
            <a:r>
              <a:rPr lang="ru-RU" dirty="0" err="1"/>
              <a:t>Правлінням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, але не </a:t>
            </a:r>
            <a:r>
              <a:rPr lang="ru-RU" dirty="0" err="1"/>
              <a:t>більше</a:t>
            </a:r>
            <a:r>
              <a:rPr lang="ru-RU" dirty="0"/>
              <a:t> </a:t>
            </a:r>
            <a:r>
              <a:rPr lang="ru-RU" dirty="0" err="1"/>
              <a:t>ніж</a:t>
            </a:r>
            <a:r>
              <a:rPr lang="ru-RU" dirty="0"/>
              <a:t> на </a:t>
            </a:r>
            <a:r>
              <a:rPr lang="ru-RU" dirty="0" err="1"/>
              <a:t>шість</a:t>
            </a:r>
            <a:r>
              <a:rPr lang="ru-RU" dirty="0"/>
              <a:t> </a:t>
            </a:r>
            <a:r>
              <a:rPr lang="ru-RU" dirty="0" err="1"/>
              <a:t>місяців</a:t>
            </a:r>
            <a:r>
              <a:rPr lang="ru-RU" dirty="0"/>
              <a:t>.</a:t>
            </a:r>
          </a:p>
          <a:p>
            <a:r>
              <a:rPr lang="ru-RU" dirty="0" err="1" smtClean="0"/>
              <a:t>Загальний</a:t>
            </a:r>
            <a:r>
              <a:rPr lang="ru-RU" dirty="0" smtClean="0"/>
              <a:t> </a:t>
            </a:r>
            <a:r>
              <a:rPr lang="ru-RU" dirty="0"/>
              <a:t>строк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</a:t>
            </a:r>
            <a:r>
              <a:rPr lang="ru-RU" dirty="0" err="1"/>
              <a:t>захисту</a:t>
            </a:r>
            <a:r>
              <a:rPr lang="ru-RU" dirty="0"/>
              <a:t> не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перевищувати</a:t>
            </a:r>
            <a:r>
              <a:rPr lang="ru-RU" dirty="0"/>
              <a:t> 18 </a:t>
            </a:r>
            <a:r>
              <a:rPr lang="ru-RU" dirty="0" err="1"/>
              <a:t>місяців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24 </a:t>
            </a:r>
            <a:r>
              <a:rPr lang="ru-RU" dirty="0" err="1"/>
              <a:t>місяців</a:t>
            </a:r>
            <a:r>
              <a:rPr lang="ru-RU" dirty="0"/>
              <a:t>, </a:t>
            </a:r>
            <a:r>
              <a:rPr lang="ru-RU" dirty="0" err="1"/>
              <a:t>починаючи</a:t>
            </a:r>
            <a:r>
              <a:rPr lang="ru-RU" dirty="0"/>
              <a:t> з дня </a:t>
            </a:r>
            <a:r>
              <a:rPr lang="ru-RU" dirty="0" err="1"/>
              <a:t>першого</a:t>
            </a:r>
            <a:r>
              <a:rPr lang="ru-RU" dirty="0"/>
              <a:t> </a:t>
            </a:r>
            <a:r>
              <a:rPr lang="ru-RU" dirty="0" err="1"/>
              <a:t>запровадження</a:t>
            </a:r>
            <a:r>
              <a:rPr lang="ru-RU" dirty="0"/>
              <a:t> </a:t>
            </a:r>
            <a:r>
              <a:rPr lang="ru-RU" dirty="0" err="1"/>
              <a:t>відповідного</a:t>
            </a:r>
            <a:r>
              <a:rPr lang="ru-RU" dirty="0"/>
              <a:t> заходу </a:t>
            </a:r>
            <a:r>
              <a:rPr lang="ru-RU" dirty="0" err="1"/>
              <a:t>захисту</a:t>
            </a:r>
            <a:r>
              <a:rPr lang="ru-RU" dirty="0"/>
              <a:t>.</a:t>
            </a:r>
          </a:p>
          <a:p>
            <a:r>
              <a:rPr lang="ru-RU" dirty="0" err="1"/>
              <a:t>Правління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достроково</a:t>
            </a:r>
            <a:r>
              <a:rPr lang="ru-RU" dirty="0"/>
              <a:t> </a:t>
            </a:r>
            <a:r>
              <a:rPr lang="ru-RU" dirty="0" err="1"/>
              <a:t>припинити</a:t>
            </a:r>
            <a:r>
              <a:rPr lang="ru-RU" dirty="0"/>
              <a:t> </a:t>
            </a:r>
            <a:r>
              <a:rPr lang="ru-RU" dirty="0" err="1"/>
              <a:t>дію</a:t>
            </a:r>
            <a:r>
              <a:rPr lang="ru-RU" dirty="0"/>
              <a:t> будь-</a:t>
            </a:r>
            <a:r>
              <a:rPr lang="ru-RU" dirty="0" err="1"/>
              <a:t>якого</a:t>
            </a:r>
            <a:r>
              <a:rPr lang="ru-RU" dirty="0"/>
              <a:t> заходу </a:t>
            </a:r>
            <a:r>
              <a:rPr lang="ru-RU" dirty="0" err="1"/>
              <a:t>захисту</a:t>
            </a:r>
            <a:r>
              <a:rPr lang="ru-RU" dirty="0"/>
              <a:t> в </a:t>
            </a:r>
            <a:r>
              <a:rPr lang="ru-RU" dirty="0" err="1"/>
              <a:t>разі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підстави</a:t>
            </a:r>
            <a:r>
              <a:rPr lang="ru-RU" dirty="0"/>
              <a:t>, через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запроваджено</a:t>
            </a:r>
            <a:r>
              <a:rPr lang="ru-RU" dirty="0"/>
              <a:t> </a:t>
            </a:r>
            <a:r>
              <a:rPr lang="ru-RU" dirty="0" err="1"/>
              <a:t>такий</a:t>
            </a:r>
            <a:r>
              <a:rPr lang="ru-RU" dirty="0"/>
              <a:t> </a:t>
            </a:r>
            <a:r>
              <a:rPr lang="ru-RU" dirty="0" err="1"/>
              <a:t>захід</a:t>
            </a:r>
            <a:r>
              <a:rPr lang="ru-RU" dirty="0"/>
              <a:t> </a:t>
            </a:r>
            <a:r>
              <a:rPr lang="ru-RU" dirty="0" err="1"/>
              <a:t>захисту</a:t>
            </a:r>
            <a:r>
              <a:rPr lang="ru-RU" dirty="0"/>
              <a:t>, </a:t>
            </a:r>
            <a:r>
              <a:rPr lang="ru-RU" dirty="0" err="1"/>
              <a:t>втратили</a:t>
            </a:r>
            <a:r>
              <a:rPr lang="ru-RU" dirty="0"/>
              <a:t> </a:t>
            </a:r>
            <a:r>
              <a:rPr lang="ru-RU" dirty="0" err="1"/>
              <a:t>актуальність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25695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251" y="204717"/>
            <a:ext cx="9608023" cy="6496334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запровадження</a:t>
            </a:r>
            <a:r>
              <a:rPr lang="ru-RU" dirty="0"/>
              <a:t> та (</a:t>
            </a:r>
            <a:r>
              <a:rPr lang="ru-RU" dirty="0" err="1"/>
              <a:t>або</a:t>
            </a:r>
            <a:r>
              <a:rPr lang="ru-RU" dirty="0"/>
              <a:t>) </a:t>
            </a:r>
            <a:r>
              <a:rPr lang="ru-RU" dirty="0" err="1"/>
              <a:t>подовження</a:t>
            </a:r>
            <a:r>
              <a:rPr lang="ru-RU" dirty="0"/>
              <a:t> строку </a:t>
            </a:r>
            <a:r>
              <a:rPr lang="ru-RU" dirty="0" err="1"/>
              <a:t>дії</a:t>
            </a:r>
            <a:r>
              <a:rPr lang="ru-RU" dirty="0"/>
              <a:t> та (</a:t>
            </a:r>
            <a:r>
              <a:rPr lang="ru-RU" dirty="0" err="1"/>
              <a:t>або</a:t>
            </a:r>
            <a:r>
              <a:rPr lang="ru-RU" dirty="0"/>
              <a:t>) </a:t>
            </a:r>
            <a:r>
              <a:rPr lang="ru-RU" dirty="0" err="1"/>
              <a:t>припинення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</a:t>
            </a:r>
            <a:r>
              <a:rPr lang="ru-RU" dirty="0" err="1"/>
              <a:t>захисту</a:t>
            </a:r>
            <a:r>
              <a:rPr lang="ru-RU" dirty="0"/>
              <a:t>, </a:t>
            </a:r>
            <a:r>
              <a:rPr lang="ru-RU" dirty="0" err="1" smtClean="0"/>
              <a:t>Національний</a:t>
            </a:r>
            <a:r>
              <a:rPr lang="ru-RU" dirty="0" smtClean="0"/>
              <a:t> </a:t>
            </a:r>
            <a:r>
              <a:rPr lang="ru-RU" dirty="0"/>
              <a:t>банк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інформує</a:t>
            </a:r>
            <a:r>
              <a:rPr lang="ru-RU" dirty="0"/>
              <a:t> про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органи</a:t>
            </a:r>
            <a:r>
              <a:rPr lang="ru-RU" dirty="0"/>
              <a:t> </a:t>
            </a:r>
            <a:r>
              <a:rPr lang="ru-RU" dirty="0" err="1"/>
              <a:t>суб’єктів</a:t>
            </a:r>
            <a:r>
              <a:rPr lang="ru-RU" dirty="0"/>
              <a:t> </a:t>
            </a:r>
            <a:r>
              <a:rPr lang="ru-RU" dirty="0" err="1"/>
              <a:t>міжнародного</a:t>
            </a:r>
            <a:r>
              <a:rPr lang="ru-RU" dirty="0"/>
              <a:t> права </a:t>
            </a:r>
            <a:r>
              <a:rPr lang="ru-RU" dirty="0" err="1"/>
              <a:t>відповідно</a:t>
            </a:r>
            <a:r>
              <a:rPr lang="ru-RU" dirty="0"/>
              <a:t> до норм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договорів</a:t>
            </a:r>
            <a:r>
              <a:rPr lang="ru-RU" dirty="0"/>
              <a:t>, </a:t>
            </a:r>
            <a:r>
              <a:rPr lang="ru-RU" dirty="0" err="1"/>
              <a:t>згода</a:t>
            </a:r>
            <a:r>
              <a:rPr lang="ru-RU" dirty="0"/>
              <a:t> на </a:t>
            </a:r>
            <a:r>
              <a:rPr lang="ru-RU" dirty="0" err="1"/>
              <a:t>обов’язковість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надана</a:t>
            </a:r>
            <a:r>
              <a:rPr lang="ru-RU" dirty="0"/>
              <a:t> Верховною Радою </a:t>
            </a:r>
            <a:r>
              <a:rPr lang="ru-RU" dirty="0" err="1"/>
              <a:t>України</a:t>
            </a:r>
            <a:r>
              <a:rPr lang="ru-RU" dirty="0"/>
              <a:t>.</a:t>
            </a:r>
          </a:p>
          <a:p>
            <a:r>
              <a:rPr lang="ru-RU" dirty="0" err="1" smtClean="0"/>
              <a:t>Національний</a:t>
            </a:r>
            <a:r>
              <a:rPr lang="ru-RU" dirty="0" smtClean="0"/>
              <a:t> </a:t>
            </a:r>
            <a:r>
              <a:rPr lang="ru-RU" dirty="0"/>
              <a:t>банк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трьох</a:t>
            </a:r>
            <a:r>
              <a:rPr lang="ru-RU" dirty="0"/>
              <a:t> </a:t>
            </a:r>
            <a:r>
              <a:rPr lang="ru-RU" dirty="0" err="1"/>
              <a:t>місяців</a:t>
            </a:r>
            <a:r>
              <a:rPr lang="ru-RU" dirty="0"/>
              <a:t> з дня </a:t>
            </a:r>
            <a:r>
              <a:rPr lang="ru-RU" dirty="0" err="1"/>
              <a:t>запровадження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подовження</a:t>
            </a:r>
            <a:r>
              <a:rPr lang="ru-RU" dirty="0"/>
              <a:t> строку </a:t>
            </a:r>
            <a:r>
              <a:rPr lang="ru-RU" dirty="0" err="1"/>
              <a:t>дії</a:t>
            </a:r>
            <a:r>
              <a:rPr lang="ru-RU" dirty="0"/>
              <a:t> заходу </a:t>
            </a:r>
            <a:r>
              <a:rPr lang="ru-RU" dirty="0" err="1"/>
              <a:t>захисту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припинення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заходу </a:t>
            </a:r>
            <a:r>
              <a:rPr lang="ru-RU" dirty="0" err="1"/>
              <a:t>захисту</a:t>
            </a:r>
            <a:r>
              <a:rPr lang="ru-RU" dirty="0"/>
              <a:t> </a:t>
            </a:r>
            <a:r>
              <a:rPr lang="ru-RU" dirty="0" err="1"/>
              <a:t>зобов’язаний</a:t>
            </a:r>
            <a:r>
              <a:rPr lang="ru-RU" dirty="0"/>
              <a:t> </a:t>
            </a:r>
            <a:r>
              <a:rPr lang="ru-RU" dirty="0" err="1"/>
              <a:t>підготувати</a:t>
            </a:r>
            <a:r>
              <a:rPr lang="ru-RU" dirty="0"/>
              <a:t> та подати </a:t>
            </a:r>
            <a:r>
              <a:rPr lang="ru-RU" dirty="0" err="1"/>
              <a:t>Комітету</a:t>
            </a:r>
            <a:r>
              <a:rPr lang="ru-RU" dirty="0"/>
              <a:t> </a:t>
            </a:r>
            <a:r>
              <a:rPr lang="ru-RU" dirty="0" err="1"/>
              <a:t>Верховної</a:t>
            </a:r>
            <a:r>
              <a:rPr lang="ru-RU" dirty="0"/>
              <a:t> Ради </a:t>
            </a:r>
            <a:r>
              <a:rPr lang="ru-RU" dirty="0" err="1"/>
              <a:t>України</a:t>
            </a:r>
            <a:r>
              <a:rPr lang="ru-RU" dirty="0"/>
              <a:t>, до </a:t>
            </a:r>
            <a:r>
              <a:rPr lang="ru-RU" dirty="0" err="1"/>
              <a:t>предметів</a:t>
            </a:r>
            <a:r>
              <a:rPr lang="ru-RU" dirty="0"/>
              <a:t> </a:t>
            </a:r>
            <a:r>
              <a:rPr lang="ru-RU" dirty="0" err="1"/>
              <a:t>відання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належить</a:t>
            </a:r>
            <a:r>
              <a:rPr lang="ru-RU" dirty="0"/>
              <a:t> </a:t>
            </a:r>
            <a:r>
              <a:rPr lang="ru-RU" dirty="0" err="1"/>
              <a:t>питання</a:t>
            </a:r>
            <a:r>
              <a:rPr lang="ru-RU" dirty="0"/>
              <a:t> </a:t>
            </a:r>
            <a:r>
              <a:rPr lang="ru-RU" dirty="0" err="1"/>
              <a:t>банківської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, </a:t>
            </a:r>
            <a:r>
              <a:rPr lang="ru-RU" dirty="0" err="1"/>
              <a:t>звіт</a:t>
            </a:r>
            <a:r>
              <a:rPr lang="ru-RU" dirty="0"/>
              <a:t> про </a:t>
            </a:r>
            <a:r>
              <a:rPr lang="ru-RU" dirty="0" err="1"/>
              <a:t>запровадження</a:t>
            </a:r>
            <a:r>
              <a:rPr lang="ru-RU" dirty="0"/>
              <a:t> заходу (</a:t>
            </a:r>
            <a:r>
              <a:rPr lang="ru-RU" dirty="0" err="1"/>
              <a:t>заходів</a:t>
            </a:r>
            <a:r>
              <a:rPr lang="ru-RU" dirty="0"/>
              <a:t>) </a:t>
            </a:r>
            <a:r>
              <a:rPr lang="ru-RU" dirty="0" err="1"/>
              <a:t>захисту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Звіт</a:t>
            </a:r>
            <a:r>
              <a:rPr lang="ru-RU" dirty="0"/>
              <a:t> про </a:t>
            </a:r>
            <a:r>
              <a:rPr lang="ru-RU" dirty="0" err="1"/>
              <a:t>запровадження</a:t>
            </a:r>
            <a:r>
              <a:rPr lang="ru-RU" dirty="0"/>
              <a:t> заходу (</a:t>
            </a:r>
            <a:r>
              <a:rPr lang="ru-RU" dirty="0" err="1"/>
              <a:t>заходів</a:t>
            </a:r>
            <a:r>
              <a:rPr lang="ru-RU" dirty="0"/>
              <a:t>) </a:t>
            </a:r>
            <a:r>
              <a:rPr lang="ru-RU" dirty="0" err="1"/>
              <a:t>захисту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містити</a:t>
            </a:r>
            <a:r>
              <a:rPr lang="ru-RU" dirty="0"/>
              <a:t>, </a:t>
            </a:r>
            <a:r>
              <a:rPr lang="ru-RU" dirty="0" err="1"/>
              <a:t>зокрема</a:t>
            </a:r>
            <a:r>
              <a:rPr lang="ru-RU" dirty="0"/>
              <a:t>:</a:t>
            </a:r>
          </a:p>
          <a:p>
            <a:r>
              <a:rPr lang="ru-RU" dirty="0"/>
              <a:t>1) </a:t>
            </a:r>
            <a:r>
              <a:rPr lang="ru-RU" dirty="0" err="1"/>
              <a:t>оцінку</a:t>
            </a:r>
            <a:r>
              <a:rPr lang="ru-RU" dirty="0"/>
              <a:t> </a:t>
            </a:r>
            <a:r>
              <a:rPr lang="ru-RU" dirty="0" err="1"/>
              <a:t>ступеня</a:t>
            </a:r>
            <a:r>
              <a:rPr lang="ru-RU" dirty="0"/>
              <a:t> і масштабу </a:t>
            </a:r>
            <a:r>
              <a:rPr lang="ru-RU" dirty="0" err="1"/>
              <a:t>кризових</a:t>
            </a:r>
            <a:r>
              <a:rPr lang="ru-RU" dirty="0"/>
              <a:t> </a:t>
            </a:r>
            <a:r>
              <a:rPr lang="ru-RU" dirty="0" err="1"/>
              <a:t>явищ</a:t>
            </a:r>
            <a:r>
              <a:rPr lang="ru-RU" dirty="0"/>
              <a:t> у </a:t>
            </a:r>
            <a:r>
              <a:rPr lang="ru-RU" dirty="0" err="1"/>
              <a:t>грошово-кредитній</a:t>
            </a:r>
            <a:r>
              <a:rPr lang="ru-RU" dirty="0"/>
              <a:t> </a:t>
            </a:r>
            <a:r>
              <a:rPr lang="ru-RU" dirty="0" err="1"/>
              <a:t>сфері</a:t>
            </a:r>
            <a:r>
              <a:rPr lang="ru-RU" dirty="0"/>
              <a:t>, </a:t>
            </a:r>
            <a:r>
              <a:rPr lang="ru-RU" dirty="0" err="1"/>
              <a:t>оцінку</a:t>
            </a:r>
            <a:r>
              <a:rPr lang="ru-RU" dirty="0"/>
              <a:t> </a:t>
            </a:r>
            <a:r>
              <a:rPr lang="ru-RU" dirty="0" err="1"/>
              <a:t>ознак</a:t>
            </a:r>
            <a:r>
              <a:rPr lang="ru-RU" dirty="0"/>
              <a:t> </a:t>
            </a:r>
            <a:r>
              <a:rPr lang="ru-RU" dirty="0" err="1"/>
              <a:t>нестійкого</a:t>
            </a:r>
            <a:r>
              <a:rPr lang="ru-RU" dirty="0"/>
              <a:t> </a:t>
            </a:r>
            <a:r>
              <a:rPr lang="ru-RU" dirty="0" err="1"/>
              <a:t>фінансового</a:t>
            </a:r>
            <a:r>
              <a:rPr lang="ru-RU" dirty="0"/>
              <a:t> стану </a:t>
            </a:r>
            <a:r>
              <a:rPr lang="ru-RU" dirty="0" err="1"/>
              <a:t>банківської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та </a:t>
            </a:r>
            <a:r>
              <a:rPr lang="ru-RU" dirty="0" err="1"/>
              <a:t>обставин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стали </a:t>
            </a:r>
            <a:r>
              <a:rPr lang="ru-RU" dirty="0" err="1"/>
              <a:t>підставою</a:t>
            </a:r>
            <a:r>
              <a:rPr lang="ru-RU" dirty="0"/>
              <a:t> для </a:t>
            </a:r>
            <a:r>
              <a:rPr lang="ru-RU" dirty="0" err="1"/>
              <a:t>запровадження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</a:t>
            </a:r>
            <a:r>
              <a:rPr lang="ru-RU" dirty="0" err="1"/>
              <a:t>захисту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обґрунтування</a:t>
            </a:r>
            <a:r>
              <a:rPr lang="ru-RU" dirty="0"/>
              <a:t> </a:t>
            </a:r>
            <a:r>
              <a:rPr lang="ru-RU" dirty="0" err="1"/>
              <a:t>відповідності</a:t>
            </a:r>
            <a:r>
              <a:rPr lang="ru-RU" dirty="0"/>
              <a:t> кожного з </a:t>
            </a:r>
            <a:r>
              <a:rPr lang="ru-RU" dirty="0" err="1"/>
              <a:t>передбачених</a:t>
            </a:r>
            <a:r>
              <a:rPr lang="ru-RU" dirty="0"/>
              <a:t> </a:t>
            </a:r>
            <a:r>
              <a:rPr lang="ru-RU" dirty="0" err="1" smtClean="0"/>
              <a:t>заходів</a:t>
            </a:r>
            <a:r>
              <a:rPr lang="ru-RU" dirty="0" smtClean="0"/>
              <a:t> </a:t>
            </a:r>
            <a:r>
              <a:rPr lang="ru-RU" dirty="0" err="1"/>
              <a:t>захисту</a:t>
            </a:r>
            <a:r>
              <a:rPr lang="ru-RU" dirty="0"/>
              <a:t> </a:t>
            </a:r>
            <a:r>
              <a:rPr lang="ru-RU" dirty="0" err="1"/>
              <a:t>виявленим</a:t>
            </a:r>
            <a:r>
              <a:rPr lang="ru-RU" dirty="0"/>
              <a:t> </a:t>
            </a:r>
            <a:r>
              <a:rPr lang="ru-RU" dirty="0" err="1"/>
              <a:t>системним</a:t>
            </a:r>
            <a:r>
              <a:rPr lang="ru-RU" dirty="0"/>
              <a:t> </a:t>
            </a:r>
            <a:r>
              <a:rPr lang="ru-RU" dirty="0" err="1"/>
              <a:t>ризикам</a:t>
            </a:r>
            <a:r>
              <a:rPr lang="ru-RU" dirty="0"/>
              <a:t> і </a:t>
            </a:r>
            <a:r>
              <a:rPr lang="ru-RU" dirty="0" err="1"/>
              <a:t>загрозам</a:t>
            </a:r>
            <a:r>
              <a:rPr lang="ru-RU" dirty="0"/>
              <a:t>;</a:t>
            </a:r>
          </a:p>
          <a:p>
            <a:r>
              <a:rPr lang="ru-RU" dirty="0"/>
              <a:t>3) </a:t>
            </a:r>
            <a:r>
              <a:rPr lang="ru-RU" dirty="0" err="1"/>
              <a:t>підтвердження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обраних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</a:t>
            </a:r>
            <a:r>
              <a:rPr lang="ru-RU" dirty="0" err="1"/>
              <a:t>захисту</a:t>
            </a:r>
            <a:r>
              <a:rPr lang="ru-RU" dirty="0"/>
              <a:t> в </a:t>
            </a:r>
            <a:r>
              <a:rPr lang="ru-RU" dirty="0" err="1"/>
              <a:t>сукупності</a:t>
            </a:r>
            <a:r>
              <a:rPr lang="ru-RU" dirty="0"/>
              <a:t> 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оцінки</a:t>
            </a:r>
            <a:r>
              <a:rPr lang="ru-RU" dirty="0"/>
              <a:t> фактичного </a:t>
            </a:r>
            <a:r>
              <a:rPr lang="ru-RU" dirty="0" err="1"/>
              <a:t>впливу</a:t>
            </a:r>
            <a:r>
              <a:rPr lang="ru-RU" dirty="0"/>
              <a:t> на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фінансової</a:t>
            </a:r>
            <a:r>
              <a:rPr lang="ru-RU" dirty="0"/>
              <a:t> </a:t>
            </a:r>
            <a:r>
              <a:rPr lang="ru-RU" dirty="0" err="1"/>
              <a:t>стабільності</a:t>
            </a:r>
            <a:r>
              <a:rPr lang="ru-RU" dirty="0"/>
              <a:t> та </a:t>
            </a:r>
            <a:r>
              <a:rPr lang="ru-RU" dirty="0" err="1"/>
              <a:t>економічний</a:t>
            </a:r>
            <a:r>
              <a:rPr lang="ru-RU" dirty="0"/>
              <a:t> і </a:t>
            </a:r>
            <a:r>
              <a:rPr lang="ru-RU" dirty="0" err="1"/>
              <a:t>соціальний</a:t>
            </a:r>
            <a:r>
              <a:rPr lang="ru-RU" dirty="0"/>
              <a:t> </a:t>
            </a:r>
            <a:r>
              <a:rPr lang="ru-RU" dirty="0" err="1"/>
              <a:t>розвиток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66563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251" y="204717"/>
            <a:ext cx="9608023" cy="649633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звіту</a:t>
            </a:r>
            <a:r>
              <a:rPr lang="ru-RU" dirty="0"/>
              <a:t> при </a:t>
            </a:r>
            <a:r>
              <a:rPr lang="ru-RU" dirty="0" err="1"/>
              <a:t>запровадженні</a:t>
            </a:r>
            <a:r>
              <a:rPr lang="ru-RU" dirty="0"/>
              <a:t> заходу </a:t>
            </a:r>
            <a:r>
              <a:rPr lang="ru-RU" dirty="0" err="1"/>
              <a:t>захисту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з дня </a:t>
            </a:r>
            <a:r>
              <a:rPr lang="ru-RU" dirty="0" err="1"/>
              <a:t>припинення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попереднього</a:t>
            </a:r>
            <a:r>
              <a:rPr lang="ru-RU" dirty="0"/>
              <a:t> </a:t>
            </a:r>
            <a:r>
              <a:rPr lang="ru-RU" dirty="0" err="1"/>
              <a:t>подібного</a:t>
            </a:r>
            <a:r>
              <a:rPr lang="ru-RU" dirty="0"/>
              <a:t> заходу </a:t>
            </a:r>
            <a:r>
              <a:rPr lang="ru-RU" dirty="0" err="1"/>
              <a:t>захисту</a:t>
            </a:r>
            <a:r>
              <a:rPr lang="ru-RU" dirty="0"/>
              <a:t> минуло </a:t>
            </a:r>
            <a:r>
              <a:rPr lang="ru-RU" dirty="0" err="1"/>
              <a:t>менше</a:t>
            </a:r>
            <a:r>
              <a:rPr lang="ru-RU" dirty="0"/>
              <a:t> </a:t>
            </a:r>
            <a:r>
              <a:rPr lang="ru-RU" dirty="0" err="1"/>
              <a:t>ніж</a:t>
            </a:r>
            <a:r>
              <a:rPr lang="ru-RU" dirty="0"/>
              <a:t> </a:t>
            </a:r>
            <a:r>
              <a:rPr lang="ru-RU" dirty="0" err="1"/>
              <a:t>шість</a:t>
            </a:r>
            <a:r>
              <a:rPr lang="ru-RU" dirty="0"/>
              <a:t> </a:t>
            </a:r>
            <a:r>
              <a:rPr lang="ru-RU" dirty="0" err="1"/>
              <a:t>місяців</a:t>
            </a:r>
            <a:r>
              <a:rPr lang="ru-RU" dirty="0"/>
              <a:t>, та (</a:t>
            </a:r>
            <a:r>
              <a:rPr lang="ru-RU" dirty="0" err="1"/>
              <a:t>або</a:t>
            </a:r>
            <a:r>
              <a:rPr lang="ru-RU" dirty="0"/>
              <a:t>) при </a:t>
            </a:r>
            <a:r>
              <a:rPr lang="ru-RU" dirty="0" err="1"/>
              <a:t>подовженні</a:t>
            </a:r>
            <a:r>
              <a:rPr lang="ru-RU" dirty="0"/>
              <a:t> строку </a:t>
            </a:r>
            <a:r>
              <a:rPr lang="ru-RU" dirty="0" err="1"/>
              <a:t>дії</a:t>
            </a:r>
            <a:r>
              <a:rPr lang="ru-RU" dirty="0"/>
              <a:t> заходу </a:t>
            </a:r>
            <a:r>
              <a:rPr lang="ru-RU" dirty="0" err="1"/>
              <a:t>захисту</a:t>
            </a:r>
            <a:r>
              <a:rPr lang="ru-RU" dirty="0"/>
              <a:t> </a:t>
            </a:r>
            <a:r>
              <a:rPr lang="ru-RU" dirty="0" err="1"/>
              <a:t>звіт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додатково</a:t>
            </a:r>
            <a:r>
              <a:rPr lang="ru-RU" dirty="0"/>
              <a:t> </a:t>
            </a:r>
            <a:r>
              <a:rPr lang="ru-RU" dirty="0" err="1"/>
              <a:t>містити</a:t>
            </a:r>
            <a:r>
              <a:rPr lang="ru-RU" dirty="0"/>
              <a:t> </a:t>
            </a:r>
            <a:r>
              <a:rPr lang="ru-RU" dirty="0" err="1"/>
              <a:t>аналіз</a:t>
            </a:r>
            <a:r>
              <a:rPr lang="ru-RU" dirty="0"/>
              <a:t> </a:t>
            </a:r>
            <a:r>
              <a:rPr lang="ru-RU" dirty="0" err="1"/>
              <a:t>результатів</a:t>
            </a:r>
            <a:r>
              <a:rPr lang="ru-RU" dirty="0"/>
              <a:t> </a:t>
            </a:r>
            <a:r>
              <a:rPr lang="ru-RU" dirty="0" err="1"/>
              <a:t>попереднього</a:t>
            </a:r>
            <a:r>
              <a:rPr lang="ru-RU" dirty="0"/>
              <a:t> </a:t>
            </a:r>
            <a:r>
              <a:rPr lang="ru-RU" dirty="0" err="1"/>
              <a:t>запровадження</a:t>
            </a:r>
            <a:r>
              <a:rPr lang="ru-RU" dirty="0"/>
              <a:t> заходу </a:t>
            </a:r>
            <a:r>
              <a:rPr lang="ru-RU" dirty="0" err="1"/>
              <a:t>захисту</a:t>
            </a:r>
            <a:r>
              <a:rPr lang="ru-RU" dirty="0"/>
              <a:t> та </a:t>
            </a:r>
            <a:r>
              <a:rPr lang="ru-RU" dirty="0" err="1"/>
              <a:t>актуальності</a:t>
            </a:r>
            <a:r>
              <a:rPr lang="ru-RU" dirty="0"/>
              <a:t> </a:t>
            </a:r>
            <a:r>
              <a:rPr lang="ru-RU" dirty="0" err="1"/>
              <a:t>факторів</a:t>
            </a:r>
            <a:r>
              <a:rPr lang="ru-RU" dirty="0"/>
              <a:t> та (</a:t>
            </a:r>
            <a:r>
              <a:rPr lang="ru-RU" dirty="0" err="1"/>
              <a:t>або</a:t>
            </a:r>
            <a:r>
              <a:rPr lang="ru-RU" dirty="0"/>
              <a:t>) </a:t>
            </a:r>
            <a:r>
              <a:rPr lang="ru-RU" dirty="0" err="1"/>
              <a:t>обставин</a:t>
            </a:r>
            <a:r>
              <a:rPr lang="ru-RU" dirty="0"/>
              <a:t> та (</a:t>
            </a:r>
            <a:r>
              <a:rPr lang="ru-RU" dirty="0" err="1"/>
              <a:t>або</a:t>
            </a:r>
            <a:r>
              <a:rPr lang="ru-RU" dirty="0"/>
              <a:t>) </a:t>
            </a:r>
            <a:r>
              <a:rPr lang="ru-RU" dirty="0" err="1"/>
              <a:t>ознак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підставою</a:t>
            </a:r>
            <a:r>
              <a:rPr lang="ru-RU" dirty="0"/>
              <a:t> </a:t>
            </a:r>
            <a:r>
              <a:rPr lang="ru-RU" dirty="0" err="1"/>
              <a:t>запровадження</a:t>
            </a:r>
            <a:r>
              <a:rPr lang="ru-RU" dirty="0"/>
              <a:t> заходу </a:t>
            </a:r>
            <a:r>
              <a:rPr lang="ru-RU" dirty="0" err="1"/>
              <a:t>захисту</a:t>
            </a:r>
            <a:r>
              <a:rPr lang="ru-RU" dirty="0"/>
              <a:t>.</a:t>
            </a:r>
          </a:p>
          <a:p>
            <a:r>
              <a:rPr lang="ru-RU" dirty="0" err="1"/>
              <a:t>Звіт</a:t>
            </a:r>
            <a:r>
              <a:rPr lang="ru-RU" dirty="0"/>
              <a:t> про </a:t>
            </a:r>
            <a:r>
              <a:rPr lang="ru-RU" dirty="0" err="1"/>
              <a:t>запровадження</a:t>
            </a:r>
            <a:r>
              <a:rPr lang="ru-RU" dirty="0"/>
              <a:t> заходу (</a:t>
            </a:r>
            <a:r>
              <a:rPr lang="ru-RU" dirty="0" err="1"/>
              <a:t>заходів</a:t>
            </a:r>
            <a:r>
              <a:rPr lang="ru-RU" dirty="0"/>
              <a:t>) </a:t>
            </a:r>
            <a:r>
              <a:rPr lang="ru-RU" dirty="0" err="1"/>
              <a:t>захисту</a:t>
            </a:r>
            <a:r>
              <a:rPr lang="ru-RU" dirty="0"/>
              <a:t> </a:t>
            </a:r>
            <a:r>
              <a:rPr lang="ru-RU" dirty="0" err="1"/>
              <a:t>подається</a:t>
            </a:r>
            <a:r>
              <a:rPr lang="ru-RU" dirty="0"/>
              <a:t> за </a:t>
            </a:r>
            <a:r>
              <a:rPr lang="ru-RU" dirty="0" err="1"/>
              <a:t>підписом</a:t>
            </a:r>
            <a:r>
              <a:rPr lang="ru-RU" dirty="0"/>
              <a:t> </a:t>
            </a:r>
            <a:r>
              <a:rPr lang="ru-RU" dirty="0" err="1"/>
              <a:t>Голови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 (</a:t>
            </a:r>
            <a:r>
              <a:rPr lang="ru-RU" dirty="0" err="1"/>
              <a:t>або</a:t>
            </a:r>
            <a:r>
              <a:rPr lang="ru-RU" dirty="0"/>
              <a:t> особи, яка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замінює</a:t>
            </a:r>
            <a:r>
              <a:rPr lang="ru-RU" dirty="0"/>
              <a:t>) та </a:t>
            </a:r>
            <a:r>
              <a:rPr lang="ru-RU" dirty="0" err="1"/>
              <a:t>має</a:t>
            </a:r>
            <a:r>
              <a:rPr lang="ru-RU" dirty="0"/>
              <a:t> бути представлений на </a:t>
            </a:r>
            <a:r>
              <a:rPr lang="ru-RU" dirty="0" err="1"/>
              <a:t>засіданні</a:t>
            </a:r>
            <a:r>
              <a:rPr lang="ru-RU" dirty="0"/>
              <a:t> </a:t>
            </a:r>
            <a:r>
              <a:rPr lang="ru-RU" dirty="0" err="1"/>
              <a:t>Комітету</a:t>
            </a:r>
            <a:r>
              <a:rPr lang="ru-RU" dirty="0"/>
              <a:t> </a:t>
            </a:r>
            <a:r>
              <a:rPr lang="ru-RU" dirty="0" err="1"/>
              <a:t>Верховної</a:t>
            </a:r>
            <a:r>
              <a:rPr lang="ru-RU" dirty="0"/>
              <a:t> Ради </a:t>
            </a:r>
            <a:r>
              <a:rPr lang="ru-RU" dirty="0" err="1"/>
              <a:t>України</a:t>
            </a:r>
            <a:r>
              <a:rPr lang="ru-RU" dirty="0"/>
              <a:t>, до </a:t>
            </a:r>
            <a:r>
              <a:rPr lang="ru-RU" dirty="0" err="1"/>
              <a:t>предметів</a:t>
            </a:r>
            <a:r>
              <a:rPr lang="ru-RU" dirty="0"/>
              <a:t> </a:t>
            </a:r>
            <a:r>
              <a:rPr lang="ru-RU" dirty="0" err="1"/>
              <a:t>відання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належать </a:t>
            </a:r>
            <a:r>
              <a:rPr lang="ru-RU" dirty="0" err="1"/>
              <a:t>питання</a:t>
            </a:r>
            <a:r>
              <a:rPr lang="ru-RU" dirty="0"/>
              <a:t> </a:t>
            </a:r>
            <a:r>
              <a:rPr lang="ru-RU" dirty="0" err="1"/>
              <a:t>банківської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, Головою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 (</a:t>
            </a:r>
            <a:r>
              <a:rPr lang="ru-RU" dirty="0" err="1"/>
              <a:t>або</a:t>
            </a:r>
            <a:r>
              <a:rPr lang="ru-RU" dirty="0"/>
              <a:t> особою, яка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замінює</a:t>
            </a:r>
            <a:r>
              <a:rPr lang="ru-RU" dirty="0"/>
              <a:t>) </a:t>
            </a:r>
            <a:r>
              <a:rPr lang="ru-RU" dirty="0" err="1"/>
              <a:t>або</a:t>
            </a:r>
            <a:r>
              <a:rPr lang="ru-RU" dirty="0"/>
              <a:t> заступником </a:t>
            </a:r>
            <a:r>
              <a:rPr lang="ru-RU" dirty="0" err="1"/>
              <a:t>Голови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, до </a:t>
            </a:r>
            <a:r>
              <a:rPr lang="ru-RU" dirty="0" err="1"/>
              <a:t>сфери</a:t>
            </a:r>
            <a:r>
              <a:rPr lang="ru-RU" dirty="0"/>
              <a:t> </a:t>
            </a:r>
            <a:r>
              <a:rPr lang="ru-RU" dirty="0" err="1"/>
              <a:t>відповідальності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належить</a:t>
            </a:r>
            <a:r>
              <a:rPr lang="ru-RU" dirty="0"/>
              <a:t> </a:t>
            </a:r>
            <a:r>
              <a:rPr lang="ru-RU" dirty="0" err="1"/>
              <a:t>питання</a:t>
            </a:r>
            <a:r>
              <a:rPr lang="ru-RU" dirty="0"/>
              <a:t> валютного </a:t>
            </a:r>
            <a:r>
              <a:rPr lang="ru-RU" dirty="0" err="1"/>
              <a:t>регулювання</a:t>
            </a:r>
            <a:r>
              <a:rPr lang="ru-RU" dirty="0"/>
              <a:t> (</a:t>
            </a:r>
            <a:r>
              <a:rPr lang="ru-RU" dirty="0" err="1"/>
              <a:t>або</a:t>
            </a:r>
            <a:r>
              <a:rPr lang="ru-RU" dirty="0"/>
              <a:t> особою, яка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замінює</a:t>
            </a:r>
            <a:r>
              <a:rPr lang="ru-RU" dirty="0"/>
              <a:t>).</a:t>
            </a:r>
          </a:p>
          <a:p>
            <a:pPr marL="0" indent="0">
              <a:buNone/>
            </a:pPr>
            <a:r>
              <a:rPr lang="ru-RU" dirty="0" err="1"/>
              <a:t>Звіт</a:t>
            </a:r>
            <a:r>
              <a:rPr lang="ru-RU" dirty="0"/>
              <a:t> про </a:t>
            </a:r>
            <a:r>
              <a:rPr lang="ru-RU" dirty="0" err="1"/>
              <a:t>запровадження</a:t>
            </a:r>
            <a:r>
              <a:rPr lang="ru-RU" dirty="0"/>
              <a:t> заходу (</a:t>
            </a:r>
            <a:r>
              <a:rPr lang="ru-RU" dirty="0" err="1"/>
              <a:t>заходів</a:t>
            </a:r>
            <a:r>
              <a:rPr lang="ru-RU" dirty="0"/>
              <a:t>) </a:t>
            </a:r>
            <a:r>
              <a:rPr lang="ru-RU" dirty="0" err="1"/>
              <a:t>захисту</a:t>
            </a:r>
            <a:r>
              <a:rPr lang="ru-RU" dirty="0"/>
              <a:t> є </a:t>
            </a:r>
            <a:r>
              <a:rPr lang="ru-RU" dirty="0" err="1"/>
              <a:t>публічним</a:t>
            </a:r>
            <a:r>
              <a:rPr lang="ru-RU" dirty="0"/>
              <a:t> документом, </a:t>
            </a:r>
            <a:r>
              <a:rPr lang="ru-RU" dirty="0" err="1"/>
              <a:t>що</a:t>
            </a:r>
            <a:r>
              <a:rPr lang="ru-RU" dirty="0"/>
              <a:t> не </a:t>
            </a:r>
            <a:r>
              <a:rPr lang="ru-RU" dirty="0" err="1"/>
              <a:t>містить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, яка є </a:t>
            </a:r>
            <a:r>
              <a:rPr lang="ru-RU" dirty="0" err="1"/>
              <a:t>банківською</a:t>
            </a:r>
            <a:r>
              <a:rPr lang="ru-RU" dirty="0"/>
              <a:t> </a:t>
            </a:r>
            <a:r>
              <a:rPr lang="ru-RU" dirty="0" err="1"/>
              <a:t>таємницею</a:t>
            </a:r>
            <a:r>
              <a:rPr lang="ru-RU" dirty="0"/>
              <a:t>, та </a:t>
            </a:r>
            <a:r>
              <a:rPr lang="ru-RU" dirty="0" err="1"/>
              <a:t>має</a:t>
            </a:r>
            <a:r>
              <a:rPr lang="ru-RU" dirty="0"/>
              <a:t> бути </a:t>
            </a:r>
            <a:r>
              <a:rPr lang="ru-RU" dirty="0" err="1"/>
              <a:t>оприлюднений</a:t>
            </a:r>
            <a:r>
              <a:rPr lang="ru-RU" dirty="0"/>
              <a:t> на </a:t>
            </a:r>
            <a:r>
              <a:rPr lang="ru-RU" dirty="0" err="1"/>
              <a:t>сторінках</a:t>
            </a:r>
            <a:r>
              <a:rPr lang="ru-RU" dirty="0"/>
              <a:t> </a:t>
            </a:r>
            <a:r>
              <a:rPr lang="ru-RU" dirty="0" err="1"/>
              <a:t>офіційного</a:t>
            </a:r>
            <a:r>
              <a:rPr lang="ru-RU" dirty="0"/>
              <a:t> </a:t>
            </a:r>
            <a:r>
              <a:rPr lang="ru-RU" dirty="0" err="1"/>
              <a:t>інтернет-представництва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календарного </a:t>
            </a:r>
            <a:r>
              <a:rPr lang="ru-RU" dirty="0" err="1"/>
              <a:t>місяця</a:t>
            </a:r>
            <a:r>
              <a:rPr lang="ru-RU" dirty="0"/>
              <a:t> з дня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підписання</a:t>
            </a:r>
            <a:r>
              <a:rPr lang="ru-RU" dirty="0"/>
              <a:t> та </a:t>
            </a:r>
            <a:r>
              <a:rPr lang="ru-RU" dirty="0" err="1"/>
              <a:t>безстроково</a:t>
            </a:r>
            <a:r>
              <a:rPr lang="ru-RU" dirty="0"/>
              <a:t> там </a:t>
            </a:r>
            <a:r>
              <a:rPr lang="ru-RU" dirty="0" err="1"/>
              <a:t>зберігатися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u="sng" dirty="0">
                <a:hlinkClick r:id="rId2"/>
              </a:rPr>
              <a:t>Порядок </a:t>
            </a:r>
            <a:r>
              <a:rPr lang="ru-RU" u="sng" dirty="0" err="1">
                <a:hlinkClick r:id="rId2"/>
              </a:rPr>
              <a:t>застосування</a:t>
            </a:r>
            <a:r>
              <a:rPr lang="ru-RU" u="sng" dirty="0">
                <a:hlinkClick r:id="rId2"/>
              </a:rPr>
              <a:t> </a:t>
            </a:r>
            <a:r>
              <a:rPr lang="ru-RU" u="sng" dirty="0" err="1">
                <a:hlinkClick r:id="rId2"/>
              </a:rPr>
              <a:t>заходів</a:t>
            </a:r>
            <a:r>
              <a:rPr lang="ru-RU" u="sng" dirty="0">
                <a:hlinkClick r:id="rId2"/>
              </a:rPr>
              <a:t> </a:t>
            </a:r>
            <a:r>
              <a:rPr lang="ru-RU" u="sng" dirty="0" err="1">
                <a:hlinkClick r:id="rId2"/>
              </a:rPr>
              <a:t>захисту</a:t>
            </a:r>
            <a:r>
              <a:rPr lang="ru-RU" dirty="0"/>
              <a:t>, </a:t>
            </a:r>
            <a:r>
              <a:rPr lang="ru-RU" dirty="0" err="1"/>
              <a:t>зокрема</a:t>
            </a:r>
            <a:r>
              <a:rPr lang="ru-RU" dirty="0"/>
              <a:t> </a:t>
            </a:r>
            <a:r>
              <a:rPr lang="ru-RU" u="sng" dirty="0" err="1">
                <a:hlinkClick r:id="rId3"/>
              </a:rPr>
              <a:t>критерії</a:t>
            </a:r>
            <a:r>
              <a:rPr lang="ru-RU" u="sng" dirty="0">
                <a:hlinkClick r:id="rId3"/>
              </a:rPr>
              <a:t> </a:t>
            </a:r>
            <a:r>
              <a:rPr lang="ru-RU" u="sng" dirty="0" err="1">
                <a:hlinkClick r:id="rId3"/>
              </a:rPr>
              <a:t>їх</a:t>
            </a:r>
            <a:r>
              <a:rPr lang="ru-RU" u="sng" dirty="0">
                <a:hlinkClick r:id="rId3"/>
              </a:rPr>
              <a:t> </a:t>
            </a:r>
            <a:r>
              <a:rPr lang="ru-RU" u="sng" dirty="0" err="1">
                <a:hlinkClick r:id="rId3"/>
              </a:rPr>
              <a:t>запровадження</a:t>
            </a:r>
            <a:r>
              <a:rPr lang="ru-RU" u="sng" dirty="0">
                <a:hlinkClick r:id="rId3"/>
              </a:rPr>
              <a:t>, </a:t>
            </a:r>
            <a:r>
              <a:rPr lang="ru-RU" u="sng" dirty="0" err="1">
                <a:hlinkClick r:id="rId3"/>
              </a:rPr>
              <a:t>подовження</a:t>
            </a:r>
            <a:r>
              <a:rPr lang="ru-RU" u="sng" dirty="0">
                <a:hlinkClick r:id="rId3"/>
              </a:rPr>
              <a:t> строку </a:t>
            </a:r>
            <a:r>
              <a:rPr lang="ru-RU" u="sng" dirty="0" err="1">
                <a:hlinkClick r:id="rId3"/>
              </a:rPr>
              <a:t>дії</a:t>
            </a:r>
            <a:r>
              <a:rPr lang="ru-RU" u="sng" dirty="0">
                <a:hlinkClick r:id="rId3"/>
              </a:rPr>
              <a:t> та </a:t>
            </a:r>
            <a:r>
              <a:rPr lang="ru-RU" u="sng" dirty="0" err="1">
                <a:hlinkClick r:id="rId3"/>
              </a:rPr>
              <a:t>дострокового</a:t>
            </a:r>
            <a:r>
              <a:rPr lang="ru-RU" u="sng" dirty="0">
                <a:hlinkClick r:id="rId3"/>
              </a:rPr>
              <a:t> </a:t>
            </a:r>
            <a:r>
              <a:rPr lang="ru-RU" u="sng" dirty="0" err="1">
                <a:hlinkClick r:id="rId3"/>
              </a:rPr>
              <a:t>припинення</a:t>
            </a:r>
            <a:r>
              <a:rPr lang="ru-RU" dirty="0"/>
              <a:t> </a:t>
            </a:r>
            <a:r>
              <a:rPr lang="ru-RU" dirty="0" err="1"/>
              <a:t>встановлюються</a:t>
            </a:r>
            <a:r>
              <a:rPr lang="ru-RU" dirty="0"/>
              <a:t> нормативно-</a:t>
            </a:r>
            <a:r>
              <a:rPr lang="ru-RU" dirty="0" err="1"/>
              <a:t>правовими</a:t>
            </a:r>
            <a:r>
              <a:rPr lang="ru-RU" dirty="0"/>
              <a:t> актами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 smtClean="0"/>
              <a:t>України</a:t>
            </a:r>
            <a:r>
              <a:rPr lang="ru-RU" dirty="0" smtClean="0"/>
              <a:t>: </a:t>
            </a:r>
          </a:p>
          <a:p>
            <a:pPr>
              <a:buAutoNum type="arabicPeriod"/>
            </a:pPr>
            <a:r>
              <a:rPr lang="ru-RU" b="1" dirty="0" smtClean="0"/>
              <a:t>Постанова </a:t>
            </a:r>
            <a:r>
              <a:rPr lang="ru-RU" b="1" dirty="0" err="1" smtClean="0"/>
              <a:t>Правління</a:t>
            </a:r>
            <a:r>
              <a:rPr lang="ru-RU" b="1" dirty="0" smtClean="0"/>
              <a:t> НБУ «</a:t>
            </a:r>
            <a:r>
              <a:rPr lang="ru-RU" b="1" dirty="0"/>
              <a:t>Про </a:t>
            </a:r>
            <a:r>
              <a:rPr lang="ru-RU" b="1" dirty="0" err="1"/>
              <a:t>затвердження</a:t>
            </a:r>
            <a:r>
              <a:rPr lang="ru-RU" b="1" dirty="0"/>
              <a:t> </a:t>
            </a:r>
            <a:r>
              <a:rPr lang="ru-RU" b="1" dirty="0" err="1"/>
              <a:t>Положення</a:t>
            </a:r>
            <a:r>
              <a:rPr lang="ru-RU" b="1" dirty="0"/>
              <a:t> про заходи </a:t>
            </a:r>
            <a:r>
              <a:rPr lang="ru-RU" b="1" dirty="0" err="1"/>
              <a:t>захисту</a:t>
            </a:r>
            <a:r>
              <a:rPr lang="ru-RU" b="1" dirty="0"/>
              <a:t> та </a:t>
            </a:r>
            <a:r>
              <a:rPr lang="ru-RU" b="1" dirty="0" err="1"/>
              <a:t>визначення</a:t>
            </a:r>
            <a:r>
              <a:rPr lang="ru-RU" b="1" dirty="0"/>
              <a:t> порядку </a:t>
            </a:r>
            <a:r>
              <a:rPr lang="ru-RU" b="1" dirty="0" err="1"/>
              <a:t>здійснення</a:t>
            </a:r>
            <a:r>
              <a:rPr lang="ru-RU" b="1" dirty="0"/>
              <a:t> </a:t>
            </a:r>
            <a:r>
              <a:rPr lang="ru-RU" b="1" dirty="0" err="1"/>
              <a:t>окремих</a:t>
            </a:r>
            <a:r>
              <a:rPr lang="ru-RU" b="1" dirty="0"/>
              <a:t> </a:t>
            </a:r>
            <a:r>
              <a:rPr lang="ru-RU" b="1" dirty="0" err="1"/>
              <a:t>операцій</a:t>
            </a:r>
            <a:r>
              <a:rPr lang="ru-RU" b="1" dirty="0"/>
              <a:t> в </a:t>
            </a:r>
            <a:r>
              <a:rPr lang="ru-RU" b="1" dirty="0" err="1"/>
              <a:t>іноземній</a:t>
            </a:r>
            <a:r>
              <a:rPr lang="ru-RU" b="1" dirty="0"/>
              <a:t> </a:t>
            </a:r>
            <a:r>
              <a:rPr lang="ru-RU" b="1" dirty="0" err="1"/>
              <a:t>валюті</a:t>
            </a:r>
            <a:r>
              <a:rPr lang="ru-RU" b="1" dirty="0" smtClean="0"/>
              <a:t>»</a:t>
            </a:r>
          </a:p>
          <a:p>
            <a:pPr>
              <a:buAutoNum type="arabicPeriod"/>
            </a:pPr>
            <a:r>
              <a:rPr lang="ru-RU" b="1" dirty="0"/>
              <a:t>Постанова </a:t>
            </a:r>
            <a:r>
              <a:rPr lang="ru-RU" b="1" dirty="0" err="1"/>
              <a:t>Правління</a:t>
            </a:r>
            <a:r>
              <a:rPr lang="ru-RU" b="1" dirty="0"/>
              <a:t> </a:t>
            </a:r>
            <a:r>
              <a:rPr lang="ru-RU" b="1" dirty="0" smtClean="0"/>
              <a:t>НБУ «</a:t>
            </a:r>
            <a:r>
              <a:rPr lang="ru-RU" b="1" dirty="0"/>
              <a:t>Про </a:t>
            </a:r>
            <a:r>
              <a:rPr lang="ru-RU" b="1" dirty="0" err="1"/>
              <a:t>затвердження</a:t>
            </a:r>
            <a:r>
              <a:rPr lang="ru-RU" b="1" dirty="0"/>
              <a:t> </a:t>
            </a:r>
            <a:r>
              <a:rPr lang="ru-RU" b="1" dirty="0" err="1"/>
              <a:t>Положення</a:t>
            </a:r>
            <a:r>
              <a:rPr lang="ru-RU" b="1" dirty="0"/>
              <a:t> про </a:t>
            </a:r>
            <a:r>
              <a:rPr lang="ru-RU" b="1" dirty="0" err="1"/>
              <a:t>перелік</a:t>
            </a:r>
            <a:r>
              <a:rPr lang="ru-RU" b="1" dirty="0"/>
              <a:t> </a:t>
            </a:r>
            <a:r>
              <a:rPr lang="ru-RU" b="1" dirty="0" err="1"/>
              <a:t>заходів</a:t>
            </a:r>
            <a:r>
              <a:rPr lang="ru-RU" b="1" dirty="0"/>
              <a:t> </a:t>
            </a:r>
            <a:r>
              <a:rPr lang="ru-RU" b="1" dirty="0" err="1"/>
              <a:t>захисту</a:t>
            </a:r>
            <a:r>
              <a:rPr lang="ru-RU" b="1" dirty="0"/>
              <a:t>, порядок та </a:t>
            </a:r>
            <a:r>
              <a:rPr lang="ru-RU" b="1" dirty="0" err="1"/>
              <a:t>критерії</a:t>
            </a:r>
            <a:r>
              <a:rPr lang="ru-RU" b="1" dirty="0"/>
              <a:t> </a:t>
            </a:r>
            <a:r>
              <a:rPr lang="ru-RU" b="1" dirty="0" err="1"/>
              <a:t>їх</a:t>
            </a:r>
            <a:r>
              <a:rPr lang="ru-RU" b="1" dirty="0"/>
              <a:t> </a:t>
            </a:r>
            <a:r>
              <a:rPr lang="ru-RU" b="1" dirty="0" err="1"/>
              <a:t>запровадження</a:t>
            </a:r>
            <a:r>
              <a:rPr lang="ru-RU" b="1" dirty="0"/>
              <a:t>, </a:t>
            </a:r>
            <a:r>
              <a:rPr lang="ru-RU" b="1" dirty="0" err="1"/>
              <a:t>подовження</a:t>
            </a:r>
            <a:r>
              <a:rPr lang="ru-RU" b="1" dirty="0"/>
              <a:t> та </a:t>
            </a:r>
            <a:r>
              <a:rPr lang="ru-RU" b="1" dirty="0" err="1"/>
              <a:t>дострокового</a:t>
            </a:r>
            <a:r>
              <a:rPr lang="ru-RU" b="1" dirty="0"/>
              <a:t> </a:t>
            </a:r>
            <a:r>
              <a:rPr lang="ru-RU" b="1" dirty="0" err="1"/>
              <a:t>припинення</a:t>
            </a:r>
            <a:r>
              <a:rPr lang="ru-RU" b="1" dirty="0" smtClean="0"/>
              <a:t>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07706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251" y="204717"/>
            <a:ext cx="9608023" cy="6496334"/>
          </a:xfrm>
        </p:spPr>
        <p:txBody>
          <a:bodyPr/>
          <a:lstStyle/>
          <a:p>
            <a:pPr marL="0" indent="0">
              <a:buNone/>
            </a:pPr>
            <a:r>
              <a:rPr lang="ru-RU" dirty="0" err="1"/>
              <a:t>Критеріями</a:t>
            </a:r>
            <a:r>
              <a:rPr lang="ru-RU" dirty="0"/>
              <a:t> для </a:t>
            </a:r>
            <a:r>
              <a:rPr lang="ru-RU" dirty="0" err="1"/>
              <a:t>запровадження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</a:t>
            </a:r>
            <a:r>
              <a:rPr lang="ru-RU" dirty="0" err="1"/>
              <a:t>захисту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бути:</a:t>
            </a:r>
          </a:p>
          <a:p>
            <a:r>
              <a:rPr lang="ru-RU" dirty="0"/>
              <a:t>1) </a:t>
            </a:r>
            <a:r>
              <a:rPr lang="ru-RU" dirty="0" err="1"/>
              <a:t>значне</a:t>
            </a:r>
            <a:r>
              <a:rPr lang="ru-RU" dirty="0"/>
              <a:t> </a:t>
            </a:r>
            <a:r>
              <a:rPr lang="ru-RU" dirty="0" err="1"/>
              <a:t>зниження</a:t>
            </a:r>
            <a:r>
              <a:rPr lang="ru-RU" dirty="0"/>
              <a:t> курсу </a:t>
            </a:r>
            <a:r>
              <a:rPr lang="ru-RU" dirty="0" err="1"/>
              <a:t>гривні</a:t>
            </a:r>
            <a:r>
              <a:rPr lang="ru-RU" dirty="0"/>
              <a:t> до </a:t>
            </a:r>
            <a:r>
              <a:rPr lang="ru-RU" dirty="0" err="1"/>
              <a:t>іноземних</a:t>
            </a:r>
            <a:r>
              <a:rPr lang="ru-RU" dirty="0"/>
              <a:t> валют на валютному ринку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золотовалютних</a:t>
            </a:r>
            <a:r>
              <a:rPr lang="ru-RU" dirty="0"/>
              <a:t> </a:t>
            </a:r>
            <a:r>
              <a:rPr lang="ru-RU" dirty="0" err="1"/>
              <a:t>резервів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банку;</a:t>
            </a:r>
          </a:p>
          <a:p>
            <a:r>
              <a:rPr lang="ru-RU" dirty="0"/>
              <a:t>2) </a:t>
            </a:r>
            <a:r>
              <a:rPr lang="ru-RU" dirty="0" err="1"/>
              <a:t>значне</a:t>
            </a:r>
            <a:r>
              <a:rPr lang="ru-RU" dirty="0"/>
              <a:t> </a:t>
            </a:r>
            <a:r>
              <a:rPr lang="ru-RU" dirty="0" err="1"/>
              <a:t>зменшення</a:t>
            </a:r>
            <a:r>
              <a:rPr lang="ru-RU" dirty="0"/>
              <a:t> </a:t>
            </a:r>
            <a:r>
              <a:rPr lang="ru-RU" dirty="0" err="1"/>
              <a:t>загального</a:t>
            </a:r>
            <a:r>
              <a:rPr lang="ru-RU" dirty="0"/>
              <a:t> </a:t>
            </a:r>
            <a:r>
              <a:rPr lang="ru-RU" dirty="0" err="1"/>
              <a:t>обсягу</a:t>
            </a:r>
            <a:r>
              <a:rPr lang="ru-RU" dirty="0"/>
              <a:t> </a:t>
            </a:r>
            <a:r>
              <a:rPr lang="ru-RU" dirty="0" err="1"/>
              <a:t>вкладів</a:t>
            </a:r>
            <a:r>
              <a:rPr lang="ru-RU" dirty="0"/>
              <a:t> (</a:t>
            </a:r>
            <a:r>
              <a:rPr lang="ru-RU" dirty="0" err="1"/>
              <a:t>депозитів</a:t>
            </a:r>
            <a:r>
              <a:rPr lang="ru-RU" dirty="0"/>
              <a:t>) у </a:t>
            </a:r>
            <a:r>
              <a:rPr lang="ru-RU" dirty="0" err="1"/>
              <a:t>банківській</a:t>
            </a:r>
            <a:r>
              <a:rPr lang="ru-RU" dirty="0"/>
              <a:t> </a:t>
            </a:r>
            <a:r>
              <a:rPr lang="ru-RU" dirty="0" err="1"/>
              <a:t>системі</a:t>
            </a:r>
            <a:r>
              <a:rPr lang="ru-RU" dirty="0"/>
              <a:t>;</a:t>
            </a:r>
          </a:p>
          <a:p>
            <a:r>
              <a:rPr lang="ru-RU" dirty="0"/>
              <a:t>3) </a:t>
            </a:r>
            <a:r>
              <a:rPr lang="ru-RU" dirty="0" err="1"/>
              <a:t>значне</a:t>
            </a:r>
            <a:r>
              <a:rPr lang="ru-RU" dirty="0"/>
              <a:t> </a:t>
            </a:r>
            <a:r>
              <a:rPr lang="ru-RU" dirty="0" err="1"/>
              <a:t>зростання</a:t>
            </a:r>
            <a:r>
              <a:rPr lang="ru-RU" dirty="0"/>
              <a:t> </a:t>
            </a:r>
            <a:r>
              <a:rPr lang="ru-RU" dirty="0" err="1"/>
              <a:t>вартості</a:t>
            </a:r>
            <a:r>
              <a:rPr lang="ru-RU" dirty="0"/>
              <a:t> </a:t>
            </a:r>
            <a:r>
              <a:rPr lang="ru-RU" dirty="0" err="1"/>
              <a:t>запозичень</a:t>
            </a:r>
            <a:r>
              <a:rPr lang="ru-RU" dirty="0"/>
              <a:t> на </a:t>
            </a:r>
            <a:r>
              <a:rPr lang="ru-RU" dirty="0" err="1"/>
              <a:t>зовнішніх</a:t>
            </a:r>
            <a:r>
              <a:rPr lang="ru-RU" dirty="0"/>
              <a:t> ринках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неможливість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 таких </a:t>
            </a:r>
            <a:r>
              <a:rPr lang="ru-RU" dirty="0" err="1"/>
              <a:t>запозичень</a:t>
            </a:r>
            <a:r>
              <a:rPr lang="ru-RU" dirty="0"/>
              <a:t>;</a:t>
            </a:r>
          </a:p>
          <a:p>
            <a:r>
              <a:rPr lang="ru-RU" dirty="0"/>
              <a:t>4) </a:t>
            </a:r>
            <a:r>
              <a:rPr lang="ru-RU" dirty="0" err="1"/>
              <a:t>ескалація</a:t>
            </a:r>
            <a:r>
              <a:rPr lang="ru-RU" dirty="0"/>
              <a:t> </a:t>
            </a:r>
            <a:r>
              <a:rPr lang="ru-RU" dirty="0" err="1"/>
              <a:t>суспільно-політичної</a:t>
            </a:r>
            <a:r>
              <a:rPr lang="ru-RU" dirty="0"/>
              <a:t>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геополітичної</a:t>
            </a:r>
            <a:r>
              <a:rPr lang="ru-RU" dirty="0"/>
              <a:t> </a:t>
            </a:r>
            <a:r>
              <a:rPr lang="ru-RU" dirty="0" err="1"/>
              <a:t>напруги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створює</a:t>
            </a:r>
            <a:r>
              <a:rPr lang="ru-RU" dirty="0"/>
              <a:t> </a:t>
            </a:r>
            <a:r>
              <a:rPr lang="ru-RU" dirty="0" err="1"/>
              <a:t>ризик</a:t>
            </a:r>
            <a:r>
              <a:rPr lang="ru-RU" dirty="0"/>
              <a:t> для </a:t>
            </a:r>
            <a:r>
              <a:rPr lang="ru-RU" dirty="0" err="1"/>
              <a:t>стабільності</a:t>
            </a:r>
            <a:r>
              <a:rPr lang="ru-RU" dirty="0"/>
              <a:t> </a:t>
            </a:r>
            <a:r>
              <a:rPr lang="ru-RU" dirty="0" err="1"/>
              <a:t>фінансового</a:t>
            </a:r>
            <a:r>
              <a:rPr lang="ru-RU" dirty="0"/>
              <a:t> сектору </a:t>
            </a:r>
            <a:r>
              <a:rPr lang="ru-RU" dirty="0" err="1"/>
              <a:t>України</a:t>
            </a:r>
            <a:r>
              <a:rPr lang="ru-RU" dirty="0"/>
              <a:t>;</a:t>
            </a:r>
          </a:p>
          <a:p>
            <a:r>
              <a:rPr lang="ru-RU" dirty="0"/>
              <a:t>5)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ознаки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свідчити</a:t>
            </a:r>
            <a:r>
              <a:rPr lang="ru-RU" dirty="0"/>
              <a:t> про </a:t>
            </a:r>
            <a:r>
              <a:rPr lang="ru-RU" dirty="0" err="1"/>
              <a:t>наявність</a:t>
            </a:r>
            <a:r>
              <a:rPr lang="ru-RU" dirty="0"/>
              <a:t> </a:t>
            </a:r>
            <a:r>
              <a:rPr lang="ru-RU" dirty="0" err="1"/>
              <a:t>істотних</a:t>
            </a:r>
            <a:r>
              <a:rPr lang="ru-RU" dirty="0"/>
              <a:t> </a:t>
            </a:r>
            <a:r>
              <a:rPr lang="ru-RU" dirty="0" err="1"/>
              <a:t>ризиків</a:t>
            </a:r>
            <a:r>
              <a:rPr lang="ru-RU" dirty="0"/>
              <a:t> для </a:t>
            </a:r>
            <a:r>
              <a:rPr lang="ru-RU" dirty="0" err="1"/>
              <a:t>макроекономічної</a:t>
            </a:r>
            <a:r>
              <a:rPr lang="ru-RU" dirty="0"/>
              <a:t> </a:t>
            </a:r>
            <a:r>
              <a:rPr lang="ru-RU" dirty="0" err="1"/>
              <a:t>стабільності</a:t>
            </a:r>
            <a:r>
              <a:rPr lang="ru-RU" dirty="0"/>
              <a:t> та </a:t>
            </a:r>
            <a:r>
              <a:rPr lang="ru-RU" dirty="0" err="1"/>
              <a:t>стабільності</a:t>
            </a:r>
            <a:r>
              <a:rPr lang="ru-RU" dirty="0"/>
              <a:t> </a:t>
            </a:r>
            <a:r>
              <a:rPr lang="ru-RU" dirty="0" err="1"/>
              <a:t>фінансової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 err="1"/>
              <a:t>Критеріями</a:t>
            </a:r>
            <a:r>
              <a:rPr lang="ru-RU" dirty="0"/>
              <a:t> для </a:t>
            </a:r>
            <a:r>
              <a:rPr lang="ru-RU" dirty="0" err="1"/>
              <a:t>подовження</a:t>
            </a:r>
            <a:r>
              <a:rPr lang="ru-RU" dirty="0"/>
              <a:t> строку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</a:t>
            </a:r>
            <a:r>
              <a:rPr lang="ru-RU" dirty="0" err="1"/>
              <a:t>захисту</a:t>
            </a:r>
            <a:r>
              <a:rPr lang="ru-RU" dirty="0"/>
              <a:t> є </a:t>
            </a:r>
            <a:r>
              <a:rPr lang="ru-RU" dirty="0" err="1"/>
              <a:t>збереження</a:t>
            </a:r>
            <a:r>
              <a:rPr lang="ru-RU" dirty="0"/>
              <a:t> </a:t>
            </a:r>
            <a:r>
              <a:rPr lang="ru-RU" dirty="0" err="1"/>
              <a:t>актуальності</a:t>
            </a:r>
            <a:r>
              <a:rPr lang="ru-RU" dirty="0"/>
              <a:t> </a:t>
            </a:r>
            <a:r>
              <a:rPr lang="ru-RU" dirty="0" err="1"/>
              <a:t>критеріїв</a:t>
            </a:r>
            <a:r>
              <a:rPr lang="ru-RU" dirty="0"/>
              <a:t>, </a:t>
            </a:r>
            <a:r>
              <a:rPr lang="ru-RU" dirty="0" err="1"/>
              <a:t>визначених</a:t>
            </a:r>
            <a:r>
              <a:rPr lang="ru-RU" dirty="0"/>
              <a:t> </a:t>
            </a:r>
            <a:r>
              <a:rPr lang="ru-RU" dirty="0" err="1" smtClean="0"/>
              <a:t>вище</a:t>
            </a:r>
            <a:r>
              <a:rPr lang="ru-RU" dirty="0" smtClean="0"/>
              <a:t>, </a:t>
            </a:r>
            <a:r>
              <a:rPr lang="ru-RU" dirty="0"/>
              <a:t>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висока</a:t>
            </a:r>
            <a:r>
              <a:rPr lang="ru-RU" dirty="0"/>
              <a:t> </a:t>
            </a:r>
            <a:r>
              <a:rPr lang="ru-RU" dirty="0" err="1"/>
              <a:t>ймовірність</a:t>
            </a:r>
            <a:r>
              <a:rPr lang="ru-RU" dirty="0"/>
              <a:t> </a:t>
            </a:r>
            <a:r>
              <a:rPr lang="ru-RU" dirty="0" err="1"/>
              <a:t>виникнення</a:t>
            </a:r>
            <a:r>
              <a:rPr lang="ru-RU" dirty="0"/>
              <a:t>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критеріїв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припинення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</a:t>
            </a:r>
            <a:r>
              <a:rPr lang="ru-RU" dirty="0" err="1"/>
              <a:t>захисту</a:t>
            </a:r>
            <a:r>
              <a:rPr lang="ru-RU" dirty="0"/>
              <a:t>.</a:t>
            </a:r>
          </a:p>
          <a:p>
            <a:r>
              <a:rPr lang="ru-RU" dirty="0" smtClean="0"/>
              <a:t> </a:t>
            </a:r>
            <a:r>
              <a:rPr lang="ru-RU" dirty="0" err="1"/>
              <a:t>Критеріями</a:t>
            </a:r>
            <a:r>
              <a:rPr lang="ru-RU" dirty="0"/>
              <a:t> для </a:t>
            </a:r>
            <a:r>
              <a:rPr lang="ru-RU" dirty="0" err="1"/>
              <a:t>дострокового</a:t>
            </a:r>
            <a:r>
              <a:rPr lang="ru-RU" dirty="0"/>
              <a:t> </a:t>
            </a:r>
            <a:r>
              <a:rPr lang="ru-RU" dirty="0" err="1"/>
              <a:t>припинення</a:t>
            </a:r>
            <a:r>
              <a:rPr lang="ru-RU" dirty="0"/>
              <a:t> </a:t>
            </a:r>
            <a:r>
              <a:rPr lang="ru-RU" dirty="0" err="1"/>
              <a:t>Національним</a:t>
            </a:r>
            <a:r>
              <a:rPr lang="ru-RU" dirty="0"/>
              <a:t> банком </a:t>
            </a:r>
            <a:r>
              <a:rPr lang="ru-RU" dirty="0" err="1"/>
              <a:t>заходів</a:t>
            </a:r>
            <a:r>
              <a:rPr lang="ru-RU" dirty="0"/>
              <a:t> </a:t>
            </a:r>
            <a:r>
              <a:rPr lang="ru-RU" dirty="0" err="1"/>
              <a:t>захисту</a:t>
            </a:r>
            <a:r>
              <a:rPr lang="ru-RU" dirty="0"/>
              <a:t> є </a:t>
            </a:r>
            <a:r>
              <a:rPr lang="ru-RU" dirty="0" err="1"/>
              <a:t>повна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часткова</a:t>
            </a:r>
            <a:r>
              <a:rPr lang="ru-RU" dirty="0"/>
              <a:t> </a:t>
            </a:r>
            <a:r>
              <a:rPr lang="ru-RU" dirty="0" err="1"/>
              <a:t>втрата</a:t>
            </a:r>
            <a:r>
              <a:rPr lang="ru-RU" dirty="0"/>
              <a:t> </a:t>
            </a:r>
            <a:r>
              <a:rPr lang="ru-RU" dirty="0" err="1"/>
              <a:t>актуальності</a:t>
            </a:r>
            <a:r>
              <a:rPr lang="ru-RU" dirty="0"/>
              <a:t> </a:t>
            </a:r>
            <a:r>
              <a:rPr lang="ru-RU" dirty="0" err="1"/>
              <a:t>критеріїв</a:t>
            </a:r>
            <a:r>
              <a:rPr lang="ru-RU" dirty="0"/>
              <a:t>, </a:t>
            </a:r>
            <a:r>
              <a:rPr lang="ru-RU" dirty="0" err="1" smtClean="0"/>
              <a:t>визначених</a:t>
            </a:r>
            <a:r>
              <a:rPr lang="ru-RU" dirty="0" smtClean="0"/>
              <a:t> </a:t>
            </a:r>
            <a:r>
              <a:rPr lang="ru-RU" dirty="0" err="1" smtClean="0"/>
              <a:t>вище</a:t>
            </a:r>
            <a:r>
              <a:rPr lang="ru-RU" dirty="0" smtClean="0"/>
              <a:t>, </a:t>
            </a:r>
            <a:r>
              <a:rPr lang="ru-RU" dirty="0"/>
              <a:t>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втрата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 </a:t>
            </a:r>
            <a:r>
              <a:rPr lang="ru-RU" dirty="0" err="1"/>
              <a:t>відповідних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</a:t>
            </a:r>
            <a:r>
              <a:rPr lang="ru-RU" dirty="0" err="1"/>
              <a:t>захисту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63795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251" y="204717"/>
            <a:ext cx="9608023" cy="6496334"/>
          </a:xfrm>
        </p:spPr>
        <p:txBody>
          <a:bodyPr>
            <a:normAutofit lnSpcReduction="10000"/>
          </a:bodyPr>
          <a:lstStyle/>
          <a:p>
            <a:r>
              <a:rPr lang="ru-RU" sz="2000" b="1" dirty="0"/>
              <a:t>З</a:t>
            </a:r>
            <a:r>
              <a:rPr lang="ru-RU" sz="2000" b="1" dirty="0" smtClean="0"/>
              <a:t>аходи </a:t>
            </a:r>
            <a:r>
              <a:rPr lang="ru-RU" sz="2000" b="1" dirty="0" err="1"/>
              <a:t>захисту</a:t>
            </a:r>
            <a:r>
              <a:rPr lang="ru-RU" sz="2000" b="1" dirty="0"/>
              <a:t> та </a:t>
            </a:r>
            <a:r>
              <a:rPr lang="ru-RU" sz="2000" b="1" dirty="0" err="1"/>
              <a:t>визначення</a:t>
            </a:r>
            <a:r>
              <a:rPr lang="ru-RU" sz="2000" b="1" dirty="0"/>
              <a:t> порядку </a:t>
            </a:r>
            <a:r>
              <a:rPr lang="ru-RU" sz="2000" b="1" dirty="0" err="1"/>
              <a:t>здійснення</a:t>
            </a:r>
            <a:r>
              <a:rPr lang="ru-RU" sz="2000" b="1" dirty="0"/>
              <a:t> </a:t>
            </a:r>
            <a:r>
              <a:rPr lang="ru-RU" sz="2000" b="1" dirty="0" err="1"/>
              <a:t>окремих</a:t>
            </a:r>
            <a:r>
              <a:rPr lang="ru-RU" sz="2000" b="1" dirty="0"/>
              <a:t> </a:t>
            </a:r>
            <a:r>
              <a:rPr lang="ru-RU" sz="2000" b="1" dirty="0" err="1"/>
              <a:t>операцій</a:t>
            </a:r>
            <a:r>
              <a:rPr lang="ru-RU" sz="2000" b="1" dirty="0"/>
              <a:t> в </a:t>
            </a:r>
            <a:r>
              <a:rPr lang="ru-RU" sz="2000" b="1" dirty="0" err="1"/>
              <a:t>іноземній</a:t>
            </a:r>
            <a:r>
              <a:rPr lang="ru-RU" sz="2000" b="1" dirty="0"/>
              <a:t> </a:t>
            </a:r>
            <a:r>
              <a:rPr lang="ru-RU" sz="2000" b="1" dirty="0" err="1" smtClean="0"/>
              <a:t>валюті</a:t>
            </a:r>
            <a:endParaRPr lang="ru-RU" sz="2000" b="1" dirty="0" smtClean="0"/>
          </a:p>
          <a:p>
            <a:endParaRPr lang="ru-RU" b="1" dirty="0"/>
          </a:p>
          <a:p>
            <a:r>
              <a:rPr lang="ru-RU" dirty="0" err="1"/>
              <a:t>Клієнти</a:t>
            </a:r>
            <a:r>
              <a:rPr lang="ru-RU" dirty="0"/>
              <a:t> (</a:t>
            </a:r>
            <a:r>
              <a:rPr lang="ru-RU" dirty="0" err="1"/>
              <a:t>резиденти</a:t>
            </a:r>
            <a:r>
              <a:rPr lang="ru-RU" dirty="0"/>
              <a:t> та </a:t>
            </a:r>
            <a:r>
              <a:rPr lang="ru-RU" dirty="0" err="1"/>
              <a:t>нерезиденти</a:t>
            </a:r>
            <a:r>
              <a:rPr lang="ru-RU" dirty="0"/>
              <a:t>) </a:t>
            </a:r>
            <a:r>
              <a:rPr lang="ru-RU" dirty="0" err="1"/>
              <a:t>здійснюють</a:t>
            </a:r>
            <a:r>
              <a:rPr lang="ru-RU" dirty="0"/>
              <a:t> </a:t>
            </a:r>
            <a:r>
              <a:rPr lang="ru-RU" dirty="0" err="1"/>
              <a:t>валютні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з </a:t>
            </a:r>
            <a:r>
              <a:rPr lang="ru-RU" dirty="0" err="1"/>
              <a:t>купівлі</a:t>
            </a:r>
            <a:r>
              <a:rPr lang="ru-RU" dirty="0"/>
              <a:t> </a:t>
            </a:r>
            <a:r>
              <a:rPr lang="ru-RU" dirty="0" err="1"/>
              <a:t>безготівкової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/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металів</a:t>
            </a:r>
            <a:r>
              <a:rPr lang="ru-RU" dirty="0"/>
              <a:t>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переказу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/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металів</a:t>
            </a:r>
            <a:r>
              <a:rPr lang="ru-RU" dirty="0"/>
              <a:t>/</a:t>
            </a:r>
            <a:r>
              <a:rPr lang="ru-RU" dirty="0" err="1"/>
              <a:t>національної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в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наявності</a:t>
            </a:r>
            <a:r>
              <a:rPr lang="ru-RU" dirty="0"/>
              <a:t> </a:t>
            </a:r>
            <a:r>
              <a:rPr lang="ru-RU" dirty="0" err="1"/>
              <a:t>підстав</a:t>
            </a:r>
            <a:r>
              <a:rPr lang="ru-RU" dirty="0"/>
              <a:t>/</a:t>
            </a:r>
            <a:r>
              <a:rPr lang="ru-RU" dirty="0" err="1"/>
              <a:t>зобов’язань</a:t>
            </a:r>
            <a:r>
              <a:rPr lang="ru-RU" dirty="0"/>
              <a:t> для </a:t>
            </a:r>
            <a:r>
              <a:rPr lang="ru-RU" dirty="0" err="1"/>
              <a:t>проведення</a:t>
            </a:r>
            <a:r>
              <a:rPr lang="ru-RU" dirty="0"/>
              <a:t> таких </a:t>
            </a:r>
            <a:r>
              <a:rPr lang="ru-RU" dirty="0" err="1"/>
              <a:t>операцій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підтверджуються</a:t>
            </a:r>
            <a:r>
              <a:rPr lang="ru-RU" dirty="0"/>
              <a:t> </a:t>
            </a:r>
            <a:r>
              <a:rPr lang="ru-RU" dirty="0" err="1"/>
              <a:t>відповідними</a:t>
            </a:r>
            <a:r>
              <a:rPr lang="ru-RU" dirty="0"/>
              <a:t> документами,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подаються</a:t>
            </a:r>
            <a:r>
              <a:rPr lang="ru-RU" dirty="0"/>
              <a:t> для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купівлі</a:t>
            </a:r>
            <a:r>
              <a:rPr lang="ru-RU" dirty="0"/>
              <a:t> до </a:t>
            </a:r>
            <a:r>
              <a:rPr lang="ru-RU" dirty="0" err="1"/>
              <a:t>банків</a:t>
            </a:r>
            <a:r>
              <a:rPr lang="ru-RU" dirty="0"/>
              <a:t>, для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переказу</a:t>
            </a:r>
            <a:r>
              <a:rPr lang="ru-RU" dirty="0"/>
              <a:t> - до </a:t>
            </a:r>
            <a:r>
              <a:rPr lang="ru-RU" dirty="0" err="1"/>
              <a:t>уповноважених</a:t>
            </a:r>
            <a:r>
              <a:rPr lang="ru-RU" dirty="0"/>
              <a:t> </a:t>
            </a:r>
            <a:r>
              <a:rPr lang="ru-RU" dirty="0" err="1" smtClean="0"/>
              <a:t>установ</a:t>
            </a:r>
            <a:r>
              <a:rPr lang="ru-RU" dirty="0" smtClean="0"/>
              <a:t>.</a:t>
            </a:r>
          </a:p>
          <a:p>
            <a:r>
              <a:rPr lang="ru-RU" dirty="0" err="1"/>
              <a:t>Клієнти</a:t>
            </a:r>
            <a:r>
              <a:rPr lang="ru-RU" dirty="0"/>
              <a:t> </a:t>
            </a:r>
            <a:r>
              <a:rPr lang="ru-RU" dirty="0" err="1"/>
              <a:t>уповноважених</a:t>
            </a:r>
            <a:r>
              <a:rPr lang="ru-RU" dirty="0"/>
              <a:t> </a:t>
            </a:r>
            <a:r>
              <a:rPr lang="ru-RU" dirty="0" err="1"/>
              <a:t>установ</a:t>
            </a:r>
            <a:r>
              <a:rPr lang="ru-RU" dirty="0"/>
              <a:t> не </a:t>
            </a:r>
            <a:r>
              <a:rPr lang="ru-RU" dirty="0" err="1"/>
              <a:t>подають</a:t>
            </a:r>
            <a:r>
              <a:rPr lang="ru-RU" dirty="0"/>
              <a:t> </a:t>
            </a:r>
            <a:r>
              <a:rPr lang="ru-RU" dirty="0" err="1"/>
              <a:t>документи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свідчать</a:t>
            </a:r>
            <a:r>
              <a:rPr lang="ru-RU" dirty="0"/>
              <a:t> про </a:t>
            </a:r>
            <a:r>
              <a:rPr lang="ru-RU" dirty="0" err="1"/>
              <a:t>наявність</a:t>
            </a:r>
            <a:r>
              <a:rPr lang="ru-RU" dirty="0"/>
              <a:t> у них </a:t>
            </a:r>
            <a:r>
              <a:rPr lang="ru-RU" dirty="0" err="1"/>
              <a:t>підстав</a:t>
            </a:r>
            <a:r>
              <a:rPr lang="ru-RU" dirty="0"/>
              <a:t>/</a:t>
            </a:r>
            <a:r>
              <a:rPr lang="ru-RU" dirty="0" err="1"/>
              <a:t>зобов’язань</a:t>
            </a:r>
            <a:r>
              <a:rPr lang="ru-RU" dirty="0"/>
              <a:t> для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у </a:t>
            </a:r>
            <a:r>
              <a:rPr lang="ru-RU" dirty="0" err="1"/>
              <a:t>незначному</a:t>
            </a:r>
            <a:r>
              <a:rPr lang="ru-RU" dirty="0"/>
              <a:t> </a:t>
            </a:r>
            <a:r>
              <a:rPr lang="ru-RU" dirty="0" err="1"/>
              <a:t>розмірі</a:t>
            </a:r>
            <a:r>
              <a:rPr lang="ru-RU" dirty="0"/>
              <a:t> з </a:t>
            </a:r>
            <a:r>
              <a:rPr lang="ru-RU" dirty="0" err="1"/>
              <a:t>купівлі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, </a:t>
            </a:r>
            <a:r>
              <a:rPr lang="ru-RU" dirty="0" err="1"/>
              <a:t>переказу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/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металів</a:t>
            </a:r>
            <a:r>
              <a:rPr lang="ru-RU" dirty="0"/>
              <a:t>/</a:t>
            </a:r>
            <a:r>
              <a:rPr lang="ru-RU" dirty="0" err="1"/>
              <a:t>гривні</a:t>
            </a:r>
            <a:r>
              <a:rPr lang="ru-RU" dirty="0"/>
              <a:t>, </a:t>
            </a:r>
            <a:r>
              <a:rPr lang="ru-RU" dirty="0" err="1"/>
              <a:t>уключаючи</a:t>
            </a:r>
            <a:r>
              <a:rPr lang="ru-RU" dirty="0"/>
              <a:t> </a:t>
            </a:r>
            <a:r>
              <a:rPr lang="ru-RU" dirty="0" err="1"/>
              <a:t>переказ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була</a:t>
            </a:r>
            <a:r>
              <a:rPr lang="ru-RU" dirty="0"/>
              <a:t> куплена </a:t>
            </a:r>
            <a:r>
              <a:rPr lang="ru-RU" dirty="0" err="1"/>
              <a:t>раніше</a:t>
            </a:r>
            <a:r>
              <a:rPr lang="ru-RU" dirty="0"/>
              <a:t> в </a:t>
            </a:r>
            <a:r>
              <a:rPr lang="ru-RU" dirty="0" err="1"/>
              <a:t>незначному</a:t>
            </a:r>
            <a:r>
              <a:rPr lang="ru-RU" dirty="0"/>
              <a:t> </a:t>
            </a:r>
            <a:r>
              <a:rPr lang="ru-RU" dirty="0" err="1"/>
              <a:t>розмірі</a:t>
            </a:r>
            <a:r>
              <a:rPr lang="ru-RU" dirty="0"/>
              <a:t>,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 </a:t>
            </a:r>
            <a:r>
              <a:rPr lang="ru-RU" dirty="0" err="1"/>
              <a:t>еквівалента</a:t>
            </a:r>
            <a:r>
              <a:rPr lang="ru-RU" dirty="0"/>
              <a:t> </a:t>
            </a:r>
            <a:r>
              <a:rPr lang="ru-RU" dirty="0" err="1"/>
              <a:t>купленої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за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 </a:t>
            </a:r>
            <a:r>
              <a:rPr lang="ru-RU" dirty="0" err="1"/>
              <a:t>курсів</a:t>
            </a:r>
            <a:r>
              <a:rPr lang="ru-RU" dirty="0"/>
              <a:t> </a:t>
            </a:r>
            <a:r>
              <a:rPr lang="ru-RU" dirty="0" err="1"/>
              <a:t>іноземних</a:t>
            </a:r>
            <a:r>
              <a:rPr lang="ru-RU" dirty="0"/>
              <a:t> валют на дату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переказу</a:t>
            </a:r>
            <a:r>
              <a:rPr lang="ru-RU" dirty="0"/>
              <a:t>. </a:t>
            </a:r>
            <a:r>
              <a:rPr lang="ru-RU" dirty="0" err="1"/>
              <a:t>Інформація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мети </a:t>
            </a:r>
            <a:r>
              <a:rPr lang="ru-RU" dirty="0" err="1"/>
              <a:t>купівлі</a:t>
            </a:r>
            <a:r>
              <a:rPr lang="ru-RU" dirty="0"/>
              <a:t>, </a:t>
            </a:r>
            <a:r>
              <a:rPr lang="ru-RU" dirty="0" err="1"/>
              <a:t>переказу</a:t>
            </a:r>
            <a:r>
              <a:rPr lang="ru-RU" dirty="0"/>
              <a:t> та </a:t>
            </a:r>
            <a:r>
              <a:rPr lang="ru-RU" dirty="0" err="1"/>
              <a:t>документів</a:t>
            </a:r>
            <a:r>
              <a:rPr lang="ru-RU" dirty="0"/>
              <a:t>,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</a:t>
            </a:r>
            <a:r>
              <a:rPr lang="ru-RU" dirty="0" err="1"/>
              <a:t>купівля</a:t>
            </a:r>
            <a:r>
              <a:rPr lang="ru-RU" dirty="0"/>
              <a:t>, </a:t>
            </a:r>
            <a:r>
              <a:rPr lang="ru-RU" dirty="0" err="1"/>
              <a:t>переказ</a:t>
            </a:r>
            <a:r>
              <a:rPr lang="ru-RU" dirty="0"/>
              <a:t> </a:t>
            </a:r>
            <a:r>
              <a:rPr lang="ru-RU" dirty="0" err="1"/>
              <a:t>бенефіціару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в 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/</a:t>
            </a:r>
            <a:r>
              <a:rPr lang="ru-RU" dirty="0" err="1"/>
              <a:t>гривні</a:t>
            </a:r>
            <a:r>
              <a:rPr lang="ru-RU" dirty="0"/>
              <a:t>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металів</a:t>
            </a:r>
            <a:r>
              <a:rPr lang="ru-RU" dirty="0"/>
              <a:t>, </a:t>
            </a:r>
            <a:r>
              <a:rPr lang="ru-RU" dirty="0" err="1"/>
              <a:t>зазначається</a:t>
            </a:r>
            <a:r>
              <a:rPr lang="ru-RU" dirty="0"/>
              <a:t> у </a:t>
            </a:r>
            <a:r>
              <a:rPr lang="ru-RU" dirty="0" err="1"/>
              <a:t>заяві</a:t>
            </a:r>
            <a:r>
              <a:rPr lang="ru-RU" dirty="0"/>
              <a:t> на </a:t>
            </a:r>
            <a:r>
              <a:rPr lang="ru-RU" dirty="0" err="1"/>
              <a:t>купівлю</a:t>
            </a:r>
            <a:r>
              <a:rPr lang="ru-RU" dirty="0"/>
              <a:t> 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 та/</a:t>
            </a:r>
            <a:r>
              <a:rPr lang="ru-RU" dirty="0" err="1"/>
              <a:t>або</a:t>
            </a:r>
            <a:r>
              <a:rPr lang="ru-RU" dirty="0"/>
              <a:t> в </a:t>
            </a:r>
            <a:r>
              <a:rPr lang="ru-RU" dirty="0" err="1"/>
              <a:t>платіжному</a:t>
            </a:r>
            <a:r>
              <a:rPr lang="ru-RU" dirty="0"/>
              <a:t> </a:t>
            </a:r>
            <a:r>
              <a:rPr lang="ru-RU" dirty="0" err="1"/>
              <a:t>дорученні</a:t>
            </a:r>
            <a:r>
              <a:rPr lang="ru-RU" dirty="0" smtClean="0"/>
              <a:t>.</a:t>
            </a:r>
          </a:p>
          <a:p>
            <a:r>
              <a:rPr lang="ru-RU" dirty="0" err="1"/>
              <a:t>Клієнти</a:t>
            </a:r>
            <a:r>
              <a:rPr lang="ru-RU" dirty="0"/>
              <a:t> </a:t>
            </a:r>
            <a:r>
              <a:rPr lang="ru-RU" dirty="0" err="1"/>
              <a:t>уповноважених</a:t>
            </a:r>
            <a:r>
              <a:rPr lang="ru-RU" dirty="0"/>
              <a:t> </a:t>
            </a:r>
            <a:r>
              <a:rPr lang="ru-RU" dirty="0" err="1"/>
              <a:t>установ</a:t>
            </a:r>
            <a:r>
              <a:rPr lang="ru-RU" dirty="0"/>
              <a:t> - </a:t>
            </a:r>
            <a:r>
              <a:rPr lang="ru-RU" dirty="0" err="1"/>
              <a:t>фізичні</a:t>
            </a:r>
            <a:r>
              <a:rPr lang="ru-RU" dirty="0"/>
              <a:t> особи не </a:t>
            </a:r>
            <a:r>
              <a:rPr lang="ru-RU" dirty="0" err="1"/>
              <a:t>подають</a:t>
            </a:r>
            <a:r>
              <a:rPr lang="ru-RU" dirty="0"/>
              <a:t> </a:t>
            </a:r>
            <a:r>
              <a:rPr lang="ru-RU" dirty="0" err="1"/>
              <a:t>документи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свідчать</a:t>
            </a:r>
            <a:r>
              <a:rPr lang="ru-RU" dirty="0"/>
              <a:t> про </a:t>
            </a:r>
            <a:r>
              <a:rPr lang="ru-RU" dirty="0" err="1"/>
              <a:t>наявність</a:t>
            </a:r>
            <a:r>
              <a:rPr lang="ru-RU" dirty="0"/>
              <a:t> у них </a:t>
            </a:r>
            <a:r>
              <a:rPr lang="ru-RU" dirty="0" err="1"/>
              <a:t>підстав</a:t>
            </a:r>
            <a:r>
              <a:rPr lang="ru-RU" dirty="0"/>
              <a:t>/</a:t>
            </a:r>
            <a:r>
              <a:rPr lang="ru-RU" dirty="0" err="1"/>
              <a:t>зобов'язань</a:t>
            </a:r>
            <a:r>
              <a:rPr lang="ru-RU" dirty="0"/>
              <a:t> для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з </a:t>
            </a:r>
            <a:r>
              <a:rPr lang="ru-RU" dirty="0" err="1"/>
              <a:t>купівлі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/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металів</a:t>
            </a:r>
            <a:r>
              <a:rPr lang="ru-RU" dirty="0"/>
              <a:t>, </a:t>
            </a:r>
            <a:r>
              <a:rPr lang="ru-RU" dirty="0" err="1"/>
              <a:t>також</a:t>
            </a:r>
            <a:r>
              <a:rPr lang="ru-RU" dirty="0"/>
              <a:t> на суму,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перевищує</a:t>
            </a:r>
            <a:r>
              <a:rPr lang="ru-RU" dirty="0"/>
              <a:t> суму (в </a:t>
            </a:r>
            <a:r>
              <a:rPr lang="ru-RU" dirty="0" err="1"/>
              <a:t>еквіваленті</a:t>
            </a:r>
            <a:r>
              <a:rPr lang="ru-RU" dirty="0"/>
              <a:t>) у </a:t>
            </a:r>
            <a:r>
              <a:rPr lang="ru-RU" dirty="0" err="1"/>
              <a:t>незначному</a:t>
            </a:r>
            <a:r>
              <a:rPr lang="ru-RU" dirty="0"/>
              <a:t> </a:t>
            </a:r>
            <a:r>
              <a:rPr lang="ru-RU" dirty="0" err="1"/>
              <a:t>розмірі</a:t>
            </a:r>
            <a:r>
              <a:rPr lang="ru-RU" dirty="0"/>
              <a:t>.</a:t>
            </a:r>
            <a:endParaRPr lang="ru-RU" b="1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35286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251" y="204717"/>
            <a:ext cx="9608023" cy="6496334"/>
          </a:xfrm>
        </p:spPr>
        <p:txBody>
          <a:bodyPr>
            <a:normAutofit lnSpcReduction="10000"/>
          </a:bodyPr>
          <a:lstStyle/>
          <a:p>
            <a:r>
              <a:rPr lang="ru-RU" dirty="0" err="1"/>
              <a:t>Уповноважені</a:t>
            </a:r>
            <a:r>
              <a:rPr lang="ru-RU" dirty="0"/>
              <a:t> установи </a:t>
            </a:r>
            <a:r>
              <a:rPr lang="ru-RU" dirty="0" err="1"/>
              <a:t>самостійно</a:t>
            </a:r>
            <a:r>
              <a:rPr lang="ru-RU" dirty="0"/>
              <a:t> </a:t>
            </a:r>
            <a:r>
              <a:rPr lang="ru-RU" dirty="0" err="1"/>
              <a:t>приймають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про </a:t>
            </a:r>
            <a:r>
              <a:rPr lang="ru-RU" dirty="0" err="1"/>
              <a:t>необхідність</a:t>
            </a:r>
            <a:r>
              <a:rPr lang="ru-RU" dirty="0"/>
              <a:t> </a:t>
            </a:r>
            <a:r>
              <a:rPr lang="ru-RU" dirty="0" err="1"/>
              <a:t>подання</a:t>
            </a:r>
            <a:r>
              <a:rPr lang="ru-RU" dirty="0"/>
              <a:t> </a:t>
            </a:r>
            <a:r>
              <a:rPr lang="ru-RU" dirty="0" err="1"/>
              <a:t>клієнтом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пов’язані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здійсненням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 smtClean="0"/>
              <a:t>операцій</a:t>
            </a:r>
            <a:r>
              <a:rPr lang="ru-RU" dirty="0" smtClean="0"/>
              <a:t>. </a:t>
            </a:r>
            <a:r>
              <a:rPr lang="ru-RU" dirty="0" err="1"/>
              <a:t>Клієнт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запиту</a:t>
            </a:r>
            <a:r>
              <a:rPr lang="ru-RU" dirty="0"/>
              <a:t> </a:t>
            </a:r>
            <a:r>
              <a:rPr lang="ru-RU" dirty="0" err="1"/>
              <a:t>уповноваженою</a:t>
            </a:r>
            <a:r>
              <a:rPr lang="ru-RU" dirty="0"/>
              <a:t> </a:t>
            </a:r>
            <a:r>
              <a:rPr lang="ru-RU" dirty="0" err="1"/>
              <a:t>установою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пов’язані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здійсненням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, </a:t>
            </a:r>
            <a:r>
              <a:rPr lang="ru-RU" dirty="0" err="1"/>
              <a:t>зобов’язаний</a:t>
            </a:r>
            <a:r>
              <a:rPr lang="ru-RU" dirty="0"/>
              <a:t> подати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документи</a:t>
            </a:r>
            <a:r>
              <a:rPr lang="ru-RU" dirty="0"/>
              <a:t> в </a:t>
            </a:r>
            <a:r>
              <a:rPr lang="ru-RU" dirty="0" err="1"/>
              <a:t>термін</a:t>
            </a:r>
            <a:r>
              <a:rPr lang="ru-RU" dirty="0"/>
              <a:t>, установлений </a:t>
            </a:r>
            <a:r>
              <a:rPr lang="ru-RU" dirty="0" err="1" smtClean="0"/>
              <a:t>уповноваженою</a:t>
            </a:r>
            <a:r>
              <a:rPr lang="ru-RU" dirty="0" smtClean="0"/>
              <a:t> </a:t>
            </a:r>
            <a:r>
              <a:rPr lang="ru-RU" dirty="0" err="1"/>
              <a:t>установою</a:t>
            </a:r>
            <a:r>
              <a:rPr lang="ru-RU" dirty="0" smtClean="0"/>
              <a:t>.</a:t>
            </a:r>
          </a:p>
          <a:p>
            <a:r>
              <a:rPr lang="ru-RU" dirty="0" err="1"/>
              <a:t>Клієнти</a:t>
            </a:r>
            <a:r>
              <a:rPr lang="ru-RU" dirty="0"/>
              <a:t> </a:t>
            </a:r>
            <a:r>
              <a:rPr lang="ru-RU" dirty="0" err="1"/>
              <a:t>здійснюють</a:t>
            </a:r>
            <a:r>
              <a:rPr lang="ru-RU" dirty="0"/>
              <a:t> </a:t>
            </a:r>
            <a:r>
              <a:rPr lang="ru-RU" dirty="0" err="1"/>
              <a:t>валютні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з </a:t>
            </a:r>
            <a:r>
              <a:rPr lang="ru-RU" dirty="0" err="1"/>
              <a:t>купівлі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/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металів</a:t>
            </a:r>
            <a:r>
              <a:rPr lang="ru-RU" dirty="0"/>
              <a:t>, </a:t>
            </a:r>
            <a:r>
              <a:rPr lang="ru-RU" dirty="0" err="1"/>
              <a:t>переказ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/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металів</a:t>
            </a:r>
            <a:r>
              <a:rPr lang="ru-RU" dirty="0"/>
              <a:t>/</a:t>
            </a:r>
            <a:r>
              <a:rPr lang="ru-RU" dirty="0" err="1"/>
              <a:t>гривні</a:t>
            </a:r>
            <a:r>
              <a:rPr lang="ru-RU" dirty="0"/>
              <a:t>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оригіналів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 (</a:t>
            </a:r>
            <a:r>
              <a:rPr lang="ru-RU" dirty="0" err="1"/>
              <a:t>уключаючи</a:t>
            </a:r>
            <a:r>
              <a:rPr lang="ru-RU" dirty="0"/>
              <a:t> </a:t>
            </a:r>
            <a:r>
              <a:rPr lang="ru-RU" dirty="0" err="1"/>
              <a:t>електронні</a:t>
            </a:r>
            <a:r>
              <a:rPr lang="ru-RU" dirty="0"/>
              <a:t> </a:t>
            </a:r>
            <a:r>
              <a:rPr lang="ru-RU" dirty="0" err="1"/>
              <a:t>документи</a:t>
            </a:r>
            <a:r>
              <a:rPr lang="ru-RU" dirty="0"/>
              <a:t>)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копій</a:t>
            </a:r>
            <a:r>
              <a:rPr lang="ru-RU" dirty="0"/>
              <a:t> в </a:t>
            </a:r>
            <a:r>
              <a:rPr lang="ru-RU" dirty="0" err="1"/>
              <a:t>електронній</a:t>
            </a:r>
            <a:r>
              <a:rPr lang="ru-RU" dirty="0"/>
              <a:t>/</a:t>
            </a:r>
            <a:r>
              <a:rPr lang="ru-RU" dirty="0" err="1"/>
              <a:t>паперовій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 з </a:t>
            </a:r>
            <a:r>
              <a:rPr lang="ru-RU" dirty="0" err="1"/>
              <a:t>оригіналів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 на </a:t>
            </a:r>
            <a:r>
              <a:rPr lang="ru-RU" dirty="0" err="1"/>
              <a:t>паперових</a:t>
            </a:r>
            <a:r>
              <a:rPr lang="ru-RU" dirty="0"/>
              <a:t> </a:t>
            </a:r>
            <a:r>
              <a:rPr lang="ru-RU" dirty="0" err="1"/>
              <a:t>носіях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.</a:t>
            </a:r>
          </a:p>
          <a:p>
            <a:r>
              <a:rPr lang="ru-RU" dirty="0" err="1"/>
              <a:t>Копії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 в </a:t>
            </a:r>
            <a:r>
              <a:rPr lang="ru-RU" dirty="0" err="1"/>
              <a:t>електронній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 </a:t>
            </a:r>
            <a:r>
              <a:rPr lang="ru-RU" dirty="0" err="1"/>
              <a:t>створюються</a:t>
            </a:r>
            <a:r>
              <a:rPr lang="ru-RU" dirty="0"/>
              <a:t> </a:t>
            </a:r>
            <a:r>
              <a:rPr lang="ru-RU" dirty="0" err="1"/>
              <a:t>клієнтом</a:t>
            </a:r>
            <a:r>
              <a:rPr lang="ru-RU" dirty="0"/>
              <a:t> шляхом </a:t>
            </a:r>
            <a:r>
              <a:rPr lang="ru-RU" dirty="0" err="1"/>
              <a:t>сканування</a:t>
            </a:r>
            <a:r>
              <a:rPr lang="ru-RU" dirty="0"/>
              <a:t> з </a:t>
            </a:r>
            <a:r>
              <a:rPr lang="ru-RU" dirty="0" err="1"/>
              <a:t>оригіналу</a:t>
            </a:r>
            <a:r>
              <a:rPr lang="ru-RU" dirty="0"/>
              <a:t> документа на </a:t>
            </a:r>
            <a:r>
              <a:rPr lang="ru-RU" dirty="0" err="1"/>
              <a:t>паперовому</a:t>
            </a:r>
            <a:r>
              <a:rPr lang="ru-RU" dirty="0"/>
              <a:t> </a:t>
            </a:r>
            <a:r>
              <a:rPr lang="ru-RU" dirty="0" err="1"/>
              <a:t>носії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та </a:t>
            </a:r>
            <a:r>
              <a:rPr lang="ru-RU" dirty="0" err="1"/>
              <a:t>засвідчуються</a:t>
            </a:r>
            <a:r>
              <a:rPr lang="ru-RU" dirty="0"/>
              <a:t> </a:t>
            </a:r>
            <a:r>
              <a:rPr lang="ru-RU" dirty="0" err="1"/>
              <a:t>кваліфікованим</a:t>
            </a:r>
            <a:r>
              <a:rPr lang="ru-RU" dirty="0"/>
              <a:t>/</a:t>
            </a:r>
            <a:r>
              <a:rPr lang="ru-RU" dirty="0" err="1"/>
              <a:t>удосконаленим</a:t>
            </a:r>
            <a:r>
              <a:rPr lang="ru-RU" dirty="0"/>
              <a:t> </a:t>
            </a:r>
            <a:r>
              <a:rPr lang="ru-RU" dirty="0" err="1"/>
              <a:t>електронним</a:t>
            </a:r>
            <a:r>
              <a:rPr lang="ru-RU" dirty="0"/>
              <a:t> </a:t>
            </a:r>
            <a:r>
              <a:rPr lang="ru-RU" dirty="0" err="1"/>
              <a:t>підписом</a:t>
            </a:r>
            <a:r>
              <a:rPr lang="ru-RU" dirty="0"/>
              <a:t> </a:t>
            </a:r>
            <a:r>
              <a:rPr lang="ru-RU" dirty="0" err="1"/>
              <a:t>клієнта</a:t>
            </a:r>
            <a:r>
              <a:rPr lang="ru-RU" dirty="0"/>
              <a:t> (для </a:t>
            </a:r>
            <a:r>
              <a:rPr lang="ru-RU" dirty="0" err="1"/>
              <a:t>юридичних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- </a:t>
            </a:r>
            <a:r>
              <a:rPr lang="ru-RU" dirty="0" err="1"/>
              <a:t>підписом</a:t>
            </a:r>
            <a:r>
              <a:rPr lang="ru-RU" dirty="0"/>
              <a:t> </a:t>
            </a:r>
            <a:r>
              <a:rPr lang="ru-RU" dirty="0" err="1"/>
              <a:t>уповноваженої</a:t>
            </a:r>
            <a:r>
              <a:rPr lang="ru-RU" dirty="0"/>
              <a:t> особи </a:t>
            </a:r>
            <a:r>
              <a:rPr lang="ru-RU" dirty="0" err="1"/>
              <a:t>клієнта</a:t>
            </a:r>
            <a:r>
              <a:rPr lang="ru-RU" dirty="0"/>
              <a:t>), </a:t>
            </a:r>
            <a:r>
              <a:rPr lang="ru-RU" dirty="0" err="1"/>
              <a:t>створеним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вимог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 у </a:t>
            </a:r>
            <a:r>
              <a:rPr lang="ru-RU" dirty="0" err="1"/>
              <a:t>сфері</a:t>
            </a:r>
            <a:r>
              <a:rPr lang="ru-RU" dirty="0"/>
              <a:t>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електронних</a:t>
            </a:r>
            <a:r>
              <a:rPr lang="ru-RU" dirty="0"/>
              <a:t> </a:t>
            </a:r>
            <a:r>
              <a:rPr lang="ru-RU" dirty="0" err="1"/>
              <a:t>довірчих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 (</a:t>
            </a:r>
            <a:r>
              <a:rPr lang="ru-RU" dirty="0" err="1"/>
              <a:t>далі</a:t>
            </a:r>
            <a:r>
              <a:rPr lang="ru-RU" dirty="0"/>
              <a:t> - </a:t>
            </a:r>
            <a:r>
              <a:rPr lang="ru-RU" dirty="0" err="1"/>
              <a:t>електронна</a:t>
            </a:r>
            <a:r>
              <a:rPr lang="ru-RU" dirty="0"/>
              <a:t> </a:t>
            </a:r>
            <a:r>
              <a:rPr lang="ru-RU" dirty="0" err="1"/>
              <a:t>копія</a:t>
            </a:r>
            <a:r>
              <a:rPr lang="ru-RU" dirty="0"/>
              <a:t> документа). </a:t>
            </a:r>
            <a:r>
              <a:rPr lang="ru-RU" dirty="0" err="1"/>
              <a:t>Фізичні</a:t>
            </a:r>
            <a:r>
              <a:rPr lang="ru-RU" dirty="0"/>
              <a:t> особи-</a:t>
            </a:r>
            <a:r>
              <a:rPr lang="ru-RU" dirty="0" err="1"/>
              <a:t>резиденти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право </a:t>
            </a:r>
            <a:r>
              <a:rPr lang="ru-RU" dirty="0" err="1"/>
              <a:t>засвідчувати</a:t>
            </a:r>
            <a:r>
              <a:rPr lang="ru-RU" dirty="0"/>
              <a:t> </a:t>
            </a:r>
            <a:r>
              <a:rPr lang="ru-RU" dirty="0" err="1"/>
              <a:t>копії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 в </a:t>
            </a:r>
            <a:r>
              <a:rPr lang="ru-RU" dirty="0" err="1"/>
              <a:t>електронній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 простим </a:t>
            </a:r>
            <a:r>
              <a:rPr lang="ru-RU" dirty="0" err="1"/>
              <a:t>електронним</a:t>
            </a:r>
            <a:r>
              <a:rPr lang="ru-RU" dirty="0"/>
              <a:t> </a:t>
            </a:r>
            <a:r>
              <a:rPr lang="ru-RU" dirty="0" err="1"/>
              <a:t>підписом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порядку,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передбачений</a:t>
            </a:r>
            <a:r>
              <a:rPr lang="ru-RU" dirty="0"/>
              <a:t> у </a:t>
            </a:r>
            <a:r>
              <a:rPr lang="ru-RU" dirty="0" err="1"/>
              <a:t>внутрішніх</a:t>
            </a:r>
            <a:r>
              <a:rPr lang="ru-RU" dirty="0"/>
              <a:t> документах банку, </a:t>
            </a:r>
            <a:r>
              <a:rPr lang="ru-RU" dirty="0" err="1"/>
              <a:t>розроблених</a:t>
            </a:r>
            <a:r>
              <a:rPr lang="ru-RU" dirty="0"/>
              <a:t> </a:t>
            </a:r>
            <a:r>
              <a:rPr lang="ru-RU" dirty="0" err="1"/>
              <a:t>згідно</a:t>
            </a:r>
            <a:r>
              <a:rPr lang="ru-RU" dirty="0"/>
              <a:t> з </a:t>
            </a:r>
            <a:r>
              <a:rPr lang="ru-RU" dirty="0" err="1"/>
              <a:t>вимогами</a:t>
            </a:r>
            <a:r>
              <a:rPr lang="ru-RU" dirty="0"/>
              <a:t> </a:t>
            </a:r>
            <a:r>
              <a:rPr lang="ru-RU" u="sng" dirty="0" err="1">
                <a:hlinkClick r:id="rId2"/>
              </a:rPr>
              <a:t>Положення</a:t>
            </a:r>
            <a:r>
              <a:rPr lang="ru-RU" u="sng" dirty="0">
                <a:hlinkClick r:id="rId2"/>
              </a:rPr>
              <a:t> про </a:t>
            </a:r>
            <a:r>
              <a:rPr lang="ru-RU" u="sng" dirty="0" err="1">
                <a:hlinkClick r:id="rId2"/>
              </a:rPr>
              <a:t>застосування</a:t>
            </a:r>
            <a:r>
              <a:rPr lang="ru-RU" u="sng" dirty="0">
                <a:hlinkClick r:id="rId2"/>
              </a:rPr>
              <a:t> </a:t>
            </a:r>
            <a:r>
              <a:rPr lang="ru-RU" u="sng" dirty="0" err="1">
                <a:hlinkClick r:id="rId2"/>
              </a:rPr>
              <a:t>електронного</a:t>
            </a:r>
            <a:r>
              <a:rPr lang="ru-RU" u="sng" dirty="0">
                <a:hlinkClick r:id="rId2"/>
              </a:rPr>
              <a:t> </a:t>
            </a:r>
            <a:r>
              <a:rPr lang="ru-RU" u="sng" dirty="0" err="1">
                <a:hlinkClick r:id="rId2"/>
              </a:rPr>
              <a:t>підпису</a:t>
            </a:r>
            <a:r>
              <a:rPr lang="ru-RU" u="sng" dirty="0">
                <a:hlinkClick r:id="rId2"/>
              </a:rPr>
              <a:t> в </a:t>
            </a:r>
            <a:r>
              <a:rPr lang="ru-RU" u="sng" dirty="0" err="1">
                <a:hlinkClick r:id="rId2"/>
              </a:rPr>
              <a:t>банківській</a:t>
            </a:r>
            <a:r>
              <a:rPr lang="ru-RU" u="sng" dirty="0">
                <a:hlinkClick r:id="rId2"/>
              </a:rPr>
              <a:t> </a:t>
            </a:r>
            <a:r>
              <a:rPr lang="ru-RU" u="sng" dirty="0" err="1">
                <a:hlinkClick r:id="rId2"/>
              </a:rPr>
              <a:t>системі</a:t>
            </a:r>
            <a:r>
              <a:rPr lang="ru-RU" u="sng" dirty="0">
                <a:hlinkClick r:id="rId2"/>
              </a:rPr>
              <a:t> </a:t>
            </a:r>
            <a:r>
              <a:rPr lang="ru-RU" u="sng" dirty="0" err="1">
                <a:hlinkClick r:id="rId2"/>
              </a:rPr>
              <a:t>України</a:t>
            </a:r>
            <a:endParaRPr lang="ru-RU" dirty="0"/>
          </a:p>
          <a:p>
            <a:r>
              <a:rPr lang="ru-RU" dirty="0" err="1"/>
              <a:t>Клієнти</a:t>
            </a:r>
            <a:r>
              <a:rPr lang="ru-RU" dirty="0"/>
              <a:t> </a:t>
            </a:r>
            <a:r>
              <a:rPr lang="ru-RU" dirty="0" err="1"/>
              <a:t>уповноважених</a:t>
            </a:r>
            <a:r>
              <a:rPr lang="ru-RU" dirty="0"/>
              <a:t> </a:t>
            </a:r>
            <a:r>
              <a:rPr lang="ru-RU" dirty="0" err="1"/>
              <a:t>установ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використовувати</a:t>
            </a:r>
            <a:r>
              <a:rPr lang="ru-RU" dirty="0"/>
              <a:t> е-паспорт та е-паспорт для </a:t>
            </a:r>
            <a:r>
              <a:rPr lang="ru-RU" dirty="0" err="1" smtClean="0"/>
              <a:t>виїзду</a:t>
            </a:r>
            <a:r>
              <a:rPr lang="ru-RU" dirty="0" smtClean="0"/>
              <a:t> </a:t>
            </a:r>
            <a:r>
              <a:rPr lang="ru-RU" dirty="0"/>
              <a:t>за кордон для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03819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32012"/>
            <a:ext cx="8596668" cy="6400799"/>
          </a:xfrm>
        </p:spPr>
        <p:txBody>
          <a:bodyPr>
            <a:normAutofit lnSpcReduction="10000"/>
          </a:bodyPr>
          <a:lstStyle/>
          <a:p>
            <a:r>
              <a:rPr lang="uk-UA" dirty="0"/>
              <a:t>7.1. Сутність та сфера </a:t>
            </a:r>
            <a:r>
              <a:rPr lang="uk-UA" dirty="0" smtClean="0"/>
              <a:t>валютного регулювання та </a:t>
            </a:r>
            <a:r>
              <a:rPr lang="uk-UA" dirty="0"/>
              <a:t>валютного </a:t>
            </a:r>
            <a:r>
              <a:rPr lang="uk-UA" dirty="0" smtClean="0"/>
              <a:t>нагляду</a:t>
            </a:r>
            <a:r>
              <a:rPr lang="uk-UA" dirty="0"/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 smtClean="0"/>
          </a:p>
          <a:p>
            <a:pPr marL="0" indent="0">
              <a:buNone/>
            </a:pPr>
            <a:r>
              <a:rPr lang="ru-RU" b="1" dirty="0" err="1"/>
              <a:t>В</a:t>
            </a:r>
            <a:r>
              <a:rPr lang="ru-RU" b="1" dirty="0" err="1" smtClean="0"/>
              <a:t>алютне</a:t>
            </a:r>
            <a:r>
              <a:rPr lang="ru-RU" b="1" dirty="0" smtClean="0"/>
              <a:t> </a:t>
            </a:r>
            <a:r>
              <a:rPr lang="ru-RU" b="1" dirty="0" err="1"/>
              <a:t>регулювання</a:t>
            </a:r>
            <a:r>
              <a:rPr lang="ru-RU" b="1" dirty="0"/>
              <a:t> </a:t>
            </a:r>
            <a:r>
              <a:rPr lang="ru-RU" dirty="0"/>
              <a:t>- </a:t>
            </a:r>
            <a:r>
              <a:rPr lang="ru-RU" dirty="0" err="1"/>
              <a:t>діяльність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 та в </a:t>
            </a:r>
            <a:r>
              <a:rPr lang="ru-RU" dirty="0" err="1"/>
              <a:t>установлених</a:t>
            </a:r>
            <a:r>
              <a:rPr lang="ru-RU" dirty="0"/>
              <a:t> </a:t>
            </a:r>
            <a:r>
              <a:rPr lang="ru-RU" dirty="0" err="1"/>
              <a:t>цим</a:t>
            </a:r>
            <a:r>
              <a:rPr lang="ru-RU" dirty="0"/>
              <a:t> Законом </a:t>
            </a:r>
            <a:r>
              <a:rPr lang="ru-RU" dirty="0" err="1"/>
              <a:t>випадках</a:t>
            </a:r>
            <a:r>
              <a:rPr lang="ru-RU" dirty="0"/>
              <a:t> </a:t>
            </a:r>
            <a:r>
              <a:rPr lang="ru-RU" dirty="0" err="1"/>
              <a:t>Кабінету</a:t>
            </a:r>
            <a:r>
              <a:rPr lang="ru-RU" dirty="0"/>
              <a:t> </a:t>
            </a:r>
            <a:r>
              <a:rPr lang="ru-RU" dirty="0" err="1"/>
              <a:t>Міністрів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спрямована</a:t>
            </a:r>
            <a:r>
              <a:rPr lang="ru-RU" dirty="0"/>
              <a:t> на </a:t>
            </a:r>
            <a:r>
              <a:rPr lang="ru-RU" dirty="0" err="1"/>
              <a:t>регламентацію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</a:t>
            </a:r>
            <a:r>
              <a:rPr lang="ru-RU" dirty="0" err="1"/>
              <a:t>суб’єктами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і </a:t>
            </a:r>
            <a:r>
              <a:rPr lang="ru-RU" dirty="0" err="1"/>
              <a:t>уповноваженими</a:t>
            </a:r>
            <a:r>
              <a:rPr lang="ru-RU" dirty="0"/>
              <a:t> </a:t>
            </a:r>
            <a:r>
              <a:rPr lang="ru-RU" dirty="0" err="1" smtClean="0"/>
              <a:t>установами</a:t>
            </a:r>
            <a:r>
              <a:rPr lang="ru-RU" dirty="0" smtClean="0"/>
              <a:t>.</a:t>
            </a:r>
            <a:endParaRPr lang="ru-RU" b="1" dirty="0" smtClean="0"/>
          </a:p>
          <a:p>
            <a:pPr marL="0" indent="0">
              <a:buNone/>
            </a:pPr>
            <a:r>
              <a:rPr lang="ru-RU" dirty="0" err="1" smtClean="0"/>
              <a:t>Валютне</a:t>
            </a:r>
            <a:r>
              <a:rPr lang="ru-RU" dirty="0" smtClean="0"/>
              <a:t> </a:t>
            </a:r>
            <a:r>
              <a:rPr lang="ru-RU" dirty="0" err="1"/>
              <a:t>регулювання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 </a:t>
            </a:r>
            <a:r>
              <a:rPr lang="ru-RU" dirty="0" err="1"/>
              <a:t>ґрунтується</a:t>
            </a:r>
            <a:r>
              <a:rPr lang="ru-RU" dirty="0"/>
              <a:t> на таких принципах:</a:t>
            </a:r>
          </a:p>
          <a:p>
            <a:pPr marL="0" indent="0">
              <a:buNone/>
            </a:pPr>
            <a:r>
              <a:rPr lang="ru-RU" dirty="0"/>
              <a:t>1) свобода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передбачає</a:t>
            </a:r>
            <a:r>
              <a:rPr lang="ru-RU" dirty="0"/>
              <a:t>:</a:t>
            </a:r>
          </a:p>
          <a:p>
            <a:r>
              <a:rPr lang="ru-RU" dirty="0"/>
              <a:t>право </a:t>
            </a:r>
            <a:r>
              <a:rPr lang="ru-RU" dirty="0" err="1"/>
              <a:t>фізичних</a:t>
            </a:r>
            <a:r>
              <a:rPr lang="ru-RU" dirty="0"/>
              <a:t> та </a:t>
            </a:r>
            <a:r>
              <a:rPr lang="ru-RU" dirty="0" err="1"/>
              <a:t>юридичних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- </a:t>
            </a:r>
            <a:r>
              <a:rPr lang="ru-RU" dirty="0" err="1"/>
              <a:t>резидентів</a:t>
            </a:r>
            <a:r>
              <a:rPr lang="ru-RU" dirty="0"/>
              <a:t> </a:t>
            </a:r>
            <a:r>
              <a:rPr lang="ru-RU" dirty="0" err="1"/>
              <a:t>укладати</a:t>
            </a:r>
            <a:r>
              <a:rPr lang="ru-RU" dirty="0"/>
              <a:t> угоди з резидентами та (</a:t>
            </a:r>
            <a:r>
              <a:rPr lang="ru-RU" dirty="0" err="1"/>
              <a:t>або</a:t>
            </a:r>
            <a:r>
              <a:rPr lang="ru-RU" dirty="0"/>
              <a:t>) нерезидентами та </a:t>
            </a:r>
            <a:r>
              <a:rPr lang="ru-RU" dirty="0" err="1"/>
              <a:t>виконувати</a:t>
            </a:r>
            <a:r>
              <a:rPr lang="ru-RU" dirty="0"/>
              <a:t> </a:t>
            </a:r>
            <a:r>
              <a:rPr lang="ru-RU" dirty="0" err="1"/>
              <a:t>зобов’язання</a:t>
            </a:r>
            <a:r>
              <a:rPr lang="ru-RU" dirty="0"/>
              <a:t>, </a:t>
            </a:r>
            <a:r>
              <a:rPr lang="ru-RU" dirty="0" err="1"/>
              <a:t>пов’язані</a:t>
            </a:r>
            <a:r>
              <a:rPr lang="ru-RU" dirty="0"/>
              <a:t> з </a:t>
            </a:r>
            <a:r>
              <a:rPr lang="ru-RU" dirty="0" err="1"/>
              <a:t>цими</a:t>
            </a:r>
            <a:r>
              <a:rPr lang="ru-RU" dirty="0"/>
              <a:t> </a:t>
            </a:r>
            <a:r>
              <a:rPr lang="ru-RU" dirty="0" err="1"/>
              <a:t>угодами</a:t>
            </a:r>
            <a:r>
              <a:rPr lang="ru-RU" dirty="0"/>
              <a:t>, у </a:t>
            </a:r>
            <a:r>
              <a:rPr lang="ru-RU" dirty="0" err="1"/>
              <a:t>національній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в 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, у тому </a:t>
            </a:r>
            <a:r>
              <a:rPr lang="ru-RU" dirty="0" err="1"/>
              <a:t>числі</a:t>
            </a:r>
            <a:r>
              <a:rPr lang="ru-RU" dirty="0"/>
              <a:t> </a:t>
            </a:r>
            <a:r>
              <a:rPr lang="ru-RU" dirty="0" err="1"/>
              <a:t>відкривати</a:t>
            </a:r>
            <a:r>
              <a:rPr lang="ru-RU" dirty="0"/>
              <a:t> </a:t>
            </a:r>
            <a:r>
              <a:rPr lang="ru-RU" dirty="0" err="1"/>
              <a:t>рахунки</a:t>
            </a:r>
            <a:r>
              <a:rPr lang="ru-RU" dirty="0"/>
              <a:t> у </a:t>
            </a:r>
            <a:r>
              <a:rPr lang="ru-RU" dirty="0" err="1"/>
              <a:t>фінансових</a:t>
            </a:r>
            <a:r>
              <a:rPr lang="ru-RU" dirty="0"/>
              <a:t> </a:t>
            </a:r>
            <a:r>
              <a:rPr lang="ru-RU" dirty="0" err="1"/>
              <a:t>установах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;</a:t>
            </a:r>
          </a:p>
          <a:p>
            <a:r>
              <a:rPr lang="ru-RU" dirty="0"/>
              <a:t>право </a:t>
            </a:r>
            <a:r>
              <a:rPr lang="ru-RU" dirty="0" err="1"/>
              <a:t>фізичних</a:t>
            </a:r>
            <a:r>
              <a:rPr lang="ru-RU" dirty="0"/>
              <a:t> та </a:t>
            </a:r>
            <a:r>
              <a:rPr lang="ru-RU" dirty="0" err="1"/>
              <a:t>юридичних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- </a:t>
            </a:r>
            <a:r>
              <a:rPr lang="ru-RU" dirty="0" err="1"/>
              <a:t>резидентів</a:t>
            </a:r>
            <a:r>
              <a:rPr lang="ru-RU" dirty="0"/>
              <a:t> </a:t>
            </a:r>
            <a:r>
              <a:rPr lang="ru-RU" dirty="0" err="1"/>
              <a:t>придбавати</a:t>
            </a:r>
            <a:r>
              <a:rPr lang="ru-RU" dirty="0"/>
              <a:t> </a:t>
            </a:r>
            <a:r>
              <a:rPr lang="ru-RU" dirty="0" err="1"/>
              <a:t>валютні</a:t>
            </a:r>
            <a:r>
              <a:rPr lang="ru-RU" dirty="0"/>
              <a:t> </a:t>
            </a:r>
            <a:r>
              <a:rPr lang="ru-RU" dirty="0" err="1"/>
              <a:t>цінності</a:t>
            </a:r>
            <a:r>
              <a:rPr lang="ru-RU" dirty="0"/>
              <a:t>, </a:t>
            </a:r>
            <a:r>
              <a:rPr lang="ru-RU" dirty="0" err="1"/>
              <a:t>активи</a:t>
            </a:r>
            <a:r>
              <a:rPr lang="ru-RU" dirty="0"/>
              <a:t> за кордоном, </a:t>
            </a:r>
            <a:r>
              <a:rPr lang="ru-RU" dirty="0" err="1"/>
              <a:t>переміщувати</a:t>
            </a:r>
            <a:r>
              <a:rPr lang="ru-RU" dirty="0"/>
              <a:t> через </a:t>
            </a:r>
            <a:r>
              <a:rPr lang="ru-RU" dirty="0" err="1"/>
              <a:t>митний</a:t>
            </a:r>
            <a:r>
              <a:rPr lang="ru-RU" dirty="0"/>
              <a:t> кордон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валютні</a:t>
            </a:r>
            <a:r>
              <a:rPr lang="ru-RU" dirty="0"/>
              <a:t> </a:t>
            </a:r>
            <a:r>
              <a:rPr lang="ru-RU" dirty="0" err="1"/>
              <a:t>цінності</a:t>
            </a:r>
            <a:r>
              <a:rPr lang="ru-RU" dirty="0"/>
              <a:t>;</a:t>
            </a:r>
          </a:p>
          <a:p>
            <a:r>
              <a:rPr lang="ru-RU" dirty="0" err="1"/>
              <a:t>запровадження</a:t>
            </a:r>
            <a:r>
              <a:rPr lang="ru-RU" dirty="0"/>
              <a:t> </a:t>
            </a:r>
            <a:r>
              <a:rPr lang="ru-RU" dirty="0" err="1"/>
              <a:t>обмежень</a:t>
            </a:r>
            <a:r>
              <a:rPr lang="ru-RU" dirty="0"/>
              <a:t> і </a:t>
            </a:r>
            <a:r>
              <a:rPr lang="ru-RU" dirty="0" err="1"/>
              <a:t>заходів</a:t>
            </a:r>
            <a:r>
              <a:rPr lang="ru-RU" dirty="0"/>
              <a:t> </a:t>
            </a:r>
            <a:r>
              <a:rPr lang="ru-RU" dirty="0" err="1"/>
              <a:t>захисту</a:t>
            </a:r>
            <a:r>
              <a:rPr lang="ru-RU" dirty="0"/>
              <a:t> </a:t>
            </a:r>
            <a:r>
              <a:rPr lang="ru-RU" dirty="0" err="1"/>
              <a:t>виключно</a:t>
            </a:r>
            <a:r>
              <a:rPr lang="ru-RU" dirty="0"/>
              <a:t> з </a:t>
            </a:r>
            <a:r>
              <a:rPr lang="ru-RU" dirty="0" err="1"/>
              <a:t>підстав</a:t>
            </a:r>
            <a:r>
              <a:rPr lang="ru-RU" dirty="0"/>
              <a:t> та у порядку, </a:t>
            </a:r>
            <a:r>
              <a:rPr lang="ru-RU" dirty="0" err="1"/>
              <a:t>визначених</a:t>
            </a:r>
            <a:r>
              <a:rPr lang="ru-RU" dirty="0"/>
              <a:t> законом, з метою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стабільності</a:t>
            </a:r>
            <a:r>
              <a:rPr lang="ru-RU" dirty="0"/>
              <a:t> </a:t>
            </a:r>
            <a:r>
              <a:rPr lang="ru-RU" dirty="0" err="1"/>
              <a:t>фінансової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і </a:t>
            </a:r>
            <a:r>
              <a:rPr lang="ru-RU" dirty="0" err="1"/>
              <a:t>рівноваги</a:t>
            </a:r>
            <a:r>
              <a:rPr lang="ru-RU" dirty="0"/>
              <a:t> </a:t>
            </a:r>
            <a:r>
              <a:rPr lang="ru-RU" dirty="0" err="1"/>
              <a:t>платіжного</a:t>
            </a:r>
            <a:r>
              <a:rPr lang="ru-RU" dirty="0"/>
              <a:t> балансу </a:t>
            </a:r>
            <a:r>
              <a:rPr lang="ru-RU" dirty="0" err="1"/>
              <a:t>України</a:t>
            </a:r>
            <a:r>
              <a:rPr lang="ru-RU" dirty="0"/>
              <a:t>;</a:t>
            </a:r>
          </a:p>
          <a:p>
            <a:r>
              <a:rPr lang="ru-RU" dirty="0" err="1"/>
              <a:t>недопущення</a:t>
            </a:r>
            <a:r>
              <a:rPr lang="ru-RU" dirty="0"/>
              <a:t> </a:t>
            </a:r>
            <a:r>
              <a:rPr lang="ru-RU" dirty="0" err="1"/>
              <a:t>неправомірного</a:t>
            </a:r>
            <a:r>
              <a:rPr lang="ru-RU" dirty="0"/>
              <a:t> і </a:t>
            </a:r>
            <a:r>
              <a:rPr lang="ru-RU" dirty="0" err="1"/>
              <a:t>необґрунтованого</a:t>
            </a:r>
            <a:r>
              <a:rPr lang="ru-RU" dirty="0"/>
              <a:t> </a:t>
            </a:r>
            <a:r>
              <a:rPr lang="ru-RU" dirty="0" err="1"/>
              <a:t>втручання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 у </a:t>
            </a:r>
            <a:r>
              <a:rPr lang="ru-RU" dirty="0" err="1"/>
              <a:t>валютні</a:t>
            </a:r>
            <a:r>
              <a:rPr lang="ru-RU" dirty="0"/>
              <a:t> опера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38996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251" y="204717"/>
            <a:ext cx="9608023" cy="649633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 </a:t>
            </a:r>
            <a:r>
              <a:rPr lang="ru-RU" dirty="0" err="1"/>
              <a:t>Клієнти-резиденти</a:t>
            </a:r>
            <a:r>
              <a:rPr lang="ru-RU" dirty="0"/>
              <a:t> (</a:t>
            </a:r>
            <a:r>
              <a:rPr lang="ru-RU" dirty="0" err="1"/>
              <a:t>юридичні</a:t>
            </a:r>
            <a:r>
              <a:rPr lang="ru-RU" dirty="0"/>
              <a:t> особи та </a:t>
            </a:r>
            <a:r>
              <a:rPr lang="ru-RU" dirty="0" err="1"/>
              <a:t>фізичні</a:t>
            </a:r>
            <a:r>
              <a:rPr lang="ru-RU" dirty="0"/>
              <a:t> особи-</a:t>
            </a:r>
            <a:r>
              <a:rPr lang="ru-RU" dirty="0" err="1"/>
              <a:t>підприємці</a:t>
            </a:r>
            <a:r>
              <a:rPr lang="ru-RU" dirty="0"/>
              <a:t>) </a:t>
            </a:r>
            <a:r>
              <a:rPr lang="ru-RU" dirty="0" err="1"/>
              <a:t>здійснюють</a:t>
            </a:r>
            <a:r>
              <a:rPr lang="ru-RU" dirty="0"/>
              <a:t> </a:t>
            </a:r>
            <a:r>
              <a:rPr lang="ru-RU" dirty="0" err="1"/>
              <a:t>купівлю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через один банк для </a:t>
            </a:r>
            <a:r>
              <a:rPr lang="ru-RU" dirty="0" err="1"/>
              <a:t>розрахунків</a:t>
            </a:r>
            <a:r>
              <a:rPr lang="ru-RU" dirty="0"/>
              <a:t> за </a:t>
            </a:r>
            <a:r>
              <a:rPr lang="ru-RU" dirty="0" err="1"/>
              <a:t>поточними</a:t>
            </a:r>
            <a:r>
              <a:rPr lang="ru-RU" dirty="0"/>
              <a:t> </a:t>
            </a:r>
            <a:r>
              <a:rPr lang="ru-RU" dirty="0" err="1"/>
              <a:t>торговельними</a:t>
            </a:r>
            <a:r>
              <a:rPr lang="ru-RU" dirty="0"/>
              <a:t> </a:t>
            </a:r>
            <a:r>
              <a:rPr lang="ru-RU" dirty="0" err="1"/>
              <a:t>операціями</a:t>
            </a:r>
            <a:r>
              <a:rPr lang="ru-RU" dirty="0"/>
              <a:t> з нерезидентом за </a:t>
            </a:r>
            <a:r>
              <a:rPr lang="ru-RU" dirty="0" err="1"/>
              <a:t>кожним</a:t>
            </a:r>
            <a:r>
              <a:rPr lang="ru-RU" dirty="0"/>
              <a:t> </a:t>
            </a:r>
            <a:r>
              <a:rPr lang="ru-RU" dirty="0" err="1"/>
              <a:t>зовнішньоекономічним</a:t>
            </a:r>
            <a:r>
              <a:rPr lang="ru-RU" dirty="0"/>
              <a:t> </a:t>
            </a:r>
            <a:r>
              <a:rPr lang="ru-RU" dirty="0" smtClean="0"/>
              <a:t>договором.</a:t>
            </a:r>
          </a:p>
          <a:p>
            <a:r>
              <a:rPr lang="ru-RU" dirty="0"/>
              <a:t>Банки за </a:t>
            </a:r>
            <a:r>
              <a:rPr lang="ru-RU" dirty="0" err="1"/>
              <a:t>дорученням</a:t>
            </a:r>
            <a:r>
              <a:rPr lang="ru-RU" dirty="0"/>
              <a:t> та за </a:t>
            </a:r>
            <a:r>
              <a:rPr lang="ru-RU" dirty="0" err="1"/>
              <a:t>кошти</a:t>
            </a:r>
            <a:r>
              <a:rPr lang="ru-RU" dirty="0"/>
              <a:t> </a:t>
            </a:r>
            <a:r>
              <a:rPr lang="ru-RU" dirty="0" err="1"/>
              <a:t>клієнтів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здійснювати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з </a:t>
            </a:r>
            <a:r>
              <a:rPr lang="ru-RU" dirty="0" err="1"/>
              <a:t>обміну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без </a:t>
            </a:r>
            <a:r>
              <a:rPr lang="ru-RU" dirty="0" err="1"/>
              <a:t>наявності</a:t>
            </a:r>
            <a:r>
              <a:rPr lang="ru-RU" dirty="0"/>
              <a:t> </a:t>
            </a:r>
            <a:r>
              <a:rPr lang="ru-RU" dirty="0" err="1"/>
              <a:t>зобов’язань</a:t>
            </a:r>
            <a:r>
              <a:rPr lang="ru-RU" dirty="0"/>
              <a:t> в 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придбавається</a:t>
            </a:r>
            <a:r>
              <a:rPr lang="ru-RU" dirty="0"/>
              <a:t> в </a:t>
            </a:r>
            <a:r>
              <a:rPr lang="ru-RU" dirty="0" err="1"/>
              <a:t>результаті</a:t>
            </a:r>
            <a:r>
              <a:rPr lang="ru-RU" dirty="0"/>
              <a:t> такого </a:t>
            </a:r>
            <a:r>
              <a:rPr lang="ru-RU" dirty="0" err="1"/>
              <a:t>обміну</a:t>
            </a:r>
            <a:r>
              <a:rPr lang="ru-RU" dirty="0"/>
              <a:t>, на </a:t>
            </a:r>
            <a:r>
              <a:rPr lang="ru-RU" dirty="0" err="1"/>
              <a:t>підставі</a:t>
            </a:r>
            <a:r>
              <a:rPr lang="ru-RU" dirty="0"/>
              <a:t> договору </a:t>
            </a:r>
            <a:r>
              <a:rPr lang="ru-RU" dirty="0" err="1"/>
              <a:t>між</a:t>
            </a:r>
            <a:r>
              <a:rPr lang="ru-RU" dirty="0"/>
              <a:t> банком та </a:t>
            </a:r>
            <a:r>
              <a:rPr lang="ru-RU" dirty="0" err="1"/>
              <a:t>клієнтом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передбачає</a:t>
            </a:r>
            <a:r>
              <a:rPr lang="ru-RU" dirty="0"/>
              <a:t>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клієнту</a:t>
            </a:r>
            <a:r>
              <a:rPr lang="ru-RU" dirty="0"/>
              <a:t> </a:t>
            </a:r>
            <a:r>
              <a:rPr lang="ru-RU" dirty="0" err="1"/>
              <a:t>комісійних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Банки за </a:t>
            </a:r>
            <a:r>
              <a:rPr lang="ru-RU" dirty="0" err="1"/>
              <a:t>дорученням</a:t>
            </a:r>
            <a:r>
              <a:rPr lang="ru-RU" dirty="0"/>
              <a:t> </a:t>
            </a:r>
            <a:r>
              <a:rPr lang="ru-RU" dirty="0" err="1"/>
              <a:t>клієнтів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здійснювати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з </a:t>
            </a:r>
            <a:r>
              <a:rPr lang="ru-RU" dirty="0" err="1"/>
              <a:t>обміну</a:t>
            </a:r>
            <a:r>
              <a:rPr lang="ru-RU" dirty="0"/>
              <a:t> 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металів</a:t>
            </a:r>
            <a:r>
              <a:rPr lang="ru-RU" dirty="0"/>
              <a:t> на </a:t>
            </a:r>
            <a:r>
              <a:rPr lang="ru-RU" dirty="0" err="1"/>
              <a:t>підставі</a:t>
            </a:r>
            <a:r>
              <a:rPr lang="ru-RU" dirty="0"/>
              <a:t> договору </a:t>
            </a:r>
            <a:r>
              <a:rPr lang="ru-RU" dirty="0" err="1"/>
              <a:t>між</a:t>
            </a:r>
            <a:r>
              <a:rPr lang="ru-RU" dirty="0"/>
              <a:t> банком та </a:t>
            </a:r>
            <a:r>
              <a:rPr lang="ru-RU" dirty="0" err="1"/>
              <a:t>клієнтом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передбачає</a:t>
            </a:r>
            <a:r>
              <a:rPr lang="ru-RU" dirty="0"/>
              <a:t>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клієнту</a:t>
            </a:r>
            <a:r>
              <a:rPr lang="ru-RU" dirty="0"/>
              <a:t> </a:t>
            </a:r>
            <a:r>
              <a:rPr lang="ru-RU" dirty="0" err="1"/>
              <a:t>комісійних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.</a:t>
            </a:r>
          </a:p>
          <a:p>
            <a:r>
              <a:rPr lang="ru-RU" dirty="0"/>
              <a:t>Банки для </a:t>
            </a:r>
            <a:r>
              <a:rPr lang="ru-RU" dirty="0" err="1"/>
              <a:t>клієнта</a:t>
            </a:r>
            <a:r>
              <a:rPr lang="ru-RU" dirty="0"/>
              <a:t> - </a:t>
            </a:r>
            <a:r>
              <a:rPr lang="ru-RU" dirty="0" err="1"/>
              <a:t>фізичної</a:t>
            </a:r>
            <a:r>
              <a:rPr lang="ru-RU" dirty="0"/>
              <a:t> особи, </a:t>
            </a:r>
            <a:r>
              <a:rPr lang="ru-RU" dirty="0" err="1"/>
              <a:t>який</a:t>
            </a:r>
            <a:r>
              <a:rPr lang="ru-RU" dirty="0"/>
              <a:t> не є </a:t>
            </a:r>
            <a:r>
              <a:rPr lang="ru-RU" dirty="0" err="1"/>
              <a:t>суб’єктом</a:t>
            </a:r>
            <a:r>
              <a:rPr lang="ru-RU" dirty="0"/>
              <a:t> </a:t>
            </a:r>
            <a:r>
              <a:rPr lang="ru-RU" dirty="0" err="1"/>
              <a:t>підприємницької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протягом</a:t>
            </a:r>
            <a:r>
              <a:rPr lang="ru-RU" dirty="0"/>
              <a:t> дня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здійснювати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з </a:t>
            </a:r>
            <a:r>
              <a:rPr lang="ru-RU" dirty="0" err="1"/>
              <a:t>обміну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/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металів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є на </a:t>
            </a:r>
            <a:r>
              <a:rPr lang="ru-RU" dirty="0" err="1"/>
              <a:t>поточних</a:t>
            </a:r>
            <a:r>
              <a:rPr lang="ru-RU" dirty="0"/>
              <a:t>/</a:t>
            </a:r>
            <a:r>
              <a:rPr lang="ru-RU" dirty="0" err="1"/>
              <a:t>вкладних</a:t>
            </a:r>
            <a:r>
              <a:rPr lang="ru-RU" dirty="0"/>
              <a:t> (</a:t>
            </a:r>
            <a:r>
              <a:rPr lang="ru-RU" dirty="0" err="1"/>
              <a:t>депозитних</a:t>
            </a:r>
            <a:r>
              <a:rPr lang="ru-RU" dirty="0"/>
              <a:t>) </a:t>
            </a:r>
            <a:r>
              <a:rPr lang="ru-RU" dirty="0" err="1"/>
              <a:t>рахунках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клієнта</a:t>
            </a:r>
            <a:r>
              <a:rPr lang="ru-RU" dirty="0"/>
              <a:t>, з </a:t>
            </a:r>
            <a:r>
              <a:rPr lang="ru-RU" dirty="0" err="1"/>
              <a:t>одночасним</a:t>
            </a:r>
            <a:r>
              <a:rPr lang="ru-RU" dirty="0"/>
              <a:t> </a:t>
            </a:r>
            <a:r>
              <a:rPr lang="ru-RU" dirty="0" err="1"/>
              <a:t>зарахуванням</a:t>
            </a:r>
            <a:r>
              <a:rPr lang="ru-RU" dirty="0"/>
              <a:t> </a:t>
            </a:r>
            <a:r>
              <a:rPr lang="ru-RU" dirty="0" err="1"/>
              <a:t>обміняної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/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металів</a:t>
            </a:r>
            <a:r>
              <a:rPr lang="ru-RU" dirty="0"/>
              <a:t> на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рахунок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 smtClean="0"/>
              <a:t>Клієнт</a:t>
            </a:r>
            <a:r>
              <a:rPr lang="ru-RU" dirty="0" smtClean="0"/>
              <a:t> </a:t>
            </a:r>
            <a:r>
              <a:rPr lang="ru-RU" dirty="0" err="1"/>
              <a:t>подає</a:t>
            </a:r>
            <a:r>
              <a:rPr lang="ru-RU" dirty="0"/>
              <a:t> заяви про </a:t>
            </a:r>
            <a:r>
              <a:rPr lang="ru-RU" dirty="0" err="1"/>
              <a:t>купівлю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продаж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металів</a:t>
            </a:r>
            <a:r>
              <a:rPr lang="ru-RU" dirty="0"/>
              <a:t> до банку,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обслуговує</a:t>
            </a:r>
            <a:r>
              <a:rPr lang="ru-RU" dirty="0"/>
              <a:t>.</a:t>
            </a:r>
          </a:p>
          <a:p>
            <a:r>
              <a:rPr lang="ru-RU" dirty="0" err="1"/>
              <a:t>Клієнт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подавати</a:t>
            </a:r>
            <a:r>
              <a:rPr lang="ru-RU" dirty="0"/>
              <a:t> </a:t>
            </a:r>
            <a:r>
              <a:rPr lang="ru-RU" dirty="0" err="1"/>
              <a:t>заяву</a:t>
            </a:r>
            <a:r>
              <a:rPr lang="ru-RU" dirty="0"/>
              <a:t> про продаж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/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металів</a:t>
            </a:r>
            <a:r>
              <a:rPr lang="ru-RU" dirty="0"/>
              <a:t> до банку за </a:t>
            </a:r>
            <a:r>
              <a:rPr lang="ru-RU" dirty="0" err="1"/>
              <a:t>власним</a:t>
            </a:r>
            <a:r>
              <a:rPr lang="ru-RU" dirty="0"/>
              <a:t> </a:t>
            </a:r>
            <a:r>
              <a:rPr lang="ru-RU" dirty="0" err="1"/>
              <a:t>вибором</a:t>
            </a:r>
            <a:r>
              <a:rPr lang="ru-RU" dirty="0"/>
              <a:t> (</a:t>
            </a:r>
            <a:r>
              <a:rPr lang="ru-RU" dirty="0" err="1"/>
              <a:t>незалежно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наявності</a:t>
            </a:r>
            <a:r>
              <a:rPr lang="ru-RU" dirty="0"/>
              <a:t> поточного </a:t>
            </a:r>
            <a:r>
              <a:rPr lang="ru-RU" dirty="0" err="1"/>
              <a:t>рахунку</a:t>
            </a:r>
            <a:r>
              <a:rPr lang="ru-RU" dirty="0"/>
              <a:t> в 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в 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металах</a:t>
            </a:r>
            <a:r>
              <a:rPr lang="ru-RU" dirty="0"/>
              <a:t>, </a:t>
            </a:r>
            <a:r>
              <a:rPr lang="ru-RU" dirty="0" err="1"/>
              <a:t>відкритого</a:t>
            </a:r>
            <a:r>
              <a:rPr lang="ru-RU" dirty="0"/>
              <a:t> в </a:t>
            </a:r>
            <a:r>
              <a:rPr lang="ru-RU" dirty="0" err="1"/>
              <a:t>цьому</a:t>
            </a:r>
            <a:r>
              <a:rPr lang="ru-RU" dirty="0"/>
              <a:t> банку).</a:t>
            </a:r>
          </a:p>
          <a:p>
            <a:pPr marL="0" indent="0">
              <a:buNone/>
            </a:pPr>
            <a:r>
              <a:rPr lang="ru-RU" dirty="0" err="1" smtClean="0"/>
              <a:t>Юридичні</a:t>
            </a:r>
            <a:r>
              <a:rPr lang="ru-RU" dirty="0" smtClean="0"/>
              <a:t> </a:t>
            </a:r>
            <a:r>
              <a:rPr lang="ru-RU" dirty="0"/>
              <a:t>особи-</a:t>
            </a:r>
            <a:r>
              <a:rPr lang="ru-RU" dirty="0" err="1"/>
              <a:t>нерезиденти</a:t>
            </a:r>
            <a:r>
              <a:rPr lang="ru-RU" dirty="0"/>
              <a:t> та </a:t>
            </a:r>
            <a:r>
              <a:rPr lang="ru-RU" dirty="0" err="1"/>
              <a:t>фізичні</a:t>
            </a:r>
            <a:r>
              <a:rPr lang="ru-RU" dirty="0"/>
              <a:t> особи-</a:t>
            </a:r>
            <a:r>
              <a:rPr lang="ru-RU" dirty="0" err="1"/>
              <a:t>нерезиденти</a:t>
            </a:r>
            <a:r>
              <a:rPr lang="ru-RU" dirty="0"/>
              <a:t> </a:t>
            </a:r>
            <a:r>
              <a:rPr lang="ru-RU" dirty="0" err="1"/>
              <a:t>здійснюють</a:t>
            </a:r>
            <a:r>
              <a:rPr lang="ru-RU" dirty="0"/>
              <a:t> </a:t>
            </a:r>
            <a:r>
              <a:rPr lang="ru-RU" dirty="0" err="1"/>
              <a:t>купівлю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в межах </a:t>
            </a:r>
            <a:r>
              <a:rPr lang="ru-RU" dirty="0" err="1"/>
              <a:t>залишку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у </a:t>
            </a:r>
            <a:r>
              <a:rPr lang="ru-RU" dirty="0" err="1"/>
              <a:t>гривнях</a:t>
            </a:r>
            <a:r>
              <a:rPr lang="ru-RU" dirty="0"/>
              <a:t> на </a:t>
            </a:r>
            <a:r>
              <a:rPr lang="ru-RU" dirty="0" err="1"/>
              <a:t>власних</a:t>
            </a:r>
            <a:r>
              <a:rPr lang="ru-RU" dirty="0"/>
              <a:t> </a:t>
            </a:r>
            <a:r>
              <a:rPr lang="ru-RU" dirty="0" err="1"/>
              <a:t>поточних</a:t>
            </a:r>
            <a:r>
              <a:rPr lang="ru-RU" dirty="0"/>
              <a:t> </a:t>
            </a:r>
            <a:r>
              <a:rPr lang="ru-RU" dirty="0" err="1"/>
              <a:t>рахунках</a:t>
            </a:r>
            <a:r>
              <a:rPr lang="ru-RU" dirty="0"/>
              <a:t> (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інвестиційних</a:t>
            </a:r>
            <a:r>
              <a:rPr lang="ru-RU" dirty="0"/>
              <a:t> </a:t>
            </a:r>
            <a:r>
              <a:rPr lang="ru-RU" dirty="0" err="1"/>
              <a:t>рахунків</a:t>
            </a:r>
            <a:r>
              <a:rPr lang="ru-RU" dirty="0"/>
              <a:t>) на </a:t>
            </a:r>
            <a:r>
              <a:rPr lang="ru-RU" dirty="0" err="1"/>
              <a:t>підставі</a:t>
            </a:r>
            <a:r>
              <a:rPr lang="ru-RU" dirty="0"/>
              <a:t> заяви/</a:t>
            </a:r>
            <a:r>
              <a:rPr lang="ru-RU" dirty="0" err="1"/>
              <a:t>доручення</a:t>
            </a:r>
            <a:r>
              <a:rPr lang="ru-RU" dirty="0"/>
              <a:t> про </a:t>
            </a:r>
            <a:r>
              <a:rPr lang="ru-RU" dirty="0" err="1"/>
              <a:t>купівлю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52021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251" y="204717"/>
            <a:ext cx="9608023" cy="649633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Банку </a:t>
            </a:r>
            <a:r>
              <a:rPr lang="ru-RU" dirty="0" err="1"/>
              <a:t>забороняється</a:t>
            </a:r>
            <a:r>
              <a:rPr lang="ru-RU" dirty="0"/>
              <a:t> </a:t>
            </a:r>
            <a:r>
              <a:rPr lang="ru-RU" dirty="0" err="1"/>
              <a:t>здійснювати</a:t>
            </a:r>
            <a:r>
              <a:rPr lang="ru-RU" dirty="0"/>
              <a:t> </a:t>
            </a:r>
            <a:r>
              <a:rPr lang="ru-RU" dirty="0" err="1"/>
              <a:t>валютні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з </a:t>
            </a:r>
            <a:r>
              <a:rPr lang="ru-RU" dirty="0" err="1"/>
              <a:t>переказу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/</a:t>
            </a:r>
            <a:r>
              <a:rPr lang="ru-RU" dirty="0" err="1"/>
              <a:t>гривні</a:t>
            </a:r>
            <a:r>
              <a:rPr lang="ru-RU" dirty="0"/>
              <a:t> для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інвестиції</a:t>
            </a:r>
            <a:r>
              <a:rPr lang="ru-RU" dirty="0"/>
              <a:t> за кордон в </a:t>
            </a:r>
            <a:r>
              <a:rPr lang="ru-RU" dirty="0" err="1"/>
              <a:t>цінні</a:t>
            </a:r>
            <a:r>
              <a:rPr lang="ru-RU" dirty="0"/>
              <a:t> </a:t>
            </a:r>
            <a:r>
              <a:rPr lang="ru-RU" dirty="0" err="1"/>
              <a:t>папери</a:t>
            </a:r>
            <a:r>
              <a:rPr lang="ru-RU" dirty="0"/>
              <a:t> </a:t>
            </a:r>
            <a:r>
              <a:rPr lang="ru-RU" dirty="0" err="1"/>
              <a:t>іноземного</a:t>
            </a:r>
            <a:r>
              <a:rPr lang="ru-RU" dirty="0"/>
              <a:t> </a:t>
            </a:r>
            <a:r>
              <a:rPr lang="ru-RU" dirty="0" err="1"/>
              <a:t>емітента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:</a:t>
            </a:r>
          </a:p>
          <a:p>
            <a:r>
              <a:rPr lang="ru-RU" dirty="0"/>
              <a:t>1) </a:t>
            </a:r>
            <a:r>
              <a:rPr lang="ru-RU" dirty="0" err="1"/>
              <a:t>придбання</a:t>
            </a:r>
            <a:r>
              <a:rPr lang="ru-RU" dirty="0"/>
              <a:t> </a:t>
            </a:r>
            <a:r>
              <a:rPr lang="ru-RU" dirty="0" err="1"/>
              <a:t>цінних</a:t>
            </a:r>
            <a:r>
              <a:rPr lang="ru-RU" dirty="0"/>
              <a:t> </a:t>
            </a:r>
            <a:r>
              <a:rPr lang="ru-RU" dirty="0" err="1"/>
              <a:t>паперів</a:t>
            </a:r>
            <a:r>
              <a:rPr lang="ru-RU" dirty="0"/>
              <a:t>, </a:t>
            </a:r>
            <a:r>
              <a:rPr lang="ru-RU" dirty="0" err="1"/>
              <a:t>іноземні</a:t>
            </a:r>
            <a:r>
              <a:rPr lang="ru-RU" dirty="0"/>
              <a:t> </a:t>
            </a:r>
            <a:r>
              <a:rPr lang="ru-RU" dirty="0" err="1"/>
              <a:t>емітенти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офіційну</a:t>
            </a:r>
            <a:r>
              <a:rPr lang="ru-RU" dirty="0"/>
              <a:t> </a:t>
            </a:r>
            <a:r>
              <a:rPr lang="ru-RU" dirty="0" err="1"/>
              <a:t>рейтингову</a:t>
            </a:r>
            <a:r>
              <a:rPr lang="ru-RU" dirty="0"/>
              <a:t> </a:t>
            </a:r>
            <a:r>
              <a:rPr lang="ru-RU" dirty="0" err="1"/>
              <a:t>оцінку</a:t>
            </a:r>
            <a:r>
              <a:rPr lang="ru-RU" dirty="0"/>
              <a:t>, не </a:t>
            </a:r>
            <a:r>
              <a:rPr lang="ru-RU" dirty="0" err="1"/>
              <a:t>нижчу</a:t>
            </a:r>
            <a:r>
              <a:rPr lang="ru-RU" dirty="0"/>
              <a:t>, </a:t>
            </a:r>
            <a:r>
              <a:rPr lang="ru-RU" dirty="0" err="1"/>
              <a:t>ніж</a:t>
            </a:r>
            <a:r>
              <a:rPr lang="ru-RU" dirty="0"/>
              <a:t> </a:t>
            </a:r>
            <a:r>
              <a:rPr lang="ru-RU" dirty="0" err="1"/>
              <a:t>інвестиційний</a:t>
            </a:r>
            <a:r>
              <a:rPr lang="ru-RU" dirty="0"/>
              <a:t> </a:t>
            </a:r>
            <a:r>
              <a:rPr lang="ru-RU" dirty="0" err="1"/>
              <a:t>клас</a:t>
            </a:r>
            <a:r>
              <a:rPr lang="ru-RU" dirty="0"/>
              <a:t>, </a:t>
            </a:r>
            <a:r>
              <a:rPr lang="ru-RU" dirty="0" err="1"/>
              <a:t>підтверджену</a:t>
            </a:r>
            <a:r>
              <a:rPr lang="ru-RU" dirty="0"/>
              <a:t> в </a:t>
            </a:r>
            <a:r>
              <a:rPr lang="ru-RU" dirty="0" err="1"/>
              <a:t>бюлетені</a:t>
            </a:r>
            <a:r>
              <a:rPr lang="ru-RU" dirty="0"/>
              <a:t> </a:t>
            </a:r>
            <a:r>
              <a:rPr lang="ru-RU" dirty="0" err="1"/>
              <a:t>щонайменше</a:t>
            </a:r>
            <a:r>
              <a:rPr lang="ru-RU" dirty="0"/>
              <a:t>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провідних</a:t>
            </a:r>
            <a:r>
              <a:rPr lang="ru-RU" dirty="0"/>
              <a:t> </a:t>
            </a:r>
            <a:r>
              <a:rPr lang="ru-RU" dirty="0" err="1"/>
              <a:t>світових</a:t>
            </a:r>
            <a:r>
              <a:rPr lang="ru-RU" dirty="0"/>
              <a:t> </a:t>
            </a:r>
            <a:r>
              <a:rPr lang="ru-RU" dirty="0" err="1"/>
              <a:t>рейтингових</a:t>
            </a:r>
            <a:r>
              <a:rPr lang="ru-RU" dirty="0"/>
              <a:t> </a:t>
            </a:r>
            <a:r>
              <a:rPr lang="ru-RU" dirty="0" err="1"/>
              <a:t>компаній</a:t>
            </a:r>
            <a:r>
              <a:rPr lang="ru-RU" dirty="0"/>
              <a:t> (</a:t>
            </a:r>
            <a:r>
              <a:rPr lang="en-US" dirty="0"/>
              <a:t>Fitch Ratings, </a:t>
            </a:r>
            <a:r>
              <a:rPr lang="en-US" dirty="0" err="1"/>
              <a:t>Standard&amp;Poor’s</a:t>
            </a:r>
            <a:r>
              <a:rPr lang="en-US" dirty="0"/>
              <a:t>, Moody’s) </a:t>
            </a:r>
            <a:r>
              <a:rPr lang="ru-RU" dirty="0"/>
              <a:t>на дату </a:t>
            </a:r>
            <a:r>
              <a:rPr lang="ru-RU" dirty="0" err="1"/>
              <a:t>придбання</a:t>
            </a:r>
            <a:r>
              <a:rPr lang="ru-RU" dirty="0"/>
              <a:t> банком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цінних</a:t>
            </a:r>
            <a:r>
              <a:rPr lang="ru-RU" dirty="0"/>
              <a:t> </a:t>
            </a:r>
            <a:r>
              <a:rPr lang="ru-RU" dirty="0" err="1"/>
              <a:t>паперів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придбання</a:t>
            </a:r>
            <a:r>
              <a:rPr lang="ru-RU" dirty="0"/>
              <a:t> </a:t>
            </a:r>
            <a:r>
              <a:rPr lang="ru-RU" dirty="0" err="1"/>
              <a:t>боргових</a:t>
            </a:r>
            <a:r>
              <a:rPr lang="ru-RU" dirty="0"/>
              <a:t> </a:t>
            </a:r>
            <a:r>
              <a:rPr lang="ru-RU" dirty="0" err="1"/>
              <a:t>цінних</a:t>
            </a:r>
            <a:r>
              <a:rPr lang="ru-RU" dirty="0"/>
              <a:t> </a:t>
            </a:r>
            <a:r>
              <a:rPr lang="ru-RU" dirty="0" err="1"/>
              <a:t>паперів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випущені</a:t>
            </a:r>
            <a:r>
              <a:rPr lang="ru-RU" dirty="0"/>
              <a:t> за кордоном з метою </a:t>
            </a:r>
            <a:r>
              <a:rPr lang="ru-RU" dirty="0" err="1"/>
              <a:t>фінансування</a:t>
            </a:r>
            <a:r>
              <a:rPr lang="ru-RU" dirty="0"/>
              <a:t> кредиту (</a:t>
            </a:r>
            <a:r>
              <a:rPr lang="ru-RU" dirty="0" err="1"/>
              <a:t>позики</a:t>
            </a:r>
            <a:r>
              <a:rPr lang="ru-RU" dirty="0"/>
              <a:t>), </a:t>
            </a:r>
            <a:r>
              <a:rPr lang="ru-RU" dirty="0" err="1"/>
              <a:t>наданого</a:t>
            </a:r>
            <a:r>
              <a:rPr lang="ru-RU" dirty="0"/>
              <a:t>(</a:t>
            </a:r>
            <a:r>
              <a:rPr lang="ru-RU" dirty="0" err="1"/>
              <a:t>ої</a:t>
            </a:r>
            <a:r>
              <a:rPr lang="ru-RU" dirty="0"/>
              <a:t>) нерезидентом </a:t>
            </a:r>
            <a:r>
              <a:rPr lang="ru-RU" dirty="0" err="1"/>
              <a:t>цьому</a:t>
            </a:r>
            <a:r>
              <a:rPr lang="ru-RU" dirty="0"/>
              <a:t> банку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Банку </a:t>
            </a:r>
            <a:r>
              <a:rPr lang="ru-RU" dirty="0" err="1"/>
              <a:t>забороняється</a:t>
            </a:r>
            <a:r>
              <a:rPr lang="ru-RU" dirty="0"/>
              <a:t> </a:t>
            </a:r>
            <a:r>
              <a:rPr lang="ru-RU" dirty="0" err="1"/>
              <a:t>здійснювати</a:t>
            </a:r>
            <a:r>
              <a:rPr lang="ru-RU" dirty="0"/>
              <a:t> </a:t>
            </a:r>
            <a:r>
              <a:rPr lang="ru-RU" dirty="0" err="1"/>
              <a:t>валютні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з </a:t>
            </a:r>
            <a:r>
              <a:rPr lang="ru-RU" dirty="0" err="1"/>
              <a:t>переказу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/</a:t>
            </a:r>
            <a:r>
              <a:rPr lang="ru-RU" dirty="0" err="1"/>
              <a:t>гривні</a:t>
            </a:r>
            <a:r>
              <a:rPr lang="ru-RU" dirty="0"/>
              <a:t> для </a:t>
            </a:r>
            <a:r>
              <a:rPr lang="ru-RU" dirty="0" err="1"/>
              <a:t>придбання</a:t>
            </a:r>
            <a:r>
              <a:rPr lang="ru-RU" dirty="0"/>
              <a:t> ним </a:t>
            </a:r>
            <a:r>
              <a:rPr lang="ru-RU" dirty="0" err="1"/>
              <a:t>облігацій</a:t>
            </a:r>
            <a:r>
              <a:rPr lang="ru-RU" dirty="0"/>
              <a:t> </a:t>
            </a:r>
            <a:r>
              <a:rPr lang="ru-RU" dirty="0" err="1"/>
              <a:t>зовнішніх</a:t>
            </a:r>
            <a:r>
              <a:rPr lang="ru-RU" dirty="0"/>
              <a:t> </a:t>
            </a:r>
            <a:r>
              <a:rPr lang="ru-RU" dirty="0" err="1"/>
              <a:t>державних</a:t>
            </a:r>
            <a:r>
              <a:rPr lang="ru-RU" dirty="0"/>
              <a:t> </a:t>
            </a:r>
            <a:r>
              <a:rPr lang="ru-RU" dirty="0" err="1"/>
              <a:t>позик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/>
              <a:t>Банку </a:t>
            </a:r>
            <a:r>
              <a:rPr lang="ru-RU" dirty="0" err="1"/>
              <a:t>забороняється</a:t>
            </a:r>
            <a:r>
              <a:rPr lang="ru-RU" dirty="0"/>
              <a:t> </a:t>
            </a:r>
            <a:r>
              <a:rPr lang="ru-RU" dirty="0" err="1"/>
              <a:t>здійснювати</a:t>
            </a:r>
            <a:r>
              <a:rPr lang="ru-RU" dirty="0"/>
              <a:t> </a:t>
            </a:r>
            <a:r>
              <a:rPr lang="ru-RU" dirty="0" err="1"/>
              <a:t>розрахунки</a:t>
            </a:r>
            <a:r>
              <a:rPr lang="ru-RU" dirty="0"/>
              <a:t> в 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 з </a:t>
            </a:r>
            <a:r>
              <a:rPr lang="ru-RU" dirty="0" err="1"/>
              <a:t>купівлі</a:t>
            </a:r>
            <a:r>
              <a:rPr lang="ru-RU" dirty="0"/>
              <a:t> в </a:t>
            </a:r>
            <a:r>
              <a:rPr lang="ru-RU" dirty="0" err="1"/>
              <a:t>резидентів</a:t>
            </a:r>
            <a:r>
              <a:rPr lang="ru-RU" dirty="0"/>
              <a:t> (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 та </a:t>
            </a:r>
            <a:r>
              <a:rPr lang="ru-RU" dirty="0" err="1"/>
              <a:t>фізичних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) </a:t>
            </a:r>
            <a:r>
              <a:rPr lang="ru-RU" dirty="0" err="1"/>
              <a:t>державних</a:t>
            </a:r>
            <a:r>
              <a:rPr lang="ru-RU" dirty="0"/>
              <a:t> </a:t>
            </a:r>
            <a:r>
              <a:rPr lang="ru-RU" dirty="0" err="1"/>
              <a:t>цінних</a:t>
            </a:r>
            <a:r>
              <a:rPr lang="ru-RU" dirty="0"/>
              <a:t> </a:t>
            </a:r>
            <a:r>
              <a:rPr lang="ru-RU" dirty="0" err="1"/>
              <a:t>паперів</a:t>
            </a:r>
            <a:r>
              <a:rPr lang="ru-RU" dirty="0"/>
              <a:t>, </a:t>
            </a:r>
            <a:r>
              <a:rPr lang="ru-RU" dirty="0" err="1"/>
              <a:t>номінованих</a:t>
            </a:r>
            <a:r>
              <a:rPr lang="ru-RU" dirty="0"/>
              <a:t> в 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/>
              <a:t>Резидентам, </a:t>
            </a:r>
            <a:r>
              <a:rPr lang="ru-RU" dirty="0" err="1"/>
              <a:t>уключаючи</a:t>
            </a:r>
            <a:r>
              <a:rPr lang="ru-RU" dirty="0"/>
              <a:t> </a:t>
            </a:r>
            <a:r>
              <a:rPr lang="ru-RU" dirty="0" err="1"/>
              <a:t>уповноважені</a:t>
            </a:r>
            <a:r>
              <a:rPr lang="ru-RU" dirty="0"/>
              <a:t> установи, </a:t>
            </a:r>
            <a:r>
              <a:rPr lang="ru-RU" dirty="0" err="1"/>
              <a:t>забороняється</a:t>
            </a:r>
            <a:r>
              <a:rPr lang="ru-RU" dirty="0"/>
              <a:t> </a:t>
            </a:r>
            <a:r>
              <a:rPr lang="ru-RU" dirty="0" err="1"/>
              <a:t>здійснювати</a:t>
            </a:r>
            <a:r>
              <a:rPr lang="ru-RU" dirty="0"/>
              <a:t> </a:t>
            </a:r>
            <a:r>
              <a:rPr lang="ru-RU" dirty="0" err="1"/>
              <a:t>валютні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з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кредитів</a:t>
            </a:r>
            <a:r>
              <a:rPr lang="ru-RU" dirty="0"/>
              <a:t> (</a:t>
            </a:r>
            <a:r>
              <a:rPr lang="ru-RU" dirty="0" err="1"/>
              <a:t>позик</a:t>
            </a:r>
            <a:r>
              <a:rPr lang="ru-RU" dirty="0"/>
              <a:t>, </a:t>
            </a:r>
            <a:r>
              <a:rPr lang="ru-RU" dirty="0" err="1"/>
              <a:t>фінансової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) у </a:t>
            </a:r>
            <a:r>
              <a:rPr lang="ru-RU" dirty="0" err="1"/>
              <a:t>гривнях</a:t>
            </a:r>
            <a:r>
              <a:rPr lang="ru-RU" dirty="0"/>
              <a:t> нерезидентам та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представництвам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:</a:t>
            </a:r>
          </a:p>
          <a:p>
            <a:r>
              <a:rPr lang="ru-RU" dirty="0"/>
              <a:t>1) </a:t>
            </a:r>
            <a:r>
              <a:rPr lang="ru-RU" dirty="0" err="1"/>
              <a:t>надання</a:t>
            </a:r>
            <a:r>
              <a:rPr lang="ru-RU" dirty="0"/>
              <a:t> банком/</a:t>
            </a:r>
            <a:r>
              <a:rPr lang="ru-RU" dirty="0" err="1"/>
              <a:t>небанківською</a:t>
            </a:r>
            <a:r>
              <a:rPr lang="ru-RU" dirty="0"/>
              <a:t> </a:t>
            </a:r>
            <a:r>
              <a:rPr lang="ru-RU" dirty="0" err="1"/>
              <a:t>фінансовою</a:t>
            </a:r>
            <a:r>
              <a:rPr lang="ru-RU" dirty="0"/>
              <a:t> </a:t>
            </a:r>
            <a:r>
              <a:rPr lang="ru-RU" dirty="0" err="1"/>
              <a:t>установою</a:t>
            </a:r>
            <a:r>
              <a:rPr lang="ru-RU" dirty="0"/>
              <a:t> </a:t>
            </a:r>
            <a:r>
              <a:rPr lang="ru-RU" dirty="0" err="1"/>
              <a:t>споживчого</a:t>
            </a:r>
            <a:r>
              <a:rPr lang="ru-RU" dirty="0"/>
              <a:t> кредиту </a:t>
            </a:r>
            <a:r>
              <a:rPr lang="ru-RU" dirty="0" err="1"/>
              <a:t>фізичній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-нерезиденту;</a:t>
            </a:r>
          </a:p>
          <a:p>
            <a:r>
              <a:rPr lang="ru-RU" dirty="0"/>
              <a:t>2) </a:t>
            </a:r>
            <a:r>
              <a:rPr lang="ru-RU" dirty="0" err="1" smtClean="0"/>
              <a:t>валютних</a:t>
            </a:r>
            <a:r>
              <a:rPr lang="ru-RU" dirty="0" smtClean="0"/>
              <a:t> </a:t>
            </a:r>
            <a:r>
              <a:rPr lang="ru-RU" dirty="0" err="1" smtClean="0"/>
              <a:t>операцій</a:t>
            </a:r>
            <a:r>
              <a:rPr lang="ru-RU" dirty="0" smtClean="0"/>
              <a:t> </a:t>
            </a:r>
            <a:r>
              <a:rPr lang="ru-RU" dirty="0"/>
              <a:t>з </a:t>
            </a:r>
            <a:r>
              <a:rPr lang="ru-RU" dirty="0" err="1"/>
              <a:t>юридичними</a:t>
            </a:r>
            <a:r>
              <a:rPr lang="ru-RU" dirty="0"/>
              <a:t> особами-нерезидентами за </a:t>
            </a:r>
            <a:r>
              <a:rPr lang="ru-RU" dirty="0" err="1"/>
              <a:t>кредитними</a:t>
            </a:r>
            <a:r>
              <a:rPr lang="ru-RU" dirty="0"/>
              <a:t> договорами/</a:t>
            </a:r>
            <a:r>
              <a:rPr lang="ru-RU" dirty="0" err="1"/>
              <a:t>іншими</a:t>
            </a:r>
            <a:r>
              <a:rPr lang="ru-RU" dirty="0"/>
              <a:t> видами </a:t>
            </a:r>
            <a:r>
              <a:rPr lang="ru-RU" dirty="0" err="1"/>
              <a:t>договорів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передбачають</a:t>
            </a:r>
            <a:r>
              <a:rPr lang="ru-RU" dirty="0"/>
              <a:t> </a:t>
            </a:r>
            <a:r>
              <a:rPr lang="ru-RU" dirty="0" err="1"/>
              <a:t>надання</a:t>
            </a:r>
            <a:r>
              <a:rPr lang="ru-RU" dirty="0"/>
              <a:t> банком нерезиденту </a:t>
            </a:r>
            <a:r>
              <a:rPr lang="ru-RU" dirty="0" err="1"/>
              <a:t>коштів</a:t>
            </a:r>
            <a:r>
              <a:rPr lang="ru-RU" dirty="0"/>
              <a:t> у </a:t>
            </a:r>
            <a:r>
              <a:rPr lang="ru-RU" dirty="0" err="1"/>
              <a:t>гривнях</a:t>
            </a:r>
            <a:r>
              <a:rPr lang="ru-RU" dirty="0"/>
              <a:t> на </a:t>
            </a:r>
            <a:r>
              <a:rPr lang="ru-RU" dirty="0" err="1"/>
              <a:t>цілі</a:t>
            </a:r>
            <a:r>
              <a:rPr lang="ru-RU" dirty="0"/>
              <a:t> </a:t>
            </a:r>
            <a:r>
              <a:rPr lang="ru-RU" dirty="0" err="1"/>
              <a:t>придбання</a:t>
            </a:r>
            <a:r>
              <a:rPr lang="ru-RU" dirty="0"/>
              <a:t> </a:t>
            </a:r>
            <a:r>
              <a:rPr lang="ru-RU" dirty="0" err="1"/>
              <a:t>цим</a:t>
            </a:r>
            <a:r>
              <a:rPr lang="ru-RU" dirty="0"/>
              <a:t> нерезидентом </a:t>
            </a:r>
            <a:r>
              <a:rPr lang="ru-RU" dirty="0" err="1"/>
              <a:t>облігацій</a:t>
            </a:r>
            <a:r>
              <a:rPr lang="ru-RU" dirty="0"/>
              <a:t> </a:t>
            </a:r>
            <a:r>
              <a:rPr lang="ru-RU" dirty="0" err="1"/>
              <a:t>внутрішньої</a:t>
            </a:r>
            <a:r>
              <a:rPr lang="ru-RU" dirty="0"/>
              <a:t>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позики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строком</a:t>
            </a:r>
            <a:r>
              <a:rPr lang="ru-RU" dirty="0"/>
              <a:t> </a:t>
            </a:r>
            <a:r>
              <a:rPr lang="ru-RU" dirty="0" err="1"/>
              <a:t>повернення</a:t>
            </a:r>
            <a:r>
              <a:rPr lang="ru-RU" dirty="0"/>
              <a:t> таких </a:t>
            </a:r>
            <a:r>
              <a:rPr lang="ru-RU" dirty="0" err="1"/>
              <a:t>коштів</a:t>
            </a:r>
            <a:r>
              <a:rPr lang="ru-RU" dirty="0"/>
              <a:t> банку не </a:t>
            </a:r>
            <a:r>
              <a:rPr lang="ru-RU" dirty="0" err="1"/>
              <a:t>пізніше</a:t>
            </a:r>
            <a:r>
              <a:rPr lang="ru-RU" dirty="0"/>
              <a:t> 14 </a:t>
            </a:r>
            <a:r>
              <a:rPr lang="ru-RU" dirty="0" err="1"/>
              <a:t>робочих</a:t>
            </a:r>
            <a:r>
              <a:rPr lang="ru-RU" dirty="0"/>
              <a:t> </a:t>
            </a:r>
            <a:r>
              <a:rPr lang="ru-RU" dirty="0" err="1"/>
              <a:t>днів</a:t>
            </a:r>
            <a:r>
              <a:rPr lang="ru-RU" dirty="0"/>
              <a:t> з дня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у </a:t>
            </a:r>
            <a:r>
              <a:rPr lang="ru-RU" dirty="0" err="1"/>
              <a:t>гривнях</a:t>
            </a:r>
            <a:r>
              <a:rPr lang="ru-RU" dirty="0"/>
              <a:t>.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/>
              <a:t>3)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кредитів</a:t>
            </a:r>
            <a:r>
              <a:rPr lang="ru-RU" dirty="0"/>
              <a:t> (</a:t>
            </a:r>
            <a:r>
              <a:rPr lang="ru-RU" dirty="0" err="1"/>
              <a:t>позик</a:t>
            </a:r>
            <a:r>
              <a:rPr lang="ru-RU" dirty="0"/>
              <a:t>, </a:t>
            </a:r>
            <a:r>
              <a:rPr lang="ru-RU" dirty="0" err="1"/>
              <a:t>фінансової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) на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представництва</a:t>
            </a:r>
            <a:r>
              <a:rPr lang="ru-RU" dirty="0"/>
              <a:t> </a:t>
            </a:r>
            <a:r>
              <a:rPr lang="ru-RU" dirty="0" err="1"/>
              <a:t>іноземного</a:t>
            </a:r>
            <a:r>
              <a:rPr lang="ru-RU" dirty="0"/>
              <a:t> </a:t>
            </a:r>
            <a:r>
              <a:rPr lang="ru-RU" dirty="0" err="1"/>
              <a:t>інвестора</a:t>
            </a:r>
            <a:r>
              <a:rPr lang="ru-RU" dirty="0"/>
              <a:t> за </a:t>
            </a:r>
            <a:r>
              <a:rPr lang="ru-RU" dirty="0" err="1"/>
              <a:t>угодою</a:t>
            </a:r>
            <a:r>
              <a:rPr lang="ru-RU" dirty="0"/>
              <a:t> про </a:t>
            </a:r>
            <a:r>
              <a:rPr lang="ru-RU" dirty="0" err="1"/>
              <a:t>розподіл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 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для потреб угоди про </a:t>
            </a:r>
            <a:r>
              <a:rPr lang="ru-RU" dirty="0" err="1"/>
              <a:t>розподіл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27869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251" y="204717"/>
            <a:ext cx="9608023" cy="6496334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Банкам </a:t>
            </a:r>
            <a:r>
              <a:rPr lang="ru-RU" dirty="0" err="1"/>
              <a:t>забороняється</a:t>
            </a:r>
            <a:r>
              <a:rPr lang="ru-RU" dirty="0"/>
              <a:t> </a:t>
            </a:r>
            <a:r>
              <a:rPr lang="ru-RU" dirty="0" err="1"/>
              <a:t>здійснювати</a:t>
            </a:r>
            <a:r>
              <a:rPr lang="ru-RU" dirty="0"/>
              <a:t> </a:t>
            </a:r>
            <a:r>
              <a:rPr lang="ru-RU" dirty="0" err="1"/>
              <a:t>купівлю</a:t>
            </a:r>
            <a:r>
              <a:rPr lang="ru-RU" dirty="0"/>
              <a:t> </a:t>
            </a:r>
            <a:r>
              <a:rPr lang="ru-RU" dirty="0" err="1"/>
              <a:t>безготівкової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за </a:t>
            </a:r>
            <a:r>
              <a:rPr lang="ru-RU" dirty="0" err="1"/>
              <a:t>дорученням</a:t>
            </a:r>
            <a:r>
              <a:rPr lang="ru-RU" dirty="0"/>
              <a:t>/</a:t>
            </a:r>
            <a:r>
              <a:rPr lang="ru-RU" dirty="0" err="1"/>
              <a:t>заявою</a:t>
            </a:r>
            <a:r>
              <a:rPr lang="ru-RU" dirty="0"/>
              <a:t> </a:t>
            </a:r>
            <a:r>
              <a:rPr lang="ru-RU" dirty="0" err="1"/>
              <a:t>клієнтів-резидентів</a:t>
            </a:r>
            <a:r>
              <a:rPr lang="ru-RU" dirty="0"/>
              <a:t> з метою </a:t>
            </a:r>
            <a:r>
              <a:rPr lang="ru-RU" dirty="0" err="1"/>
              <a:t>розміщення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на вкладному (депозитному) </a:t>
            </a:r>
            <a:r>
              <a:rPr lang="ru-RU" dirty="0" err="1"/>
              <a:t>рахунку</a:t>
            </a:r>
            <a:r>
              <a:rPr lang="ru-RU" dirty="0"/>
              <a:t> в банку та/</a:t>
            </a:r>
            <a:r>
              <a:rPr lang="ru-RU" dirty="0" err="1"/>
              <a:t>або</a:t>
            </a:r>
            <a:r>
              <a:rPr lang="ru-RU" dirty="0"/>
              <a:t> на </a:t>
            </a:r>
            <a:r>
              <a:rPr lang="ru-RU" dirty="0" err="1"/>
              <a:t>рахунку</a:t>
            </a:r>
            <a:r>
              <a:rPr lang="ru-RU" dirty="0"/>
              <a:t> за кордоном в 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фінансовій</a:t>
            </a:r>
            <a:r>
              <a:rPr lang="ru-RU" dirty="0"/>
              <a:t> </a:t>
            </a:r>
            <a:r>
              <a:rPr lang="ru-RU" dirty="0" err="1"/>
              <a:t>установі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err="1" smtClean="0"/>
              <a:t>Зазначена</a:t>
            </a:r>
            <a:r>
              <a:rPr lang="ru-RU" dirty="0" smtClean="0"/>
              <a:t> заборона не </a:t>
            </a:r>
            <a:r>
              <a:rPr lang="ru-RU" dirty="0" err="1"/>
              <a:t>поширюється</a:t>
            </a:r>
            <a:r>
              <a:rPr lang="ru-RU" dirty="0"/>
              <a:t> на </a:t>
            </a:r>
            <a:r>
              <a:rPr lang="ru-RU" dirty="0" err="1"/>
              <a:t>операції</a:t>
            </a:r>
            <a:r>
              <a:rPr lang="ru-RU" dirty="0"/>
              <a:t>:</a:t>
            </a:r>
          </a:p>
          <a:p>
            <a:r>
              <a:rPr lang="ru-RU" dirty="0"/>
              <a:t>1) </a:t>
            </a:r>
            <a:r>
              <a:rPr lang="ru-RU" dirty="0" err="1"/>
              <a:t>фізичних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з </a:t>
            </a:r>
            <a:r>
              <a:rPr lang="ru-RU" dirty="0" err="1"/>
              <a:t>купівлі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;</a:t>
            </a:r>
          </a:p>
          <a:p>
            <a:r>
              <a:rPr lang="ru-RU" dirty="0" smtClean="0"/>
              <a:t>3</a:t>
            </a:r>
            <a:r>
              <a:rPr lang="ru-RU" dirty="0"/>
              <a:t>) </a:t>
            </a:r>
            <a:r>
              <a:rPr lang="ru-RU" dirty="0" err="1"/>
              <a:t>юридичних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/</a:t>
            </a:r>
            <a:r>
              <a:rPr lang="ru-RU" dirty="0" err="1"/>
              <a:t>фізичних</a:t>
            </a:r>
            <a:r>
              <a:rPr lang="ru-RU" dirty="0"/>
              <a:t> </a:t>
            </a:r>
            <a:r>
              <a:rPr lang="ru-RU" dirty="0" err="1"/>
              <a:t>осіб-підприємців</a:t>
            </a:r>
            <a:r>
              <a:rPr lang="ru-RU" dirty="0"/>
              <a:t> з </a:t>
            </a:r>
            <a:r>
              <a:rPr lang="ru-RU" dirty="0" err="1"/>
              <a:t>купівлі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з метою </a:t>
            </a:r>
            <a:r>
              <a:rPr lang="ru-RU" dirty="0" err="1"/>
              <a:t>розміщення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на </a:t>
            </a:r>
            <a:r>
              <a:rPr lang="ru-RU" dirty="0" err="1"/>
              <a:t>власних</a:t>
            </a:r>
            <a:r>
              <a:rPr lang="ru-RU" dirty="0"/>
              <a:t> </a:t>
            </a:r>
            <a:r>
              <a:rPr lang="ru-RU" dirty="0" err="1"/>
              <a:t>рахунках</a:t>
            </a:r>
            <a:r>
              <a:rPr lang="ru-RU" dirty="0"/>
              <a:t> за кордоном,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обумовлено</a:t>
            </a:r>
            <a:r>
              <a:rPr lang="ru-RU" dirty="0"/>
              <a:t> </a:t>
            </a:r>
            <a:r>
              <a:rPr lang="ru-RU" dirty="0" err="1"/>
              <a:t>необхідністю</a:t>
            </a:r>
            <a:r>
              <a:rPr lang="ru-RU" dirty="0"/>
              <a:t> </a:t>
            </a:r>
            <a:r>
              <a:rPr lang="ru-RU" dirty="0" err="1"/>
              <a:t>утримання</a:t>
            </a:r>
            <a:r>
              <a:rPr lang="ru-RU" dirty="0"/>
              <a:t> </a:t>
            </a:r>
            <a:r>
              <a:rPr lang="ru-RU" dirty="0" err="1"/>
              <a:t>власних</a:t>
            </a:r>
            <a:r>
              <a:rPr lang="ru-RU" dirty="0"/>
              <a:t> </a:t>
            </a:r>
            <a:r>
              <a:rPr lang="ru-RU" dirty="0" err="1"/>
              <a:t>відокремлених</a:t>
            </a:r>
            <a:r>
              <a:rPr lang="ru-RU" dirty="0"/>
              <a:t> </a:t>
            </a:r>
            <a:r>
              <a:rPr lang="ru-RU" dirty="0" err="1"/>
              <a:t>підрозділів</a:t>
            </a:r>
            <a:r>
              <a:rPr lang="ru-RU" dirty="0"/>
              <a:t> за кордоном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зобов’язань</a:t>
            </a:r>
            <a:r>
              <a:rPr lang="ru-RU" dirty="0"/>
              <a:t> за </a:t>
            </a:r>
            <a:r>
              <a:rPr lang="ru-RU" dirty="0" err="1"/>
              <a:t>зовнішньоекономічними</a:t>
            </a:r>
            <a:r>
              <a:rPr lang="ru-RU" dirty="0"/>
              <a:t> контрактами (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зобов’язань</a:t>
            </a:r>
            <a:r>
              <a:rPr lang="ru-RU" dirty="0"/>
              <a:t> з </a:t>
            </a:r>
            <a:r>
              <a:rPr lang="ru-RU" dirty="0" err="1"/>
              <a:t>переказу</a:t>
            </a:r>
            <a:r>
              <a:rPr lang="ru-RU" dirty="0"/>
              <a:t> </a:t>
            </a:r>
            <a:r>
              <a:rPr lang="ru-RU" dirty="0" err="1"/>
              <a:t>сум</a:t>
            </a:r>
            <a:r>
              <a:rPr lang="ru-RU" dirty="0"/>
              <a:t> </a:t>
            </a:r>
            <a:r>
              <a:rPr lang="ru-RU" dirty="0" err="1"/>
              <a:t>вкладів</a:t>
            </a:r>
            <a:r>
              <a:rPr lang="ru-RU" dirty="0"/>
              <a:t> (</a:t>
            </a:r>
            <a:r>
              <a:rPr lang="ru-RU" dirty="0" err="1"/>
              <a:t>депозитів</a:t>
            </a:r>
            <a:r>
              <a:rPr lang="ru-RU" dirty="0"/>
              <a:t>) на </a:t>
            </a:r>
            <a:r>
              <a:rPr lang="ru-RU" dirty="0" err="1"/>
              <a:t>рахунки</a:t>
            </a:r>
            <a:r>
              <a:rPr lang="ru-RU" dirty="0"/>
              <a:t> в </a:t>
            </a:r>
            <a:r>
              <a:rPr lang="ru-RU" dirty="0" err="1"/>
              <a:t>іноземних</a:t>
            </a:r>
            <a:r>
              <a:rPr lang="ru-RU" dirty="0"/>
              <a:t> </a:t>
            </a:r>
            <a:r>
              <a:rPr lang="ru-RU" dirty="0" err="1"/>
              <a:t>фінансових</a:t>
            </a:r>
            <a:r>
              <a:rPr lang="ru-RU" dirty="0"/>
              <a:t> </a:t>
            </a:r>
            <a:r>
              <a:rPr lang="ru-RU" dirty="0" err="1"/>
              <a:t>установах</a:t>
            </a:r>
            <a:r>
              <a:rPr lang="ru-RU" dirty="0"/>
              <a:t>).</a:t>
            </a:r>
          </a:p>
          <a:p>
            <a:r>
              <a:rPr lang="ru-RU" dirty="0"/>
              <a:t>Резидентам (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) </a:t>
            </a:r>
            <a:r>
              <a:rPr lang="ru-RU" dirty="0" err="1"/>
              <a:t>забороняється</a:t>
            </a:r>
            <a:r>
              <a:rPr lang="ru-RU" dirty="0"/>
              <a:t> </a:t>
            </a:r>
            <a:r>
              <a:rPr lang="ru-RU" dirty="0" err="1"/>
              <a:t>здійснювати</a:t>
            </a:r>
            <a:r>
              <a:rPr lang="ru-RU" dirty="0"/>
              <a:t> </a:t>
            </a:r>
            <a:r>
              <a:rPr lang="ru-RU" dirty="0" err="1"/>
              <a:t>переказ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/</a:t>
            </a:r>
            <a:r>
              <a:rPr lang="ru-RU" dirty="0" err="1"/>
              <a:t>гривні</a:t>
            </a:r>
            <a:r>
              <a:rPr lang="ru-RU" dirty="0"/>
              <a:t> на </a:t>
            </a:r>
            <a:r>
              <a:rPr lang="ru-RU" dirty="0" err="1"/>
              <a:t>власні</a:t>
            </a:r>
            <a:r>
              <a:rPr lang="ru-RU" dirty="0"/>
              <a:t> </a:t>
            </a:r>
            <a:r>
              <a:rPr lang="ru-RU" dirty="0" err="1"/>
              <a:t>рахунки</a:t>
            </a:r>
            <a:r>
              <a:rPr lang="ru-RU" dirty="0"/>
              <a:t>, </a:t>
            </a:r>
            <a:r>
              <a:rPr lang="ru-RU" dirty="0" err="1"/>
              <a:t>відкриті</a:t>
            </a:r>
            <a:r>
              <a:rPr lang="ru-RU" dirty="0"/>
              <a:t> за кордоном в </a:t>
            </a:r>
            <a:r>
              <a:rPr lang="ru-RU" dirty="0" err="1"/>
              <a:t>іноземних</a:t>
            </a:r>
            <a:r>
              <a:rPr lang="ru-RU" dirty="0"/>
              <a:t> </a:t>
            </a:r>
            <a:r>
              <a:rPr lang="ru-RU" dirty="0" err="1"/>
              <a:t>фінансових</a:t>
            </a:r>
            <a:r>
              <a:rPr lang="ru-RU" dirty="0"/>
              <a:t> </a:t>
            </a:r>
            <a:r>
              <a:rPr lang="ru-RU" dirty="0" err="1"/>
              <a:t>установах</a:t>
            </a:r>
            <a:r>
              <a:rPr lang="ru-RU" dirty="0"/>
              <a:t>, держава (</a:t>
            </a:r>
            <a:r>
              <a:rPr lang="ru-RU" dirty="0" err="1"/>
              <a:t>юрисдикція</a:t>
            </a:r>
            <a:r>
              <a:rPr lang="ru-RU" dirty="0"/>
              <a:t>) </a:t>
            </a:r>
            <a:r>
              <a:rPr lang="ru-RU" dirty="0" err="1"/>
              <a:t>реєстрації</a:t>
            </a:r>
            <a:r>
              <a:rPr lang="ru-RU" dirty="0"/>
              <a:t>/</a:t>
            </a:r>
            <a:r>
              <a:rPr lang="ru-RU" dirty="0" err="1"/>
              <a:t>місцезнаходження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віднесена</a:t>
            </a:r>
            <a:r>
              <a:rPr lang="ru-RU" dirty="0"/>
              <a:t> </a:t>
            </a:r>
            <a:r>
              <a:rPr lang="ru-RU" dirty="0" err="1"/>
              <a:t>Кабінетом</a:t>
            </a:r>
            <a:r>
              <a:rPr lang="ru-RU" dirty="0"/>
              <a:t> </a:t>
            </a:r>
            <a:r>
              <a:rPr lang="ru-RU" dirty="0" err="1"/>
              <a:t>Міністрів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до </a:t>
            </a:r>
            <a:r>
              <a:rPr lang="ru-RU" dirty="0" err="1"/>
              <a:t>переліку</a:t>
            </a:r>
            <a:r>
              <a:rPr lang="ru-RU" dirty="0"/>
              <a:t> </a:t>
            </a:r>
            <a:r>
              <a:rPr lang="ru-RU" dirty="0" err="1"/>
              <a:t>офшорних</a:t>
            </a:r>
            <a:r>
              <a:rPr lang="ru-RU" dirty="0"/>
              <a:t> зон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визнана</a:t>
            </a:r>
            <a:r>
              <a:rPr lang="ru-RU" dirty="0"/>
              <a:t> Верховною Радою </a:t>
            </a:r>
            <a:r>
              <a:rPr lang="ru-RU" dirty="0" err="1"/>
              <a:t>України</a:t>
            </a:r>
            <a:r>
              <a:rPr lang="ru-RU" dirty="0"/>
              <a:t> державою-</a:t>
            </a:r>
            <a:r>
              <a:rPr lang="ru-RU" dirty="0" err="1"/>
              <a:t>агресором</a:t>
            </a:r>
            <a:r>
              <a:rPr lang="ru-RU" dirty="0"/>
              <a:t>/державою-</a:t>
            </a:r>
            <a:r>
              <a:rPr lang="ru-RU" dirty="0" err="1"/>
              <a:t>окупантом</a:t>
            </a:r>
            <a:r>
              <a:rPr lang="ru-RU" dirty="0"/>
              <a:t>, та/</a:t>
            </a:r>
            <a:r>
              <a:rPr lang="ru-RU" dirty="0" err="1"/>
              <a:t>або</a:t>
            </a:r>
            <a:r>
              <a:rPr lang="ru-RU" dirty="0"/>
              <a:t> не </a:t>
            </a:r>
            <a:r>
              <a:rPr lang="ru-RU" dirty="0" err="1"/>
              <a:t>виконує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неналежним</a:t>
            </a:r>
            <a:r>
              <a:rPr lang="ru-RU" dirty="0"/>
              <a:t> чином </a:t>
            </a:r>
            <a:r>
              <a:rPr lang="ru-RU" dirty="0" err="1"/>
              <a:t>виконує</a:t>
            </a:r>
            <a:r>
              <a:rPr lang="ru-RU" dirty="0"/>
              <a:t> </a:t>
            </a:r>
            <a:r>
              <a:rPr lang="ru-RU" dirty="0" err="1"/>
              <a:t>рекомендації</a:t>
            </a:r>
            <a:r>
              <a:rPr lang="ru-RU" dirty="0"/>
              <a:t> </a:t>
            </a:r>
            <a:r>
              <a:rPr lang="ru-RU" dirty="0" err="1"/>
              <a:t>міжнародних</a:t>
            </a:r>
            <a:r>
              <a:rPr lang="ru-RU" dirty="0"/>
              <a:t>, </a:t>
            </a:r>
            <a:r>
              <a:rPr lang="ru-RU" dirty="0" err="1"/>
              <a:t>міжурядових</a:t>
            </a:r>
            <a:r>
              <a:rPr lang="ru-RU" dirty="0"/>
              <a:t> </a:t>
            </a:r>
            <a:r>
              <a:rPr lang="ru-RU" dirty="0" err="1"/>
              <a:t>організацій</a:t>
            </a:r>
            <a:r>
              <a:rPr lang="ru-RU" dirty="0"/>
              <a:t>, </a:t>
            </a:r>
            <a:r>
              <a:rPr lang="ru-RU" dirty="0" err="1"/>
              <a:t>задіяних</a:t>
            </a:r>
            <a:r>
              <a:rPr lang="ru-RU" dirty="0"/>
              <a:t> у </a:t>
            </a:r>
            <a:r>
              <a:rPr lang="ru-RU" dirty="0" err="1"/>
              <a:t>сфері</a:t>
            </a:r>
            <a:r>
              <a:rPr lang="ru-RU" dirty="0"/>
              <a:t> </a:t>
            </a:r>
            <a:r>
              <a:rPr lang="ru-RU" dirty="0" err="1"/>
              <a:t>боротьби</a:t>
            </a:r>
            <a:r>
              <a:rPr lang="ru-RU" dirty="0"/>
              <a:t> з </a:t>
            </a:r>
            <a:r>
              <a:rPr lang="ru-RU" dirty="0" err="1"/>
              <a:t>легалізацією</a:t>
            </a:r>
            <a:r>
              <a:rPr lang="ru-RU" dirty="0"/>
              <a:t> (</a:t>
            </a:r>
            <a:r>
              <a:rPr lang="ru-RU" dirty="0" err="1"/>
              <a:t>відмиванням</a:t>
            </a:r>
            <a:r>
              <a:rPr lang="ru-RU" dirty="0"/>
              <a:t>) </a:t>
            </a:r>
            <a:r>
              <a:rPr lang="ru-RU" dirty="0" err="1"/>
              <a:t>доходів</a:t>
            </a:r>
            <a:r>
              <a:rPr lang="ru-RU" dirty="0"/>
              <a:t>, </a:t>
            </a:r>
            <a:r>
              <a:rPr lang="ru-RU" dirty="0" err="1"/>
              <a:t>одержаних</a:t>
            </a:r>
            <a:r>
              <a:rPr lang="ru-RU" dirty="0"/>
              <a:t> </a:t>
            </a:r>
            <a:r>
              <a:rPr lang="ru-RU" dirty="0" err="1"/>
              <a:t>злочинним</a:t>
            </a:r>
            <a:r>
              <a:rPr lang="ru-RU" dirty="0"/>
              <a:t> шляхом,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фінансуванням</a:t>
            </a:r>
            <a:r>
              <a:rPr lang="ru-RU" dirty="0"/>
              <a:t> </a:t>
            </a:r>
            <a:r>
              <a:rPr lang="ru-RU" dirty="0" err="1"/>
              <a:t>тероризму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фінансуванням</a:t>
            </a:r>
            <a:r>
              <a:rPr lang="ru-RU" dirty="0"/>
              <a:t> </a:t>
            </a:r>
            <a:r>
              <a:rPr lang="ru-RU" dirty="0" err="1"/>
              <a:t>розповсюдження</a:t>
            </a:r>
            <a:r>
              <a:rPr lang="ru-RU" dirty="0"/>
              <a:t> </a:t>
            </a:r>
            <a:r>
              <a:rPr lang="ru-RU" dirty="0" err="1"/>
              <a:t>зброї</a:t>
            </a:r>
            <a:r>
              <a:rPr lang="ru-RU" dirty="0"/>
              <a:t> </a:t>
            </a:r>
            <a:r>
              <a:rPr lang="ru-RU" dirty="0" err="1"/>
              <a:t>масового</a:t>
            </a:r>
            <a:r>
              <a:rPr lang="ru-RU" dirty="0"/>
              <a:t> </a:t>
            </a:r>
            <a:r>
              <a:rPr lang="ru-RU" dirty="0" err="1"/>
              <a:t>знищення</a:t>
            </a:r>
            <a:r>
              <a:rPr lang="ru-RU" dirty="0" smtClean="0"/>
              <a:t>.</a:t>
            </a:r>
          </a:p>
          <a:p>
            <a:r>
              <a:rPr lang="ru-RU" dirty="0"/>
              <a:t>Резидентам </a:t>
            </a:r>
            <a:r>
              <a:rPr lang="ru-RU" dirty="0" err="1"/>
              <a:t>забороняється</a:t>
            </a:r>
            <a:r>
              <a:rPr lang="ru-RU" dirty="0"/>
              <a:t> </a:t>
            </a:r>
            <a:r>
              <a:rPr lang="ru-RU" dirty="0" err="1"/>
              <a:t>здійснювати</a:t>
            </a:r>
            <a:r>
              <a:rPr lang="ru-RU" dirty="0"/>
              <a:t> </a:t>
            </a:r>
            <a:r>
              <a:rPr lang="ru-RU" dirty="0" err="1"/>
              <a:t>інвестиції</a:t>
            </a:r>
            <a:r>
              <a:rPr lang="ru-RU" dirty="0"/>
              <a:t> за кордон шляхом </a:t>
            </a:r>
            <a:r>
              <a:rPr lang="ru-RU" dirty="0" err="1"/>
              <a:t>переказу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в 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/</a:t>
            </a:r>
            <a:r>
              <a:rPr lang="ru-RU" dirty="0" err="1"/>
              <a:t>гривні</a:t>
            </a:r>
            <a:r>
              <a:rPr lang="ru-RU" dirty="0"/>
              <a:t> на </a:t>
            </a:r>
            <a:r>
              <a:rPr lang="ru-RU" dirty="0" err="1"/>
              <a:t>рахунок</a:t>
            </a:r>
            <a:r>
              <a:rPr lang="ru-RU" dirty="0"/>
              <a:t> нерезидента, </a:t>
            </a:r>
            <a:r>
              <a:rPr lang="ru-RU" dirty="0" err="1"/>
              <a:t>відкритий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 та/</a:t>
            </a:r>
            <a:r>
              <a:rPr lang="ru-RU" dirty="0" err="1"/>
              <a:t>або</a:t>
            </a:r>
            <a:r>
              <a:rPr lang="ru-RU" dirty="0"/>
              <a:t> за кордоном,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об’єкт</a:t>
            </a:r>
            <a:r>
              <a:rPr lang="ru-RU" dirty="0"/>
              <a:t> </a:t>
            </a:r>
            <a:r>
              <a:rPr lang="ru-RU" dirty="0" err="1"/>
              <a:t>інвестиції</a:t>
            </a:r>
            <a:r>
              <a:rPr lang="ru-RU" dirty="0"/>
              <a:t>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продавець</a:t>
            </a:r>
            <a:r>
              <a:rPr lang="ru-RU" dirty="0"/>
              <a:t>-нерезидент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об’єкта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реєстрацію</a:t>
            </a:r>
            <a:r>
              <a:rPr lang="ru-RU" dirty="0"/>
              <a:t>/</a:t>
            </a:r>
            <a:r>
              <a:rPr lang="ru-RU" dirty="0" err="1"/>
              <a:t>місцезнаходження</a:t>
            </a:r>
            <a:r>
              <a:rPr lang="ru-RU" dirty="0"/>
              <a:t>/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в </a:t>
            </a:r>
            <a:r>
              <a:rPr lang="ru-RU" dirty="0" err="1"/>
              <a:t>державі</a:t>
            </a:r>
            <a:r>
              <a:rPr lang="ru-RU" dirty="0"/>
              <a:t> (</a:t>
            </a:r>
            <a:r>
              <a:rPr lang="ru-RU" dirty="0" err="1"/>
              <a:t>юрисдикції</a:t>
            </a:r>
            <a:r>
              <a:rPr lang="ru-RU" dirty="0"/>
              <a:t>),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 smtClean="0"/>
              <a:t>зазначена</a:t>
            </a:r>
            <a:r>
              <a:rPr lang="ru-RU" dirty="0" smtClean="0"/>
              <a:t> </a:t>
            </a:r>
            <a:r>
              <a:rPr lang="ru-RU" dirty="0" err="1" smtClean="0"/>
              <a:t>вище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244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251" y="204717"/>
            <a:ext cx="9608023" cy="6496334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Резидентам </a:t>
            </a:r>
            <a:r>
              <a:rPr lang="ru-RU" dirty="0" err="1"/>
              <a:t>забороняється</a:t>
            </a:r>
            <a:r>
              <a:rPr lang="ru-RU" dirty="0"/>
              <a:t> </a:t>
            </a:r>
            <a:r>
              <a:rPr lang="ru-RU" dirty="0" err="1"/>
              <a:t>здійснювати</a:t>
            </a:r>
            <a:r>
              <a:rPr lang="ru-RU" dirty="0"/>
              <a:t> </a:t>
            </a:r>
            <a:r>
              <a:rPr lang="ru-RU" dirty="0" err="1"/>
              <a:t>переказ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/</a:t>
            </a:r>
            <a:r>
              <a:rPr lang="ru-RU" dirty="0" err="1"/>
              <a:t>гривні</a:t>
            </a:r>
            <a:r>
              <a:rPr lang="ru-RU" dirty="0"/>
              <a:t> з метою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кредитів</a:t>
            </a:r>
            <a:r>
              <a:rPr lang="ru-RU" dirty="0"/>
              <a:t> (</a:t>
            </a:r>
            <a:r>
              <a:rPr lang="ru-RU" dirty="0" err="1"/>
              <a:t>позик</a:t>
            </a:r>
            <a:r>
              <a:rPr lang="ru-RU" dirty="0"/>
              <a:t>, </a:t>
            </a:r>
            <a:r>
              <a:rPr lang="ru-RU" dirty="0" err="1"/>
              <a:t>фінансової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) нерезидентам,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реєстрацію</a:t>
            </a:r>
            <a:r>
              <a:rPr lang="ru-RU" dirty="0"/>
              <a:t>/</a:t>
            </a:r>
            <a:r>
              <a:rPr lang="ru-RU" dirty="0" err="1"/>
              <a:t>місцезнаходження</a:t>
            </a:r>
            <a:r>
              <a:rPr lang="ru-RU" dirty="0"/>
              <a:t>/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в </a:t>
            </a:r>
            <a:r>
              <a:rPr lang="ru-RU" dirty="0" err="1"/>
              <a:t>державі</a:t>
            </a:r>
            <a:r>
              <a:rPr lang="ru-RU" dirty="0"/>
              <a:t> (</a:t>
            </a:r>
            <a:r>
              <a:rPr lang="ru-RU" dirty="0" err="1"/>
              <a:t>юрисдикції</a:t>
            </a:r>
            <a:r>
              <a:rPr lang="ru-RU" dirty="0"/>
              <a:t>),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 smtClean="0"/>
              <a:t>зазначена</a:t>
            </a:r>
            <a:r>
              <a:rPr lang="ru-RU" dirty="0" smtClean="0"/>
              <a:t> </a:t>
            </a:r>
            <a:r>
              <a:rPr lang="ru-RU" dirty="0" err="1" smtClean="0"/>
              <a:t>вище</a:t>
            </a:r>
            <a:r>
              <a:rPr lang="ru-RU" dirty="0" smtClean="0"/>
              <a:t>.</a:t>
            </a:r>
          </a:p>
          <a:p>
            <a:r>
              <a:rPr lang="ru-RU" dirty="0"/>
              <a:t>Банкам </a:t>
            </a:r>
            <a:r>
              <a:rPr lang="ru-RU" dirty="0" err="1"/>
              <a:t>дозволяється</a:t>
            </a:r>
            <a:r>
              <a:rPr lang="ru-RU" dirty="0"/>
              <a:t> </a:t>
            </a:r>
            <a:r>
              <a:rPr lang="ru-RU" dirty="0" err="1"/>
              <a:t>здійснювати</a:t>
            </a:r>
            <a:r>
              <a:rPr lang="ru-RU" dirty="0"/>
              <a:t> </a:t>
            </a:r>
            <a:r>
              <a:rPr lang="ru-RU" dirty="0" err="1"/>
              <a:t>валютні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з </a:t>
            </a:r>
            <a:r>
              <a:rPr lang="ru-RU" dirty="0" err="1"/>
              <a:t>юридичними</a:t>
            </a:r>
            <a:r>
              <a:rPr lang="ru-RU" dirty="0"/>
              <a:t> особами-нерезидентами за </a:t>
            </a:r>
            <a:r>
              <a:rPr lang="ru-RU" dirty="0" err="1"/>
              <a:t>кредитними</a:t>
            </a:r>
            <a:r>
              <a:rPr lang="ru-RU" dirty="0"/>
              <a:t> договорами/</a:t>
            </a:r>
            <a:r>
              <a:rPr lang="ru-RU" dirty="0" err="1"/>
              <a:t>іншими</a:t>
            </a:r>
            <a:r>
              <a:rPr lang="ru-RU" dirty="0"/>
              <a:t> видами </a:t>
            </a:r>
            <a:r>
              <a:rPr lang="ru-RU" dirty="0" err="1"/>
              <a:t>договорів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передбачають</a:t>
            </a:r>
            <a:r>
              <a:rPr lang="ru-RU" dirty="0"/>
              <a:t> </a:t>
            </a:r>
            <a:r>
              <a:rPr lang="ru-RU" dirty="0" err="1"/>
              <a:t>надання</a:t>
            </a:r>
            <a:r>
              <a:rPr lang="ru-RU" dirty="0"/>
              <a:t> банком нерезиденту </a:t>
            </a:r>
            <a:r>
              <a:rPr lang="ru-RU" dirty="0" err="1"/>
              <a:t>коштів</a:t>
            </a:r>
            <a:r>
              <a:rPr lang="ru-RU" dirty="0"/>
              <a:t> у </a:t>
            </a:r>
            <a:r>
              <a:rPr lang="ru-RU" dirty="0" err="1"/>
              <a:t>гривнях</a:t>
            </a:r>
            <a:r>
              <a:rPr lang="ru-RU" dirty="0"/>
              <a:t> на </a:t>
            </a:r>
            <a:r>
              <a:rPr lang="ru-RU" dirty="0" err="1"/>
              <a:t>цілі</a:t>
            </a:r>
            <a:r>
              <a:rPr lang="ru-RU" dirty="0"/>
              <a:t> </a:t>
            </a:r>
            <a:r>
              <a:rPr lang="ru-RU" dirty="0" err="1"/>
              <a:t>придбання</a:t>
            </a:r>
            <a:r>
              <a:rPr lang="ru-RU" dirty="0"/>
              <a:t> </a:t>
            </a:r>
            <a:r>
              <a:rPr lang="ru-RU" dirty="0" err="1"/>
              <a:t>цим</a:t>
            </a:r>
            <a:r>
              <a:rPr lang="ru-RU" dirty="0"/>
              <a:t> нерезидентом </a:t>
            </a:r>
            <a:r>
              <a:rPr lang="ru-RU" dirty="0" err="1"/>
              <a:t>облігацій</a:t>
            </a:r>
            <a:r>
              <a:rPr lang="ru-RU" dirty="0"/>
              <a:t> </a:t>
            </a:r>
            <a:r>
              <a:rPr lang="ru-RU" dirty="0" err="1"/>
              <a:t>внутрішньої</a:t>
            </a:r>
            <a:r>
              <a:rPr lang="ru-RU" dirty="0"/>
              <a:t>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позики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строком</a:t>
            </a:r>
            <a:r>
              <a:rPr lang="ru-RU" dirty="0"/>
              <a:t> </a:t>
            </a:r>
            <a:r>
              <a:rPr lang="ru-RU" dirty="0" err="1"/>
              <a:t>повернення</a:t>
            </a:r>
            <a:r>
              <a:rPr lang="ru-RU" dirty="0"/>
              <a:t> таких </a:t>
            </a:r>
            <a:r>
              <a:rPr lang="ru-RU" dirty="0" err="1"/>
              <a:t>коштів</a:t>
            </a:r>
            <a:r>
              <a:rPr lang="ru-RU" dirty="0"/>
              <a:t> банку не </a:t>
            </a:r>
            <a:r>
              <a:rPr lang="ru-RU" dirty="0" err="1"/>
              <a:t>пізніше</a:t>
            </a:r>
            <a:r>
              <a:rPr lang="ru-RU" dirty="0"/>
              <a:t> 14 </a:t>
            </a:r>
            <a:r>
              <a:rPr lang="ru-RU" dirty="0" err="1"/>
              <a:t>робочих</a:t>
            </a:r>
            <a:r>
              <a:rPr lang="ru-RU" dirty="0"/>
              <a:t> </a:t>
            </a:r>
            <a:r>
              <a:rPr lang="ru-RU" dirty="0" err="1"/>
              <a:t>днів</a:t>
            </a:r>
            <a:r>
              <a:rPr lang="ru-RU" dirty="0"/>
              <a:t> з дня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у </a:t>
            </a:r>
            <a:r>
              <a:rPr lang="ru-RU" dirty="0" err="1"/>
              <a:t>гривнях</a:t>
            </a:r>
            <a:r>
              <a:rPr lang="ru-RU" dirty="0" smtClean="0"/>
              <a:t>.</a:t>
            </a:r>
          </a:p>
          <a:p>
            <a:r>
              <a:rPr lang="ru-RU" dirty="0" err="1"/>
              <a:t>Розрахунки</a:t>
            </a:r>
            <a:r>
              <a:rPr lang="ru-RU" dirty="0"/>
              <a:t> за </a:t>
            </a:r>
            <a:r>
              <a:rPr lang="ru-RU" dirty="0" err="1"/>
              <a:t>зовнішньоекономічними</a:t>
            </a:r>
            <a:r>
              <a:rPr lang="ru-RU" dirty="0"/>
              <a:t> </a:t>
            </a:r>
            <a:r>
              <a:rPr lang="ru-RU" dirty="0" err="1"/>
              <a:t>операціями</a:t>
            </a:r>
            <a:r>
              <a:rPr lang="ru-RU" dirty="0"/>
              <a:t> </a:t>
            </a:r>
            <a:r>
              <a:rPr lang="ru-RU" dirty="0" err="1"/>
              <a:t>здійснюються</a:t>
            </a:r>
            <a:r>
              <a:rPr lang="ru-RU" dirty="0"/>
              <a:t> </a:t>
            </a:r>
            <a:r>
              <a:rPr lang="ru-RU" dirty="0" err="1"/>
              <a:t>виключно</a:t>
            </a:r>
            <a:r>
              <a:rPr lang="ru-RU" dirty="0"/>
              <a:t> через </a:t>
            </a:r>
            <a:r>
              <a:rPr lang="ru-RU" dirty="0" err="1"/>
              <a:t>рахунки</a:t>
            </a:r>
            <a:r>
              <a:rPr lang="ru-RU" dirty="0"/>
              <a:t> в банках.</a:t>
            </a:r>
          </a:p>
          <a:p>
            <a:r>
              <a:rPr lang="ru-RU" dirty="0" err="1"/>
              <a:t>Розрахунки</a:t>
            </a:r>
            <a:r>
              <a:rPr lang="ru-RU" dirty="0"/>
              <a:t> за </a:t>
            </a:r>
            <a:r>
              <a:rPr lang="ru-RU" dirty="0" err="1"/>
              <a:t>зовнішньоекономічними</a:t>
            </a:r>
            <a:r>
              <a:rPr lang="ru-RU" dirty="0"/>
              <a:t> договорами (контрактами) у </a:t>
            </a:r>
            <a:r>
              <a:rPr lang="ru-RU" dirty="0" err="1"/>
              <a:t>готівковій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 заборонено,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випадку</a:t>
            </a:r>
            <a:r>
              <a:rPr lang="ru-RU" dirty="0"/>
              <a:t>, коли нерезидент - </a:t>
            </a:r>
            <a:r>
              <a:rPr lang="ru-RU" dirty="0" err="1"/>
              <a:t>суб’єкт</a:t>
            </a:r>
            <a:r>
              <a:rPr lang="ru-RU" dirty="0"/>
              <a:t> </a:t>
            </a:r>
            <a:r>
              <a:rPr lang="ru-RU" dirty="0" err="1"/>
              <a:t>господарської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згідно</a:t>
            </a:r>
            <a:r>
              <a:rPr lang="ru-RU" dirty="0"/>
              <a:t> з </a:t>
            </a:r>
            <a:r>
              <a:rPr lang="ru-RU" dirty="0" err="1"/>
              <a:t>умовами</a:t>
            </a:r>
            <a:r>
              <a:rPr lang="ru-RU" dirty="0"/>
              <a:t> </a:t>
            </a:r>
            <a:r>
              <a:rPr lang="ru-RU" dirty="0" err="1"/>
              <a:t>експортного</a:t>
            </a:r>
            <a:r>
              <a:rPr lang="ru-RU" dirty="0"/>
              <a:t> договору резидента - </a:t>
            </a:r>
            <a:r>
              <a:rPr lang="ru-RU" dirty="0" err="1"/>
              <a:t>суб’єкта</a:t>
            </a:r>
            <a:r>
              <a:rPr lang="ru-RU" dirty="0"/>
              <a:t> </a:t>
            </a:r>
            <a:r>
              <a:rPr lang="ru-RU" dirty="0" err="1"/>
              <a:t>господарської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здійснює</a:t>
            </a:r>
            <a:r>
              <a:rPr lang="ru-RU" dirty="0"/>
              <a:t> оплату </a:t>
            </a:r>
            <a:r>
              <a:rPr lang="ru-RU" dirty="0" err="1"/>
              <a:t>фізичній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-резиденту, яка </a:t>
            </a:r>
            <a:r>
              <a:rPr lang="ru-RU" dirty="0" err="1"/>
              <a:t>перебуває</a:t>
            </a:r>
            <a:r>
              <a:rPr lang="ru-RU" dirty="0"/>
              <a:t> у </a:t>
            </a:r>
            <a:r>
              <a:rPr lang="ru-RU" dirty="0" err="1"/>
              <a:t>відрядженні</a:t>
            </a:r>
            <a:r>
              <a:rPr lang="ru-RU" dirty="0"/>
              <a:t> за кордоном з метою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зобов’язань</a:t>
            </a:r>
            <a:r>
              <a:rPr lang="ru-RU" dirty="0"/>
              <a:t> за </a:t>
            </a:r>
            <a:r>
              <a:rPr lang="ru-RU" dirty="0" err="1"/>
              <a:t>експортним</a:t>
            </a:r>
            <a:r>
              <a:rPr lang="ru-RU" dirty="0"/>
              <a:t> договором резидента - </a:t>
            </a:r>
            <a:r>
              <a:rPr lang="ru-RU" dirty="0" err="1"/>
              <a:t>суб’єкта</a:t>
            </a:r>
            <a:r>
              <a:rPr lang="ru-RU" dirty="0"/>
              <a:t> </a:t>
            </a:r>
            <a:r>
              <a:rPr lang="ru-RU" dirty="0" err="1"/>
              <a:t>господарської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, коштами в </a:t>
            </a:r>
            <a:r>
              <a:rPr lang="ru-RU" dirty="0" err="1"/>
              <a:t>готівковій</a:t>
            </a:r>
            <a:r>
              <a:rPr lang="ru-RU" dirty="0"/>
              <a:t> 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 </a:t>
            </a:r>
            <a:r>
              <a:rPr lang="ru-RU" dirty="0" err="1"/>
              <a:t>експлуатаційних</a:t>
            </a:r>
            <a:r>
              <a:rPr lang="ru-RU" dirty="0"/>
              <a:t> </a:t>
            </a:r>
            <a:r>
              <a:rPr lang="ru-RU" dirty="0" err="1"/>
              <a:t>витрат</a:t>
            </a:r>
            <a:r>
              <a:rPr lang="ru-RU" dirty="0"/>
              <a:t>, </a:t>
            </a:r>
            <a:r>
              <a:rPr lang="ru-RU" dirty="0" err="1"/>
              <a:t>пов’язаних</a:t>
            </a:r>
            <a:r>
              <a:rPr lang="ru-RU" dirty="0"/>
              <a:t> з </a:t>
            </a:r>
            <a:r>
              <a:rPr lang="ru-RU" dirty="0" err="1"/>
              <a:t>обслуговуванням</a:t>
            </a:r>
            <a:r>
              <a:rPr lang="ru-RU" dirty="0"/>
              <a:t> транспортного </a:t>
            </a:r>
            <a:r>
              <a:rPr lang="ru-RU" dirty="0" err="1"/>
              <a:t>засобу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належить</a:t>
            </a:r>
            <a:r>
              <a:rPr lang="ru-RU" dirty="0"/>
              <a:t> </a:t>
            </a:r>
            <a:r>
              <a:rPr lang="ru-RU" dirty="0" err="1"/>
              <a:t>резидентові</a:t>
            </a:r>
            <a:r>
              <a:rPr lang="ru-RU" dirty="0"/>
              <a:t> - </a:t>
            </a:r>
            <a:r>
              <a:rPr lang="ru-RU" dirty="0" err="1"/>
              <a:t>стороні</a:t>
            </a:r>
            <a:r>
              <a:rPr lang="ru-RU" dirty="0"/>
              <a:t> договору (</a:t>
            </a:r>
            <a:r>
              <a:rPr lang="ru-RU" dirty="0" err="1"/>
              <a:t>орендується</a:t>
            </a:r>
            <a:r>
              <a:rPr lang="ru-RU" dirty="0"/>
              <a:t>, </a:t>
            </a:r>
            <a:r>
              <a:rPr lang="ru-RU" dirty="0" err="1"/>
              <a:t>фрахтується</a:t>
            </a:r>
            <a:r>
              <a:rPr lang="ru-RU" dirty="0"/>
              <a:t> ним) і </a:t>
            </a:r>
            <a:r>
              <a:rPr lang="ru-RU" dirty="0" err="1"/>
              <a:t>використовується</a:t>
            </a:r>
            <a:r>
              <a:rPr lang="ru-RU" dirty="0"/>
              <a:t> за кордоном з метою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зобов’язань</a:t>
            </a:r>
            <a:r>
              <a:rPr lang="ru-RU" dirty="0"/>
              <a:t> </a:t>
            </a:r>
            <a:r>
              <a:rPr lang="ru-RU" dirty="0" err="1"/>
              <a:t>останнього</a:t>
            </a:r>
            <a:r>
              <a:rPr lang="ru-RU" dirty="0"/>
              <a:t> за </a:t>
            </a:r>
            <a:r>
              <a:rPr lang="ru-RU" dirty="0" err="1"/>
              <a:t>цим</a:t>
            </a:r>
            <a:r>
              <a:rPr lang="ru-RU" dirty="0"/>
              <a:t> договором, за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оприбуткування</a:t>
            </a:r>
            <a:r>
              <a:rPr lang="ru-RU" dirty="0"/>
              <a:t> </a:t>
            </a:r>
            <a:r>
              <a:rPr lang="ru-RU" dirty="0" err="1"/>
              <a:t>невикористаного</a:t>
            </a:r>
            <a:r>
              <a:rPr lang="ru-RU" dirty="0"/>
              <a:t> </a:t>
            </a:r>
            <a:r>
              <a:rPr lang="ru-RU" dirty="0" err="1"/>
              <a:t>залишку</a:t>
            </a:r>
            <a:r>
              <a:rPr lang="ru-RU" dirty="0"/>
              <a:t> </a:t>
            </a:r>
            <a:r>
              <a:rPr lang="ru-RU" dirty="0" err="1"/>
              <a:t>ввезеної</a:t>
            </a:r>
            <a:r>
              <a:rPr lang="ru-RU" dirty="0"/>
              <a:t> в </a:t>
            </a:r>
            <a:r>
              <a:rPr lang="ru-RU" dirty="0" err="1"/>
              <a:t>Україну</a:t>
            </a:r>
            <a:r>
              <a:rPr lang="ru-RU" dirty="0"/>
              <a:t> </a:t>
            </a:r>
            <a:r>
              <a:rPr lang="ru-RU" dirty="0" err="1"/>
              <a:t>готівкової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до </a:t>
            </a:r>
            <a:r>
              <a:rPr lang="ru-RU" dirty="0" err="1"/>
              <a:t>каси</a:t>
            </a:r>
            <a:r>
              <a:rPr lang="ru-RU" dirty="0"/>
              <a:t> резидента - </a:t>
            </a:r>
            <a:r>
              <a:rPr lang="ru-RU" dirty="0" err="1"/>
              <a:t>суб’єкта</a:t>
            </a:r>
            <a:r>
              <a:rPr lang="ru-RU" dirty="0"/>
              <a:t> </a:t>
            </a:r>
            <a:r>
              <a:rPr lang="ru-RU" dirty="0" err="1"/>
              <a:t>господарської</a:t>
            </a:r>
            <a:r>
              <a:rPr lang="ru-RU" dirty="0"/>
              <a:t> </a:t>
            </a:r>
            <a:r>
              <a:rPr lang="ru-RU" dirty="0" err="1" smtClean="0"/>
              <a:t>діяльності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21760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251" y="204717"/>
            <a:ext cx="9608023" cy="6496334"/>
          </a:xfrm>
        </p:spPr>
        <p:txBody>
          <a:bodyPr/>
          <a:lstStyle/>
          <a:p>
            <a:r>
              <a:rPr lang="ru-RU" dirty="0" err="1"/>
              <a:t>Невикористаний</a:t>
            </a:r>
            <a:r>
              <a:rPr lang="ru-RU" dirty="0"/>
              <a:t> </a:t>
            </a:r>
            <a:r>
              <a:rPr lang="ru-RU" dirty="0" err="1"/>
              <a:t>залишок</a:t>
            </a:r>
            <a:r>
              <a:rPr lang="ru-RU" dirty="0"/>
              <a:t> </a:t>
            </a:r>
            <a:r>
              <a:rPr lang="ru-RU" dirty="0" err="1"/>
              <a:t>ввезеної</a:t>
            </a:r>
            <a:r>
              <a:rPr lang="ru-RU" dirty="0"/>
              <a:t> в </a:t>
            </a:r>
            <a:r>
              <a:rPr lang="ru-RU" dirty="0" err="1"/>
              <a:t>Україну</a:t>
            </a:r>
            <a:r>
              <a:rPr lang="ru-RU" dirty="0"/>
              <a:t> </a:t>
            </a:r>
            <a:r>
              <a:rPr lang="ru-RU" dirty="0" err="1"/>
              <a:t>готівкової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</a:t>
            </a:r>
            <a:r>
              <a:rPr lang="ru-RU" dirty="0" err="1"/>
              <a:t>підлягає</a:t>
            </a:r>
            <a:r>
              <a:rPr lang="ru-RU" dirty="0"/>
              <a:t> </a:t>
            </a:r>
            <a:r>
              <a:rPr lang="ru-RU" dirty="0" err="1"/>
              <a:t>оприбуткуванню</a:t>
            </a:r>
            <a:r>
              <a:rPr lang="ru-RU" dirty="0"/>
              <a:t> до </a:t>
            </a:r>
            <a:r>
              <a:rPr lang="ru-RU" dirty="0" err="1"/>
              <a:t>каси</a:t>
            </a:r>
            <a:r>
              <a:rPr lang="ru-RU" dirty="0"/>
              <a:t> резидента - </a:t>
            </a:r>
            <a:r>
              <a:rPr lang="ru-RU" dirty="0" err="1"/>
              <a:t>суб’єкта</a:t>
            </a:r>
            <a:r>
              <a:rPr lang="ru-RU" dirty="0"/>
              <a:t> </a:t>
            </a:r>
            <a:r>
              <a:rPr lang="ru-RU" dirty="0" err="1"/>
              <a:t>господарської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трьох</a:t>
            </a:r>
            <a:r>
              <a:rPr lang="ru-RU" dirty="0"/>
              <a:t> </a:t>
            </a:r>
            <a:r>
              <a:rPr lang="ru-RU" dirty="0" err="1"/>
              <a:t>днів</a:t>
            </a:r>
            <a:r>
              <a:rPr lang="ru-RU" dirty="0"/>
              <a:t> і </a:t>
            </a:r>
            <a:r>
              <a:rPr lang="ru-RU" dirty="0" err="1"/>
              <a:t>зарахуванню</a:t>
            </a:r>
            <a:r>
              <a:rPr lang="ru-RU" dirty="0"/>
              <a:t> на </a:t>
            </a:r>
            <a:r>
              <a:rPr lang="ru-RU" dirty="0" err="1"/>
              <a:t>поточний</a:t>
            </a:r>
            <a:r>
              <a:rPr lang="ru-RU" dirty="0"/>
              <a:t> </a:t>
            </a:r>
            <a:r>
              <a:rPr lang="ru-RU" dirty="0" err="1"/>
              <a:t>рахунок</a:t>
            </a:r>
            <a:r>
              <a:rPr lang="ru-RU" dirty="0"/>
              <a:t> в 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 резидента - </a:t>
            </a:r>
            <a:r>
              <a:rPr lang="ru-RU" dirty="0" err="1"/>
              <a:t>суб’єкта</a:t>
            </a:r>
            <a:r>
              <a:rPr lang="ru-RU" dirty="0"/>
              <a:t> </a:t>
            </a:r>
            <a:r>
              <a:rPr lang="ru-RU" dirty="0" err="1"/>
              <a:t>господарської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[через </a:t>
            </a:r>
            <a:r>
              <a:rPr lang="ru-RU" dirty="0" err="1"/>
              <a:t>окремий</a:t>
            </a:r>
            <a:r>
              <a:rPr lang="ru-RU" dirty="0"/>
              <a:t> </a:t>
            </a:r>
            <a:r>
              <a:rPr lang="ru-RU" dirty="0" err="1"/>
              <a:t>аналітичний</a:t>
            </a:r>
            <a:r>
              <a:rPr lang="ru-RU" dirty="0"/>
              <a:t> </a:t>
            </a:r>
            <a:r>
              <a:rPr lang="ru-RU" dirty="0" err="1"/>
              <a:t>рахунок</a:t>
            </a:r>
            <a:r>
              <a:rPr lang="ru-RU" dirty="0"/>
              <a:t> балансового </a:t>
            </a:r>
            <a:r>
              <a:rPr lang="ru-RU" dirty="0" err="1"/>
              <a:t>рахунку</a:t>
            </a:r>
            <a:r>
              <a:rPr lang="ru-RU" dirty="0"/>
              <a:t> 2603 “</a:t>
            </a:r>
            <a:r>
              <a:rPr lang="ru-RU" dirty="0" err="1"/>
              <a:t>Розподільчі</a:t>
            </a:r>
            <a:r>
              <a:rPr lang="ru-RU" dirty="0"/>
              <a:t> </a:t>
            </a:r>
            <a:r>
              <a:rPr lang="ru-RU" dirty="0" err="1"/>
              <a:t>рахунки</a:t>
            </a:r>
            <a:r>
              <a:rPr lang="ru-RU" dirty="0"/>
              <a:t> </a:t>
            </a:r>
            <a:r>
              <a:rPr lang="ru-RU" dirty="0" err="1"/>
              <a:t>суб’єктів</a:t>
            </a:r>
            <a:r>
              <a:rPr lang="ru-RU" dirty="0"/>
              <a:t> </a:t>
            </a:r>
            <a:r>
              <a:rPr lang="ru-RU" dirty="0" err="1"/>
              <a:t>господарювання</a:t>
            </a:r>
            <a:r>
              <a:rPr lang="ru-RU" dirty="0"/>
              <a:t>” </a:t>
            </a:r>
            <a:r>
              <a:rPr lang="ru-RU" dirty="0" err="1"/>
              <a:t>групи</a:t>
            </a:r>
            <a:r>
              <a:rPr lang="ru-RU" dirty="0"/>
              <a:t> 260 “</a:t>
            </a:r>
            <a:r>
              <a:rPr lang="ru-RU" dirty="0" err="1"/>
              <a:t>Кошти</a:t>
            </a:r>
            <a:r>
              <a:rPr lang="ru-RU" dirty="0"/>
              <a:t> на </a:t>
            </a:r>
            <a:r>
              <a:rPr lang="ru-RU" dirty="0" err="1"/>
              <a:t>вимогу</a:t>
            </a:r>
            <a:r>
              <a:rPr lang="ru-RU" dirty="0"/>
              <a:t> </a:t>
            </a:r>
            <a:r>
              <a:rPr lang="ru-RU" dirty="0" err="1"/>
              <a:t>суб’єктів</a:t>
            </a:r>
            <a:r>
              <a:rPr lang="ru-RU" dirty="0"/>
              <a:t> </a:t>
            </a:r>
            <a:r>
              <a:rPr lang="ru-RU" dirty="0" err="1"/>
              <a:t>господарювання</a:t>
            </a:r>
            <a:r>
              <a:rPr lang="ru-RU" dirty="0"/>
              <a:t>” </a:t>
            </a:r>
            <a:r>
              <a:rPr lang="ru-RU" dirty="0" err="1"/>
              <a:t>розділу</a:t>
            </a:r>
            <a:r>
              <a:rPr lang="ru-RU" dirty="0"/>
              <a:t> 26 “</a:t>
            </a:r>
            <a:r>
              <a:rPr lang="ru-RU" dirty="0" err="1"/>
              <a:t>Кошти</a:t>
            </a:r>
            <a:r>
              <a:rPr lang="ru-RU" dirty="0"/>
              <a:t> </a:t>
            </a:r>
            <a:r>
              <a:rPr lang="ru-RU" dirty="0" err="1"/>
              <a:t>клієнтів</a:t>
            </a:r>
            <a:r>
              <a:rPr lang="ru-RU" dirty="0"/>
              <a:t> банку” </a:t>
            </a:r>
            <a:r>
              <a:rPr lang="ru-RU" dirty="0" err="1"/>
              <a:t>класу</a:t>
            </a:r>
            <a:r>
              <a:rPr lang="ru-RU" dirty="0"/>
              <a:t> 2 “</a:t>
            </a:r>
            <a:r>
              <a:rPr lang="ru-RU" dirty="0" err="1"/>
              <a:t>Операції</a:t>
            </a:r>
            <a:r>
              <a:rPr lang="ru-RU" dirty="0"/>
              <a:t> з </a:t>
            </a:r>
            <a:r>
              <a:rPr lang="ru-RU" dirty="0" err="1"/>
              <a:t>клієнтами</a:t>
            </a:r>
            <a:r>
              <a:rPr lang="ru-RU" dirty="0"/>
              <a:t>” </a:t>
            </a:r>
            <a:r>
              <a:rPr lang="ru-RU" u="sng" dirty="0">
                <a:hlinkClick r:id="rId2"/>
              </a:rPr>
              <a:t>Плану </a:t>
            </a:r>
            <a:r>
              <a:rPr lang="ru-RU" u="sng" dirty="0" err="1">
                <a:hlinkClick r:id="rId2"/>
              </a:rPr>
              <a:t>рахунків</a:t>
            </a:r>
            <a:r>
              <a:rPr lang="ru-RU" u="sng" dirty="0">
                <a:hlinkClick r:id="rId2"/>
              </a:rPr>
              <a:t> </a:t>
            </a:r>
            <a:r>
              <a:rPr lang="ru-RU" u="sng" dirty="0" err="1">
                <a:hlinkClick r:id="rId2"/>
              </a:rPr>
              <a:t>бухгалтерського</a:t>
            </a:r>
            <a:r>
              <a:rPr lang="ru-RU" u="sng" dirty="0">
                <a:hlinkClick r:id="rId2"/>
              </a:rPr>
              <a:t> </a:t>
            </a:r>
            <a:r>
              <a:rPr lang="ru-RU" u="sng" dirty="0" err="1">
                <a:hlinkClick r:id="rId2"/>
              </a:rPr>
              <a:t>обліку</a:t>
            </a:r>
            <a:r>
              <a:rPr lang="ru-RU" u="sng" dirty="0">
                <a:hlinkClick r:id="rId2"/>
              </a:rPr>
              <a:t> </a:t>
            </a:r>
            <a:r>
              <a:rPr lang="ru-RU" u="sng" dirty="0" err="1">
                <a:hlinkClick r:id="rId2"/>
              </a:rPr>
              <a:t>банків</a:t>
            </a:r>
            <a:r>
              <a:rPr lang="ru-RU" u="sng" dirty="0">
                <a:hlinkClick r:id="rId2"/>
              </a:rPr>
              <a:t> </a:t>
            </a:r>
            <a:r>
              <a:rPr lang="ru-RU" u="sng" dirty="0" err="1">
                <a:hlinkClick r:id="rId2"/>
              </a:rPr>
              <a:t>України</a:t>
            </a:r>
            <a:r>
              <a:rPr lang="ru-RU" dirty="0"/>
              <a:t>, </a:t>
            </a:r>
            <a:r>
              <a:rPr lang="ru-RU" dirty="0" err="1"/>
              <a:t>затвердженого</a:t>
            </a:r>
            <a:r>
              <a:rPr lang="ru-RU" dirty="0"/>
              <a:t> </a:t>
            </a:r>
            <a:r>
              <a:rPr lang="ru-RU" dirty="0" err="1"/>
              <a:t>постановою</a:t>
            </a:r>
            <a:r>
              <a:rPr lang="ru-RU" dirty="0"/>
              <a:t> </a:t>
            </a:r>
            <a:r>
              <a:rPr lang="ru-RU" dirty="0" err="1"/>
              <a:t>Правління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11 </a:t>
            </a:r>
            <a:r>
              <a:rPr lang="ru-RU" dirty="0" err="1"/>
              <a:t>вересня</a:t>
            </a:r>
            <a:r>
              <a:rPr lang="ru-RU" dirty="0"/>
              <a:t> 2017 року № 89 (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змінами</a:t>
            </a:r>
            <a:r>
              <a:rPr lang="ru-RU" dirty="0"/>
              <a:t>) (</a:t>
            </a:r>
            <a:r>
              <a:rPr lang="ru-RU" dirty="0" err="1"/>
              <a:t>далі</a:t>
            </a:r>
            <a:r>
              <a:rPr lang="ru-RU" dirty="0"/>
              <a:t> - </a:t>
            </a:r>
            <a:r>
              <a:rPr lang="ru-RU" dirty="0" err="1"/>
              <a:t>розподільчий</a:t>
            </a:r>
            <a:r>
              <a:rPr lang="ru-RU" dirty="0"/>
              <a:t> </a:t>
            </a:r>
            <a:r>
              <a:rPr lang="ru-RU" dirty="0" err="1"/>
              <a:t>рахунок</a:t>
            </a:r>
            <a:r>
              <a:rPr lang="ru-RU" dirty="0"/>
              <a:t>)],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п’яти</a:t>
            </a:r>
            <a:r>
              <a:rPr lang="ru-RU" dirty="0"/>
              <a:t> 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днів</a:t>
            </a:r>
            <a:r>
              <a:rPr lang="ru-RU" dirty="0"/>
              <a:t> (з часу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оприбуткування</a:t>
            </a:r>
            <a:r>
              <a:rPr lang="ru-RU" dirty="0"/>
              <a:t> до </a:t>
            </a:r>
            <a:r>
              <a:rPr lang="ru-RU" dirty="0" err="1"/>
              <a:t>каси</a:t>
            </a:r>
            <a:r>
              <a:rPr lang="ru-RU" dirty="0"/>
              <a:t>).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нерезидента </a:t>
            </a:r>
            <a:r>
              <a:rPr lang="ru-RU" dirty="0" err="1"/>
              <a:t>готівкової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на </a:t>
            </a:r>
            <a:r>
              <a:rPr lang="ru-RU" dirty="0" err="1"/>
              <a:t>експлуатаційні</a:t>
            </a:r>
            <a:r>
              <a:rPr lang="ru-RU" dirty="0"/>
              <a:t> </a:t>
            </a:r>
            <a:r>
              <a:rPr lang="ru-RU" dirty="0" err="1"/>
              <a:t>витрати</a:t>
            </a:r>
            <a:r>
              <a:rPr lang="ru-RU" dirty="0"/>
              <a:t>, </a:t>
            </a:r>
            <a:r>
              <a:rPr lang="ru-RU" dirty="0" err="1"/>
              <a:t>пов’язані</a:t>
            </a:r>
            <a:r>
              <a:rPr lang="ru-RU" dirty="0"/>
              <a:t> з </a:t>
            </a:r>
            <a:r>
              <a:rPr lang="ru-RU" dirty="0" err="1"/>
              <a:t>обслуговуванням</a:t>
            </a:r>
            <a:r>
              <a:rPr lang="ru-RU" dirty="0"/>
              <a:t> транспортного </a:t>
            </a:r>
            <a:r>
              <a:rPr lang="ru-RU" dirty="0" err="1"/>
              <a:t>засобу</a:t>
            </a:r>
            <a:r>
              <a:rPr lang="ru-RU" dirty="0"/>
              <a:t> резидента за кордоном, та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на </a:t>
            </a:r>
            <a:r>
              <a:rPr lang="ru-RU" dirty="0" err="1"/>
              <a:t>зазначені</a:t>
            </a:r>
            <a:r>
              <a:rPr lang="ru-RU" dirty="0"/>
              <a:t> </a:t>
            </a:r>
            <a:r>
              <a:rPr lang="ru-RU" dirty="0" err="1"/>
              <a:t>цілі</a:t>
            </a:r>
            <a:r>
              <a:rPr lang="ru-RU" dirty="0"/>
              <a:t> та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ввезення</a:t>
            </a:r>
            <a:r>
              <a:rPr lang="ru-RU" dirty="0"/>
              <a:t> в </a:t>
            </a:r>
            <a:r>
              <a:rPr lang="ru-RU" dirty="0" err="1"/>
              <a:t>Україну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бути </a:t>
            </a:r>
            <a:r>
              <a:rPr lang="ru-RU" dirty="0" err="1"/>
              <a:t>підтверджено</a:t>
            </a:r>
            <a:r>
              <a:rPr lang="ru-RU" dirty="0"/>
              <a:t> </a:t>
            </a:r>
            <a:r>
              <a:rPr lang="ru-RU" dirty="0" err="1"/>
              <a:t>відповідними</a:t>
            </a:r>
            <a:r>
              <a:rPr lang="ru-RU" dirty="0"/>
              <a:t> документами</a:t>
            </a:r>
            <a:r>
              <a:rPr lang="ru-RU" dirty="0" smtClean="0"/>
              <a:t>.</a:t>
            </a:r>
          </a:p>
          <a:p>
            <a:r>
              <a:rPr lang="ru-RU" dirty="0"/>
              <a:t>Банкам </a:t>
            </a:r>
            <a:r>
              <a:rPr lang="ru-RU" dirty="0" err="1"/>
              <a:t>забороняється</a:t>
            </a:r>
            <a:r>
              <a:rPr lang="ru-RU" dirty="0"/>
              <a:t> </a:t>
            </a:r>
            <a:r>
              <a:rPr lang="ru-RU" dirty="0" err="1"/>
              <a:t>здійснювати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з </a:t>
            </a:r>
            <a:r>
              <a:rPr lang="ru-RU" dirty="0" err="1"/>
              <a:t>видачі</a:t>
            </a:r>
            <a:r>
              <a:rPr lang="ru-RU" dirty="0"/>
              <a:t> </a:t>
            </a:r>
            <a:r>
              <a:rPr lang="ru-RU" dirty="0" err="1"/>
              <a:t>готівкових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в 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 в межах </a:t>
            </a:r>
            <a:r>
              <a:rPr lang="ru-RU" dirty="0" err="1"/>
              <a:t>України</a:t>
            </a:r>
            <a:r>
              <a:rPr lang="ru-RU" dirty="0"/>
              <a:t> з </a:t>
            </a:r>
            <a:r>
              <a:rPr lang="ru-RU" dirty="0" err="1"/>
              <a:t>рахунків</a:t>
            </a:r>
            <a:r>
              <a:rPr lang="ru-RU" dirty="0"/>
              <a:t> </a:t>
            </a:r>
            <a:r>
              <a:rPr lang="ru-RU" dirty="0" err="1"/>
              <a:t>клієнтів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, </a:t>
            </a:r>
            <a:r>
              <a:rPr lang="ru-RU" dirty="0" err="1"/>
              <a:t>операції</a:t>
            </a:r>
            <a:r>
              <a:rPr lang="ru-RU" dirty="0"/>
              <a:t> за </a:t>
            </a:r>
            <a:r>
              <a:rPr lang="ru-RU" dirty="0" err="1"/>
              <a:t>якими</a:t>
            </a:r>
            <a:r>
              <a:rPr lang="ru-RU" dirty="0"/>
              <a:t> </a:t>
            </a:r>
            <a:r>
              <a:rPr lang="ru-RU" dirty="0" err="1"/>
              <a:t>здійснюються</a:t>
            </a:r>
            <a:r>
              <a:rPr lang="ru-RU" dirty="0"/>
              <a:t> з </a:t>
            </a:r>
            <a:r>
              <a:rPr lang="ru-RU" dirty="0" err="1"/>
              <a:t>використанням</a:t>
            </a:r>
            <a:r>
              <a:rPr lang="ru-RU" dirty="0"/>
              <a:t> </a:t>
            </a:r>
            <a:r>
              <a:rPr lang="ru-RU" dirty="0" err="1"/>
              <a:t>електронних</a:t>
            </a:r>
            <a:r>
              <a:rPr lang="ru-RU" dirty="0"/>
              <a:t> </a:t>
            </a:r>
            <a:r>
              <a:rPr lang="ru-RU" dirty="0" err="1"/>
              <a:t>платіжних</a:t>
            </a:r>
            <a:r>
              <a:rPr lang="ru-RU" dirty="0"/>
              <a:t> </a:t>
            </a:r>
            <a:r>
              <a:rPr lang="ru-RU" dirty="0" err="1"/>
              <a:t>засобів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емітовані</a:t>
            </a:r>
            <a:r>
              <a:rPr lang="ru-RU" dirty="0"/>
              <a:t> як резидентами, так і нерезидентами, через </a:t>
            </a:r>
            <a:r>
              <a:rPr lang="ru-RU" dirty="0" err="1"/>
              <a:t>банківський</a:t>
            </a:r>
            <a:r>
              <a:rPr lang="ru-RU" dirty="0"/>
              <a:t> автомат </a:t>
            </a:r>
            <a:r>
              <a:rPr lang="ru-RU" dirty="0" err="1"/>
              <a:t>самообслуговування</a:t>
            </a:r>
            <a:r>
              <a:rPr lang="ru-RU" dirty="0"/>
              <a:t>.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</a:t>
            </a:r>
            <a:r>
              <a:rPr lang="ru-RU" dirty="0" err="1"/>
              <a:t>здійснюються</a:t>
            </a:r>
            <a:r>
              <a:rPr lang="ru-RU" dirty="0"/>
              <a:t> </a:t>
            </a:r>
            <a:r>
              <a:rPr lang="ru-RU" dirty="0" err="1"/>
              <a:t>виключно</a:t>
            </a:r>
            <a:r>
              <a:rPr lang="ru-RU" dirty="0"/>
              <a:t> в </a:t>
            </a:r>
            <a:r>
              <a:rPr lang="ru-RU" dirty="0" err="1"/>
              <a:t>гривнях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685770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251" y="204717"/>
            <a:ext cx="9608023" cy="6496334"/>
          </a:xfrm>
        </p:spPr>
        <p:txBody>
          <a:bodyPr/>
          <a:lstStyle/>
          <a:p>
            <a:pPr marL="0" indent="0">
              <a:buNone/>
            </a:pPr>
            <a:r>
              <a:rPr lang="ru-RU" dirty="0" err="1"/>
              <a:t>Фізичні</a:t>
            </a:r>
            <a:r>
              <a:rPr lang="ru-RU" dirty="0"/>
              <a:t> особи-</a:t>
            </a:r>
            <a:r>
              <a:rPr lang="ru-RU" dirty="0" err="1"/>
              <a:t>резиденти</a:t>
            </a:r>
            <a:r>
              <a:rPr lang="ru-RU" dirty="0"/>
              <a:t> </a:t>
            </a:r>
            <a:r>
              <a:rPr lang="ru-RU" dirty="0" err="1"/>
              <a:t>здійснюють</a:t>
            </a:r>
            <a:r>
              <a:rPr lang="ru-RU" dirty="0"/>
              <a:t> </a:t>
            </a:r>
            <a:r>
              <a:rPr lang="ru-RU" dirty="0" err="1"/>
              <a:t>валютні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з </a:t>
            </a:r>
            <a:r>
              <a:rPr lang="ru-RU" dirty="0" err="1"/>
              <a:t>транскордонного</a:t>
            </a:r>
            <a:r>
              <a:rPr lang="ru-RU" dirty="0"/>
              <a:t> </a:t>
            </a:r>
            <a:r>
              <a:rPr lang="ru-RU" dirty="0" err="1"/>
              <a:t>переміщення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цінностей</a:t>
            </a:r>
            <a:r>
              <a:rPr lang="ru-RU" dirty="0"/>
              <a:t> шляхом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вивезення</a:t>
            </a:r>
            <a:r>
              <a:rPr lang="ru-RU" dirty="0"/>
              <a:t>/</a:t>
            </a:r>
            <a:r>
              <a:rPr lang="ru-RU" dirty="0" err="1"/>
              <a:t>пересилання</a:t>
            </a:r>
            <a:r>
              <a:rPr lang="ru-RU" dirty="0"/>
              <a:t> за </a:t>
            </a:r>
            <a:r>
              <a:rPr lang="ru-RU" dirty="0" err="1"/>
              <a:t>межі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в </a:t>
            </a:r>
            <a:r>
              <a:rPr lang="ru-RU" dirty="0" err="1"/>
              <a:t>загальній</a:t>
            </a:r>
            <a:r>
              <a:rPr lang="ru-RU" dirty="0"/>
              <a:t> </a:t>
            </a:r>
            <a:r>
              <a:rPr lang="ru-RU" dirty="0" err="1"/>
              <a:t>сумі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перевищує</a:t>
            </a:r>
            <a:r>
              <a:rPr lang="ru-RU" dirty="0"/>
              <a:t> на день </a:t>
            </a:r>
            <a:r>
              <a:rPr lang="ru-RU" dirty="0" err="1"/>
              <a:t>вивезення</a:t>
            </a:r>
            <a:r>
              <a:rPr lang="ru-RU" dirty="0"/>
              <a:t>/</a:t>
            </a:r>
            <a:r>
              <a:rPr lang="ru-RU" dirty="0" err="1"/>
              <a:t>пересилання</a:t>
            </a:r>
            <a:r>
              <a:rPr lang="ru-RU" dirty="0"/>
              <a:t> в </a:t>
            </a:r>
            <a:r>
              <a:rPr lang="ru-RU" dirty="0" err="1"/>
              <a:t>еквіваленті</a:t>
            </a:r>
            <a:r>
              <a:rPr lang="ru-RU" dirty="0"/>
              <a:t> 10 000 </a:t>
            </a:r>
            <a:r>
              <a:rPr lang="ru-RU" dirty="0" err="1"/>
              <a:t>євро</a:t>
            </a:r>
            <a:r>
              <a:rPr lang="ru-RU" dirty="0"/>
              <a:t>,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підтверджують</a:t>
            </a:r>
            <a:r>
              <a:rPr lang="ru-RU" dirty="0"/>
              <a:t>:</a:t>
            </a:r>
          </a:p>
          <a:p>
            <a:r>
              <a:rPr lang="ru-RU" dirty="0"/>
              <a:t>1) </a:t>
            </a:r>
            <a:r>
              <a:rPr lang="ru-RU" dirty="0" err="1"/>
              <a:t>зняття</a:t>
            </a:r>
            <a:r>
              <a:rPr lang="ru-RU" dirty="0"/>
              <a:t> </a:t>
            </a:r>
            <a:r>
              <a:rPr lang="ru-RU" dirty="0" err="1"/>
              <a:t>цією</a:t>
            </a:r>
            <a:r>
              <a:rPr lang="ru-RU" dirty="0"/>
              <a:t> </a:t>
            </a:r>
            <a:r>
              <a:rPr lang="ru-RU" dirty="0" err="1"/>
              <a:t>фізичною</a:t>
            </a:r>
            <a:r>
              <a:rPr lang="ru-RU" dirty="0"/>
              <a:t> особою </a:t>
            </a:r>
            <a:r>
              <a:rPr lang="ru-RU" dirty="0" err="1"/>
              <a:t>готівки</a:t>
            </a:r>
            <a:r>
              <a:rPr lang="ru-RU" dirty="0"/>
              <a:t> з </a:t>
            </a:r>
            <a:r>
              <a:rPr lang="ru-RU" dirty="0" err="1"/>
              <a:t>власних</a:t>
            </a:r>
            <a:r>
              <a:rPr lang="ru-RU" dirty="0"/>
              <a:t> </a:t>
            </a:r>
            <a:r>
              <a:rPr lang="ru-RU" dirty="0" err="1"/>
              <a:t>рахунків</a:t>
            </a:r>
            <a:r>
              <a:rPr lang="ru-RU" dirty="0"/>
              <a:t> у банках і </a:t>
            </a:r>
            <a:r>
              <a:rPr lang="ru-RU" dirty="0" err="1"/>
              <a:t>квитанції</a:t>
            </a:r>
            <a:r>
              <a:rPr lang="ru-RU" dirty="0"/>
              <a:t> про </a:t>
            </a:r>
            <a:r>
              <a:rPr lang="ru-RU" dirty="0" err="1"/>
              <a:t>здійснення</a:t>
            </a:r>
            <a:r>
              <a:rPr lang="ru-RU" dirty="0"/>
              <a:t> валютно-</a:t>
            </a:r>
            <a:r>
              <a:rPr lang="ru-RU" dirty="0" err="1"/>
              <a:t>обмінної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з </a:t>
            </a:r>
            <a:r>
              <a:rPr lang="ru-RU" dirty="0" err="1"/>
              <a:t>цією</a:t>
            </a:r>
            <a:r>
              <a:rPr lang="ru-RU" dirty="0"/>
              <a:t> </a:t>
            </a:r>
            <a:r>
              <a:rPr lang="ru-RU" dirty="0" err="1"/>
              <a:t>готівкою</a:t>
            </a:r>
            <a:r>
              <a:rPr lang="ru-RU" dirty="0"/>
              <a:t> (у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такої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) </a:t>
            </a:r>
            <a:r>
              <a:rPr lang="ru-RU" dirty="0" err="1"/>
              <a:t>виключно</a:t>
            </a:r>
            <a:r>
              <a:rPr lang="ru-RU" dirty="0"/>
              <a:t> на ту суму,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перевищує</a:t>
            </a:r>
            <a:r>
              <a:rPr lang="ru-RU" dirty="0"/>
              <a:t> на день </a:t>
            </a:r>
            <a:r>
              <a:rPr lang="ru-RU" dirty="0" err="1"/>
              <a:t>вивезення</a:t>
            </a:r>
            <a:r>
              <a:rPr lang="ru-RU" dirty="0"/>
              <a:t>/</a:t>
            </a:r>
            <a:r>
              <a:rPr lang="ru-RU" dirty="0" err="1"/>
              <a:t>пересилання</a:t>
            </a:r>
            <a:r>
              <a:rPr lang="ru-RU" dirty="0"/>
              <a:t> в </a:t>
            </a:r>
            <a:r>
              <a:rPr lang="ru-RU" dirty="0" err="1"/>
              <a:t>еквіваленті</a:t>
            </a:r>
            <a:r>
              <a:rPr lang="ru-RU" dirty="0"/>
              <a:t> 10 000 </a:t>
            </a:r>
            <a:r>
              <a:rPr lang="ru-RU" dirty="0" err="1"/>
              <a:t>євро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придбання</a:t>
            </a:r>
            <a:r>
              <a:rPr lang="ru-RU" dirty="0"/>
              <a:t> </a:t>
            </a:r>
            <a:r>
              <a:rPr lang="ru-RU" dirty="0" err="1"/>
              <a:t>цією</a:t>
            </a:r>
            <a:r>
              <a:rPr lang="ru-RU" dirty="0"/>
              <a:t> особою 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металів</a:t>
            </a:r>
            <a:r>
              <a:rPr lang="ru-RU" dirty="0"/>
              <a:t> у банках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Національному</a:t>
            </a:r>
            <a:r>
              <a:rPr lang="ru-RU" dirty="0"/>
              <a:t> банку </a:t>
            </a:r>
            <a:r>
              <a:rPr lang="ru-RU" dirty="0" err="1"/>
              <a:t>виключно</a:t>
            </a:r>
            <a:r>
              <a:rPr lang="ru-RU" dirty="0"/>
              <a:t> на ту суму,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перевищує</a:t>
            </a:r>
            <a:r>
              <a:rPr lang="ru-RU" dirty="0"/>
              <a:t> на день </a:t>
            </a:r>
            <a:r>
              <a:rPr lang="ru-RU" dirty="0" err="1"/>
              <a:t>вивезення</a:t>
            </a:r>
            <a:r>
              <a:rPr lang="ru-RU" dirty="0"/>
              <a:t>/</a:t>
            </a:r>
            <a:r>
              <a:rPr lang="ru-RU" dirty="0" err="1"/>
              <a:t>пересилання</a:t>
            </a:r>
            <a:r>
              <a:rPr lang="ru-RU" dirty="0"/>
              <a:t> в </a:t>
            </a:r>
            <a:r>
              <a:rPr lang="ru-RU" dirty="0" err="1"/>
              <a:t>еквіваленті</a:t>
            </a:r>
            <a:r>
              <a:rPr lang="ru-RU" dirty="0"/>
              <a:t> 10 000 </a:t>
            </a:r>
            <a:r>
              <a:rPr lang="ru-RU" dirty="0" err="1"/>
              <a:t>євро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Документи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підтверджують</a:t>
            </a:r>
            <a:r>
              <a:rPr lang="ru-RU" dirty="0"/>
              <a:t> </a:t>
            </a:r>
            <a:r>
              <a:rPr lang="ru-RU" dirty="0" err="1"/>
              <a:t>зняття</a:t>
            </a:r>
            <a:r>
              <a:rPr lang="ru-RU" dirty="0"/>
              <a:t> </a:t>
            </a:r>
            <a:r>
              <a:rPr lang="ru-RU" dirty="0" err="1"/>
              <a:t>готівки</a:t>
            </a:r>
            <a:r>
              <a:rPr lang="ru-RU" dirty="0"/>
              <a:t> з </a:t>
            </a:r>
            <a:r>
              <a:rPr lang="ru-RU" dirty="0" err="1"/>
              <a:t>власних</a:t>
            </a:r>
            <a:r>
              <a:rPr lang="ru-RU" dirty="0"/>
              <a:t> </a:t>
            </a:r>
            <a:r>
              <a:rPr lang="ru-RU" dirty="0" err="1"/>
              <a:t>рахунків</a:t>
            </a:r>
            <a:r>
              <a:rPr lang="ru-RU" dirty="0"/>
              <a:t> у банках </a:t>
            </a:r>
            <a:r>
              <a:rPr lang="ru-RU" dirty="0" err="1"/>
              <a:t>фізичними</a:t>
            </a:r>
            <a:r>
              <a:rPr lang="ru-RU" dirty="0"/>
              <a:t> особами-резидентами з метою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вивезення</a:t>
            </a:r>
            <a:r>
              <a:rPr lang="ru-RU" dirty="0"/>
              <a:t>, є </a:t>
            </a:r>
            <a:r>
              <a:rPr lang="ru-RU" dirty="0" err="1"/>
              <a:t>чинними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90 </a:t>
            </a:r>
            <a:r>
              <a:rPr lang="ru-RU" dirty="0" err="1"/>
              <a:t>календарних</a:t>
            </a:r>
            <a:r>
              <a:rPr lang="ru-RU" dirty="0"/>
              <a:t> </a:t>
            </a:r>
            <a:r>
              <a:rPr lang="ru-RU" dirty="0" err="1"/>
              <a:t>днів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дня </a:t>
            </a:r>
            <a:r>
              <a:rPr lang="ru-RU" dirty="0" err="1"/>
              <a:t>зняття</a:t>
            </a:r>
            <a:r>
              <a:rPr lang="ru-RU" dirty="0"/>
              <a:t> ними </a:t>
            </a:r>
            <a:r>
              <a:rPr lang="ru-RU" dirty="0" err="1"/>
              <a:t>готівки</a:t>
            </a:r>
            <a:r>
              <a:rPr lang="ru-RU" dirty="0"/>
              <a:t> з </a:t>
            </a:r>
            <a:r>
              <a:rPr lang="ru-RU" dirty="0" err="1"/>
              <a:t>власних</a:t>
            </a:r>
            <a:r>
              <a:rPr lang="ru-RU" dirty="0"/>
              <a:t> </a:t>
            </a:r>
            <a:r>
              <a:rPr lang="ru-RU" dirty="0" err="1"/>
              <a:t>рахунків</a:t>
            </a:r>
            <a:r>
              <a:rPr lang="ru-RU" dirty="0"/>
              <a:t> у банках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97562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251" y="204717"/>
            <a:ext cx="9608023" cy="6496334"/>
          </a:xfrm>
        </p:spPr>
        <p:txBody>
          <a:bodyPr>
            <a:normAutofit fontScale="77500" lnSpcReduction="20000"/>
          </a:bodyPr>
          <a:lstStyle/>
          <a:p>
            <a:r>
              <a:rPr lang="ru-RU" sz="2400" b="1" dirty="0" err="1"/>
              <a:t>Установлення</a:t>
            </a:r>
            <a:r>
              <a:rPr lang="ru-RU" sz="2400" b="1" dirty="0"/>
              <a:t> </a:t>
            </a:r>
            <a:r>
              <a:rPr lang="ru-RU" sz="2400" b="1" dirty="0" err="1"/>
              <a:t>граничних</a:t>
            </a:r>
            <a:r>
              <a:rPr lang="ru-RU" sz="2400" b="1" dirty="0"/>
              <a:t> </a:t>
            </a:r>
            <a:r>
              <a:rPr lang="ru-RU" sz="2400" b="1" dirty="0" err="1"/>
              <a:t>строків</a:t>
            </a:r>
            <a:r>
              <a:rPr lang="ru-RU" sz="2400" b="1" dirty="0"/>
              <a:t> </a:t>
            </a:r>
            <a:r>
              <a:rPr lang="ru-RU" sz="2400" b="1" dirty="0" err="1"/>
              <a:t>розрахунків</a:t>
            </a:r>
            <a:r>
              <a:rPr lang="ru-RU" sz="2400" b="1" dirty="0"/>
              <a:t> за </a:t>
            </a:r>
            <a:r>
              <a:rPr lang="ru-RU" sz="2400" b="1" dirty="0" err="1"/>
              <a:t>операціями</a:t>
            </a:r>
            <a:r>
              <a:rPr lang="ru-RU" sz="2400" b="1" dirty="0"/>
              <a:t> з </a:t>
            </a:r>
            <a:r>
              <a:rPr lang="ru-RU" sz="2400" b="1" dirty="0" err="1"/>
              <a:t>експорту</a:t>
            </a:r>
            <a:r>
              <a:rPr lang="ru-RU" sz="2400" b="1" dirty="0"/>
              <a:t> та </a:t>
            </a:r>
            <a:r>
              <a:rPr lang="ru-RU" sz="2400" b="1" dirty="0" err="1"/>
              <a:t>імпорту</a:t>
            </a:r>
            <a:r>
              <a:rPr lang="ru-RU" sz="2400" b="1" dirty="0"/>
              <a:t> </a:t>
            </a:r>
            <a:r>
              <a:rPr lang="ru-RU" sz="2400" b="1" dirty="0" err="1"/>
              <a:t>товарів</a:t>
            </a:r>
            <a:endParaRPr lang="ru-RU" sz="2400" dirty="0"/>
          </a:p>
          <a:p>
            <a:r>
              <a:rPr lang="ru-RU" dirty="0" err="1"/>
              <a:t>Граничні</a:t>
            </a:r>
            <a:r>
              <a:rPr lang="ru-RU" dirty="0"/>
              <a:t> строки </a:t>
            </a:r>
            <a:r>
              <a:rPr lang="ru-RU" dirty="0" err="1"/>
              <a:t>розрахунків</a:t>
            </a:r>
            <a:r>
              <a:rPr lang="ru-RU" dirty="0"/>
              <a:t> за </a:t>
            </a:r>
            <a:r>
              <a:rPr lang="ru-RU" dirty="0" err="1"/>
              <a:t>операціями</a:t>
            </a:r>
            <a:r>
              <a:rPr lang="ru-RU" dirty="0"/>
              <a:t> з </a:t>
            </a:r>
            <a:r>
              <a:rPr lang="ru-RU" dirty="0" err="1"/>
              <a:t>експорту</a:t>
            </a:r>
            <a:r>
              <a:rPr lang="ru-RU" dirty="0"/>
              <a:t> та </a:t>
            </a:r>
            <a:r>
              <a:rPr lang="ru-RU" dirty="0" err="1"/>
              <a:t>імпорту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 </a:t>
            </a:r>
            <a:r>
              <a:rPr lang="ru-RU" dirty="0" err="1"/>
              <a:t>становлять</a:t>
            </a:r>
            <a:r>
              <a:rPr lang="ru-RU" dirty="0"/>
              <a:t> 365 </a:t>
            </a:r>
            <a:r>
              <a:rPr lang="ru-RU" dirty="0" err="1"/>
              <a:t>календарних</a:t>
            </a:r>
            <a:r>
              <a:rPr lang="ru-RU" dirty="0"/>
              <a:t> </a:t>
            </a:r>
            <a:r>
              <a:rPr lang="ru-RU" dirty="0" err="1" smtClean="0"/>
              <a:t>днів</a:t>
            </a:r>
            <a:r>
              <a:rPr lang="ru-RU" dirty="0" smtClean="0"/>
              <a:t>:</a:t>
            </a:r>
          </a:p>
          <a:p>
            <a:r>
              <a:rPr lang="ru-RU" dirty="0"/>
              <a:t>1) не </a:t>
            </a:r>
            <a:r>
              <a:rPr lang="ru-RU" dirty="0" err="1"/>
              <a:t>поширюються</a:t>
            </a:r>
            <a:r>
              <a:rPr lang="ru-RU" dirty="0"/>
              <a:t> на </a:t>
            </a:r>
            <a:r>
              <a:rPr lang="ru-RU" dirty="0" err="1"/>
              <a:t>операцію</a:t>
            </a:r>
            <a:r>
              <a:rPr lang="ru-RU" dirty="0"/>
              <a:t> з </a:t>
            </a:r>
            <a:r>
              <a:rPr lang="ru-RU" dirty="0" err="1"/>
              <a:t>експорту</a:t>
            </a:r>
            <a:r>
              <a:rPr lang="ru-RU" dirty="0"/>
              <a:t>, </a:t>
            </a:r>
            <a:r>
              <a:rPr lang="ru-RU" dirty="0" err="1"/>
              <a:t>імпорту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 (</a:t>
            </a:r>
            <a:r>
              <a:rPr lang="ru-RU" dirty="0" err="1"/>
              <a:t>уключаючи</a:t>
            </a:r>
            <a:r>
              <a:rPr lang="ru-RU" dirty="0"/>
              <a:t> </a:t>
            </a:r>
            <a:r>
              <a:rPr lang="ru-RU" dirty="0" err="1"/>
              <a:t>незавершені</a:t>
            </a:r>
            <a:r>
              <a:rPr lang="ru-RU" dirty="0"/>
              <a:t> </a:t>
            </a:r>
            <a:r>
              <a:rPr lang="ru-RU" dirty="0" err="1"/>
              <a:t>розрахунки</a:t>
            </a:r>
            <a:r>
              <a:rPr lang="ru-RU" dirty="0"/>
              <a:t> за </a:t>
            </a:r>
            <a:r>
              <a:rPr lang="ru-RU" dirty="0" err="1"/>
              <a:t>операцією</a:t>
            </a:r>
            <a:r>
              <a:rPr lang="ru-RU" dirty="0"/>
              <a:t>), сума </a:t>
            </a:r>
            <a:r>
              <a:rPr lang="ru-RU" dirty="0" err="1"/>
              <a:t>якої</a:t>
            </a:r>
            <a:r>
              <a:rPr lang="ru-RU" dirty="0"/>
              <a:t> (в </a:t>
            </a:r>
            <a:r>
              <a:rPr lang="ru-RU" dirty="0" err="1"/>
              <a:t>еквіваленті</a:t>
            </a:r>
            <a:r>
              <a:rPr lang="ru-RU" dirty="0"/>
              <a:t> за </a:t>
            </a:r>
            <a:r>
              <a:rPr lang="ru-RU" dirty="0" err="1"/>
              <a:t>офіційним</a:t>
            </a:r>
            <a:r>
              <a:rPr lang="ru-RU" dirty="0"/>
              <a:t> курсом </a:t>
            </a:r>
            <a:r>
              <a:rPr lang="ru-RU" dirty="0" err="1"/>
              <a:t>гривні</a:t>
            </a:r>
            <a:r>
              <a:rPr lang="ru-RU" dirty="0"/>
              <a:t> до </a:t>
            </a:r>
            <a:r>
              <a:rPr lang="ru-RU" dirty="0" err="1"/>
              <a:t>іноземних</a:t>
            </a:r>
            <a:r>
              <a:rPr lang="ru-RU" dirty="0"/>
              <a:t> валют, </a:t>
            </a:r>
            <a:r>
              <a:rPr lang="ru-RU" dirty="0" err="1"/>
              <a:t>установленим</a:t>
            </a:r>
            <a:r>
              <a:rPr lang="ru-RU" dirty="0"/>
              <a:t> </a:t>
            </a:r>
            <a:r>
              <a:rPr lang="ru-RU" dirty="0" err="1"/>
              <a:t>Національним</a:t>
            </a:r>
            <a:r>
              <a:rPr lang="ru-RU" dirty="0"/>
              <a:t> банком на дату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) є </a:t>
            </a:r>
            <a:r>
              <a:rPr lang="ru-RU" dirty="0" err="1"/>
              <a:t>меншою</a:t>
            </a:r>
            <a:r>
              <a:rPr lang="ru-RU" dirty="0"/>
              <a:t>, </a:t>
            </a:r>
            <a:r>
              <a:rPr lang="ru-RU" dirty="0" err="1"/>
              <a:t>ніж</a:t>
            </a:r>
            <a:r>
              <a:rPr lang="ru-RU" dirty="0"/>
              <a:t> 400 </a:t>
            </a:r>
            <a:r>
              <a:rPr lang="ru-RU" dirty="0" err="1"/>
              <a:t>тисяч</a:t>
            </a:r>
            <a:r>
              <a:rPr lang="ru-RU" dirty="0"/>
              <a:t> </a:t>
            </a:r>
            <a:r>
              <a:rPr lang="ru-RU" dirty="0" err="1"/>
              <a:t>гривень</a:t>
            </a:r>
            <a:r>
              <a:rPr lang="ru-RU" dirty="0"/>
              <a:t> (для </a:t>
            </a:r>
            <a:r>
              <a:rPr lang="ru-RU" dirty="0" err="1"/>
              <a:t>суб’єктів</a:t>
            </a:r>
            <a:r>
              <a:rPr lang="ru-RU" dirty="0"/>
              <a:t> </a:t>
            </a:r>
            <a:r>
              <a:rPr lang="ru-RU" dirty="0" err="1"/>
              <a:t>господарювання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проводять</a:t>
            </a:r>
            <a:r>
              <a:rPr lang="ru-RU" dirty="0"/>
              <a:t> </a:t>
            </a:r>
            <a:r>
              <a:rPr lang="ru-RU" dirty="0" err="1"/>
              <a:t>лотереї</a:t>
            </a:r>
            <a:r>
              <a:rPr lang="ru-RU" dirty="0"/>
              <a:t>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азартні</a:t>
            </a:r>
            <a:r>
              <a:rPr lang="ru-RU" dirty="0"/>
              <a:t> </a:t>
            </a:r>
            <a:r>
              <a:rPr lang="ru-RU" dirty="0" err="1"/>
              <a:t>ігри</a:t>
            </a:r>
            <a:r>
              <a:rPr lang="ru-RU" dirty="0"/>
              <a:t>, - 55 </a:t>
            </a:r>
            <a:r>
              <a:rPr lang="ru-RU" dirty="0" err="1"/>
              <a:t>тисяч</a:t>
            </a:r>
            <a:r>
              <a:rPr lang="ru-RU" dirty="0"/>
              <a:t> </a:t>
            </a:r>
            <a:r>
              <a:rPr lang="ru-RU" dirty="0" err="1"/>
              <a:t>гривень</a:t>
            </a:r>
            <a:r>
              <a:rPr lang="ru-RU" dirty="0"/>
              <a:t>)</a:t>
            </a:r>
            <a:r>
              <a:rPr lang="ru-RU" dirty="0" smtClean="0"/>
              <a:t> </a:t>
            </a:r>
            <a:r>
              <a:rPr lang="ru-RU" dirty="0"/>
              <a:t>(</a:t>
            </a:r>
            <a:r>
              <a:rPr lang="ru-RU" dirty="0" err="1"/>
              <a:t>далі</a:t>
            </a:r>
            <a:r>
              <a:rPr lang="ru-RU" dirty="0"/>
              <a:t> - </a:t>
            </a:r>
            <a:r>
              <a:rPr lang="ru-RU" dirty="0" err="1"/>
              <a:t>незначна</a:t>
            </a:r>
            <a:r>
              <a:rPr lang="ru-RU" dirty="0"/>
              <a:t> сума),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дроблення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з </a:t>
            </a:r>
            <a:r>
              <a:rPr lang="ru-RU" dirty="0" err="1"/>
              <a:t>експорту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дроблення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;</a:t>
            </a:r>
            <a:endParaRPr lang="ru-RU" dirty="0" smtClean="0"/>
          </a:p>
          <a:p>
            <a:r>
              <a:rPr lang="en-US" b="1" dirty="0"/>
              <a:t>IV. </a:t>
            </a:r>
            <a:r>
              <a:rPr lang="ru-RU" b="1" dirty="0"/>
              <a:t>Порядок, </a:t>
            </a:r>
            <a:r>
              <a:rPr lang="ru-RU" b="1" dirty="0" err="1"/>
              <a:t>умови</a:t>
            </a:r>
            <a:r>
              <a:rPr lang="ru-RU" b="1" dirty="0"/>
              <a:t>, </a:t>
            </a:r>
            <a:r>
              <a:rPr lang="ru-RU" b="1" dirty="0" err="1"/>
              <a:t>особливості</a:t>
            </a:r>
            <a:r>
              <a:rPr lang="ru-RU" b="1" dirty="0"/>
              <a:t> </a:t>
            </a:r>
            <a:r>
              <a:rPr lang="ru-RU" b="1" dirty="0" err="1"/>
              <a:t>проведення</a:t>
            </a:r>
            <a:r>
              <a:rPr lang="ru-RU" b="1" dirty="0"/>
              <a:t> </a:t>
            </a:r>
            <a:r>
              <a:rPr lang="ru-RU" b="1" dirty="0" err="1"/>
              <a:t>операцій</a:t>
            </a:r>
            <a:r>
              <a:rPr lang="ru-RU" b="1" dirty="0"/>
              <a:t> з </a:t>
            </a:r>
            <a:r>
              <a:rPr lang="ru-RU" b="1" dirty="0" err="1"/>
              <a:t>купівлі</a:t>
            </a:r>
            <a:r>
              <a:rPr lang="ru-RU" b="1" dirty="0"/>
              <a:t>, продажу, </a:t>
            </a:r>
            <a:r>
              <a:rPr lang="ru-RU" b="1" dirty="0" err="1"/>
              <a:t>обміну</a:t>
            </a:r>
            <a:r>
              <a:rPr lang="ru-RU" b="1" dirty="0"/>
              <a:t> </a:t>
            </a:r>
            <a:r>
              <a:rPr lang="ru-RU" b="1" dirty="0" err="1"/>
              <a:t>валютних</a:t>
            </a:r>
            <a:r>
              <a:rPr lang="ru-RU" b="1" dirty="0"/>
              <a:t> </a:t>
            </a:r>
            <a:r>
              <a:rPr lang="ru-RU" b="1" dirty="0" err="1"/>
              <a:t>цінностей</a:t>
            </a:r>
            <a:r>
              <a:rPr lang="ru-RU" b="1" dirty="0"/>
              <a:t>, </a:t>
            </a:r>
            <a:r>
              <a:rPr lang="ru-RU" b="1" dirty="0" err="1"/>
              <a:t>їх</a:t>
            </a:r>
            <a:r>
              <a:rPr lang="ru-RU" b="1" dirty="0"/>
              <a:t> </a:t>
            </a:r>
            <a:r>
              <a:rPr lang="ru-RU" b="1" dirty="0" err="1"/>
              <a:t>переказу</a:t>
            </a:r>
            <a:r>
              <a:rPr lang="ru-RU" b="1" dirty="0"/>
              <a:t> та </a:t>
            </a:r>
            <a:r>
              <a:rPr lang="ru-RU" b="1" dirty="0" err="1"/>
              <a:t>використання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Банки </a:t>
            </a:r>
            <a:r>
              <a:rPr lang="ru-RU" dirty="0" err="1"/>
              <a:t>здійснюють</a:t>
            </a:r>
            <a:r>
              <a:rPr lang="ru-RU" dirty="0"/>
              <a:t>:</a:t>
            </a:r>
          </a:p>
          <a:p>
            <a:r>
              <a:rPr lang="ru-RU" dirty="0"/>
              <a:t>1) </a:t>
            </a:r>
            <a:r>
              <a:rPr lang="ru-RU" dirty="0" err="1"/>
              <a:t>купівлю</a:t>
            </a:r>
            <a:r>
              <a:rPr lang="ru-RU" dirty="0"/>
              <a:t>, продаж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та 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металів</a:t>
            </a:r>
            <a:r>
              <a:rPr lang="ru-RU" dirty="0"/>
              <a:t> </a:t>
            </a:r>
            <a:r>
              <a:rPr lang="ru-RU" dirty="0" err="1"/>
              <a:t>виключно</a:t>
            </a:r>
            <a:r>
              <a:rPr lang="ru-RU" dirty="0"/>
              <a:t> на валютному ринку </a:t>
            </a:r>
            <a:r>
              <a:rPr lang="ru-RU" dirty="0" err="1"/>
              <a:t>України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обмін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та 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металів</a:t>
            </a:r>
            <a:r>
              <a:rPr lang="ru-RU" dirty="0"/>
              <a:t> на валютному ринку </a:t>
            </a:r>
            <a:r>
              <a:rPr lang="ru-RU" dirty="0" err="1"/>
              <a:t>України</a:t>
            </a:r>
            <a:r>
              <a:rPr lang="ru-RU" dirty="0"/>
              <a:t> та/</a:t>
            </a:r>
            <a:r>
              <a:rPr lang="ru-RU" dirty="0" err="1"/>
              <a:t>або</a:t>
            </a:r>
            <a:r>
              <a:rPr lang="ru-RU" dirty="0"/>
              <a:t> на </a:t>
            </a:r>
            <a:r>
              <a:rPr lang="ru-RU" dirty="0" err="1"/>
              <a:t>міжнародному</a:t>
            </a:r>
            <a:r>
              <a:rPr lang="ru-RU" dirty="0"/>
              <a:t> валютному </a:t>
            </a:r>
            <a:r>
              <a:rPr lang="ru-RU" dirty="0" smtClean="0"/>
              <a:t>ринку.</a:t>
            </a:r>
          </a:p>
          <a:p>
            <a:pPr marL="0" indent="0">
              <a:buNone/>
            </a:pPr>
            <a:r>
              <a:rPr lang="ru-RU" dirty="0" err="1" smtClean="0"/>
              <a:t>Клієнти</a:t>
            </a:r>
            <a:r>
              <a:rPr lang="ru-RU" dirty="0" smtClean="0"/>
              <a:t> </a:t>
            </a:r>
            <a:r>
              <a:rPr lang="ru-RU" dirty="0" err="1"/>
              <a:t>банків</a:t>
            </a:r>
            <a:r>
              <a:rPr lang="ru-RU" dirty="0"/>
              <a:t> </a:t>
            </a:r>
            <a:r>
              <a:rPr lang="ru-RU" dirty="0" err="1"/>
              <a:t>здійснюють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з </a:t>
            </a:r>
            <a:r>
              <a:rPr lang="ru-RU" dirty="0" err="1"/>
              <a:t>купівлі</a:t>
            </a:r>
            <a:r>
              <a:rPr lang="ru-RU" dirty="0"/>
              <a:t>-продажу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за </a:t>
            </a:r>
            <a:r>
              <a:rPr lang="ru-RU" dirty="0" err="1"/>
              <a:t>гривні</a:t>
            </a:r>
            <a:r>
              <a:rPr lang="ru-RU" dirty="0"/>
              <a:t> на </a:t>
            </a:r>
            <a:r>
              <a:rPr lang="ru-RU" dirty="0" err="1"/>
              <a:t>умовах</a:t>
            </a:r>
            <a:r>
              <a:rPr lang="ru-RU" dirty="0"/>
              <a:t> “форвард” (з </a:t>
            </a:r>
            <a:r>
              <a:rPr lang="ru-RU" dirty="0" err="1"/>
              <a:t>поставкою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без </a:t>
            </a:r>
            <a:r>
              <a:rPr lang="ru-RU" dirty="0" err="1"/>
              <a:t>її</a:t>
            </a:r>
            <a:r>
              <a:rPr lang="ru-RU" dirty="0"/>
              <a:t> поставки) та на </a:t>
            </a:r>
            <a:r>
              <a:rPr lang="ru-RU" dirty="0" err="1"/>
              <a:t>умовах</a:t>
            </a:r>
            <a:r>
              <a:rPr lang="ru-RU" dirty="0"/>
              <a:t> “своп” </a:t>
            </a:r>
            <a:r>
              <a:rPr lang="ru-RU" dirty="0" err="1"/>
              <a:t>виключно</a:t>
            </a:r>
            <a:r>
              <a:rPr lang="ru-RU" dirty="0"/>
              <a:t> через банки.</a:t>
            </a:r>
          </a:p>
          <a:p>
            <a:pPr marL="0" indent="0">
              <a:buNone/>
            </a:pPr>
            <a:r>
              <a:rPr lang="ru-RU" dirty="0" smtClean="0"/>
              <a:t>Банкам </a:t>
            </a:r>
            <a:r>
              <a:rPr lang="ru-RU" dirty="0" err="1"/>
              <a:t>забороняється</a:t>
            </a:r>
            <a:r>
              <a:rPr lang="ru-RU" dirty="0"/>
              <a:t> </a:t>
            </a:r>
            <a:r>
              <a:rPr lang="ru-RU" dirty="0" err="1"/>
              <a:t>здійснювати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з продажу </a:t>
            </a:r>
            <a:r>
              <a:rPr lang="ru-RU" dirty="0" err="1"/>
              <a:t>клієнтам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за </a:t>
            </a:r>
            <a:r>
              <a:rPr lang="ru-RU" dirty="0" err="1"/>
              <a:t>гривні</a:t>
            </a:r>
            <a:r>
              <a:rPr lang="ru-RU" dirty="0"/>
              <a:t> на </a:t>
            </a:r>
            <a:r>
              <a:rPr lang="ru-RU" dirty="0" err="1"/>
              <a:t>умовах</a:t>
            </a:r>
            <a:r>
              <a:rPr lang="ru-RU" dirty="0"/>
              <a:t> "форвард" (з </a:t>
            </a:r>
            <a:r>
              <a:rPr lang="ru-RU" dirty="0" err="1"/>
              <a:t>поставкою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без </a:t>
            </a:r>
            <a:r>
              <a:rPr lang="ru-RU" dirty="0" err="1"/>
              <a:t>її</a:t>
            </a:r>
            <a:r>
              <a:rPr lang="ru-RU" dirty="0"/>
              <a:t> поставки) та </a:t>
            </a:r>
            <a:r>
              <a:rPr lang="ru-RU" dirty="0" err="1"/>
              <a:t>операції</a:t>
            </a:r>
            <a:r>
              <a:rPr lang="ru-RU" dirty="0"/>
              <a:t> на </a:t>
            </a:r>
            <a:r>
              <a:rPr lang="ru-RU" dirty="0" err="1"/>
              <a:t>умовах</a:t>
            </a:r>
            <a:r>
              <a:rPr lang="ru-RU" dirty="0"/>
              <a:t> </a:t>
            </a:r>
            <a:r>
              <a:rPr lang="ru-RU" dirty="0" err="1"/>
              <a:t>маржинальної</a:t>
            </a:r>
            <a:r>
              <a:rPr lang="ru-RU" dirty="0"/>
              <a:t> </a:t>
            </a:r>
            <a:r>
              <a:rPr lang="ru-RU" dirty="0" err="1"/>
              <a:t>торгівлі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продажу </a:t>
            </a:r>
            <a:r>
              <a:rPr lang="ru-RU" dirty="0" err="1"/>
              <a:t>клієнтам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/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металів</a:t>
            </a:r>
            <a:r>
              <a:rPr lang="ru-RU" dirty="0"/>
              <a:t> за </a:t>
            </a:r>
            <a:r>
              <a:rPr lang="ru-RU" dirty="0" err="1"/>
              <a:t>гривні</a:t>
            </a:r>
            <a:r>
              <a:rPr lang="ru-RU" dirty="0"/>
              <a:t>, за </a:t>
            </a:r>
            <a:r>
              <a:rPr lang="ru-RU" dirty="0" err="1"/>
              <a:t>винятком</a:t>
            </a:r>
            <a:r>
              <a:rPr lang="ru-RU" dirty="0"/>
              <a:t>:</a:t>
            </a:r>
          </a:p>
          <a:p>
            <a:r>
              <a:rPr lang="ru-RU" dirty="0"/>
              <a:t>1) </a:t>
            </a:r>
            <a:r>
              <a:rPr lang="ru-RU" dirty="0" err="1"/>
              <a:t>операцій</a:t>
            </a:r>
            <a:r>
              <a:rPr lang="ru-RU" dirty="0"/>
              <a:t> з </a:t>
            </a:r>
            <a:r>
              <a:rPr lang="ru-RU" dirty="0" err="1"/>
              <a:t>клієнтами</a:t>
            </a:r>
            <a:r>
              <a:rPr lang="ru-RU" dirty="0"/>
              <a:t>-резидентами (</a:t>
            </a:r>
            <a:r>
              <a:rPr lang="ru-RU" dirty="0" err="1"/>
              <a:t>юридичними</a:t>
            </a:r>
            <a:r>
              <a:rPr lang="ru-RU" dirty="0"/>
              <a:t> особами та </a:t>
            </a:r>
            <a:r>
              <a:rPr lang="ru-RU" dirty="0" err="1"/>
              <a:t>фізичними</a:t>
            </a:r>
            <a:r>
              <a:rPr lang="ru-RU" dirty="0"/>
              <a:t> особами-</a:t>
            </a:r>
            <a:r>
              <a:rPr lang="ru-RU" dirty="0" err="1"/>
              <a:t>підприємцями</a:t>
            </a:r>
            <a:r>
              <a:rPr lang="ru-RU" dirty="0"/>
              <a:t>) для </a:t>
            </a:r>
            <a:r>
              <a:rPr lang="ru-RU" dirty="0" err="1"/>
              <a:t>хеджування</a:t>
            </a:r>
            <a:r>
              <a:rPr lang="ru-RU" dirty="0"/>
              <a:t> </a:t>
            </a:r>
            <a:r>
              <a:rPr lang="ru-RU" dirty="0" err="1"/>
              <a:t>клієнтами</a:t>
            </a:r>
            <a:r>
              <a:rPr lang="ru-RU" dirty="0"/>
              <a:t> </a:t>
            </a:r>
            <a:r>
              <a:rPr lang="ru-RU" dirty="0" err="1"/>
              <a:t>ризику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 курсу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за </a:t>
            </a:r>
            <a:r>
              <a:rPr lang="ru-RU" dirty="0" err="1"/>
              <a:t>операціями</a:t>
            </a:r>
            <a:r>
              <a:rPr lang="ru-RU" dirty="0"/>
              <a:t>:</a:t>
            </a:r>
          </a:p>
          <a:p>
            <a:r>
              <a:rPr lang="ru-RU" dirty="0"/>
              <a:t>з </a:t>
            </a:r>
            <a:r>
              <a:rPr lang="ru-RU" dirty="0" err="1"/>
              <a:t>експорту</a:t>
            </a:r>
            <a:r>
              <a:rPr lang="ru-RU" dirty="0"/>
              <a:t> та </a:t>
            </a:r>
            <a:r>
              <a:rPr lang="ru-RU" dirty="0" err="1"/>
              <a:t>імпорту</a:t>
            </a:r>
            <a:r>
              <a:rPr lang="ru-RU" dirty="0"/>
              <a:t> товару (</a:t>
            </a:r>
            <a:r>
              <a:rPr lang="ru-RU" dirty="0" err="1"/>
              <a:t>продукції</a:t>
            </a:r>
            <a:r>
              <a:rPr lang="ru-RU" dirty="0"/>
              <a:t>, </a:t>
            </a:r>
            <a:r>
              <a:rPr lang="ru-RU" dirty="0" err="1"/>
              <a:t>робіт</a:t>
            </a:r>
            <a:r>
              <a:rPr lang="ru-RU" dirty="0"/>
              <a:t>, </a:t>
            </a:r>
            <a:r>
              <a:rPr lang="ru-RU" dirty="0" err="1"/>
              <a:t>послуг</a:t>
            </a:r>
            <a:r>
              <a:rPr lang="ru-RU" dirty="0"/>
              <a:t>, прав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немайнових</a:t>
            </a:r>
            <a:r>
              <a:rPr lang="ru-RU" dirty="0"/>
              <a:t> прав, </a:t>
            </a:r>
            <a:r>
              <a:rPr lang="ru-RU" dirty="0" err="1"/>
              <a:t>призначених</a:t>
            </a:r>
            <a:r>
              <a:rPr lang="ru-RU" dirty="0"/>
              <a:t> для продажу/</a:t>
            </a:r>
            <a:r>
              <a:rPr lang="ru-RU" dirty="0" err="1"/>
              <a:t>оплатної</a:t>
            </a:r>
            <a:r>
              <a:rPr lang="ru-RU" dirty="0"/>
              <a:t> </a:t>
            </a:r>
            <a:r>
              <a:rPr lang="ru-RU" dirty="0" err="1"/>
              <a:t>передачі</a:t>
            </a:r>
            <a:r>
              <a:rPr lang="ru-RU" dirty="0"/>
              <a:t>);</a:t>
            </a:r>
          </a:p>
          <a:p>
            <a:r>
              <a:rPr lang="ru-RU" dirty="0"/>
              <a:t>за </a:t>
            </a:r>
            <a:r>
              <a:rPr lang="ru-RU" dirty="0" err="1"/>
              <a:t>кредитними</a:t>
            </a:r>
            <a:r>
              <a:rPr lang="ru-RU" dirty="0"/>
              <a:t> договорами (договорами </a:t>
            </a:r>
            <a:r>
              <a:rPr lang="ru-RU" dirty="0" err="1"/>
              <a:t>позики</a:t>
            </a:r>
            <a:r>
              <a:rPr lang="ru-RU" dirty="0"/>
              <a:t>) </a:t>
            </a:r>
            <a:r>
              <a:rPr lang="ru-RU" dirty="0" err="1"/>
              <a:t>резидентів-позичальників</a:t>
            </a:r>
            <a:r>
              <a:rPr lang="ru-RU" dirty="0"/>
              <a:t> про </a:t>
            </a:r>
            <a:r>
              <a:rPr lang="ru-RU" dirty="0" err="1"/>
              <a:t>залучення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нерезидентів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банку;</a:t>
            </a:r>
          </a:p>
          <a:p>
            <a:r>
              <a:rPr lang="ru-RU" dirty="0"/>
              <a:t>2) </a:t>
            </a:r>
            <a:r>
              <a:rPr lang="ru-RU" dirty="0" err="1"/>
              <a:t>операцій</a:t>
            </a:r>
            <a:r>
              <a:rPr lang="ru-RU" dirty="0"/>
              <a:t> з </a:t>
            </a:r>
            <a:r>
              <a:rPr lang="ru-RU" dirty="0" err="1"/>
              <a:t>клієнтами</a:t>
            </a:r>
            <a:r>
              <a:rPr lang="ru-RU" dirty="0"/>
              <a:t> - </a:t>
            </a:r>
            <a:r>
              <a:rPr lang="ru-RU" dirty="0" err="1"/>
              <a:t>фізичними</a:t>
            </a:r>
            <a:r>
              <a:rPr lang="ru-RU" dirty="0"/>
              <a:t> особами.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84484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251" y="204717"/>
            <a:ext cx="9608023" cy="649633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Банкам </a:t>
            </a:r>
            <a:r>
              <a:rPr lang="ru-RU" dirty="0" err="1"/>
              <a:t>забороняється</a:t>
            </a:r>
            <a:r>
              <a:rPr lang="ru-RU" dirty="0"/>
              <a:t> </a:t>
            </a:r>
            <a:r>
              <a:rPr lang="ru-RU" dirty="0" err="1"/>
              <a:t>здійснювати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на </a:t>
            </a:r>
            <a:r>
              <a:rPr lang="ru-RU" dirty="0" err="1"/>
              <a:t>умовах</a:t>
            </a:r>
            <a:r>
              <a:rPr lang="ru-RU" dirty="0"/>
              <a:t> “своп” з </a:t>
            </a:r>
            <a:r>
              <a:rPr lang="ru-RU" dirty="0" err="1"/>
              <a:t>клієнтами</a:t>
            </a:r>
            <a:r>
              <a:rPr lang="ru-RU" dirty="0"/>
              <a:t>:</a:t>
            </a:r>
          </a:p>
          <a:p>
            <a:r>
              <a:rPr lang="ru-RU" dirty="0"/>
              <a:t>1) резидентами (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фізичних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), </a:t>
            </a:r>
            <a:r>
              <a:rPr lang="ru-RU" dirty="0" err="1"/>
              <a:t>якщо</a:t>
            </a:r>
            <a:r>
              <a:rPr lang="ru-RU" dirty="0"/>
              <a:t> перша </a:t>
            </a:r>
            <a:r>
              <a:rPr lang="ru-RU" dirty="0" err="1"/>
              <a:t>частина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</a:t>
            </a:r>
            <a:r>
              <a:rPr lang="ru-RU" dirty="0" err="1"/>
              <a:t>передбачає</a:t>
            </a:r>
            <a:r>
              <a:rPr lang="ru-RU" dirty="0"/>
              <a:t> продаж </a:t>
            </a:r>
            <a:r>
              <a:rPr lang="ru-RU" dirty="0" err="1"/>
              <a:t>клієнту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/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металів</a:t>
            </a:r>
            <a:r>
              <a:rPr lang="ru-RU" dirty="0"/>
              <a:t>;</a:t>
            </a:r>
          </a:p>
          <a:p>
            <a:r>
              <a:rPr lang="ru-RU" dirty="0" smtClean="0"/>
              <a:t>2</a:t>
            </a:r>
            <a:r>
              <a:rPr lang="ru-RU" dirty="0"/>
              <a:t>) нерезидентами, </a:t>
            </a:r>
            <a:r>
              <a:rPr lang="ru-RU" dirty="0" err="1"/>
              <a:t>якщо</a:t>
            </a:r>
            <a:r>
              <a:rPr lang="ru-RU" dirty="0"/>
              <a:t> перша </a:t>
            </a:r>
            <a:r>
              <a:rPr lang="ru-RU" dirty="0" err="1"/>
              <a:t>частина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</a:t>
            </a:r>
            <a:r>
              <a:rPr lang="ru-RU" dirty="0" err="1"/>
              <a:t>передбачає</a:t>
            </a:r>
            <a:r>
              <a:rPr lang="ru-RU" dirty="0"/>
              <a:t> </a:t>
            </a:r>
            <a:r>
              <a:rPr lang="ru-RU" dirty="0" err="1"/>
              <a:t>купівлю</a:t>
            </a:r>
            <a:r>
              <a:rPr lang="ru-RU" dirty="0"/>
              <a:t> у </a:t>
            </a:r>
            <a:r>
              <a:rPr lang="ru-RU" dirty="0" err="1"/>
              <a:t>клієнта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/</a:t>
            </a:r>
            <a:r>
              <a:rPr lang="ru-RU" dirty="0" err="1"/>
              <a:t>банківського</a:t>
            </a:r>
            <a:r>
              <a:rPr lang="ru-RU" dirty="0"/>
              <a:t> </a:t>
            </a:r>
            <a:r>
              <a:rPr lang="ru-RU" dirty="0" err="1"/>
              <a:t>металу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/>
              <a:t>Банкам </a:t>
            </a:r>
            <a:r>
              <a:rPr lang="ru-RU" dirty="0" err="1"/>
              <a:t>забороняється</a:t>
            </a:r>
            <a:r>
              <a:rPr lang="ru-RU" dirty="0"/>
              <a:t> </a:t>
            </a:r>
            <a:r>
              <a:rPr lang="ru-RU" dirty="0" err="1"/>
              <a:t>здійснювати</a:t>
            </a:r>
            <a:r>
              <a:rPr lang="ru-RU" dirty="0"/>
              <a:t>:</a:t>
            </a:r>
          </a:p>
          <a:p>
            <a:r>
              <a:rPr lang="ru-RU" dirty="0"/>
              <a:t>1) 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валютні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з </a:t>
            </a:r>
            <a:r>
              <a:rPr lang="ru-RU" dirty="0" err="1"/>
              <a:t>переказу</a:t>
            </a:r>
            <a:r>
              <a:rPr lang="ru-RU" dirty="0"/>
              <a:t> 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металів</a:t>
            </a:r>
            <a:r>
              <a:rPr lang="ru-RU" dirty="0"/>
              <a:t> з </a:t>
            </a:r>
            <a:r>
              <a:rPr lang="ru-RU" dirty="0" err="1"/>
              <a:t>рахунків</a:t>
            </a:r>
            <a:r>
              <a:rPr lang="ru-RU" dirty="0"/>
              <a:t> </a:t>
            </a:r>
            <a:r>
              <a:rPr lang="ru-RU" dirty="0" err="1"/>
              <a:t>юридичних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(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) на </a:t>
            </a:r>
            <a:r>
              <a:rPr lang="ru-RU" dirty="0" err="1"/>
              <a:t>рахунки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юридичних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(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) та </a:t>
            </a:r>
            <a:r>
              <a:rPr lang="ru-RU" dirty="0" err="1"/>
              <a:t>фізичних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з </a:t>
            </a:r>
            <a:r>
              <a:rPr lang="ru-RU" dirty="0" err="1"/>
              <a:t>рахунків</a:t>
            </a:r>
            <a:r>
              <a:rPr lang="ru-RU" dirty="0"/>
              <a:t> </a:t>
            </a:r>
            <a:r>
              <a:rPr lang="ru-RU" dirty="0" err="1"/>
              <a:t>фізичних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на </a:t>
            </a:r>
            <a:r>
              <a:rPr lang="ru-RU" dirty="0" err="1"/>
              <a:t>рахунки</a:t>
            </a:r>
            <a:r>
              <a:rPr lang="ru-RU" dirty="0"/>
              <a:t> </a:t>
            </a:r>
            <a:r>
              <a:rPr lang="ru-RU" dirty="0" err="1"/>
              <a:t>юридичних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(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), а </a:t>
            </a:r>
            <a:r>
              <a:rPr lang="ru-RU" dirty="0" err="1"/>
              <a:t>також</a:t>
            </a:r>
            <a:r>
              <a:rPr lang="ru-RU" dirty="0"/>
              <a:t> з </a:t>
            </a:r>
            <a:r>
              <a:rPr lang="ru-RU" dirty="0" err="1"/>
              <a:t>рахунків</a:t>
            </a:r>
            <a:r>
              <a:rPr lang="ru-RU" dirty="0"/>
              <a:t> </a:t>
            </a:r>
            <a:r>
              <a:rPr lang="ru-RU" dirty="0" err="1"/>
              <a:t>фізичних</a:t>
            </a:r>
            <a:r>
              <a:rPr lang="ru-RU" dirty="0"/>
              <a:t> </a:t>
            </a:r>
            <a:r>
              <a:rPr lang="ru-RU" dirty="0" err="1"/>
              <a:t>осіб-резидентів</a:t>
            </a:r>
            <a:r>
              <a:rPr lang="ru-RU" dirty="0"/>
              <a:t> на </a:t>
            </a:r>
            <a:r>
              <a:rPr lang="ru-RU" dirty="0" err="1"/>
              <a:t>рахунки</a:t>
            </a:r>
            <a:r>
              <a:rPr lang="ru-RU" dirty="0"/>
              <a:t> </a:t>
            </a:r>
            <a:r>
              <a:rPr lang="ru-RU" dirty="0" err="1"/>
              <a:t>фізичних</a:t>
            </a:r>
            <a:r>
              <a:rPr lang="ru-RU" dirty="0"/>
              <a:t> </a:t>
            </a:r>
            <a:r>
              <a:rPr lang="ru-RU" dirty="0" err="1"/>
              <a:t>осіб-нерезидентів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операції</a:t>
            </a:r>
            <a:r>
              <a:rPr lang="ru-RU" dirty="0"/>
              <a:t> з продажу 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металів</a:t>
            </a:r>
            <a:r>
              <a:rPr lang="ru-RU" dirty="0"/>
              <a:t> без </a:t>
            </a:r>
            <a:r>
              <a:rPr lang="ru-RU" dirty="0" err="1"/>
              <a:t>фізичної</a:t>
            </a:r>
            <a:r>
              <a:rPr lang="ru-RU" dirty="0"/>
              <a:t> поставки за </a:t>
            </a:r>
            <a:r>
              <a:rPr lang="ru-RU" dirty="0" err="1"/>
              <a:t>безготівкові</a:t>
            </a:r>
            <a:r>
              <a:rPr lang="ru-RU" dirty="0"/>
              <a:t> </a:t>
            </a:r>
            <a:r>
              <a:rPr lang="ru-RU" dirty="0" err="1"/>
              <a:t>гривні</a:t>
            </a:r>
            <a:r>
              <a:rPr lang="ru-RU" dirty="0"/>
              <a:t> </a:t>
            </a:r>
            <a:r>
              <a:rPr lang="ru-RU" dirty="0" err="1"/>
              <a:t>клієнтам</a:t>
            </a:r>
            <a:r>
              <a:rPr lang="ru-RU" dirty="0"/>
              <a:t> (</a:t>
            </a:r>
            <a:r>
              <a:rPr lang="ru-RU" dirty="0" err="1"/>
              <a:t>юридичним</a:t>
            </a:r>
            <a:r>
              <a:rPr lang="ru-RU" dirty="0"/>
              <a:t> особам, </a:t>
            </a:r>
            <a:r>
              <a:rPr lang="ru-RU" dirty="0" err="1"/>
              <a:t>фізичним</a:t>
            </a:r>
            <a:r>
              <a:rPr lang="ru-RU" dirty="0"/>
              <a:t> особам-</a:t>
            </a:r>
            <a:r>
              <a:rPr lang="ru-RU" dirty="0" err="1"/>
              <a:t>підприємцям</a:t>
            </a:r>
            <a:r>
              <a:rPr lang="ru-RU" dirty="0"/>
              <a:t>),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перевищують</a:t>
            </a:r>
            <a:r>
              <a:rPr lang="ru-RU" dirty="0"/>
              <a:t> </a:t>
            </a:r>
            <a:r>
              <a:rPr lang="ru-RU" dirty="0" err="1"/>
              <a:t>незначний</a:t>
            </a:r>
            <a:r>
              <a:rPr lang="ru-RU" dirty="0"/>
              <a:t> </a:t>
            </a:r>
            <a:r>
              <a:rPr lang="ru-RU" dirty="0" err="1"/>
              <a:t>розмір</a:t>
            </a:r>
            <a:r>
              <a:rPr lang="ru-RU" dirty="0"/>
              <a:t>, </a:t>
            </a:r>
            <a:r>
              <a:rPr lang="ru-RU" dirty="0" err="1"/>
              <a:t>протягом</a:t>
            </a:r>
            <a:r>
              <a:rPr lang="ru-RU" dirty="0"/>
              <a:t> календарного дня в межах банку на одного </a:t>
            </a:r>
            <a:r>
              <a:rPr lang="ru-RU" dirty="0" err="1"/>
              <a:t>клієнта</a:t>
            </a:r>
            <a:r>
              <a:rPr lang="ru-RU" dirty="0"/>
              <a:t>. </a:t>
            </a:r>
            <a:r>
              <a:rPr lang="ru-RU" dirty="0" err="1"/>
              <a:t>Перерахунок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за курсом, </a:t>
            </a:r>
            <a:r>
              <a:rPr lang="ru-RU" dirty="0" err="1"/>
              <a:t>визначеним</a:t>
            </a:r>
            <a:r>
              <a:rPr lang="ru-RU" dirty="0"/>
              <a:t> </a:t>
            </a:r>
            <a:r>
              <a:rPr lang="ru-RU" dirty="0" err="1"/>
              <a:t>згідно</a:t>
            </a:r>
            <a:r>
              <a:rPr lang="ru-RU" dirty="0"/>
              <a:t> з </a:t>
            </a:r>
            <a:r>
              <a:rPr lang="ru-RU" dirty="0" err="1"/>
              <a:t>офіційними</a:t>
            </a:r>
            <a:r>
              <a:rPr lang="ru-RU" dirty="0"/>
              <a:t> курсами 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металів</a:t>
            </a:r>
            <a:r>
              <a:rPr lang="ru-RU" dirty="0"/>
              <a:t>, </a:t>
            </a:r>
            <a:r>
              <a:rPr lang="ru-RU" dirty="0" err="1"/>
              <a:t>установленим</a:t>
            </a:r>
            <a:r>
              <a:rPr lang="ru-RU" dirty="0"/>
              <a:t> </a:t>
            </a:r>
            <a:r>
              <a:rPr lang="ru-RU" dirty="0" err="1"/>
              <a:t>Національним</a:t>
            </a:r>
            <a:r>
              <a:rPr lang="ru-RU" dirty="0"/>
              <a:t> банком на день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err="1" smtClean="0"/>
              <a:t>Другий</a:t>
            </a:r>
            <a:r>
              <a:rPr lang="ru-RU" dirty="0" smtClean="0"/>
              <a:t> пункт </a:t>
            </a:r>
            <a:r>
              <a:rPr lang="ru-RU" dirty="0"/>
              <a:t>не </a:t>
            </a:r>
            <a:r>
              <a:rPr lang="ru-RU" dirty="0" err="1"/>
              <a:t>поширюються</a:t>
            </a:r>
            <a:r>
              <a:rPr lang="ru-RU" dirty="0"/>
              <a:t>:</a:t>
            </a:r>
          </a:p>
          <a:p>
            <a:r>
              <a:rPr lang="ru-RU" dirty="0"/>
              <a:t>1) на </a:t>
            </a:r>
            <a:r>
              <a:rPr lang="ru-RU" dirty="0" err="1"/>
              <a:t>міжбанківські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та </a:t>
            </a:r>
            <a:r>
              <a:rPr lang="ru-RU" dirty="0" err="1"/>
              <a:t>операції</a:t>
            </a:r>
            <a:r>
              <a:rPr lang="ru-RU" dirty="0"/>
              <a:t> з продажу банками 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металів</a:t>
            </a:r>
            <a:r>
              <a:rPr lang="ru-RU" dirty="0"/>
              <a:t> для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клієнтами</a:t>
            </a:r>
            <a:r>
              <a:rPr lang="ru-RU" dirty="0"/>
              <a:t>-резидентами </a:t>
            </a:r>
            <a:r>
              <a:rPr lang="ru-RU" dirty="0" err="1"/>
              <a:t>власних</a:t>
            </a:r>
            <a:r>
              <a:rPr lang="ru-RU" dirty="0"/>
              <a:t> </a:t>
            </a:r>
            <a:r>
              <a:rPr lang="ru-RU" dirty="0" err="1"/>
              <a:t>зобов’язань</a:t>
            </a:r>
            <a:r>
              <a:rPr lang="ru-RU" dirty="0"/>
              <a:t> у 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металах</a:t>
            </a:r>
            <a:r>
              <a:rPr lang="ru-RU" dirty="0"/>
              <a:t> за </a:t>
            </a:r>
            <a:r>
              <a:rPr lang="ru-RU" dirty="0" err="1"/>
              <a:t>кредитними</a:t>
            </a:r>
            <a:r>
              <a:rPr lang="ru-RU" dirty="0"/>
              <a:t> договорами перед банком;</a:t>
            </a:r>
          </a:p>
          <a:p>
            <a:r>
              <a:rPr lang="ru-RU" dirty="0"/>
              <a:t>2) на </a:t>
            </a:r>
            <a:r>
              <a:rPr lang="ru-RU" dirty="0" err="1"/>
              <a:t>операції</a:t>
            </a:r>
            <a:r>
              <a:rPr lang="ru-RU" dirty="0"/>
              <a:t> з </a:t>
            </a:r>
            <a:r>
              <a:rPr lang="ru-RU" dirty="0" err="1"/>
              <a:t>купівлі</a:t>
            </a:r>
            <a:r>
              <a:rPr lang="ru-RU" dirty="0"/>
              <a:t> </a:t>
            </a:r>
            <a:r>
              <a:rPr lang="ru-RU" dirty="0" err="1"/>
              <a:t>юридичними</a:t>
            </a:r>
            <a:r>
              <a:rPr lang="ru-RU" dirty="0"/>
              <a:t> особами/</a:t>
            </a:r>
            <a:r>
              <a:rPr lang="ru-RU" dirty="0" err="1"/>
              <a:t>фізичними</a:t>
            </a:r>
            <a:r>
              <a:rPr lang="ru-RU" dirty="0"/>
              <a:t> особами-</a:t>
            </a:r>
            <a:r>
              <a:rPr lang="ru-RU" dirty="0" err="1"/>
              <a:t>підприємцями</a:t>
            </a:r>
            <a:r>
              <a:rPr lang="ru-RU" dirty="0"/>
              <a:t> 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металів</a:t>
            </a:r>
            <a:r>
              <a:rPr lang="ru-RU" dirty="0"/>
              <a:t> за </a:t>
            </a:r>
            <a:r>
              <a:rPr lang="ru-RU" dirty="0" err="1"/>
              <a:t>безготівкові</a:t>
            </a:r>
            <a:r>
              <a:rPr lang="ru-RU" dirty="0"/>
              <a:t> </a:t>
            </a:r>
            <a:r>
              <a:rPr lang="ru-RU" dirty="0" err="1"/>
              <a:t>гривні</a:t>
            </a:r>
            <a:r>
              <a:rPr lang="ru-RU" dirty="0"/>
              <a:t> за </a:t>
            </a:r>
            <a:r>
              <a:rPr lang="ru-RU" dirty="0" err="1"/>
              <a:t>умови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така</a:t>
            </a:r>
            <a:r>
              <a:rPr lang="ru-RU" dirty="0"/>
              <a:t> </a:t>
            </a:r>
            <a:r>
              <a:rPr lang="ru-RU" dirty="0" err="1"/>
              <a:t>необхідність</a:t>
            </a:r>
            <a:r>
              <a:rPr lang="ru-RU" dirty="0"/>
              <a:t> </a:t>
            </a:r>
            <a:r>
              <a:rPr lang="ru-RU" dirty="0" err="1"/>
              <a:t>обумовлена</a:t>
            </a:r>
            <a:r>
              <a:rPr lang="ru-RU" dirty="0"/>
              <a:t> </a:t>
            </a:r>
            <a:r>
              <a:rPr lang="ru-RU" dirty="0" err="1"/>
              <a:t>господарською</a:t>
            </a:r>
            <a:r>
              <a:rPr lang="ru-RU" dirty="0"/>
              <a:t> </a:t>
            </a:r>
            <a:r>
              <a:rPr lang="ru-RU" dirty="0" err="1"/>
              <a:t>діяльністю</a:t>
            </a:r>
            <a:r>
              <a:rPr lang="ru-RU" dirty="0"/>
              <a:t>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19057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251" y="204717"/>
            <a:ext cx="9608023" cy="64963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Банк </a:t>
            </a:r>
            <a:r>
              <a:rPr lang="ru-RU" dirty="0" err="1"/>
              <a:t>здійснює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з продажу 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металів</a:t>
            </a:r>
            <a:r>
              <a:rPr lang="ru-RU" dirty="0"/>
              <a:t> без </a:t>
            </a:r>
            <a:r>
              <a:rPr lang="ru-RU" dirty="0" err="1"/>
              <a:t>фізичної</a:t>
            </a:r>
            <a:r>
              <a:rPr lang="ru-RU" dirty="0"/>
              <a:t> поставки </a:t>
            </a:r>
            <a:r>
              <a:rPr lang="ru-RU" dirty="0" err="1"/>
              <a:t>протягом</a:t>
            </a:r>
            <a:r>
              <a:rPr lang="ru-RU" dirty="0"/>
              <a:t> календарного дня в межах банку на одного </a:t>
            </a:r>
            <a:r>
              <a:rPr lang="ru-RU" dirty="0" err="1"/>
              <a:t>клієнта</a:t>
            </a:r>
            <a:r>
              <a:rPr lang="ru-RU" dirty="0"/>
              <a:t> без </a:t>
            </a:r>
            <a:r>
              <a:rPr lang="ru-RU" dirty="0" err="1"/>
              <a:t>подання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пов'язані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здійсненням</a:t>
            </a:r>
            <a:r>
              <a:rPr lang="ru-RU" dirty="0"/>
              <a:t> </a:t>
            </a:r>
            <a:r>
              <a:rPr lang="ru-RU" dirty="0" err="1"/>
              <a:t>такої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:</a:t>
            </a:r>
          </a:p>
          <a:p>
            <a:r>
              <a:rPr lang="ru-RU" dirty="0"/>
              <a:t>1) </a:t>
            </a:r>
            <a:r>
              <a:rPr lang="ru-RU" dirty="0" err="1"/>
              <a:t>фізичним</a:t>
            </a:r>
            <a:r>
              <a:rPr lang="ru-RU" dirty="0"/>
              <a:t> особам - на </a:t>
            </a:r>
            <a:r>
              <a:rPr lang="ru-RU" dirty="0" err="1"/>
              <a:t>підставі</a:t>
            </a:r>
            <a:r>
              <a:rPr lang="ru-RU" dirty="0"/>
              <a:t> заяви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дистанційного</a:t>
            </a:r>
            <a:r>
              <a:rPr lang="ru-RU" dirty="0"/>
              <a:t> </a:t>
            </a:r>
            <a:r>
              <a:rPr lang="ru-RU" dirty="0" err="1"/>
              <a:t>розпорядження</a:t>
            </a:r>
            <a:r>
              <a:rPr lang="ru-RU" dirty="0"/>
              <a:t> </a:t>
            </a:r>
            <a:r>
              <a:rPr lang="ru-RU" dirty="0" err="1"/>
              <a:t>клієнта</a:t>
            </a:r>
            <a:r>
              <a:rPr lang="ru-RU" dirty="0"/>
              <a:t> без </a:t>
            </a:r>
            <a:r>
              <a:rPr lang="ru-RU" dirty="0" err="1"/>
              <a:t>обмеження</a:t>
            </a:r>
            <a:r>
              <a:rPr lang="ru-RU" dirty="0"/>
              <a:t> за сумою;</a:t>
            </a:r>
          </a:p>
          <a:p>
            <a:r>
              <a:rPr lang="ru-RU" dirty="0"/>
              <a:t>2) </a:t>
            </a:r>
            <a:r>
              <a:rPr lang="ru-RU" dirty="0" err="1"/>
              <a:t>юридичним</a:t>
            </a:r>
            <a:r>
              <a:rPr lang="ru-RU" dirty="0"/>
              <a:t> особам/</a:t>
            </a:r>
            <a:r>
              <a:rPr lang="ru-RU" dirty="0" err="1"/>
              <a:t>фізичним</a:t>
            </a:r>
            <a:r>
              <a:rPr lang="ru-RU" dirty="0"/>
              <a:t> особам-</a:t>
            </a:r>
            <a:r>
              <a:rPr lang="ru-RU" dirty="0" err="1"/>
              <a:t>підприємцям</a:t>
            </a:r>
            <a:r>
              <a:rPr lang="ru-RU" dirty="0"/>
              <a:t> - на </a:t>
            </a:r>
            <a:r>
              <a:rPr lang="ru-RU" dirty="0" err="1"/>
              <a:t>підставі</a:t>
            </a:r>
            <a:r>
              <a:rPr lang="ru-RU" dirty="0"/>
              <a:t> заяви, в </a:t>
            </a:r>
            <a:r>
              <a:rPr lang="ru-RU" dirty="0" err="1"/>
              <a:t>незначному</a:t>
            </a:r>
            <a:r>
              <a:rPr lang="ru-RU" dirty="0"/>
              <a:t> </a:t>
            </a:r>
            <a:r>
              <a:rPr lang="ru-RU" dirty="0" err="1"/>
              <a:t>розмірі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/>
              <a:t>Банк </a:t>
            </a:r>
            <a:r>
              <a:rPr lang="ru-RU" dirty="0" err="1"/>
              <a:t>зобов’язаний</a:t>
            </a:r>
            <a:r>
              <a:rPr lang="ru-RU" dirty="0"/>
              <a:t> </a:t>
            </a:r>
            <a:r>
              <a:rPr lang="ru-RU" dirty="0" err="1"/>
              <a:t>зараховувати</a:t>
            </a:r>
            <a:r>
              <a:rPr lang="ru-RU" dirty="0"/>
              <a:t> </a:t>
            </a:r>
            <a:r>
              <a:rPr lang="ru-RU" dirty="0" err="1"/>
              <a:t>куплену</a:t>
            </a:r>
            <a:r>
              <a:rPr lang="ru-RU" dirty="0"/>
              <a:t>, </a:t>
            </a:r>
            <a:r>
              <a:rPr lang="ru-RU" dirty="0" err="1"/>
              <a:t>обміняну</a:t>
            </a:r>
            <a:r>
              <a:rPr lang="ru-RU" dirty="0"/>
              <a:t> за </a:t>
            </a:r>
            <a:r>
              <a:rPr lang="ru-RU" dirty="0" err="1"/>
              <a:t>дорученням</a:t>
            </a:r>
            <a:r>
              <a:rPr lang="ru-RU" dirty="0"/>
              <a:t> </a:t>
            </a:r>
            <a:r>
              <a:rPr lang="ru-RU" dirty="0" err="1"/>
              <a:t>клієнтів</a:t>
            </a:r>
            <a:r>
              <a:rPr lang="ru-RU" dirty="0"/>
              <a:t> </a:t>
            </a:r>
            <a:r>
              <a:rPr lang="ru-RU" dirty="0" err="1"/>
              <a:t>іноземну</a:t>
            </a:r>
            <a:r>
              <a:rPr lang="ru-RU" dirty="0"/>
              <a:t> валюту на </a:t>
            </a:r>
            <a:r>
              <a:rPr lang="ru-RU" dirty="0" err="1"/>
              <a:t>поточні</a:t>
            </a:r>
            <a:r>
              <a:rPr lang="ru-RU" dirty="0"/>
              <a:t> </a:t>
            </a:r>
            <a:r>
              <a:rPr lang="ru-RU" dirty="0" err="1"/>
              <a:t>рахунки</a:t>
            </a:r>
            <a:r>
              <a:rPr lang="ru-RU" dirty="0"/>
              <a:t> </a:t>
            </a:r>
            <a:r>
              <a:rPr lang="ru-RU" dirty="0" err="1"/>
              <a:t>клієнтів</a:t>
            </a:r>
            <a:r>
              <a:rPr lang="ru-RU" dirty="0"/>
              <a:t>, за </a:t>
            </a:r>
            <a:r>
              <a:rPr lang="ru-RU" dirty="0" err="1"/>
              <a:t>винятком</a:t>
            </a:r>
            <a:r>
              <a:rPr lang="ru-RU" dirty="0"/>
              <a:t> </a:t>
            </a:r>
            <a:r>
              <a:rPr lang="ru-RU" dirty="0" err="1"/>
              <a:t>купівлі</a:t>
            </a:r>
            <a:r>
              <a:rPr lang="ru-RU" dirty="0"/>
              <a:t>, </a:t>
            </a:r>
            <a:r>
              <a:rPr lang="ru-RU" dirty="0" err="1"/>
              <a:t>обміну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:</a:t>
            </a:r>
          </a:p>
          <a:p>
            <a:r>
              <a:rPr lang="ru-RU" dirty="0"/>
              <a:t>1) для </a:t>
            </a:r>
            <a:r>
              <a:rPr lang="ru-RU" dirty="0" err="1"/>
              <a:t>покриття</a:t>
            </a:r>
            <a:r>
              <a:rPr lang="ru-RU" dirty="0"/>
              <a:t> </a:t>
            </a:r>
            <a:r>
              <a:rPr lang="ru-RU" dirty="0" err="1"/>
              <a:t>акредитива</a:t>
            </a:r>
            <a:r>
              <a:rPr lang="ru-RU" dirty="0"/>
              <a:t>;</a:t>
            </a:r>
          </a:p>
          <a:p>
            <a:r>
              <a:rPr lang="ru-RU" dirty="0"/>
              <a:t>2) за </a:t>
            </a:r>
            <a:r>
              <a:rPr lang="ru-RU" dirty="0" err="1"/>
              <a:t>кореспондентськими</a:t>
            </a:r>
            <a:r>
              <a:rPr lang="ru-RU" dirty="0"/>
              <a:t> </a:t>
            </a:r>
            <a:r>
              <a:rPr lang="ru-RU" dirty="0" err="1"/>
              <a:t>рахунками</a:t>
            </a:r>
            <a:r>
              <a:rPr lang="ru-RU" dirty="0"/>
              <a:t> </a:t>
            </a:r>
            <a:r>
              <a:rPr lang="ru-RU" dirty="0" err="1"/>
              <a:t>банків-нерезидентів</a:t>
            </a:r>
            <a:r>
              <a:rPr lang="ru-RU" dirty="0"/>
              <a:t>;</a:t>
            </a:r>
          </a:p>
          <a:p>
            <a:r>
              <a:rPr lang="ru-RU" dirty="0"/>
              <a:t>3) для </a:t>
            </a:r>
            <a:r>
              <a:rPr lang="ru-RU" dirty="0" err="1"/>
              <a:t>виконання</a:t>
            </a:r>
            <a:r>
              <a:rPr lang="ru-RU" dirty="0"/>
              <a:t> резидентом </a:t>
            </a:r>
            <a:r>
              <a:rPr lang="ru-RU" dirty="0" err="1"/>
              <a:t>зобов’язань</a:t>
            </a:r>
            <a:r>
              <a:rPr lang="ru-RU" dirty="0"/>
              <a:t> перед нерезидентом за </a:t>
            </a:r>
            <a:r>
              <a:rPr lang="ru-RU" dirty="0" err="1"/>
              <a:t>зовнішньоекономічним</a:t>
            </a:r>
            <a:r>
              <a:rPr lang="ru-RU" dirty="0"/>
              <a:t> договором,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обмін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</a:t>
            </a:r>
            <a:r>
              <a:rPr lang="ru-RU" dirty="0" err="1"/>
              <a:t>здійснено</a:t>
            </a:r>
            <a:r>
              <a:rPr lang="ru-RU" dirty="0"/>
              <a:t> на </a:t>
            </a:r>
            <a:r>
              <a:rPr lang="ru-RU" dirty="0" err="1"/>
              <a:t>міжнародному</a:t>
            </a:r>
            <a:r>
              <a:rPr lang="ru-RU" dirty="0"/>
              <a:t> валютному ринку.</a:t>
            </a:r>
          </a:p>
          <a:p>
            <a:r>
              <a:rPr lang="ru-RU" dirty="0" err="1"/>
              <a:t>Клієнт</a:t>
            </a:r>
            <a:r>
              <a:rPr lang="ru-RU" dirty="0"/>
              <a:t>-резидент </a:t>
            </a:r>
            <a:r>
              <a:rPr lang="ru-RU" dirty="0" err="1"/>
              <a:t>зобов’язаний</a:t>
            </a:r>
            <a:r>
              <a:rPr lang="ru-RU" dirty="0"/>
              <a:t> </a:t>
            </a:r>
            <a:r>
              <a:rPr lang="ru-RU" dirty="0" err="1"/>
              <a:t>використати</a:t>
            </a:r>
            <a:r>
              <a:rPr lang="ru-RU" dirty="0"/>
              <a:t>:</a:t>
            </a:r>
          </a:p>
          <a:p>
            <a:r>
              <a:rPr lang="ru-RU" dirty="0"/>
              <a:t>1) </a:t>
            </a:r>
            <a:r>
              <a:rPr lang="ru-RU" dirty="0" err="1"/>
              <a:t>іноземну</a:t>
            </a:r>
            <a:r>
              <a:rPr lang="ru-RU" dirty="0"/>
              <a:t> валюту, </a:t>
            </a:r>
            <a:r>
              <a:rPr lang="ru-RU" dirty="0" err="1"/>
              <a:t>куплену</a:t>
            </a:r>
            <a:r>
              <a:rPr lang="ru-RU" dirty="0"/>
              <a:t> в </a:t>
            </a:r>
            <a:r>
              <a:rPr lang="ru-RU" dirty="0" err="1"/>
              <a:t>установленому</a:t>
            </a:r>
            <a:r>
              <a:rPr lang="ru-RU" dirty="0"/>
              <a:t> порядку через банк, не </a:t>
            </a:r>
            <a:r>
              <a:rPr lang="ru-RU" dirty="0" err="1"/>
              <a:t>пізніше</a:t>
            </a:r>
            <a:r>
              <a:rPr lang="ru-RU" dirty="0"/>
              <a:t> </a:t>
            </a:r>
            <a:r>
              <a:rPr lang="ru-RU" dirty="0" err="1"/>
              <a:t>ніж</a:t>
            </a:r>
            <a:r>
              <a:rPr lang="ru-RU" dirty="0"/>
              <a:t> за 10 </a:t>
            </a:r>
            <a:r>
              <a:rPr lang="ru-RU" dirty="0" err="1"/>
              <a:t>робочих</a:t>
            </a:r>
            <a:r>
              <a:rPr lang="ru-RU" dirty="0"/>
              <a:t> </a:t>
            </a:r>
            <a:r>
              <a:rPr lang="ru-RU" dirty="0" err="1"/>
              <a:t>днів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дня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зарахування</a:t>
            </a:r>
            <a:r>
              <a:rPr lang="ru-RU" dirty="0"/>
              <a:t> на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поточний</a:t>
            </a:r>
            <a:r>
              <a:rPr lang="ru-RU" dirty="0"/>
              <a:t> </a:t>
            </a:r>
            <a:r>
              <a:rPr lang="ru-RU" dirty="0" err="1"/>
              <a:t>рахунок</a:t>
            </a:r>
            <a:r>
              <a:rPr lang="ru-RU" dirty="0"/>
              <a:t> на потреби, </a:t>
            </a:r>
            <a:r>
              <a:rPr lang="ru-RU" dirty="0" err="1"/>
              <a:t>зазначені</a:t>
            </a:r>
            <a:r>
              <a:rPr lang="ru-RU" dirty="0"/>
              <a:t> в </a:t>
            </a:r>
            <a:r>
              <a:rPr lang="ru-RU" dirty="0" err="1"/>
              <a:t>заяві</a:t>
            </a:r>
            <a:r>
              <a:rPr lang="ru-RU" dirty="0"/>
              <a:t> про </a:t>
            </a:r>
            <a:r>
              <a:rPr lang="ru-RU" dirty="0" err="1"/>
              <a:t>купівлю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 smtClean="0"/>
              <a:t>валюти</a:t>
            </a:r>
            <a:r>
              <a:rPr lang="ru-RU" dirty="0" smtClean="0"/>
              <a:t>. </a:t>
            </a:r>
            <a:r>
              <a:rPr lang="ru-RU" dirty="0" err="1"/>
              <a:t>Ця</a:t>
            </a:r>
            <a:r>
              <a:rPr lang="ru-RU" dirty="0"/>
              <a:t> </a:t>
            </a:r>
            <a:r>
              <a:rPr lang="ru-RU" dirty="0" err="1"/>
              <a:t>вимога</a:t>
            </a:r>
            <a:r>
              <a:rPr lang="ru-RU" dirty="0"/>
              <a:t> не </a:t>
            </a:r>
            <a:r>
              <a:rPr lang="ru-RU" dirty="0" err="1"/>
              <a:t>поширюється</a:t>
            </a:r>
            <a:r>
              <a:rPr lang="ru-RU" dirty="0"/>
              <a:t> на </a:t>
            </a:r>
            <a:r>
              <a:rPr lang="ru-RU" dirty="0" err="1"/>
              <a:t>випадки</a:t>
            </a:r>
            <a:r>
              <a:rPr lang="ru-RU" dirty="0"/>
              <a:t> </a:t>
            </a:r>
            <a:r>
              <a:rPr lang="ru-RU" dirty="0" err="1"/>
              <a:t>купівлі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</a:t>
            </a:r>
            <a:r>
              <a:rPr lang="ru-RU" dirty="0" err="1"/>
              <a:t>фізичними</a:t>
            </a:r>
            <a:r>
              <a:rPr lang="ru-RU" dirty="0"/>
              <a:t> особами;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50690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251" y="204717"/>
            <a:ext cx="9608023" cy="6496334"/>
          </a:xfrm>
        </p:spPr>
        <p:txBody>
          <a:bodyPr>
            <a:normAutofit/>
          </a:bodyPr>
          <a:lstStyle/>
          <a:p>
            <a:r>
              <a:rPr lang="ru-RU" dirty="0"/>
              <a:t>2) </a:t>
            </a:r>
            <a:r>
              <a:rPr lang="ru-RU" dirty="0" err="1"/>
              <a:t>іноземну</a:t>
            </a:r>
            <a:r>
              <a:rPr lang="ru-RU" dirty="0"/>
              <a:t> валюту, </a:t>
            </a:r>
            <a:r>
              <a:rPr lang="ru-RU" dirty="0" err="1"/>
              <a:t>куплену</a:t>
            </a:r>
            <a:r>
              <a:rPr lang="ru-RU" dirty="0"/>
              <a:t> у </a:t>
            </a:r>
            <a:r>
              <a:rPr lang="ru-RU" dirty="0" err="1" smtClean="0"/>
              <a:t>випадку</a:t>
            </a:r>
            <a:r>
              <a:rPr lang="ru-RU" dirty="0" smtClean="0"/>
              <a:t> </a:t>
            </a:r>
            <a:r>
              <a:rPr lang="ru-RU" dirty="0" err="1" smtClean="0"/>
              <a:t>переказу</a:t>
            </a:r>
            <a:r>
              <a:rPr lang="ru-RU" dirty="0" smtClean="0"/>
              <a:t> </a:t>
            </a:r>
            <a:r>
              <a:rPr lang="ru-RU" dirty="0"/>
              <a:t>для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зобов’язань</a:t>
            </a:r>
            <a:r>
              <a:rPr lang="ru-RU" dirty="0"/>
              <a:t> резидента-</a:t>
            </a:r>
            <a:r>
              <a:rPr lang="ru-RU" dirty="0" err="1"/>
              <a:t>позичальника</a:t>
            </a:r>
            <a:r>
              <a:rPr lang="ru-RU" dirty="0"/>
              <a:t> перед банком-кредитором за </a:t>
            </a:r>
            <a:r>
              <a:rPr lang="ru-RU" dirty="0" err="1"/>
              <a:t>кредитним</a:t>
            </a:r>
            <a:r>
              <a:rPr lang="ru-RU" dirty="0"/>
              <a:t> договором</a:t>
            </a:r>
            <a:r>
              <a:rPr lang="ru-RU" dirty="0" smtClean="0"/>
              <a:t>, </a:t>
            </a:r>
            <a:r>
              <a:rPr lang="ru-RU" dirty="0"/>
              <a:t>не </a:t>
            </a:r>
            <a:r>
              <a:rPr lang="ru-RU" dirty="0" err="1"/>
              <a:t>пізніше</a:t>
            </a:r>
            <a:r>
              <a:rPr lang="ru-RU" dirty="0"/>
              <a:t> </a:t>
            </a:r>
            <a:r>
              <a:rPr lang="ru-RU" dirty="0" err="1"/>
              <a:t>ніж</a:t>
            </a:r>
            <a:r>
              <a:rPr lang="ru-RU" dirty="0"/>
              <a:t> за два </a:t>
            </a:r>
            <a:r>
              <a:rPr lang="ru-RU" dirty="0" err="1"/>
              <a:t>робочих</a:t>
            </a:r>
            <a:r>
              <a:rPr lang="ru-RU" dirty="0"/>
              <a:t> </a:t>
            </a:r>
            <a:r>
              <a:rPr lang="ru-RU" dirty="0" err="1"/>
              <a:t>дні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дня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зарахування</a:t>
            </a:r>
            <a:r>
              <a:rPr lang="ru-RU" dirty="0"/>
              <a:t> на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поточний</a:t>
            </a:r>
            <a:r>
              <a:rPr lang="ru-RU" dirty="0"/>
              <a:t> </a:t>
            </a:r>
            <a:r>
              <a:rPr lang="ru-RU" dirty="0" err="1"/>
              <a:t>рахунок</a:t>
            </a:r>
            <a:r>
              <a:rPr lang="ru-RU" dirty="0"/>
              <a:t> на </a:t>
            </a:r>
            <a:r>
              <a:rPr lang="ru-RU" dirty="0" err="1"/>
              <a:t>цілі</a:t>
            </a:r>
            <a:r>
              <a:rPr lang="ru-RU" dirty="0"/>
              <a:t>, </a:t>
            </a:r>
            <a:r>
              <a:rPr lang="ru-RU" dirty="0" err="1"/>
              <a:t>пов’язані</a:t>
            </a:r>
            <a:r>
              <a:rPr lang="ru-RU" dirty="0"/>
              <a:t> з </a:t>
            </a:r>
            <a:r>
              <a:rPr lang="ru-RU" dirty="0" err="1"/>
              <a:t>виконанням</a:t>
            </a:r>
            <a:r>
              <a:rPr lang="ru-RU" dirty="0"/>
              <a:t> </a:t>
            </a:r>
            <a:r>
              <a:rPr lang="ru-RU" dirty="0" err="1"/>
              <a:t>зобов’язань</a:t>
            </a:r>
            <a:r>
              <a:rPr lang="ru-RU" dirty="0"/>
              <a:t> перед банком-кредитором за </a:t>
            </a:r>
            <a:r>
              <a:rPr lang="ru-RU" dirty="0" err="1"/>
              <a:t>кредитним</a:t>
            </a:r>
            <a:r>
              <a:rPr lang="ru-RU" dirty="0"/>
              <a:t> договором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err="1"/>
              <a:t>Клієнт</a:t>
            </a:r>
            <a:r>
              <a:rPr lang="ru-RU" dirty="0"/>
              <a:t>-резидент,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купує</a:t>
            </a:r>
            <a:r>
              <a:rPr lang="ru-RU" dirty="0"/>
              <a:t> </a:t>
            </a:r>
            <a:r>
              <a:rPr lang="ru-RU" dirty="0" err="1"/>
              <a:t>іноземну</a:t>
            </a:r>
            <a:r>
              <a:rPr lang="ru-RU" dirty="0"/>
              <a:t> валюту для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власних</a:t>
            </a:r>
            <a:r>
              <a:rPr lang="ru-RU" dirty="0"/>
              <a:t> </a:t>
            </a:r>
            <a:r>
              <a:rPr lang="ru-RU" dirty="0" err="1"/>
              <a:t>боргових</a:t>
            </a:r>
            <a:r>
              <a:rPr lang="ru-RU" dirty="0"/>
              <a:t> </a:t>
            </a:r>
            <a:r>
              <a:rPr lang="ru-RU" dirty="0" err="1"/>
              <a:t>зобов’язань</a:t>
            </a:r>
            <a:r>
              <a:rPr lang="ru-RU" dirty="0"/>
              <a:t> перед нерезидентом за </a:t>
            </a:r>
            <a:r>
              <a:rPr lang="ru-RU" dirty="0" err="1"/>
              <a:t>кредитним</a:t>
            </a:r>
            <a:r>
              <a:rPr lang="ru-RU" dirty="0"/>
              <a:t> договором (договором </a:t>
            </a:r>
            <a:r>
              <a:rPr lang="ru-RU" dirty="0" err="1"/>
              <a:t>позики</a:t>
            </a:r>
            <a:r>
              <a:rPr lang="ru-RU" dirty="0"/>
              <a:t>/</a:t>
            </a:r>
            <a:r>
              <a:rPr lang="ru-RU" dirty="0" err="1"/>
              <a:t>поворотної</a:t>
            </a:r>
            <a:r>
              <a:rPr lang="ru-RU" dirty="0"/>
              <a:t> </a:t>
            </a:r>
            <a:r>
              <a:rPr lang="ru-RU" dirty="0" err="1"/>
              <a:t>фінансової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),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накопичувати</a:t>
            </a:r>
            <a:r>
              <a:rPr lang="ru-RU" dirty="0"/>
              <a:t> </a:t>
            </a:r>
            <a:r>
              <a:rPr lang="ru-RU" dirty="0" err="1"/>
              <a:t>куплену</a:t>
            </a:r>
            <a:r>
              <a:rPr lang="ru-RU" dirty="0"/>
              <a:t> </a:t>
            </a:r>
            <a:r>
              <a:rPr lang="ru-RU" dirty="0" err="1"/>
              <a:t>іноземну</a:t>
            </a:r>
            <a:r>
              <a:rPr lang="ru-RU" dirty="0"/>
              <a:t> валюту на поточному </a:t>
            </a:r>
            <a:r>
              <a:rPr lang="ru-RU" dirty="0" err="1"/>
              <a:t>рахунку</a:t>
            </a:r>
            <a:r>
              <a:rPr lang="ru-RU" dirty="0"/>
              <a:t> в банку,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обслуговує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за таким договором, у </a:t>
            </a:r>
            <a:r>
              <a:rPr lang="ru-RU" dirty="0" err="1"/>
              <a:t>розрізі</a:t>
            </a:r>
            <a:r>
              <a:rPr lang="ru-RU" dirty="0"/>
              <a:t> </a:t>
            </a:r>
            <a:r>
              <a:rPr lang="ru-RU" dirty="0" err="1"/>
              <a:t>платежів</a:t>
            </a:r>
            <a:r>
              <a:rPr lang="ru-RU" dirty="0"/>
              <a:t> </a:t>
            </a:r>
            <a:r>
              <a:rPr lang="ru-RU" dirty="0" err="1"/>
              <a:t>певного</a:t>
            </a:r>
            <a:r>
              <a:rPr lang="ru-RU" dirty="0"/>
              <a:t> </a:t>
            </a:r>
            <a:r>
              <a:rPr lang="ru-RU" dirty="0" err="1"/>
              <a:t>призначення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підлягають</a:t>
            </a:r>
            <a:r>
              <a:rPr lang="ru-RU" dirty="0"/>
              <a:t> </a:t>
            </a:r>
            <a:r>
              <a:rPr lang="ru-RU" dirty="0" err="1"/>
              <a:t>сплаті</a:t>
            </a:r>
            <a:r>
              <a:rPr lang="ru-RU" dirty="0"/>
              <a:t> на </a:t>
            </a:r>
            <a:r>
              <a:rPr lang="ru-RU" dirty="0" err="1"/>
              <a:t>користь</a:t>
            </a:r>
            <a:r>
              <a:rPr lang="ru-RU" dirty="0"/>
              <a:t> кредитора/</a:t>
            </a:r>
            <a:r>
              <a:rPr lang="ru-RU" dirty="0" err="1"/>
              <a:t>позикодавця</a:t>
            </a:r>
            <a:r>
              <a:rPr lang="ru-RU" dirty="0"/>
              <a:t> за договором [</a:t>
            </a:r>
            <a:r>
              <a:rPr lang="ru-RU" dirty="0" err="1"/>
              <a:t>окремо</a:t>
            </a:r>
            <a:r>
              <a:rPr lang="ru-RU" dirty="0"/>
              <a:t> за основною сумою, процентами, </a:t>
            </a:r>
            <a:r>
              <a:rPr lang="ru-RU" dirty="0" err="1"/>
              <a:t>комісіями</a:t>
            </a:r>
            <a:r>
              <a:rPr lang="ru-RU" dirty="0"/>
              <a:t>, </a:t>
            </a:r>
            <a:r>
              <a:rPr lang="ru-RU" dirty="0" err="1"/>
              <a:t>зборами</a:t>
            </a:r>
            <a:r>
              <a:rPr lang="ru-RU" dirty="0"/>
              <a:t>, </a:t>
            </a:r>
            <a:r>
              <a:rPr lang="ru-RU" dirty="0" err="1"/>
              <a:t>іншим</a:t>
            </a:r>
            <a:r>
              <a:rPr lang="ru-RU" dirty="0"/>
              <a:t>(и) платежом(</a:t>
            </a:r>
            <a:r>
              <a:rPr lang="ru-RU" dirty="0" err="1"/>
              <a:t>ами</a:t>
            </a:r>
            <a:r>
              <a:rPr lang="ru-RU" dirty="0"/>
              <a:t>) 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(</a:t>
            </a:r>
            <a:r>
              <a:rPr lang="ru-RU" dirty="0" err="1"/>
              <a:t>їх</a:t>
            </a:r>
            <a:r>
              <a:rPr lang="ru-RU" dirty="0"/>
              <a:t>) </a:t>
            </a:r>
            <a:r>
              <a:rPr lang="ru-RU" dirty="0" err="1"/>
              <a:t>призначення</a:t>
            </a:r>
            <a:r>
              <a:rPr lang="ru-RU" dirty="0"/>
              <a:t>]:</a:t>
            </a:r>
          </a:p>
          <a:p>
            <a:r>
              <a:rPr lang="ru-RU" dirty="0"/>
              <a:t>1) до </a:t>
            </a:r>
            <a:r>
              <a:rPr lang="ru-RU" dirty="0" err="1"/>
              <a:t>чергової</a:t>
            </a:r>
            <a:r>
              <a:rPr lang="ru-RU" dirty="0"/>
              <a:t> </a:t>
            </a:r>
            <a:r>
              <a:rPr lang="ru-RU" dirty="0" err="1"/>
              <a:t>дати</a:t>
            </a:r>
            <a:r>
              <a:rPr lang="ru-RU" dirty="0"/>
              <a:t> платежу </a:t>
            </a:r>
            <a:r>
              <a:rPr lang="ru-RU" dirty="0" err="1"/>
              <a:t>певного</a:t>
            </a:r>
            <a:r>
              <a:rPr lang="ru-RU" dirty="0"/>
              <a:t> </a:t>
            </a:r>
            <a:r>
              <a:rPr lang="ru-RU" dirty="0" err="1"/>
              <a:t>призначення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встановлена</a:t>
            </a:r>
            <a:r>
              <a:rPr lang="ru-RU" dirty="0"/>
              <a:t> договором, без </a:t>
            </a:r>
            <a:r>
              <a:rPr lang="ru-RU" dirty="0" err="1"/>
              <a:t>обмеження</a:t>
            </a:r>
            <a:r>
              <a:rPr lang="ru-RU" dirty="0"/>
              <a:t> строку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купленої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, </a:t>
            </a:r>
            <a:r>
              <a:rPr lang="ru-RU" dirty="0" err="1" smtClean="0"/>
              <a:t>протягом</a:t>
            </a:r>
            <a:r>
              <a:rPr lang="ru-RU" dirty="0" smtClean="0"/>
              <a:t>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зазначеного</a:t>
            </a:r>
            <a:r>
              <a:rPr lang="ru-RU" dirty="0"/>
              <a:t> договору.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черговою</a:t>
            </a:r>
            <a:r>
              <a:rPr lang="ru-RU" dirty="0"/>
              <a:t> датою платежу,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встановлений</a:t>
            </a:r>
            <a:r>
              <a:rPr lang="ru-RU" dirty="0"/>
              <a:t> договором, </a:t>
            </a:r>
            <a:r>
              <a:rPr lang="ru-RU" dirty="0" err="1"/>
              <a:t>слід</a:t>
            </a:r>
            <a:r>
              <a:rPr lang="ru-RU" dirty="0"/>
              <a:t> </a:t>
            </a:r>
            <a:r>
              <a:rPr lang="ru-RU" dirty="0" err="1"/>
              <a:t>розуміти</a:t>
            </a:r>
            <a:r>
              <a:rPr lang="ru-RU" dirty="0"/>
              <a:t> </a:t>
            </a:r>
            <a:r>
              <a:rPr lang="ru-RU" dirty="0" err="1"/>
              <a:t>найближчу</a:t>
            </a:r>
            <a:r>
              <a:rPr lang="ru-RU" dirty="0"/>
              <a:t> дату, яка </a:t>
            </a:r>
            <a:r>
              <a:rPr lang="ru-RU" dirty="0" err="1"/>
              <a:t>визначена</a:t>
            </a:r>
            <a:r>
              <a:rPr lang="ru-RU" dirty="0"/>
              <a:t> </a:t>
            </a:r>
            <a:r>
              <a:rPr lang="ru-RU" dirty="0" err="1"/>
              <a:t>умовами</a:t>
            </a:r>
            <a:r>
              <a:rPr lang="ru-RU" dirty="0"/>
              <a:t> договору для </a:t>
            </a:r>
            <a:r>
              <a:rPr lang="ru-RU" dirty="0" err="1"/>
              <a:t>своєчасного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такого платежу;</a:t>
            </a:r>
          </a:p>
          <a:p>
            <a:r>
              <a:rPr lang="ru-RU" dirty="0"/>
              <a:t>2) за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подальшого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</a:t>
            </a:r>
            <a:r>
              <a:rPr lang="ru-RU" dirty="0" err="1"/>
              <a:t>виключно</a:t>
            </a:r>
            <a:r>
              <a:rPr lang="ru-RU" dirty="0"/>
              <a:t> з метою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власних</a:t>
            </a:r>
            <a:r>
              <a:rPr lang="ru-RU" dirty="0"/>
              <a:t> </a:t>
            </a:r>
            <a:r>
              <a:rPr lang="ru-RU" dirty="0" err="1"/>
              <a:t>боргових</a:t>
            </a:r>
            <a:r>
              <a:rPr lang="ru-RU" dirty="0"/>
              <a:t> </a:t>
            </a:r>
            <a:r>
              <a:rPr lang="ru-RU" dirty="0" err="1"/>
              <a:t>зобов’язань</a:t>
            </a:r>
            <a:r>
              <a:rPr lang="ru-RU" dirty="0"/>
              <a:t> за договором та в </a:t>
            </a:r>
            <a:r>
              <a:rPr lang="ru-RU" dirty="0" err="1"/>
              <a:t>установленому</a:t>
            </a:r>
            <a:r>
              <a:rPr lang="ru-RU" dirty="0"/>
              <a:t> таким договором </a:t>
            </a:r>
            <a:r>
              <a:rPr lang="ru-RU" dirty="0" err="1"/>
              <a:t>обсязі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6906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251" y="204717"/>
            <a:ext cx="9608023" cy="649633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2) </a:t>
            </a:r>
            <a:r>
              <a:rPr lang="ru-RU" dirty="0" err="1"/>
              <a:t>ризикоорієнтованість</a:t>
            </a:r>
            <a:r>
              <a:rPr lang="ru-RU" dirty="0"/>
              <a:t>, </a:t>
            </a:r>
            <a:r>
              <a:rPr lang="ru-RU" dirty="0" err="1"/>
              <a:t>прозорість</a:t>
            </a:r>
            <a:r>
              <a:rPr lang="ru-RU" dirty="0"/>
              <a:t>, </a:t>
            </a:r>
            <a:r>
              <a:rPr lang="ru-RU" dirty="0" err="1"/>
              <a:t>достатність</a:t>
            </a:r>
            <a:r>
              <a:rPr lang="ru-RU" dirty="0"/>
              <a:t> та </a:t>
            </a:r>
            <a:r>
              <a:rPr lang="ru-RU" dirty="0" err="1"/>
              <a:t>ефективність</a:t>
            </a:r>
            <a:r>
              <a:rPr lang="ru-RU" dirty="0"/>
              <a:t> валютного </a:t>
            </a:r>
            <a:r>
              <a:rPr lang="ru-RU" dirty="0" err="1"/>
              <a:t>регулювання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реалізується</a:t>
            </a:r>
            <a:r>
              <a:rPr lang="ru-RU" dirty="0"/>
              <a:t> шляхом:</a:t>
            </a:r>
          </a:p>
          <a:p>
            <a:r>
              <a:rPr lang="ru-RU" dirty="0" err="1"/>
              <a:t>спрямованості</a:t>
            </a:r>
            <a:r>
              <a:rPr lang="ru-RU" dirty="0"/>
              <a:t> на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фінансової</a:t>
            </a:r>
            <a:r>
              <a:rPr lang="ru-RU" dirty="0"/>
              <a:t> </a:t>
            </a:r>
            <a:r>
              <a:rPr lang="ru-RU" dirty="0" err="1"/>
              <a:t>стабільності</a:t>
            </a:r>
            <a:r>
              <a:rPr lang="ru-RU" dirty="0"/>
              <a:t>, </a:t>
            </a:r>
            <a:r>
              <a:rPr lang="ru-RU" dirty="0" err="1"/>
              <a:t>економічного</a:t>
            </a:r>
            <a:r>
              <a:rPr lang="ru-RU" dirty="0"/>
              <a:t> і </a:t>
            </a:r>
            <a:r>
              <a:rPr lang="ru-RU" dirty="0" err="1"/>
              <a:t>соціального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;</a:t>
            </a:r>
          </a:p>
          <a:p>
            <a:r>
              <a:rPr lang="ru-RU" dirty="0" err="1"/>
              <a:t>відповідності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</a:t>
            </a:r>
            <a:r>
              <a:rPr lang="ru-RU" dirty="0" err="1"/>
              <a:t>захисту</a:t>
            </a:r>
            <a:r>
              <a:rPr lang="ru-RU" dirty="0"/>
              <a:t>, </a:t>
            </a:r>
            <a:r>
              <a:rPr lang="ru-RU" dirty="0" err="1"/>
              <a:t>строків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запровадження</a:t>
            </a:r>
            <a:r>
              <a:rPr lang="ru-RU" dirty="0"/>
              <a:t> та </a:t>
            </a:r>
            <a:r>
              <a:rPr lang="ru-RU" dirty="0" err="1"/>
              <a:t>обсягів</a:t>
            </a:r>
            <a:r>
              <a:rPr lang="ru-RU" dirty="0"/>
              <a:t>, </a:t>
            </a:r>
            <a:r>
              <a:rPr lang="ru-RU" dirty="0" err="1"/>
              <a:t>пов’язаних</a:t>
            </a:r>
            <a:r>
              <a:rPr lang="ru-RU" dirty="0"/>
              <a:t> з ними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обмежень</a:t>
            </a:r>
            <a:r>
              <a:rPr lang="ru-RU" dirty="0"/>
              <a:t> масштабам і </a:t>
            </a:r>
            <a:r>
              <a:rPr lang="ru-RU" dirty="0" err="1"/>
              <a:t>структурі</a:t>
            </a:r>
            <a:r>
              <a:rPr lang="ru-RU" dirty="0"/>
              <a:t> </a:t>
            </a:r>
            <a:r>
              <a:rPr lang="ru-RU" dirty="0" err="1"/>
              <a:t>системних</a:t>
            </a:r>
            <a:r>
              <a:rPr lang="ru-RU" dirty="0"/>
              <a:t> </a:t>
            </a:r>
            <a:r>
              <a:rPr lang="ru-RU" dirty="0" err="1"/>
              <a:t>ризиків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загрожують</a:t>
            </a:r>
            <a:r>
              <a:rPr lang="ru-RU" dirty="0"/>
              <a:t> </a:t>
            </a:r>
            <a:r>
              <a:rPr lang="ru-RU" dirty="0" err="1"/>
              <a:t>фінансовій</a:t>
            </a:r>
            <a:r>
              <a:rPr lang="ru-RU" dirty="0"/>
              <a:t> </a:t>
            </a:r>
            <a:r>
              <a:rPr lang="ru-RU" dirty="0" err="1"/>
              <a:t>стабільності</a:t>
            </a:r>
            <a:r>
              <a:rPr lang="ru-RU" dirty="0"/>
              <a:t>;</a:t>
            </a:r>
          </a:p>
          <a:p>
            <a:r>
              <a:rPr lang="ru-RU" dirty="0" err="1"/>
              <a:t>обґрунтованості</a:t>
            </a:r>
            <a:r>
              <a:rPr lang="ru-RU" dirty="0"/>
              <a:t> </a:t>
            </a:r>
            <a:r>
              <a:rPr lang="ru-RU" dirty="0" err="1"/>
              <a:t>запровадження</a:t>
            </a:r>
            <a:r>
              <a:rPr lang="ru-RU" dirty="0"/>
              <a:t> та </a:t>
            </a:r>
            <a:r>
              <a:rPr lang="ru-RU" dirty="0" err="1"/>
              <a:t>подовження</a:t>
            </a:r>
            <a:r>
              <a:rPr lang="ru-RU" dirty="0"/>
              <a:t> строку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</a:t>
            </a:r>
            <a:r>
              <a:rPr lang="ru-RU" dirty="0" err="1"/>
              <a:t>захисту</a:t>
            </a:r>
            <a:r>
              <a:rPr lang="ru-RU" dirty="0"/>
              <a:t>;</a:t>
            </a:r>
          </a:p>
          <a:p>
            <a:r>
              <a:rPr lang="ru-RU" dirty="0" err="1"/>
              <a:t>тимчасового</a:t>
            </a:r>
            <a:r>
              <a:rPr lang="ru-RU" dirty="0"/>
              <a:t> характеру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</a:t>
            </a:r>
            <a:r>
              <a:rPr lang="ru-RU" dirty="0" err="1"/>
              <a:t>захисту</a:t>
            </a:r>
            <a:r>
              <a:rPr lang="ru-RU" dirty="0"/>
              <a:t>;</a:t>
            </a:r>
          </a:p>
          <a:p>
            <a:r>
              <a:rPr lang="ru-RU" dirty="0" err="1"/>
              <a:t>підзвітності</a:t>
            </a:r>
            <a:r>
              <a:rPr lang="ru-RU" dirty="0"/>
              <a:t> та </a:t>
            </a:r>
            <a:r>
              <a:rPr lang="ru-RU" dirty="0" err="1"/>
              <a:t>публічності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запровадження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</a:t>
            </a:r>
            <a:r>
              <a:rPr lang="ru-RU" dirty="0" err="1"/>
              <a:t>захисту</a:t>
            </a:r>
            <a:r>
              <a:rPr lang="ru-RU" dirty="0"/>
              <a:t>, </a:t>
            </a:r>
            <a:r>
              <a:rPr lang="ru-RU" dirty="0" err="1"/>
              <a:t>подовження</a:t>
            </a:r>
            <a:r>
              <a:rPr lang="ru-RU" dirty="0"/>
              <a:t> строку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, </a:t>
            </a:r>
            <a:r>
              <a:rPr lang="ru-RU" dirty="0" err="1"/>
              <a:t>оцінки</a:t>
            </a:r>
            <a:r>
              <a:rPr lang="ru-RU" dirty="0"/>
              <a:t> </a:t>
            </a:r>
            <a:r>
              <a:rPr lang="ru-RU" dirty="0" err="1"/>
              <a:t>результативності</a:t>
            </a:r>
            <a:r>
              <a:rPr lang="ru-RU" dirty="0"/>
              <a:t>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</a:t>
            </a:r>
            <a:r>
              <a:rPr lang="ru-RU" dirty="0" err="1"/>
              <a:t>захисту</a:t>
            </a:r>
            <a:r>
              <a:rPr lang="ru-RU" dirty="0"/>
              <a:t>;</a:t>
            </a:r>
          </a:p>
          <a:p>
            <a:r>
              <a:rPr lang="ru-RU" dirty="0" err="1"/>
              <a:t>пріоритетності</a:t>
            </a:r>
            <a:r>
              <a:rPr lang="ru-RU" dirty="0"/>
              <a:t> </a:t>
            </a:r>
            <a:r>
              <a:rPr lang="ru-RU" dirty="0" err="1"/>
              <a:t>менш</a:t>
            </a:r>
            <a:r>
              <a:rPr lang="ru-RU" dirty="0"/>
              <a:t> </a:t>
            </a:r>
            <a:r>
              <a:rPr lang="ru-RU" dirty="0" err="1"/>
              <a:t>дискримінаційних</a:t>
            </a:r>
            <a:r>
              <a:rPr lang="ru-RU" dirty="0"/>
              <a:t> </a:t>
            </a:r>
            <a:r>
              <a:rPr lang="ru-RU" dirty="0" err="1"/>
              <a:t>інструментів</a:t>
            </a:r>
            <a:r>
              <a:rPr lang="ru-RU" dirty="0"/>
              <a:t> валютного </a:t>
            </a:r>
            <a:r>
              <a:rPr lang="ru-RU" dirty="0" err="1"/>
              <a:t>регулювання</a:t>
            </a:r>
            <a:r>
              <a:rPr lang="ru-RU" dirty="0"/>
              <a:t> над </a:t>
            </a:r>
            <a:r>
              <a:rPr lang="ru-RU" dirty="0" err="1"/>
              <a:t>більш</a:t>
            </a:r>
            <a:r>
              <a:rPr lang="ru-RU" dirty="0"/>
              <a:t> </a:t>
            </a:r>
            <a:r>
              <a:rPr lang="ru-RU" dirty="0" err="1"/>
              <a:t>дискримінаційними</a:t>
            </a:r>
            <a:r>
              <a:rPr lang="ru-RU" dirty="0"/>
              <a:t> та </a:t>
            </a:r>
            <a:r>
              <a:rPr lang="ru-RU" dirty="0" err="1"/>
              <a:t>пропорційності</a:t>
            </a:r>
            <a:r>
              <a:rPr lang="ru-RU" dirty="0"/>
              <a:t> </a:t>
            </a:r>
            <a:r>
              <a:rPr lang="ru-RU" dirty="0" err="1"/>
              <a:t>застосування</a:t>
            </a:r>
            <a:r>
              <a:rPr lang="ru-RU" dirty="0"/>
              <a:t> таких </a:t>
            </a:r>
            <a:r>
              <a:rPr lang="ru-RU" dirty="0" err="1"/>
              <a:t>інструментів</a:t>
            </a:r>
            <a:r>
              <a:rPr lang="ru-RU" dirty="0"/>
              <a:t>;</a:t>
            </a:r>
          </a:p>
          <a:p>
            <a:r>
              <a:rPr lang="ru-RU" dirty="0" err="1"/>
              <a:t>пріоритетності</a:t>
            </a:r>
            <a:r>
              <a:rPr lang="ru-RU" dirty="0"/>
              <a:t> </a:t>
            </a:r>
            <a:r>
              <a:rPr lang="ru-RU" dirty="0" err="1"/>
              <a:t>ринкових</a:t>
            </a:r>
            <a:r>
              <a:rPr lang="ru-RU" dirty="0"/>
              <a:t> </a:t>
            </a:r>
            <a:r>
              <a:rPr lang="ru-RU" dirty="0" err="1"/>
              <a:t>інструментів</a:t>
            </a:r>
            <a:r>
              <a:rPr lang="ru-RU" dirty="0"/>
              <a:t> валютного </a:t>
            </a:r>
            <a:r>
              <a:rPr lang="ru-RU" dirty="0" err="1"/>
              <a:t>регулювання</a:t>
            </a:r>
            <a:r>
              <a:rPr lang="ru-RU" dirty="0"/>
              <a:t> над </a:t>
            </a:r>
            <a:r>
              <a:rPr lang="ru-RU" dirty="0" err="1"/>
              <a:t>адміністративними</a:t>
            </a:r>
            <a:r>
              <a:rPr lang="ru-RU" dirty="0"/>
              <a:t>;</a:t>
            </a:r>
          </a:p>
          <a:p>
            <a:pPr marL="0" indent="0">
              <a:buNone/>
            </a:pPr>
            <a:r>
              <a:rPr lang="ru-RU" dirty="0"/>
              <a:t>3) </a:t>
            </a:r>
            <a:r>
              <a:rPr lang="ru-RU" dirty="0" err="1"/>
              <a:t>самостійність</a:t>
            </a:r>
            <a:r>
              <a:rPr lang="ru-RU" dirty="0"/>
              <a:t> та </a:t>
            </a:r>
            <a:r>
              <a:rPr lang="ru-RU" dirty="0" err="1"/>
              <a:t>ринковість</a:t>
            </a:r>
            <a:r>
              <a:rPr lang="ru-RU" dirty="0"/>
              <a:t> валютного </a:t>
            </a:r>
            <a:r>
              <a:rPr lang="ru-RU" dirty="0" err="1"/>
              <a:t>регулювання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передбачає</a:t>
            </a:r>
            <a:r>
              <a:rPr lang="ru-RU" dirty="0"/>
              <a:t>:</a:t>
            </a:r>
          </a:p>
          <a:p>
            <a:r>
              <a:rPr lang="ru-RU" dirty="0" err="1"/>
              <a:t>гнучкість</a:t>
            </a:r>
            <a:r>
              <a:rPr lang="ru-RU" dirty="0"/>
              <a:t> валютного курсу;</a:t>
            </a:r>
          </a:p>
          <a:p>
            <a:r>
              <a:rPr lang="ru-RU" dirty="0" err="1"/>
              <a:t>незалежність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 у </a:t>
            </a:r>
            <a:r>
              <a:rPr lang="ru-RU" dirty="0" err="1"/>
              <a:t>формуванні</a:t>
            </a:r>
            <a:r>
              <a:rPr lang="ru-RU" dirty="0"/>
              <a:t> та </a:t>
            </a:r>
            <a:r>
              <a:rPr lang="ru-RU" dirty="0" err="1"/>
              <a:t>реалізації</a:t>
            </a:r>
            <a:r>
              <a:rPr lang="ru-RU" dirty="0"/>
              <a:t> </a:t>
            </a:r>
            <a:r>
              <a:rPr lang="ru-RU" dirty="0" err="1"/>
              <a:t>валютної</a:t>
            </a:r>
            <a:r>
              <a:rPr lang="ru-RU" dirty="0"/>
              <a:t> і </a:t>
            </a:r>
            <a:r>
              <a:rPr lang="ru-RU" dirty="0" err="1"/>
              <a:t>монетарної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 у межах, </a:t>
            </a:r>
            <a:r>
              <a:rPr lang="ru-RU" dirty="0" err="1"/>
              <a:t>визначених</a:t>
            </a:r>
            <a:r>
              <a:rPr lang="ru-RU" dirty="0"/>
              <a:t> законом.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2680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251" y="204717"/>
            <a:ext cx="9608023" cy="6496334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/>
              <a:t>Клієнт</a:t>
            </a:r>
            <a:r>
              <a:rPr lang="ru-RU" dirty="0"/>
              <a:t>-резидент </a:t>
            </a:r>
            <a:r>
              <a:rPr lang="ru-RU" dirty="0" err="1"/>
              <a:t>зобов’язаний</a:t>
            </a:r>
            <a:r>
              <a:rPr lang="ru-RU" dirty="0"/>
              <a:t> </a:t>
            </a:r>
            <a:r>
              <a:rPr lang="ru-RU" dirty="0" err="1"/>
              <a:t>переказати</a:t>
            </a:r>
            <a:r>
              <a:rPr lang="ru-RU" dirty="0"/>
              <a:t> </a:t>
            </a:r>
            <a:r>
              <a:rPr lang="ru-RU" dirty="0" err="1"/>
              <a:t>куплену</a:t>
            </a:r>
            <a:r>
              <a:rPr lang="ru-RU" dirty="0"/>
              <a:t>, </a:t>
            </a:r>
            <a:r>
              <a:rPr lang="ru-RU" dirty="0" err="1"/>
              <a:t>обміняну</a:t>
            </a:r>
            <a:r>
              <a:rPr lang="ru-RU" dirty="0"/>
              <a:t> на валютному ринку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іноземну</a:t>
            </a:r>
            <a:r>
              <a:rPr lang="ru-RU" dirty="0"/>
              <a:t> валюту для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власних</a:t>
            </a:r>
            <a:r>
              <a:rPr lang="ru-RU" dirty="0"/>
              <a:t> </a:t>
            </a:r>
            <a:r>
              <a:rPr lang="ru-RU" dirty="0" err="1"/>
              <a:t>зобов’язань</a:t>
            </a:r>
            <a:r>
              <a:rPr lang="ru-RU" dirty="0"/>
              <a:t> перед нерезидентами </a:t>
            </a:r>
            <a:r>
              <a:rPr lang="ru-RU" dirty="0" err="1"/>
              <a:t>лише</a:t>
            </a:r>
            <a:r>
              <a:rPr lang="ru-RU" dirty="0"/>
              <a:t> з поточного </a:t>
            </a:r>
            <a:r>
              <a:rPr lang="ru-RU" dirty="0" err="1"/>
              <a:t>рахунку</a:t>
            </a:r>
            <a:r>
              <a:rPr lang="ru-RU" dirty="0"/>
              <a:t> резидента, </a:t>
            </a:r>
            <a:r>
              <a:rPr lang="ru-RU" dirty="0" err="1"/>
              <a:t>відкритого</a:t>
            </a:r>
            <a:r>
              <a:rPr lang="ru-RU" dirty="0"/>
              <a:t> в банку,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розрахунків</a:t>
            </a:r>
            <a:r>
              <a:rPr lang="ru-RU" dirty="0"/>
              <a:t> за </a:t>
            </a:r>
            <a:r>
              <a:rPr lang="ru-RU" dirty="0" err="1"/>
              <a:t>акредитивами</a:t>
            </a:r>
            <a:r>
              <a:rPr lang="ru-RU" dirty="0"/>
              <a:t>.</a:t>
            </a:r>
          </a:p>
          <a:p>
            <a:r>
              <a:rPr lang="ru-RU" dirty="0" err="1"/>
              <a:t>Іноземну</a:t>
            </a:r>
            <a:r>
              <a:rPr lang="ru-RU" dirty="0"/>
              <a:t> валюту, </a:t>
            </a:r>
            <a:r>
              <a:rPr lang="ru-RU" dirty="0" err="1"/>
              <a:t>обміняну</a:t>
            </a:r>
            <a:r>
              <a:rPr lang="ru-RU" dirty="0"/>
              <a:t> на </a:t>
            </a:r>
            <a:r>
              <a:rPr lang="ru-RU" dirty="0" err="1"/>
              <a:t>міжнародному</a:t>
            </a:r>
            <a:r>
              <a:rPr lang="ru-RU" dirty="0"/>
              <a:t> валютному ринку з метою </a:t>
            </a:r>
            <a:r>
              <a:rPr lang="ru-RU" dirty="0" err="1"/>
              <a:t>виконання</a:t>
            </a:r>
            <a:r>
              <a:rPr lang="ru-RU" dirty="0"/>
              <a:t> резидентом </a:t>
            </a:r>
            <a:r>
              <a:rPr lang="ru-RU" dirty="0" err="1"/>
              <a:t>зобов’язань</a:t>
            </a:r>
            <a:r>
              <a:rPr lang="ru-RU" dirty="0"/>
              <a:t> перед нерезидентом за </a:t>
            </a:r>
            <a:r>
              <a:rPr lang="ru-RU" dirty="0" err="1"/>
              <a:t>зовнішньоекономічним</a:t>
            </a:r>
            <a:r>
              <a:rPr lang="ru-RU" dirty="0"/>
              <a:t> договором, </a:t>
            </a:r>
            <a:r>
              <a:rPr lang="ru-RU" dirty="0" err="1"/>
              <a:t>дозволяється</a:t>
            </a:r>
            <a:r>
              <a:rPr lang="ru-RU" dirty="0"/>
              <a:t> </a:t>
            </a:r>
            <a:r>
              <a:rPr lang="ru-RU" dirty="0" err="1"/>
              <a:t>переказувати</a:t>
            </a:r>
            <a:r>
              <a:rPr lang="ru-RU" dirty="0"/>
              <a:t> за </a:t>
            </a:r>
            <a:r>
              <a:rPr lang="ru-RU" dirty="0" err="1"/>
              <a:t>призначенням</a:t>
            </a:r>
            <a:r>
              <a:rPr lang="ru-RU" dirty="0"/>
              <a:t> без </a:t>
            </a:r>
            <a:r>
              <a:rPr lang="ru-RU" dirty="0" err="1"/>
              <a:t>проміжного</a:t>
            </a:r>
            <a:r>
              <a:rPr lang="ru-RU" dirty="0"/>
              <a:t> </a:t>
            </a:r>
            <a:r>
              <a:rPr lang="ru-RU" dirty="0" err="1"/>
              <a:t>зарахування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на </a:t>
            </a:r>
            <a:r>
              <a:rPr lang="ru-RU" dirty="0" err="1"/>
              <a:t>поточний</a:t>
            </a:r>
            <a:r>
              <a:rPr lang="ru-RU" dirty="0"/>
              <a:t> </a:t>
            </a:r>
            <a:r>
              <a:rPr lang="ru-RU" dirty="0" err="1"/>
              <a:t>рахунок</a:t>
            </a:r>
            <a:r>
              <a:rPr lang="ru-RU" dirty="0"/>
              <a:t> резидента, </a:t>
            </a:r>
            <a:r>
              <a:rPr lang="ru-RU" dirty="0" err="1"/>
              <a:t>відкритий</a:t>
            </a:r>
            <a:r>
              <a:rPr lang="ru-RU" dirty="0"/>
              <a:t> у банку.</a:t>
            </a:r>
          </a:p>
          <a:p>
            <a:pPr marL="0" indent="0">
              <a:buNone/>
            </a:pPr>
            <a:r>
              <a:rPr lang="ru-RU" dirty="0"/>
              <a:t>Банк </a:t>
            </a:r>
            <a:r>
              <a:rPr lang="ru-RU" dirty="0" err="1"/>
              <a:t>зобов’язаний</a:t>
            </a:r>
            <a:r>
              <a:rPr lang="ru-RU" dirty="0"/>
              <a:t> </a:t>
            </a:r>
            <a:r>
              <a:rPr lang="ru-RU" dirty="0" err="1"/>
              <a:t>продати</a:t>
            </a:r>
            <a:r>
              <a:rPr lang="ru-RU" dirty="0"/>
              <a:t>:</a:t>
            </a:r>
          </a:p>
          <a:p>
            <a:r>
              <a:rPr lang="ru-RU" dirty="0"/>
              <a:t>1)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п’яти</a:t>
            </a:r>
            <a:r>
              <a:rPr lang="ru-RU" dirty="0"/>
              <a:t> </a:t>
            </a:r>
            <a:r>
              <a:rPr lang="ru-RU" dirty="0" err="1"/>
              <a:t>робочих</a:t>
            </a:r>
            <a:r>
              <a:rPr lang="ru-RU" dirty="0"/>
              <a:t> </a:t>
            </a:r>
            <a:r>
              <a:rPr lang="ru-RU" dirty="0" err="1"/>
              <a:t>днів</a:t>
            </a:r>
            <a:r>
              <a:rPr lang="ru-RU" dirty="0"/>
              <a:t> </a:t>
            </a:r>
            <a:r>
              <a:rPr lang="ru-RU" dirty="0" err="1"/>
              <a:t>куплену</a:t>
            </a:r>
            <a:r>
              <a:rPr lang="ru-RU" dirty="0"/>
              <a:t> </a:t>
            </a:r>
            <a:r>
              <a:rPr lang="ru-RU" dirty="0" err="1"/>
              <a:t>іноземну</a:t>
            </a:r>
            <a:r>
              <a:rPr lang="ru-RU" dirty="0"/>
              <a:t> валюту в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порушення</a:t>
            </a:r>
            <a:r>
              <a:rPr lang="ru-RU" dirty="0"/>
              <a:t> </a:t>
            </a:r>
            <a:r>
              <a:rPr lang="ru-RU" dirty="0" err="1"/>
              <a:t>клієнтами</a:t>
            </a:r>
            <a:r>
              <a:rPr lang="ru-RU" dirty="0"/>
              <a:t>-резидентами </a:t>
            </a:r>
            <a:r>
              <a:rPr lang="ru-RU" dirty="0" err="1"/>
              <a:t>строків</a:t>
            </a:r>
            <a:r>
              <a:rPr lang="ru-RU" dirty="0"/>
              <a:t>,</a:t>
            </a:r>
          </a:p>
          <a:p>
            <a:r>
              <a:rPr lang="ru-RU" dirty="0"/>
              <a:t>2) без </a:t>
            </a:r>
            <a:r>
              <a:rPr lang="ru-RU" dirty="0" err="1"/>
              <a:t>доручення</a:t>
            </a:r>
            <a:r>
              <a:rPr lang="ru-RU" dirty="0"/>
              <a:t> </a:t>
            </a:r>
            <a:r>
              <a:rPr lang="ru-RU" dirty="0" err="1"/>
              <a:t>клієнта</a:t>
            </a:r>
            <a:r>
              <a:rPr lang="ru-RU" dirty="0"/>
              <a:t>-резидента не </a:t>
            </a:r>
            <a:r>
              <a:rPr lang="ru-RU" dirty="0" err="1"/>
              <a:t>пізніше</a:t>
            </a:r>
            <a:r>
              <a:rPr lang="ru-RU" dirty="0"/>
              <a:t> </a:t>
            </a:r>
            <a:r>
              <a:rPr lang="ru-RU" dirty="0" err="1"/>
              <a:t>ніж</a:t>
            </a:r>
            <a:r>
              <a:rPr lang="ru-RU" dirty="0"/>
              <a:t> на </a:t>
            </a:r>
            <a:r>
              <a:rPr lang="ru-RU" dirty="0" err="1"/>
              <a:t>наступний</a:t>
            </a:r>
            <a:r>
              <a:rPr lang="ru-RU" dirty="0"/>
              <a:t> </a:t>
            </a:r>
            <a:r>
              <a:rPr lang="ru-RU" dirty="0" err="1"/>
              <a:t>робочий</a:t>
            </a:r>
            <a:r>
              <a:rPr lang="ru-RU" dirty="0"/>
              <a:t> день </a:t>
            </a:r>
            <a:r>
              <a:rPr lang="ru-RU" dirty="0" err="1"/>
              <a:t>після</a:t>
            </a:r>
            <a:r>
              <a:rPr lang="ru-RU" dirty="0"/>
              <a:t> дня </a:t>
            </a:r>
            <a:r>
              <a:rPr lang="ru-RU" dirty="0" err="1"/>
              <a:t>зарахування</a:t>
            </a:r>
            <a:r>
              <a:rPr lang="ru-RU" dirty="0"/>
              <a:t> на </a:t>
            </a:r>
            <a:r>
              <a:rPr lang="ru-RU" dirty="0" err="1"/>
              <a:t>розподільчий</a:t>
            </a:r>
            <a:r>
              <a:rPr lang="ru-RU" dirty="0"/>
              <a:t>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повернені</a:t>
            </a:r>
            <a:r>
              <a:rPr lang="ru-RU" dirty="0"/>
              <a:t> на адресу резидента (</a:t>
            </a:r>
            <a:r>
              <a:rPr lang="ru-RU" dirty="0" err="1"/>
              <a:t>оскільки</a:t>
            </a:r>
            <a:r>
              <a:rPr lang="ru-RU" dirty="0"/>
              <a:t> </a:t>
            </a:r>
            <a:r>
              <a:rPr lang="ru-RU" dirty="0" err="1"/>
              <a:t>взаємні</a:t>
            </a:r>
            <a:r>
              <a:rPr lang="ru-RU" dirty="0"/>
              <a:t> </a:t>
            </a:r>
            <a:r>
              <a:rPr lang="ru-RU" dirty="0" err="1"/>
              <a:t>зобов’язання</a:t>
            </a:r>
            <a:r>
              <a:rPr lang="ru-RU" dirty="0"/>
              <a:t> </a:t>
            </a:r>
            <a:r>
              <a:rPr lang="ru-RU" dirty="0" err="1"/>
              <a:t>частково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повністю</a:t>
            </a:r>
            <a:r>
              <a:rPr lang="ru-RU" dirty="0"/>
              <a:t> не </a:t>
            </a:r>
            <a:r>
              <a:rPr lang="ru-RU" dirty="0" err="1"/>
              <a:t>виконані</a:t>
            </a:r>
            <a:r>
              <a:rPr lang="ru-RU" dirty="0"/>
              <a:t>) </a:t>
            </a:r>
            <a:r>
              <a:rPr lang="ru-RU" dirty="0" err="1"/>
              <a:t>кошти</a:t>
            </a:r>
            <a:r>
              <a:rPr lang="ru-RU" dirty="0"/>
              <a:t> в 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куплені</a:t>
            </a:r>
            <a:r>
              <a:rPr lang="ru-RU" dirty="0"/>
              <a:t> та </a:t>
            </a:r>
            <a:r>
              <a:rPr lang="ru-RU" dirty="0" err="1"/>
              <a:t>переказані</a:t>
            </a:r>
            <a:r>
              <a:rPr lang="ru-RU" dirty="0"/>
              <a:t> на </a:t>
            </a:r>
            <a:r>
              <a:rPr lang="ru-RU" dirty="0" err="1"/>
              <a:t>користь</a:t>
            </a:r>
            <a:r>
              <a:rPr lang="ru-RU" dirty="0"/>
              <a:t> нерезидента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err="1"/>
              <a:t>Іноземна</a:t>
            </a:r>
            <a:r>
              <a:rPr lang="ru-RU" dirty="0"/>
              <a:t> валюта, яку повернув нерезидент, </a:t>
            </a:r>
            <a:r>
              <a:rPr lang="ru-RU" dirty="0" err="1"/>
              <a:t>має</a:t>
            </a:r>
            <a:r>
              <a:rPr lang="ru-RU" dirty="0"/>
              <a:t> бути продана в </a:t>
            </a:r>
            <a:r>
              <a:rPr lang="ru-RU" dirty="0" err="1"/>
              <a:t>сумі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дорівнює</a:t>
            </a:r>
            <a:r>
              <a:rPr lang="ru-RU" dirty="0"/>
              <a:t> </a:t>
            </a:r>
            <a:r>
              <a:rPr lang="ru-RU" dirty="0" err="1"/>
              <a:t>сумі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, </a:t>
            </a:r>
            <a:r>
              <a:rPr lang="ru-RU" dirty="0" err="1"/>
              <a:t>купленої</a:t>
            </a:r>
            <a:r>
              <a:rPr lang="ru-RU" dirty="0"/>
              <a:t> для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зобов’язань</a:t>
            </a:r>
            <a:r>
              <a:rPr lang="ru-RU" dirty="0"/>
              <a:t> за </a:t>
            </a:r>
            <a:r>
              <a:rPr lang="ru-RU" dirty="0" err="1"/>
              <a:t>кредитним</a:t>
            </a:r>
            <a:r>
              <a:rPr lang="ru-RU" dirty="0"/>
              <a:t> договором (договором </a:t>
            </a:r>
            <a:r>
              <a:rPr lang="ru-RU" dirty="0" err="1"/>
              <a:t>позики</a:t>
            </a:r>
            <a:r>
              <a:rPr lang="ru-RU" dirty="0"/>
              <a:t>). </a:t>
            </a:r>
            <a:r>
              <a:rPr lang="ru-RU" dirty="0" err="1"/>
              <a:t>Кошти</a:t>
            </a:r>
            <a:r>
              <a:rPr lang="ru-RU" dirty="0"/>
              <a:t>, </a:t>
            </a:r>
            <a:r>
              <a:rPr lang="ru-RU" dirty="0" err="1"/>
              <a:t>повернені</a:t>
            </a:r>
            <a:r>
              <a:rPr lang="ru-RU" dirty="0"/>
              <a:t> нерезидентом траншами, </a:t>
            </a:r>
            <a:r>
              <a:rPr lang="ru-RU" dirty="0" err="1"/>
              <a:t>підлягають</a:t>
            </a:r>
            <a:r>
              <a:rPr lang="ru-RU" dirty="0"/>
              <a:t> продажу </a:t>
            </a:r>
            <a:r>
              <a:rPr lang="ru-RU" dirty="0" err="1"/>
              <a:t>доти</a:t>
            </a:r>
            <a:r>
              <a:rPr lang="ru-RU" dirty="0"/>
              <a:t>, доки </a:t>
            </a:r>
            <a:r>
              <a:rPr lang="ru-RU" dirty="0" err="1"/>
              <a:t>загальна</a:t>
            </a:r>
            <a:r>
              <a:rPr lang="ru-RU" dirty="0"/>
              <a:t> сума </a:t>
            </a:r>
            <a:r>
              <a:rPr lang="ru-RU" dirty="0" err="1"/>
              <a:t>проданої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не </a:t>
            </a:r>
            <a:r>
              <a:rPr lang="ru-RU" dirty="0" err="1"/>
              <a:t>досягне</a:t>
            </a:r>
            <a:r>
              <a:rPr lang="ru-RU" dirty="0"/>
              <a:t> </a:t>
            </a:r>
            <a:r>
              <a:rPr lang="ru-RU" dirty="0" err="1"/>
              <a:t>суми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, </a:t>
            </a:r>
            <a:r>
              <a:rPr lang="ru-RU" dirty="0" err="1"/>
              <a:t>купленої</a:t>
            </a:r>
            <a:r>
              <a:rPr lang="ru-RU" dirty="0"/>
              <a:t> для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зобов’язань</a:t>
            </a:r>
            <a:r>
              <a:rPr lang="ru-RU" dirty="0"/>
              <a:t> за </a:t>
            </a:r>
            <a:r>
              <a:rPr lang="ru-RU" dirty="0" err="1"/>
              <a:t>кредитним</a:t>
            </a:r>
            <a:r>
              <a:rPr lang="ru-RU" dirty="0"/>
              <a:t> договором (договором </a:t>
            </a:r>
            <a:r>
              <a:rPr lang="ru-RU" dirty="0" err="1"/>
              <a:t>позики</a:t>
            </a:r>
            <a:r>
              <a:rPr lang="ru-RU" dirty="0"/>
              <a:t>).</a:t>
            </a:r>
          </a:p>
          <a:p>
            <a:r>
              <a:rPr lang="ru-RU" dirty="0"/>
              <a:t>Резидент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надати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 банку про </a:t>
            </a:r>
            <a:r>
              <a:rPr lang="ru-RU" dirty="0" err="1"/>
              <a:t>відсутність</a:t>
            </a:r>
            <a:r>
              <a:rPr lang="ru-RU" dirty="0"/>
              <a:t> факту </a:t>
            </a:r>
            <a:r>
              <a:rPr lang="ru-RU" dirty="0" err="1"/>
              <a:t>купівлі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про </a:t>
            </a:r>
            <a:r>
              <a:rPr lang="ru-RU" dirty="0" err="1"/>
              <a:t>обсяги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, </a:t>
            </a:r>
            <a:r>
              <a:rPr lang="ru-RU" dirty="0" err="1"/>
              <a:t>купленої</a:t>
            </a:r>
            <a:r>
              <a:rPr lang="ru-RU" dirty="0"/>
              <a:t> для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зобов’язань</a:t>
            </a:r>
            <a:r>
              <a:rPr lang="ru-RU" dirty="0"/>
              <a:t> за </a:t>
            </a:r>
            <a:r>
              <a:rPr lang="ru-RU" dirty="0" err="1"/>
              <a:t>кредитним</a:t>
            </a:r>
            <a:r>
              <a:rPr lang="ru-RU" dirty="0"/>
              <a:t> договором/договором </a:t>
            </a:r>
            <a:r>
              <a:rPr lang="ru-RU" dirty="0" err="1"/>
              <a:t>позики</a:t>
            </a:r>
            <a:r>
              <a:rPr lang="ru-RU" dirty="0"/>
              <a:t>, не </a:t>
            </a:r>
            <a:r>
              <a:rPr lang="ru-RU" dirty="0" err="1"/>
              <a:t>пізніше</a:t>
            </a:r>
            <a:r>
              <a:rPr lang="ru-RU" dirty="0"/>
              <a:t> </a:t>
            </a:r>
            <a:r>
              <a:rPr lang="ru-RU" dirty="0" err="1"/>
              <a:t>наступного</a:t>
            </a:r>
            <a:r>
              <a:rPr lang="ru-RU" dirty="0"/>
              <a:t> </a:t>
            </a:r>
            <a:r>
              <a:rPr lang="ru-RU" dirty="0" err="1"/>
              <a:t>робочого</a:t>
            </a:r>
            <a:r>
              <a:rPr lang="ru-RU" dirty="0"/>
              <a:t> дня </a:t>
            </a:r>
            <a:r>
              <a:rPr lang="ru-RU" dirty="0" err="1"/>
              <a:t>після</a:t>
            </a:r>
            <a:r>
              <a:rPr lang="ru-RU" dirty="0"/>
              <a:t> дня </a:t>
            </a:r>
            <a:r>
              <a:rPr lang="ru-RU" dirty="0" err="1"/>
              <a:t>зарахування</a:t>
            </a:r>
            <a:r>
              <a:rPr lang="ru-RU" dirty="0"/>
              <a:t> банком </a:t>
            </a:r>
            <a:r>
              <a:rPr lang="ru-RU" dirty="0" err="1"/>
              <a:t>коштів</a:t>
            </a:r>
            <a:r>
              <a:rPr lang="ru-RU" dirty="0"/>
              <a:t>, </a:t>
            </a:r>
            <a:r>
              <a:rPr lang="ru-RU" dirty="0" err="1"/>
              <a:t>повернених</a:t>
            </a:r>
            <a:r>
              <a:rPr lang="ru-RU" dirty="0"/>
              <a:t> нерезидентом, на </a:t>
            </a:r>
            <a:r>
              <a:rPr lang="ru-RU" dirty="0" err="1"/>
              <a:t>розподільчий</a:t>
            </a:r>
            <a:r>
              <a:rPr lang="ru-RU" dirty="0"/>
              <a:t> </a:t>
            </a:r>
            <a:r>
              <a:rPr lang="ru-RU" dirty="0" err="1"/>
              <a:t>рахунок</a:t>
            </a:r>
            <a:r>
              <a:rPr lang="ru-RU" dirty="0"/>
              <a:t> (за </a:t>
            </a:r>
            <a:r>
              <a:rPr lang="ru-RU" dirty="0" err="1"/>
              <a:t>винятком</a:t>
            </a:r>
            <a:r>
              <a:rPr lang="ru-RU" dirty="0"/>
              <a:t> </a:t>
            </a:r>
            <a:r>
              <a:rPr lang="ru-RU" dirty="0" err="1"/>
              <a:t>випадку</a:t>
            </a:r>
            <a:r>
              <a:rPr lang="ru-RU" dirty="0"/>
              <a:t>, коли </a:t>
            </a:r>
            <a:r>
              <a:rPr lang="ru-RU" dirty="0" err="1"/>
              <a:t>кошти</a:t>
            </a:r>
            <a:r>
              <a:rPr lang="ru-RU" dirty="0"/>
              <a:t> </a:t>
            </a:r>
            <a:r>
              <a:rPr lang="ru-RU" dirty="0" err="1"/>
              <a:t>повернено</a:t>
            </a:r>
            <a:r>
              <a:rPr lang="ru-RU" dirty="0"/>
              <a:t> до банку-кредитора </a:t>
            </a:r>
            <a:r>
              <a:rPr lang="ru-RU" dirty="0" err="1"/>
              <a:t>або</a:t>
            </a:r>
            <a:r>
              <a:rPr lang="ru-RU" dirty="0"/>
              <a:t> банку,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обслуговує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за </a:t>
            </a:r>
            <a:r>
              <a:rPr lang="ru-RU" dirty="0" err="1"/>
              <a:t>кредитним</a:t>
            </a:r>
            <a:r>
              <a:rPr lang="ru-RU" dirty="0"/>
              <a:t> договором/договором </a:t>
            </a:r>
            <a:r>
              <a:rPr lang="ru-RU" dirty="0" err="1"/>
              <a:t>позики</a:t>
            </a:r>
            <a:r>
              <a:rPr lang="ru-RU" dirty="0"/>
              <a:t>). </a:t>
            </a:r>
            <a:r>
              <a:rPr lang="ru-RU" dirty="0" err="1"/>
              <a:t>Така</a:t>
            </a:r>
            <a:r>
              <a:rPr lang="ru-RU" dirty="0"/>
              <a:t> </a:t>
            </a:r>
            <a:r>
              <a:rPr lang="ru-RU" dirty="0" err="1"/>
              <a:t>інформація</a:t>
            </a:r>
            <a:r>
              <a:rPr lang="ru-RU" dirty="0"/>
              <a:t> </a:t>
            </a:r>
            <a:r>
              <a:rPr lang="ru-RU" dirty="0" err="1"/>
              <a:t>надається</a:t>
            </a:r>
            <a:r>
              <a:rPr lang="ru-RU" dirty="0"/>
              <a:t> в </a:t>
            </a:r>
            <a:r>
              <a:rPr lang="ru-RU" dirty="0" err="1"/>
              <a:t>письмовій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 та </a:t>
            </a:r>
            <a:r>
              <a:rPr lang="ru-RU" dirty="0" err="1"/>
              <a:t>має</a:t>
            </a:r>
            <a:r>
              <a:rPr lang="ru-RU" dirty="0"/>
              <a:t> бути </a:t>
            </a:r>
            <a:r>
              <a:rPr lang="ru-RU" dirty="0" err="1"/>
              <a:t>підтверджена</a:t>
            </a:r>
            <a:r>
              <a:rPr lang="ru-RU" dirty="0"/>
              <a:t> банком-кредитором/банком,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обслуговує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за </a:t>
            </a:r>
            <a:r>
              <a:rPr lang="ru-RU" dirty="0" err="1"/>
              <a:t>кредитним</a:t>
            </a:r>
            <a:r>
              <a:rPr lang="ru-RU" dirty="0"/>
              <a:t> договором/договором </a:t>
            </a:r>
            <a:r>
              <a:rPr lang="ru-RU" dirty="0" err="1"/>
              <a:t>позики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09203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251" y="204717"/>
            <a:ext cx="9608023" cy="6496334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err="1"/>
              <a:t>Особливості</a:t>
            </a:r>
            <a:r>
              <a:rPr lang="ru-RU" b="1" dirty="0"/>
              <a:t> </a:t>
            </a:r>
            <a:r>
              <a:rPr lang="ru-RU" b="1" dirty="0" err="1"/>
              <a:t>здійснення</a:t>
            </a:r>
            <a:r>
              <a:rPr lang="ru-RU" b="1" dirty="0"/>
              <a:t> </a:t>
            </a:r>
            <a:r>
              <a:rPr lang="ru-RU" b="1" dirty="0" err="1"/>
              <a:t>окремих</a:t>
            </a:r>
            <a:r>
              <a:rPr lang="ru-RU" b="1" dirty="0"/>
              <a:t> </a:t>
            </a:r>
            <a:r>
              <a:rPr lang="ru-RU" b="1" dirty="0" err="1"/>
              <a:t>поточних</a:t>
            </a:r>
            <a:r>
              <a:rPr lang="ru-RU" b="1" dirty="0"/>
              <a:t> </a:t>
            </a:r>
            <a:r>
              <a:rPr lang="ru-RU" b="1" dirty="0" err="1"/>
              <a:t>валютних</a:t>
            </a:r>
            <a:r>
              <a:rPr lang="ru-RU" b="1" dirty="0"/>
              <a:t> </a:t>
            </a:r>
            <a:r>
              <a:rPr lang="ru-RU" b="1" dirty="0" err="1"/>
              <a:t>операцій</a:t>
            </a:r>
            <a:r>
              <a:rPr lang="ru-RU" b="1" dirty="0"/>
              <a:t> та </a:t>
            </a:r>
            <a:r>
              <a:rPr lang="ru-RU" b="1" dirty="0" err="1"/>
              <a:t>купівлі</a:t>
            </a:r>
            <a:r>
              <a:rPr lang="ru-RU" b="1" dirty="0"/>
              <a:t> </a:t>
            </a:r>
            <a:r>
              <a:rPr lang="ru-RU" b="1" dirty="0" err="1"/>
              <a:t>іноземної</a:t>
            </a:r>
            <a:r>
              <a:rPr lang="ru-RU" b="1" dirty="0"/>
              <a:t> </a:t>
            </a:r>
            <a:r>
              <a:rPr lang="ru-RU" b="1" dirty="0" err="1"/>
              <a:t>валюти</a:t>
            </a:r>
            <a:r>
              <a:rPr lang="ru-RU" b="1" dirty="0"/>
              <a:t> для </a:t>
            </a:r>
            <a:r>
              <a:rPr lang="ru-RU" b="1" dirty="0" err="1"/>
              <a:t>їх</a:t>
            </a:r>
            <a:r>
              <a:rPr lang="ru-RU" b="1" dirty="0"/>
              <a:t> </a:t>
            </a:r>
            <a:r>
              <a:rPr lang="ru-RU" b="1" dirty="0" err="1" smtClean="0"/>
              <a:t>здійснення</a:t>
            </a:r>
            <a:endParaRPr lang="ru-RU" b="1" dirty="0" smtClean="0"/>
          </a:p>
          <a:p>
            <a:pPr marL="0" indent="0">
              <a:buNone/>
            </a:pPr>
            <a:r>
              <a:rPr lang="ru-RU" dirty="0"/>
              <a:t>Банк </a:t>
            </a:r>
            <a:r>
              <a:rPr lang="ru-RU" dirty="0" err="1"/>
              <a:t>здійснює</a:t>
            </a:r>
            <a:r>
              <a:rPr lang="ru-RU" dirty="0"/>
              <a:t> </a:t>
            </a:r>
            <a:r>
              <a:rPr lang="ru-RU" dirty="0" err="1"/>
              <a:t>купівлю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з метою:</a:t>
            </a:r>
          </a:p>
          <a:p>
            <a:r>
              <a:rPr lang="ru-RU" dirty="0"/>
              <a:t>1)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юридичними</a:t>
            </a:r>
            <a:r>
              <a:rPr lang="ru-RU" dirty="0"/>
              <a:t> особами та </a:t>
            </a:r>
            <a:r>
              <a:rPr lang="ru-RU" dirty="0" err="1"/>
              <a:t>фізичними</a:t>
            </a:r>
            <a:r>
              <a:rPr lang="ru-RU" dirty="0"/>
              <a:t> особами-</a:t>
            </a:r>
            <a:r>
              <a:rPr lang="ru-RU" dirty="0" err="1"/>
              <a:t>підприємцями</a:t>
            </a:r>
            <a:r>
              <a:rPr lang="ru-RU" dirty="0"/>
              <a:t> </a:t>
            </a:r>
            <a:r>
              <a:rPr lang="ru-RU" dirty="0" err="1"/>
              <a:t>розрахунків</a:t>
            </a:r>
            <a:r>
              <a:rPr lang="ru-RU" dirty="0"/>
              <a:t> з нерезидентом за </a:t>
            </a:r>
            <a:r>
              <a:rPr lang="ru-RU" dirty="0" err="1"/>
              <a:t>імпорт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поставлені</a:t>
            </a:r>
            <a:r>
              <a:rPr lang="ru-RU" dirty="0"/>
              <a:t> в </a:t>
            </a:r>
            <a:r>
              <a:rPr lang="ru-RU" dirty="0" err="1"/>
              <a:t>Україну</a:t>
            </a:r>
            <a:r>
              <a:rPr lang="ru-RU" dirty="0"/>
              <a:t> та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законодавства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підлягають</a:t>
            </a:r>
            <a:r>
              <a:rPr lang="ru-RU" dirty="0"/>
              <a:t> </a:t>
            </a:r>
            <a:r>
              <a:rPr lang="ru-RU" dirty="0" err="1"/>
              <a:t>митному</a:t>
            </a:r>
            <a:r>
              <a:rPr lang="ru-RU" dirty="0"/>
              <a:t> </a:t>
            </a:r>
            <a:r>
              <a:rPr lang="ru-RU" dirty="0" err="1"/>
              <a:t>оформленню</a:t>
            </a:r>
            <a:r>
              <a:rPr lang="ru-RU" dirty="0"/>
              <a:t>, за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наявності</a:t>
            </a:r>
            <a:r>
              <a:rPr lang="ru-RU" dirty="0"/>
              <a:t> в </a:t>
            </a:r>
            <a:r>
              <a:rPr lang="ru-RU" dirty="0" err="1"/>
              <a:t>електронних</a:t>
            </a:r>
            <a:r>
              <a:rPr lang="ru-RU" dirty="0"/>
              <a:t> </a:t>
            </a:r>
            <a:r>
              <a:rPr lang="ru-RU" dirty="0" err="1"/>
              <a:t>реєстрах</a:t>
            </a:r>
            <a:r>
              <a:rPr lang="ru-RU" dirty="0"/>
              <a:t> </a:t>
            </a:r>
            <a:r>
              <a:rPr lang="ru-RU" dirty="0" err="1"/>
              <a:t>митних</a:t>
            </a:r>
            <a:r>
              <a:rPr lang="ru-RU" dirty="0"/>
              <a:t> </a:t>
            </a:r>
            <a:r>
              <a:rPr lang="ru-RU" dirty="0" err="1"/>
              <a:t>декларацій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про </a:t>
            </a:r>
            <a:r>
              <a:rPr lang="ru-RU" dirty="0" err="1"/>
              <a:t>митні</a:t>
            </a:r>
            <a:r>
              <a:rPr lang="ru-RU" dirty="0"/>
              <a:t> </a:t>
            </a:r>
            <a:r>
              <a:rPr lang="ru-RU" dirty="0" err="1"/>
              <a:t>декларації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є </a:t>
            </a:r>
            <a:r>
              <a:rPr lang="ru-RU" dirty="0" err="1"/>
              <a:t>підставою</a:t>
            </a:r>
            <a:r>
              <a:rPr lang="ru-RU" dirty="0"/>
              <a:t> для </a:t>
            </a:r>
            <a:r>
              <a:rPr lang="ru-RU" dirty="0" err="1"/>
              <a:t>ввезення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 та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випуску</a:t>
            </a:r>
            <a:r>
              <a:rPr lang="ru-RU" dirty="0"/>
              <a:t> у </a:t>
            </a:r>
            <a:r>
              <a:rPr lang="ru-RU" dirty="0" err="1"/>
              <a:t>вільний</a:t>
            </a:r>
            <a:r>
              <a:rPr lang="ru-RU" dirty="0"/>
              <a:t> </a:t>
            </a:r>
            <a:r>
              <a:rPr lang="ru-RU" dirty="0" err="1"/>
              <a:t>обіг</a:t>
            </a:r>
            <a:r>
              <a:rPr lang="ru-RU" dirty="0"/>
              <a:t> на </a:t>
            </a:r>
            <a:r>
              <a:rPr lang="ru-RU" dirty="0" err="1"/>
              <a:t>митній</a:t>
            </a:r>
            <a:r>
              <a:rPr lang="ru-RU" dirty="0"/>
              <a:t>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за </a:t>
            </a:r>
            <a:r>
              <a:rPr lang="ru-RU" dirty="0" err="1"/>
              <a:t>відповідним</a:t>
            </a:r>
            <a:r>
              <a:rPr lang="ru-RU" dirty="0"/>
              <a:t> </a:t>
            </a:r>
            <a:r>
              <a:rPr lang="ru-RU" dirty="0" err="1"/>
              <a:t>зовнішньоекономічним</a:t>
            </a:r>
            <a:r>
              <a:rPr lang="ru-RU" dirty="0"/>
              <a:t> договором </a:t>
            </a:r>
            <a:r>
              <a:rPr lang="ru-RU" dirty="0" err="1"/>
              <a:t>клієнта</a:t>
            </a:r>
            <a:r>
              <a:rPr lang="ru-RU" dirty="0"/>
              <a:t>-резидента (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тимчасових</a:t>
            </a:r>
            <a:r>
              <a:rPr lang="ru-RU" dirty="0"/>
              <a:t> </a:t>
            </a:r>
            <a:r>
              <a:rPr lang="ru-RU" dirty="0" err="1"/>
              <a:t>митних</a:t>
            </a:r>
            <a:r>
              <a:rPr lang="ru-RU" dirty="0"/>
              <a:t> </a:t>
            </a:r>
            <a:r>
              <a:rPr lang="ru-RU" dirty="0" err="1"/>
              <a:t>декларацій</a:t>
            </a:r>
            <a:r>
              <a:rPr lang="ru-RU" dirty="0"/>
              <a:t>, за </a:t>
            </a:r>
            <a:r>
              <a:rPr lang="ru-RU" dirty="0" err="1"/>
              <a:t>якими</a:t>
            </a:r>
            <a:r>
              <a:rPr lang="ru-RU" dirty="0"/>
              <a:t> </a:t>
            </a:r>
            <a:r>
              <a:rPr lang="ru-RU" dirty="0" err="1"/>
              <a:t>купівля</a:t>
            </a:r>
            <a:r>
              <a:rPr lang="ru-RU" dirty="0"/>
              <a:t>, </a:t>
            </a:r>
            <a:r>
              <a:rPr lang="ru-RU" dirty="0" err="1"/>
              <a:t>обмін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не </a:t>
            </a:r>
            <a:r>
              <a:rPr lang="ru-RU" dirty="0" err="1"/>
              <a:t>здійснюються</a:t>
            </a:r>
            <a:r>
              <a:rPr lang="ru-RU" dirty="0"/>
              <a:t>);</a:t>
            </a:r>
          </a:p>
          <a:p>
            <a:r>
              <a:rPr lang="ru-RU" dirty="0"/>
              <a:t>2) оплати векселя, </a:t>
            </a:r>
            <a:r>
              <a:rPr lang="ru-RU" dirty="0" err="1"/>
              <a:t>якими</a:t>
            </a:r>
            <a:r>
              <a:rPr lang="ru-RU" dirty="0"/>
              <a:t> резидент-</a:t>
            </a:r>
            <a:r>
              <a:rPr lang="ru-RU" dirty="0" err="1"/>
              <a:t>імпортер</a:t>
            </a:r>
            <a:r>
              <a:rPr lang="ru-RU" dirty="0"/>
              <a:t> оформив </a:t>
            </a:r>
            <a:r>
              <a:rPr lang="ru-RU" dirty="0" err="1"/>
              <a:t>заборгованість</a:t>
            </a:r>
            <a:r>
              <a:rPr lang="ru-RU" dirty="0"/>
              <a:t> перед нерезидентом за договором, за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наявності</a:t>
            </a:r>
            <a:r>
              <a:rPr lang="ru-RU" dirty="0"/>
              <a:t> в </a:t>
            </a:r>
            <a:r>
              <a:rPr lang="ru-RU" dirty="0" err="1"/>
              <a:t>електронних</a:t>
            </a:r>
            <a:r>
              <a:rPr lang="ru-RU" dirty="0"/>
              <a:t> </a:t>
            </a:r>
            <a:r>
              <a:rPr lang="ru-RU" dirty="0" err="1"/>
              <a:t>реєстрах</a:t>
            </a:r>
            <a:r>
              <a:rPr lang="ru-RU" dirty="0"/>
              <a:t> </a:t>
            </a:r>
            <a:r>
              <a:rPr lang="ru-RU" dirty="0" err="1"/>
              <a:t>митних</a:t>
            </a:r>
            <a:r>
              <a:rPr lang="ru-RU" dirty="0"/>
              <a:t> </a:t>
            </a:r>
            <a:r>
              <a:rPr lang="ru-RU" dirty="0" err="1"/>
              <a:t>декларацій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про </a:t>
            </a:r>
            <a:r>
              <a:rPr lang="ru-RU" dirty="0" err="1"/>
              <a:t>ввезення</a:t>
            </a:r>
            <a:r>
              <a:rPr lang="ru-RU" dirty="0"/>
              <a:t> та </a:t>
            </a:r>
            <a:r>
              <a:rPr lang="ru-RU" dirty="0" err="1"/>
              <a:t>випуск</a:t>
            </a:r>
            <a:r>
              <a:rPr lang="ru-RU" dirty="0"/>
              <a:t> у </a:t>
            </a:r>
            <a:r>
              <a:rPr lang="ru-RU" dirty="0" err="1"/>
              <a:t>вільний</a:t>
            </a:r>
            <a:r>
              <a:rPr lang="ru-RU" dirty="0"/>
              <a:t> </a:t>
            </a:r>
            <a:r>
              <a:rPr lang="ru-RU" dirty="0" err="1"/>
              <a:t>обіг</a:t>
            </a:r>
            <a:r>
              <a:rPr lang="ru-RU" dirty="0"/>
              <a:t> на </a:t>
            </a:r>
            <a:r>
              <a:rPr lang="ru-RU" dirty="0" err="1"/>
              <a:t>митній</a:t>
            </a:r>
            <a:r>
              <a:rPr lang="ru-RU" dirty="0"/>
              <a:t>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 (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законодавства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підлягають</a:t>
            </a:r>
            <a:r>
              <a:rPr lang="ru-RU" dirty="0"/>
              <a:t> </a:t>
            </a:r>
            <a:r>
              <a:rPr lang="ru-RU" dirty="0" err="1"/>
              <a:t>митному</a:t>
            </a:r>
            <a:r>
              <a:rPr lang="ru-RU" dirty="0"/>
              <a:t> </a:t>
            </a:r>
            <a:r>
              <a:rPr lang="ru-RU" dirty="0" err="1"/>
              <a:t>оформленню</a:t>
            </a:r>
            <a:r>
              <a:rPr lang="ru-RU" dirty="0"/>
              <a:t>) </a:t>
            </a:r>
            <a:r>
              <a:rPr lang="ru-RU" dirty="0" err="1"/>
              <a:t>або</a:t>
            </a:r>
            <a:r>
              <a:rPr lang="ru-RU" dirty="0"/>
              <a:t> в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пред’явлення</a:t>
            </a:r>
            <a:r>
              <a:rPr lang="ru-RU" dirty="0"/>
              <a:t> документа,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згідно</a:t>
            </a:r>
            <a:r>
              <a:rPr lang="ru-RU" dirty="0"/>
              <a:t> з </a:t>
            </a:r>
            <a:r>
              <a:rPr lang="ru-RU" dirty="0" err="1"/>
              <a:t>умовами</a:t>
            </a:r>
            <a:r>
              <a:rPr lang="ru-RU" dirty="0"/>
              <a:t> </a:t>
            </a:r>
            <a:r>
              <a:rPr lang="ru-RU" dirty="0" err="1"/>
              <a:t>зовнішньоторговельного</a:t>
            </a:r>
            <a:r>
              <a:rPr lang="ru-RU" dirty="0"/>
              <a:t> договору </a:t>
            </a:r>
            <a:r>
              <a:rPr lang="ru-RU" dirty="0" err="1"/>
              <a:t>засвідчує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нерезидентом </a:t>
            </a:r>
            <a:r>
              <a:rPr lang="ru-RU" dirty="0" err="1"/>
              <a:t>робіт</a:t>
            </a:r>
            <a:r>
              <a:rPr lang="ru-RU" dirty="0"/>
              <a:t>, </a:t>
            </a:r>
            <a:r>
              <a:rPr lang="ru-RU" dirty="0" err="1"/>
              <a:t>отримання</a:t>
            </a:r>
            <a:r>
              <a:rPr lang="ru-RU" dirty="0"/>
              <a:t> резидентом </a:t>
            </a:r>
            <a:r>
              <a:rPr lang="ru-RU" dirty="0" err="1"/>
              <a:t>послуг</a:t>
            </a:r>
            <a:r>
              <a:rPr lang="ru-RU" dirty="0"/>
              <a:t>. </a:t>
            </a:r>
            <a:r>
              <a:rPr lang="ru-RU" dirty="0" err="1"/>
              <a:t>Купівля</a:t>
            </a:r>
            <a:r>
              <a:rPr lang="ru-RU" dirty="0"/>
              <a:t>, </a:t>
            </a:r>
            <a:r>
              <a:rPr lang="ru-RU" dirty="0" err="1"/>
              <a:t>обмін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в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митного</a:t>
            </a:r>
            <a:r>
              <a:rPr lang="ru-RU" dirty="0"/>
              <a:t> </a:t>
            </a:r>
            <a:r>
              <a:rPr lang="ru-RU" dirty="0" err="1"/>
              <a:t>оформлення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 </a:t>
            </a:r>
            <a:r>
              <a:rPr lang="ru-RU" dirty="0" err="1"/>
              <a:t>тимчасовими</a:t>
            </a:r>
            <a:r>
              <a:rPr lang="ru-RU" dirty="0"/>
              <a:t> </a:t>
            </a:r>
            <a:r>
              <a:rPr lang="ru-RU" dirty="0" err="1"/>
              <a:t>митними</a:t>
            </a:r>
            <a:r>
              <a:rPr lang="ru-RU" dirty="0"/>
              <a:t> </a:t>
            </a:r>
            <a:r>
              <a:rPr lang="ru-RU" dirty="0" err="1"/>
              <a:t>деклараціями</a:t>
            </a:r>
            <a:r>
              <a:rPr lang="ru-RU" dirty="0"/>
              <a:t> не </a:t>
            </a:r>
            <a:r>
              <a:rPr lang="ru-RU" dirty="0" err="1"/>
              <a:t>здійснюються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/>
              <a:t>Банк </a:t>
            </a:r>
            <a:r>
              <a:rPr lang="ru-RU" dirty="0" err="1"/>
              <a:t>здійснює</a:t>
            </a:r>
            <a:r>
              <a:rPr lang="ru-RU" dirty="0"/>
              <a:t> </a:t>
            </a:r>
            <a:r>
              <a:rPr lang="ru-RU" dirty="0" err="1"/>
              <a:t>купівлю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</a:t>
            </a:r>
            <a:r>
              <a:rPr lang="ru-RU" dirty="0" err="1"/>
              <a:t>клієнтам</a:t>
            </a:r>
            <a:r>
              <a:rPr lang="ru-RU" dirty="0"/>
              <a:t>-резидентам (</a:t>
            </a:r>
            <a:r>
              <a:rPr lang="ru-RU" dirty="0" err="1"/>
              <a:t>юридичні</a:t>
            </a:r>
            <a:r>
              <a:rPr lang="ru-RU" dirty="0"/>
              <a:t> особи та </a:t>
            </a:r>
            <a:r>
              <a:rPr lang="ru-RU" dirty="0" err="1"/>
              <a:t>фізичні</a:t>
            </a:r>
            <a:r>
              <a:rPr lang="ru-RU" dirty="0"/>
              <a:t> особи-</a:t>
            </a:r>
            <a:r>
              <a:rPr lang="ru-RU" dirty="0" err="1"/>
              <a:t>підприємці</a:t>
            </a:r>
            <a:r>
              <a:rPr lang="ru-RU" dirty="0"/>
              <a:t>) з метою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розрахунків</a:t>
            </a:r>
            <a:r>
              <a:rPr lang="ru-RU" dirty="0"/>
              <a:t> з нерезидентами за </a:t>
            </a:r>
            <a:r>
              <a:rPr lang="ru-RU" dirty="0" err="1"/>
              <a:t>імпорт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без </a:t>
            </a:r>
            <a:r>
              <a:rPr lang="ru-RU" dirty="0" err="1"/>
              <a:t>увезення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-за кордону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 на </a:t>
            </a:r>
            <a:r>
              <a:rPr lang="ru-RU" dirty="0" err="1"/>
              <a:t>територію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за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наявності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підтверджують</a:t>
            </a:r>
            <a:r>
              <a:rPr lang="ru-RU" dirty="0"/>
              <a:t> продаж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зарахуванням</a:t>
            </a:r>
            <a:r>
              <a:rPr lang="ru-RU" dirty="0"/>
              <a:t> </a:t>
            </a:r>
            <a:r>
              <a:rPr lang="ru-RU" dirty="0" err="1"/>
              <a:t>виручки</a:t>
            </a:r>
            <a:r>
              <a:rPr lang="ru-RU" dirty="0"/>
              <a:t> на </a:t>
            </a:r>
            <a:r>
              <a:rPr lang="ru-RU" dirty="0" err="1"/>
              <a:t>рахунки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резидента в банках </a:t>
            </a:r>
            <a:r>
              <a:rPr lang="ru-RU" dirty="0" err="1"/>
              <a:t>України</a:t>
            </a:r>
            <a:r>
              <a:rPr lang="ru-RU" dirty="0"/>
              <a:t>/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 за межами </a:t>
            </a:r>
            <a:r>
              <a:rPr lang="ru-RU" dirty="0" err="1"/>
              <a:t>України</a:t>
            </a:r>
            <a:r>
              <a:rPr lang="ru-RU" dirty="0"/>
              <a:t> та </a:t>
            </a:r>
            <a:r>
              <a:rPr lang="ru-RU" dirty="0" err="1"/>
              <a:t>документів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передбачені</a:t>
            </a:r>
            <a:r>
              <a:rPr lang="ru-RU" dirty="0"/>
              <a:t> для </a:t>
            </a:r>
            <a:r>
              <a:rPr lang="ru-RU" dirty="0" err="1"/>
              <a:t>документарної</a:t>
            </a:r>
            <a:r>
              <a:rPr lang="ru-RU" dirty="0"/>
              <a:t> </a:t>
            </a:r>
            <a:r>
              <a:rPr lang="ru-RU" dirty="0" err="1"/>
              <a:t>форми</a:t>
            </a:r>
            <a:r>
              <a:rPr lang="ru-RU" dirty="0"/>
              <a:t> </a:t>
            </a:r>
            <a:r>
              <a:rPr lang="ru-RU" dirty="0" err="1"/>
              <a:t>розрахунків</a:t>
            </a:r>
            <a:r>
              <a:rPr lang="ru-RU" dirty="0"/>
              <a:t> (у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такої</a:t>
            </a:r>
            <a:r>
              <a:rPr lang="ru-RU" dirty="0"/>
              <a:t> </a:t>
            </a:r>
            <a:r>
              <a:rPr lang="ru-RU" dirty="0" err="1"/>
              <a:t>форми</a:t>
            </a:r>
            <a:r>
              <a:rPr lang="ru-RU" dirty="0"/>
              <a:t> </a:t>
            </a:r>
            <a:r>
              <a:rPr lang="ru-RU" dirty="0" err="1"/>
              <a:t>розрахунків</a:t>
            </a:r>
            <a:r>
              <a:rPr lang="ru-RU" dirty="0"/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0897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251" y="204717"/>
            <a:ext cx="9608023" cy="649633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Банк </a:t>
            </a:r>
            <a:r>
              <a:rPr lang="ru-RU" dirty="0" err="1"/>
              <a:t>здійснює</a:t>
            </a:r>
            <a:r>
              <a:rPr lang="ru-RU" dirty="0"/>
              <a:t> </a:t>
            </a:r>
            <a:r>
              <a:rPr lang="ru-RU" dirty="0" err="1"/>
              <a:t>купівлю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</a:t>
            </a:r>
            <a:r>
              <a:rPr lang="ru-RU" dirty="0" err="1"/>
              <a:t>клієнтам</a:t>
            </a:r>
            <a:r>
              <a:rPr lang="ru-RU" dirty="0"/>
              <a:t>-резидентам (</a:t>
            </a:r>
            <a:r>
              <a:rPr lang="ru-RU" dirty="0" err="1"/>
              <a:t>юридичним</a:t>
            </a:r>
            <a:r>
              <a:rPr lang="ru-RU" dirty="0"/>
              <a:t> особам та </a:t>
            </a:r>
            <a:r>
              <a:rPr lang="ru-RU" dirty="0" err="1"/>
              <a:t>фізичним</a:t>
            </a:r>
            <a:r>
              <a:rPr lang="ru-RU" dirty="0"/>
              <a:t> особам-</a:t>
            </a:r>
            <a:r>
              <a:rPr lang="ru-RU" dirty="0" err="1"/>
              <a:t>підприємцям</a:t>
            </a:r>
            <a:r>
              <a:rPr lang="ru-RU" dirty="0"/>
              <a:t>) з метою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переказу</a:t>
            </a:r>
            <a:r>
              <a:rPr lang="ru-RU" dirty="0"/>
              <a:t> для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поточних</a:t>
            </a:r>
            <a:r>
              <a:rPr lang="ru-RU" dirty="0"/>
              <a:t> </a:t>
            </a:r>
            <a:r>
              <a:rPr lang="ru-RU" dirty="0" err="1"/>
              <a:t>неторговельних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за </a:t>
            </a:r>
            <a:r>
              <a:rPr lang="ru-RU" dirty="0" err="1"/>
              <a:t>умови</a:t>
            </a:r>
            <a:r>
              <a:rPr lang="ru-RU" dirty="0"/>
              <a:t> документального </a:t>
            </a:r>
            <a:r>
              <a:rPr lang="ru-RU" dirty="0" err="1"/>
              <a:t>підтвердження</a:t>
            </a:r>
            <a:r>
              <a:rPr lang="ru-RU" dirty="0"/>
              <a:t>:</a:t>
            </a:r>
          </a:p>
          <a:p>
            <a:r>
              <a:rPr lang="ru-RU" dirty="0"/>
              <a:t>1) </a:t>
            </a:r>
            <a:r>
              <a:rPr lang="ru-RU" dirty="0" err="1"/>
              <a:t>витрат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здійснюються</a:t>
            </a:r>
            <a:r>
              <a:rPr lang="ru-RU" dirty="0"/>
              <a:t> </a:t>
            </a:r>
            <a:r>
              <a:rPr lang="ru-RU" dirty="0" err="1"/>
              <a:t>клієнтом</a:t>
            </a:r>
            <a:r>
              <a:rPr lang="ru-RU" dirty="0"/>
              <a:t>:</a:t>
            </a:r>
          </a:p>
          <a:p>
            <a:r>
              <a:rPr lang="ru-RU" dirty="0"/>
              <a:t>на </a:t>
            </a:r>
            <a:r>
              <a:rPr lang="ru-RU" dirty="0" err="1"/>
              <a:t>відрядження</a:t>
            </a:r>
            <a:r>
              <a:rPr lang="ru-RU" dirty="0"/>
              <a:t> за </a:t>
            </a:r>
            <a:r>
              <a:rPr lang="ru-RU" dirty="0" err="1"/>
              <a:t>межі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;</a:t>
            </a:r>
          </a:p>
          <a:p>
            <a:r>
              <a:rPr lang="ru-RU" dirty="0"/>
              <a:t>на </a:t>
            </a:r>
            <a:r>
              <a:rPr lang="ru-RU" dirty="0" err="1"/>
              <a:t>експлуатаційні</a:t>
            </a:r>
            <a:r>
              <a:rPr lang="ru-RU" dirty="0"/>
              <a:t> </a:t>
            </a:r>
            <a:r>
              <a:rPr lang="ru-RU" dirty="0" err="1"/>
              <a:t>витрати</a:t>
            </a:r>
            <a:r>
              <a:rPr lang="ru-RU" dirty="0"/>
              <a:t> для </a:t>
            </a:r>
            <a:r>
              <a:rPr lang="ru-RU" dirty="0" err="1"/>
              <a:t>транспортних</a:t>
            </a:r>
            <a:r>
              <a:rPr lang="ru-RU" dirty="0"/>
              <a:t> </a:t>
            </a:r>
            <a:r>
              <a:rPr lang="ru-RU" dirty="0" err="1"/>
              <a:t>засобів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виконують</a:t>
            </a:r>
            <a:r>
              <a:rPr lang="ru-RU" dirty="0"/>
              <a:t> </a:t>
            </a:r>
            <a:r>
              <a:rPr lang="ru-RU" dirty="0" err="1"/>
              <a:t>рейси</a:t>
            </a:r>
            <a:r>
              <a:rPr lang="ru-RU" dirty="0"/>
              <a:t> за </a:t>
            </a:r>
            <a:r>
              <a:rPr lang="ru-RU" dirty="0" err="1"/>
              <a:t>межі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;</a:t>
            </a:r>
          </a:p>
          <a:p>
            <a:r>
              <a:rPr lang="ru-RU" dirty="0"/>
              <a:t>2) для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переказу</a:t>
            </a:r>
            <a:r>
              <a:rPr lang="ru-RU" dirty="0"/>
              <a:t> з метою </a:t>
            </a:r>
            <a:r>
              <a:rPr lang="ru-RU" dirty="0" err="1"/>
              <a:t>повернення</a:t>
            </a:r>
            <a:r>
              <a:rPr lang="ru-RU" dirty="0"/>
              <a:t> резидентом </a:t>
            </a:r>
            <a:r>
              <a:rPr lang="ru-RU" dirty="0" err="1"/>
              <a:t>благодійної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/гранту,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передбачено</a:t>
            </a:r>
            <a:r>
              <a:rPr lang="ru-RU" dirty="0"/>
              <a:t> у </a:t>
            </a:r>
            <a:r>
              <a:rPr lang="ru-RU" dirty="0" err="1"/>
              <a:t>відповідному</a:t>
            </a:r>
            <a:r>
              <a:rPr lang="ru-RU" dirty="0"/>
              <a:t> </a:t>
            </a:r>
            <a:r>
              <a:rPr lang="ru-RU" dirty="0" err="1"/>
              <a:t>договорі</a:t>
            </a:r>
            <a:r>
              <a:rPr lang="ru-RU" dirty="0"/>
              <a:t>, в </a:t>
            </a:r>
            <a:r>
              <a:rPr lang="ru-RU" dirty="0" err="1"/>
              <a:t>розмірі</a:t>
            </a:r>
            <a:r>
              <a:rPr lang="ru-RU" dirty="0"/>
              <a:t> </a:t>
            </a:r>
            <a:r>
              <a:rPr lang="ru-RU" dirty="0" err="1"/>
              <a:t>невикористаного</a:t>
            </a:r>
            <a:r>
              <a:rPr lang="ru-RU" dirty="0"/>
              <a:t> </a:t>
            </a:r>
            <a:r>
              <a:rPr lang="ru-RU" dirty="0" err="1"/>
              <a:t>залишку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в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нецільового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/гранту за </a:t>
            </a:r>
            <a:r>
              <a:rPr lang="ru-RU" dirty="0" err="1"/>
              <a:t>умови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кошти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надійшли</a:t>
            </a:r>
            <a:r>
              <a:rPr lang="ru-RU" dirty="0"/>
              <a:t> в </a:t>
            </a:r>
            <a:r>
              <a:rPr lang="ru-RU" dirty="0" err="1"/>
              <a:t>Україну</a:t>
            </a:r>
            <a:r>
              <a:rPr lang="ru-RU" dirty="0"/>
              <a:t> як </a:t>
            </a:r>
            <a:r>
              <a:rPr lang="ru-RU" dirty="0" err="1"/>
              <a:t>благодійна</a:t>
            </a:r>
            <a:r>
              <a:rPr lang="ru-RU" dirty="0"/>
              <a:t> </a:t>
            </a:r>
            <a:r>
              <a:rPr lang="ru-RU" dirty="0" err="1"/>
              <a:t>допомога</a:t>
            </a:r>
            <a:r>
              <a:rPr lang="ru-RU" dirty="0"/>
              <a:t>,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повністю</a:t>
            </a:r>
            <a:r>
              <a:rPr lang="ru-RU" dirty="0"/>
              <a:t> </a:t>
            </a:r>
            <a:r>
              <a:rPr lang="ru-RU" dirty="0" err="1"/>
              <a:t>продані</a:t>
            </a:r>
            <a:r>
              <a:rPr lang="ru-RU" dirty="0"/>
              <a:t> на валютному ринку </a:t>
            </a:r>
            <a:r>
              <a:rPr lang="ru-RU" dirty="0" err="1"/>
              <a:t>України</a:t>
            </a:r>
            <a:r>
              <a:rPr lang="ru-RU" dirty="0"/>
              <a:t>;</a:t>
            </a:r>
          </a:p>
          <a:p>
            <a:r>
              <a:rPr lang="ru-RU" dirty="0"/>
              <a:t>3) для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переказу</a:t>
            </a:r>
            <a:r>
              <a:rPr lang="ru-RU" dirty="0"/>
              <a:t> з метою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платежів</a:t>
            </a:r>
            <a:r>
              <a:rPr lang="ru-RU" dirty="0"/>
              <a:t> </a:t>
            </a:r>
            <a:r>
              <a:rPr lang="ru-RU" dirty="0" err="1"/>
              <a:t>соціального</a:t>
            </a:r>
            <a:r>
              <a:rPr lang="ru-RU" dirty="0"/>
              <a:t> характеру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угод</a:t>
            </a:r>
            <a:r>
              <a:rPr lang="ru-RU" dirty="0"/>
              <a:t>, </a:t>
            </a:r>
            <a:r>
              <a:rPr lang="ru-RU" dirty="0" err="1"/>
              <a:t>укладених</a:t>
            </a:r>
            <a:r>
              <a:rPr lang="ru-RU" dirty="0"/>
              <a:t> </a:t>
            </a:r>
            <a:r>
              <a:rPr lang="ru-RU" dirty="0" err="1"/>
              <a:t>Україною</a:t>
            </a:r>
            <a:r>
              <a:rPr lang="ru-RU" dirty="0"/>
              <a:t> з </a:t>
            </a:r>
            <a:r>
              <a:rPr lang="ru-RU" dirty="0" err="1"/>
              <a:t>відповідними</a:t>
            </a:r>
            <a:r>
              <a:rPr lang="ru-RU" dirty="0"/>
              <a:t> </a:t>
            </a:r>
            <a:r>
              <a:rPr lang="ru-RU" dirty="0" err="1"/>
              <a:t>країнами</a:t>
            </a:r>
            <a:r>
              <a:rPr lang="ru-RU" dirty="0"/>
              <a:t>, </a:t>
            </a:r>
            <a:r>
              <a:rPr lang="ru-RU" dirty="0" err="1"/>
              <a:t>угод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Пенсійним</a:t>
            </a:r>
            <a:r>
              <a:rPr lang="ru-RU" dirty="0"/>
              <a:t> фондом </a:t>
            </a:r>
            <a:r>
              <a:rPr lang="ru-RU" dirty="0" err="1"/>
              <a:t>України</a:t>
            </a:r>
            <a:r>
              <a:rPr lang="ru-RU" dirty="0"/>
              <a:t> та </a:t>
            </a:r>
            <a:r>
              <a:rPr lang="ru-RU" dirty="0" err="1"/>
              <a:t>відповідними</a:t>
            </a:r>
            <a:r>
              <a:rPr lang="ru-RU" dirty="0"/>
              <a:t> фондами </a:t>
            </a:r>
            <a:r>
              <a:rPr lang="ru-RU" dirty="0" err="1"/>
              <a:t>іноземних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;</a:t>
            </a:r>
          </a:p>
          <a:p>
            <a:r>
              <a:rPr lang="ru-RU" dirty="0"/>
              <a:t>4) для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переказу</a:t>
            </a:r>
            <a:r>
              <a:rPr lang="ru-RU" dirty="0"/>
              <a:t> з метою </a:t>
            </a:r>
            <a:r>
              <a:rPr lang="ru-RU" dirty="0" err="1"/>
              <a:t>повернення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відкликання</a:t>
            </a:r>
            <a:r>
              <a:rPr lang="ru-RU" dirty="0"/>
              <a:t> банками-нерезидентами </a:t>
            </a:r>
            <a:r>
              <a:rPr lang="ru-RU" dirty="0" err="1"/>
              <a:t>розрахункових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. Банк </a:t>
            </a:r>
            <a:r>
              <a:rPr lang="ru-RU" dirty="0" err="1"/>
              <a:t>здійснює</a:t>
            </a:r>
            <a:r>
              <a:rPr lang="ru-RU" dirty="0"/>
              <a:t> </a:t>
            </a:r>
            <a:r>
              <a:rPr lang="ru-RU" dirty="0" err="1"/>
              <a:t>купівлю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в </a:t>
            </a:r>
            <a:r>
              <a:rPr lang="ru-RU" dirty="0" err="1"/>
              <a:t>обсязі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не </a:t>
            </a:r>
            <a:r>
              <a:rPr lang="ru-RU" dirty="0" err="1"/>
              <a:t>перевищує</a:t>
            </a:r>
            <a:r>
              <a:rPr lang="ru-RU" dirty="0"/>
              <a:t> </a:t>
            </a:r>
            <a:r>
              <a:rPr lang="ru-RU" dirty="0" err="1"/>
              <a:t>фактично</a:t>
            </a:r>
            <a:r>
              <a:rPr lang="ru-RU" dirty="0"/>
              <a:t> </a:t>
            </a:r>
            <a:r>
              <a:rPr lang="ru-RU" dirty="0" err="1"/>
              <a:t>зарахованої</a:t>
            </a:r>
            <a:r>
              <a:rPr lang="ru-RU" dirty="0"/>
              <a:t> на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клієнта</a:t>
            </a:r>
            <a:r>
              <a:rPr lang="ru-RU" dirty="0"/>
              <a:t> </a:t>
            </a:r>
            <a:r>
              <a:rPr lang="ru-RU" dirty="0" err="1"/>
              <a:t>суми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 smtClean="0"/>
              <a:t>Переказ</a:t>
            </a:r>
            <a:r>
              <a:rPr lang="ru-RU" dirty="0" smtClean="0"/>
              <a:t> </a:t>
            </a:r>
            <a:r>
              <a:rPr lang="ru-RU" dirty="0"/>
              <a:t>за </a:t>
            </a:r>
            <a:r>
              <a:rPr lang="ru-RU" dirty="0" err="1"/>
              <a:t>межі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за </a:t>
            </a:r>
            <a:r>
              <a:rPr lang="ru-RU" dirty="0" err="1"/>
              <a:t>поточними</a:t>
            </a:r>
            <a:r>
              <a:rPr lang="ru-RU" dirty="0"/>
              <a:t> </a:t>
            </a:r>
            <a:r>
              <a:rPr lang="ru-RU" dirty="0" err="1"/>
              <a:t>неторговельними</a:t>
            </a:r>
            <a:r>
              <a:rPr lang="ru-RU" dirty="0"/>
              <a:t> </a:t>
            </a:r>
            <a:r>
              <a:rPr lang="ru-RU" dirty="0" err="1"/>
              <a:t>операціями</a:t>
            </a:r>
            <a:r>
              <a:rPr lang="ru-RU" dirty="0"/>
              <a:t> </a:t>
            </a:r>
            <a:r>
              <a:rPr lang="ru-RU" dirty="0" err="1"/>
              <a:t>купленої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свідчать</a:t>
            </a:r>
            <a:r>
              <a:rPr lang="ru-RU" dirty="0"/>
              <a:t> про </a:t>
            </a:r>
            <a:r>
              <a:rPr lang="ru-RU" dirty="0" err="1"/>
              <a:t>наявність</a:t>
            </a:r>
            <a:r>
              <a:rPr lang="ru-RU" dirty="0"/>
              <a:t> у </a:t>
            </a:r>
            <a:r>
              <a:rPr lang="ru-RU" dirty="0" err="1"/>
              <a:t>фізичної</a:t>
            </a:r>
            <a:r>
              <a:rPr lang="ru-RU" dirty="0"/>
              <a:t> особи </a:t>
            </a:r>
            <a:r>
              <a:rPr lang="ru-RU" dirty="0" err="1"/>
              <a:t>підстав</a:t>
            </a:r>
            <a:r>
              <a:rPr lang="ru-RU" dirty="0"/>
              <a:t>/</a:t>
            </a:r>
            <a:r>
              <a:rPr lang="ru-RU" dirty="0" err="1"/>
              <a:t>зобов'язань</a:t>
            </a:r>
            <a:r>
              <a:rPr lang="ru-RU" dirty="0"/>
              <a:t> для </a:t>
            </a:r>
            <a:r>
              <a:rPr lang="ru-RU" dirty="0" err="1"/>
              <a:t>здійснення</a:t>
            </a:r>
            <a:r>
              <a:rPr lang="ru-RU" dirty="0"/>
              <a:t> такого </a:t>
            </a:r>
            <a:r>
              <a:rPr lang="ru-RU" dirty="0" err="1" smtClean="0"/>
              <a:t>переказу</a:t>
            </a:r>
            <a:r>
              <a:rPr lang="ru-RU" dirty="0" smtClean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52905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251" y="204717"/>
            <a:ext cx="9608023" cy="6496334"/>
          </a:xfrm>
        </p:spPr>
        <p:txBody>
          <a:bodyPr>
            <a:normAutofit lnSpcReduction="10000"/>
          </a:bodyPr>
          <a:lstStyle/>
          <a:p>
            <a:r>
              <a:rPr lang="ru-RU" dirty="0" err="1"/>
              <a:t>Фізичні</a:t>
            </a:r>
            <a:r>
              <a:rPr lang="ru-RU" dirty="0"/>
              <a:t> особи - </a:t>
            </a:r>
            <a:r>
              <a:rPr lang="ru-RU" dirty="0" err="1"/>
              <a:t>клієнти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 </a:t>
            </a:r>
            <a:r>
              <a:rPr lang="ru-RU" dirty="0" err="1"/>
              <a:t>здійснюють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з </a:t>
            </a:r>
            <a:r>
              <a:rPr lang="ru-RU" dirty="0" err="1"/>
              <a:t>купівлі</a:t>
            </a:r>
            <a:r>
              <a:rPr lang="ru-RU" dirty="0"/>
              <a:t> </a:t>
            </a:r>
            <a:r>
              <a:rPr lang="ru-RU" dirty="0" err="1"/>
              <a:t>безготівкової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без </a:t>
            </a:r>
            <a:r>
              <a:rPr lang="ru-RU" dirty="0" err="1"/>
              <a:t>обмеження</a:t>
            </a:r>
            <a:r>
              <a:rPr lang="ru-RU" dirty="0"/>
              <a:t> за сумою на </a:t>
            </a:r>
            <a:r>
              <a:rPr lang="ru-RU" dirty="0" err="1"/>
              <a:t>підставі</a:t>
            </a:r>
            <a:r>
              <a:rPr lang="ru-RU" dirty="0"/>
              <a:t> заяви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дистанційного</a:t>
            </a:r>
            <a:r>
              <a:rPr lang="ru-RU" dirty="0"/>
              <a:t> </a:t>
            </a:r>
            <a:r>
              <a:rPr lang="ru-RU" dirty="0" err="1"/>
              <a:t>розпорядження</a:t>
            </a:r>
            <a:r>
              <a:rPr lang="ru-RU" dirty="0"/>
              <a:t> </a:t>
            </a:r>
            <a:r>
              <a:rPr lang="ru-RU" dirty="0" err="1"/>
              <a:t>клієнта</a:t>
            </a:r>
            <a:r>
              <a:rPr lang="ru-RU" dirty="0"/>
              <a:t> без </a:t>
            </a:r>
            <a:r>
              <a:rPr lang="ru-RU" dirty="0" err="1"/>
              <a:t>подання</a:t>
            </a:r>
            <a:r>
              <a:rPr lang="ru-RU" dirty="0"/>
              <a:t> </a:t>
            </a:r>
            <a:r>
              <a:rPr lang="ru-RU" dirty="0" err="1"/>
              <a:t>клієнтом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 smtClean="0"/>
              <a:t>.</a:t>
            </a:r>
          </a:p>
          <a:p>
            <a:r>
              <a:rPr lang="ru-RU" dirty="0"/>
              <a:t>Банк </a:t>
            </a:r>
            <a:r>
              <a:rPr lang="ru-RU" dirty="0" err="1"/>
              <a:t>здійснює</a:t>
            </a:r>
            <a:r>
              <a:rPr lang="ru-RU" dirty="0"/>
              <a:t> </a:t>
            </a:r>
            <a:r>
              <a:rPr lang="ru-RU" dirty="0" err="1"/>
              <a:t>купівлю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</a:t>
            </a:r>
            <a:r>
              <a:rPr lang="ru-RU" dirty="0" err="1"/>
              <a:t>клієнтам</a:t>
            </a:r>
            <a:r>
              <a:rPr lang="ru-RU" dirty="0"/>
              <a:t>-резидентам (</a:t>
            </a:r>
            <a:r>
              <a:rPr lang="ru-RU" dirty="0" err="1"/>
              <a:t>юридичним</a:t>
            </a:r>
            <a:r>
              <a:rPr lang="ru-RU" dirty="0"/>
              <a:t> особам та </a:t>
            </a:r>
            <a:r>
              <a:rPr lang="ru-RU" dirty="0" err="1"/>
              <a:t>фізичним</a:t>
            </a:r>
            <a:r>
              <a:rPr lang="ru-RU" dirty="0"/>
              <a:t> особам-</a:t>
            </a:r>
            <a:r>
              <a:rPr lang="ru-RU" dirty="0" err="1"/>
              <a:t>підприємцям</a:t>
            </a:r>
            <a:r>
              <a:rPr lang="ru-RU" dirty="0"/>
              <a:t>) з метою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розрахунків</a:t>
            </a:r>
            <a:r>
              <a:rPr lang="ru-RU" dirty="0"/>
              <a:t> таких </a:t>
            </a:r>
            <a:r>
              <a:rPr lang="ru-RU" dirty="0" err="1"/>
              <a:t>резидентів</a:t>
            </a:r>
            <a:r>
              <a:rPr lang="ru-RU" dirty="0"/>
              <a:t> з нерезидентом за договором (</a:t>
            </a:r>
            <a:r>
              <a:rPr lang="ru-RU" dirty="0" err="1"/>
              <a:t>комісії</a:t>
            </a:r>
            <a:r>
              <a:rPr lang="ru-RU" dirty="0"/>
              <a:t>, </a:t>
            </a:r>
            <a:r>
              <a:rPr lang="ru-RU" dirty="0" err="1"/>
              <a:t>доручення</a:t>
            </a:r>
            <a:r>
              <a:rPr lang="ru-RU" dirty="0"/>
              <a:t>, </a:t>
            </a:r>
            <a:r>
              <a:rPr lang="ru-RU" dirty="0" err="1"/>
              <a:t>агентським</a:t>
            </a:r>
            <a:r>
              <a:rPr lang="ru-RU" dirty="0"/>
              <a:t> договором),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уповноважує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резидента на продаж в </a:t>
            </a:r>
            <a:r>
              <a:rPr lang="ru-RU" dirty="0" err="1"/>
              <a:t>Україні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, </a:t>
            </a:r>
            <a:r>
              <a:rPr lang="ru-RU" dirty="0" err="1"/>
              <a:t>робіт</a:t>
            </a:r>
            <a:r>
              <a:rPr lang="ru-RU" dirty="0"/>
              <a:t>, </a:t>
            </a:r>
            <a:r>
              <a:rPr lang="ru-RU" dirty="0" err="1"/>
              <a:t>послуг</a:t>
            </a:r>
            <a:r>
              <a:rPr lang="ru-RU" dirty="0"/>
              <a:t> за </a:t>
            </a:r>
            <a:r>
              <a:rPr lang="ru-RU" dirty="0" err="1"/>
              <a:t>дорученням</a:t>
            </a:r>
            <a:r>
              <a:rPr lang="ru-RU" dirty="0"/>
              <a:t> нерезидента. </a:t>
            </a:r>
            <a:r>
              <a:rPr lang="ru-RU" dirty="0" err="1"/>
              <a:t>Купівля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за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одержаних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реалізації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, </a:t>
            </a:r>
            <a:r>
              <a:rPr lang="ru-RU" dirty="0" err="1"/>
              <a:t>робіт</a:t>
            </a:r>
            <a:r>
              <a:rPr lang="ru-RU" dirty="0"/>
              <a:t>, </a:t>
            </a:r>
            <a:r>
              <a:rPr lang="ru-RU" dirty="0" err="1"/>
              <a:t>послуг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у </a:t>
            </a:r>
            <a:r>
              <a:rPr lang="ru-RU" dirty="0" err="1"/>
              <a:t>гривнях</a:t>
            </a:r>
            <a:r>
              <a:rPr lang="ru-RU" dirty="0"/>
              <a:t> за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наявності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підтверджують</a:t>
            </a:r>
            <a:r>
              <a:rPr lang="ru-RU" dirty="0"/>
              <a:t> </a:t>
            </a:r>
            <a:r>
              <a:rPr lang="ru-RU" dirty="0" err="1"/>
              <a:t>реалізацію</a:t>
            </a:r>
            <a:r>
              <a:rPr lang="ru-RU" dirty="0"/>
              <a:t> </a:t>
            </a:r>
            <a:r>
              <a:rPr lang="ru-RU" dirty="0" err="1"/>
              <a:t>відповідної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, </a:t>
            </a:r>
            <a:r>
              <a:rPr lang="ru-RU" dirty="0" err="1"/>
              <a:t>робіт</a:t>
            </a:r>
            <a:r>
              <a:rPr lang="ru-RU" dirty="0"/>
              <a:t>, </a:t>
            </a:r>
            <a:r>
              <a:rPr lang="ru-RU" dirty="0" err="1"/>
              <a:t>послуг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/>
              <a:t>Банк </a:t>
            </a:r>
            <a:r>
              <a:rPr lang="ru-RU" dirty="0" err="1"/>
              <a:t>здійснює</a:t>
            </a:r>
            <a:r>
              <a:rPr lang="ru-RU" dirty="0"/>
              <a:t> </a:t>
            </a:r>
            <a:r>
              <a:rPr lang="ru-RU" dirty="0" err="1"/>
              <a:t>купівлю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</a:t>
            </a:r>
            <a:r>
              <a:rPr lang="ru-RU" dirty="0" err="1"/>
              <a:t>клієнтам</a:t>
            </a:r>
            <a:r>
              <a:rPr lang="ru-RU" dirty="0"/>
              <a:t>-резидентам (</a:t>
            </a:r>
            <a:r>
              <a:rPr lang="ru-RU" dirty="0" err="1"/>
              <a:t>юридичним</a:t>
            </a:r>
            <a:r>
              <a:rPr lang="ru-RU" dirty="0"/>
              <a:t> особам та </a:t>
            </a:r>
            <a:r>
              <a:rPr lang="ru-RU" dirty="0" err="1"/>
              <a:t>фізичним</a:t>
            </a:r>
            <a:r>
              <a:rPr lang="ru-RU" dirty="0"/>
              <a:t> особам-</a:t>
            </a:r>
            <a:r>
              <a:rPr lang="ru-RU" dirty="0" err="1"/>
              <a:t>підприємцям</a:t>
            </a:r>
            <a:r>
              <a:rPr lang="ru-RU" dirty="0"/>
              <a:t>) з метою </a:t>
            </a:r>
            <a:r>
              <a:rPr lang="ru-RU" dirty="0" err="1"/>
              <a:t>переказування</a:t>
            </a:r>
            <a:r>
              <a:rPr lang="ru-RU" dirty="0"/>
              <a:t> такими резидентами </a:t>
            </a:r>
            <a:r>
              <a:rPr lang="ru-RU" dirty="0" err="1"/>
              <a:t>гарантійного</a:t>
            </a:r>
            <a:r>
              <a:rPr lang="ru-RU" dirty="0"/>
              <a:t> </a:t>
            </a:r>
            <a:r>
              <a:rPr lang="ru-RU" dirty="0" err="1"/>
              <a:t>забезпечення</a:t>
            </a:r>
            <a:r>
              <a:rPr lang="ru-RU" dirty="0"/>
              <a:t>, для </a:t>
            </a:r>
            <a:r>
              <a:rPr lang="ru-RU" dirty="0" err="1"/>
              <a:t>взяття</a:t>
            </a:r>
            <a:r>
              <a:rPr lang="ru-RU" dirty="0"/>
              <a:t> </a:t>
            </a:r>
            <a:r>
              <a:rPr lang="ru-RU" dirty="0" err="1"/>
              <a:t>участі</a:t>
            </a:r>
            <a:r>
              <a:rPr lang="ru-RU" dirty="0"/>
              <a:t> в торгах (</a:t>
            </a:r>
            <a:r>
              <a:rPr lang="ru-RU" dirty="0" err="1"/>
              <a:t>тендері</a:t>
            </a:r>
            <a:r>
              <a:rPr lang="ru-RU" dirty="0"/>
              <a:t>, </a:t>
            </a:r>
            <a:r>
              <a:rPr lang="ru-RU" dirty="0" err="1"/>
              <a:t>аукціоні</a:t>
            </a:r>
            <a:r>
              <a:rPr lang="ru-RU" dirty="0"/>
              <a:t>),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передбачає</a:t>
            </a:r>
            <a:r>
              <a:rPr lang="ru-RU" dirty="0"/>
              <a:t> поставку </a:t>
            </a:r>
            <a:r>
              <a:rPr lang="ru-RU" dirty="0" err="1"/>
              <a:t>товарів</a:t>
            </a:r>
            <a:r>
              <a:rPr lang="ru-RU" dirty="0"/>
              <a:t>, за </a:t>
            </a:r>
            <a:r>
              <a:rPr lang="ru-RU" dirty="0" err="1"/>
              <a:t>умови</a:t>
            </a:r>
            <a:r>
              <a:rPr lang="ru-RU" dirty="0"/>
              <a:t> документального </a:t>
            </a:r>
            <a:r>
              <a:rPr lang="ru-RU" dirty="0" err="1"/>
              <a:t>підтвердження</a:t>
            </a:r>
            <a:r>
              <a:rPr lang="ru-RU" dirty="0"/>
              <a:t> </a:t>
            </a:r>
            <a:r>
              <a:rPr lang="ru-RU" dirty="0" err="1"/>
              <a:t>участі</a:t>
            </a:r>
            <a:r>
              <a:rPr lang="ru-RU" dirty="0"/>
              <a:t> в торгах (</a:t>
            </a:r>
            <a:r>
              <a:rPr lang="ru-RU" dirty="0" err="1"/>
              <a:t>тендері</a:t>
            </a:r>
            <a:r>
              <a:rPr lang="ru-RU" dirty="0"/>
              <a:t>, </a:t>
            </a:r>
            <a:r>
              <a:rPr lang="ru-RU" dirty="0" err="1"/>
              <a:t>аукціоні</a:t>
            </a:r>
            <a:r>
              <a:rPr lang="ru-RU" dirty="0"/>
              <a:t>) шляхом </a:t>
            </a:r>
            <a:r>
              <a:rPr lang="ru-RU" dirty="0" err="1"/>
              <a:t>подання</a:t>
            </a:r>
            <a:r>
              <a:rPr lang="ru-RU" dirty="0"/>
              <a:t>:</a:t>
            </a:r>
          </a:p>
          <a:p>
            <a:r>
              <a:rPr lang="ru-RU" dirty="0"/>
              <a:t>1) </a:t>
            </a:r>
            <a:r>
              <a:rPr lang="ru-RU" dirty="0" err="1"/>
              <a:t>договорів</a:t>
            </a:r>
            <a:r>
              <a:rPr lang="ru-RU" dirty="0"/>
              <a:t>/</a:t>
            </a:r>
            <a:r>
              <a:rPr lang="ru-RU" dirty="0" err="1"/>
              <a:t>угод</a:t>
            </a:r>
            <a:r>
              <a:rPr lang="ru-RU" dirty="0"/>
              <a:t>/</a:t>
            </a:r>
            <a:r>
              <a:rPr lang="ru-RU" dirty="0" err="1"/>
              <a:t>контрактів</a:t>
            </a:r>
            <a:r>
              <a:rPr lang="ru-RU" dirty="0"/>
              <a:t>, </a:t>
            </a:r>
            <a:r>
              <a:rPr lang="ru-RU" dirty="0" err="1"/>
              <a:t>розрахунків</a:t>
            </a:r>
            <a:r>
              <a:rPr lang="ru-RU" dirty="0"/>
              <a:t>, </a:t>
            </a:r>
            <a:r>
              <a:rPr lang="ru-RU" dirty="0" err="1"/>
              <a:t>рахунків</a:t>
            </a:r>
            <a:r>
              <a:rPr lang="ru-RU" dirty="0"/>
              <a:t>-фактур, </a:t>
            </a:r>
            <a:r>
              <a:rPr lang="ru-RU" dirty="0" err="1"/>
              <a:t>листів-повідомлень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подаються</a:t>
            </a:r>
            <a:r>
              <a:rPr lang="ru-RU" dirty="0"/>
              <a:t> </a:t>
            </a:r>
            <a:r>
              <a:rPr lang="ru-RU" dirty="0" err="1"/>
              <a:t>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суті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копії</a:t>
            </a:r>
            <a:r>
              <a:rPr lang="ru-RU" dirty="0"/>
              <a:t> листа-</a:t>
            </a:r>
            <a:r>
              <a:rPr lang="ru-RU" dirty="0" err="1"/>
              <a:t>погодження</a:t>
            </a:r>
            <a:r>
              <a:rPr lang="ru-RU" dirty="0"/>
              <a:t> на </a:t>
            </a:r>
            <a:r>
              <a:rPr lang="ru-RU" dirty="0" err="1"/>
              <a:t>переказування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</a:t>
            </a:r>
            <a:r>
              <a:rPr lang="ru-RU" dirty="0" err="1"/>
              <a:t>відповідного</a:t>
            </a:r>
            <a:r>
              <a:rPr lang="ru-RU" dirty="0"/>
              <a:t> </a:t>
            </a:r>
            <a:r>
              <a:rPr lang="ru-RU" dirty="0" err="1"/>
              <a:t>міністерства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іншого</a:t>
            </a:r>
            <a:r>
              <a:rPr lang="ru-RU" dirty="0"/>
              <a:t> центрального органу </a:t>
            </a:r>
            <a:r>
              <a:rPr lang="ru-RU" dirty="0" err="1"/>
              <a:t>виконавчої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, </a:t>
            </a:r>
            <a:r>
              <a:rPr lang="ru-RU" dirty="0" err="1"/>
              <a:t>уповноваженого</a:t>
            </a:r>
            <a:r>
              <a:rPr lang="ru-RU" dirty="0"/>
              <a:t> </a:t>
            </a:r>
            <a:r>
              <a:rPr lang="ru-RU" dirty="0" err="1"/>
              <a:t>управляти</a:t>
            </a:r>
            <a:r>
              <a:rPr lang="ru-RU" dirty="0"/>
              <a:t> </a:t>
            </a:r>
            <a:r>
              <a:rPr lang="ru-RU" dirty="0" err="1"/>
              <a:t>майном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належить</a:t>
            </a:r>
            <a:r>
              <a:rPr lang="ru-RU" dirty="0"/>
              <a:t> </a:t>
            </a:r>
            <a:r>
              <a:rPr lang="ru-RU" dirty="0" err="1"/>
              <a:t>державі</a:t>
            </a:r>
            <a:r>
              <a:rPr lang="ru-RU" dirty="0"/>
              <a:t>, </a:t>
            </a:r>
            <a:r>
              <a:rPr lang="ru-RU" dirty="0" err="1"/>
              <a:t>засвідченої</a:t>
            </a:r>
            <a:r>
              <a:rPr lang="ru-RU" dirty="0"/>
              <a:t> </a:t>
            </a:r>
            <a:r>
              <a:rPr lang="ru-RU" dirty="0" err="1"/>
              <a:t>підписом</a:t>
            </a:r>
            <a:r>
              <a:rPr lang="ru-RU" dirty="0"/>
              <a:t> </a:t>
            </a:r>
            <a:r>
              <a:rPr lang="ru-RU" dirty="0" err="1"/>
              <a:t>керівника</a:t>
            </a:r>
            <a:r>
              <a:rPr lang="ru-RU" dirty="0"/>
              <a:t> (для </a:t>
            </a:r>
            <a:r>
              <a:rPr lang="ru-RU" dirty="0" err="1"/>
              <a:t>резидентів</a:t>
            </a:r>
            <a:r>
              <a:rPr lang="ru-RU" dirty="0"/>
              <a:t>, у статутному </a:t>
            </a:r>
            <a:r>
              <a:rPr lang="ru-RU" dirty="0" err="1"/>
              <a:t>капіталі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є </a:t>
            </a:r>
            <a:r>
              <a:rPr lang="ru-RU" dirty="0" err="1"/>
              <a:t>частка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25573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251" y="204717"/>
            <a:ext cx="9608023" cy="6496334"/>
          </a:xfrm>
        </p:spPr>
        <p:txBody>
          <a:bodyPr/>
          <a:lstStyle/>
          <a:p>
            <a:r>
              <a:rPr lang="ru-RU" b="1" dirty="0"/>
              <a:t> </a:t>
            </a:r>
            <a:r>
              <a:rPr lang="ru-RU" b="1" dirty="0" err="1"/>
              <a:t>Умови</a:t>
            </a:r>
            <a:r>
              <a:rPr lang="ru-RU" b="1" dirty="0"/>
              <a:t>, порядок, </a:t>
            </a:r>
            <a:r>
              <a:rPr lang="ru-RU" b="1" dirty="0" err="1"/>
              <a:t>особливості</a:t>
            </a:r>
            <a:r>
              <a:rPr lang="ru-RU" b="1" dirty="0"/>
              <a:t> </a:t>
            </a:r>
            <a:r>
              <a:rPr lang="ru-RU" b="1" dirty="0" err="1"/>
              <a:t>здійснення</a:t>
            </a:r>
            <a:r>
              <a:rPr lang="ru-RU" b="1" dirty="0"/>
              <a:t> </a:t>
            </a:r>
            <a:r>
              <a:rPr lang="ru-RU" b="1" dirty="0" err="1"/>
              <a:t>валютних</a:t>
            </a:r>
            <a:r>
              <a:rPr lang="ru-RU" b="1" dirty="0"/>
              <a:t> </a:t>
            </a:r>
            <a:r>
              <a:rPr lang="ru-RU" b="1" dirty="0" err="1"/>
              <a:t>операцій</a:t>
            </a:r>
            <a:r>
              <a:rPr lang="ru-RU" b="1" dirty="0"/>
              <a:t> в </a:t>
            </a:r>
            <a:r>
              <a:rPr lang="ru-RU" b="1" dirty="0" err="1"/>
              <a:t>страховій</a:t>
            </a:r>
            <a:r>
              <a:rPr lang="ru-RU" b="1" dirty="0"/>
              <a:t> </a:t>
            </a:r>
            <a:r>
              <a:rPr lang="ru-RU" b="1" dirty="0" err="1"/>
              <a:t>діяльності</a:t>
            </a:r>
            <a:endParaRPr lang="ru-RU" dirty="0"/>
          </a:p>
          <a:p>
            <a:r>
              <a:rPr lang="ru-RU" dirty="0" smtClean="0"/>
              <a:t>Страховики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ліцензію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на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, </a:t>
            </a:r>
            <a:r>
              <a:rPr lang="ru-RU" dirty="0" err="1"/>
              <a:t>визначених</a:t>
            </a:r>
            <a:r>
              <a:rPr lang="ru-RU" dirty="0"/>
              <a:t> у </a:t>
            </a:r>
            <a:r>
              <a:rPr lang="ru-RU" dirty="0" err="1"/>
              <a:t>пункті</a:t>
            </a:r>
            <a:r>
              <a:rPr lang="ru-RU" dirty="0"/>
              <a:t> 3 </a:t>
            </a:r>
            <a:r>
              <a:rPr lang="ru-RU" dirty="0" err="1"/>
              <a:t>частини</a:t>
            </a:r>
            <a:r>
              <a:rPr lang="ru-RU" dirty="0"/>
              <a:t> </a:t>
            </a:r>
            <a:r>
              <a:rPr lang="ru-RU" dirty="0" err="1"/>
              <a:t>другої</a:t>
            </a:r>
            <a:r>
              <a:rPr lang="ru-RU" dirty="0"/>
              <a:t> </a:t>
            </a:r>
            <a:r>
              <a:rPr lang="ru-RU" u="sng" dirty="0" err="1">
                <a:hlinkClick r:id="rId2"/>
              </a:rPr>
              <a:t>статті</a:t>
            </a:r>
            <a:r>
              <a:rPr lang="ru-RU" u="sng" dirty="0">
                <a:hlinkClick r:id="rId2"/>
              </a:rPr>
              <a:t> 9</a:t>
            </a:r>
            <a:r>
              <a:rPr lang="ru-RU" dirty="0"/>
              <a:t> Закону про валюту, </a:t>
            </a:r>
            <a:r>
              <a:rPr lang="ru-RU" dirty="0" err="1"/>
              <a:t>здійснюють</a:t>
            </a:r>
            <a:r>
              <a:rPr lang="ru-RU" dirty="0"/>
              <a:t> </a:t>
            </a:r>
            <a:r>
              <a:rPr lang="ru-RU" dirty="0" err="1"/>
              <a:t>розрахунки</a:t>
            </a:r>
            <a:r>
              <a:rPr lang="ru-RU" dirty="0"/>
              <a:t> в 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 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за договорами </a:t>
            </a:r>
            <a:r>
              <a:rPr lang="ru-RU" dirty="0" err="1"/>
              <a:t>страхування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страхувальниками</a:t>
            </a:r>
            <a:r>
              <a:rPr lang="ru-RU" dirty="0"/>
              <a:t> (особами,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право на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страхової</a:t>
            </a:r>
            <a:r>
              <a:rPr lang="ru-RU" dirty="0"/>
              <a:t> </a:t>
            </a:r>
            <a:r>
              <a:rPr lang="ru-RU" dirty="0" err="1"/>
              <a:t>виплати</a:t>
            </a:r>
            <a:r>
              <a:rPr lang="ru-RU" dirty="0"/>
              <a:t>) та </a:t>
            </a:r>
            <a:r>
              <a:rPr lang="ru-RU" dirty="0" err="1"/>
              <a:t>здійснюють</a:t>
            </a:r>
            <a:r>
              <a:rPr lang="ru-RU" dirty="0"/>
              <a:t> </a:t>
            </a:r>
            <a:r>
              <a:rPr lang="ru-RU" dirty="0" err="1"/>
              <a:t>купівлю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на валютному ринку </a:t>
            </a:r>
            <a:r>
              <a:rPr lang="ru-RU" dirty="0" err="1"/>
              <a:t>України</a:t>
            </a:r>
            <a:r>
              <a:rPr lang="ru-RU" dirty="0"/>
              <a:t> з метою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зобов’язань</a:t>
            </a:r>
            <a:r>
              <a:rPr lang="ru-RU" dirty="0"/>
              <a:t> за такими договорами.</a:t>
            </a:r>
          </a:p>
          <a:p>
            <a:pPr marL="0" indent="0">
              <a:buNone/>
            </a:pPr>
            <a:r>
              <a:rPr lang="ru-RU" dirty="0"/>
              <a:t>Страховики-</a:t>
            </a:r>
            <a:r>
              <a:rPr lang="ru-RU" dirty="0" err="1"/>
              <a:t>резиденти</a:t>
            </a:r>
            <a:r>
              <a:rPr lang="ru-RU" dirty="0"/>
              <a:t> </a:t>
            </a:r>
            <a:r>
              <a:rPr lang="ru-RU" dirty="0" err="1"/>
              <a:t>здійснюють</a:t>
            </a:r>
            <a:r>
              <a:rPr lang="ru-RU" dirty="0"/>
              <a:t> </a:t>
            </a:r>
            <a:r>
              <a:rPr lang="ru-RU" dirty="0" err="1"/>
              <a:t>купівлю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/</a:t>
            </a:r>
            <a:r>
              <a:rPr lang="ru-RU" dirty="0" err="1"/>
              <a:t>переказ</a:t>
            </a:r>
            <a:r>
              <a:rPr lang="ru-RU" dirty="0"/>
              <a:t> з </a:t>
            </a:r>
            <a:r>
              <a:rPr lang="ru-RU" dirty="0" err="1"/>
              <a:t>власних</a:t>
            </a:r>
            <a:r>
              <a:rPr lang="ru-RU" dirty="0"/>
              <a:t> </a:t>
            </a:r>
            <a:r>
              <a:rPr lang="ru-RU" dirty="0" err="1"/>
              <a:t>рахунків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в 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/</a:t>
            </a:r>
            <a:r>
              <a:rPr lang="ru-RU" dirty="0" err="1"/>
              <a:t>гривні</a:t>
            </a:r>
            <a:r>
              <a:rPr lang="ru-RU" dirty="0"/>
              <a:t> на </a:t>
            </a:r>
            <a:r>
              <a:rPr lang="ru-RU" dirty="0" err="1"/>
              <a:t>користь</a:t>
            </a:r>
            <a:r>
              <a:rPr lang="ru-RU" dirty="0"/>
              <a:t> </a:t>
            </a:r>
            <a:r>
              <a:rPr lang="ru-RU" dirty="0" err="1"/>
              <a:t>нерезидентів</a:t>
            </a:r>
            <a:r>
              <a:rPr lang="ru-RU" dirty="0"/>
              <a:t> з метою:</a:t>
            </a:r>
          </a:p>
          <a:p>
            <a:r>
              <a:rPr lang="ru-RU" dirty="0"/>
              <a:t>1)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розрахунків</a:t>
            </a:r>
            <a:r>
              <a:rPr lang="ru-RU" dirty="0"/>
              <a:t> за договорами </a:t>
            </a:r>
            <a:r>
              <a:rPr lang="ru-RU" dirty="0" err="1"/>
              <a:t>страхування</a:t>
            </a:r>
            <a:r>
              <a:rPr lang="ru-RU" dirty="0"/>
              <a:t>/</a:t>
            </a:r>
            <a:r>
              <a:rPr lang="ru-RU" dirty="0" err="1"/>
              <a:t>перестрахування</a:t>
            </a:r>
            <a:r>
              <a:rPr lang="ru-RU" dirty="0"/>
              <a:t> з нерезидентами (страховиками, </a:t>
            </a:r>
            <a:r>
              <a:rPr lang="ru-RU" dirty="0" err="1"/>
              <a:t>страхувальниками</a:t>
            </a:r>
            <a:r>
              <a:rPr lang="ru-RU" dirty="0"/>
              <a:t>, </a:t>
            </a:r>
            <a:r>
              <a:rPr lang="ru-RU" dirty="0" err="1"/>
              <a:t>перестраховиками</a:t>
            </a:r>
            <a:r>
              <a:rPr lang="ru-RU" dirty="0"/>
              <a:t>, </a:t>
            </a:r>
            <a:r>
              <a:rPr lang="ru-RU" dirty="0" err="1"/>
              <a:t>перестрахувальниками</a:t>
            </a:r>
            <a:r>
              <a:rPr lang="ru-RU" dirty="0"/>
              <a:t>, особами,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право на </a:t>
            </a:r>
            <a:r>
              <a:rPr lang="ru-RU" dirty="0" err="1"/>
              <a:t>отримання</a:t>
            </a:r>
            <a:r>
              <a:rPr lang="ru-RU" dirty="0"/>
              <a:t> страхового </a:t>
            </a:r>
            <a:r>
              <a:rPr lang="ru-RU" dirty="0" err="1"/>
              <a:t>відшкодування</a:t>
            </a:r>
            <a:r>
              <a:rPr lang="ru-RU" dirty="0"/>
              <a:t>, </a:t>
            </a:r>
            <a:r>
              <a:rPr lang="ru-RU" dirty="0" err="1"/>
              <a:t>страхової</a:t>
            </a:r>
            <a:r>
              <a:rPr lang="ru-RU" dirty="0"/>
              <a:t> </a:t>
            </a:r>
            <a:r>
              <a:rPr lang="ru-RU" dirty="0" err="1"/>
              <a:t>виплати</a:t>
            </a:r>
            <a:r>
              <a:rPr lang="ru-RU" dirty="0"/>
              <a:t>, </a:t>
            </a:r>
            <a:r>
              <a:rPr lang="ru-RU" dirty="0" err="1"/>
              <a:t>викупної</a:t>
            </a:r>
            <a:r>
              <a:rPr lang="ru-RU" dirty="0"/>
              <a:t> </a:t>
            </a:r>
            <a:r>
              <a:rPr lang="ru-RU" dirty="0" err="1"/>
              <a:t>суми</a:t>
            </a:r>
            <a:r>
              <a:rPr lang="ru-RU" dirty="0"/>
              <a:t> та </a:t>
            </a:r>
            <a:r>
              <a:rPr lang="ru-RU" dirty="0" err="1"/>
              <a:t>інші</a:t>
            </a:r>
            <a:r>
              <a:rPr lang="ru-RU" dirty="0"/>
              <a:t> права </a:t>
            </a:r>
            <a:r>
              <a:rPr lang="ru-RU" dirty="0" err="1"/>
              <a:t>вимоги</a:t>
            </a:r>
            <a:r>
              <a:rPr lang="ru-RU" dirty="0"/>
              <a:t> до </a:t>
            </a:r>
            <a:r>
              <a:rPr lang="ru-RU" dirty="0" err="1"/>
              <a:t>страховиків</a:t>
            </a:r>
            <a:r>
              <a:rPr lang="ru-RU" dirty="0"/>
              <a:t>);</a:t>
            </a:r>
          </a:p>
          <a:p>
            <a:r>
              <a:rPr lang="ru-RU" dirty="0"/>
              <a:t>2)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розрахунків</a:t>
            </a:r>
            <a:r>
              <a:rPr lang="ru-RU" dirty="0"/>
              <a:t> з нерезидентами за договорами про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останніми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 (</a:t>
            </a:r>
            <a:r>
              <a:rPr lang="ru-RU" dirty="0" err="1"/>
              <a:t>assistance</a:t>
            </a:r>
            <a:r>
              <a:rPr lang="ru-RU" dirty="0"/>
              <a:t>) в </a:t>
            </a:r>
            <a:r>
              <a:rPr lang="ru-RU" dirty="0" err="1"/>
              <a:t>операціях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страхування</a:t>
            </a:r>
            <a:r>
              <a:rPr lang="ru-RU" dirty="0"/>
              <a:t> за договорами, </a:t>
            </a:r>
            <a:r>
              <a:rPr lang="ru-RU" dirty="0" err="1"/>
              <a:t>дія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поширюється</a:t>
            </a:r>
            <a:r>
              <a:rPr lang="ru-RU" dirty="0"/>
              <a:t> на </a:t>
            </a:r>
            <a:r>
              <a:rPr lang="ru-RU" dirty="0" err="1"/>
              <a:t>територію</a:t>
            </a:r>
            <a:r>
              <a:rPr lang="ru-RU" dirty="0"/>
              <a:t> </a:t>
            </a:r>
            <a:r>
              <a:rPr lang="ru-RU" dirty="0" err="1"/>
              <a:t>іноземних</a:t>
            </a:r>
            <a:r>
              <a:rPr lang="ru-RU" dirty="0"/>
              <a:t> держав.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67545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251" y="204717"/>
            <a:ext cx="9608023" cy="6496334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Страховики-</a:t>
            </a:r>
            <a:r>
              <a:rPr lang="ru-RU" dirty="0" err="1"/>
              <a:t>резиденти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здійснювати</a:t>
            </a:r>
            <a:r>
              <a:rPr lang="ru-RU" dirty="0"/>
              <a:t> </a:t>
            </a:r>
            <a:r>
              <a:rPr lang="ru-RU" dirty="0" err="1"/>
              <a:t>купівлю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для </a:t>
            </a:r>
            <a:r>
              <a:rPr lang="ru-RU" dirty="0" err="1"/>
              <a:t>покриття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</a:t>
            </a:r>
            <a:r>
              <a:rPr lang="ru-RU" dirty="0" err="1"/>
              <a:t>страхових</a:t>
            </a:r>
            <a:r>
              <a:rPr lang="ru-RU" dirty="0"/>
              <a:t> </a:t>
            </a:r>
            <a:r>
              <a:rPr lang="ru-RU" dirty="0" err="1"/>
              <a:t>резервів</a:t>
            </a:r>
            <a:r>
              <a:rPr lang="ru-RU" dirty="0"/>
              <a:t> в 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 за договорами </a:t>
            </a:r>
            <a:r>
              <a:rPr lang="ru-RU" dirty="0" err="1"/>
              <a:t>страхування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 в межах, </a:t>
            </a:r>
            <a:r>
              <a:rPr lang="ru-RU" dirty="0" err="1"/>
              <a:t>установлених</a:t>
            </a:r>
            <a:r>
              <a:rPr lang="ru-RU" dirty="0"/>
              <a:t> </a:t>
            </a:r>
            <a:r>
              <a:rPr lang="ru-RU" dirty="0" err="1"/>
              <a:t>законодавством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за </a:t>
            </a:r>
            <a:r>
              <a:rPr lang="ru-RU" dirty="0" err="1"/>
              <a:t>умови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страховики </a:t>
            </a:r>
            <a:r>
              <a:rPr lang="ru-RU" dirty="0" err="1"/>
              <a:t>несуть</a:t>
            </a:r>
            <a:r>
              <a:rPr lang="ru-RU" dirty="0"/>
              <a:t> </a:t>
            </a:r>
            <a:r>
              <a:rPr lang="ru-RU" dirty="0" err="1"/>
              <a:t>відповідальність</a:t>
            </a:r>
            <a:r>
              <a:rPr lang="ru-RU" dirty="0"/>
              <a:t> за </a:t>
            </a:r>
            <a:r>
              <a:rPr lang="ru-RU" dirty="0" err="1"/>
              <a:t>відповідними</a:t>
            </a:r>
            <a:r>
              <a:rPr lang="ru-RU" dirty="0"/>
              <a:t> </a:t>
            </a:r>
            <a:r>
              <a:rPr lang="ru-RU" dirty="0" err="1"/>
              <a:t>страховими</a:t>
            </a:r>
            <a:r>
              <a:rPr lang="ru-RU" dirty="0"/>
              <a:t> </a:t>
            </a:r>
            <a:r>
              <a:rPr lang="ru-RU" dirty="0" err="1"/>
              <a:t>зобов’язаннями</a:t>
            </a:r>
            <a:r>
              <a:rPr lang="ru-RU" dirty="0"/>
              <a:t> в 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.</a:t>
            </a:r>
          </a:p>
          <a:p>
            <a:r>
              <a:rPr lang="ru-RU" dirty="0"/>
              <a:t>Страховики для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купівлі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в такому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надати</a:t>
            </a:r>
            <a:r>
              <a:rPr lang="ru-RU" dirty="0"/>
              <a:t> до банку </a:t>
            </a:r>
            <a:r>
              <a:rPr lang="ru-RU" dirty="0" err="1"/>
              <a:t>довідку</a:t>
            </a:r>
            <a:r>
              <a:rPr lang="ru-RU" dirty="0"/>
              <a:t> (лист) у </a:t>
            </a:r>
            <a:r>
              <a:rPr lang="ru-RU" dirty="0" err="1"/>
              <a:t>довільній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 за </a:t>
            </a:r>
            <a:r>
              <a:rPr lang="ru-RU" dirty="0" err="1"/>
              <a:t>підписами</a:t>
            </a:r>
            <a:r>
              <a:rPr lang="ru-RU" dirty="0"/>
              <a:t> </a:t>
            </a:r>
            <a:r>
              <a:rPr lang="ru-RU" dirty="0" err="1"/>
              <a:t>керівника</a:t>
            </a:r>
            <a:r>
              <a:rPr lang="ru-RU" dirty="0"/>
              <a:t>, головного бухгалтера та </a:t>
            </a:r>
            <a:r>
              <a:rPr lang="ru-RU" dirty="0" err="1"/>
              <a:t>актуарія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містить</a:t>
            </a:r>
            <a:r>
              <a:rPr lang="ru-RU" dirty="0"/>
              <a:t> </a:t>
            </a:r>
            <a:r>
              <a:rPr lang="ru-RU" dirty="0" err="1"/>
              <a:t>розрахунок</a:t>
            </a:r>
            <a:r>
              <a:rPr lang="ru-RU" dirty="0"/>
              <a:t> </a:t>
            </a:r>
            <a:r>
              <a:rPr lang="ru-RU" dirty="0" err="1"/>
              <a:t>суми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, яку </a:t>
            </a:r>
            <a:r>
              <a:rPr lang="ru-RU" dirty="0" err="1"/>
              <a:t>потрібно</a:t>
            </a:r>
            <a:r>
              <a:rPr lang="ru-RU" dirty="0"/>
              <a:t> </a:t>
            </a:r>
            <a:r>
              <a:rPr lang="ru-RU" dirty="0" err="1"/>
              <a:t>придбати</a:t>
            </a:r>
            <a:r>
              <a:rPr lang="ru-RU" dirty="0"/>
              <a:t> для </a:t>
            </a:r>
            <a:r>
              <a:rPr lang="ru-RU" dirty="0" err="1"/>
              <a:t>покриття</a:t>
            </a:r>
            <a:r>
              <a:rPr lang="ru-RU" dirty="0"/>
              <a:t> </a:t>
            </a:r>
            <a:r>
              <a:rPr lang="ru-RU" dirty="0" err="1"/>
              <a:t>резервів</a:t>
            </a:r>
            <a:r>
              <a:rPr lang="ru-RU" dirty="0"/>
              <a:t> в 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 за </a:t>
            </a:r>
            <a:r>
              <a:rPr lang="ru-RU" dirty="0" err="1"/>
              <a:t>укладеними</a:t>
            </a:r>
            <a:r>
              <a:rPr lang="ru-RU" dirty="0"/>
              <a:t> страховиком договорами </a:t>
            </a:r>
            <a:r>
              <a:rPr lang="ru-RU" dirty="0" err="1"/>
              <a:t>страхування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,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зазначенням</a:t>
            </a:r>
            <a:r>
              <a:rPr lang="ru-RU" dirty="0"/>
              <a:t> </a:t>
            </a:r>
            <a:r>
              <a:rPr lang="ru-RU" dirty="0" err="1"/>
              <a:t>розміру</a:t>
            </a:r>
            <a:r>
              <a:rPr lang="ru-RU" dirty="0"/>
              <a:t> </a:t>
            </a:r>
            <a:r>
              <a:rPr lang="ru-RU" dirty="0" err="1"/>
              <a:t>сформованих</a:t>
            </a:r>
            <a:r>
              <a:rPr lang="ru-RU" dirty="0"/>
              <a:t> </a:t>
            </a:r>
            <a:r>
              <a:rPr lang="ru-RU" dirty="0" err="1"/>
              <a:t>страхових</a:t>
            </a:r>
            <a:r>
              <a:rPr lang="ru-RU" dirty="0"/>
              <a:t> </a:t>
            </a:r>
            <a:r>
              <a:rPr lang="ru-RU" dirty="0" err="1"/>
              <a:t>резервів</a:t>
            </a:r>
            <a:r>
              <a:rPr lang="ru-RU" dirty="0"/>
              <a:t> у </a:t>
            </a:r>
            <a:r>
              <a:rPr lang="ru-RU" dirty="0" err="1"/>
              <a:t>відповідній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 та фактичного </a:t>
            </a:r>
            <a:r>
              <a:rPr lang="ru-RU" dirty="0" err="1"/>
              <a:t>розміру</a:t>
            </a:r>
            <a:r>
              <a:rPr lang="ru-RU" dirty="0"/>
              <a:t> </a:t>
            </a:r>
            <a:r>
              <a:rPr lang="ru-RU" dirty="0" err="1"/>
              <a:t>наявної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в </a:t>
            </a:r>
            <a:r>
              <a:rPr lang="ru-RU" dirty="0" err="1"/>
              <a:t>складі</a:t>
            </a:r>
            <a:r>
              <a:rPr lang="ru-RU" dirty="0"/>
              <a:t> </a:t>
            </a:r>
            <a:r>
              <a:rPr lang="ru-RU" dirty="0" err="1"/>
              <a:t>активів</a:t>
            </a:r>
            <a:r>
              <a:rPr lang="ru-RU" dirty="0"/>
              <a:t> страховика.</a:t>
            </a:r>
          </a:p>
          <a:p>
            <a:r>
              <a:rPr lang="en-US" b="1" dirty="0"/>
              <a:t>IX. </a:t>
            </a:r>
            <a:r>
              <a:rPr lang="ru-RU" b="1" dirty="0" err="1"/>
              <a:t>Ліміти</a:t>
            </a:r>
            <a:endParaRPr lang="ru-RU" dirty="0"/>
          </a:p>
          <a:p>
            <a:r>
              <a:rPr lang="ru-RU" dirty="0" smtClean="0"/>
              <a:t> </a:t>
            </a:r>
            <a:r>
              <a:rPr lang="ru-RU" dirty="0" err="1"/>
              <a:t>Резиденти</a:t>
            </a:r>
            <a:r>
              <a:rPr lang="ru-RU" dirty="0"/>
              <a:t> </a:t>
            </a:r>
            <a:r>
              <a:rPr lang="ru-RU" dirty="0" err="1"/>
              <a:t>здійснюють</a:t>
            </a:r>
            <a:r>
              <a:rPr lang="ru-RU" dirty="0"/>
              <a:t> </a:t>
            </a:r>
            <a:r>
              <a:rPr lang="ru-RU" dirty="0" err="1"/>
              <a:t>купівлю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/</a:t>
            </a:r>
            <a:r>
              <a:rPr lang="ru-RU" dirty="0" err="1"/>
              <a:t>переказ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в 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/</a:t>
            </a:r>
            <a:r>
              <a:rPr lang="ru-RU" dirty="0" err="1"/>
              <a:t>гривні</a:t>
            </a:r>
            <a:r>
              <a:rPr lang="ru-RU" dirty="0"/>
              <a:t> за кордон/на </a:t>
            </a:r>
            <a:r>
              <a:rPr lang="ru-RU" dirty="0" err="1"/>
              <a:t>поточний</a:t>
            </a:r>
            <a:r>
              <a:rPr lang="ru-RU" dirty="0"/>
              <a:t> </a:t>
            </a:r>
            <a:r>
              <a:rPr lang="ru-RU" dirty="0" err="1"/>
              <a:t>рахунок</a:t>
            </a:r>
            <a:r>
              <a:rPr lang="ru-RU" dirty="0"/>
              <a:t> нерезидента - </a:t>
            </a:r>
            <a:r>
              <a:rPr lang="ru-RU" dirty="0" err="1"/>
              <a:t>юридичної</a:t>
            </a:r>
            <a:r>
              <a:rPr lang="ru-RU" dirty="0"/>
              <a:t> особи, </a:t>
            </a:r>
            <a:r>
              <a:rPr lang="ru-RU" dirty="0" err="1"/>
              <a:t>відкритий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 (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інвестиційного</a:t>
            </a:r>
            <a:r>
              <a:rPr lang="ru-RU" dirty="0"/>
              <a:t> </a:t>
            </a:r>
            <a:r>
              <a:rPr lang="ru-RU" dirty="0" err="1"/>
              <a:t>рахунку</a:t>
            </a:r>
            <a:r>
              <a:rPr lang="ru-RU" dirty="0"/>
              <a:t>), з </a:t>
            </a:r>
            <a:r>
              <a:rPr lang="ru-RU" dirty="0" err="1"/>
              <a:t>дотриманням</a:t>
            </a:r>
            <a:r>
              <a:rPr lang="ru-RU" dirty="0"/>
              <a:t> </a:t>
            </a:r>
            <a:r>
              <a:rPr lang="ru-RU" dirty="0" err="1"/>
              <a:t>лімітів</a:t>
            </a:r>
            <a:r>
              <a:rPr lang="ru-RU" dirty="0"/>
              <a:t>, </a:t>
            </a:r>
            <a:r>
              <a:rPr lang="ru-RU" dirty="0" err="1"/>
              <a:t>визначених</a:t>
            </a:r>
            <a:r>
              <a:rPr lang="ru-RU" dirty="0"/>
              <a:t> </a:t>
            </a:r>
            <a:r>
              <a:rPr lang="ru-RU" dirty="0" smtClean="0"/>
              <a:t> </a:t>
            </a:r>
            <a:r>
              <a:rPr lang="ru-RU" dirty="0" err="1" smtClean="0"/>
              <a:t>нижче</a:t>
            </a:r>
            <a:r>
              <a:rPr lang="ru-RU" dirty="0" smtClean="0"/>
              <a:t>.</a:t>
            </a:r>
          </a:p>
          <a:p>
            <a:r>
              <a:rPr lang="ru-RU" dirty="0" err="1"/>
              <a:t>Фізичній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-резиденту </a:t>
            </a:r>
            <a:r>
              <a:rPr lang="ru-RU" dirty="0" err="1"/>
              <a:t>дозволяється</a:t>
            </a:r>
            <a:r>
              <a:rPr lang="ru-RU" dirty="0"/>
              <a:t> </a:t>
            </a:r>
            <a:r>
              <a:rPr lang="ru-RU" dirty="0" err="1"/>
              <a:t>здійснювати</a:t>
            </a:r>
            <a:r>
              <a:rPr lang="ru-RU" dirty="0"/>
              <a:t> </a:t>
            </a:r>
            <a:r>
              <a:rPr lang="ru-RU" dirty="0" err="1"/>
              <a:t>валютні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з </a:t>
            </a:r>
            <a:r>
              <a:rPr lang="ru-RU" dirty="0" err="1"/>
              <a:t>переказу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з </a:t>
            </a:r>
            <a:r>
              <a:rPr lang="ru-RU" dirty="0" err="1"/>
              <a:t>України</a:t>
            </a:r>
            <a:r>
              <a:rPr lang="ru-RU" dirty="0"/>
              <a:t>/на </a:t>
            </a:r>
            <a:r>
              <a:rPr lang="ru-RU" dirty="0" err="1"/>
              <a:t>поточні</a:t>
            </a:r>
            <a:r>
              <a:rPr lang="ru-RU" dirty="0"/>
              <a:t> </a:t>
            </a:r>
            <a:r>
              <a:rPr lang="ru-RU" dirty="0" err="1"/>
              <a:t>рахунки</a:t>
            </a:r>
            <a:r>
              <a:rPr lang="ru-RU" dirty="0"/>
              <a:t> </a:t>
            </a:r>
            <a:r>
              <a:rPr lang="ru-RU" dirty="0" err="1"/>
              <a:t>нерезидентів</a:t>
            </a:r>
            <a:r>
              <a:rPr lang="ru-RU" dirty="0"/>
              <a:t> - </a:t>
            </a:r>
            <a:r>
              <a:rPr lang="ru-RU" dirty="0" err="1"/>
              <a:t>юридичних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відкриті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 (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інвестиційних</a:t>
            </a:r>
            <a:r>
              <a:rPr lang="ru-RU" dirty="0"/>
              <a:t> </a:t>
            </a:r>
            <a:r>
              <a:rPr lang="ru-RU" dirty="0" err="1"/>
              <a:t>рахунків</a:t>
            </a:r>
            <a:r>
              <a:rPr lang="ru-RU" dirty="0"/>
              <a:t>), з метою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власних</a:t>
            </a:r>
            <a:r>
              <a:rPr lang="ru-RU" dirty="0"/>
              <a:t> </a:t>
            </a:r>
            <a:r>
              <a:rPr lang="ru-RU" dirty="0" err="1"/>
              <a:t>зобов’язань</a:t>
            </a:r>
            <a:r>
              <a:rPr lang="ru-RU" dirty="0"/>
              <a:t> перед нерезидентом за договором </a:t>
            </a:r>
            <a:r>
              <a:rPr lang="ru-RU" dirty="0" err="1"/>
              <a:t>страхування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/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інвестиції</a:t>
            </a:r>
            <a:r>
              <a:rPr lang="ru-RU" dirty="0"/>
              <a:t> за кордон/</a:t>
            </a:r>
            <a:r>
              <a:rPr lang="ru-RU" dirty="0" err="1"/>
              <a:t>розміщення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на </a:t>
            </a:r>
            <a:r>
              <a:rPr lang="ru-RU" dirty="0" err="1"/>
              <a:t>власному</a:t>
            </a:r>
            <a:r>
              <a:rPr lang="ru-RU" dirty="0"/>
              <a:t> </a:t>
            </a:r>
            <a:r>
              <a:rPr lang="ru-RU" dirty="0" err="1"/>
              <a:t>рахунку</a:t>
            </a:r>
            <a:r>
              <a:rPr lang="ru-RU" dirty="0"/>
              <a:t> за межами </a:t>
            </a:r>
            <a:r>
              <a:rPr lang="ru-RU" dirty="0" err="1"/>
              <a:t>України</a:t>
            </a:r>
            <a:r>
              <a:rPr lang="ru-RU" dirty="0"/>
              <a:t>/</a:t>
            </a:r>
            <a:r>
              <a:rPr lang="ru-RU" dirty="0" err="1"/>
              <a:t>надання</a:t>
            </a:r>
            <a:r>
              <a:rPr lang="ru-RU" dirty="0"/>
              <a:t> нерезиденту </a:t>
            </a:r>
            <a:r>
              <a:rPr lang="ru-RU" dirty="0" err="1"/>
              <a:t>позики</a:t>
            </a:r>
            <a:r>
              <a:rPr lang="ru-RU" dirty="0"/>
              <a:t> (</a:t>
            </a:r>
            <a:r>
              <a:rPr lang="ru-RU" dirty="0" err="1"/>
              <a:t>поворотної</a:t>
            </a:r>
            <a:r>
              <a:rPr lang="ru-RU" dirty="0"/>
              <a:t> </a:t>
            </a:r>
            <a:r>
              <a:rPr lang="ru-RU" dirty="0" err="1"/>
              <a:t>фінансової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) в 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календарного року на </a:t>
            </a:r>
            <a:r>
              <a:rPr lang="ru-RU" dirty="0" err="1"/>
              <a:t>загальну</a:t>
            </a:r>
            <a:r>
              <a:rPr lang="ru-RU" dirty="0"/>
              <a:t> суму, </a:t>
            </a:r>
            <a:r>
              <a:rPr lang="ru-RU" dirty="0" err="1"/>
              <a:t>що</a:t>
            </a:r>
            <a:r>
              <a:rPr lang="ru-RU" dirty="0"/>
              <a:t> не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перевищувати</a:t>
            </a:r>
            <a:r>
              <a:rPr lang="ru-RU" dirty="0"/>
              <a:t> в </a:t>
            </a:r>
            <a:r>
              <a:rPr lang="ru-RU" dirty="0" err="1"/>
              <a:t>сукупності</a:t>
            </a:r>
            <a:r>
              <a:rPr lang="ru-RU" dirty="0"/>
              <a:t> 200 000 </a:t>
            </a:r>
            <a:r>
              <a:rPr lang="ru-RU" dirty="0" err="1"/>
              <a:t>євро</a:t>
            </a:r>
            <a:r>
              <a:rPr lang="ru-RU" dirty="0"/>
              <a:t> </a:t>
            </a:r>
            <a:r>
              <a:rPr lang="ru-RU" dirty="0" err="1"/>
              <a:t>включно</a:t>
            </a:r>
            <a:r>
              <a:rPr lang="ru-RU" dirty="0"/>
              <a:t> (</a:t>
            </a:r>
            <a:r>
              <a:rPr lang="ru-RU" dirty="0" err="1"/>
              <a:t>еквівалент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суми</a:t>
            </a:r>
            <a:r>
              <a:rPr lang="ru-RU" dirty="0"/>
              <a:t> в </a:t>
            </a:r>
            <a:r>
              <a:rPr lang="ru-RU" dirty="0" err="1"/>
              <a:t>іншій</a:t>
            </a:r>
            <a:r>
              <a:rPr lang="ru-RU" dirty="0"/>
              <a:t> 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/</a:t>
            </a:r>
            <a:r>
              <a:rPr lang="ru-RU" dirty="0" err="1"/>
              <a:t>гривні</a:t>
            </a:r>
            <a:r>
              <a:rPr lang="ru-RU" dirty="0"/>
              <a:t> за </a:t>
            </a:r>
            <a:r>
              <a:rPr lang="ru-RU" dirty="0" err="1"/>
              <a:t>офіційним</a:t>
            </a:r>
            <a:r>
              <a:rPr lang="ru-RU" dirty="0"/>
              <a:t> курсом </a:t>
            </a:r>
            <a:r>
              <a:rPr lang="ru-RU" dirty="0" err="1"/>
              <a:t>гривні</a:t>
            </a:r>
            <a:r>
              <a:rPr lang="ru-RU" dirty="0"/>
              <a:t> до </a:t>
            </a:r>
            <a:r>
              <a:rPr lang="ru-RU" dirty="0" err="1"/>
              <a:t>іноземних</a:t>
            </a:r>
            <a:r>
              <a:rPr lang="ru-RU" dirty="0"/>
              <a:t> валют, </a:t>
            </a:r>
            <a:r>
              <a:rPr lang="ru-RU" dirty="0" err="1"/>
              <a:t>установленим</a:t>
            </a:r>
            <a:r>
              <a:rPr lang="ru-RU" dirty="0"/>
              <a:t> </a:t>
            </a:r>
            <a:r>
              <a:rPr lang="ru-RU" dirty="0" err="1"/>
              <a:t>Національним</a:t>
            </a:r>
            <a:r>
              <a:rPr lang="ru-RU" dirty="0"/>
              <a:t> банком на дату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відповідної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42186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251" y="204717"/>
            <a:ext cx="9608023" cy="6496334"/>
          </a:xfrm>
        </p:spPr>
        <p:txBody>
          <a:bodyPr/>
          <a:lstStyle/>
          <a:p>
            <a:r>
              <a:rPr lang="ru-RU" dirty="0" err="1" smtClean="0"/>
              <a:t>Ліміт</a:t>
            </a:r>
            <a:r>
              <a:rPr lang="ru-RU" dirty="0" smtClean="0"/>
              <a:t> </a:t>
            </a:r>
            <a:r>
              <a:rPr lang="ru-RU" dirty="0" err="1" smtClean="0"/>
              <a:t>поширюється</a:t>
            </a:r>
            <a:r>
              <a:rPr lang="ru-RU" dirty="0" smtClean="0"/>
              <a:t> </a:t>
            </a:r>
            <a:r>
              <a:rPr lang="ru-RU" dirty="0"/>
              <a:t>на </a:t>
            </a:r>
            <a:r>
              <a:rPr lang="ru-RU" dirty="0" err="1"/>
              <a:t>валютні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</a:t>
            </a:r>
            <a:r>
              <a:rPr lang="ru-RU" dirty="0" err="1"/>
              <a:t>фізичних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за </a:t>
            </a:r>
            <a:r>
              <a:rPr lang="ru-RU" dirty="0" err="1"/>
              <a:t>умови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</a:t>
            </a:r>
            <a:r>
              <a:rPr lang="ru-RU" dirty="0" err="1"/>
              <a:t>здійснюються</a:t>
            </a:r>
            <a:r>
              <a:rPr lang="ru-RU" dirty="0"/>
              <a:t> </a:t>
            </a:r>
            <a:r>
              <a:rPr lang="ru-RU" dirty="0" err="1"/>
              <a:t>фізичними</a:t>
            </a:r>
            <a:r>
              <a:rPr lang="ru-RU" dirty="0"/>
              <a:t> особами для </a:t>
            </a:r>
            <a:r>
              <a:rPr lang="ru-RU" dirty="0" err="1"/>
              <a:t>власних</a:t>
            </a:r>
            <a:r>
              <a:rPr lang="ru-RU" dirty="0"/>
              <a:t> потреб та не </a:t>
            </a:r>
            <a:r>
              <a:rPr lang="ru-RU" dirty="0" err="1"/>
              <a:t>пов’язані</a:t>
            </a:r>
            <a:r>
              <a:rPr lang="ru-RU" dirty="0"/>
              <a:t> з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підприємницькою</a:t>
            </a:r>
            <a:r>
              <a:rPr lang="ru-RU" dirty="0"/>
              <a:t> </a:t>
            </a:r>
            <a:r>
              <a:rPr lang="ru-RU" dirty="0" err="1"/>
              <a:t>діяльністю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/>
              <a:t>Резиденту (</a:t>
            </a:r>
            <a:r>
              <a:rPr lang="ru-RU" dirty="0" err="1"/>
              <a:t>юридичній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/</a:t>
            </a:r>
            <a:r>
              <a:rPr lang="ru-RU" dirty="0" err="1"/>
              <a:t>фізичній</a:t>
            </a:r>
            <a:r>
              <a:rPr lang="ru-RU" dirty="0"/>
              <a:t> </a:t>
            </a:r>
            <a:r>
              <a:rPr lang="ru-RU" dirty="0" err="1"/>
              <a:t>особі-підприємцю</a:t>
            </a:r>
            <a:r>
              <a:rPr lang="ru-RU" dirty="0"/>
              <a:t>) </a:t>
            </a:r>
            <a:r>
              <a:rPr lang="ru-RU" dirty="0" err="1"/>
              <a:t>дозволяється</a:t>
            </a:r>
            <a:r>
              <a:rPr lang="ru-RU" dirty="0"/>
              <a:t> </a:t>
            </a:r>
            <a:r>
              <a:rPr lang="ru-RU" dirty="0" err="1"/>
              <a:t>здійснювати</a:t>
            </a:r>
            <a:r>
              <a:rPr lang="ru-RU" dirty="0"/>
              <a:t> </a:t>
            </a:r>
            <a:r>
              <a:rPr lang="ru-RU" dirty="0" err="1"/>
              <a:t>валютні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з метою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господарської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з </a:t>
            </a:r>
            <a:r>
              <a:rPr lang="ru-RU" dirty="0" err="1"/>
              <a:t>переказу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з </a:t>
            </a:r>
            <a:r>
              <a:rPr lang="ru-RU" dirty="0" err="1"/>
              <a:t>України</a:t>
            </a:r>
            <a:r>
              <a:rPr lang="ru-RU" dirty="0"/>
              <a:t>/на </a:t>
            </a:r>
            <a:r>
              <a:rPr lang="ru-RU" dirty="0" err="1"/>
              <a:t>поточні</a:t>
            </a:r>
            <a:r>
              <a:rPr lang="ru-RU" dirty="0"/>
              <a:t> </a:t>
            </a:r>
            <a:r>
              <a:rPr lang="ru-RU" dirty="0" err="1"/>
              <a:t>рахунки</a:t>
            </a:r>
            <a:r>
              <a:rPr lang="ru-RU" dirty="0"/>
              <a:t> </a:t>
            </a:r>
            <a:r>
              <a:rPr lang="ru-RU" dirty="0" err="1"/>
              <a:t>нерезидентів</a:t>
            </a:r>
            <a:r>
              <a:rPr lang="ru-RU" dirty="0"/>
              <a:t> - </a:t>
            </a:r>
            <a:r>
              <a:rPr lang="ru-RU" dirty="0" err="1"/>
              <a:t>юридичних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відкриті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 (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інвестиційних</a:t>
            </a:r>
            <a:r>
              <a:rPr lang="ru-RU" dirty="0"/>
              <a:t> </a:t>
            </a:r>
            <a:r>
              <a:rPr lang="ru-RU" dirty="0" err="1"/>
              <a:t>рахунків</a:t>
            </a:r>
            <a:r>
              <a:rPr lang="ru-RU" dirty="0"/>
              <a:t>), </a:t>
            </a:r>
            <a:r>
              <a:rPr lang="ru-RU" dirty="0" err="1"/>
              <a:t>уключаючи</a:t>
            </a:r>
            <a:r>
              <a:rPr lang="ru-RU" dirty="0"/>
              <a:t> </a:t>
            </a:r>
            <a:r>
              <a:rPr lang="ru-RU" dirty="0" err="1"/>
              <a:t>переказ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з метою </a:t>
            </a:r>
            <a:r>
              <a:rPr lang="ru-RU" dirty="0" err="1"/>
              <a:t>придбання</a:t>
            </a:r>
            <a:r>
              <a:rPr lang="ru-RU" dirty="0"/>
              <a:t> резидентом </a:t>
            </a:r>
            <a:r>
              <a:rPr lang="ru-RU" dirty="0" err="1"/>
              <a:t>цінних</a:t>
            </a:r>
            <a:r>
              <a:rPr lang="ru-RU" dirty="0"/>
              <a:t> </a:t>
            </a:r>
            <a:r>
              <a:rPr lang="ru-RU" dirty="0" err="1"/>
              <a:t>паперів</a:t>
            </a:r>
            <a:r>
              <a:rPr lang="ru-RU" dirty="0"/>
              <a:t> </a:t>
            </a:r>
            <a:r>
              <a:rPr lang="ru-RU" dirty="0" err="1"/>
              <a:t>іноземного</a:t>
            </a:r>
            <a:r>
              <a:rPr lang="ru-RU" dirty="0"/>
              <a:t> </a:t>
            </a:r>
            <a:r>
              <a:rPr lang="ru-RU" dirty="0" err="1"/>
              <a:t>емітента</a:t>
            </a:r>
            <a:r>
              <a:rPr lang="ru-RU" dirty="0"/>
              <a:t>, </a:t>
            </a:r>
            <a:r>
              <a:rPr lang="ru-RU" dirty="0" err="1"/>
              <a:t>облігацій</a:t>
            </a:r>
            <a:r>
              <a:rPr lang="ru-RU" dirty="0"/>
              <a:t> </a:t>
            </a:r>
            <a:r>
              <a:rPr lang="ru-RU" dirty="0" err="1"/>
              <a:t>зовнішньої</a:t>
            </a:r>
            <a:r>
              <a:rPr lang="ru-RU" dirty="0"/>
              <a:t>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позики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протягом</a:t>
            </a:r>
            <a:r>
              <a:rPr lang="ru-RU" dirty="0"/>
              <a:t> календарного року на </a:t>
            </a:r>
            <a:r>
              <a:rPr lang="ru-RU" dirty="0" err="1"/>
              <a:t>загальну</a:t>
            </a:r>
            <a:r>
              <a:rPr lang="ru-RU" dirty="0"/>
              <a:t> суму, </a:t>
            </a:r>
            <a:r>
              <a:rPr lang="ru-RU" dirty="0" err="1"/>
              <a:t>що</a:t>
            </a:r>
            <a:r>
              <a:rPr lang="ru-RU" dirty="0"/>
              <a:t> не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перевищувати</a:t>
            </a:r>
            <a:r>
              <a:rPr lang="ru-RU" dirty="0"/>
              <a:t> в </a:t>
            </a:r>
            <a:r>
              <a:rPr lang="ru-RU" dirty="0" err="1"/>
              <a:t>сукупності</a:t>
            </a:r>
            <a:r>
              <a:rPr lang="ru-RU" dirty="0"/>
              <a:t> 2 000 000 </a:t>
            </a:r>
            <a:r>
              <a:rPr lang="ru-RU" dirty="0" err="1"/>
              <a:t>євро</a:t>
            </a:r>
            <a:r>
              <a:rPr lang="ru-RU" dirty="0"/>
              <a:t> </a:t>
            </a:r>
            <a:r>
              <a:rPr lang="ru-RU" dirty="0" err="1"/>
              <a:t>включно</a:t>
            </a:r>
            <a:r>
              <a:rPr lang="ru-RU" dirty="0"/>
              <a:t> (</a:t>
            </a:r>
            <a:r>
              <a:rPr lang="ru-RU" dirty="0" err="1"/>
              <a:t>еквівалент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суми</a:t>
            </a:r>
            <a:r>
              <a:rPr lang="ru-RU" dirty="0"/>
              <a:t> в </a:t>
            </a:r>
            <a:r>
              <a:rPr lang="ru-RU" dirty="0" err="1"/>
              <a:t>іншій</a:t>
            </a:r>
            <a:r>
              <a:rPr lang="ru-RU" dirty="0"/>
              <a:t> 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/</a:t>
            </a:r>
            <a:r>
              <a:rPr lang="ru-RU" dirty="0" err="1"/>
              <a:t>гривні</a:t>
            </a:r>
            <a:r>
              <a:rPr lang="ru-RU" dirty="0"/>
              <a:t> за </a:t>
            </a:r>
            <a:r>
              <a:rPr lang="ru-RU" dirty="0" err="1"/>
              <a:t>офіційним</a:t>
            </a:r>
            <a:r>
              <a:rPr lang="ru-RU" dirty="0"/>
              <a:t> курсом </a:t>
            </a:r>
            <a:r>
              <a:rPr lang="ru-RU" dirty="0" err="1"/>
              <a:t>гривні</a:t>
            </a:r>
            <a:r>
              <a:rPr lang="ru-RU" dirty="0"/>
              <a:t> до </a:t>
            </a:r>
            <a:r>
              <a:rPr lang="ru-RU" dirty="0" err="1"/>
              <a:t>іноземних</a:t>
            </a:r>
            <a:r>
              <a:rPr lang="ru-RU" dirty="0"/>
              <a:t> валют, </a:t>
            </a:r>
            <a:r>
              <a:rPr lang="ru-RU" dirty="0" err="1"/>
              <a:t>установленим</a:t>
            </a:r>
            <a:r>
              <a:rPr lang="ru-RU" dirty="0"/>
              <a:t> </a:t>
            </a:r>
            <a:r>
              <a:rPr lang="ru-RU" dirty="0" err="1"/>
              <a:t>Національним</a:t>
            </a:r>
            <a:r>
              <a:rPr lang="ru-RU" dirty="0"/>
              <a:t> банком на дату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відповідної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31442214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1069" y="0"/>
            <a:ext cx="11341289" cy="68579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350" dirty="0" err="1"/>
              <a:t>Ліміт</a:t>
            </a:r>
            <a:r>
              <a:rPr lang="ru-RU" sz="1350" dirty="0"/>
              <a:t>, </a:t>
            </a:r>
            <a:r>
              <a:rPr lang="ru-RU" sz="1350" dirty="0" smtClean="0"/>
              <a:t>не </a:t>
            </a:r>
            <a:r>
              <a:rPr lang="ru-RU" sz="1350" dirty="0" err="1"/>
              <a:t>поширюється</a:t>
            </a:r>
            <a:r>
              <a:rPr lang="ru-RU" sz="1350" dirty="0"/>
              <a:t> на </a:t>
            </a:r>
            <a:r>
              <a:rPr lang="ru-RU" sz="1350" dirty="0" err="1"/>
              <a:t>такі</a:t>
            </a:r>
            <a:r>
              <a:rPr lang="ru-RU" sz="1350" dirty="0"/>
              <a:t> </a:t>
            </a:r>
            <a:r>
              <a:rPr lang="ru-RU" sz="1350" dirty="0" err="1"/>
              <a:t>операції</a:t>
            </a:r>
            <a:r>
              <a:rPr lang="ru-RU" sz="1350" dirty="0"/>
              <a:t> </a:t>
            </a:r>
            <a:r>
              <a:rPr lang="ru-RU" sz="1350" dirty="0" err="1"/>
              <a:t>резидентів</a:t>
            </a:r>
            <a:r>
              <a:rPr lang="ru-RU" sz="1350" dirty="0"/>
              <a:t> (</a:t>
            </a:r>
            <a:r>
              <a:rPr lang="ru-RU" sz="1350" dirty="0" err="1"/>
              <a:t>юридичних</a:t>
            </a:r>
            <a:r>
              <a:rPr lang="ru-RU" sz="1350" dirty="0"/>
              <a:t> </a:t>
            </a:r>
            <a:r>
              <a:rPr lang="ru-RU" sz="1350" dirty="0" err="1"/>
              <a:t>осіб</a:t>
            </a:r>
            <a:r>
              <a:rPr lang="ru-RU" sz="1350" dirty="0"/>
              <a:t>/</a:t>
            </a:r>
            <a:r>
              <a:rPr lang="ru-RU" sz="1350" dirty="0" err="1"/>
              <a:t>фізичних</a:t>
            </a:r>
            <a:r>
              <a:rPr lang="ru-RU" sz="1350" dirty="0"/>
              <a:t> </a:t>
            </a:r>
            <a:r>
              <a:rPr lang="ru-RU" sz="1350" dirty="0" err="1"/>
              <a:t>осіб-підприємців</a:t>
            </a:r>
            <a:r>
              <a:rPr lang="ru-RU" sz="1350" dirty="0"/>
              <a:t>):</a:t>
            </a:r>
          </a:p>
          <a:p>
            <a:r>
              <a:rPr lang="ru-RU" sz="1350" dirty="0"/>
              <a:t>1) </a:t>
            </a:r>
            <a:r>
              <a:rPr lang="ru-RU" sz="1350" dirty="0" err="1"/>
              <a:t>власні</a:t>
            </a:r>
            <a:r>
              <a:rPr lang="ru-RU" sz="1350" dirty="0"/>
              <a:t> </a:t>
            </a:r>
            <a:r>
              <a:rPr lang="ru-RU" sz="1350" dirty="0" err="1"/>
              <a:t>операції</a:t>
            </a:r>
            <a:r>
              <a:rPr lang="ru-RU" sz="1350" dirty="0"/>
              <a:t> </a:t>
            </a:r>
            <a:r>
              <a:rPr lang="ru-RU" sz="1350" dirty="0" err="1"/>
              <a:t>банків</a:t>
            </a:r>
            <a:r>
              <a:rPr lang="ru-RU" sz="1350" dirty="0"/>
              <a:t>;</a:t>
            </a:r>
          </a:p>
          <a:p>
            <a:r>
              <a:rPr lang="ru-RU" sz="1350" dirty="0"/>
              <a:t>2) </a:t>
            </a:r>
            <a:r>
              <a:rPr lang="ru-RU" sz="1350" dirty="0" err="1"/>
              <a:t>поточні</a:t>
            </a:r>
            <a:r>
              <a:rPr lang="ru-RU" sz="1350" dirty="0"/>
              <a:t> </a:t>
            </a:r>
            <a:r>
              <a:rPr lang="ru-RU" sz="1350" dirty="0" err="1"/>
              <a:t>валютні</a:t>
            </a:r>
            <a:r>
              <a:rPr lang="ru-RU" sz="1350" dirty="0"/>
              <a:t> </a:t>
            </a:r>
            <a:r>
              <a:rPr lang="ru-RU" sz="1350" dirty="0" err="1"/>
              <a:t>операції</a:t>
            </a:r>
            <a:r>
              <a:rPr lang="ru-RU" sz="1350" dirty="0"/>
              <a:t> (</a:t>
            </a:r>
            <a:r>
              <a:rPr lang="ru-RU" sz="1350" dirty="0" err="1"/>
              <a:t>крім</a:t>
            </a:r>
            <a:r>
              <a:rPr lang="ru-RU" sz="1350" dirty="0"/>
              <a:t> </a:t>
            </a:r>
            <a:r>
              <a:rPr lang="ru-RU" sz="1350" dirty="0" err="1"/>
              <a:t>операцій</a:t>
            </a:r>
            <a:r>
              <a:rPr lang="ru-RU" sz="1350" dirty="0"/>
              <a:t> за договорами </a:t>
            </a:r>
            <a:r>
              <a:rPr lang="ru-RU" sz="1350" dirty="0" err="1"/>
              <a:t>дарування</a:t>
            </a:r>
            <a:r>
              <a:rPr lang="ru-RU" sz="1350" dirty="0"/>
              <a:t>, </a:t>
            </a:r>
            <a:r>
              <a:rPr lang="ru-RU" sz="1350" dirty="0" err="1"/>
              <a:t>зі</a:t>
            </a:r>
            <a:r>
              <a:rPr lang="ru-RU" sz="1350" dirty="0"/>
              <a:t> </a:t>
            </a:r>
            <a:r>
              <a:rPr lang="ru-RU" sz="1350" dirty="0" err="1"/>
              <a:t>сплати</a:t>
            </a:r>
            <a:r>
              <a:rPr lang="ru-RU" sz="1350" dirty="0"/>
              <a:t> </a:t>
            </a:r>
            <a:r>
              <a:rPr lang="ru-RU" sz="1350" dirty="0" err="1"/>
              <a:t>премій</a:t>
            </a:r>
            <a:r>
              <a:rPr lang="ru-RU" sz="1350" dirty="0"/>
              <a:t>, </a:t>
            </a:r>
            <a:r>
              <a:rPr lang="ru-RU" sz="1350" dirty="0" err="1"/>
              <a:t>бонусів</a:t>
            </a:r>
            <a:r>
              <a:rPr lang="ru-RU" sz="1350" dirty="0"/>
              <a:t>, </a:t>
            </a:r>
            <a:r>
              <a:rPr lang="ru-RU" sz="1350" dirty="0" err="1"/>
              <a:t>призів</a:t>
            </a:r>
            <a:r>
              <a:rPr lang="ru-RU" sz="1350" dirty="0"/>
              <a:t>, </a:t>
            </a:r>
            <a:r>
              <a:rPr lang="ru-RU" sz="1350" dirty="0" err="1"/>
              <a:t>матеріальної</a:t>
            </a:r>
            <a:r>
              <a:rPr lang="ru-RU" sz="1350" dirty="0"/>
              <a:t> </a:t>
            </a:r>
            <a:r>
              <a:rPr lang="ru-RU" sz="1350" dirty="0" err="1"/>
              <a:t>допомоги</a:t>
            </a:r>
            <a:r>
              <a:rPr lang="ru-RU" sz="1350" dirty="0"/>
              <a:t>);</a:t>
            </a:r>
          </a:p>
          <a:p>
            <a:r>
              <a:rPr lang="ru-RU" sz="1350" dirty="0"/>
              <a:t>3) </a:t>
            </a:r>
            <a:r>
              <a:rPr lang="ru-RU" sz="1350" dirty="0" err="1"/>
              <a:t>операції</a:t>
            </a:r>
            <a:r>
              <a:rPr lang="ru-RU" sz="1350" dirty="0"/>
              <a:t>, </a:t>
            </a:r>
            <a:r>
              <a:rPr lang="ru-RU" sz="1350" dirty="0" err="1"/>
              <a:t>пов’язані</a:t>
            </a:r>
            <a:r>
              <a:rPr lang="ru-RU" sz="1350" dirty="0"/>
              <a:t> з </a:t>
            </a:r>
            <a:r>
              <a:rPr lang="ru-RU" sz="1350" dirty="0" err="1"/>
              <a:t>виконанням</a:t>
            </a:r>
            <a:r>
              <a:rPr lang="ru-RU" sz="1350" dirty="0"/>
              <a:t> </a:t>
            </a:r>
            <a:r>
              <a:rPr lang="ru-RU" sz="1350" dirty="0" err="1"/>
              <a:t>зобов’язань</a:t>
            </a:r>
            <a:r>
              <a:rPr lang="ru-RU" sz="1350" dirty="0"/>
              <a:t> за </a:t>
            </a:r>
            <a:r>
              <a:rPr lang="ru-RU" sz="1350" dirty="0" err="1"/>
              <a:t>гарантіями</a:t>
            </a:r>
            <a:r>
              <a:rPr lang="ru-RU" sz="1350" dirty="0"/>
              <a:t>, поруками, заставою, а </a:t>
            </a:r>
            <a:r>
              <a:rPr lang="ru-RU" sz="1350" dirty="0" err="1"/>
              <a:t>також</a:t>
            </a:r>
            <a:r>
              <a:rPr lang="ru-RU" sz="1350" dirty="0"/>
              <a:t> </a:t>
            </a:r>
            <a:r>
              <a:rPr lang="ru-RU" sz="1350" dirty="0" err="1"/>
              <a:t>операції</a:t>
            </a:r>
            <a:r>
              <a:rPr lang="ru-RU" sz="1350" dirty="0"/>
              <a:t> з </a:t>
            </a:r>
            <a:r>
              <a:rPr lang="ru-RU" sz="1350" dirty="0" err="1"/>
              <a:t>відшкодування</a:t>
            </a:r>
            <a:r>
              <a:rPr lang="ru-RU" sz="1350" dirty="0"/>
              <a:t> резидентом-</a:t>
            </a:r>
            <a:r>
              <a:rPr lang="ru-RU" sz="1350" dirty="0" err="1"/>
              <a:t>боржником</a:t>
            </a:r>
            <a:r>
              <a:rPr lang="ru-RU" sz="1350" dirty="0"/>
              <a:t> </a:t>
            </a:r>
            <a:r>
              <a:rPr lang="ru-RU" sz="1350" dirty="0" err="1"/>
              <a:t>коштів</a:t>
            </a:r>
            <a:r>
              <a:rPr lang="ru-RU" sz="1350" dirty="0"/>
              <a:t> нерезиденту-гаранту (поручителю), </a:t>
            </a:r>
            <a:r>
              <a:rPr lang="ru-RU" sz="1350" dirty="0" err="1"/>
              <a:t>який</a:t>
            </a:r>
            <a:r>
              <a:rPr lang="ru-RU" sz="1350" dirty="0"/>
              <a:t> </a:t>
            </a:r>
            <a:r>
              <a:rPr lang="ru-RU" sz="1350" dirty="0" err="1"/>
              <a:t>виконав</a:t>
            </a:r>
            <a:r>
              <a:rPr lang="ru-RU" sz="1350" dirty="0"/>
              <a:t> </a:t>
            </a:r>
            <a:r>
              <a:rPr lang="ru-RU" sz="1350" dirty="0" err="1"/>
              <a:t>забезпечене</a:t>
            </a:r>
            <a:r>
              <a:rPr lang="ru-RU" sz="1350" dirty="0"/>
              <a:t> </a:t>
            </a:r>
            <a:r>
              <a:rPr lang="ru-RU" sz="1350" dirty="0" err="1"/>
              <a:t>гарантією</a:t>
            </a:r>
            <a:r>
              <a:rPr lang="ru-RU" sz="1350" dirty="0"/>
              <a:t>/порукою </a:t>
            </a:r>
            <a:r>
              <a:rPr lang="ru-RU" sz="1350" dirty="0" err="1"/>
              <a:t>зобов’язання</a:t>
            </a:r>
            <a:r>
              <a:rPr lang="ru-RU" sz="1350" dirty="0"/>
              <a:t> резидента-</a:t>
            </a:r>
            <a:r>
              <a:rPr lang="ru-RU" sz="1350" dirty="0" err="1"/>
              <a:t>боржника</a:t>
            </a:r>
            <a:r>
              <a:rPr lang="ru-RU" sz="1350" dirty="0"/>
              <a:t> перед кредитором (резидентом </a:t>
            </a:r>
            <a:r>
              <a:rPr lang="ru-RU" sz="1350" dirty="0" err="1"/>
              <a:t>або</a:t>
            </a:r>
            <a:r>
              <a:rPr lang="ru-RU" sz="1350" dirty="0"/>
              <a:t> нерезидентом). </a:t>
            </a:r>
            <a:endParaRPr lang="ru-RU" sz="1350" dirty="0" smtClean="0"/>
          </a:p>
          <a:p>
            <a:r>
              <a:rPr lang="ru-RU" sz="1350" dirty="0" smtClean="0"/>
              <a:t>4</a:t>
            </a:r>
            <a:r>
              <a:rPr lang="ru-RU" sz="1350" dirty="0"/>
              <a:t>) </a:t>
            </a:r>
            <a:r>
              <a:rPr lang="ru-RU" sz="1350" dirty="0" err="1"/>
              <a:t>операції</a:t>
            </a:r>
            <a:r>
              <a:rPr lang="ru-RU" sz="1350" dirty="0"/>
              <a:t>, </a:t>
            </a:r>
            <a:r>
              <a:rPr lang="ru-RU" sz="1350" dirty="0" err="1"/>
              <a:t>пов’язані</a:t>
            </a:r>
            <a:r>
              <a:rPr lang="ru-RU" sz="1350" dirty="0"/>
              <a:t> з </a:t>
            </a:r>
            <a:r>
              <a:rPr lang="ru-RU" sz="1350" dirty="0" err="1"/>
              <a:t>виконанням</a:t>
            </a:r>
            <a:r>
              <a:rPr lang="ru-RU" sz="1350" dirty="0"/>
              <a:t> </a:t>
            </a:r>
            <a:r>
              <a:rPr lang="ru-RU" sz="1350" dirty="0" err="1"/>
              <a:t>зобов’язань</a:t>
            </a:r>
            <a:r>
              <a:rPr lang="ru-RU" sz="1350" dirty="0"/>
              <a:t> за </a:t>
            </a:r>
            <a:r>
              <a:rPr lang="ru-RU" sz="1350" dirty="0" err="1"/>
              <a:t>фінансовими</a:t>
            </a:r>
            <a:r>
              <a:rPr lang="ru-RU" sz="1350" dirty="0"/>
              <a:t> </a:t>
            </a:r>
            <a:r>
              <a:rPr lang="ru-RU" sz="1350" dirty="0" err="1"/>
              <a:t>аграрними</a:t>
            </a:r>
            <a:r>
              <a:rPr lang="ru-RU" sz="1350" dirty="0"/>
              <a:t> </a:t>
            </a:r>
            <a:r>
              <a:rPr lang="ru-RU" sz="1350" dirty="0" err="1"/>
              <a:t>розписками</a:t>
            </a:r>
            <a:r>
              <a:rPr lang="ru-RU" sz="1350" dirty="0"/>
              <a:t>, </a:t>
            </a:r>
            <a:r>
              <a:rPr lang="ru-RU" sz="1350" dirty="0" err="1"/>
              <a:t>лізингом</a:t>
            </a:r>
            <a:r>
              <a:rPr lang="ru-RU" sz="1350" dirty="0"/>
              <a:t>, факторингом, </a:t>
            </a:r>
            <a:r>
              <a:rPr lang="ru-RU" sz="1350" dirty="0" err="1"/>
              <a:t>операціями</a:t>
            </a:r>
            <a:r>
              <a:rPr lang="ru-RU" sz="1350" dirty="0"/>
              <a:t> </a:t>
            </a:r>
            <a:r>
              <a:rPr lang="ru-RU" sz="1350" dirty="0" err="1"/>
              <a:t>страхування</a:t>
            </a:r>
            <a:r>
              <a:rPr lang="ru-RU" sz="1350" dirty="0"/>
              <a:t>/</a:t>
            </a:r>
            <a:r>
              <a:rPr lang="ru-RU" sz="1350" dirty="0" err="1"/>
              <a:t>перестрахування</a:t>
            </a:r>
            <a:r>
              <a:rPr lang="ru-RU" sz="1350" dirty="0"/>
              <a:t>, договорами </a:t>
            </a:r>
            <a:r>
              <a:rPr lang="ru-RU" sz="1350" dirty="0" err="1"/>
              <a:t>оренди</a:t>
            </a:r>
            <a:r>
              <a:rPr lang="ru-RU" sz="1350" dirty="0"/>
              <a:t>, найму;</a:t>
            </a:r>
          </a:p>
          <a:p>
            <a:r>
              <a:rPr lang="ru-RU" sz="1350" dirty="0"/>
              <a:t>5) </a:t>
            </a:r>
            <a:r>
              <a:rPr lang="ru-RU" sz="1350" dirty="0" err="1"/>
              <a:t>операції</a:t>
            </a:r>
            <a:r>
              <a:rPr lang="ru-RU" sz="1350" dirty="0"/>
              <a:t> з </a:t>
            </a:r>
            <a:r>
              <a:rPr lang="ru-RU" sz="1350" dirty="0" err="1"/>
              <a:t>виконання</a:t>
            </a:r>
            <a:r>
              <a:rPr lang="ru-RU" sz="1350" dirty="0"/>
              <a:t> </a:t>
            </a:r>
            <a:r>
              <a:rPr lang="ru-RU" sz="1350" dirty="0" err="1"/>
              <a:t>боргових</a:t>
            </a:r>
            <a:r>
              <a:rPr lang="ru-RU" sz="1350" dirty="0"/>
              <a:t> </a:t>
            </a:r>
            <a:r>
              <a:rPr lang="ru-RU" sz="1350" dirty="0" err="1"/>
              <a:t>зобов’язань</a:t>
            </a:r>
            <a:r>
              <a:rPr lang="ru-RU" sz="1350" dirty="0"/>
              <a:t> перед нерезидентами, за </a:t>
            </a:r>
            <a:r>
              <a:rPr lang="ru-RU" sz="1350" dirty="0" err="1"/>
              <a:t>залученими</a:t>
            </a:r>
            <a:r>
              <a:rPr lang="ru-RU" sz="1350" dirty="0"/>
              <a:t> резидентами кредитами, </a:t>
            </a:r>
            <a:r>
              <a:rPr lang="ru-RU" sz="1350" dirty="0" err="1"/>
              <a:t>позиками</a:t>
            </a:r>
            <a:r>
              <a:rPr lang="ru-RU" sz="1350" dirty="0"/>
              <a:t> (поворотною </a:t>
            </a:r>
            <a:r>
              <a:rPr lang="ru-RU" sz="1350" dirty="0" err="1"/>
              <a:t>фінансовою</a:t>
            </a:r>
            <a:r>
              <a:rPr lang="ru-RU" sz="1350" dirty="0"/>
              <a:t> </a:t>
            </a:r>
            <a:r>
              <a:rPr lang="ru-RU" sz="1350" dirty="0" err="1"/>
              <a:t>допомогою</a:t>
            </a:r>
            <a:r>
              <a:rPr lang="ru-RU" sz="1350" dirty="0"/>
              <a:t>), </a:t>
            </a:r>
            <a:r>
              <a:rPr lang="ru-RU" sz="1350" dirty="0" err="1"/>
              <a:t>уключаючи</a:t>
            </a:r>
            <a:r>
              <a:rPr lang="ru-RU" sz="1350" dirty="0"/>
              <a:t> </a:t>
            </a:r>
            <a:r>
              <a:rPr lang="ru-RU" sz="1350" dirty="0" err="1"/>
              <a:t>операції</a:t>
            </a:r>
            <a:r>
              <a:rPr lang="ru-RU" sz="1350" dirty="0"/>
              <a:t>, </a:t>
            </a:r>
            <a:r>
              <a:rPr lang="ru-RU" sz="1350" dirty="0" err="1"/>
              <a:t>що</a:t>
            </a:r>
            <a:r>
              <a:rPr lang="ru-RU" sz="1350" dirty="0"/>
              <a:t> </a:t>
            </a:r>
            <a:r>
              <a:rPr lang="ru-RU" sz="1350" dirty="0" err="1"/>
              <a:t>здійснюються</a:t>
            </a:r>
            <a:r>
              <a:rPr lang="ru-RU" sz="1350" dirty="0"/>
              <a:t> через </a:t>
            </a:r>
            <a:r>
              <a:rPr lang="ru-RU" sz="1350" dirty="0" err="1"/>
              <a:t>рахунки</a:t>
            </a:r>
            <a:r>
              <a:rPr lang="ru-RU" sz="1350" dirty="0"/>
              <a:t> </a:t>
            </a:r>
            <a:r>
              <a:rPr lang="ru-RU" sz="1350" dirty="0" err="1"/>
              <a:t>резидентів-позичальників</a:t>
            </a:r>
            <a:r>
              <a:rPr lang="ru-RU" sz="1350" dirty="0"/>
              <a:t>, </a:t>
            </a:r>
            <a:r>
              <a:rPr lang="ru-RU" sz="1350" dirty="0" err="1"/>
              <a:t>відкриті</a:t>
            </a:r>
            <a:r>
              <a:rPr lang="ru-RU" sz="1350" dirty="0"/>
              <a:t> за кордоном [</a:t>
            </a:r>
            <a:r>
              <a:rPr lang="ru-RU" sz="1350" dirty="0" err="1"/>
              <a:t>повернення</a:t>
            </a:r>
            <a:r>
              <a:rPr lang="ru-RU" sz="1350" dirty="0"/>
              <a:t> </a:t>
            </a:r>
            <a:r>
              <a:rPr lang="ru-RU" sz="1350" dirty="0" err="1"/>
              <a:t>суми</a:t>
            </a:r>
            <a:r>
              <a:rPr lang="ru-RU" sz="1350" dirty="0"/>
              <a:t> </a:t>
            </a:r>
            <a:r>
              <a:rPr lang="ru-RU" sz="1350" dirty="0" err="1"/>
              <a:t>одержаного</a:t>
            </a:r>
            <a:r>
              <a:rPr lang="ru-RU" sz="1350" dirty="0"/>
              <a:t>(</a:t>
            </a:r>
            <a:r>
              <a:rPr lang="ru-RU" sz="1350" dirty="0" err="1"/>
              <a:t>ої</a:t>
            </a:r>
            <a:r>
              <a:rPr lang="ru-RU" sz="1350" dirty="0"/>
              <a:t>) резидентом-</a:t>
            </a:r>
            <a:r>
              <a:rPr lang="ru-RU" sz="1350" dirty="0" err="1"/>
              <a:t>позичальником</a:t>
            </a:r>
            <a:r>
              <a:rPr lang="ru-RU" sz="1350" dirty="0"/>
              <a:t> кредиту (</a:t>
            </a:r>
            <a:r>
              <a:rPr lang="ru-RU" sz="1350" dirty="0" err="1"/>
              <a:t>позики</a:t>
            </a:r>
            <a:r>
              <a:rPr lang="ru-RU" sz="1350" dirty="0"/>
              <a:t>/</a:t>
            </a:r>
            <a:r>
              <a:rPr lang="ru-RU" sz="1350" dirty="0" err="1"/>
              <a:t>поворотної</a:t>
            </a:r>
            <a:r>
              <a:rPr lang="ru-RU" sz="1350" dirty="0"/>
              <a:t> </a:t>
            </a:r>
            <a:r>
              <a:rPr lang="ru-RU" sz="1350" dirty="0" err="1"/>
              <a:t>фінансової</a:t>
            </a:r>
            <a:r>
              <a:rPr lang="ru-RU" sz="1350" dirty="0"/>
              <a:t> </a:t>
            </a:r>
            <a:r>
              <a:rPr lang="ru-RU" sz="1350" dirty="0" err="1"/>
              <a:t>допомоги</a:t>
            </a:r>
            <a:r>
              <a:rPr lang="ru-RU" sz="1350" dirty="0"/>
              <a:t>) з </a:t>
            </a:r>
            <a:r>
              <a:rPr lang="ru-RU" sz="1350" dirty="0" err="1"/>
              <a:t>урахуванням</a:t>
            </a:r>
            <a:r>
              <a:rPr lang="ru-RU" sz="1350" dirty="0"/>
              <a:t> </a:t>
            </a:r>
            <a:r>
              <a:rPr lang="ru-RU" sz="1350" dirty="0" err="1"/>
              <a:t>сплати</a:t>
            </a:r>
            <a:r>
              <a:rPr lang="ru-RU" sz="1350" dirty="0"/>
              <a:t> </a:t>
            </a:r>
            <a:r>
              <a:rPr lang="ru-RU" sz="1350" dirty="0" err="1"/>
              <a:t>процентів</a:t>
            </a:r>
            <a:r>
              <a:rPr lang="ru-RU" sz="1350" dirty="0"/>
              <a:t> за </a:t>
            </a:r>
            <a:r>
              <a:rPr lang="ru-RU" sz="1350" dirty="0" err="1"/>
              <a:t>користування</a:t>
            </a:r>
            <a:r>
              <a:rPr lang="ru-RU" sz="1350" dirty="0"/>
              <a:t> кредитом/</a:t>
            </a:r>
            <a:r>
              <a:rPr lang="ru-RU" sz="1350" dirty="0" err="1"/>
              <a:t>позикою</a:t>
            </a:r>
            <a:r>
              <a:rPr lang="ru-RU" sz="1350" dirty="0"/>
              <a:t> та </a:t>
            </a:r>
            <a:r>
              <a:rPr lang="ru-RU" sz="1350" dirty="0" err="1"/>
              <a:t>інших</a:t>
            </a:r>
            <a:r>
              <a:rPr lang="ru-RU" sz="1350" dirty="0"/>
              <a:t> </a:t>
            </a:r>
            <a:r>
              <a:rPr lang="ru-RU" sz="1350" dirty="0" err="1"/>
              <a:t>визначених</a:t>
            </a:r>
            <a:r>
              <a:rPr lang="ru-RU" sz="1350" dirty="0"/>
              <a:t> у </a:t>
            </a:r>
            <a:r>
              <a:rPr lang="ru-RU" sz="1350" dirty="0" err="1"/>
              <a:t>відповідному</a:t>
            </a:r>
            <a:r>
              <a:rPr lang="ru-RU" sz="1350" dirty="0"/>
              <a:t> </a:t>
            </a:r>
            <a:r>
              <a:rPr lang="ru-RU" sz="1350" dirty="0" err="1"/>
              <a:t>договорі</a:t>
            </a:r>
            <a:r>
              <a:rPr lang="ru-RU" sz="1350" dirty="0"/>
              <a:t> (кредитному </a:t>
            </a:r>
            <a:r>
              <a:rPr lang="ru-RU" sz="1350" dirty="0" err="1"/>
              <a:t>договорі</a:t>
            </a:r>
            <a:r>
              <a:rPr lang="ru-RU" sz="1350" dirty="0"/>
              <a:t>/</a:t>
            </a:r>
            <a:r>
              <a:rPr lang="ru-RU" sz="1350" dirty="0" err="1"/>
              <a:t>договорі</a:t>
            </a:r>
            <a:r>
              <a:rPr lang="ru-RU" sz="1350" dirty="0"/>
              <a:t> </a:t>
            </a:r>
            <a:r>
              <a:rPr lang="ru-RU" sz="1350" dirty="0" err="1"/>
              <a:t>позики</a:t>
            </a:r>
            <a:r>
              <a:rPr lang="ru-RU" sz="1350" dirty="0"/>
              <a:t>) </a:t>
            </a:r>
            <a:r>
              <a:rPr lang="ru-RU" sz="1350" dirty="0" err="1"/>
              <a:t>платежів</a:t>
            </a:r>
            <a:r>
              <a:rPr lang="ru-RU" sz="1350" dirty="0"/>
              <a:t>, </a:t>
            </a:r>
            <a:r>
              <a:rPr lang="ru-RU" sz="1350" dirty="0" err="1"/>
              <a:t>що</a:t>
            </a:r>
            <a:r>
              <a:rPr lang="ru-RU" sz="1350" dirty="0"/>
              <a:t> </a:t>
            </a:r>
            <a:r>
              <a:rPr lang="ru-RU" sz="1350" dirty="0" err="1"/>
              <a:t>підлягають</a:t>
            </a:r>
            <a:r>
              <a:rPr lang="ru-RU" sz="1350" dirty="0"/>
              <a:t> </a:t>
            </a:r>
            <a:r>
              <a:rPr lang="ru-RU" sz="1350" dirty="0" err="1"/>
              <a:t>сплаті</a:t>
            </a:r>
            <a:r>
              <a:rPr lang="ru-RU" sz="1350" dirty="0"/>
              <a:t> на </a:t>
            </a:r>
            <a:r>
              <a:rPr lang="ru-RU" sz="1350" dirty="0" err="1"/>
              <a:t>користь</a:t>
            </a:r>
            <a:r>
              <a:rPr lang="ru-RU" sz="1350" dirty="0"/>
              <a:t> кредитора/</a:t>
            </a:r>
            <a:r>
              <a:rPr lang="ru-RU" sz="1350" dirty="0" err="1"/>
              <a:t>позикодавця</a:t>
            </a:r>
            <a:r>
              <a:rPr lang="ru-RU" sz="1350" dirty="0"/>
              <a:t>];</a:t>
            </a:r>
          </a:p>
          <a:p>
            <a:r>
              <a:rPr lang="ru-RU" sz="1350" dirty="0" smtClean="0"/>
              <a:t>6</a:t>
            </a:r>
            <a:r>
              <a:rPr lang="ru-RU" sz="1350" dirty="0"/>
              <a:t>) </a:t>
            </a:r>
            <a:r>
              <a:rPr lang="ru-RU" sz="1350" dirty="0" err="1"/>
              <a:t>операції</a:t>
            </a:r>
            <a:r>
              <a:rPr lang="ru-RU" sz="1350" dirty="0"/>
              <a:t> з </a:t>
            </a:r>
            <a:r>
              <a:rPr lang="ru-RU" sz="1350" dirty="0" err="1"/>
              <a:t>повернення</a:t>
            </a:r>
            <a:r>
              <a:rPr lang="ru-RU" sz="1350" dirty="0"/>
              <a:t> </a:t>
            </a:r>
            <a:r>
              <a:rPr lang="ru-RU" sz="1350" dirty="0" err="1"/>
              <a:t>іноземному</a:t>
            </a:r>
            <a:r>
              <a:rPr lang="ru-RU" sz="1350" dirty="0"/>
              <a:t> </a:t>
            </a:r>
            <a:r>
              <a:rPr lang="ru-RU" sz="1350" dirty="0" err="1"/>
              <a:t>інвестору</a:t>
            </a:r>
            <a:r>
              <a:rPr lang="ru-RU" sz="1350" dirty="0"/>
              <a:t> </a:t>
            </a:r>
            <a:r>
              <a:rPr lang="ru-RU" sz="1350" dirty="0" err="1"/>
              <a:t>іноземної</a:t>
            </a:r>
            <a:r>
              <a:rPr lang="ru-RU" sz="1350" dirty="0"/>
              <a:t> </a:t>
            </a:r>
            <a:r>
              <a:rPr lang="ru-RU" sz="1350" dirty="0" err="1"/>
              <a:t>інвестиції</a:t>
            </a:r>
            <a:r>
              <a:rPr lang="ru-RU" sz="1350" dirty="0"/>
              <a:t>, а </a:t>
            </a:r>
            <a:r>
              <a:rPr lang="ru-RU" sz="1350" dirty="0" err="1"/>
              <a:t>також</a:t>
            </a:r>
            <a:r>
              <a:rPr lang="ru-RU" sz="1350" dirty="0"/>
              <a:t> </a:t>
            </a:r>
            <a:r>
              <a:rPr lang="ru-RU" sz="1350" dirty="0" err="1"/>
              <a:t>прибутків</a:t>
            </a:r>
            <a:r>
              <a:rPr lang="ru-RU" sz="1350" dirty="0"/>
              <a:t>, </a:t>
            </a:r>
            <a:r>
              <a:rPr lang="ru-RU" sz="1350" dirty="0" err="1"/>
              <a:t>доходів</a:t>
            </a:r>
            <a:r>
              <a:rPr lang="ru-RU" sz="1350" dirty="0"/>
              <a:t> та </a:t>
            </a:r>
            <a:r>
              <a:rPr lang="ru-RU" sz="1350" dirty="0" err="1"/>
              <a:t>інших</a:t>
            </a:r>
            <a:r>
              <a:rPr lang="ru-RU" sz="1350" dirty="0"/>
              <a:t> </a:t>
            </a:r>
            <a:r>
              <a:rPr lang="ru-RU" sz="1350" dirty="0" err="1"/>
              <a:t>коштів</a:t>
            </a:r>
            <a:r>
              <a:rPr lang="ru-RU" sz="1350" dirty="0"/>
              <a:t>, </a:t>
            </a:r>
            <a:r>
              <a:rPr lang="ru-RU" sz="1350" dirty="0" err="1"/>
              <a:t>одержаних</a:t>
            </a:r>
            <a:r>
              <a:rPr lang="ru-RU" sz="1350" dirty="0"/>
              <a:t> </a:t>
            </a:r>
            <a:r>
              <a:rPr lang="ru-RU" sz="1350" dirty="0" err="1"/>
              <a:t>іноземним</a:t>
            </a:r>
            <a:r>
              <a:rPr lang="ru-RU" sz="1350" dirty="0"/>
              <a:t> </a:t>
            </a:r>
            <a:r>
              <a:rPr lang="ru-RU" sz="1350" dirty="0" err="1"/>
              <a:t>інвестором</a:t>
            </a:r>
            <a:r>
              <a:rPr lang="ru-RU" sz="1350" dirty="0"/>
              <a:t> </a:t>
            </a:r>
            <a:r>
              <a:rPr lang="ru-RU" sz="1350" dirty="0" err="1"/>
              <a:t>від</a:t>
            </a:r>
            <a:r>
              <a:rPr lang="ru-RU" sz="1350" dirty="0"/>
              <a:t> </a:t>
            </a:r>
            <a:r>
              <a:rPr lang="ru-RU" sz="1350" dirty="0" err="1"/>
              <a:t>інвестиційної</a:t>
            </a:r>
            <a:r>
              <a:rPr lang="ru-RU" sz="1350" dirty="0"/>
              <a:t> </a:t>
            </a:r>
            <a:r>
              <a:rPr lang="ru-RU" sz="1350" dirty="0" err="1"/>
              <a:t>діяльності</a:t>
            </a:r>
            <a:r>
              <a:rPr lang="ru-RU" sz="1350" dirty="0"/>
              <a:t> в </a:t>
            </a:r>
            <a:r>
              <a:rPr lang="ru-RU" sz="1350" dirty="0" err="1"/>
              <a:t>Україні</a:t>
            </a:r>
            <a:r>
              <a:rPr lang="ru-RU" sz="1350" dirty="0"/>
              <a:t>. </a:t>
            </a:r>
          </a:p>
          <a:p>
            <a:r>
              <a:rPr lang="ru-RU" sz="1350" dirty="0" smtClean="0"/>
              <a:t>6</a:t>
            </a:r>
            <a:r>
              <a:rPr lang="ru-RU" sz="1350" b="1" baseline="30000" dirty="0" smtClean="0"/>
              <a:t>-1</a:t>
            </a:r>
            <a:r>
              <a:rPr lang="ru-RU" sz="1350" dirty="0"/>
              <a:t>) </a:t>
            </a:r>
            <a:r>
              <a:rPr lang="ru-RU" sz="1350" dirty="0" err="1"/>
              <a:t>операції</a:t>
            </a:r>
            <a:r>
              <a:rPr lang="ru-RU" sz="1350" dirty="0"/>
              <a:t> з продажу нерезидентом </a:t>
            </a:r>
            <a:r>
              <a:rPr lang="ru-RU" sz="1350" dirty="0" err="1"/>
              <a:t>об'єкта</a:t>
            </a:r>
            <a:r>
              <a:rPr lang="ru-RU" sz="1350" dirty="0"/>
              <a:t> </a:t>
            </a:r>
            <a:r>
              <a:rPr lang="ru-RU" sz="1350" dirty="0" err="1"/>
              <a:t>його</a:t>
            </a:r>
            <a:r>
              <a:rPr lang="ru-RU" sz="1350" dirty="0"/>
              <a:t> </a:t>
            </a:r>
            <a:r>
              <a:rPr lang="ru-RU" sz="1350" dirty="0" err="1"/>
              <a:t>власності</a:t>
            </a:r>
            <a:r>
              <a:rPr lang="ru-RU" sz="1350" dirty="0"/>
              <a:t> в </a:t>
            </a:r>
            <a:r>
              <a:rPr lang="ru-RU" sz="1350" dirty="0" err="1"/>
              <a:t>Україні</a:t>
            </a:r>
            <a:r>
              <a:rPr lang="ru-RU" sz="1350" dirty="0"/>
              <a:t>, а </a:t>
            </a:r>
            <a:r>
              <a:rPr lang="ru-RU" sz="1350" dirty="0" err="1"/>
              <a:t>також</a:t>
            </a:r>
            <a:r>
              <a:rPr lang="ru-RU" sz="1350" dirty="0"/>
              <a:t> </a:t>
            </a:r>
            <a:r>
              <a:rPr lang="ru-RU" sz="1350" dirty="0" err="1"/>
              <a:t>отримання</a:t>
            </a:r>
            <a:r>
              <a:rPr lang="ru-RU" sz="1350" dirty="0"/>
              <a:t> за ним </a:t>
            </a:r>
            <a:r>
              <a:rPr lang="ru-RU" sz="1350" dirty="0" err="1"/>
              <a:t>прибутків</a:t>
            </a:r>
            <a:r>
              <a:rPr lang="ru-RU" sz="1350" dirty="0"/>
              <a:t>, </a:t>
            </a:r>
            <a:r>
              <a:rPr lang="ru-RU" sz="1350" dirty="0" err="1"/>
              <a:t>доходів</a:t>
            </a:r>
            <a:r>
              <a:rPr lang="ru-RU" sz="1350" dirty="0"/>
              <a:t> та </a:t>
            </a:r>
            <a:r>
              <a:rPr lang="ru-RU" sz="1350" dirty="0" err="1"/>
              <a:t>інших</a:t>
            </a:r>
            <a:r>
              <a:rPr lang="ru-RU" sz="1350" dirty="0"/>
              <a:t> </a:t>
            </a:r>
            <a:r>
              <a:rPr lang="ru-RU" sz="1350" dirty="0" err="1"/>
              <a:t>коштів</a:t>
            </a:r>
            <a:r>
              <a:rPr lang="ru-RU" sz="1350" dirty="0"/>
              <a:t>. </a:t>
            </a:r>
            <a:endParaRPr lang="ru-RU" sz="1350" dirty="0" smtClean="0"/>
          </a:p>
          <a:p>
            <a:r>
              <a:rPr lang="ru-RU" sz="1350" dirty="0" smtClean="0"/>
              <a:t>7</a:t>
            </a:r>
            <a:r>
              <a:rPr lang="ru-RU" sz="1350" dirty="0"/>
              <a:t>) </a:t>
            </a:r>
            <a:r>
              <a:rPr lang="ru-RU" sz="1350" dirty="0" err="1"/>
              <a:t>операції</a:t>
            </a:r>
            <a:r>
              <a:rPr lang="ru-RU" sz="1350" dirty="0"/>
              <a:t>, </a:t>
            </a:r>
            <a:r>
              <a:rPr lang="ru-RU" sz="1350" dirty="0" err="1"/>
              <a:t>які</a:t>
            </a:r>
            <a:r>
              <a:rPr lang="ru-RU" sz="1350" dirty="0"/>
              <a:t> </a:t>
            </a:r>
            <a:r>
              <a:rPr lang="ru-RU" sz="1350" dirty="0" err="1"/>
              <a:t>здійснюються</a:t>
            </a:r>
            <a:r>
              <a:rPr lang="ru-RU" sz="1350" dirty="0"/>
              <a:t> з МФО </a:t>
            </a:r>
            <a:r>
              <a:rPr lang="ru-RU" sz="1350" dirty="0" err="1"/>
              <a:t>або</a:t>
            </a:r>
            <a:r>
              <a:rPr lang="ru-RU" sz="1350" dirty="0"/>
              <a:t> на </a:t>
            </a:r>
            <a:r>
              <a:rPr lang="ru-RU" sz="1350" dirty="0" err="1"/>
              <a:t>їх</a:t>
            </a:r>
            <a:r>
              <a:rPr lang="ru-RU" sz="1350" dirty="0"/>
              <a:t> </a:t>
            </a:r>
            <a:r>
              <a:rPr lang="ru-RU" sz="1350" dirty="0" err="1"/>
              <a:t>користь</a:t>
            </a:r>
            <a:r>
              <a:rPr lang="ru-RU" sz="1350" dirty="0"/>
              <a:t>;</a:t>
            </a:r>
          </a:p>
          <a:p>
            <a:r>
              <a:rPr lang="ru-RU" sz="1350" dirty="0" smtClean="0"/>
              <a:t>8</a:t>
            </a:r>
            <a:r>
              <a:rPr lang="ru-RU" sz="1350" dirty="0"/>
              <a:t>) </a:t>
            </a:r>
            <a:r>
              <a:rPr lang="ru-RU" sz="1350" dirty="0" err="1"/>
              <a:t>операції</a:t>
            </a:r>
            <a:r>
              <a:rPr lang="ru-RU" sz="1350" dirty="0"/>
              <a:t> у </a:t>
            </a:r>
            <a:r>
              <a:rPr lang="ru-RU" sz="1350" dirty="0" err="1"/>
              <a:t>випадках</a:t>
            </a:r>
            <a:r>
              <a:rPr lang="ru-RU" sz="1350" dirty="0"/>
              <a:t>, </a:t>
            </a:r>
            <a:r>
              <a:rPr lang="ru-RU" sz="1350" dirty="0" err="1"/>
              <a:t>передбачених</a:t>
            </a:r>
            <a:r>
              <a:rPr lang="ru-RU" sz="1350" dirty="0"/>
              <a:t> у </a:t>
            </a:r>
            <a:r>
              <a:rPr lang="ru-RU" sz="1350" dirty="0" err="1"/>
              <a:t>міжнародному</a:t>
            </a:r>
            <a:r>
              <a:rPr lang="ru-RU" sz="1350" dirty="0"/>
              <a:t> </a:t>
            </a:r>
            <a:r>
              <a:rPr lang="ru-RU" sz="1350" dirty="0" err="1"/>
              <a:t>договорі</a:t>
            </a:r>
            <a:r>
              <a:rPr lang="ru-RU" sz="1350" dirty="0"/>
              <a:t> </a:t>
            </a:r>
            <a:r>
              <a:rPr lang="ru-RU" sz="1350" dirty="0" err="1"/>
              <a:t>України</a:t>
            </a:r>
            <a:r>
              <a:rPr lang="ru-RU" sz="1350" dirty="0"/>
              <a:t>;</a:t>
            </a:r>
          </a:p>
          <a:p>
            <a:r>
              <a:rPr lang="ru-RU" sz="1350" dirty="0"/>
              <a:t>9) </a:t>
            </a:r>
            <a:r>
              <a:rPr lang="ru-RU" sz="1350" dirty="0" err="1"/>
              <a:t>операції</a:t>
            </a:r>
            <a:r>
              <a:rPr lang="ru-RU" sz="1350" dirty="0"/>
              <a:t> за </a:t>
            </a:r>
            <a:r>
              <a:rPr lang="ru-RU" sz="1350" dirty="0" err="1"/>
              <a:t>угодою</a:t>
            </a:r>
            <a:r>
              <a:rPr lang="ru-RU" sz="1350" dirty="0"/>
              <a:t> про </a:t>
            </a:r>
            <a:r>
              <a:rPr lang="ru-RU" sz="1350" dirty="0" err="1"/>
              <a:t>розподіл</a:t>
            </a:r>
            <a:r>
              <a:rPr lang="ru-RU" sz="1350" dirty="0"/>
              <a:t> </a:t>
            </a:r>
            <a:r>
              <a:rPr lang="ru-RU" sz="1350" dirty="0" err="1"/>
              <a:t>продукції</a:t>
            </a:r>
            <a:r>
              <a:rPr lang="ru-RU" sz="1350" dirty="0"/>
              <a:t> з </a:t>
            </a:r>
            <a:r>
              <a:rPr lang="ru-RU" sz="1350" dirty="0" err="1"/>
              <a:t>переказу</a:t>
            </a:r>
            <a:r>
              <a:rPr lang="ru-RU" sz="1350" dirty="0"/>
              <a:t> </a:t>
            </a:r>
            <a:r>
              <a:rPr lang="ru-RU" sz="1350" dirty="0" err="1"/>
              <a:t>коштів</a:t>
            </a:r>
            <a:r>
              <a:rPr lang="ru-RU" sz="1350" dirty="0"/>
              <a:t> на </a:t>
            </a:r>
            <a:r>
              <a:rPr lang="ru-RU" sz="1350" dirty="0" err="1"/>
              <a:t>користь</a:t>
            </a:r>
            <a:r>
              <a:rPr lang="ru-RU" sz="1350" dirty="0"/>
              <a:t> </a:t>
            </a:r>
            <a:r>
              <a:rPr lang="ru-RU" sz="1350" dirty="0" err="1"/>
              <a:t>іноземного</a:t>
            </a:r>
            <a:r>
              <a:rPr lang="ru-RU" sz="1350" dirty="0"/>
              <a:t> </a:t>
            </a:r>
            <a:r>
              <a:rPr lang="ru-RU" sz="1350" dirty="0" err="1"/>
              <a:t>інвестора</a:t>
            </a:r>
            <a:r>
              <a:rPr lang="ru-RU" sz="1350" dirty="0"/>
              <a:t> за </a:t>
            </a:r>
            <a:r>
              <a:rPr lang="ru-RU" sz="1350" dirty="0" err="1"/>
              <a:t>угодою</a:t>
            </a:r>
            <a:r>
              <a:rPr lang="ru-RU" sz="1350" dirty="0"/>
              <a:t> про </a:t>
            </a:r>
            <a:r>
              <a:rPr lang="ru-RU" sz="1350" dirty="0" err="1"/>
              <a:t>розподіл</a:t>
            </a:r>
            <a:r>
              <a:rPr lang="ru-RU" sz="1350" dirty="0"/>
              <a:t> </a:t>
            </a:r>
            <a:r>
              <a:rPr lang="ru-RU" sz="1350" dirty="0" err="1"/>
              <a:t>продукції</a:t>
            </a:r>
            <a:r>
              <a:rPr lang="ru-RU" sz="1350" dirty="0"/>
              <a:t> (</a:t>
            </a:r>
            <a:r>
              <a:rPr lang="ru-RU" sz="1350" dirty="0" err="1"/>
              <a:t>представництва</a:t>
            </a:r>
            <a:r>
              <a:rPr lang="ru-RU" sz="1350" dirty="0"/>
              <a:t> </a:t>
            </a:r>
            <a:r>
              <a:rPr lang="ru-RU" sz="1350" dirty="0" err="1"/>
              <a:t>іноземного</a:t>
            </a:r>
            <a:r>
              <a:rPr lang="ru-RU" sz="1350" dirty="0"/>
              <a:t> </a:t>
            </a:r>
            <a:r>
              <a:rPr lang="ru-RU" sz="1350" dirty="0" err="1"/>
              <a:t>інвестора</a:t>
            </a:r>
            <a:r>
              <a:rPr lang="ru-RU" sz="1350" dirty="0"/>
              <a:t> за </a:t>
            </a:r>
            <a:r>
              <a:rPr lang="ru-RU" sz="1350" dirty="0" err="1"/>
              <a:t>угодою</a:t>
            </a:r>
            <a:r>
              <a:rPr lang="ru-RU" sz="1350" dirty="0"/>
              <a:t> про </a:t>
            </a:r>
            <a:r>
              <a:rPr lang="ru-RU" sz="1350" dirty="0" err="1"/>
              <a:t>розподіл</a:t>
            </a:r>
            <a:r>
              <a:rPr lang="ru-RU" sz="1350" dirty="0"/>
              <a:t> </a:t>
            </a:r>
            <a:r>
              <a:rPr lang="ru-RU" sz="1350" dirty="0" err="1"/>
              <a:t>продукції</a:t>
            </a:r>
            <a:r>
              <a:rPr lang="ru-RU" sz="1350" dirty="0"/>
              <a:t> на </a:t>
            </a:r>
            <a:r>
              <a:rPr lang="ru-RU" sz="1350" dirty="0" err="1"/>
              <a:t>території</a:t>
            </a:r>
            <a:r>
              <a:rPr lang="ru-RU" sz="1350" dirty="0"/>
              <a:t> </a:t>
            </a:r>
            <a:r>
              <a:rPr lang="ru-RU" sz="1350" dirty="0" err="1"/>
              <a:t>України</a:t>
            </a:r>
            <a:r>
              <a:rPr lang="ru-RU" sz="1350" dirty="0"/>
              <a:t>) в </a:t>
            </a:r>
            <a:r>
              <a:rPr lang="ru-RU" sz="1350" dirty="0" err="1"/>
              <a:t>гривні</a:t>
            </a:r>
            <a:r>
              <a:rPr lang="ru-RU" sz="1350" dirty="0"/>
              <a:t>, </a:t>
            </a:r>
            <a:r>
              <a:rPr lang="ru-RU" sz="1350" dirty="0" err="1"/>
              <a:t>іноземній</a:t>
            </a:r>
            <a:r>
              <a:rPr lang="ru-RU" sz="1350" dirty="0"/>
              <a:t> </a:t>
            </a:r>
            <a:r>
              <a:rPr lang="ru-RU" sz="1350" dirty="0" err="1"/>
              <a:t>валюті</a:t>
            </a:r>
            <a:r>
              <a:rPr lang="ru-RU" sz="1350" dirty="0"/>
              <a:t>, </a:t>
            </a:r>
            <a:r>
              <a:rPr lang="ru-RU" sz="1350" dirty="0" err="1"/>
              <a:t>що</a:t>
            </a:r>
            <a:r>
              <a:rPr lang="ru-RU" sz="1350" dirty="0"/>
              <a:t> </a:t>
            </a:r>
            <a:r>
              <a:rPr lang="ru-RU" sz="1350" dirty="0" err="1"/>
              <a:t>здійснюються</a:t>
            </a:r>
            <a:r>
              <a:rPr lang="ru-RU" sz="1350" dirty="0"/>
              <a:t> на </a:t>
            </a:r>
            <a:r>
              <a:rPr lang="ru-RU" sz="1350" dirty="0" err="1"/>
              <a:t>території</a:t>
            </a:r>
            <a:r>
              <a:rPr lang="ru-RU" sz="1350" dirty="0"/>
              <a:t> </a:t>
            </a:r>
            <a:r>
              <a:rPr lang="ru-RU" sz="1350" dirty="0" err="1"/>
              <a:t>України</a:t>
            </a:r>
            <a:r>
              <a:rPr lang="ru-RU" sz="1350" dirty="0"/>
              <a:t> та/</a:t>
            </a:r>
            <a:r>
              <a:rPr lang="ru-RU" sz="1350" dirty="0" err="1"/>
              <a:t>або</a:t>
            </a:r>
            <a:r>
              <a:rPr lang="ru-RU" sz="1350" dirty="0"/>
              <a:t> за кордон;</a:t>
            </a:r>
          </a:p>
          <a:p>
            <a:r>
              <a:rPr lang="ru-RU" sz="1350" dirty="0" smtClean="0"/>
              <a:t>10</a:t>
            </a:r>
            <a:r>
              <a:rPr lang="ru-RU" sz="1350" dirty="0"/>
              <a:t>) </a:t>
            </a:r>
            <a:r>
              <a:rPr lang="ru-RU" sz="1350" dirty="0" err="1"/>
              <a:t>переказ</a:t>
            </a:r>
            <a:r>
              <a:rPr lang="ru-RU" sz="1350" dirty="0"/>
              <a:t> </a:t>
            </a:r>
            <a:r>
              <a:rPr lang="ru-RU" sz="1350" dirty="0" err="1"/>
              <a:t>гарантійного</a:t>
            </a:r>
            <a:r>
              <a:rPr lang="ru-RU" sz="1350" dirty="0"/>
              <a:t> </a:t>
            </a:r>
            <a:r>
              <a:rPr lang="ru-RU" sz="1350" dirty="0" err="1"/>
              <a:t>забезпечення</a:t>
            </a:r>
            <a:r>
              <a:rPr lang="ru-RU" sz="1350" dirty="0"/>
              <a:t> для </a:t>
            </a:r>
            <a:r>
              <a:rPr lang="ru-RU" sz="1350" dirty="0" err="1"/>
              <a:t>участі</a:t>
            </a:r>
            <a:r>
              <a:rPr lang="ru-RU" sz="1350" dirty="0"/>
              <a:t> в торгах (</a:t>
            </a:r>
            <a:r>
              <a:rPr lang="ru-RU" sz="1350" dirty="0" err="1"/>
              <a:t>тендері</a:t>
            </a:r>
            <a:r>
              <a:rPr lang="ru-RU" sz="1350" dirty="0"/>
              <a:t>, </a:t>
            </a:r>
            <a:r>
              <a:rPr lang="ru-RU" sz="1350" dirty="0" err="1"/>
              <a:t>аукціоні</a:t>
            </a:r>
            <a:r>
              <a:rPr lang="ru-RU" sz="1350" dirty="0"/>
              <a:t>), </a:t>
            </a:r>
            <a:r>
              <a:rPr lang="ru-RU" sz="1350" dirty="0" err="1"/>
              <a:t>що</a:t>
            </a:r>
            <a:r>
              <a:rPr lang="ru-RU" sz="1350" dirty="0"/>
              <a:t> </a:t>
            </a:r>
            <a:r>
              <a:rPr lang="ru-RU" sz="1350" dirty="0" err="1"/>
              <a:t>передбачають</a:t>
            </a:r>
            <a:r>
              <a:rPr lang="ru-RU" sz="1350" dirty="0"/>
              <a:t> поставку </a:t>
            </a:r>
            <a:r>
              <a:rPr lang="ru-RU" sz="1350" dirty="0" err="1"/>
              <a:t>товарів</a:t>
            </a:r>
            <a:r>
              <a:rPr lang="ru-RU" sz="1350" dirty="0"/>
              <a:t> (</a:t>
            </a:r>
            <a:r>
              <a:rPr lang="ru-RU" sz="1350" dirty="0" err="1"/>
              <a:t>продукції</a:t>
            </a:r>
            <a:r>
              <a:rPr lang="ru-RU" sz="1350" dirty="0"/>
              <a:t>, </a:t>
            </a:r>
            <a:r>
              <a:rPr lang="ru-RU" sz="1350" dirty="0" err="1"/>
              <a:t>робіт</a:t>
            </a:r>
            <a:r>
              <a:rPr lang="ru-RU" sz="1350" dirty="0"/>
              <a:t>, </a:t>
            </a:r>
            <a:r>
              <a:rPr lang="ru-RU" sz="1350" dirty="0" err="1"/>
              <a:t>послуг</a:t>
            </a:r>
            <a:r>
              <a:rPr lang="ru-RU" sz="1350" dirty="0"/>
              <a:t>, прав </a:t>
            </a:r>
            <a:r>
              <a:rPr lang="ru-RU" sz="1350" dirty="0" err="1"/>
              <a:t>інтелектуальної</a:t>
            </a:r>
            <a:r>
              <a:rPr lang="ru-RU" sz="1350" dirty="0"/>
              <a:t> </a:t>
            </a:r>
            <a:r>
              <a:rPr lang="ru-RU" sz="1350" dirty="0" err="1"/>
              <a:t>власності</a:t>
            </a:r>
            <a:r>
              <a:rPr lang="ru-RU" sz="1350" dirty="0"/>
              <a:t> та </a:t>
            </a:r>
            <a:r>
              <a:rPr lang="ru-RU" sz="1350" dirty="0" err="1"/>
              <a:t>інших</a:t>
            </a:r>
            <a:r>
              <a:rPr lang="ru-RU" sz="1350" dirty="0"/>
              <a:t> </a:t>
            </a:r>
            <a:r>
              <a:rPr lang="ru-RU" sz="1350" dirty="0" err="1"/>
              <a:t>немайнових</a:t>
            </a:r>
            <a:r>
              <a:rPr lang="ru-RU" sz="1350" dirty="0"/>
              <a:t> прав, </a:t>
            </a:r>
            <a:r>
              <a:rPr lang="ru-RU" sz="1350" dirty="0" err="1"/>
              <a:t>призначених</a:t>
            </a:r>
            <a:r>
              <a:rPr lang="ru-RU" sz="1350" dirty="0"/>
              <a:t> для продажу/</a:t>
            </a:r>
            <a:r>
              <a:rPr lang="ru-RU" sz="1350" dirty="0" err="1"/>
              <a:t>оплатної</a:t>
            </a:r>
            <a:r>
              <a:rPr lang="ru-RU" sz="1350" dirty="0"/>
              <a:t> </a:t>
            </a:r>
            <a:r>
              <a:rPr lang="ru-RU" sz="1350" dirty="0" err="1"/>
              <a:t>передачі</a:t>
            </a:r>
            <a:r>
              <a:rPr lang="ru-RU" sz="1350" dirty="0"/>
              <a:t>);</a:t>
            </a:r>
          </a:p>
          <a:p>
            <a:r>
              <a:rPr lang="ru-RU" sz="1350" dirty="0"/>
              <a:t>11) </a:t>
            </a:r>
            <a:r>
              <a:rPr lang="ru-RU" sz="1350" dirty="0" err="1"/>
              <a:t>переказ</a:t>
            </a:r>
            <a:r>
              <a:rPr lang="ru-RU" sz="1350" dirty="0"/>
              <a:t> </a:t>
            </a:r>
            <a:r>
              <a:rPr lang="ru-RU" sz="1350" dirty="0" err="1"/>
              <a:t>коштів</a:t>
            </a:r>
            <a:r>
              <a:rPr lang="ru-RU" sz="1350" dirty="0"/>
              <a:t> </a:t>
            </a:r>
            <a:r>
              <a:rPr lang="ru-RU" sz="1350" dirty="0" err="1"/>
              <a:t>юридичними</a:t>
            </a:r>
            <a:r>
              <a:rPr lang="ru-RU" sz="1350" dirty="0"/>
              <a:t> особами-резидентами на </a:t>
            </a:r>
            <a:r>
              <a:rPr lang="ru-RU" sz="1350" dirty="0" err="1"/>
              <a:t>рахунки</a:t>
            </a:r>
            <a:r>
              <a:rPr lang="ru-RU" sz="1350" dirty="0"/>
              <a:t> </a:t>
            </a:r>
            <a:r>
              <a:rPr lang="ru-RU" sz="1350" dirty="0" err="1"/>
              <a:t>власних</a:t>
            </a:r>
            <a:r>
              <a:rPr lang="ru-RU" sz="1350" dirty="0"/>
              <a:t> </a:t>
            </a:r>
            <a:r>
              <a:rPr lang="ru-RU" sz="1350" dirty="0" err="1"/>
              <a:t>філій</a:t>
            </a:r>
            <a:r>
              <a:rPr lang="ru-RU" sz="1350" dirty="0"/>
              <a:t>, </a:t>
            </a:r>
            <a:r>
              <a:rPr lang="ru-RU" sz="1350" dirty="0" err="1"/>
              <a:t>представництв</a:t>
            </a:r>
            <a:r>
              <a:rPr lang="ru-RU" sz="1350" dirty="0"/>
              <a:t> та </a:t>
            </a:r>
            <a:r>
              <a:rPr lang="ru-RU" sz="1350" dirty="0" err="1"/>
              <a:t>інших</a:t>
            </a:r>
            <a:r>
              <a:rPr lang="ru-RU" sz="1350" dirty="0"/>
              <a:t> </a:t>
            </a:r>
            <a:r>
              <a:rPr lang="ru-RU" sz="1350" dirty="0" err="1"/>
              <a:t>відокремлених</a:t>
            </a:r>
            <a:r>
              <a:rPr lang="ru-RU" sz="1350" dirty="0"/>
              <a:t> </a:t>
            </a:r>
            <a:r>
              <a:rPr lang="ru-RU" sz="1350" dirty="0" err="1"/>
              <a:t>підрозділів</a:t>
            </a:r>
            <a:r>
              <a:rPr lang="ru-RU" sz="1350" dirty="0"/>
              <a:t> без </a:t>
            </a:r>
            <a:r>
              <a:rPr lang="ru-RU" sz="1350" dirty="0" err="1"/>
              <a:t>створення</a:t>
            </a:r>
            <a:r>
              <a:rPr lang="ru-RU" sz="1350" dirty="0"/>
              <a:t> </a:t>
            </a:r>
            <a:r>
              <a:rPr lang="ru-RU" sz="1350" dirty="0" err="1"/>
              <a:t>юридичної</a:t>
            </a:r>
            <a:r>
              <a:rPr lang="ru-RU" sz="1350" dirty="0"/>
              <a:t> особи, </a:t>
            </a:r>
            <a:r>
              <a:rPr lang="ru-RU" sz="1350" dirty="0" err="1"/>
              <a:t>відкритих</a:t>
            </a:r>
            <a:r>
              <a:rPr lang="ru-RU" sz="1350" dirty="0"/>
              <a:t> за кордоном, </a:t>
            </a:r>
            <a:r>
              <a:rPr lang="ru-RU" sz="1350" dirty="0" err="1"/>
              <a:t>крім</a:t>
            </a:r>
            <a:r>
              <a:rPr lang="ru-RU" sz="1350" dirty="0"/>
              <a:t> тих, </a:t>
            </a:r>
            <a:r>
              <a:rPr lang="ru-RU" sz="1350" dirty="0" err="1"/>
              <a:t>що</a:t>
            </a:r>
            <a:r>
              <a:rPr lang="ru-RU" sz="1350" dirty="0"/>
              <a:t> </a:t>
            </a:r>
            <a:r>
              <a:rPr lang="ru-RU" sz="1350" dirty="0" err="1"/>
              <a:t>відкриті</a:t>
            </a:r>
            <a:r>
              <a:rPr lang="ru-RU" sz="1350" dirty="0"/>
              <a:t> в </a:t>
            </a:r>
            <a:r>
              <a:rPr lang="ru-RU" sz="1350" dirty="0" err="1"/>
              <a:t>державі</a:t>
            </a:r>
            <a:r>
              <a:rPr lang="ru-RU" sz="1350" dirty="0"/>
              <a:t> (</a:t>
            </a:r>
            <a:r>
              <a:rPr lang="ru-RU" sz="1350" dirty="0" err="1"/>
              <a:t>юрисдикції</a:t>
            </a:r>
            <a:r>
              <a:rPr lang="ru-RU" sz="1350" dirty="0" smtClean="0"/>
              <a:t>)</a:t>
            </a:r>
            <a:endParaRPr lang="ru-RU" sz="1350" dirty="0"/>
          </a:p>
        </p:txBody>
      </p:sp>
    </p:spTree>
    <p:extLst>
      <p:ext uri="{BB962C8B-B14F-4D97-AF65-F5344CB8AC3E}">
        <p14:creationId xmlns:p14="http://schemas.microsoft.com/office/powerpoint/2010/main" val="23302484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251" y="204717"/>
            <a:ext cx="9608023" cy="6496334"/>
          </a:xfrm>
        </p:spPr>
        <p:txBody>
          <a:bodyPr>
            <a:normAutofit lnSpcReduction="10000"/>
          </a:bodyPr>
          <a:lstStyle/>
          <a:p>
            <a:r>
              <a:rPr lang="ru-RU" b="1" dirty="0" err="1"/>
              <a:t>Умови</a:t>
            </a:r>
            <a:r>
              <a:rPr lang="ru-RU" b="1" dirty="0"/>
              <a:t>, порядок, </a:t>
            </a:r>
            <a:r>
              <a:rPr lang="ru-RU" b="1" dirty="0" err="1"/>
              <a:t>особливості</a:t>
            </a:r>
            <a:r>
              <a:rPr lang="ru-RU" b="1" dirty="0"/>
              <a:t> </a:t>
            </a:r>
            <a:r>
              <a:rPr lang="ru-RU" b="1" dirty="0" err="1"/>
              <a:t>здійснення</a:t>
            </a:r>
            <a:r>
              <a:rPr lang="ru-RU" b="1" dirty="0"/>
              <a:t> </a:t>
            </a:r>
            <a:r>
              <a:rPr lang="ru-RU" b="1" dirty="0" err="1"/>
              <a:t>операцій</a:t>
            </a:r>
            <a:r>
              <a:rPr lang="ru-RU" b="1" dirty="0"/>
              <a:t> за </a:t>
            </a:r>
            <a:r>
              <a:rPr lang="ru-RU" b="1" dirty="0" err="1"/>
              <a:t>поточними</a:t>
            </a:r>
            <a:r>
              <a:rPr lang="ru-RU" b="1" dirty="0"/>
              <a:t>, </a:t>
            </a:r>
            <a:r>
              <a:rPr lang="ru-RU" b="1" dirty="0" err="1"/>
              <a:t>вкладними</a:t>
            </a:r>
            <a:r>
              <a:rPr lang="ru-RU" b="1" dirty="0"/>
              <a:t> (</a:t>
            </a:r>
            <a:r>
              <a:rPr lang="ru-RU" b="1" dirty="0" err="1"/>
              <a:t>депозитними</a:t>
            </a:r>
            <a:r>
              <a:rPr lang="ru-RU" b="1" dirty="0"/>
              <a:t>) </a:t>
            </a:r>
            <a:r>
              <a:rPr lang="ru-RU" b="1" dirty="0" err="1"/>
              <a:t>рахунками</a:t>
            </a:r>
            <a:r>
              <a:rPr lang="ru-RU" b="1" dirty="0"/>
              <a:t> </a:t>
            </a:r>
            <a:r>
              <a:rPr lang="ru-RU" b="1" dirty="0" err="1"/>
              <a:t>клієнтів</a:t>
            </a:r>
            <a:r>
              <a:rPr lang="ru-RU" b="1" dirty="0"/>
              <a:t> </a:t>
            </a:r>
            <a:r>
              <a:rPr lang="ru-RU" b="1" dirty="0" err="1" smtClean="0"/>
              <a:t>банків</a:t>
            </a:r>
            <a:endParaRPr lang="ru-RU" b="1" dirty="0" smtClean="0"/>
          </a:p>
          <a:p>
            <a:pPr marL="0" indent="0">
              <a:buNone/>
            </a:pPr>
            <a:r>
              <a:rPr lang="ru-RU" dirty="0" err="1"/>
              <a:t>Клієнти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 (</a:t>
            </a:r>
            <a:r>
              <a:rPr lang="ru-RU" dirty="0" err="1"/>
              <a:t>резиденти</a:t>
            </a:r>
            <a:r>
              <a:rPr lang="ru-RU" dirty="0"/>
              <a:t> та </a:t>
            </a:r>
            <a:r>
              <a:rPr lang="ru-RU" dirty="0" err="1"/>
              <a:t>нерезиденти</a:t>
            </a:r>
            <a:r>
              <a:rPr lang="ru-RU" dirty="0"/>
              <a:t>) для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в 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/</a:t>
            </a:r>
            <a:r>
              <a:rPr lang="ru-RU" dirty="0" err="1"/>
              <a:t>гривнях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використовувати</a:t>
            </a:r>
            <a:r>
              <a:rPr lang="ru-RU" dirty="0"/>
              <a:t> </a:t>
            </a:r>
            <a:r>
              <a:rPr lang="ru-RU" dirty="0" err="1"/>
              <a:t>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поточні</a:t>
            </a:r>
            <a:r>
              <a:rPr lang="ru-RU" dirty="0"/>
              <a:t> </a:t>
            </a:r>
            <a:r>
              <a:rPr lang="ru-RU" dirty="0" err="1"/>
              <a:t>рахунки</a:t>
            </a:r>
            <a:r>
              <a:rPr lang="ru-RU" dirty="0"/>
              <a:t>:</a:t>
            </a:r>
          </a:p>
          <a:p>
            <a:r>
              <a:rPr lang="ru-RU" dirty="0"/>
              <a:t>1) </a:t>
            </a:r>
            <a:r>
              <a:rPr lang="ru-RU" dirty="0" err="1"/>
              <a:t>суб’єктів</a:t>
            </a:r>
            <a:r>
              <a:rPr lang="ru-RU" dirty="0"/>
              <a:t> </a:t>
            </a:r>
            <a:r>
              <a:rPr lang="ru-RU" dirty="0" err="1"/>
              <a:t>господарювання-резидентів</a:t>
            </a:r>
            <a:r>
              <a:rPr lang="ru-RU" dirty="0"/>
              <a:t> (</a:t>
            </a:r>
            <a:r>
              <a:rPr lang="ru-RU" dirty="0" err="1"/>
              <a:t>юридичних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та </a:t>
            </a:r>
            <a:r>
              <a:rPr lang="ru-RU" dirty="0" err="1"/>
              <a:t>фізичних</a:t>
            </a:r>
            <a:r>
              <a:rPr lang="ru-RU" dirty="0"/>
              <a:t> </a:t>
            </a:r>
            <a:r>
              <a:rPr lang="ru-RU" dirty="0" err="1"/>
              <a:t>осіб-підприємців</a:t>
            </a:r>
            <a:r>
              <a:rPr lang="ru-RU" dirty="0"/>
              <a:t>);</a:t>
            </a:r>
          </a:p>
          <a:p>
            <a:r>
              <a:rPr lang="ru-RU" dirty="0"/>
              <a:t>2) </a:t>
            </a:r>
            <a:r>
              <a:rPr lang="ru-RU" dirty="0" err="1"/>
              <a:t>фізичних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(</a:t>
            </a:r>
            <a:r>
              <a:rPr lang="ru-RU" dirty="0" err="1"/>
              <a:t>резидентів</a:t>
            </a:r>
            <a:r>
              <a:rPr lang="ru-RU" dirty="0"/>
              <a:t> та </a:t>
            </a:r>
            <a:r>
              <a:rPr lang="ru-RU" dirty="0" err="1"/>
              <a:t>нерезидентів</a:t>
            </a:r>
            <a:r>
              <a:rPr lang="ru-RU" dirty="0"/>
              <a:t>) для </a:t>
            </a:r>
            <a:r>
              <a:rPr lang="ru-RU" dirty="0" err="1"/>
              <a:t>власних</a:t>
            </a:r>
            <a:r>
              <a:rPr lang="ru-RU" dirty="0"/>
              <a:t> потреб;</a:t>
            </a:r>
          </a:p>
          <a:p>
            <a:r>
              <a:rPr lang="ru-RU" dirty="0"/>
              <a:t>3) </a:t>
            </a:r>
            <a:r>
              <a:rPr lang="ru-RU" dirty="0" err="1"/>
              <a:t>фізичних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для </a:t>
            </a:r>
            <a:r>
              <a:rPr lang="ru-RU" dirty="0" err="1"/>
              <a:t>провадження</a:t>
            </a:r>
            <a:r>
              <a:rPr lang="ru-RU" dirty="0"/>
              <a:t> </a:t>
            </a:r>
            <a:r>
              <a:rPr lang="ru-RU" dirty="0" err="1"/>
              <a:t>незалежної</a:t>
            </a:r>
            <a:r>
              <a:rPr lang="ru-RU" dirty="0"/>
              <a:t> </a:t>
            </a:r>
            <a:r>
              <a:rPr lang="ru-RU" dirty="0" err="1"/>
              <a:t>професійної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;</a:t>
            </a:r>
          </a:p>
          <a:p>
            <a:r>
              <a:rPr lang="ru-RU" dirty="0"/>
              <a:t>4) </a:t>
            </a:r>
            <a:r>
              <a:rPr lang="ru-RU" dirty="0" err="1"/>
              <a:t>офіційних</a:t>
            </a:r>
            <a:r>
              <a:rPr lang="ru-RU" dirty="0"/>
              <a:t> </a:t>
            </a:r>
            <a:r>
              <a:rPr lang="ru-RU" dirty="0" err="1"/>
              <a:t>представництв</a:t>
            </a:r>
            <a:r>
              <a:rPr lang="ru-RU" dirty="0"/>
              <a:t>;</a:t>
            </a:r>
          </a:p>
          <a:p>
            <a:r>
              <a:rPr lang="ru-RU" dirty="0"/>
              <a:t>5) </a:t>
            </a:r>
            <a:r>
              <a:rPr lang="ru-RU" dirty="0" err="1"/>
              <a:t>представництв</a:t>
            </a:r>
            <a:r>
              <a:rPr lang="ru-RU" dirty="0"/>
              <a:t> </a:t>
            </a:r>
            <a:r>
              <a:rPr lang="ru-RU" dirty="0" err="1"/>
              <a:t>юридичних</a:t>
            </a:r>
            <a:r>
              <a:rPr lang="ru-RU" dirty="0"/>
              <a:t> </a:t>
            </a:r>
            <a:r>
              <a:rPr lang="ru-RU" dirty="0" err="1"/>
              <a:t>осіб-нерезидентів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не </a:t>
            </a:r>
            <a:r>
              <a:rPr lang="ru-RU" dirty="0" err="1"/>
              <a:t>займаються</a:t>
            </a:r>
            <a:r>
              <a:rPr lang="ru-RU" dirty="0"/>
              <a:t> </a:t>
            </a:r>
            <a:r>
              <a:rPr lang="ru-RU" dirty="0" err="1"/>
              <a:t>підприємницькою</a:t>
            </a:r>
            <a:r>
              <a:rPr lang="ru-RU" dirty="0"/>
              <a:t> </a:t>
            </a:r>
            <a:r>
              <a:rPr lang="ru-RU" dirty="0" err="1"/>
              <a:t>діяльністю</a:t>
            </a:r>
            <a:r>
              <a:rPr lang="ru-RU" dirty="0"/>
              <a:t> (</a:t>
            </a:r>
            <a:r>
              <a:rPr lang="ru-RU" dirty="0" err="1"/>
              <a:t>уключаючи</a:t>
            </a:r>
            <a:r>
              <a:rPr lang="ru-RU" dirty="0"/>
              <a:t> </a:t>
            </a:r>
            <a:r>
              <a:rPr lang="ru-RU" dirty="0" err="1"/>
              <a:t>представництва</a:t>
            </a:r>
            <a:r>
              <a:rPr lang="ru-RU" dirty="0"/>
              <a:t> </a:t>
            </a:r>
            <a:r>
              <a:rPr lang="ru-RU" dirty="0" err="1"/>
              <a:t>іноземних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), </a:t>
            </a:r>
            <a:r>
              <a:rPr lang="ru-RU" dirty="0" err="1"/>
              <a:t>установ</a:t>
            </a:r>
            <a:r>
              <a:rPr lang="ru-RU" dirty="0"/>
              <a:t> (</a:t>
            </a:r>
            <a:r>
              <a:rPr lang="ru-RU" dirty="0" err="1"/>
              <a:t>груп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програмами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проектами </a:t>
            </a:r>
            <a:r>
              <a:rPr lang="ru-RU" dirty="0" err="1"/>
              <a:t>міжнародної</a:t>
            </a:r>
            <a:r>
              <a:rPr lang="ru-RU" dirty="0"/>
              <a:t> </a:t>
            </a:r>
            <a:r>
              <a:rPr lang="ru-RU" dirty="0" err="1"/>
              <a:t>технічної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);</a:t>
            </a:r>
          </a:p>
          <a:p>
            <a:r>
              <a:rPr lang="ru-RU" dirty="0"/>
              <a:t>6) </a:t>
            </a:r>
            <a:r>
              <a:rPr lang="ru-RU" dirty="0" err="1"/>
              <a:t>установ</a:t>
            </a:r>
            <a:r>
              <a:rPr lang="ru-RU" dirty="0"/>
              <a:t>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організацій</a:t>
            </a:r>
            <a:r>
              <a:rPr lang="ru-RU" dirty="0"/>
              <a:t>;</a:t>
            </a:r>
          </a:p>
          <a:p>
            <a:r>
              <a:rPr lang="ru-RU" dirty="0"/>
              <a:t>7) </a:t>
            </a:r>
            <a:r>
              <a:rPr lang="ru-RU" dirty="0" err="1"/>
              <a:t>постійних</a:t>
            </a:r>
            <a:r>
              <a:rPr lang="ru-RU" dirty="0"/>
              <a:t> </a:t>
            </a:r>
            <a:r>
              <a:rPr lang="ru-RU" dirty="0" err="1"/>
              <a:t>представництв</a:t>
            </a:r>
            <a:r>
              <a:rPr lang="ru-RU" dirty="0"/>
              <a:t>;</a:t>
            </a:r>
          </a:p>
          <a:p>
            <a:r>
              <a:rPr lang="ru-RU" dirty="0"/>
              <a:t>7</a:t>
            </a:r>
            <a:r>
              <a:rPr lang="ru-RU" b="1" baseline="30000" dirty="0"/>
              <a:t>-1</a:t>
            </a:r>
            <a:r>
              <a:rPr lang="ru-RU" dirty="0"/>
              <a:t>) </a:t>
            </a:r>
            <a:r>
              <a:rPr lang="ru-RU" dirty="0" err="1"/>
              <a:t>представництв</a:t>
            </a:r>
            <a:r>
              <a:rPr lang="ru-RU" dirty="0"/>
              <a:t> </a:t>
            </a:r>
            <a:r>
              <a:rPr lang="ru-RU" dirty="0" err="1"/>
              <a:t>іноземних</a:t>
            </a:r>
            <a:r>
              <a:rPr lang="ru-RU" dirty="0"/>
              <a:t> </a:t>
            </a:r>
            <a:r>
              <a:rPr lang="ru-RU" dirty="0" err="1"/>
              <a:t>інвесторів</a:t>
            </a:r>
            <a:r>
              <a:rPr lang="ru-RU" dirty="0"/>
              <a:t> за </a:t>
            </a:r>
            <a:r>
              <a:rPr lang="ru-RU" dirty="0" err="1"/>
              <a:t>угодами</a:t>
            </a:r>
            <a:r>
              <a:rPr lang="ru-RU" dirty="0"/>
              <a:t> про </a:t>
            </a:r>
            <a:r>
              <a:rPr lang="ru-RU" dirty="0" err="1"/>
              <a:t>розподіл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 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;</a:t>
            </a:r>
          </a:p>
          <a:p>
            <a:r>
              <a:rPr lang="ru-RU" dirty="0" smtClean="0"/>
              <a:t>8</a:t>
            </a:r>
            <a:r>
              <a:rPr lang="ru-RU" dirty="0"/>
              <a:t>) </a:t>
            </a:r>
            <a:r>
              <a:rPr lang="ru-RU" dirty="0" err="1"/>
              <a:t>юридичних</a:t>
            </a:r>
            <a:r>
              <a:rPr lang="ru-RU" dirty="0"/>
              <a:t> </a:t>
            </a:r>
            <a:r>
              <a:rPr lang="ru-RU" dirty="0" err="1"/>
              <a:t>осіб-нерезидентів</a:t>
            </a:r>
            <a:r>
              <a:rPr lang="ru-RU" dirty="0"/>
              <a:t>;</a:t>
            </a:r>
          </a:p>
          <a:p>
            <a:r>
              <a:rPr lang="ru-RU" dirty="0"/>
              <a:t>9) </a:t>
            </a:r>
            <a:r>
              <a:rPr lang="ru-RU" dirty="0" err="1"/>
              <a:t>іноземних</a:t>
            </a:r>
            <a:r>
              <a:rPr lang="ru-RU" dirty="0"/>
              <a:t> </a:t>
            </a:r>
            <a:r>
              <a:rPr lang="ru-RU" dirty="0" err="1"/>
              <a:t>інвесторів</a:t>
            </a:r>
            <a:r>
              <a:rPr lang="ru-RU" dirty="0"/>
              <a:t> (</a:t>
            </a:r>
            <a:r>
              <a:rPr lang="ru-RU" dirty="0" err="1"/>
              <a:t>інвестиційні</a:t>
            </a:r>
            <a:r>
              <a:rPr lang="ru-RU" dirty="0"/>
              <a:t> </a:t>
            </a:r>
            <a:r>
              <a:rPr lang="ru-RU" dirty="0" err="1"/>
              <a:t>рахунки</a:t>
            </a:r>
            <a:r>
              <a:rPr lang="ru-RU" dirty="0"/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18226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251" y="204717"/>
            <a:ext cx="9608023" cy="649633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 За </a:t>
            </a:r>
            <a:r>
              <a:rPr lang="ru-RU" dirty="0" err="1"/>
              <a:t>поточними</a:t>
            </a:r>
            <a:r>
              <a:rPr lang="ru-RU" dirty="0"/>
              <a:t> </a:t>
            </a:r>
            <a:r>
              <a:rPr lang="ru-RU" dirty="0" err="1"/>
              <a:t>рахунками</a:t>
            </a:r>
            <a:r>
              <a:rPr lang="ru-RU" dirty="0"/>
              <a:t> в 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 </a:t>
            </a:r>
            <a:r>
              <a:rPr lang="ru-RU" dirty="0" err="1"/>
              <a:t>суб’єктів</a:t>
            </a:r>
            <a:r>
              <a:rPr lang="ru-RU" dirty="0"/>
              <a:t> </a:t>
            </a:r>
            <a:r>
              <a:rPr lang="ru-RU" dirty="0" err="1"/>
              <a:t>господарювання</a:t>
            </a:r>
            <a:r>
              <a:rPr lang="ru-RU" dirty="0"/>
              <a:t> - </a:t>
            </a:r>
            <a:r>
              <a:rPr lang="ru-RU" dirty="0" err="1"/>
              <a:t>резидентів</a:t>
            </a:r>
            <a:r>
              <a:rPr lang="ru-RU" dirty="0"/>
              <a:t> (</a:t>
            </a:r>
            <a:r>
              <a:rPr lang="ru-RU" dirty="0" err="1"/>
              <a:t>юридичних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та </a:t>
            </a:r>
            <a:r>
              <a:rPr lang="ru-RU" dirty="0" err="1"/>
              <a:t>фізичних</a:t>
            </a:r>
            <a:r>
              <a:rPr lang="ru-RU" dirty="0"/>
              <a:t> </a:t>
            </a:r>
            <a:r>
              <a:rPr lang="ru-RU" dirty="0" err="1"/>
              <a:t>осіб-підприємців</a:t>
            </a:r>
            <a:r>
              <a:rPr lang="ru-RU" dirty="0"/>
              <a:t>) </a:t>
            </a:r>
            <a:r>
              <a:rPr lang="ru-RU" dirty="0" err="1"/>
              <a:t>здійснюються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не </a:t>
            </a:r>
            <a:r>
              <a:rPr lang="ru-RU" dirty="0" err="1"/>
              <a:t>суперечать</a:t>
            </a:r>
            <a:r>
              <a:rPr lang="ru-RU" dirty="0"/>
              <a:t> </a:t>
            </a:r>
            <a:r>
              <a:rPr lang="ru-RU" dirty="0" err="1"/>
              <a:t>вимогам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уключаючи</a:t>
            </a:r>
            <a:r>
              <a:rPr lang="ru-RU" dirty="0"/>
              <a:t>:</a:t>
            </a:r>
          </a:p>
          <a:p>
            <a:r>
              <a:rPr lang="ru-RU" dirty="0"/>
              <a:t>1) з </a:t>
            </a:r>
            <a:r>
              <a:rPr lang="ru-RU" dirty="0" err="1"/>
              <a:t>готівковою</a:t>
            </a:r>
            <a:r>
              <a:rPr lang="ru-RU" dirty="0"/>
              <a:t> </a:t>
            </a:r>
            <a:r>
              <a:rPr lang="ru-RU" dirty="0" err="1"/>
              <a:t>іноземною</a:t>
            </a:r>
            <a:r>
              <a:rPr lang="ru-RU" dirty="0"/>
              <a:t> валютою/чеками;</a:t>
            </a:r>
          </a:p>
          <a:p>
            <a:r>
              <a:rPr lang="ru-RU" dirty="0"/>
              <a:t>2) за </a:t>
            </a:r>
            <a:r>
              <a:rPr lang="ru-RU" dirty="0" err="1"/>
              <a:t>зовнішньоекономічними</a:t>
            </a:r>
            <a:r>
              <a:rPr lang="ru-RU" dirty="0"/>
              <a:t> контрактами (договорами, </a:t>
            </a:r>
            <a:r>
              <a:rPr lang="ru-RU" dirty="0" err="1"/>
              <a:t>угодами</a:t>
            </a:r>
            <a:r>
              <a:rPr lang="ru-RU" dirty="0"/>
              <a:t>).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розрахунків</a:t>
            </a:r>
            <a:r>
              <a:rPr lang="ru-RU" dirty="0"/>
              <a:t> за </a:t>
            </a:r>
            <a:r>
              <a:rPr lang="ru-RU" dirty="0" err="1"/>
              <a:t>торговельним</a:t>
            </a:r>
            <a:r>
              <a:rPr lang="ru-RU" dirty="0"/>
              <a:t> </a:t>
            </a:r>
            <a:r>
              <a:rPr lang="ru-RU" dirty="0" err="1"/>
              <a:t>зовнішньоекономічним</a:t>
            </a:r>
            <a:r>
              <a:rPr lang="ru-RU" dirty="0"/>
              <a:t> договором (контрактом)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електронного</a:t>
            </a:r>
            <a:r>
              <a:rPr lang="ru-RU" dirty="0"/>
              <a:t> </a:t>
            </a:r>
            <a:r>
              <a:rPr lang="ru-RU" dirty="0" err="1"/>
              <a:t>платіжного</a:t>
            </a:r>
            <a:r>
              <a:rPr lang="ru-RU" dirty="0"/>
              <a:t> </a:t>
            </a:r>
            <a:r>
              <a:rPr lang="ru-RU" dirty="0" err="1"/>
              <a:t>засобу</a:t>
            </a:r>
            <a:r>
              <a:rPr lang="ru-RU" dirty="0"/>
              <a:t> </a:t>
            </a:r>
            <a:r>
              <a:rPr lang="ru-RU" dirty="0" err="1"/>
              <a:t>забороняється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 таких </a:t>
            </a:r>
            <a:r>
              <a:rPr lang="ru-RU" dirty="0" err="1"/>
              <a:t>розрахунків</a:t>
            </a:r>
            <a:r>
              <a:rPr lang="ru-RU" dirty="0"/>
              <a:t> за одним </a:t>
            </a:r>
            <a:r>
              <a:rPr lang="ru-RU" dirty="0" err="1"/>
              <a:t>зовнішньоекономічним</a:t>
            </a:r>
            <a:r>
              <a:rPr lang="ru-RU" dirty="0"/>
              <a:t> договором (контрактом) в один </a:t>
            </a:r>
            <a:r>
              <a:rPr lang="ru-RU" dirty="0" err="1"/>
              <a:t>операційний</a:t>
            </a:r>
            <a:r>
              <a:rPr lang="ru-RU" dirty="0"/>
              <a:t> день, </a:t>
            </a:r>
            <a:r>
              <a:rPr lang="ru-RU" dirty="0" err="1"/>
              <a:t>операція</a:t>
            </a:r>
            <a:r>
              <a:rPr lang="ru-RU" dirty="0"/>
              <a:t> за </a:t>
            </a:r>
            <a:r>
              <a:rPr lang="ru-RU" dirty="0" err="1"/>
              <a:t>яким</a:t>
            </a:r>
            <a:r>
              <a:rPr lang="ru-RU" dirty="0"/>
              <a:t> не </a:t>
            </a:r>
            <a:r>
              <a:rPr lang="ru-RU" dirty="0" err="1"/>
              <a:t>перевищує</a:t>
            </a:r>
            <a:r>
              <a:rPr lang="ru-RU" dirty="0"/>
              <a:t> </a:t>
            </a:r>
            <a:r>
              <a:rPr lang="ru-RU" dirty="0" err="1"/>
              <a:t>незначний</a:t>
            </a:r>
            <a:r>
              <a:rPr lang="ru-RU" dirty="0"/>
              <a:t> </a:t>
            </a:r>
            <a:r>
              <a:rPr lang="ru-RU" dirty="0" err="1"/>
              <a:t>розмір</a:t>
            </a:r>
            <a:r>
              <a:rPr lang="ru-RU" dirty="0"/>
              <a:t>;</a:t>
            </a:r>
          </a:p>
          <a:p>
            <a:r>
              <a:rPr lang="ru-RU" dirty="0"/>
              <a:t>3) з </a:t>
            </a:r>
            <a:r>
              <a:rPr lang="ru-RU" dirty="0" err="1"/>
              <a:t>облігаціями</a:t>
            </a:r>
            <a:r>
              <a:rPr lang="ru-RU" dirty="0"/>
              <a:t> </a:t>
            </a:r>
            <a:r>
              <a:rPr lang="ru-RU" dirty="0" err="1"/>
              <a:t>зовнішньої</a:t>
            </a:r>
            <a:r>
              <a:rPr lang="ru-RU" dirty="0"/>
              <a:t>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позики</a:t>
            </a:r>
            <a:r>
              <a:rPr lang="ru-RU" dirty="0"/>
              <a:t>;</a:t>
            </a:r>
          </a:p>
          <a:p>
            <a:r>
              <a:rPr lang="ru-RU" dirty="0"/>
              <a:t>4) з </a:t>
            </a:r>
            <a:r>
              <a:rPr lang="ru-RU" dirty="0" err="1"/>
              <a:t>надання</a:t>
            </a:r>
            <a:r>
              <a:rPr lang="ru-RU" dirty="0"/>
              <a:t> нерезиденту, </a:t>
            </a:r>
            <a:r>
              <a:rPr lang="ru-RU" dirty="0" err="1"/>
              <a:t>одержання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нерезидента </a:t>
            </a:r>
            <a:r>
              <a:rPr lang="ru-RU" dirty="0" err="1"/>
              <a:t>поворотної</a:t>
            </a:r>
            <a:r>
              <a:rPr lang="ru-RU" dirty="0"/>
              <a:t> </a:t>
            </a:r>
            <a:r>
              <a:rPr lang="ru-RU" dirty="0" err="1"/>
              <a:t>фінансової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 та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повернення</a:t>
            </a:r>
            <a:r>
              <a:rPr lang="ru-RU" dirty="0"/>
              <a:t> з </a:t>
            </a:r>
            <a:r>
              <a:rPr lang="ru-RU" dirty="0" err="1"/>
              <a:t>використанням</a:t>
            </a:r>
            <a:r>
              <a:rPr lang="ru-RU" dirty="0"/>
              <a:t> </a:t>
            </a:r>
            <a:r>
              <a:rPr lang="ru-RU" dirty="0" err="1"/>
              <a:t>рахунку</a:t>
            </a:r>
            <a:r>
              <a:rPr lang="ru-RU" dirty="0"/>
              <a:t> нерезидента, </a:t>
            </a:r>
            <a:r>
              <a:rPr lang="ru-RU" dirty="0" err="1"/>
              <a:t>відкритого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 та/</a:t>
            </a:r>
            <a:r>
              <a:rPr lang="ru-RU" dirty="0" err="1"/>
              <a:t>або</a:t>
            </a:r>
            <a:r>
              <a:rPr lang="ru-RU" dirty="0"/>
              <a:t> за кордоном</a:t>
            </a:r>
            <a:r>
              <a:rPr lang="ru-RU" dirty="0" smtClean="0"/>
              <a:t>;</a:t>
            </a:r>
          </a:p>
          <a:p>
            <a:r>
              <a:rPr lang="ru-RU" dirty="0"/>
              <a:t>4</a:t>
            </a:r>
            <a:r>
              <a:rPr lang="ru-RU" b="1" baseline="30000" dirty="0"/>
              <a:t>-1</a:t>
            </a:r>
            <a:r>
              <a:rPr lang="ru-RU" dirty="0"/>
              <a:t>) за </a:t>
            </a:r>
            <a:r>
              <a:rPr lang="ru-RU" dirty="0" err="1"/>
              <a:t>кредитними</a:t>
            </a:r>
            <a:r>
              <a:rPr lang="ru-RU" dirty="0"/>
              <a:t> договорами/договорами </a:t>
            </a:r>
            <a:r>
              <a:rPr lang="ru-RU" dirty="0" err="1"/>
              <a:t>позики</a:t>
            </a:r>
            <a:r>
              <a:rPr lang="ru-RU" dirty="0"/>
              <a:t> з нерезидентами [</a:t>
            </a:r>
            <a:r>
              <a:rPr lang="ru-RU" dirty="0" err="1"/>
              <a:t>переказ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за </a:t>
            </a:r>
            <a:r>
              <a:rPr lang="ru-RU" dirty="0" err="1"/>
              <a:t>межі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для </a:t>
            </a:r>
            <a:r>
              <a:rPr lang="ru-RU" dirty="0" err="1"/>
              <a:t>надання</a:t>
            </a:r>
            <a:r>
              <a:rPr lang="ru-RU" dirty="0"/>
              <a:t> нерезиденту кредиту/</a:t>
            </a:r>
            <a:r>
              <a:rPr lang="ru-RU" dirty="0" err="1"/>
              <a:t>позики</a:t>
            </a:r>
            <a:r>
              <a:rPr lang="ru-RU" dirty="0"/>
              <a:t>; </a:t>
            </a:r>
            <a:r>
              <a:rPr lang="ru-RU" dirty="0" err="1"/>
              <a:t>зарахування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надійшли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-за кордону як кредит, </a:t>
            </a:r>
            <a:r>
              <a:rPr lang="ru-RU" dirty="0" err="1"/>
              <a:t>позика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нерезидента; </a:t>
            </a:r>
            <a:r>
              <a:rPr lang="ru-RU" dirty="0" err="1"/>
              <a:t>повернення</a:t>
            </a:r>
            <a:r>
              <a:rPr lang="ru-RU" dirty="0"/>
              <a:t> кредиту/</a:t>
            </a:r>
            <a:r>
              <a:rPr lang="ru-RU" dirty="0" err="1"/>
              <a:t>позики</a:t>
            </a:r>
            <a:r>
              <a:rPr lang="ru-RU" dirty="0"/>
              <a:t> з </a:t>
            </a:r>
            <a:r>
              <a:rPr lang="ru-RU" dirty="0" err="1"/>
              <a:t>використанням</a:t>
            </a:r>
            <a:r>
              <a:rPr lang="ru-RU" dirty="0"/>
              <a:t> </a:t>
            </a:r>
            <a:r>
              <a:rPr lang="ru-RU" dirty="0" err="1"/>
              <a:t>рахунку</a:t>
            </a:r>
            <a:r>
              <a:rPr lang="ru-RU" dirty="0"/>
              <a:t> нерезидента, </a:t>
            </a:r>
            <a:r>
              <a:rPr lang="ru-RU" dirty="0" err="1"/>
              <a:t>відкритого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 та/</a:t>
            </a:r>
            <a:r>
              <a:rPr lang="ru-RU" dirty="0" err="1"/>
              <a:t>або</a:t>
            </a:r>
            <a:r>
              <a:rPr lang="ru-RU" dirty="0"/>
              <a:t> за кордоном (</a:t>
            </a:r>
            <a:r>
              <a:rPr lang="ru-RU" dirty="0" err="1"/>
              <a:t>уключаючи</a:t>
            </a:r>
            <a:r>
              <a:rPr lang="ru-RU" dirty="0"/>
              <a:t> </a:t>
            </a:r>
            <a:r>
              <a:rPr lang="ru-RU" dirty="0" err="1"/>
              <a:t>проценти</a:t>
            </a:r>
            <a:r>
              <a:rPr lang="ru-RU" dirty="0"/>
              <a:t> та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платежі</a:t>
            </a:r>
            <a:r>
              <a:rPr lang="ru-RU" dirty="0"/>
              <a:t> з </a:t>
            </a:r>
            <a:r>
              <a:rPr lang="ru-RU" dirty="0" err="1"/>
              <a:t>обслуговування</a:t>
            </a:r>
            <a:r>
              <a:rPr lang="ru-RU" dirty="0"/>
              <a:t> кредиту/</a:t>
            </a:r>
            <a:r>
              <a:rPr lang="ru-RU" dirty="0" err="1"/>
              <a:t>позики</a:t>
            </a:r>
            <a:r>
              <a:rPr lang="ru-RU" dirty="0"/>
              <a:t>, </a:t>
            </a:r>
            <a:r>
              <a:rPr lang="ru-RU" dirty="0" err="1"/>
              <a:t>установлені</a:t>
            </a:r>
            <a:r>
              <a:rPr lang="ru-RU" dirty="0"/>
              <a:t> </a:t>
            </a:r>
            <a:r>
              <a:rPr lang="ru-RU" dirty="0" err="1"/>
              <a:t>кредитним</a:t>
            </a:r>
            <a:r>
              <a:rPr lang="ru-RU" dirty="0"/>
              <a:t> договором/договором </a:t>
            </a:r>
            <a:r>
              <a:rPr lang="ru-RU" dirty="0" err="1"/>
              <a:t>позики</a:t>
            </a:r>
            <a:r>
              <a:rPr lang="ru-RU" dirty="0" smtClean="0"/>
              <a:t>)];</a:t>
            </a:r>
            <a:endParaRPr lang="ru-RU" dirty="0"/>
          </a:p>
          <a:p>
            <a:r>
              <a:rPr lang="ru-RU" dirty="0"/>
              <a:t>5) з </a:t>
            </a:r>
            <a:r>
              <a:rPr lang="ru-RU" dirty="0" err="1"/>
              <a:t>повернення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нерезидентом, на </a:t>
            </a:r>
            <a:r>
              <a:rPr lang="ru-RU" dirty="0" err="1"/>
              <a:t>користь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кошти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переказані</a:t>
            </a:r>
            <a:r>
              <a:rPr lang="ru-RU" dirty="0"/>
              <a:t> </a:t>
            </a:r>
            <a:r>
              <a:rPr lang="ru-RU" dirty="0" err="1"/>
              <a:t>раніше</a:t>
            </a:r>
            <a:r>
              <a:rPr lang="ru-RU" dirty="0"/>
              <a:t>;</a:t>
            </a:r>
          </a:p>
          <a:p>
            <a:r>
              <a:rPr lang="ru-RU" dirty="0"/>
              <a:t>6)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договорів</a:t>
            </a:r>
            <a:r>
              <a:rPr lang="ru-RU" dirty="0"/>
              <a:t> </a:t>
            </a:r>
            <a:r>
              <a:rPr lang="ru-RU" dirty="0" err="1"/>
              <a:t>комісії</a:t>
            </a:r>
            <a:r>
              <a:rPr lang="ru-RU" dirty="0"/>
              <a:t>, </a:t>
            </a:r>
            <a:r>
              <a:rPr lang="ru-RU" dirty="0" err="1"/>
              <a:t>доручення</a:t>
            </a:r>
            <a:r>
              <a:rPr lang="ru-RU" dirty="0"/>
              <a:t>, </a:t>
            </a:r>
            <a:r>
              <a:rPr lang="ru-RU" dirty="0" err="1"/>
              <a:t>консигнації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агентських</a:t>
            </a:r>
            <a:r>
              <a:rPr lang="ru-RU" dirty="0"/>
              <a:t> </a:t>
            </a:r>
            <a:r>
              <a:rPr lang="ru-RU" dirty="0" err="1"/>
              <a:t>угод</a:t>
            </a:r>
            <a:r>
              <a:rPr lang="ru-RU" dirty="0"/>
              <a:t>;</a:t>
            </a:r>
          </a:p>
          <a:p>
            <a:r>
              <a:rPr lang="ru-RU" dirty="0"/>
              <a:t>7) з </a:t>
            </a:r>
            <a:r>
              <a:rPr lang="ru-RU" dirty="0" err="1"/>
              <a:t>отримання</a:t>
            </a:r>
            <a:r>
              <a:rPr lang="ru-RU" dirty="0"/>
              <a:t>, </a:t>
            </a:r>
            <a:r>
              <a:rPr lang="ru-RU" dirty="0" err="1"/>
              <a:t>переказу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</a:t>
            </a:r>
            <a:r>
              <a:rPr lang="ru-RU" dirty="0" err="1"/>
              <a:t>гуманітарної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 в порядку, </a:t>
            </a:r>
            <a:r>
              <a:rPr lang="ru-RU" dirty="0" err="1"/>
              <a:t>визначеному</a:t>
            </a:r>
            <a:r>
              <a:rPr lang="ru-RU" dirty="0"/>
              <a:t> </a:t>
            </a:r>
            <a:r>
              <a:rPr lang="ru-RU" dirty="0" err="1"/>
              <a:t>законодавством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;</a:t>
            </a:r>
          </a:p>
          <a:p>
            <a:r>
              <a:rPr lang="ru-RU" dirty="0"/>
              <a:t>8)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зарахування</a:t>
            </a:r>
            <a:r>
              <a:rPr lang="ru-RU" dirty="0"/>
              <a:t> </a:t>
            </a:r>
            <a:r>
              <a:rPr lang="ru-RU" dirty="0" err="1"/>
              <a:t>благодійних</a:t>
            </a:r>
            <a:r>
              <a:rPr lang="ru-RU" dirty="0"/>
              <a:t> </a:t>
            </a:r>
            <a:r>
              <a:rPr lang="ru-RU" dirty="0" err="1"/>
              <a:t>внесків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нерезидентів</a:t>
            </a:r>
            <a:r>
              <a:rPr lang="ru-RU" dirty="0"/>
              <a:t> (</a:t>
            </a:r>
            <a:r>
              <a:rPr lang="ru-RU" dirty="0" err="1"/>
              <a:t>уключаючи</a:t>
            </a:r>
            <a:r>
              <a:rPr lang="ru-RU" dirty="0"/>
              <a:t> </a:t>
            </a:r>
            <a:r>
              <a:rPr lang="ru-RU" dirty="0" err="1"/>
              <a:t>зарахування</a:t>
            </a:r>
            <a:r>
              <a:rPr lang="ru-RU" dirty="0"/>
              <a:t> через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представництва</a:t>
            </a:r>
            <a:r>
              <a:rPr lang="ru-RU" dirty="0"/>
              <a:t>) та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повернення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передбачено</a:t>
            </a:r>
            <a:r>
              <a:rPr lang="ru-RU" dirty="0"/>
              <a:t> </a:t>
            </a:r>
            <a:r>
              <a:rPr lang="ru-RU" dirty="0" err="1"/>
              <a:t>умовами</a:t>
            </a:r>
            <a:r>
              <a:rPr lang="ru-RU" dirty="0"/>
              <a:t> договору;</a:t>
            </a:r>
          </a:p>
          <a:p>
            <a:r>
              <a:rPr lang="ru-RU" dirty="0"/>
              <a:t>9)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зарахування</a:t>
            </a:r>
            <a:r>
              <a:rPr lang="ru-RU" dirty="0"/>
              <a:t> </a:t>
            </a:r>
            <a:r>
              <a:rPr lang="ru-RU" dirty="0" err="1"/>
              <a:t>згідно</a:t>
            </a:r>
            <a:r>
              <a:rPr lang="ru-RU" dirty="0"/>
              <a:t> з </a:t>
            </a:r>
            <a:r>
              <a:rPr lang="ru-RU" dirty="0" err="1"/>
              <a:t>міжурядовими</a:t>
            </a:r>
            <a:r>
              <a:rPr lang="ru-RU" dirty="0"/>
              <a:t> </a:t>
            </a:r>
            <a:r>
              <a:rPr lang="ru-RU" dirty="0" err="1"/>
              <a:t>угодами</a:t>
            </a:r>
            <a:r>
              <a:rPr lang="ru-RU" dirty="0"/>
              <a:t> та проектами </a:t>
            </a:r>
            <a:r>
              <a:rPr lang="ru-RU" dirty="0" err="1"/>
              <a:t>технічної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юридичних</a:t>
            </a:r>
            <a:r>
              <a:rPr lang="ru-RU" dirty="0"/>
              <a:t> </a:t>
            </a:r>
            <a:r>
              <a:rPr lang="ru-RU" dirty="0" err="1"/>
              <a:t>осіб-нерезидентів</a:t>
            </a:r>
            <a:r>
              <a:rPr lang="ru-RU" dirty="0"/>
              <a:t> та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повернення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передбачено</a:t>
            </a:r>
            <a:r>
              <a:rPr lang="ru-RU" dirty="0"/>
              <a:t> </a:t>
            </a:r>
            <a:r>
              <a:rPr lang="ru-RU" dirty="0" err="1"/>
              <a:t>умовами</a:t>
            </a:r>
            <a:r>
              <a:rPr lang="ru-RU" dirty="0"/>
              <a:t> </a:t>
            </a:r>
            <a:r>
              <a:rPr lang="ru-RU" dirty="0" err="1"/>
              <a:t>угод</a:t>
            </a:r>
            <a:r>
              <a:rPr lang="ru-RU" dirty="0"/>
              <a:t> та проектами </a:t>
            </a:r>
            <a:r>
              <a:rPr lang="ru-RU" dirty="0" err="1"/>
              <a:t>технічної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;</a:t>
            </a:r>
          </a:p>
          <a:p>
            <a:r>
              <a:rPr lang="ru-RU" dirty="0"/>
              <a:t>10)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зарахування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нерезидентів</a:t>
            </a:r>
            <a:r>
              <a:rPr lang="ru-RU" dirty="0"/>
              <a:t> </a:t>
            </a:r>
            <a:r>
              <a:rPr lang="ru-RU" dirty="0" err="1"/>
              <a:t>адвокатським</a:t>
            </a:r>
            <a:r>
              <a:rPr lang="ru-RU" dirty="0"/>
              <a:t> та </a:t>
            </a:r>
            <a:r>
              <a:rPr lang="ru-RU" dirty="0" err="1"/>
              <a:t>іншим</a:t>
            </a:r>
            <a:r>
              <a:rPr lang="ru-RU" dirty="0"/>
              <a:t> </a:t>
            </a:r>
            <a:r>
              <a:rPr lang="ru-RU" dirty="0" err="1"/>
              <a:t>компаніям</a:t>
            </a:r>
            <a:r>
              <a:rPr lang="ru-RU" dirty="0"/>
              <a:t>-резидентам за справами,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перебувають</a:t>
            </a:r>
            <a:r>
              <a:rPr lang="ru-RU" dirty="0"/>
              <a:t> у </a:t>
            </a:r>
            <a:r>
              <a:rPr lang="ru-RU" dirty="0" err="1"/>
              <a:t>провадженні</a:t>
            </a:r>
            <a:r>
              <a:rPr lang="ru-RU" dirty="0"/>
              <a:t>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компаній</a:t>
            </a:r>
            <a:r>
              <a:rPr lang="ru-RU" dirty="0"/>
              <a:t> </a:t>
            </a:r>
            <a:r>
              <a:rPr lang="ru-RU" dirty="0" err="1"/>
              <a:t>згідно</a:t>
            </a:r>
            <a:r>
              <a:rPr lang="ru-RU" dirty="0"/>
              <a:t> з </a:t>
            </a:r>
            <a:r>
              <a:rPr lang="ru-RU" dirty="0" err="1"/>
              <a:t>їх</a:t>
            </a:r>
            <a:r>
              <a:rPr lang="ru-RU" dirty="0"/>
              <a:t> статутною </a:t>
            </a:r>
            <a:r>
              <a:rPr lang="ru-RU" dirty="0" err="1"/>
              <a:t>діяльністю</a:t>
            </a:r>
            <a:r>
              <a:rPr lang="ru-RU" dirty="0"/>
              <a:t> та </a:t>
            </a:r>
            <a:r>
              <a:rPr lang="ru-RU" dirty="0" err="1"/>
              <a:t>ліцензією</a:t>
            </a:r>
            <a:r>
              <a:rPr lang="ru-RU" dirty="0"/>
              <a:t> на </a:t>
            </a:r>
            <a:r>
              <a:rPr lang="ru-RU" dirty="0" err="1"/>
              <a:t>відповідну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4131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251" y="204717"/>
            <a:ext cx="9608023" cy="6496334"/>
          </a:xfrm>
        </p:spPr>
        <p:txBody>
          <a:bodyPr/>
          <a:lstStyle/>
          <a:p>
            <a:pPr marL="0" indent="0">
              <a:buNone/>
            </a:pPr>
            <a:r>
              <a:rPr lang="ru-RU" b="1" dirty="0" err="1"/>
              <a:t>Валютний</a:t>
            </a:r>
            <a:r>
              <a:rPr lang="ru-RU" b="1" dirty="0"/>
              <a:t> </a:t>
            </a:r>
            <a:r>
              <a:rPr lang="ru-RU" b="1" dirty="0" err="1"/>
              <a:t>нагляд</a:t>
            </a:r>
            <a:r>
              <a:rPr lang="ru-RU" b="1" dirty="0"/>
              <a:t> </a:t>
            </a:r>
            <a:r>
              <a:rPr lang="ru-RU" dirty="0"/>
              <a:t>- система </a:t>
            </a:r>
            <a:r>
              <a:rPr lang="ru-RU" dirty="0" err="1"/>
              <a:t>заходів</a:t>
            </a:r>
            <a:r>
              <a:rPr lang="ru-RU" dirty="0"/>
              <a:t>, </a:t>
            </a:r>
            <a:r>
              <a:rPr lang="ru-RU" dirty="0" err="1"/>
              <a:t>спрямованих</a:t>
            </a:r>
            <a:r>
              <a:rPr lang="ru-RU" dirty="0"/>
              <a:t> на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дотримання</a:t>
            </a:r>
            <a:r>
              <a:rPr lang="ru-RU" dirty="0"/>
              <a:t> </a:t>
            </a:r>
            <a:r>
              <a:rPr lang="ru-RU" dirty="0" err="1"/>
              <a:t>суб’єктами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і </a:t>
            </a:r>
            <a:r>
              <a:rPr lang="ru-RU" dirty="0" err="1"/>
              <a:t>уповноваженими</a:t>
            </a:r>
            <a:r>
              <a:rPr lang="ru-RU" dirty="0"/>
              <a:t> </a:t>
            </a:r>
            <a:r>
              <a:rPr lang="ru-RU" dirty="0" err="1"/>
              <a:t>установами</a:t>
            </a:r>
            <a:r>
              <a:rPr lang="ru-RU" dirty="0"/>
              <a:t> валютного </a:t>
            </a:r>
            <a:r>
              <a:rPr lang="ru-RU" dirty="0" err="1"/>
              <a:t>законодавства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Валютний</a:t>
            </a:r>
            <a:r>
              <a:rPr lang="ru-RU" dirty="0"/>
              <a:t> </a:t>
            </a:r>
            <a:r>
              <a:rPr lang="ru-RU" dirty="0" err="1"/>
              <a:t>нагляд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органами валютного </a:t>
            </a:r>
            <a:r>
              <a:rPr lang="ru-RU" dirty="0" err="1"/>
              <a:t>нагляду</a:t>
            </a:r>
            <a:r>
              <a:rPr lang="ru-RU" dirty="0"/>
              <a:t> та агентами валютного </a:t>
            </a:r>
            <a:r>
              <a:rPr lang="ru-RU" dirty="0" err="1"/>
              <a:t>нагляду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Національний</a:t>
            </a:r>
            <a:r>
              <a:rPr lang="ru-RU" dirty="0"/>
              <a:t> банк та </a:t>
            </a:r>
            <a:r>
              <a:rPr lang="ru-RU" dirty="0" err="1"/>
              <a:t>уповноважені</a:t>
            </a:r>
            <a:r>
              <a:rPr lang="ru-RU" dirty="0"/>
              <a:t> установи </a:t>
            </a:r>
            <a:r>
              <a:rPr lang="ru-RU" dirty="0" err="1"/>
              <a:t>здійснюють</a:t>
            </a:r>
            <a:r>
              <a:rPr lang="ru-RU" dirty="0"/>
              <a:t> </a:t>
            </a:r>
            <a:r>
              <a:rPr lang="ru-RU" dirty="0" err="1"/>
              <a:t>валютний</a:t>
            </a:r>
            <a:r>
              <a:rPr lang="ru-RU" dirty="0"/>
              <a:t> </a:t>
            </a:r>
            <a:r>
              <a:rPr lang="ru-RU" dirty="0" err="1"/>
              <a:t>нагляд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 з метою </a:t>
            </a:r>
            <a:r>
              <a:rPr lang="ru-RU" dirty="0" err="1"/>
              <a:t>встановлення</a:t>
            </a:r>
            <a:r>
              <a:rPr lang="ru-RU" dirty="0"/>
              <a:t> </a:t>
            </a:r>
            <a:r>
              <a:rPr lang="ru-RU" dirty="0" err="1"/>
              <a:t>відповідності</a:t>
            </a:r>
            <a:r>
              <a:rPr lang="ru-RU" dirty="0"/>
              <a:t> </a:t>
            </a:r>
            <a:r>
              <a:rPr lang="ru-RU" dirty="0" err="1"/>
              <a:t>здійснюваних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валютному </a:t>
            </a:r>
            <a:r>
              <a:rPr lang="ru-RU" dirty="0" err="1"/>
              <a:t>законодавству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ризик-орієнтованого</a:t>
            </a:r>
            <a:r>
              <a:rPr lang="ru-RU" dirty="0"/>
              <a:t> </a:t>
            </a:r>
            <a:r>
              <a:rPr lang="ru-RU" dirty="0" err="1"/>
              <a:t>підходу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Валютний</a:t>
            </a:r>
            <a:r>
              <a:rPr lang="ru-RU" dirty="0"/>
              <a:t> </a:t>
            </a:r>
            <a:r>
              <a:rPr lang="ru-RU" dirty="0" err="1"/>
              <a:t>нагляд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органами валютного </a:t>
            </a:r>
            <a:r>
              <a:rPr lang="ru-RU" dirty="0" err="1"/>
              <a:t>нагляду</a:t>
            </a:r>
            <a:r>
              <a:rPr lang="ru-RU" dirty="0"/>
              <a:t> та агентами валютного </a:t>
            </a:r>
            <a:r>
              <a:rPr lang="ru-RU" dirty="0" err="1"/>
              <a:t>нагляду</a:t>
            </a:r>
            <a:r>
              <a:rPr lang="ru-RU" dirty="0"/>
              <a:t> без </a:t>
            </a:r>
            <a:r>
              <a:rPr lang="ru-RU" dirty="0" err="1"/>
              <a:t>втручання</a:t>
            </a:r>
            <a:r>
              <a:rPr lang="ru-RU" dirty="0"/>
              <a:t> у </a:t>
            </a:r>
            <a:r>
              <a:rPr lang="ru-RU" dirty="0" err="1"/>
              <a:t>відповідні</a:t>
            </a:r>
            <a:r>
              <a:rPr lang="ru-RU" dirty="0"/>
              <a:t> </a:t>
            </a:r>
            <a:r>
              <a:rPr lang="ru-RU" dirty="0" err="1"/>
              <a:t>валютні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та </a:t>
            </a:r>
            <a:r>
              <a:rPr lang="ru-RU" dirty="0" err="1"/>
              <a:t>діяльність</a:t>
            </a:r>
            <a:r>
              <a:rPr lang="ru-RU" dirty="0"/>
              <a:t> </a:t>
            </a:r>
            <a:r>
              <a:rPr lang="ru-RU" dirty="0" err="1"/>
              <a:t>суб’єктів</a:t>
            </a:r>
            <a:r>
              <a:rPr lang="ru-RU" dirty="0"/>
              <a:t> таких </a:t>
            </a:r>
            <a:r>
              <a:rPr lang="ru-RU" dirty="0" err="1"/>
              <a:t>операцій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r>
              <a:rPr lang="ru-RU" dirty="0"/>
              <a:t> </a:t>
            </a:r>
            <a:r>
              <a:rPr lang="ru-RU" dirty="0" err="1"/>
              <a:t>запобігання</a:t>
            </a:r>
            <a:r>
              <a:rPr lang="ru-RU" dirty="0"/>
              <a:t> агентами валютного </a:t>
            </a:r>
            <a:r>
              <a:rPr lang="ru-RU" dirty="0" err="1"/>
              <a:t>нагляду</a:t>
            </a:r>
            <a:r>
              <a:rPr lang="ru-RU" dirty="0"/>
              <a:t> </a:t>
            </a:r>
            <a:r>
              <a:rPr lang="ru-RU" dirty="0" err="1"/>
              <a:t>проведенню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не </a:t>
            </a:r>
            <a:r>
              <a:rPr lang="ru-RU" dirty="0" err="1"/>
              <a:t>відповідають</a:t>
            </a:r>
            <a:r>
              <a:rPr lang="ru-RU" dirty="0"/>
              <a:t> </a:t>
            </a:r>
            <a:r>
              <a:rPr lang="ru-RU" dirty="0" err="1"/>
              <a:t>вимогам</a:t>
            </a:r>
            <a:r>
              <a:rPr lang="ru-RU" dirty="0"/>
              <a:t> валютного </a:t>
            </a:r>
            <a:r>
              <a:rPr lang="ru-RU" dirty="0" err="1"/>
              <a:t>законодавства</a:t>
            </a:r>
            <a:r>
              <a:rPr lang="ru-RU" dirty="0"/>
              <a:t>.</a:t>
            </a:r>
          </a:p>
          <a:p>
            <a:r>
              <a:rPr lang="ru-RU" dirty="0"/>
              <a:t>Органами валютного </a:t>
            </a:r>
            <a:r>
              <a:rPr lang="ru-RU" dirty="0" err="1"/>
              <a:t>нагляду</a:t>
            </a:r>
            <a:r>
              <a:rPr lang="ru-RU" dirty="0"/>
              <a:t> </a:t>
            </a:r>
            <a:r>
              <a:rPr lang="ru-RU" dirty="0" smtClean="0"/>
              <a:t>є </a:t>
            </a:r>
            <a:r>
              <a:rPr lang="ru-RU" dirty="0" err="1"/>
              <a:t>Національний</a:t>
            </a:r>
            <a:r>
              <a:rPr lang="ru-RU" dirty="0"/>
              <a:t> банк </a:t>
            </a:r>
            <a:r>
              <a:rPr lang="ru-RU" dirty="0" err="1"/>
              <a:t>України</a:t>
            </a:r>
            <a:r>
              <a:rPr lang="ru-RU" dirty="0"/>
              <a:t> та </a:t>
            </a:r>
            <a:r>
              <a:rPr lang="ru-RU" dirty="0" err="1"/>
              <a:t>центральний</a:t>
            </a:r>
            <a:r>
              <a:rPr lang="ru-RU" dirty="0"/>
              <a:t> орган </a:t>
            </a:r>
            <a:r>
              <a:rPr lang="ru-RU" dirty="0" err="1"/>
              <a:t>виконавчої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реалізує</a:t>
            </a:r>
            <a:r>
              <a:rPr lang="ru-RU" dirty="0"/>
              <a:t> </a:t>
            </a:r>
            <a:r>
              <a:rPr lang="ru-RU" dirty="0" err="1"/>
              <a:t>державну</a:t>
            </a:r>
            <a:r>
              <a:rPr lang="ru-RU" dirty="0"/>
              <a:t> </a:t>
            </a:r>
            <a:r>
              <a:rPr lang="ru-RU" dirty="0" err="1"/>
              <a:t>податкову</a:t>
            </a:r>
            <a:r>
              <a:rPr lang="ru-RU" dirty="0"/>
              <a:t> </a:t>
            </a:r>
            <a:r>
              <a:rPr lang="ru-RU" dirty="0" err="1"/>
              <a:t>політику</a:t>
            </a:r>
            <a:r>
              <a:rPr lang="ru-RU" dirty="0"/>
              <a:t>. </a:t>
            </a:r>
            <a:r>
              <a:rPr lang="ru-RU" dirty="0" err="1"/>
              <a:t>Органи</a:t>
            </a:r>
            <a:r>
              <a:rPr lang="ru-RU" dirty="0"/>
              <a:t> валютного </a:t>
            </a:r>
            <a:r>
              <a:rPr lang="ru-RU" dirty="0" err="1"/>
              <a:t>нагляду</a:t>
            </a:r>
            <a:r>
              <a:rPr lang="ru-RU" dirty="0"/>
              <a:t> в межах </a:t>
            </a:r>
            <a:r>
              <a:rPr lang="ru-RU" dirty="0" err="1"/>
              <a:t>своєї</a:t>
            </a:r>
            <a:r>
              <a:rPr lang="ru-RU" dirty="0"/>
              <a:t> </a:t>
            </a:r>
            <a:r>
              <a:rPr lang="ru-RU" dirty="0" err="1"/>
              <a:t>компетенції</a:t>
            </a:r>
            <a:r>
              <a:rPr lang="ru-RU" dirty="0"/>
              <a:t> </a:t>
            </a:r>
            <a:r>
              <a:rPr lang="ru-RU" dirty="0" err="1"/>
              <a:t>здійснюють</a:t>
            </a:r>
            <a:r>
              <a:rPr lang="ru-RU" dirty="0"/>
              <a:t> </a:t>
            </a:r>
            <a:r>
              <a:rPr lang="ru-RU" dirty="0" err="1"/>
              <a:t>нагляд</a:t>
            </a:r>
            <a:r>
              <a:rPr lang="ru-RU" dirty="0"/>
              <a:t> за </a:t>
            </a:r>
            <a:r>
              <a:rPr lang="ru-RU" dirty="0" err="1"/>
              <a:t>дотриманням</a:t>
            </a:r>
            <a:r>
              <a:rPr lang="ru-RU" dirty="0"/>
              <a:t> резидентами та нерезидентами валютного </a:t>
            </a:r>
            <a:r>
              <a:rPr lang="ru-RU" dirty="0" err="1"/>
              <a:t>законодавства</a:t>
            </a:r>
            <a:r>
              <a:rPr lang="ru-RU" dirty="0" smtClean="0"/>
              <a:t>.</a:t>
            </a:r>
          </a:p>
          <a:p>
            <a:r>
              <a:rPr lang="ru-RU" dirty="0" err="1"/>
              <a:t>Національний</a:t>
            </a:r>
            <a:r>
              <a:rPr lang="ru-RU" dirty="0"/>
              <a:t> банк </a:t>
            </a:r>
            <a:r>
              <a:rPr lang="ru-RU" dirty="0" err="1"/>
              <a:t>України</a:t>
            </a:r>
            <a:r>
              <a:rPr lang="ru-RU" dirty="0"/>
              <a:t> у </a:t>
            </a:r>
            <a:r>
              <a:rPr lang="ru-RU" dirty="0" err="1"/>
              <a:t>визначеному</a:t>
            </a:r>
            <a:r>
              <a:rPr lang="ru-RU" dirty="0"/>
              <a:t> ним порядку </a:t>
            </a:r>
            <a:r>
              <a:rPr lang="ru-RU" dirty="0" err="1"/>
              <a:t>здійснює</a:t>
            </a:r>
            <a:r>
              <a:rPr lang="ru-RU" dirty="0"/>
              <a:t> </a:t>
            </a:r>
            <a:r>
              <a:rPr lang="ru-RU" dirty="0" err="1"/>
              <a:t>валютний</a:t>
            </a:r>
            <a:r>
              <a:rPr lang="ru-RU" dirty="0"/>
              <a:t> </a:t>
            </a:r>
            <a:r>
              <a:rPr lang="ru-RU" dirty="0" err="1"/>
              <a:t>нагляд</a:t>
            </a:r>
            <a:r>
              <a:rPr lang="ru-RU" dirty="0"/>
              <a:t> за </a:t>
            </a:r>
            <a:r>
              <a:rPr lang="ru-RU" dirty="0" err="1"/>
              <a:t>уповноваженими</a:t>
            </a:r>
            <a:r>
              <a:rPr lang="ru-RU" dirty="0"/>
              <a:t> </a:t>
            </a:r>
            <a:r>
              <a:rPr lang="ru-RU" dirty="0" err="1"/>
              <a:t>установами</a:t>
            </a:r>
            <a:r>
              <a:rPr lang="ru-RU" dirty="0" smtClean="0"/>
              <a:t>.</a:t>
            </a:r>
          </a:p>
          <a:p>
            <a:r>
              <a:rPr lang="ru-RU" dirty="0" err="1"/>
              <a:t>Центральний</a:t>
            </a:r>
            <a:r>
              <a:rPr lang="ru-RU" dirty="0"/>
              <a:t> орган </a:t>
            </a:r>
            <a:r>
              <a:rPr lang="ru-RU" dirty="0" err="1"/>
              <a:t>виконавчої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реалізує</a:t>
            </a:r>
            <a:r>
              <a:rPr lang="ru-RU" dirty="0"/>
              <a:t> </a:t>
            </a:r>
            <a:r>
              <a:rPr lang="ru-RU" dirty="0" err="1"/>
              <a:t>державну</a:t>
            </a:r>
            <a:r>
              <a:rPr lang="ru-RU" dirty="0"/>
              <a:t> </a:t>
            </a:r>
            <a:r>
              <a:rPr lang="ru-RU" dirty="0" err="1"/>
              <a:t>податкову</a:t>
            </a:r>
            <a:r>
              <a:rPr lang="ru-RU" dirty="0"/>
              <a:t> </a:t>
            </a:r>
            <a:r>
              <a:rPr lang="ru-RU" dirty="0" err="1"/>
              <a:t>політику</a:t>
            </a:r>
            <a:r>
              <a:rPr lang="ru-RU" dirty="0"/>
              <a:t>, </a:t>
            </a:r>
            <a:r>
              <a:rPr lang="ru-RU" dirty="0" err="1"/>
              <a:t>здійснює</a:t>
            </a:r>
            <a:r>
              <a:rPr lang="ru-RU" dirty="0"/>
              <a:t> </a:t>
            </a:r>
            <a:r>
              <a:rPr lang="ru-RU" dirty="0" err="1"/>
              <a:t>валютний</a:t>
            </a:r>
            <a:r>
              <a:rPr lang="ru-RU" dirty="0"/>
              <a:t> </a:t>
            </a:r>
            <a:r>
              <a:rPr lang="ru-RU" dirty="0" err="1"/>
              <a:t>нагляд</a:t>
            </a:r>
            <a:r>
              <a:rPr lang="ru-RU" dirty="0"/>
              <a:t> за </a:t>
            </a:r>
            <a:r>
              <a:rPr lang="ru-RU" dirty="0" err="1"/>
              <a:t>дотриманням</a:t>
            </a:r>
            <a:r>
              <a:rPr lang="ru-RU" dirty="0"/>
              <a:t> резидентами (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уповноважених</a:t>
            </a:r>
            <a:r>
              <a:rPr lang="ru-RU" dirty="0"/>
              <a:t> </a:t>
            </a:r>
            <a:r>
              <a:rPr lang="ru-RU" dirty="0" err="1"/>
              <a:t>установ</a:t>
            </a:r>
            <a:r>
              <a:rPr lang="ru-RU" dirty="0"/>
              <a:t>) та нерезидентами </a:t>
            </a:r>
            <a:r>
              <a:rPr lang="ru-RU" dirty="0" err="1"/>
              <a:t>вимог</a:t>
            </a:r>
            <a:r>
              <a:rPr lang="ru-RU" dirty="0"/>
              <a:t> валютного </a:t>
            </a:r>
            <a:r>
              <a:rPr lang="ru-RU" dirty="0" err="1"/>
              <a:t>законодавства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4304834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251" y="204717"/>
            <a:ext cx="9608023" cy="6496334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11) з </a:t>
            </a:r>
            <a:r>
              <a:rPr lang="ru-RU" dirty="0" err="1"/>
              <a:t>переказу</a:t>
            </a:r>
            <a:r>
              <a:rPr lang="ru-RU" dirty="0"/>
              <a:t> </a:t>
            </a:r>
            <a:r>
              <a:rPr lang="ru-RU" dirty="0" err="1"/>
              <a:t>платежів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обов’язковий</a:t>
            </a:r>
            <a:r>
              <a:rPr lang="ru-RU" dirty="0"/>
              <a:t> характер, </a:t>
            </a:r>
            <a:r>
              <a:rPr lang="ru-RU" dirty="0" err="1"/>
              <a:t>іноземним</a:t>
            </a:r>
            <a:r>
              <a:rPr lang="ru-RU" dirty="0"/>
              <a:t> </a:t>
            </a:r>
            <a:r>
              <a:rPr lang="ru-RU" dirty="0" err="1"/>
              <a:t>судовим</a:t>
            </a:r>
            <a:r>
              <a:rPr lang="ru-RU" dirty="0"/>
              <a:t>, </a:t>
            </a:r>
            <a:r>
              <a:rPr lang="ru-RU" dirty="0" err="1"/>
              <a:t>слідчим</a:t>
            </a:r>
            <a:r>
              <a:rPr lang="ru-RU" dirty="0"/>
              <a:t>, </a:t>
            </a:r>
            <a:r>
              <a:rPr lang="ru-RU" dirty="0" err="1"/>
              <a:t>арбітражним</a:t>
            </a:r>
            <a:r>
              <a:rPr lang="ru-RU" dirty="0"/>
              <a:t>, </a:t>
            </a:r>
            <a:r>
              <a:rPr lang="ru-RU" dirty="0" err="1"/>
              <a:t>нотаріальним</a:t>
            </a:r>
            <a:r>
              <a:rPr lang="ru-RU" dirty="0"/>
              <a:t> та </a:t>
            </a:r>
            <a:r>
              <a:rPr lang="ru-RU" dirty="0" err="1"/>
              <a:t>іншим</a:t>
            </a:r>
            <a:r>
              <a:rPr lang="ru-RU" dirty="0"/>
              <a:t> </a:t>
            </a:r>
            <a:r>
              <a:rPr lang="ru-RU" dirty="0" err="1"/>
              <a:t>повноважним</a:t>
            </a:r>
            <a:r>
              <a:rPr lang="ru-RU" dirty="0"/>
              <a:t> органам (</a:t>
            </a:r>
            <a:r>
              <a:rPr lang="ru-RU" dirty="0" err="1"/>
              <a:t>уключаючи</a:t>
            </a:r>
            <a:r>
              <a:rPr lang="ru-RU" dirty="0"/>
              <a:t> </a:t>
            </a:r>
            <a:r>
              <a:rPr lang="ru-RU" dirty="0" err="1"/>
              <a:t>сплату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, </a:t>
            </a:r>
            <a:r>
              <a:rPr lang="ru-RU" dirty="0" err="1"/>
              <a:t>зборів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обов’язкових</a:t>
            </a:r>
            <a:r>
              <a:rPr lang="ru-RU" dirty="0"/>
              <a:t> </a:t>
            </a:r>
            <a:r>
              <a:rPr lang="ru-RU" dirty="0" err="1"/>
              <a:t>платежів</a:t>
            </a:r>
            <a:r>
              <a:rPr lang="ru-RU" dirty="0"/>
              <a:t>) в </a:t>
            </a:r>
            <a:r>
              <a:rPr lang="ru-RU" dirty="0" err="1"/>
              <a:t>іноземних</a:t>
            </a:r>
            <a:r>
              <a:rPr lang="ru-RU" dirty="0"/>
              <a:t> державах, </a:t>
            </a:r>
            <a:r>
              <a:rPr lang="ru-RU" dirty="0" err="1"/>
              <a:t>витрат</a:t>
            </a:r>
            <a:r>
              <a:rPr lang="ru-RU" dirty="0"/>
              <a:t> </a:t>
            </a:r>
            <a:r>
              <a:rPr lang="ru-RU" dirty="0" err="1"/>
              <a:t>іноземних</a:t>
            </a:r>
            <a:r>
              <a:rPr lang="ru-RU" dirty="0"/>
              <a:t> </a:t>
            </a:r>
            <a:r>
              <a:rPr lang="ru-RU" dirty="0" err="1"/>
              <a:t>адвокатів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порушення</a:t>
            </a:r>
            <a:r>
              <a:rPr lang="ru-RU" dirty="0"/>
              <a:t> </a:t>
            </a:r>
            <a:r>
              <a:rPr lang="ru-RU" dirty="0" err="1"/>
              <a:t>судових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кримінальних</a:t>
            </a:r>
            <a:r>
              <a:rPr lang="ru-RU" dirty="0"/>
              <a:t> справ за кордоном;</a:t>
            </a:r>
          </a:p>
          <a:p>
            <a:r>
              <a:rPr lang="ru-RU" dirty="0"/>
              <a:t>12) </a:t>
            </a:r>
            <a:r>
              <a:rPr lang="ru-RU" dirty="0" err="1"/>
              <a:t>згідно</a:t>
            </a:r>
            <a:r>
              <a:rPr lang="ru-RU" dirty="0"/>
              <a:t> з контрактом (договором, </a:t>
            </a:r>
            <a:r>
              <a:rPr lang="ru-RU" dirty="0" err="1"/>
              <a:t>угодою</a:t>
            </a:r>
            <a:r>
              <a:rPr lang="ru-RU" dirty="0"/>
              <a:t>) </a:t>
            </a:r>
            <a:r>
              <a:rPr lang="ru-RU" dirty="0" err="1"/>
              <a:t>юридичній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-резиденту, яка є агентом </a:t>
            </a:r>
            <a:r>
              <a:rPr lang="ru-RU" dirty="0" err="1"/>
              <a:t>юридичної</a:t>
            </a:r>
            <a:r>
              <a:rPr lang="ru-RU" dirty="0"/>
              <a:t> особи-нерезидента </a:t>
            </a:r>
            <a:r>
              <a:rPr lang="ru-RU" dirty="0" err="1"/>
              <a:t>згідно</a:t>
            </a:r>
            <a:r>
              <a:rPr lang="ru-RU" dirty="0"/>
              <a:t> з Кодексом </a:t>
            </a:r>
            <a:r>
              <a:rPr lang="ru-RU" dirty="0" err="1"/>
              <a:t>торговельного</a:t>
            </a:r>
            <a:r>
              <a:rPr lang="ru-RU" dirty="0"/>
              <a:t> </a:t>
            </a:r>
            <a:r>
              <a:rPr lang="ru-RU" dirty="0" err="1"/>
              <a:t>мореплавства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для </a:t>
            </a:r>
            <a:r>
              <a:rPr lang="ru-RU" dirty="0" err="1"/>
              <a:t>виплати</a:t>
            </a:r>
            <a:r>
              <a:rPr lang="ru-RU" dirty="0"/>
              <a:t> </a:t>
            </a:r>
            <a:r>
              <a:rPr lang="ru-RU" dirty="0" err="1"/>
              <a:t>капітану</a:t>
            </a:r>
            <a:r>
              <a:rPr lang="ru-RU" dirty="0"/>
              <a:t> судна,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належить</a:t>
            </a:r>
            <a:r>
              <a:rPr lang="ru-RU" dirty="0"/>
              <a:t> </a:t>
            </a:r>
            <a:r>
              <a:rPr lang="ru-RU" dirty="0" err="1"/>
              <a:t>судновласнику</a:t>
            </a:r>
            <a:r>
              <a:rPr lang="ru-RU" dirty="0"/>
              <a:t>-нерезиденту, на </a:t>
            </a:r>
            <a:r>
              <a:rPr lang="ru-RU" dirty="0" err="1"/>
              <a:t>експлуатаційні</a:t>
            </a:r>
            <a:r>
              <a:rPr lang="ru-RU" dirty="0"/>
              <a:t> потреби;</a:t>
            </a:r>
          </a:p>
          <a:p>
            <a:r>
              <a:rPr lang="ru-RU" dirty="0"/>
              <a:t>13)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іноземних</a:t>
            </a:r>
            <a:r>
              <a:rPr lang="ru-RU" dirty="0"/>
              <a:t> </a:t>
            </a:r>
            <a:r>
              <a:rPr lang="ru-RU" dirty="0" err="1"/>
              <a:t>інвестицій</a:t>
            </a:r>
            <a:r>
              <a:rPr lang="ru-RU" dirty="0"/>
              <a:t>, </a:t>
            </a:r>
            <a:r>
              <a:rPr lang="ru-RU" dirty="0" err="1"/>
              <a:t>повернення</a:t>
            </a:r>
            <a:r>
              <a:rPr lang="ru-RU" dirty="0"/>
              <a:t> </a:t>
            </a:r>
            <a:r>
              <a:rPr lang="ru-RU" dirty="0" err="1"/>
              <a:t>іноземних</a:t>
            </a:r>
            <a:r>
              <a:rPr lang="ru-RU" dirty="0"/>
              <a:t> </a:t>
            </a:r>
            <a:r>
              <a:rPr lang="ru-RU" dirty="0" err="1"/>
              <a:t>інвестицій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доходів</a:t>
            </a:r>
            <a:r>
              <a:rPr lang="ru-RU" dirty="0"/>
              <a:t>, </a:t>
            </a:r>
            <a:r>
              <a:rPr lang="ru-RU" dirty="0" err="1"/>
              <a:t>прибутків</a:t>
            </a:r>
            <a:r>
              <a:rPr lang="ru-RU" dirty="0"/>
              <a:t>,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, </a:t>
            </a:r>
            <a:r>
              <a:rPr lang="ru-RU" dirty="0" err="1"/>
              <a:t>одержаних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інвестиційної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. </a:t>
            </a:r>
            <a:r>
              <a:rPr lang="ru-RU" dirty="0" err="1"/>
              <a:t>Здійснення</a:t>
            </a:r>
            <a:r>
              <a:rPr lang="ru-RU" dirty="0"/>
              <a:t> таких </a:t>
            </a:r>
            <a:r>
              <a:rPr lang="ru-RU" dirty="0" err="1"/>
              <a:t>операцій</a:t>
            </a:r>
            <a:r>
              <a:rPr lang="ru-RU" dirty="0"/>
              <a:t> з </a:t>
            </a:r>
            <a:r>
              <a:rPr lang="ru-RU" dirty="0" err="1"/>
              <a:t>використанням</a:t>
            </a:r>
            <a:r>
              <a:rPr lang="ru-RU" dirty="0"/>
              <a:t> </a:t>
            </a:r>
            <a:r>
              <a:rPr lang="ru-RU" dirty="0" err="1"/>
              <a:t>електронного</a:t>
            </a:r>
            <a:r>
              <a:rPr lang="ru-RU" dirty="0"/>
              <a:t> </a:t>
            </a:r>
            <a:r>
              <a:rPr lang="ru-RU" dirty="0" err="1"/>
              <a:t>платіжного</a:t>
            </a:r>
            <a:r>
              <a:rPr lang="ru-RU" dirty="0"/>
              <a:t> </a:t>
            </a:r>
            <a:r>
              <a:rPr lang="ru-RU" dirty="0" err="1"/>
              <a:t>засобу</a:t>
            </a:r>
            <a:r>
              <a:rPr lang="ru-RU" dirty="0"/>
              <a:t> </a:t>
            </a:r>
            <a:r>
              <a:rPr lang="ru-RU" dirty="0" err="1"/>
              <a:t>забороняється</a:t>
            </a:r>
            <a:r>
              <a:rPr lang="ru-RU" dirty="0"/>
              <a:t>;</a:t>
            </a:r>
          </a:p>
          <a:p>
            <a:r>
              <a:rPr lang="ru-RU" dirty="0"/>
              <a:t>14) з </a:t>
            </a:r>
            <a:r>
              <a:rPr lang="ru-RU" dirty="0" err="1"/>
              <a:t>переказу</a:t>
            </a:r>
            <a:r>
              <a:rPr lang="ru-RU" dirty="0"/>
              <a:t> з </a:t>
            </a:r>
            <a:r>
              <a:rPr lang="ru-RU" dirty="0" err="1"/>
              <a:t>рахунків</a:t>
            </a:r>
            <a:r>
              <a:rPr lang="ru-RU" dirty="0"/>
              <a:t> </a:t>
            </a:r>
            <a:r>
              <a:rPr lang="ru-RU" dirty="0" err="1"/>
              <a:t>постійних</a:t>
            </a:r>
            <a:r>
              <a:rPr lang="ru-RU" dirty="0"/>
              <a:t> </a:t>
            </a:r>
            <a:r>
              <a:rPr lang="ru-RU" dirty="0" err="1"/>
              <a:t>представництв-нерезидентів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в </a:t>
            </a:r>
            <a:r>
              <a:rPr lang="ru-RU" dirty="0" err="1"/>
              <a:t>призначенні</a:t>
            </a:r>
            <a:r>
              <a:rPr lang="ru-RU" dirty="0"/>
              <a:t> платежу </a:t>
            </a:r>
            <a:r>
              <a:rPr lang="ru-RU" dirty="0" err="1"/>
              <a:t>стосовно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надійшли</a:t>
            </a:r>
            <a:r>
              <a:rPr lang="ru-RU" dirty="0"/>
              <a:t> з-за кордону, </a:t>
            </a:r>
            <a:r>
              <a:rPr lang="ru-RU" dirty="0" err="1"/>
              <a:t>зазначено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кошти</a:t>
            </a:r>
            <a:r>
              <a:rPr lang="ru-RU" dirty="0"/>
              <a:t> </a:t>
            </a:r>
            <a:r>
              <a:rPr lang="ru-RU" dirty="0" err="1"/>
              <a:t>згідно</a:t>
            </a:r>
            <a:r>
              <a:rPr lang="ru-RU" dirty="0"/>
              <a:t> з договором (контрактом, </a:t>
            </a:r>
            <a:r>
              <a:rPr lang="ru-RU" dirty="0" err="1"/>
              <a:t>угодою</a:t>
            </a:r>
            <a:r>
              <a:rPr lang="ru-RU" dirty="0"/>
              <a:t>) належать </a:t>
            </a:r>
            <a:r>
              <a:rPr lang="ru-RU" dirty="0" err="1"/>
              <a:t>цьому</a:t>
            </a:r>
            <a:r>
              <a:rPr lang="ru-RU" dirty="0"/>
              <a:t> резиденту;</a:t>
            </a:r>
          </a:p>
          <a:p>
            <a:r>
              <a:rPr lang="ru-RU" dirty="0"/>
              <a:t>15) з </a:t>
            </a:r>
            <a:r>
              <a:rPr lang="ru-RU" dirty="0" err="1"/>
              <a:t>торгівлі</a:t>
            </a:r>
            <a:r>
              <a:rPr lang="ru-RU" dirty="0"/>
              <a:t> </a:t>
            </a:r>
            <a:r>
              <a:rPr lang="ru-RU" dirty="0" err="1"/>
              <a:t>валютними</a:t>
            </a:r>
            <a:r>
              <a:rPr lang="ru-RU" dirty="0"/>
              <a:t> </a:t>
            </a:r>
            <a:r>
              <a:rPr lang="ru-RU" dirty="0" err="1"/>
              <a:t>цінностями</a:t>
            </a:r>
            <a:r>
              <a:rPr lang="ru-RU" dirty="0"/>
              <a:t>;</a:t>
            </a:r>
          </a:p>
          <a:p>
            <a:r>
              <a:rPr lang="ru-RU" dirty="0"/>
              <a:t>16)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виплати</a:t>
            </a:r>
            <a:r>
              <a:rPr lang="ru-RU" dirty="0"/>
              <a:t>/</a:t>
            </a:r>
            <a:r>
              <a:rPr lang="ru-RU" dirty="0" err="1"/>
              <a:t>повернення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на </a:t>
            </a:r>
            <a:r>
              <a:rPr lang="ru-RU" dirty="0" err="1"/>
              <a:t>відрядження</a:t>
            </a:r>
            <a:r>
              <a:rPr lang="ru-RU" dirty="0"/>
              <a:t> за кордон;</a:t>
            </a:r>
          </a:p>
          <a:p>
            <a:r>
              <a:rPr lang="ru-RU" dirty="0"/>
              <a:t>17) з </a:t>
            </a:r>
            <a:r>
              <a:rPr lang="ru-RU" dirty="0" err="1"/>
              <a:t>отримання</a:t>
            </a:r>
            <a:r>
              <a:rPr lang="ru-RU" dirty="0"/>
              <a:t>/</a:t>
            </a:r>
            <a:r>
              <a:rPr lang="ru-RU" dirty="0" err="1"/>
              <a:t>повернення</a:t>
            </a:r>
            <a:r>
              <a:rPr lang="ru-RU" dirty="0"/>
              <a:t> кредиту/</a:t>
            </a:r>
            <a:r>
              <a:rPr lang="ru-RU" dirty="0" err="1"/>
              <a:t>позики</a:t>
            </a:r>
            <a:r>
              <a:rPr lang="ru-RU" dirty="0"/>
              <a:t> (</a:t>
            </a:r>
            <a:r>
              <a:rPr lang="ru-RU" dirty="0" err="1"/>
              <a:t>уключаючи</a:t>
            </a:r>
            <a:r>
              <a:rPr lang="ru-RU" dirty="0"/>
              <a:t> </a:t>
            </a:r>
            <a:r>
              <a:rPr lang="ru-RU" dirty="0" err="1"/>
              <a:t>проценти</a:t>
            </a:r>
            <a:r>
              <a:rPr lang="ru-RU" dirty="0"/>
              <a:t> та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платежі</a:t>
            </a:r>
            <a:r>
              <a:rPr lang="ru-RU" dirty="0"/>
              <a:t> з </a:t>
            </a:r>
            <a:r>
              <a:rPr lang="ru-RU" dirty="0" err="1"/>
              <a:t>обслуговування</a:t>
            </a:r>
            <a:r>
              <a:rPr lang="ru-RU" dirty="0"/>
              <a:t> кредиту/</a:t>
            </a:r>
            <a:r>
              <a:rPr lang="ru-RU" dirty="0" err="1"/>
              <a:t>позики</a:t>
            </a:r>
            <a:r>
              <a:rPr lang="ru-RU" dirty="0"/>
              <a:t>) за </a:t>
            </a:r>
            <a:r>
              <a:rPr lang="ru-RU" dirty="0" err="1"/>
              <a:t>кредитним</a:t>
            </a:r>
            <a:r>
              <a:rPr lang="ru-RU" dirty="0"/>
              <a:t> договором/договором </a:t>
            </a:r>
            <a:r>
              <a:rPr lang="ru-RU" dirty="0" err="1"/>
              <a:t>позики</a:t>
            </a:r>
            <a:r>
              <a:rPr lang="ru-RU" dirty="0"/>
              <a:t> з банком/</a:t>
            </a:r>
            <a:r>
              <a:rPr lang="ru-RU" dirty="0" err="1"/>
              <a:t>небанківською</a:t>
            </a:r>
            <a:r>
              <a:rPr lang="ru-RU" dirty="0"/>
              <a:t> </a:t>
            </a:r>
            <a:r>
              <a:rPr lang="ru-RU" dirty="0" err="1"/>
              <a:t>фінансовою</a:t>
            </a:r>
            <a:r>
              <a:rPr lang="ru-RU" dirty="0"/>
              <a:t> </a:t>
            </a:r>
            <a:r>
              <a:rPr lang="ru-RU" dirty="0" err="1"/>
              <a:t>установою</a:t>
            </a:r>
            <a:r>
              <a:rPr lang="ru-RU" dirty="0" smtClean="0"/>
              <a:t>;</a:t>
            </a:r>
          </a:p>
          <a:p>
            <a:r>
              <a:rPr lang="ru-RU" dirty="0"/>
              <a:t>18) з </a:t>
            </a:r>
            <a:r>
              <a:rPr lang="ru-RU" dirty="0" err="1"/>
              <a:t>переказу</a:t>
            </a:r>
            <a:r>
              <a:rPr lang="ru-RU" dirty="0"/>
              <a:t>/</a:t>
            </a:r>
            <a:r>
              <a:rPr lang="ru-RU" dirty="0" err="1"/>
              <a:t>зарахування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з </a:t>
            </a:r>
            <a:r>
              <a:rPr lang="ru-RU" dirty="0" err="1"/>
              <a:t>власного</a:t>
            </a:r>
            <a:r>
              <a:rPr lang="ru-RU" dirty="0"/>
              <a:t> поточного/вкладного (депозитного) </a:t>
            </a:r>
            <a:r>
              <a:rPr lang="ru-RU" dirty="0" err="1"/>
              <a:t>рахунку</a:t>
            </a:r>
            <a:r>
              <a:rPr lang="ru-RU" dirty="0"/>
              <a:t> [</a:t>
            </a:r>
            <a:r>
              <a:rPr lang="ru-RU" dirty="0" err="1"/>
              <a:t>уключаючи</a:t>
            </a:r>
            <a:r>
              <a:rPr lang="ru-RU" dirty="0"/>
              <a:t> </a:t>
            </a:r>
            <a:r>
              <a:rPr lang="ru-RU" dirty="0" err="1"/>
              <a:t>зарахування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у </a:t>
            </a:r>
            <a:r>
              <a:rPr lang="ru-RU" dirty="0" err="1"/>
              <a:t>сумі</a:t>
            </a:r>
            <a:r>
              <a:rPr lang="ru-RU" dirty="0"/>
              <a:t> </a:t>
            </a:r>
            <a:r>
              <a:rPr lang="ru-RU" dirty="0" err="1"/>
              <a:t>процентів</a:t>
            </a:r>
            <a:r>
              <a:rPr lang="ru-RU" dirty="0"/>
              <a:t>, </a:t>
            </a:r>
            <a:r>
              <a:rPr lang="ru-RU" dirty="0" err="1"/>
              <a:t>нарахованих</a:t>
            </a:r>
            <a:r>
              <a:rPr lang="ru-RU" dirty="0"/>
              <a:t> за </a:t>
            </a:r>
            <a:r>
              <a:rPr lang="ru-RU" dirty="0" err="1"/>
              <a:t>залишком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на </a:t>
            </a:r>
            <a:r>
              <a:rPr lang="ru-RU" dirty="0" err="1"/>
              <a:t>власному</a:t>
            </a:r>
            <a:r>
              <a:rPr lang="ru-RU" dirty="0"/>
              <a:t> поточному та вкладному (депозитному) </a:t>
            </a:r>
            <a:r>
              <a:rPr lang="ru-RU" dirty="0" err="1"/>
              <a:t>рахунках</a:t>
            </a:r>
            <a:r>
              <a:rPr lang="ru-RU" dirty="0"/>
              <a:t>];</a:t>
            </a:r>
          </a:p>
          <a:p>
            <a:r>
              <a:rPr lang="ru-RU" dirty="0"/>
              <a:t>19)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зарахування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, </a:t>
            </a:r>
            <a:r>
              <a:rPr lang="ru-RU" dirty="0" err="1"/>
              <a:t>переказаних</a:t>
            </a:r>
            <a:r>
              <a:rPr lang="ru-RU" dirty="0"/>
              <a:t> з </a:t>
            </a:r>
            <a:r>
              <a:rPr lang="ru-RU" dirty="0" err="1"/>
              <a:t>рахунку</a:t>
            </a:r>
            <a:r>
              <a:rPr lang="ru-RU" dirty="0"/>
              <a:t> </a:t>
            </a:r>
            <a:r>
              <a:rPr lang="ru-RU" dirty="0" err="1"/>
              <a:t>отримувача</a:t>
            </a:r>
            <a:r>
              <a:rPr lang="ru-RU" dirty="0"/>
              <a:t> </a:t>
            </a:r>
            <a:r>
              <a:rPr lang="ru-RU" dirty="0" err="1"/>
              <a:t>гуманітарної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 на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набувача</a:t>
            </a:r>
            <a:r>
              <a:rPr lang="ru-RU" dirty="0"/>
              <a:t> </a:t>
            </a:r>
            <a:r>
              <a:rPr lang="ru-RU" dirty="0" err="1"/>
              <a:t>гуманітарної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 (</a:t>
            </a:r>
            <a:r>
              <a:rPr lang="ru-RU" dirty="0" err="1"/>
              <a:t>уключаючи</a:t>
            </a:r>
            <a:r>
              <a:rPr lang="ru-RU" dirty="0"/>
              <a:t> </a:t>
            </a:r>
            <a:r>
              <a:rPr lang="ru-RU" dirty="0" err="1"/>
              <a:t>зарахування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у </a:t>
            </a:r>
            <a:r>
              <a:rPr lang="ru-RU" dirty="0" err="1"/>
              <a:t>сумі</a:t>
            </a:r>
            <a:r>
              <a:rPr lang="ru-RU" dirty="0"/>
              <a:t> </a:t>
            </a:r>
            <a:r>
              <a:rPr lang="ru-RU" dirty="0" err="1"/>
              <a:t>процентів</a:t>
            </a:r>
            <a:r>
              <a:rPr lang="ru-RU" dirty="0"/>
              <a:t>, </a:t>
            </a:r>
            <a:r>
              <a:rPr lang="ru-RU" dirty="0" err="1"/>
              <a:t>нарахованих</a:t>
            </a:r>
            <a:r>
              <a:rPr lang="ru-RU" dirty="0"/>
              <a:t> за </a:t>
            </a:r>
            <a:r>
              <a:rPr lang="ru-RU" dirty="0" err="1"/>
              <a:t>залишком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надійшли</a:t>
            </a:r>
            <a:r>
              <a:rPr lang="ru-RU" dirty="0"/>
              <a:t> на </a:t>
            </a:r>
            <a:r>
              <a:rPr lang="ru-RU" dirty="0" err="1"/>
              <a:t>рахунок</a:t>
            </a:r>
            <a:r>
              <a:rPr lang="ru-RU" dirty="0"/>
              <a:t> як </a:t>
            </a:r>
            <a:r>
              <a:rPr lang="ru-RU" dirty="0" err="1"/>
              <a:t>гуманітарна</a:t>
            </a:r>
            <a:r>
              <a:rPr lang="ru-RU" dirty="0"/>
              <a:t> </a:t>
            </a:r>
            <a:r>
              <a:rPr lang="ru-RU" dirty="0" err="1"/>
              <a:t>допомога</a:t>
            </a:r>
            <a:r>
              <a:rPr lang="ru-RU" dirty="0"/>
              <a:t>);</a:t>
            </a:r>
          </a:p>
          <a:p>
            <a:r>
              <a:rPr lang="ru-RU" dirty="0"/>
              <a:t>20)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переказу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на </a:t>
            </a:r>
            <a:r>
              <a:rPr lang="ru-RU" dirty="0" err="1"/>
              <a:t>власний</a:t>
            </a:r>
            <a:r>
              <a:rPr lang="ru-RU" dirty="0"/>
              <a:t>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умовного</a:t>
            </a:r>
            <a:r>
              <a:rPr lang="ru-RU" dirty="0"/>
              <a:t> </a:t>
            </a:r>
            <a:r>
              <a:rPr lang="ru-RU" dirty="0" err="1"/>
              <a:t>зберігання</a:t>
            </a:r>
            <a:r>
              <a:rPr lang="ru-RU" dirty="0"/>
              <a:t> (</a:t>
            </a:r>
            <a:r>
              <a:rPr lang="ru-RU" dirty="0" err="1"/>
              <a:t>ескроу</a:t>
            </a:r>
            <a:r>
              <a:rPr lang="ru-RU" dirty="0"/>
              <a:t>) та </a:t>
            </a:r>
            <a:r>
              <a:rPr lang="ru-RU" dirty="0" err="1"/>
              <a:t>зарахування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, </a:t>
            </a:r>
            <a:r>
              <a:rPr lang="ru-RU" dirty="0" err="1"/>
              <a:t>повернутих</a:t>
            </a:r>
            <a:r>
              <a:rPr lang="ru-RU" dirty="0"/>
              <a:t> з </a:t>
            </a:r>
            <a:r>
              <a:rPr lang="ru-RU" dirty="0" err="1"/>
              <a:t>власного</a:t>
            </a:r>
            <a:r>
              <a:rPr lang="ru-RU" dirty="0"/>
              <a:t> </a:t>
            </a:r>
            <a:r>
              <a:rPr lang="ru-RU" dirty="0" err="1"/>
              <a:t>рахунку</a:t>
            </a:r>
            <a:r>
              <a:rPr lang="ru-RU" dirty="0"/>
              <a:t> </a:t>
            </a:r>
            <a:r>
              <a:rPr lang="ru-RU" dirty="0" err="1"/>
              <a:t>умовного</a:t>
            </a:r>
            <a:r>
              <a:rPr lang="ru-RU" dirty="0"/>
              <a:t> </a:t>
            </a:r>
            <a:r>
              <a:rPr lang="ru-RU" dirty="0" err="1"/>
              <a:t>зберігання</a:t>
            </a:r>
            <a:r>
              <a:rPr lang="ru-RU" dirty="0"/>
              <a:t> (</a:t>
            </a:r>
            <a:r>
              <a:rPr lang="ru-RU" dirty="0" err="1"/>
              <a:t>ескроу</a:t>
            </a:r>
            <a:r>
              <a:rPr lang="ru-RU" dirty="0" smtClean="0"/>
              <a:t>);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16343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251" y="204717"/>
            <a:ext cx="9608023" cy="6496334"/>
          </a:xfrm>
        </p:spPr>
        <p:txBody>
          <a:bodyPr/>
          <a:lstStyle/>
          <a:p>
            <a:r>
              <a:rPr lang="ru-RU" dirty="0"/>
              <a:t>21)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переказу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стосуються</a:t>
            </a:r>
            <a:r>
              <a:rPr lang="ru-RU" dirty="0"/>
              <a:t> </a:t>
            </a:r>
            <a:r>
              <a:rPr lang="ru-RU" dirty="0" err="1"/>
              <a:t>ведення</a:t>
            </a:r>
            <a:r>
              <a:rPr lang="ru-RU" dirty="0"/>
              <a:t> </a:t>
            </a:r>
            <a:r>
              <a:rPr lang="ru-RU" dirty="0" err="1"/>
              <a:t>спільної</a:t>
            </a:r>
            <a:r>
              <a:rPr lang="ru-RU" dirty="0"/>
              <a:t> </a:t>
            </a:r>
            <a:r>
              <a:rPr lang="ru-RU" dirty="0" err="1"/>
              <a:t>інвестиційної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за </a:t>
            </a:r>
            <a:r>
              <a:rPr lang="ru-RU" dirty="0" err="1"/>
              <a:t>участю</a:t>
            </a:r>
            <a:r>
              <a:rPr lang="ru-RU" dirty="0"/>
              <a:t> нерезидента-</a:t>
            </a:r>
            <a:r>
              <a:rPr lang="ru-RU" dirty="0" err="1"/>
              <a:t>інвестора</a:t>
            </a:r>
            <a:r>
              <a:rPr lang="ru-RU" dirty="0"/>
              <a:t> без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юридичної</a:t>
            </a:r>
            <a:r>
              <a:rPr lang="ru-RU" dirty="0"/>
              <a:t> особи (</a:t>
            </a:r>
            <a:r>
              <a:rPr lang="ru-RU" dirty="0" err="1"/>
              <a:t>переказані</a:t>
            </a:r>
            <a:r>
              <a:rPr lang="ru-RU" dirty="0"/>
              <a:t> з </a:t>
            </a:r>
            <a:r>
              <a:rPr lang="ru-RU" dirty="0" err="1"/>
              <a:t>рахунку</a:t>
            </a:r>
            <a:r>
              <a:rPr lang="ru-RU" dirty="0"/>
              <a:t> для </a:t>
            </a:r>
            <a:r>
              <a:rPr lang="ru-RU" dirty="0" err="1"/>
              <a:t>ведення</a:t>
            </a:r>
            <a:r>
              <a:rPr lang="ru-RU" dirty="0"/>
              <a:t> </a:t>
            </a:r>
            <a:r>
              <a:rPr lang="ru-RU" dirty="0" err="1"/>
              <a:t>спільної</a:t>
            </a:r>
            <a:r>
              <a:rPr lang="ru-RU" dirty="0"/>
              <a:t> </a:t>
            </a:r>
            <a:r>
              <a:rPr lang="ru-RU" dirty="0" err="1"/>
              <a:t>інвестиційної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в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припинення</a:t>
            </a:r>
            <a:r>
              <a:rPr lang="ru-RU" dirty="0"/>
              <a:t> </a:t>
            </a:r>
            <a:r>
              <a:rPr lang="ru-RU" dirty="0" err="1"/>
              <a:t>спільної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/</a:t>
            </a:r>
            <a:r>
              <a:rPr lang="ru-RU" dirty="0" err="1"/>
              <a:t>переказу</a:t>
            </a:r>
            <a:r>
              <a:rPr lang="ru-RU" dirty="0"/>
              <a:t> на </a:t>
            </a:r>
            <a:r>
              <a:rPr lang="ru-RU" dirty="0" err="1"/>
              <a:t>такий</a:t>
            </a:r>
            <a:r>
              <a:rPr lang="ru-RU" dirty="0"/>
              <a:t> </a:t>
            </a:r>
            <a:r>
              <a:rPr lang="ru-RU" dirty="0" err="1"/>
              <a:t>рахунок</a:t>
            </a:r>
            <a:r>
              <a:rPr lang="ru-RU" dirty="0"/>
              <a:t>);</a:t>
            </a:r>
          </a:p>
          <a:p>
            <a:r>
              <a:rPr lang="ru-RU" dirty="0"/>
              <a:t>22)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переказу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за кордон за </a:t>
            </a:r>
            <a:r>
              <a:rPr lang="ru-RU" dirty="0" err="1"/>
              <a:t>навчання</a:t>
            </a:r>
            <a:r>
              <a:rPr lang="ru-RU" dirty="0"/>
              <a:t>, за участь у </a:t>
            </a:r>
            <a:r>
              <a:rPr lang="ru-RU" dirty="0" err="1"/>
              <a:t>конференціях</a:t>
            </a:r>
            <a:r>
              <a:rPr lang="ru-RU" dirty="0"/>
              <a:t>, </a:t>
            </a:r>
            <a:r>
              <a:rPr lang="ru-RU" dirty="0" err="1"/>
              <a:t>виставках</a:t>
            </a:r>
            <a:r>
              <a:rPr lang="ru-RU" dirty="0"/>
              <a:t>;</a:t>
            </a:r>
          </a:p>
          <a:p>
            <a:r>
              <a:rPr lang="ru-RU" dirty="0"/>
              <a:t>23)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переказу</a:t>
            </a:r>
            <a:r>
              <a:rPr lang="ru-RU" dirty="0"/>
              <a:t> </a:t>
            </a:r>
            <a:r>
              <a:rPr lang="ru-RU" dirty="0" err="1"/>
              <a:t>фізичним</a:t>
            </a:r>
            <a:r>
              <a:rPr lang="ru-RU" dirty="0"/>
              <a:t> особам </a:t>
            </a:r>
            <a:r>
              <a:rPr lang="ru-RU" dirty="0" err="1"/>
              <a:t>коштів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отримані</a:t>
            </a:r>
            <a:r>
              <a:rPr lang="ru-RU" dirty="0"/>
              <a:t> </a:t>
            </a:r>
            <a:r>
              <a:rPr lang="ru-RU" dirty="0" err="1"/>
              <a:t>адвокатськими</a:t>
            </a:r>
            <a:r>
              <a:rPr lang="ru-RU" dirty="0"/>
              <a:t> </a:t>
            </a:r>
            <a:r>
              <a:rPr lang="ru-RU" dirty="0" err="1"/>
              <a:t>компаніями</a:t>
            </a:r>
            <a:r>
              <a:rPr lang="ru-RU" dirty="0"/>
              <a:t>-резидентами </a:t>
            </a:r>
            <a:r>
              <a:rPr lang="ru-RU" dirty="0" err="1"/>
              <a:t>України</a:t>
            </a:r>
            <a:r>
              <a:rPr lang="ru-RU" dirty="0"/>
              <a:t> з-за кордону за </a:t>
            </a:r>
            <a:r>
              <a:rPr lang="ru-RU" dirty="0" err="1"/>
              <a:t>дорученням</a:t>
            </a:r>
            <a:r>
              <a:rPr lang="ru-RU" dirty="0"/>
              <a:t> </a:t>
            </a:r>
            <a:r>
              <a:rPr lang="ru-RU" dirty="0" err="1"/>
              <a:t>фізичних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за справами,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перебувають</a:t>
            </a:r>
            <a:r>
              <a:rPr lang="ru-RU" dirty="0"/>
              <a:t> у </a:t>
            </a:r>
            <a:r>
              <a:rPr lang="ru-RU" dirty="0" err="1"/>
              <a:t>провадженні</a:t>
            </a:r>
            <a:r>
              <a:rPr lang="ru-RU" dirty="0"/>
              <a:t>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компаній</a:t>
            </a:r>
            <a:r>
              <a:rPr lang="ru-RU" dirty="0"/>
              <a:t> </a:t>
            </a:r>
            <a:r>
              <a:rPr lang="ru-RU" dirty="0" err="1"/>
              <a:t>згідно</a:t>
            </a:r>
            <a:r>
              <a:rPr lang="ru-RU" dirty="0"/>
              <a:t> з </a:t>
            </a:r>
            <a:r>
              <a:rPr lang="ru-RU" dirty="0" err="1"/>
              <a:t>їх</a:t>
            </a:r>
            <a:r>
              <a:rPr lang="ru-RU" dirty="0"/>
              <a:t> статутною </a:t>
            </a:r>
            <a:r>
              <a:rPr lang="ru-RU" dirty="0" err="1"/>
              <a:t>діяльністю</a:t>
            </a:r>
            <a:r>
              <a:rPr lang="ru-RU" dirty="0"/>
              <a:t>;</a:t>
            </a:r>
          </a:p>
          <a:p>
            <a:r>
              <a:rPr lang="ru-RU" dirty="0"/>
              <a:t>24)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переказу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за кордон на </a:t>
            </a:r>
            <a:r>
              <a:rPr lang="ru-RU" dirty="0" err="1"/>
              <a:t>ім’я</a:t>
            </a:r>
            <a:r>
              <a:rPr lang="ru-RU" dirty="0"/>
              <a:t> </a:t>
            </a:r>
            <a:r>
              <a:rPr lang="ru-RU" dirty="0" err="1"/>
              <a:t>фізичних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тимчасово</a:t>
            </a:r>
            <a:r>
              <a:rPr lang="ru-RU" dirty="0"/>
              <a:t> </a:t>
            </a:r>
            <a:r>
              <a:rPr lang="ru-RU" dirty="0" err="1"/>
              <a:t>перебувають</a:t>
            </a:r>
            <a:r>
              <a:rPr lang="ru-RU" dirty="0"/>
              <a:t> за межами </a:t>
            </a:r>
            <a:r>
              <a:rPr lang="ru-RU" dirty="0" err="1"/>
              <a:t>України</a:t>
            </a:r>
            <a:r>
              <a:rPr lang="ru-RU" dirty="0"/>
              <a:t> в </a:t>
            </a:r>
            <a:r>
              <a:rPr lang="ru-RU" dirty="0" err="1"/>
              <a:t>довгостроковому</a:t>
            </a:r>
            <a:r>
              <a:rPr lang="ru-RU" dirty="0"/>
              <a:t> </a:t>
            </a:r>
            <a:r>
              <a:rPr lang="ru-RU" dirty="0" err="1"/>
              <a:t>відрядженні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навчаються</a:t>
            </a:r>
            <a:r>
              <a:rPr lang="ru-RU" dirty="0"/>
              <a:t>, як оплата </a:t>
            </a:r>
            <a:r>
              <a:rPr lang="ru-RU" dirty="0" err="1"/>
              <a:t>праці</a:t>
            </a:r>
            <a:r>
              <a:rPr lang="ru-RU" dirty="0"/>
              <a:t> (</a:t>
            </a:r>
            <a:r>
              <a:rPr lang="ru-RU" dirty="0" err="1"/>
              <a:t>або</a:t>
            </a:r>
            <a:r>
              <a:rPr lang="ru-RU" dirty="0"/>
              <a:t> як </a:t>
            </a:r>
            <a:r>
              <a:rPr lang="ru-RU" dirty="0" err="1"/>
              <a:t>стипендія</a:t>
            </a:r>
            <a:r>
              <a:rPr lang="ru-RU" dirty="0"/>
              <a:t>);</a:t>
            </a:r>
          </a:p>
          <a:p>
            <a:r>
              <a:rPr lang="ru-RU" dirty="0"/>
              <a:t>25)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переказу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спрямовуються</a:t>
            </a:r>
            <a:r>
              <a:rPr lang="ru-RU" dirty="0"/>
              <a:t> до державного та </a:t>
            </a:r>
            <a:r>
              <a:rPr lang="ru-RU" dirty="0" err="1"/>
              <a:t>місцевих</a:t>
            </a:r>
            <a:r>
              <a:rPr lang="ru-RU" dirty="0"/>
              <a:t> </a:t>
            </a:r>
            <a:r>
              <a:rPr lang="ru-RU" dirty="0" err="1"/>
              <a:t>бюджетів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законодавства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;</a:t>
            </a:r>
          </a:p>
          <a:p>
            <a:r>
              <a:rPr lang="ru-RU" dirty="0" smtClean="0"/>
              <a:t>26</a:t>
            </a:r>
            <a:r>
              <a:rPr lang="ru-RU" dirty="0"/>
              <a:t>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переказу</a:t>
            </a:r>
            <a:r>
              <a:rPr lang="ru-RU" dirty="0"/>
              <a:t> за </a:t>
            </a:r>
            <a:r>
              <a:rPr lang="ru-RU" dirty="0" err="1"/>
              <a:t>межі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для </a:t>
            </a:r>
            <a:r>
              <a:rPr lang="ru-RU" dirty="0" err="1"/>
              <a:t>сплати</a:t>
            </a:r>
            <a:r>
              <a:rPr lang="ru-RU" dirty="0"/>
              <a:t> </a:t>
            </a:r>
            <a:r>
              <a:rPr lang="ru-RU" dirty="0" err="1"/>
              <a:t>вступних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членських</a:t>
            </a:r>
            <a:r>
              <a:rPr lang="ru-RU" dirty="0"/>
              <a:t> </a:t>
            </a:r>
            <a:r>
              <a:rPr lang="ru-RU" dirty="0" err="1"/>
              <a:t>внесків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сплачуються</a:t>
            </a:r>
            <a:r>
              <a:rPr lang="ru-RU" dirty="0"/>
              <a:t> як </a:t>
            </a:r>
            <a:r>
              <a:rPr lang="ru-RU" dirty="0" err="1"/>
              <a:t>разові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періодичні</a:t>
            </a:r>
            <a:r>
              <a:rPr lang="ru-RU" dirty="0"/>
              <a:t> </a:t>
            </a:r>
            <a:r>
              <a:rPr lang="ru-RU" dirty="0" err="1"/>
              <a:t>внески</a:t>
            </a:r>
            <a:r>
              <a:rPr lang="ru-RU" dirty="0"/>
              <a:t> для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поточної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юридичних</a:t>
            </a:r>
            <a:r>
              <a:rPr lang="ru-RU" dirty="0"/>
              <a:t> </a:t>
            </a:r>
            <a:r>
              <a:rPr lang="ru-RU" dirty="0" err="1"/>
              <a:t>осіб-нерезидентів</a:t>
            </a:r>
            <a:r>
              <a:rPr lang="ru-RU" dirty="0"/>
              <a:t>;</a:t>
            </a:r>
          </a:p>
          <a:p>
            <a:r>
              <a:rPr lang="ru-RU" dirty="0"/>
              <a:t>27) з </a:t>
            </a:r>
            <a:r>
              <a:rPr lang="ru-RU" dirty="0" err="1"/>
              <a:t>розміщення</a:t>
            </a:r>
            <a:r>
              <a:rPr lang="ru-RU" dirty="0"/>
              <a:t> в банках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на </a:t>
            </a:r>
            <a:r>
              <a:rPr lang="ru-RU" dirty="0" err="1"/>
              <a:t>умовах</a:t>
            </a:r>
            <a:r>
              <a:rPr lang="ru-RU" dirty="0"/>
              <a:t> </a:t>
            </a:r>
            <a:r>
              <a:rPr lang="ru-RU" dirty="0" err="1"/>
              <a:t>субординованого</a:t>
            </a:r>
            <a:r>
              <a:rPr lang="ru-RU" dirty="0"/>
              <a:t> боргу/</a:t>
            </a:r>
            <a:r>
              <a:rPr lang="ru-RU" dirty="0" err="1"/>
              <a:t>повернених</a:t>
            </a:r>
            <a:r>
              <a:rPr lang="ru-RU" dirty="0"/>
              <a:t>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договору.</a:t>
            </a:r>
          </a:p>
        </p:txBody>
      </p:sp>
    </p:spTree>
    <p:extLst>
      <p:ext uri="{BB962C8B-B14F-4D97-AF65-F5344CB8AC3E}">
        <p14:creationId xmlns:p14="http://schemas.microsoft.com/office/powerpoint/2010/main" val="144511285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251" y="204717"/>
            <a:ext cx="9608023" cy="649633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За </a:t>
            </a:r>
            <a:r>
              <a:rPr lang="ru-RU" dirty="0" err="1"/>
              <a:t>поточними</a:t>
            </a:r>
            <a:r>
              <a:rPr lang="ru-RU" dirty="0"/>
              <a:t> </a:t>
            </a:r>
            <a:r>
              <a:rPr lang="ru-RU" dirty="0" err="1"/>
              <a:t>рахунками</a:t>
            </a:r>
            <a:r>
              <a:rPr lang="ru-RU" dirty="0"/>
              <a:t> в 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 </a:t>
            </a:r>
            <a:r>
              <a:rPr lang="ru-RU" dirty="0" err="1"/>
              <a:t>відокремлених</a:t>
            </a:r>
            <a:r>
              <a:rPr lang="ru-RU" dirty="0"/>
              <a:t> </a:t>
            </a:r>
            <a:r>
              <a:rPr lang="ru-RU" dirty="0" err="1"/>
              <a:t>підрозділів</a:t>
            </a:r>
            <a:r>
              <a:rPr lang="ru-RU" dirty="0"/>
              <a:t> </a:t>
            </a:r>
            <a:r>
              <a:rPr lang="ru-RU" dirty="0" err="1"/>
              <a:t>юридичних</a:t>
            </a:r>
            <a:r>
              <a:rPr lang="ru-RU" dirty="0"/>
              <a:t> </a:t>
            </a:r>
            <a:r>
              <a:rPr lang="ru-RU" dirty="0" err="1"/>
              <a:t>осіб-резидентів</a:t>
            </a:r>
            <a:r>
              <a:rPr lang="ru-RU" dirty="0"/>
              <a:t> </a:t>
            </a:r>
            <a:r>
              <a:rPr lang="ru-RU" dirty="0" err="1"/>
              <a:t>здійснюються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:</a:t>
            </a:r>
          </a:p>
          <a:p>
            <a:r>
              <a:rPr lang="ru-RU" dirty="0"/>
              <a:t>1)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зарахування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за </a:t>
            </a:r>
            <a:r>
              <a:rPr lang="ru-RU" dirty="0" err="1"/>
              <a:t>продані</a:t>
            </a:r>
            <a:r>
              <a:rPr lang="ru-RU" dirty="0"/>
              <a:t> </a:t>
            </a:r>
            <a:r>
              <a:rPr lang="ru-RU" dirty="0" err="1"/>
              <a:t>товари</a:t>
            </a:r>
            <a:r>
              <a:rPr lang="ru-RU" dirty="0"/>
              <a:t> </a:t>
            </a:r>
            <a:r>
              <a:rPr lang="ru-RU" dirty="0" err="1"/>
              <a:t>згідно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законодавством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зарахування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, </a:t>
            </a:r>
            <a:r>
              <a:rPr lang="ru-RU" dirty="0" err="1"/>
              <a:t>переказаних</a:t>
            </a:r>
            <a:r>
              <a:rPr lang="ru-RU" dirty="0"/>
              <a:t> </a:t>
            </a:r>
            <a:r>
              <a:rPr lang="ru-RU" dirty="0" err="1"/>
              <a:t>юридичною</a:t>
            </a:r>
            <a:r>
              <a:rPr lang="ru-RU" dirty="0"/>
              <a:t> особою, яка створила </a:t>
            </a:r>
            <a:r>
              <a:rPr lang="ru-RU" dirty="0" err="1"/>
              <a:t>відокремлений</a:t>
            </a:r>
            <a:r>
              <a:rPr lang="ru-RU" dirty="0"/>
              <a:t> </a:t>
            </a:r>
            <a:r>
              <a:rPr lang="ru-RU" dirty="0" err="1"/>
              <a:t>підрозділ</a:t>
            </a:r>
            <a:r>
              <a:rPr lang="ru-RU" dirty="0"/>
              <a:t>;</a:t>
            </a:r>
          </a:p>
          <a:p>
            <a:r>
              <a:rPr lang="ru-RU" dirty="0"/>
              <a:t>3) з </a:t>
            </a:r>
            <a:r>
              <a:rPr lang="ru-RU" dirty="0" err="1"/>
              <a:t>переказу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на оплату </a:t>
            </a:r>
            <a:r>
              <a:rPr lang="ru-RU" dirty="0" err="1"/>
              <a:t>витрат</a:t>
            </a:r>
            <a:r>
              <a:rPr lang="ru-RU" dirty="0"/>
              <a:t> на </a:t>
            </a:r>
            <a:r>
              <a:rPr lang="ru-RU" dirty="0" err="1"/>
              <a:t>службові</a:t>
            </a:r>
            <a:r>
              <a:rPr lang="ru-RU" dirty="0"/>
              <a:t> </a:t>
            </a:r>
            <a:r>
              <a:rPr lang="ru-RU" dirty="0" err="1"/>
              <a:t>відрядження</a:t>
            </a:r>
            <a:r>
              <a:rPr lang="ru-RU" dirty="0"/>
              <a:t> за кордон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працівників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з </a:t>
            </a:r>
            <a:r>
              <a:rPr lang="ru-RU" dirty="0" err="1"/>
              <a:t>переказів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стосуються</a:t>
            </a:r>
            <a:r>
              <a:rPr lang="ru-RU" dirty="0"/>
              <a:t>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експлуатаційних</a:t>
            </a:r>
            <a:r>
              <a:rPr lang="ru-RU" dirty="0"/>
              <a:t> потреб </a:t>
            </a:r>
            <a:r>
              <a:rPr lang="ru-RU" dirty="0" err="1"/>
              <a:t>власних</a:t>
            </a:r>
            <a:r>
              <a:rPr lang="ru-RU" dirty="0"/>
              <a:t> (</a:t>
            </a:r>
            <a:r>
              <a:rPr lang="ru-RU" dirty="0" err="1"/>
              <a:t>орендованих</a:t>
            </a:r>
            <a:r>
              <a:rPr lang="ru-RU" dirty="0"/>
              <a:t>, </a:t>
            </a:r>
            <a:r>
              <a:rPr lang="ru-RU" dirty="0" err="1"/>
              <a:t>зафрахтованих</a:t>
            </a:r>
            <a:r>
              <a:rPr lang="ru-RU" dirty="0"/>
              <a:t>) </a:t>
            </a:r>
            <a:r>
              <a:rPr lang="ru-RU" dirty="0" err="1"/>
              <a:t>транспортних</a:t>
            </a:r>
            <a:r>
              <a:rPr lang="ru-RU" dirty="0"/>
              <a:t> </a:t>
            </a:r>
            <a:r>
              <a:rPr lang="ru-RU" dirty="0" err="1"/>
              <a:t>засобів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перебування</a:t>
            </a:r>
            <a:r>
              <a:rPr lang="ru-RU" dirty="0"/>
              <a:t> за межами </a:t>
            </a:r>
            <a:r>
              <a:rPr lang="ru-RU" dirty="0" err="1"/>
              <a:t>України</a:t>
            </a:r>
            <a:r>
              <a:rPr lang="ru-RU" dirty="0"/>
              <a:t>;</a:t>
            </a:r>
          </a:p>
          <a:p>
            <a:r>
              <a:rPr lang="ru-RU" dirty="0"/>
              <a:t>4) з </a:t>
            </a:r>
            <a:r>
              <a:rPr lang="ru-RU" dirty="0" err="1"/>
              <a:t>переказу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на </a:t>
            </a:r>
            <a:r>
              <a:rPr lang="ru-RU" dirty="0" err="1"/>
              <a:t>купівлю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, </a:t>
            </a:r>
            <a:r>
              <a:rPr lang="ru-RU" dirty="0" err="1"/>
              <a:t>призначених</a:t>
            </a:r>
            <a:r>
              <a:rPr lang="ru-RU" dirty="0"/>
              <a:t> для </a:t>
            </a:r>
            <a:r>
              <a:rPr lang="ru-RU" dirty="0" err="1"/>
              <a:t>власного</a:t>
            </a:r>
            <a:r>
              <a:rPr lang="ru-RU" dirty="0"/>
              <a:t> </a:t>
            </a:r>
            <a:r>
              <a:rPr lang="ru-RU" dirty="0" err="1"/>
              <a:t>споживання</a:t>
            </a:r>
            <a:r>
              <a:rPr lang="ru-RU" dirty="0"/>
              <a:t>, за контрактами (договорами) з нерезидентами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err="1"/>
              <a:t>Переказ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рахунків</a:t>
            </a:r>
            <a:r>
              <a:rPr lang="ru-RU" dirty="0"/>
              <a:t> у </a:t>
            </a:r>
            <a:r>
              <a:rPr lang="ru-RU" dirty="0" err="1"/>
              <a:t>національній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 </a:t>
            </a:r>
            <a:r>
              <a:rPr lang="ru-RU" dirty="0" err="1"/>
              <a:t>фізичних</a:t>
            </a:r>
            <a:r>
              <a:rPr lang="ru-RU" dirty="0"/>
              <a:t> </a:t>
            </a:r>
            <a:r>
              <a:rPr lang="ru-RU" dirty="0" err="1"/>
              <a:t>осіб-резидентів</a:t>
            </a:r>
            <a:r>
              <a:rPr lang="ru-RU" dirty="0"/>
              <a:t> на </a:t>
            </a:r>
            <a:r>
              <a:rPr lang="ru-RU" dirty="0" err="1"/>
              <a:t>рахунки</a:t>
            </a:r>
            <a:r>
              <a:rPr lang="ru-RU" dirty="0"/>
              <a:t> </a:t>
            </a:r>
            <a:r>
              <a:rPr lang="ru-RU" dirty="0" err="1"/>
              <a:t>фізичних</a:t>
            </a:r>
            <a:r>
              <a:rPr lang="ru-RU" dirty="0"/>
              <a:t> </a:t>
            </a:r>
            <a:r>
              <a:rPr lang="ru-RU" dirty="0" err="1"/>
              <a:t>осіб-нерезидентів</a:t>
            </a:r>
            <a:r>
              <a:rPr lang="ru-RU" dirty="0"/>
              <a:t> </a:t>
            </a:r>
            <a:r>
              <a:rPr lang="ru-RU" dirty="0" err="1"/>
              <a:t>забороняється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переказів</a:t>
            </a:r>
            <a:r>
              <a:rPr lang="ru-RU" dirty="0"/>
              <a:t> на:</a:t>
            </a:r>
          </a:p>
          <a:p>
            <a:r>
              <a:rPr lang="ru-RU" dirty="0"/>
              <a:t>1) </a:t>
            </a:r>
            <a:r>
              <a:rPr lang="ru-RU" dirty="0" err="1"/>
              <a:t>інвестиційні</a:t>
            </a:r>
            <a:r>
              <a:rPr lang="ru-RU" dirty="0"/>
              <a:t> </a:t>
            </a:r>
            <a:r>
              <a:rPr lang="ru-RU" dirty="0" err="1"/>
              <a:t>рахунки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рахунки</a:t>
            </a:r>
            <a:r>
              <a:rPr lang="ru-RU" dirty="0"/>
              <a:t> </a:t>
            </a:r>
            <a:r>
              <a:rPr lang="ru-RU" dirty="0" err="1"/>
              <a:t>фізичних</a:t>
            </a:r>
            <a:r>
              <a:rPr lang="ru-RU" dirty="0"/>
              <a:t> </a:t>
            </a:r>
            <a:r>
              <a:rPr lang="ru-RU" dirty="0" err="1"/>
              <a:t>осіб-нерезидентів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добровільного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боржником</a:t>
            </a:r>
            <a:r>
              <a:rPr lang="ru-RU" dirty="0"/>
              <a:t> - </a:t>
            </a:r>
            <a:r>
              <a:rPr lang="ru-RU" dirty="0" err="1"/>
              <a:t>фізичною</a:t>
            </a:r>
            <a:r>
              <a:rPr lang="ru-RU" dirty="0"/>
              <a:t> особою-резидентом </a:t>
            </a:r>
            <a:r>
              <a:rPr lang="ru-RU" dirty="0" err="1"/>
              <a:t>рішення</a:t>
            </a:r>
            <a:r>
              <a:rPr lang="ru-RU" dirty="0"/>
              <a:t> суду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 (</a:t>
            </a:r>
            <a:r>
              <a:rPr lang="ru-RU" dirty="0" err="1"/>
              <a:t>посадових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),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підлягають</a:t>
            </a:r>
            <a:r>
              <a:rPr lang="ru-RU" dirty="0"/>
              <a:t> </a:t>
            </a:r>
            <a:r>
              <a:rPr lang="ru-RU" dirty="0" err="1"/>
              <a:t>примусовому</a:t>
            </a:r>
            <a:r>
              <a:rPr lang="ru-RU" dirty="0"/>
              <a:t> </a:t>
            </a:r>
            <a:r>
              <a:rPr lang="ru-RU" dirty="0" err="1"/>
              <a:t>виконанню</a:t>
            </a:r>
            <a:r>
              <a:rPr lang="ru-RU" dirty="0"/>
              <a:t>;</a:t>
            </a:r>
          </a:p>
          <a:p>
            <a:r>
              <a:rPr lang="ru-RU" dirty="0"/>
              <a:t>3) </a:t>
            </a:r>
            <a:r>
              <a:rPr lang="ru-RU" dirty="0" err="1"/>
              <a:t>рахунки</a:t>
            </a:r>
            <a:r>
              <a:rPr lang="ru-RU" dirty="0"/>
              <a:t> </a:t>
            </a:r>
            <a:r>
              <a:rPr lang="ru-RU" dirty="0" err="1"/>
              <a:t>фізичних</a:t>
            </a:r>
            <a:r>
              <a:rPr lang="ru-RU" dirty="0"/>
              <a:t> </a:t>
            </a:r>
            <a:r>
              <a:rPr lang="ru-RU" dirty="0" err="1"/>
              <a:t>осіб-нерезидентів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 продажу ними </a:t>
            </a:r>
            <a:r>
              <a:rPr lang="ru-RU" dirty="0" err="1"/>
              <a:t>власного</a:t>
            </a:r>
            <a:r>
              <a:rPr lang="ru-RU" dirty="0"/>
              <a:t> майна 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фізичній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-резиденту,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 не є </a:t>
            </a:r>
            <a:r>
              <a:rPr lang="ru-RU" dirty="0" err="1"/>
              <a:t>об’єктом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інвестиції</a:t>
            </a:r>
            <a:r>
              <a:rPr lang="ru-RU" dirty="0"/>
              <a:t> в </a:t>
            </a:r>
            <a:r>
              <a:rPr lang="ru-RU" dirty="0" err="1"/>
              <a:t>Україну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майна в </a:t>
            </a:r>
            <a:r>
              <a:rPr lang="ru-RU" dirty="0" err="1"/>
              <a:t>оренду</a:t>
            </a:r>
            <a:r>
              <a:rPr lang="ru-RU" dirty="0"/>
              <a:t>;</a:t>
            </a:r>
          </a:p>
          <a:p>
            <a:r>
              <a:rPr lang="ru-RU" dirty="0"/>
              <a:t>4) </a:t>
            </a:r>
            <a:r>
              <a:rPr lang="ru-RU" dirty="0" err="1"/>
              <a:t>рахунки</a:t>
            </a:r>
            <a:r>
              <a:rPr lang="ru-RU" dirty="0"/>
              <a:t>,</a:t>
            </a:r>
            <a:r>
              <a:rPr lang="ru-RU" b="1" dirty="0"/>
              <a:t> </a:t>
            </a:r>
            <a:r>
              <a:rPr lang="ru-RU" dirty="0" err="1"/>
              <a:t>відкриті</a:t>
            </a:r>
            <a:r>
              <a:rPr lang="ru-RU" dirty="0"/>
              <a:t> як </a:t>
            </a:r>
            <a:r>
              <a:rPr lang="ru-RU" dirty="0" err="1"/>
              <a:t>фізичній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-нерезиденту, у </a:t>
            </a:r>
            <a:r>
              <a:rPr lang="ru-RU" dirty="0" err="1"/>
              <a:t>розмірі</a:t>
            </a:r>
            <a:r>
              <a:rPr lang="ru-RU" dirty="0"/>
              <a:t> </a:t>
            </a:r>
            <a:r>
              <a:rPr lang="ru-RU" dirty="0" err="1"/>
              <a:t>залишку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з </a:t>
            </a:r>
            <a:r>
              <a:rPr lang="ru-RU" dirty="0" err="1"/>
              <a:t>рахунку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особи-резидента, до паспорта </a:t>
            </a:r>
            <a:r>
              <a:rPr lang="ru-RU" dirty="0" err="1"/>
              <a:t>громадянина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/паспорта </a:t>
            </a:r>
            <a:r>
              <a:rPr lang="ru-RU" dirty="0" err="1"/>
              <a:t>громадянина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для </a:t>
            </a:r>
            <a:r>
              <a:rPr lang="ru-RU" dirty="0" err="1"/>
              <a:t>виїзду</a:t>
            </a:r>
            <a:r>
              <a:rPr lang="ru-RU" dirty="0"/>
              <a:t> за кордон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внесені</a:t>
            </a:r>
            <a:r>
              <a:rPr lang="ru-RU" dirty="0"/>
              <a:t> </a:t>
            </a:r>
            <a:r>
              <a:rPr lang="ru-RU" dirty="0" err="1"/>
              <a:t>відомості</a:t>
            </a:r>
            <a:r>
              <a:rPr lang="ru-RU" dirty="0"/>
              <a:t> шляхом </a:t>
            </a:r>
            <a:r>
              <a:rPr lang="ru-RU" dirty="0" err="1"/>
              <a:t>проставлення</a:t>
            </a:r>
            <a:r>
              <a:rPr lang="ru-RU" dirty="0"/>
              <a:t> штампа/</a:t>
            </a:r>
            <a:r>
              <a:rPr lang="ru-RU" dirty="0" err="1"/>
              <a:t>унесення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до </a:t>
            </a:r>
            <a:r>
              <a:rPr lang="ru-RU" dirty="0" err="1"/>
              <a:t>безконтактного</a:t>
            </a:r>
            <a:r>
              <a:rPr lang="ru-RU" dirty="0"/>
              <a:t> </a:t>
            </a:r>
            <a:r>
              <a:rPr lang="ru-RU" dirty="0" err="1"/>
              <a:t>електронного</a:t>
            </a:r>
            <a:r>
              <a:rPr lang="ru-RU" dirty="0"/>
              <a:t> </a:t>
            </a:r>
            <a:r>
              <a:rPr lang="ru-RU" dirty="0" err="1"/>
              <a:t>носія</a:t>
            </a:r>
            <a:r>
              <a:rPr lang="ru-RU" dirty="0"/>
              <a:t> про </a:t>
            </a:r>
            <a:r>
              <a:rPr lang="ru-RU" dirty="0" err="1"/>
              <a:t>оформлення</a:t>
            </a:r>
            <a:r>
              <a:rPr lang="ru-RU" dirty="0"/>
              <a:t> </a:t>
            </a:r>
            <a:r>
              <a:rPr lang="ru-RU" dirty="0" err="1"/>
              <a:t>виїзду</a:t>
            </a:r>
            <a:r>
              <a:rPr lang="ru-RU" dirty="0"/>
              <a:t> за кордон на </a:t>
            </a:r>
            <a:r>
              <a:rPr lang="ru-RU" dirty="0" err="1"/>
              <a:t>постійне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(у </a:t>
            </a:r>
            <a:r>
              <a:rPr lang="ru-RU" dirty="0" err="1"/>
              <a:t>зв’язку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закриттям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рахунку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особи-резидента);</a:t>
            </a:r>
          </a:p>
          <a:p>
            <a:r>
              <a:rPr lang="ru-RU" dirty="0" smtClean="0"/>
              <a:t>5</a:t>
            </a:r>
            <a:r>
              <a:rPr lang="ru-RU" dirty="0"/>
              <a:t>) </a:t>
            </a:r>
            <a:r>
              <a:rPr lang="ru-RU" dirty="0" err="1"/>
              <a:t>рахунки</a:t>
            </a:r>
            <a:r>
              <a:rPr lang="ru-RU" dirty="0"/>
              <a:t> </a:t>
            </a:r>
            <a:r>
              <a:rPr lang="ru-RU" dirty="0" err="1"/>
              <a:t>фізичних</a:t>
            </a:r>
            <a:r>
              <a:rPr lang="ru-RU" dirty="0"/>
              <a:t> </a:t>
            </a:r>
            <a:r>
              <a:rPr lang="ru-RU" dirty="0" err="1"/>
              <a:t>осіб-нерезидентів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повернення</a:t>
            </a:r>
            <a:r>
              <a:rPr lang="ru-RU" dirty="0"/>
              <a:t> </a:t>
            </a:r>
            <a:r>
              <a:rPr lang="ru-RU" dirty="0" err="1"/>
              <a:t>фізичною</a:t>
            </a:r>
            <a:r>
              <a:rPr lang="ru-RU" dirty="0"/>
              <a:t> особою-резидентом </a:t>
            </a:r>
            <a:r>
              <a:rPr lang="ru-RU" dirty="0" err="1"/>
              <a:t>позики</a:t>
            </a:r>
            <a:r>
              <a:rPr lang="ru-RU" dirty="0"/>
              <a:t>/</a:t>
            </a:r>
            <a:r>
              <a:rPr lang="ru-RU" dirty="0" err="1"/>
              <a:t>поворотної</a:t>
            </a:r>
            <a:r>
              <a:rPr lang="ru-RU" dirty="0"/>
              <a:t> </a:t>
            </a:r>
            <a:r>
              <a:rPr lang="ru-RU" dirty="0" err="1"/>
              <a:t>фінансової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договору </a:t>
            </a:r>
            <a:r>
              <a:rPr lang="ru-RU" dirty="0" err="1"/>
              <a:t>позики</a:t>
            </a:r>
            <a:r>
              <a:rPr lang="ru-RU" dirty="0"/>
              <a:t> з нерезидентом (</a:t>
            </a:r>
            <a:r>
              <a:rPr lang="ru-RU" dirty="0" err="1"/>
              <a:t>уключаючи</a:t>
            </a:r>
            <a:r>
              <a:rPr lang="ru-RU" dirty="0"/>
              <a:t> </a:t>
            </a:r>
            <a:r>
              <a:rPr lang="ru-RU" dirty="0" err="1"/>
              <a:t>проценти</a:t>
            </a:r>
            <a:r>
              <a:rPr lang="ru-RU" dirty="0"/>
              <a:t> та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платежі</a:t>
            </a:r>
            <a:r>
              <a:rPr lang="ru-RU" dirty="0"/>
              <a:t> з </a:t>
            </a:r>
            <a:r>
              <a:rPr lang="ru-RU" dirty="0" err="1"/>
              <a:t>обслуговування</a:t>
            </a:r>
            <a:r>
              <a:rPr lang="ru-RU" dirty="0"/>
              <a:t> </a:t>
            </a:r>
            <a:r>
              <a:rPr lang="ru-RU" dirty="0" err="1"/>
              <a:t>позики</a:t>
            </a:r>
            <a:r>
              <a:rPr lang="ru-RU" dirty="0"/>
              <a:t>, </a:t>
            </a:r>
            <a:r>
              <a:rPr lang="ru-RU" dirty="0" err="1"/>
              <a:t>установлені</a:t>
            </a:r>
            <a:r>
              <a:rPr lang="ru-RU" dirty="0"/>
              <a:t> договором).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061095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251" y="204717"/>
            <a:ext cx="9608023" cy="649633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За </a:t>
            </a:r>
            <a:r>
              <a:rPr lang="ru-RU" dirty="0" err="1"/>
              <a:t>поточними</a:t>
            </a:r>
            <a:r>
              <a:rPr lang="ru-RU" dirty="0"/>
              <a:t> </a:t>
            </a:r>
            <a:r>
              <a:rPr lang="ru-RU" dirty="0" err="1"/>
              <a:t>рахунками</a:t>
            </a:r>
            <a:r>
              <a:rPr lang="ru-RU" dirty="0"/>
              <a:t> в </a:t>
            </a:r>
            <a:r>
              <a:rPr lang="ru-RU" dirty="0" err="1"/>
              <a:t>національній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 </a:t>
            </a:r>
            <a:r>
              <a:rPr lang="ru-RU" dirty="0" err="1"/>
              <a:t>фізичних</a:t>
            </a:r>
            <a:r>
              <a:rPr lang="ru-RU" dirty="0"/>
              <a:t> </a:t>
            </a:r>
            <a:r>
              <a:rPr lang="ru-RU" dirty="0" err="1"/>
              <a:t>осіб-нерезидентів</a:t>
            </a:r>
            <a:r>
              <a:rPr lang="ru-RU" dirty="0"/>
              <a:t> </a:t>
            </a:r>
            <a:r>
              <a:rPr lang="ru-RU" dirty="0" err="1"/>
              <a:t>здійснюються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:</a:t>
            </a:r>
          </a:p>
          <a:p>
            <a:r>
              <a:rPr lang="ru-RU" dirty="0"/>
              <a:t>1) з оплати </a:t>
            </a:r>
            <a:r>
              <a:rPr lang="ru-RU" dirty="0" err="1"/>
              <a:t>праці</a:t>
            </a:r>
            <a:r>
              <a:rPr lang="ru-RU" dirty="0"/>
              <a:t>,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 та </a:t>
            </a:r>
            <a:r>
              <a:rPr lang="ru-RU" dirty="0" err="1"/>
              <a:t>соціальних</a:t>
            </a:r>
            <a:r>
              <a:rPr lang="ru-RU" dirty="0"/>
              <a:t> </a:t>
            </a:r>
            <a:r>
              <a:rPr lang="ru-RU" dirty="0" err="1"/>
              <a:t>виплат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здійснюються</a:t>
            </a:r>
            <a:r>
              <a:rPr lang="ru-RU" dirty="0"/>
              <a:t> за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</a:t>
            </a:r>
            <a:r>
              <a:rPr lang="ru-RU" dirty="0" err="1"/>
              <a:t>фондів</a:t>
            </a:r>
            <a:r>
              <a:rPr lang="ru-RU" dirty="0"/>
              <a:t> </a:t>
            </a:r>
            <a:r>
              <a:rPr lang="ru-RU" dirty="0" err="1"/>
              <a:t>загальнообов’язкового</a:t>
            </a:r>
            <a:r>
              <a:rPr lang="ru-RU" dirty="0"/>
              <a:t> державного </a:t>
            </a:r>
            <a:r>
              <a:rPr lang="ru-RU" dirty="0" err="1"/>
              <a:t>соціального</a:t>
            </a:r>
            <a:r>
              <a:rPr lang="ru-RU" dirty="0"/>
              <a:t> </a:t>
            </a:r>
            <a:r>
              <a:rPr lang="ru-RU" dirty="0" err="1"/>
              <a:t>страхування</a:t>
            </a:r>
            <a:r>
              <a:rPr lang="ru-RU" dirty="0"/>
              <a:t>, та </a:t>
            </a:r>
            <a:r>
              <a:rPr lang="ru-RU" dirty="0" err="1"/>
              <a:t>матеріальної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 </a:t>
            </a:r>
            <a:r>
              <a:rPr lang="ru-RU" dirty="0" err="1"/>
              <a:t>працівникам</a:t>
            </a:r>
            <a:r>
              <a:rPr lang="ru-RU" dirty="0"/>
              <a:t>, </a:t>
            </a:r>
            <a:r>
              <a:rPr lang="ru-RU" dirty="0" err="1"/>
              <a:t>відшкодування</a:t>
            </a:r>
            <a:r>
              <a:rPr lang="ru-RU" dirty="0"/>
              <a:t> </a:t>
            </a:r>
            <a:r>
              <a:rPr lang="ru-RU" dirty="0" err="1"/>
              <a:t>витрат</a:t>
            </a:r>
            <a:r>
              <a:rPr lang="ru-RU" dirty="0"/>
              <a:t> </a:t>
            </a:r>
            <a:r>
              <a:rPr lang="ru-RU" dirty="0" err="1"/>
              <a:t>власних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у </a:t>
            </a:r>
            <a:r>
              <a:rPr lang="ru-RU" dirty="0" err="1"/>
              <a:t>відрядженні</a:t>
            </a:r>
            <a:r>
              <a:rPr lang="ru-RU" dirty="0"/>
              <a:t>, </a:t>
            </a:r>
            <a:r>
              <a:rPr lang="ru-RU" dirty="0" err="1"/>
              <a:t>виплати</a:t>
            </a:r>
            <a:r>
              <a:rPr lang="ru-RU" dirty="0"/>
              <a:t> </a:t>
            </a:r>
            <a:r>
              <a:rPr lang="ru-RU" dirty="0" err="1"/>
              <a:t>авторських</a:t>
            </a:r>
            <a:r>
              <a:rPr lang="ru-RU" dirty="0"/>
              <a:t> </a:t>
            </a:r>
            <a:r>
              <a:rPr lang="ru-RU" dirty="0" err="1"/>
              <a:t>гонорарів</a:t>
            </a:r>
            <a:r>
              <a:rPr lang="ru-RU" dirty="0"/>
              <a:t>, </a:t>
            </a:r>
            <a:r>
              <a:rPr lang="ru-RU" dirty="0" err="1"/>
              <a:t>премій</a:t>
            </a:r>
            <a:r>
              <a:rPr lang="ru-RU" dirty="0"/>
              <a:t>, </a:t>
            </a:r>
            <a:r>
              <a:rPr lang="ru-RU" dirty="0" err="1"/>
              <a:t>призів</a:t>
            </a:r>
            <a:r>
              <a:rPr lang="ru-RU" dirty="0"/>
              <a:t>, </a:t>
            </a:r>
            <a:r>
              <a:rPr lang="ru-RU" dirty="0" err="1"/>
              <a:t>одержаних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юридичної</a:t>
            </a:r>
            <a:r>
              <a:rPr lang="ru-RU" dirty="0"/>
              <a:t> особи-резидента та </a:t>
            </a:r>
            <a:r>
              <a:rPr lang="ru-RU" dirty="0" err="1"/>
              <a:t>представництва</a:t>
            </a:r>
            <a:r>
              <a:rPr lang="ru-RU" dirty="0"/>
              <a:t> </a:t>
            </a:r>
            <a:r>
              <a:rPr lang="ru-RU" dirty="0" err="1"/>
              <a:t>юридичної</a:t>
            </a:r>
            <a:r>
              <a:rPr lang="ru-RU" dirty="0"/>
              <a:t> особи-нерезидента [</a:t>
            </a:r>
            <a:r>
              <a:rPr lang="ru-RU" dirty="0" err="1"/>
              <a:t>уключаючи</a:t>
            </a:r>
            <a:r>
              <a:rPr lang="ru-RU" dirty="0"/>
              <a:t> </a:t>
            </a:r>
            <a:r>
              <a:rPr lang="ru-RU" dirty="0" err="1"/>
              <a:t>готівкові</a:t>
            </a:r>
            <a:r>
              <a:rPr lang="ru-RU" dirty="0"/>
              <a:t> </a:t>
            </a:r>
            <a:r>
              <a:rPr lang="ru-RU" dirty="0" err="1"/>
              <a:t>кошти</a:t>
            </a:r>
            <a:r>
              <a:rPr lang="ru-RU" dirty="0"/>
              <a:t>, </a:t>
            </a:r>
            <a:r>
              <a:rPr lang="ru-RU" dirty="0" err="1"/>
              <a:t>одержані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 як </a:t>
            </a:r>
            <a:r>
              <a:rPr lang="ru-RU" dirty="0" err="1"/>
              <a:t>авторська</a:t>
            </a:r>
            <a:r>
              <a:rPr lang="ru-RU" dirty="0"/>
              <a:t> </a:t>
            </a:r>
            <a:r>
              <a:rPr lang="ru-RU" dirty="0" err="1"/>
              <a:t>винагорода</a:t>
            </a:r>
            <a:r>
              <a:rPr lang="ru-RU" dirty="0"/>
              <a:t>, за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пред’явлення</a:t>
            </a:r>
            <a:r>
              <a:rPr lang="ru-RU" dirty="0"/>
              <a:t> </a:t>
            </a:r>
            <a:r>
              <a:rPr lang="ru-RU" dirty="0" err="1"/>
              <a:t>авторського</a:t>
            </a:r>
            <a:r>
              <a:rPr lang="ru-RU" dirty="0"/>
              <a:t> договору (договору про передачу права на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твору</a:t>
            </a:r>
            <a:r>
              <a:rPr lang="ru-RU" dirty="0"/>
              <a:t>)];</a:t>
            </a:r>
          </a:p>
          <a:p>
            <a:r>
              <a:rPr lang="ru-RU" dirty="0"/>
              <a:t>2)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отримання</a:t>
            </a:r>
            <a:r>
              <a:rPr lang="ru-RU" dirty="0"/>
              <a:t> доходу (</a:t>
            </a:r>
            <a:r>
              <a:rPr lang="ru-RU" dirty="0" err="1"/>
              <a:t>прибутку</a:t>
            </a:r>
            <a:r>
              <a:rPr lang="ru-RU" dirty="0"/>
              <a:t>)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підприємницької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переказаного</a:t>
            </a:r>
            <a:r>
              <a:rPr lang="ru-RU" dirty="0"/>
              <a:t> з </a:t>
            </a:r>
            <a:r>
              <a:rPr lang="ru-RU" dirty="0" err="1"/>
              <a:t>власного</a:t>
            </a:r>
            <a:r>
              <a:rPr lang="ru-RU" dirty="0"/>
              <a:t> поточного </a:t>
            </a:r>
            <a:r>
              <a:rPr lang="ru-RU" dirty="0" err="1"/>
              <a:t>рахунку</a:t>
            </a:r>
            <a:r>
              <a:rPr lang="ru-RU" dirty="0"/>
              <a:t>, </a:t>
            </a:r>
            <a:r>
              <a:rPr lang="ru-RU" dirty="0" err="1"/>
              <a:t>відкритого</a:t>
            </a:r>
            <a:r>
              <a:rPr lang="ru-RU" dirty="0"/>
              <a:t> для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підприємницької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,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сплати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, </a:t>
            </a:r>
            <a:r>
              <a:rPr lang="ru-RU" dirty="0" err="1"/>
              <a:t>зборів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платежів</a:t>
            </a:r>
            <a:r>
              <a:rPr lang="ru-RU" dirty="0"/>
              <a:t>, </a:t>
            </a:r>
            <a:r>
              <a:rPr lang="ru-RU" dirty="0" err="1"/>
              <a:t>передбачених</a:t>
            </a:r>
            <a:r>
              <a:rPr lang="ru-RU" dirty="0"/>
              <a:t> </a:t>
            </a:r>
            <a:r>
              <a:rPr lang="ru-RU" dirty="0" err="1"/>
              <a:t>законодавством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;</a:t>
            </a:r>
          </a:p>
          <a:p>
            <a:r>
              <a:rPr lang="ru-RU" dirty="0"/>
              <a:t>3)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зарахування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, </a:t>
            </a:r>
            <a:r>
              <a:rPr lang="ru-RU" dirty="0" err="1"/>
              <a:t>відшкодованих</a:t>
            </a:r>
            <a:r>
              <a:rPr lang="ru-RU" dirty="0"/>
              <a:t>/</a:t>
            </a:r>
            <a:r>
              <a:rPr lang="ru-RU" dirty="0" err="1"/>
              <a:t>спрямованих</a:t>
            </a:r>
            <a:r>
              <a:rPr lang="ru-RU" dirty="0"/>
              <a:t> Фондом </a:t>
            </a:r>
            <a:r>
              <a:rPr lang="ru-RU" dirty="0" err="1"/>
              <a:t>гарантування</a:t>
            </a:r>
            <a:r>
              <a:rPr lang="ru-RU" dirty="0"/>
              <a:t> </a:t>
            </a:r>
            <a:r>
              <a:rPr lang="ru-RU" dirty="0" err="1"/>
              <a:t>вкладів</a:t>
            </a:r>
            <a:r>
              <a:rPr lang="ru-RU" dirty="0"/>
              <a:t> </a:t>
            </a:r>
            <a:r>
              <a:rPr lang="ru-RU" dirty="0" err="1"/>
              <a:t>фізичних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(</a:t>
            </a:r>
            <a:r>
              <a:rPr lang="ru-RU" dirty="0" err="1"/>
              <a:t>далі</a:t>
            </a:r>
            <a:r>
              <a:rPr lang="ru-RU" dirty="0"/>
              <a:t> - Фонд), </a:t>
            </a:r>
            <a:r>
              <a:rPr lang="ru-RU" dirty="0" err="1"/>
              <a:t>уповноваженої</a:t>
            </a:r>
            <a:r>
              <a:rPr lang="ru-RU" dirty="0"/>
              <a:t> особи Фонду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процедури</a:t>
            </a:r>
            <a:r>
              <a:rPr lang="ru-RU" dirty="0"/>
              <a:t> </a:t>
            </a:r>
            <a:r>
              <a:rPr lang="ru-RU" dirty="0" err="1"/>
              <a:t>ліквідації</a:t>
            </a:r>
            <a:r>
              <a:rPr lang="ru-RU" dirty="0"/>
              <a:t> банку;</a:t>
            </a:r>
          </a:p>
          <a:p>
            <a:r>
              <a:rPr lang="ru-RU" dirty="0"/>
              <a:t>4)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відшкодування</a:t>
            </a:r>
            <a:r>
              <a:rPr lang="ru-RU" dirty="0"/>
              <a:t> </a:t>
            </a:r>
            <a:r>
              <a:rPr lang="ru-RU" dirty="0" err="1"/>
              <a:t>шкоди</a:t>
            </a:r>
            <a:r>
              <a:rPr lang="ru-RU" dirty="0"/>
              <a:t>, </a:t>
            </a:r>
            <a:r>
              <a:rPr lang="ru-RU" dirty="0" err="1"/>
              <a:t>заподіяної</a:t>
            </a:r>
            <a:r>
              <a:rPr lang="ru-RU" dirty="0"/>
              <a:t> </a:t>
            </a:r>
            <a:r>
              <a:rPr lang="ru-RU" dirty="0" err="1"/>
              <a:t>працівникам</a:t>
            </a:r>
            <a:r>
              <a:rPr lang="ru-RU" dirty="0"/>
              <a:t> </a:t>
            </a:r>
            <a:r>
              <a:rPr lang="ru-RU" dirty="0" err="1"/>
              <a:t>унаслідок</a:t>
            </a:r>
            <a:r>
              <a:rPr lang="ru-RU" dirty="0"/>
              <a:t> </a:t>
            </a:r>
            <a:r>
              <a:rPr lang="ru-RU" dirty="0" err="1"/>
              <a:t>каліцтва</a:t>
            </a:r>
            <a:r>
              <a:rPr lang="ru-RU" dirty="0"/>
              <a:t>;</a:t>
            </a:r>
          </a:p>
          <a:p>
            <a:r>
              <a:rPr lang="ru-RU" dirty="0"/>
              <a:t>5)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зарахування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 продажу ними </a:t>
            </a:r>
            <a:r>
              <a:rPr lang="ru-RU" dirty="0" err="1"/>
              <a:t>власного</a:t>
            </a:r>
            <a:r>
              <a:rPr lang="ru-RU" dirty="0"/>
              <a:t> майна 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 не є </a:t>
            </a:r>
            <a:r>
              <a:rPr lang="ru-RU" dirty="0" err="1"/>
              <a:t>об’єктом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інвестиції</a:t>
            </a:r>
            <a:r>
              <a:rPr lang="ru-RU" dirty="0"/>
              <a:t> в </a:t>
            </a:r>
            <a:r>
              <a:rPr lang="ru-RU" dirty="0" err="1"/>
              <a:t>Україну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за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майна в </a:t>
            </a:r>
            <a:r>
              <a:rPr lang="ru-RU" dirty="0" err="1"/>
              <a:t>оренду</a:t>
            </a:r>
            <a:r>
              <a:rPr lang="ru-RU" dirty="0"/>
              <a:t>;</a:t>
            </a:r>
          </a:p>
          <a:p>
            <a:r>
              <a:rPr lang="ru-RU" dirty="0"/>
              <a:t>5</a:t>
            </a:r>
            <a:r>
              <a:rPr lang="ru-RU" b="1" baseline="30000" dirty="0"/>
              <a:t>-1</a:t>
            </a:r>
            <a:r>
              <a:rPr lang="ru-RU" dirty="0"/>
              <a:t>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дивідендів</a:t>
            </a:r>
            <a:r>
              <a:rPr lang="ru-RU" dirty="0"/>
              <a:t> за </a:t>
            </a:r>
            <a:r>
              <a:rPr lang="ru-RU" dirty="0" err="1"/>
              <a:t>корпоративними</a:t>
            </a:r>
            <a:r>
              <a:rPr lang="ru-RU" dirty="0"/>
              <a:t> правами, </a:t>
            </a:r>
            <a:r>
              <a:rPr lang="ru-RU" dirty="0" err="1"/>
              <a:t>процентних</a:t>
            </a:r>
            <a:r>
              <a:rPr lang="ru-RU" dirty="0"/>
              <a:t> </a:t>
            </a:r>
            <a:r>
              <a:rPr lang="ru-RU" dirty="0" err="1"/>
              <a:t>доходів</a:t>
            </a:r>
            <a:r>
              <a:rPr lang="ru-RU" dirty="0"/>
              <a:t> за </a:t>
            </a:r>
            <a:r>
              <a:rPr lang="ru-RU" dirty="0" err="1"/>
              <a:t>цінними</a:t>
            </a:r>
            <a:r>
              <a:rPr lang="ru-RU" dirty="0"/>
              <a:t> </a:t>
            </a:r>
            <a:r>
              <a:rPr lang="ru-RU" dirty="0" err="1"/>
              <a:t>паперами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доходів</a:t>
            </a:r>
            <a:r>
              <a:rPr lang="ru-RU" dirty="0"/>
              <a:t> (</a:t>
            </a:r>
            <a:r>
              <a:rPr lang="ru-RU" dirty="0" err="1"/>
              <a:t>прибутків</a:t>
            </a:r>
            <a:r>
              <a:rPr lang="ru-RU" dirty="0"/>
              <a:t>) за </a:t>
            </a:r>
            <a:r>
              <a:rPr lang="ru-RU" dirty="0" err="1"/>
              <a:t>об'єктами</a:t>
            </a:r>
            <a:r>
              <a:rPr lang="ru-RU" dirty="0"/>
              <a:t> права </a:t>
            </a:r>
            <a:r>
              <a:rPr lang="ru-RU" dirty="0" err="1"/>
              <a:t>власності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не </a:t>
            </a:r>
            <a:r>
              <a:rPr lang="ru-RU" dirty="0" err="1"/>
              <a:t>пов'язані</a:t>
            </a:r>
            <a:r>
              <a:rPr lang="ru-RU" dirty="0"/>
              <a:t> з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відчуженням</a:t>
            </a:r>
            <a:r>
              <a:rPr lang="ru-RU" dirty="0"/>
              <a:t>, </a:t>
            </a:r>
            <a:r>
              <a:rPr lang="ru-RU" dirty="0" err="1"/>
              <a:t>продажем</a:t>
            </a:r>
            <a:r>
              <a:rPr lang="ru-RU" dirty="0"/>
              <a:t>, </a:t>
            </a:r>
            <a:r>
              <a:rPr lang="ru-RU" dirty="0" err="1"/>
              <a:t>ліквідацією</a:t>
            </a:r>
            <a:r>
              <a:rPr lang="ru-RU" dirty="0"/>
              <a:t>, </a:t>
            </a:r>
            <a:r>
              <a:rPr lang="ru-RU" dirty="0" err="1"/>
              <a:t>зменшенням</a:t>
            </a:r>
            <a:r>
              <a:rPr lang="ru-RU" dirty="0"/>
              <a:t> статутного </a:t>
            </a:r>
            <a:r>
              <a:rPr lang="ru-RU" dirty="0" err="1"/>
              <a:t>капіталу</a:t>
            </a:r>
            <a:r>
              <a:rPr lang="ru-RU" dirty="0" smtClean="0"/>
              <a:t>;</a:t>
            </a:r>
          </a:p>
          <a:p>
            <a:r>
              <a:rPr lang="ru-RU" dirty="0"/>
              <a:t>6) з </a:t>
            </a:r>
            <a:r>
              <a:rPr lang="ru-RU" dirty="0" err="1"/>
              <a:t>одержання</a:t>
            </a:r>
            <a:r>
              <a:rPr lang="ru-RU" dirty="0"/>
              <a:t> в порядку </a:t>
            </a:r>
            <a:r>
              <a:rPr lang="ru-RU" dirty="0" err="1"/>
              <a:t>спадкування</a:t>
            </a:r>
            <a:r>
              <a:rPr lang="ru-RU" dirty="0"/>
              <a:t>;</a:t>
            </a:r>
          </a:p>
          <a:p>
            <a:r>
              <a:rPr lang="ru-RU" dirty="0"/>
              <a:t>7)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зарахування</a:t>
            </a:r>
            <a:r>
              <a:rPr lang="ru-RU" dirty="0"/>
              <a:t>/</a:t>
            </a:r>
            <a:r>
              <a:rPr lang="ru-RU" dirty="0" err="1"/>
              <a:t>переказу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r>
              <a:rPr lang="ru-RU" dirty="0"/>
              <a:t> </a:t>
            </a:r>
            <a:r>
              <a:rPr lang="ru-RU" dirty="0" err="1"/>
              <a:t>судів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 (</a:t>
            </a:r>
            <a:r>
              <a:rPr lang="ru-RU" dirty="0" err="1"/>
              <a:t>посадових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),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підлягають</a:t>
            </a:r>
            <a:r>
              <a:rPr lang="ru-RU" dirty="0"/>
              <a:t> </a:t>
            </a:r>
            <a:r>
              <a:rPr lang="ru-RU" dirty="0" err="1"/>
              <a:t>примусовому</a:t>
            </a:r>
            <a:r>
              <a:rPr lang="ru-RU" dirty="0"/>
              <a:t> </a:t>
            </a:r>
            <a:r>
              <a:rPr lang="ru-RU" dirty="0" err="1"/>
              <a:t>виконанню</a:t>
            </a:r>
            <a:r>
              <a:rPr lang="ru-RU" dirty="0"/>
              <a:t>;</a:t>
            </a:r>
          </a:p>
          <a:p>
            <a:r>
              <a:rPr lang="ru-RU" dirty="0"/>
              <a:t>8)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переказу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з метою </a:t>
            </a:r>
            <a:r>
              <a:rPr lang="ru-RU" dirty="0" err="1"/>
              <a:t>відшкодування</a:t>
            </a:r>
            <a:r>
              <a:rPr lang="ru-RU" dirty="0"/>
              <a:t> </a:t>
            </a:r>
            <a:r>
              <a:rPr lang="ru-RU" dirty="0" err="1"/>
              <a:t>витрат</a:t>
            </a:r>
            <a:r>
              <a:rPr lang="ru-RU" dirty="0"/>
              <a:t> </a:t>
            </a:r>
            <a:r>
              <a:rPr lang="ru-RU" dirty="0" err="1"/>
              <a:t>судовим</a:t>
            </a:r>
            <a:r>
              <a:rPr lang="ru-RU" dirty="0"/>
              <a:t>, </a:t>
            </a:r>
            <a:r>
              <a:rPr lang="ru-RU" dirty="0" err="1"/>
              <a:t>слідчим</a:t>
            </a:r>
            <a:r>
              <a:rPr lang="ru-RU" dirty="0"/>
              <a:t>, </a:t>
            </a:r>
            <a:r>
              <a:rPr lang="ru-RU" dirty="0" err="1"/>
              <a:t>нотаріальним</a:t>
            </a:r>
            <a:r>
              <a:rPr lang="ru-RU" dirty="0"/>
              <a:t> та </a:t>
            </a:r>
            <a:r>
              <a:rPr lang="ru-RU" dirty="0" err="1"/>
              <a:t>іншим</a:t>
            </a:r>
            <a:r>
              <a:rPr lang="ru-RU" dirty="0"/>
              <a:t> </a:t>
            </a:r>
            <a:r>
              <a:rPr lang="ru-RU" dirty="0" err="1"/>
              <a:t>повноважним</a:t>
            </a:r>
            <a:r>
              <a:rPr lang="ru-RU" dirty="0"/>
              <a:t> органам;</a:t>
            </a:r>
          </a:p>
          <a:p>
            <a:r>
              <a:rPr lang="ru-RU" dirty="0"/>
              <a:t>9) </a:t>
            </a:r>
            <a:r>
              <a:rPr lang="ru-RU" dirty="0" err="1"/>
              <a:t>пов’язані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сплатою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 і </a:t>
            </a:r>
            <a:r>
              <a:rPr lang="ru-RU" dirty="0" err="1"/>
              <a:t>зборів</a:t>
            </a:r>
            <a:r>
              <a:rPr lang="ru-RU" dirty="0"/>
              <a:t> та </a:t>
            </a:r>
            <a:r>
              <a:rPr lang="ru-RU" dirty="0" err="1"/>
              <a:t>поверненням</a:t>
            </a:r>
            <a:r>
              <a:rPr lang="ru-RU" dirty="0"/>
              <a:t> </a:t>
            </a:r>
            <a:r>
              <a:rPr lang="ru-RU" dirty="0" err="1"/>
              <a:t>надлишково</a:t>
            </a:r>
            <a:r>
              <a:rPr lang="ru-RU" dirty="0"/>
              <a:t> </a:t>
            </a:r>
            <a:r>
              <a:rPr lang="ru-RU" dirty="0" err="1"/>
              <a:t>сплачених</a:t>
            </a:r>
            <a:r>
              <a:rPr lang="ru-RU" dirty="0"/>
              <a:t> </a:t>
            </a:r>
            <a:r>
              <a:rPr lang="ru-RU" dirty="0" err="1"/>
              <a:t>сум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 і </a:t>
            </a:r>
            <a:r>
              <a:rPr lang="ru-RU" dirty="0" err="1"/>
              <a:t>зборів</a:t>
            </a:r>
            <a:r>
              <a:rPr lang="ru-RU" dirty="0"/>
              <a:t>;</a:t>
            </a:r>
          </a:p>
          <a:p>
            <a:r>
              <a:rPr lang="ru-RU" dirty="0"/>
              <a:t>10) </a:t>
            </a:r>
            <a:r>
              <a:rPr lang="ru-RU" dirty="0" err="1"/>
              <a:t>пов'язані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сплатою</a:t>
            </a:r>
            <a:r>
              <a:rPr lang="ru-RU" dirty="0"/>
              <a:t> </a:t>
            </a:r>
            <a:r>
              <a:rPr lang="ru-RU" dirty="0" err="1"/>
              <a:t>членських</a:t>
            </a:r>
            <a:r>
              <a:rPr lang="ru-RU" dirty="0"/>
              <a:t> </a:t>
            </a:r>
            <a:r>
              <a:rPr lang="ru-RU" dirty="0" err="1"/>
              <a:t>внесків</a:t>
            </a:r>
            <a:r>
              <a:rPr lang="ru-RU" dirty="0"/>
              <a:t>, </a:t>
            </a:r>
            <a:r>
              <a:rPr lang="ru-RU" dirty="0" err="1"/>
              <a:t>страхових</a:t>
            </a:r>
            <a:r>
              <a:rPr lang="ru-RU" dirty="0"/>
              <a:t> </a:t>
            </a:r>
            <a:r>
              <a:rPr lang="ru-RU" dirty="0" err="1"/>
              <a:t>платежів</a:t>
            </a:r>
            <a:r>
              <a:rPr lang="ru-RU" dirty="0"/>
              <a:t> (</a:t>
            </a:r>
            <a:r>
              <a:rPr lang="ru-RU" dirty="0" err="1"/>
              <a:t>внесків</a:t>
            </a:r>
            <a:r>
              <a:rPr lang="ru-RU" dirty="0"/>
              <a:t>, </a:t>
            </a:r>
            <a:r>
              <a:rPr lang="ru-RU" dirty="0" err="1"/>
              <a:t>премій</a:t>
            </a:r>
            <a:r>
              <a:rPr lang="ru-RU" dirty="0"/>
              <a:t>) та </a:t>
            </a:r>
            <a:r>
              <a:rPr lang="ru-RU" dirty="0" err="1"/>
              <a:t>отриманням</a:t>
            </a:r>
            <a:r>
              <a:rPr lang="ru-RU" dirty="0"/>
              <a:t> </a:t>
            </a:r>
            <a:r>
              <a:rPr lang="ru-RU" dirty="0" err="1"/>
              <a:t>страхової</a:t>
            </a:r>
            <a:r>
              <a:rPr lang="ru-RU" dirty="0"/>
              <a:t> </a:t>
            </a:r>
            <a:r>
              <a:rPr lang="ru-RU" dirty="0" err="1"/>
              <a:t>виплати</a:t>
            </a:r>
            <a:r>
              <a:rPr lang="ru-RU" dirty="0"/>
              <a:t> (</a:t>
            </a:r>
            <a:r>
              <a:rPr lang="ru-RU" dirty="0" err="1"/>
              <a:t>відшкодування</a:t>
            </a:r>
            <a:r>
              <a:rPr lang="ru-RU" dirty="0"/>
              <a:t>);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628958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251" y="204717"/>
            <a:ext cx="9608023" cy="6496334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11)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переказу</a:t>
            </a:r>
            <a:r>
              <a:rPr lang="ru-RU" dirty="0"/>
              <a:t>/</a:t>
            </a:r>
            <a:r>
              <a:rPr lang="ru-RU" dirty="0" err="1"/>
              <a:t>зарахування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з </a:t>
            </a:r>
            <a:r>
              <a:rPr lang="ru-RU" dirty="0" err="1"/>
              <a:t>власних</a:t>
            </a:r>
            <a:r>
              <a:rPr lang="ru-RU" dirty="0"/>
              <a:t> </a:t>
            </a:r>
            <a:r>
              <a:rPr lang="ru-RU" dirty="0" err="1"/>
              <a:t>поточних</a:t>
            </a:r>
            <a:r>
              <a:rPr lang="ru-RU" dirty="0"/>
              <a:t> і </a:t>
            </a:r>
            <a:r>
              <a:rPr lang="ru-RU" dirty="0" err="1"/>
              <a:t>вкладних</a:t>
            </a:r>
            <a:r>
              <a:rPr lang="ru-RU" dirty="0"/>
              <a:t> (</a:t>
            </a:r>
            <a:r>
              <a:rPr lang="ru-RU" dirty="0" err="1"/>
              <a:t>депозитних</a:t>
            </a:r>
            <a:r>
              <a:rPr lang="ru-RU" dirty="0"/>
              <a:t>) </a:t>
            </a:r>
            <a:r>
              <a:rPr lang="ru-RU" dirty="0" err="1"/>
              <a:t>рахунків</a:t>
            </a:r>
            <a:r>
              <a:rPr lang="ru-RU" dirty="0"/>
              <a:t>, </a:t>
            </a:r>
            <a:r>
              <a:rPr lang="ru-RU" dirty="0" err="1"/>
              <a:t>відкритих</a:t>
            </a:r>
            <a:r>
              <a:rPr lang="ru-RU" dirty="0"/>
              <a:t> для </a:t>
            </a:r>
            <a:r>
              <a:rPr lang="ru-RU" dirty="0" err="1"/>
              <a:t>власних</a:t>
            </a:r>
            <a:r>
              <a:rPr lang="ru-RU" dirty="0"/>
              <a:t> потреб [</a:t>
            </a:r>
            <a:r>
              <a:rPr lang="ru-RU" dirty="0" err="1"/>
              <a:t>уключаючи</a:t>
            </a:r>
            <a:r>
              <a:rPr lang="ru-RU" dirty="0"/>
              <a:t> </a:t>
            </a:r>
            <a:r>
              <a:rPr lang="ru-RU" dirty="0" err="1"/>
              <a:t>отримання</a:t>
            </a:r>
            <a:r>
              <a:rPr lang="ru-RU" dirty="0"/>
              <a:t> у </a:t>
            </a:r>
            <a:r>
              <a:rPr lang="ru-RU" dirty="0" err="1"/>
              <a:t>сумі</a:t>
            </a:r>
            <a:r>
              <a:rPr lang="ru-RU" dirty="0"/>
              <a:t> </a:t>
            </a:r>
            <a:r>
              <a:rPr lang="ru-RU" dirty="0" err="1"/>
              <a:t>процентів</a:t>
            </a:r>
            <a:r>
              <a:rPr lang="ru-RU" dirty="0"/>
              <a:t>, </a:t>
            </a:r>
            <a:r>
              <a:rPr lang="ru-RU" dirty="0" err="1"/>
              <a:t>нарахованих</a:t>
            </a:r>
            <a:r>
              <a:rPr lang="ru-RU" dirty="0"/>
              <a:t> за </a:t>
            </a:r>
            <a:r>
              <a:rPr lang="ru-RU" dirty="0" err="1"/>
              <a:t>залишком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на </a:t>
            </a:r>
            <a:r>
              <a:rPr lang="ru-RU" dirty="0" err="1"/>
              <a:t>власному</a:t>
            </a:r>
            <a:r>
              <a:rPr lang="ru-RU" dirty="0"/>
              <a:t> поточному та вкладному (депозитному) </a:t>
            </a:r>
            <a:r>
              <a:rPr lang="ru-RU" dirty="0" err="1"/>
              <a:t>рахунках</a:t>
            </a:r>
            <a:r>
              <a:rPr lang="ru-RU" dirty="0"/>
              <a:t>];</a:t>
            </a:r>
          </a:p>
          <a:p>
            <a:r>
              <a:rPr lang="ru-RU" dirty="0"/>
              <a:t>12)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зарахування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, </a:t>
            </a:r>
            <a:r>
              <a:rPr lang="ru-RU" dirty="0" err="1"/>
              <a:t>переказаних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власних</a:t>
            </a:r>
            <a:r>
              <a:rPr lang="ru-RU" dirty="0"/>
              <a:t> </a:t>
            </a:r>
            <a:r>
              <a:rPr lang="ru-RU" dirty="0" err="1"/>
              <a:t>інвестиційних</a:t>
            </a:r>
            <a:r>
              <a:rPr lang="ru-RU" dirty="0"/>
              <a:t> </a:t>
            </a:r>
            <a:r>
              <a:rPr lang="ru-RU" dirty="0" err="1"/>
              <a:t>рахунків</a:t>
            </a:r>
            <a:r>
              <a:rPr lang="ru-RU" dirty="0"/>
              <a:t>/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переказу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на </a:t>
            </a:r>
            <a:r>
              <a:rPr lang="ru-RU" dirty="0" err="1"/>
              <a:t>власний</a:t>
            </a:r>
            <a:r>
              <a:rPr lang="ru-RU" dirty="0"/>
              <a:t> </a:t>
            </a:r>
            <a:r>
              <a:rPr lang="ru-RU" dirty="0" err="1"/>
              <a:t>інвестиційний</a:t>
            </a:r>
            <a:r>
              <a:rPr lang="ru-RU" dirty="0"/>
              <a:t> </a:t>
            </a:r>
            <a:r>
              <a:rPr lang="ru-RU" dirty="0" err="1"/>
              <a:t>рахунок</a:t>
            </a:r>
            <a:r>
              <a:rPr lang="ru-RU" dirty="0"/>
              <a:t>;</a:t>
            </a:r>
          </a:p>
          <a:p>
            <a:r>
              <a:rPr lang="ru-RU" dirty="0" smtClean="0"/>
              <a:t>13</a:t>
            </a:r>
            <a:r>
              <a:rPr lang="ru-RU" dirty="0"/>
              <a:t>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зарахування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, </a:t>
            </a:r>
            <a:r>
              <a:rPr lang="ru-RU" dirty="0" err="1"/>
              <a:t>переказаних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поточного </a:t>
            </a:r>
            <a:r>
              <a:rPr lang="ru-RU" dirty="0" err="1"/>
              <a:t>рахунку</a:t>
            </a:r>
            <a:r>
              <a:rPr lang="ru-RU" dirty="0"/>
              <a:t> </a:t>
            </a:r>
            <a:r>
              <a:rPr lang="ru-RU" dirty="0" err="1"/>
              <a:t>іншої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особи-нерезидента;</a:t>
            </a:r>
          </a:p>
          <a:p>
            <a:r>
              <a:rPr lang="ru-RU" dirty="0"/>
              <a:t>14)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переказу</a:t>
            </a:r>
            <a:r>
              <a:rPr lang="ru-RU" dirty="0"/>
              <a:t> на </a:t>
            </a:r>
            <a:r>
              <a:rPr lang="ru-RU" dirty="0" err="1"/>
              <a:t>поточний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вкладний</a:t>
            </a:r>
            <a:r>
              <a:rPr lang="ru-RU" dirty="0"/>
              <a:t> (</a:t>
            </a:r>
            <a:r>
              <a:rPr lang="ru-RU" dirty="0" err="1"/>
              <a:t>депозитний</a:t>
            </a:r>
            <a:r>
              <a:rPr lang="ru-RU" dirty="0"/>
              <a:t>)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іншої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особи;</a:t>
            </a:r>
          </a:p>
          <a:p>
            <a:r>
              <a:rPr lang="ru-RU" dirty="0"/>
              <a:t>15) з </a:t>
            </a:r>
            <a:r>
              <a:rPr lang="ru-RU" dirty="0" err="1"/>
              <a:t>торгівлі</a:t>
            </a:r>
            <a:r>
              <a:rPr lang="ru-RU" dirty="0"/>
              <a:t> </a:t>
            </a:r>
            <a:r>
              <a:rPr lang="ru-RU" dirty="0" err="1"/>
              <a:t>валютними</a:t>
            </a:r>
            <a:r>
              <a:rPr lang="ru-RU" dirty="0"/>
              <a:t> </a:t>
            </a:r>
            <a:r>
              <a:rPr lang="ru-RU" dirty="0" err="1"/>
              <a:t>цінностями</a:t>
            </a:r>
            <a:r>
              <a:rPr lang="ru-RU" dirty="0"/>
              <a:t>;</a:t>
            </a:r>
          </a:p>
          <a:p>
            <a:r>
              <a:rPr lang="ru-RU" dirty="0"/>
              <a:t>16) з </a:t>
            </a:r>
            <a:r>
              <a:rPr lang="ru-RU" dirty="0" err="1"/>
              <a:t>готівковою</a:t>
            </a:r>
            <a:r>
              <a:rPr lang="ru-RU" dirty="0"/>
              <a:t> </a:t>
            </a:r>
            <a:r>
              <a:rPr lang="ru-RU" dirty="0" err="1"/>
              <a:t>національною</a:t>
            </a:r>
            <a:r>
              <a:rPr lang="ru-RU" dirty="0"/>
              <a:t> валютою та чеками;</a:t>
            </a:r>
          </a:p>
          <a:p>
            <a:r>
              <a:rPr lang="ru-RU" dirty="0"/>
              <a:t>17)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зарахування</a:t>
            </a:r>
            <a:r>
              <a:rPr lang="ru-RU" dirty="0"/>
              <a:t>/</a:t>
            </a:r>
            <a:r>
              <a:rPr lang="ru-RU" dirty="0" err="1"/>
              <a:t>переказу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раніше</a:t>
            </a:r>
            <a:r>
              <a:rPr lang="ru-RU" dirty="0"/>
              <a:t> </a:t>
            </a:r>
            <a:r>
              <a:rPr lang="ru-RU" dirty="0" err="1"/>
              <a:t>помилково</a:t>
            </a:r>
            <a:r>
              <a:rPr lang="ru-RU" dirty="0"/>
              <a:t> (</a:t>
            </a:r>
            <a:r>
              <a:rPr lang="ru-RU" dirty="0" err="1"/>
              <a:t>надмірно</a:t>
            </a:r>
            <a:r>
              <a:rPr lang="ru-RU" dirty="0"/>
              <a:t>) </a:t>
            </a:r>
            <a:r>
              <a:rPr lang="ru-RU" dirty="0" err="1"/>
              <a:t>переказані</a:t>
            </a:r>
            <a:r>
              <a:rPr lang="ru-RU" dirty="0"/>
              <a:t>/</a:t>
            </a:r>
            <a:r>
              <a:rPr lang="ru-RU" dirty="0" err="1"/>
              <a:t>зараховані</a:t>
            </a:r>
            <a:r>
              <a:rPr lang="ru-RU" dirty="0"/>
              <a:t>. </a:t>
            </a:r>
            <a:r>
              <a:rPr lang="ru-RU" dirty="0" err="1"/>
              <a:t>Зазначені</a:t>
            </a:r>
            <a:r>
              <a:rPr lang="ru-RU" dirty="0"/>
              <a:t> </a:t>
            </a:r>
            <a:r>
              <a:rPr lang="ru-RU" dirty="0" err="1"/>
              <a:t>кошти</a:t>
            </a:r>
            <a:r>
              <a:rPr lang="ru-RU" dirty="0"/>
              <a:t> </a:t>
            </a:r>
            <a:r>
              <a:rPr lang="ru-RU" dirty="0" err="1"/>
              <a:t>зараховуються</a:t>
            </a:r>
            <a:r>
              <a:rPr lang="ru-RU" dirty="0"/>
              <a:t>/</a:t>
            </a:r>
            <a:r>
              <a:rPr lang="ru-RU" dirty="0" err="1"/>
              <a:t>переказуються</a:t>
            </a:r>
            <a:r>
              <a:rPr lang="ru-RU" dirty="0"/>
              <a:t> в </a:t>
            </a:r>
            <a:r>
              <a:rPr lang="ru-RU" dirty="0" err="1"/>
              <a:t>сумі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не </a:t>
            </a:r>
            <a:r>
              <a:rPr lang="ru-RU" dirty="0" err="1"/>
              <a:t>перевищує</a:t>
            </a:r>
            <a:r>
              <a:rPr lang="ru-RU" dirty="0"/>
              <a:t> </a:t>
            </a:r>
            <a:r>
              <a:rPr lang="ru-RU" dirty="0" err="1"/>
              <a:t>раніше</a:t>
            </a:r>
            <a:r>
              <a:rPr lang="ru-RU" dirty="0"/>
              <a:t> </a:t>
            </a:r>
            <a:r>
              <a:rPr lang="ru-RU" dirty="0" err="1"/>
              <a:t>переказану</a:t>
            </a:r>
            <a:r>
              <a:rPr lang="ru-RU" dirty="0"/>
              <a:t>/</a:t>
            </a:r>
            <a:r>
              <a:rPr lang="ru-RU" dirty="0" err="1"/>
              <a:t>зараховану</a:t>
            </a:r>
            <a:r>
              <a:rPr lang="ru-RU" dirty="0"/>
              <a:t>;</a:t>
            </a:r>
          </a:p>
          <a:p>
            <a:r>
              <a:rPr lang="ru-RU" dirty="0"/>
              <a:t>18) </a:t>
            </a:r>
            <a:r>
              <a:rPr lang="ru-RU" dirty="0" err="1"/>
              <a:t>пов’язані</a:t>
            </a:r>
            <a:r>
              <a:rPr lang="ru-RU" dirty="0"/>
              <a:t> з </a:t>
            </a:r>
            <a:r>
              <a:rPr lang="ru-RU" dirty="0" err="1"/>
              <a:t>розміщенням</a:t>
            </a:r>
            <a:r>
              <a:rPr lang="ru-RU" dirty="0"/>
              <a:t>/</a:t>
            </a:r>
            <a:r>
              <a:rPr lang="ru-RU" dirty="0" err="1"/>
              <a:t>поверненням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у банках </a:t>
            </a:r>
            <a:r>
              <a:rPr lang="ru-RU" dirty="0" err="1"/>
              <a:t>України</a:t>
            </a:r>
            <a:r>
              <a:rPr lang="ru-RU" dirty="0"/>
              <a:t> на </a:t>
            </a:r>
            <a:r>
              <a:rPr lang="ru-RU" dirty="0" err="1"/>
              <a:t>умовах</a:t>
            </a:r>
            <a:r>
              <a:rPr lang="ru-RU" dirty="0"/>
              <a:t> </a:t>
            </a:r>
            <a:r>
              <a:rPr lang="ru-RU" dirty="0" err="1"/>
              <a:t>субординованого</a:t>
            </a:r>
            <a:r>
              <a:rPr lang="ru-RU" dirty="0"/>
              <a:t> боргу та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враховуються</a:t>
            </a:r>
            <a:r>
              <a:rPr lang="ru-RU" dirty="0"/>
              <a:t> до </a:t>
            </a:r>
            <a:r>
              <a:rPr lang="ru-RU" dirty="0" err="1"/>
              <a:t>капіталу</a:t>
            </a:r>
            <a:r>
              <a:rPr lang="ru-RU" dirty="0"/>
              <a:t> банку;</a:t>
            </a:r>
          </a:p>
          <a:p>
            <a:r>
              <a:rPr lang="ru-RU" dirty="0"/>
              <a:t>19) з </a:t>
            </a:r>
            <a:r>
              <a:rPr lang="ru-RU" dirty="0" err="1"/>
              <a:t>переказу</a:t>
            </a:r>
            <a:r>
              <a:rPr lang="ru-RU" dirty="0"/>
              <a:t> </a:t>
            </a:r>
            <a:r>
              <a:rPr lang="ru-RU" dirty="0" err="1"/>
              <a:t>благодійного</a:t>
            </a:r>
            <a:r>
              <a:rPr lang="ru-RU" dirty="0"/>
              <a:t> </a:t>
            </a:r>
            <a:r>
              <a:rPr lang="ru-RU" dirty="0" err="1"/>
              <a:t>внеску</a:t>
            </a:r>
            <a:r>
              <a:rPr lang="ru-RU" dirty="0"/>
              <a:t> на </a:t>
            </a:r>
            <a:r>
              <a:rPr lang="ru-RU" dirty="0" err="1"/>
              <a:t>поточний</a:t>
            </a:r>
            <a:r>
              <a:rPr lang="ru-RU" dirty="0"/>
              <a:t>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благодійної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;</a:t>
            </a:r>
          </a:p>
          <a:p>
            <a:r>
              <a:rPr lang="ru-RU" dirty="0"/>
              <a:t>20) за </a:t>
            </a:r>
            <a:r>
              <a:rPr lang="ru-RU" dirty="0" err="1"/>
              <a:t>ощадними</a:t>
            </a:r>
            <a:r>
              <a:rPr lang="ru-RU" dirty="0"/>
              <a:t> (</a:t>
            </a:r>
            <a:r>
              <a:rPr lang="ru-RU" dirty="0" err="1"/>
              <a:t>депозитними</a:t>
            </a:r>
            <a:r>
              <a:rPr lang="ru-RU" dirty="0"/>
              <a:t>) </a:t>
            </a:r>
            <a:r>
              <a:rPr lang="ru-RU" dirty="0" err="1"/>
              <a:t>сертифікатами</a:t>
            </a:r>
            <a:r>
              <a:rPr lang="ru-RU" dirty="0"/>
              <a:t> банку, у 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відкритий</a:t>
            </a:r>
            <a:r>
              <a:rPr lang="ru-RU" dirty="0"/>
              <a:t>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рахунок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за </a:t>
            </a:r>
            <a:r>
              <a:rPr lang="ru-RU" dirty="0" err="1"/>
              <a:t>операціями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погашення</a:t>
            </a:r>
            <a:r>
              <a:rPr lang="ru-RU" dirty="0"/>
              <a:t> </a:t>
            </a:r>
            <a:r>
              <a:rPr lang="ru-RU" dirty="0" err="1"/>
              <a:t>успадкованих</a:t>
            </a:r>
            <a:r>
              <a:rPr lang="ru-RU" dirty="0"/>
              <a:t> </a:t>
            </a:r>
            <a:r>
              <a:rPr lang="ru-RU" dirty="0" err="1"/>
              <a:t>ощадних</a:t>
            </a:r>
            <a:r>
              <a:rPr lang="ru-RU" dirty="0"/>
              <a:t> (</a:t>
            </a:r>
            <a:r>
              <a:rPr lang="ru-RU" dirty="0" err="1"/>
              <a:t>депозитних</a:t>
            </a:r>
            <a:r>
              <a:rPr lang="ru-RU" dirty="0"/>
              <a:t>) </a:t>
            </a:r>
            <a:r>
              <a:rPr lang="ru-RU" dirty="0" err="1"/>
              <a:t>сертифікатів</a:t>
            </a:r>
            <a:r>
              <a:rPr lang="ru-RU" dirty="0"/>
              <a:t> і </a:t>
            </a:r>
            <a:r>
              <a:rPr lang="ru-RU" dirty="0" err="1"/>
              <a:t>процентів</a:t>
            </a:r>
            <a:r>
              <a:rPr lang="ru-RU" dirty="0"/>
              <a:t> за ними;</a:t>
            </a:r>
          </a:p>
          <a:p>
            <a:r>
              <a:rPr lang="ru-RU" dirty="0" smtClean="0"/>
              <a:t>21</a:t>
            </a:r>
            <a:r>
              <a:rPr lang="ru-RU" dirty="0"/>
              <a:t>)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за договором </a:t>
            </a:r>
            <a:r>
              <a:rPr lang="ru-RU" dirty="0" err="1"/>
              <a:t>дарування</a:t>
            </a:r>
            <a:r>
              <a:rPr lang="ru-RU" dirty="0" smtClean="0"/>
              <a:t>;</a:t>
            </a:r>
          </a:p>
          <a:p>
            <a:r>
              <a:rPr lang="ru-RU" dirty="0"/>
              <a:t>22) </a:t>
            </a:r>
            <a:r>
              <a:rPr lang="ru-RU" dirty="0" err="1"/>
              <a:t>переказу</a:t>
            </a:r>
            <a:r>
              <a:rPr lang="ru-RU" dirty="0"/>
              <a:t> з метою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розрахунків</a:t>
            </a:r>
            <a:r>
              <a:rPr lang="ru-RU" dirty="0"/>
              <a:t> за </a:t>
            </a:r>
            <a:r>
              <a:rPr lang="ru-RU" dirty="0" err="1"/>
              <a:t>оренду</a:t>
            </a:r>
            <a:r>
              <a:rPr lang="ru-RU" dirty="0"/>
              <a:t>, </a:t>
            </a:r>
            <a:r>
              <a:rPr lang="ru-RU" dirty="0" err="1"/>
              <a:t>купівлю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,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, </a:t>
            </a:r>
            <a:r>
              <a:rPr lang="ru-RU" dirty="0" err="1"/>
              <a:t>робіт</a:t>
            </a:r>
            <a:r>
              <a:rPr lang="ru-RU" dirty="0"/>
              <a:t> 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;</a:t>
            </a:r>
          </a:p>
          <a:p>
            <a:r>
              <a:rPr lang="ru-RU" dirty="0"/>
              <a:t>23)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у </a:t>
            </a:r>
            <a:r>
              <a:rPr lang="ru-RU" dirty="0" err="1"/>
              <a:t>результаті</a:t>
            </a:r>
            <a:r>
              <a:rPr lang="ru-RU" dirty="0"/>
              <a:t> </a:t>
            </a:r>
            <a:r>
              <a:rPr lang="ru-RU" dirty="0" err="1"/>
              <a:t>ліквідації</a:t>
            </a:r>
            <a:r>
              <a:rPr lang="ru-RU" dirty="0"/>
              <a:t> </a:t>
            </a:r>
            <a:r>
              <a:rPr lang="ru-RU" dirty="0" err="1"/>
              <a:t>юридичних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;</a:t>
            </a:r>
          </a:p>
          <a:p>
            <a:r>
              <a:rPr lang="ru-RU" dirty="0"/>
              <a:t>24) </a:t>
            </a:r>
            <a:r>
              <a:rPr lang="ru-RU" dirty="0" err="1"/>
              <a:t>пов’язані</a:t>
            </a:r>
            <a:r>
              <a:rPr lang="ru-RU" dirty="0"/>
              <a:t> з </a:t>
            </a:r>
            <a:r>
              <a:rPr lang="ru-RU" dirty="0" err="1"/>
              <a:t>наданням</a:t>
            </a:r>
            <a:r>
              <a:rPr lang="ru-RU" dirty="0"/>
              <a:t> </a:t>
            </a:r>
            <a:r>
              <a:rPr lang="ru-RU" dirty="0" err="1"/>
              <a:t>поворотної</a:t>
            </a:r>
            <a:r>
              <a:rPr lang="ru-RU" dirty="0"/>
              <a:t> </a:t>
            </a:r>
            <a:r>
              <a:rPr lang="ru-RU" dirty="0" err="1"/>
              <a:t>фінансової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 резидентам та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поверненням</a:t>
            </a:r>
            <a:r>
              <a:rPr lang="ru-RU" dirty="0"/>
              <a:t>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60114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251" y="204717"/>
            <a:ext cx="9608023" cy="6496334"/>
          </a:xfrm>
        </p:spPr>
        <p:txBody>
          <a:bodyPr>
            <a:normAutofit lnSpcReduction="10000"/>
          </a:bodyPr>
          <a:lstStyle/>
          <a:p>
            <a:r>
              <a:rPr lang="ru-RU" dirty="0"/>
              <a:t>25)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зарахування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, </a:t>
            </a:r>
            <a:r>
              <a:rPr lang="ru-RU" dirty="0" err="1"/>
              <a:t>переказаних</a:t>
            </a:r>
            <a:r>
              <a:rPr lang="ru-RU" dirty="0"/>
              <a:t> резидентом у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повернення</a:t>
            </a:r>
            <a:r>
              <a:rPr lang="ru-RU" dirty="0"/>
              <a:t> </a:t>
            </a:r>
            <a:r>
              <a:rPr lang="ru-RU" dirty="0" err="1"/>
              <a:t>позики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договору </a:t>
            </a:r>
            <a:r>
              <a:rPr lang="ru-RU" dirty="0" err="1"/>
              <a:t>позики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резидентом-</a:t>
            </a:r>
            <a:r>
              <a:rPr lang="ru-RU" dirty="0" err="1"/>
              <a:t>позичальником</a:t>
            </a:r>
            <a:r>
              <a:rPr lang="ru-RU" dirty="0"/>
              <a:t> та нерезидентом (</a:t>
            </a:r>
            <a:r>
              <a:rPr lang="ru-RU" dirty="0" err="1"/>
              <a:t>уключаючи</a:t>
            </a:r>
            <a:r>
              <a:rPr lang="ru-RU" dirty="0"/>
              <a:t> </a:t>
            </a:r>
            <a:r>
              <a:rPr lang="ru-RU" dirty="0" err="1"/>
              <a:t>проценти</a:t>
            </a:r>
            <a:r>
              <a:rPr lang="ru-RU" dirty="0"/>
              <a:t> та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платежі</a:t>
            </a:r>
            <a:r>
              <a:rPr lang="ru-RU" dirty="0"/>
              <a:t> з </a:t>
            </a:r>
            <a:r>
              <a:rPr lang="ru-RU" dirty="0" err="1"/>
              <a:t>обслуговування</a:t>
            </a:r>
            <a:r>
              <a:rPr lang="ru-RU" dirty="0"/>
              <a:t> </a:t>
            </a:r>
            <a:r>
              <a:rPr lang="ru-RU" dirty="0" err="1"/>
              <a:t>позики</a:t>
            </a:r>
            <a:r>
              <a:rPr lang="ru-RU" dirty="0"/>
              <a:t>, </a:t>
            </a:r>
            <a:r>
              <a:rPr lang="ru-RU" dirty="0" err="1"/>
              <a:t>установлені</a:t>
            </a:r>
            <a:r>
              <a:rPr lang="ru-RU" dirty="0"/>
              <a:t> договором);</a:t>
            </a:r>
          </a:p>
          <a:p>
            <a:r>
              <a:rPr lang="ru-RU" dirty="0"/>
              <a:t>26) з </a:t>
            </a:r>
            <a:r>
              <a:rPr lang="ru-RU" dirty="0" err="1"/>
              <a:t>одержання</a:t>
            </a:r>
            <a:r>
              <a:rPr lang="ru-RU" dirty="0"/>
              <a:t> </a:t>
            </a:r>
            <a:r>
              <a:rPr lang="ru-RU" dirty="0" err="1"/>
              <a:t>споживчих</a:t>
            </a:r>
            <a:r>
              <a:rPr lang="ru-RU" dirty="0"/>
              <a:t> </a:t>
            </a:r>
            <a:r>
              <a:rPr lang="ru-RU" dirty="0" err="1"/>
              <a:t>кредитів</a:t>
            </a:r>
            <a:r>
              <a:rPr lang="ru-RU" dirty="0"/>
              <a:t> 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та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повернення</a:t>
            </a:r>
            <a:r>
              <a:rPr lang="ru-RU" dirty="0"/>
              <a:t> (</a:t>
            </a:r>
            <a:r>
              <a:rPr lang="ru-RU" dirty="0" err="1"/>
              <a:t>уключаючи</a:t>
            </a:r>
            <a:r>
              <a:rPr lang="ru-RU" dirty="0"/>
              <a:t> </a:t>
            </a:r>
            <a:r>
              <a:rPr lang="ru-RU" dirty="0" err="1"/>
              <a:t>проценти</a:t>
            </a:r>
            <a:r>
              <a:rPr lang="ru-RU" dirty="0"/>
              <a:t> та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платежі</a:t>
            </a:r>
            <a:r>
              <a:rPr lang="ru-RU" dirty="0"/>
              <a:t> з </a:t>
            </a:r>
            <a:r>
              <a:rPr lang="ru-RU" dirty="0" err="1"/>
              <a:t>обслуговування</a:t>
            </a:r>
            <a:r>
              <a:rPr lang="ru-RU" dirty="0"/>
              <a:t> </a:t>
            </a:r>
            <a:r>
              <a:rPr lang="ru-RU" dirty="0" err="1"/>
              <a:t>споживчого</a:t>
            </a:r>
            <a:r>
              <a:rPr lang="ru-RU" dirty="0"/>
              <a:t> кредиту, </a:t>
            </a:r>
            <a:r>
              <a:rPr lang="ru-RU" dirty="0" err="1"/>
              <a:t>установлені</a:t>
            </a:r>
            <a:r>
              <a:rPr lang="ru-RU" dirty="0"/>
              <a:t> договором);</a:t>
            </a:r>
          </a:p>
          <a:p>
            <a:r>
              <a:rPr lang="ru-RU" dirty="0"/>
              <a:t>27) з </a:t>
            </a:r>
            <a:r>
              <a:rPr lang="ru-RU" dirty="0" err="1"/>
              <a:t>купівлі</a:t>
            </a:r>
            <a:r>
              <a:rPr lang="ru-RU" dirty="0"/>
              <a:t>-продажу </a:t>
            </a:r>
            <a:r>
              <a:rPr lang="ru-RU" dirty="0" err="1"/>
              <a:t>цінних</a:t>
            </a:r>
            <a:r>
              <a:rPr lang="ru-RU" dirty="0"/>
              <a:t> </a:t>
            </a:r>
            <a:r>
              <a:rPr lang="ru-RU" dirty="0" err="1"/>
              <a:t>паперів</a:t>
            </a:r>
            <a:r>
              <a:rPr lang="ru-RU" dirty="0"/>
              <a:t> </a:t>
            </a:r>
            <a:r>
              <a:rPr lang="ru-RU" dirty="0" err="1"/>
              <a:t>іноземних</a:t>
            </a:r>
            <a:r>
              <a:rPr lang="ru-RU" dirty="0"/>
              <a:t> </a:t>
            </a:r>
            <a:r>
              <a:rPr lang="ru-RU" dirty="0" err="1"/>
              <a:t>емітентів</a:t>
            </a:r>
            <a:r>
              <a:rPr lang="ru-RU" dirty="0"/>
              <a:t>, </a:t>
            </a:r>
            <a:r>
              <a:rPr lang="ru-RU" dirty="0" err="1"/>
              <a:t>обіг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;</a:t>
            </a:r>
          </a:p>
          <a:p>
            <a:r>
              <a:rPr lang="ru-RU" dirty="0"/>
              <a:t>28)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зарахування</a:t>
            </a:r>
            <a:r>
              <a:rPr lang="ru-RU" dirty="0"/>
              <a:t> </a:t>
            </a:r>
            <a:r>
              <a:rPr lang="ru-RU" dirty="0" err="1"/>
              <a:t>залишку</a:t>
            </a:r>
            <a:r>
              <a:rPr lang="ru-RU" dirty="0"/>
              <a:t> </a:t>
            </a:r>
            <a:r>
              <a:rPr lang="ru-RU" dirty="0" err="1" smtClean="0"/>
              <a:t>коштів</a:t>
            </a:r>
            <a:r>
              <a:rPr lang="ru-RU" dirty="0" smtClean="0"/>
              <a:t>;</a:t>
            </a:r>
          </a:p>
          <a:p>
            <a:r>
              <a:rPr lang="ru-RU" dirty="0" smtClean="0"/>
              <a:t>29</a:t>
            </a:r>
            <a:r>
              <a:rPr lang="ru-RU" dirty="0"/>
              <a:t>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зарахування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, </a:t>
            </a:r>
            <a:r>
              <a:rPr lang="ru-RU" dirty="0" err="1"/>
              <a:t>отриманих</a:t>
            </a:r>
            <a:r>
              <a:rPr lang="ru-RU" dirty="0"/>
              <a:t> </a:t>
            </a:r>
            <a:r>
              <a:rPr lang="ru-RU" dirty="0" err="1"/>
              <a:t>власником</a:t>
            </a:r>
            <a:r>
              <a:rPr lang="ru-RU" dirty="0"/>
              <a:t> </a:t>
            </a:r>
            <a:r>
              <a:rPr lang="ru-RU" dirty="0" err="1"/>
              <a:t>рахунку</a:t>
            </a:r>
            <a:r>
              <a:rPr lang="ru-RU" dirty="0"/>
              <a:t> у </a:t>
            </a:r>
            <a:r>
              <a:rPr lang="ru-RU" dirty="0" err="1"/>
              <a:t>зв'язку</a:t>
            </a:r>
            <a:r>
              <a:rPr lang="ru-RU" dirty="0"/>
              <a:t> з </a:t>
            </a:r>
            <a:r>
              <a:rPr lang="ru-RU" dirty="0" err="1"/>
              <a:t>продажем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цінних</a:t>
            </a:r>
            <a:r>
              <a:rPr lang="ru-RU" dirty="0"/>
              <a:t> </a:t>
            </a:r>
            <a:r>
              <a:rPr lang="ru-RU" dirty="0" err="1"/>
              <a:t>паперів</a:t>
            </a:r>
            <a:r>
              <a:rPr lang="ru-RU" dirty="0"/>
              <a:t>, </a:t>
            </a:r>
            <a:r>
              <a:rPr lang="ru-RU" dirty="0" err="1"/>
              <a:t>нерухомості</a:t>
            </a:r>
            <a:r>
              <a:rPr lang="ru-RU" dirty="0"/>
              <a:t>, </a:t>
            </a:r>
            <a:r>
              <a:rPr lang="ru-RU" dirty="0" err="1"/>
              <a:t>корпоративних</a:t>
            </a:r>
            <a:r>
              <a:rPr lang="ru-RU" dirty="0"/>
              <a:t> прав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об'єктів</a:t>
            </a:r>
            <a:r>
              <a:rPr lang="ru-RU" dirty="0"/>
              <a:t> права </a:t>
            </a:r>
            <a:r>
              <a:rPr lang="ru-RU" dirty="0" err="1"/>
              <a:t>власності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не </a:t>
            </a:r>
            <a:r>
              <a:rPr lang="ru-RU" dirty="0" err="1"/>
              <a:t>мають</a:t>
            </a:r>
            <a:r>
              <a:rPr lang="ru-RU" dirty="0"/>
              <a:t> для </a:t>
            </a:r>
            <a:r>
              <a:rPr lang="ru-RU" dirty="0" err="1"/>
              <a:t>власника</a:t>
            </a:r>
            <a:r>
              <a:rPr lang="ru-RU" dirty="0"/>
              <a:t> </a:t>
            </a:r>
            <a:r>
              <a:rPr lang="ru-RU" dirty="0" err="1"/>
              <a:t>рахунку</a:t>
            </a:r>
            <a:r>
              <a:rPr lang="ru-RU" dirty="0"/>
              <a:t> статусу </a:t>
            </a:r>
            <a:r>
              <a:rPr lang="ru-RU" dirty="0" err="1"/>
              <a:t>об'єктів</a:t>
            </a:r>
            <a:r>
              <a:rPr lang="ru-RU" dirty="0"/>
              <a:t> </a:t>
            </a:r>
            <a:r>
              <a:rPr lang="ru-RU" dirty="0" err="1"/>
              <a:t>іноземного</a:t>
            </a:r>
            <a:r>
              <a:rPr lang="ru-RU" dirty="0"/>
              <a:t> </a:t>
            </a:r>
            <a:r>
              <a:rPr lang="ru-RU" dirty="0" err="1"/>
              <a:t>інвестування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власником</a:t>
            </a:r>
            <a:r>
              <a:rPr lang="ru-RU" dirty="0"/>
              <a:t> </a:t>
            </a:r>
            <a:r>
              <a:rPr lang="ru-RU" dirty="0" err="1"/>
              <a:t>рахунку</a:t>
            </a:r>
            <a:r>
              <a:rPr lang="ru-RU" dirty="0"/>
              <a:t> за такими </a:t>
            </a:r>
            <a:r>
              <a:rPr lang="ru-RU" dirty="0" err="1"/>
              <a:t>об'єктами</a:t>
            </a:r>
            <a:r>
              <a:rPr lang="ru-RU" dirty="0"/>
              <a:t> </a:t>
            </a:r>
            <a:r>
              <a:rPr lang="ru-RU" dirty="0" err="1"/>
              <a:t>доходів</a:t>
            </a:r>
            <a:r>
              <a:rPr lang="ru-RU" dirty="0"/>
              <a:t>, </a:t>
            </a:r>
            <a:r>
              <a:rPr lang="ru-RU" dirty="0" err="1"/>
              <a:t>прибутків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;</a:t>
            </a:r>
          </a:p>
          <a:p>
            <a:r>
              <a:rPr lang="ru-RU" dirty="0" smtClean="0"/>
              <a:t>30</a:t>
            </a:r>
            <a:r>
              <a:rPr lang="ru-RU" dirty="0"/>
              <a:t>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зарахування</a:t>
            </a:r>
            <a:r>
              <a:rPr lang="ru-RU" dirty="0"/>
              <a:t> </a:t>
            </a:r>
            <a:r>
              <a:rPr lang="ru-RU" dirty="0" err="1"/>
              <a:t>залишку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з </a:t>
            </a:r>
            <a:r>
              <a:rPr lang="ru-RU" dirty="0" err="1"/>
              <a:t>рахунку</a:t>
            </a:r>
            <a:r>
              <a:rPr lang="ru-RU" dirty="0"/>
              <a:t>, </a:t>
            </a:r>
            <a:r>
              <a:rPr lang="ru-RU" dirty="0" err="1"/>
              <a:t>відкритого</a:t>
            </a:r>
            <a:r>
              <a:rPr lang="ru-RU" dirty="0"/>
              <a:t> як </a:t>
            </a:r>
            <a:r>
              <a:rPr lang="ru-RU" dirty="0" err="1"/>
              <a:t>фізичній</a:t>
            </a:r>
            <a:r>
              <a:rPr lang="ru-RU" dirty="0"/>
              <a:t> </a:t>
            </a:r>
            <a:r>
              <a:rPr lang="ru-RU" dirty="0" err="1"/>
              <a:t>особі-підприємцю</a:t>
            </a:r>
            <a:r>
              <a:rPr lang="ru-RU" dirty="0"/>
              <a:t>,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контролюючих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 про </a:t>
            </a:r>
            <a:r>
              <a:rPr lang="ru-RU" dirty="0" err="1"/>
              <a:t>припинення</a:t>
            </a:r>
            <a:r>
              <a:rPr lang="ru-RU" dirty="0"/>
              <a:t> </a:t>
            </a:r>
            <a:r>
              <a:rPr lang="ru-RU" dirty="0" err="1"/>
              <a:t>підприємницької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особи-</a:t>
            </a:r>
            <a:r>
              <a:rPr lang="ru-RU" dirty="0" err="1"/>
              <a:t>підприємця</a:t>
            </a:r>
            <a:r>
              <a:rPr lang="ru-RU" dirty="0"/>
              <a:t> та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перевірки</a:t>
            </a:r>
            <a:r>
              <a:rPr lang="ru-RU" dirty="0"/>
              <a:t> в </a:t>
            </a:r>
            <a:r>
              <a:rPr lang="ru-RU" dirty="0" err="1"/>
              <a:t>Єдиному</a:t>
            </a:r>
            <a:r>
              <a:rPr lang="ru-RU" dirty="0"/>
              <a:t> державному </a:t>
            </a:r>
            <a:r>
              <a:rPr lang="ru-RU" dirty="0" err="1"/>
              <a:t>реєстрі</a:t>
            </a:r>
            <a:r>
              <a:rPr lang="ru-RU" dirty="0"/>
              <a:t> 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безоплатного</a:t>
            </a:r>
            <a:r>
              <a:rPr lang="ru-RU" dirty="0"/>
              <a:t> доступу через портал </a:t>
            </a:r>
            <a:r>
              <a:rPr lang="ru-RU" dirty="0" err="1"/>
              <a:t>електронних</a:t>
            </a:r>
            <a:r>
              <a:rPr lang="ru-RU" dirty="0"/>
              <a:t> </a:t>
            </a:r>
            <a:r>
              <a:rPr lang="ru-RU" dirty="0" err="1"/>
              <a:t>сервісів</a:t>
            </a:r>
            <a:r>
              <a:rPr lang="ru-RU" dirty="0"/>
              <a:t>/</a:t>
            </a:r>
            <a:r>
              <a:rPr lang="ru-RU" dirty="0" err="1"/>
              <a:t>виявлення</a:t>
            </a:r>
            <a:r>
              <a:rPr lang="ru-RU" dirty="0"/>
              <a:t> банком таких </a:t>
            </a:r>
            <a:r>
              <a:rPr lang="ru-RU" dirty="0" err="1"/>
              <a:t>відомостей</a:t>
            </a:r>
            <a:r>
              <a:rPr lang="ru-RU" dirty="0"/>
              <a:t> в </a:t>
            </a:r>
            <a:r>
              <a:rPr lang="ru-RU" dirty="0" err="1"/>
              <a:t>Єдиному</a:t>
            </a:r>
            <a:r>
              <a:rPr lang="ru-RU" dirty="0"/>
              <a:t> державному </a:t>
            </a:r>
            <a:r>
              <a:rPr lang="ru-RU" dirty="0" err="1"/>
              <a:t>реєстрі</a:t>
            </a:r>
            <a:r>
              <a:rPr lang="ru-RU" dirty="0"/>
              <a:t> та </a:t>
            </a:r>
            <a:r>
              <a:rPr lang="ru-RU" dirty="0" err="1"/>
              <a:t>закриття</a:t>
            </a:r>
            <a:r>
              <a:rPr lang="ru-RU" dirty="0"/>
              <a:t> поточного </a:t>
            </a:r>
            <a:r>
              <a:rPr lang="ru-RU" dirty="0" err="1"/>
              <a:t>рахунку</a:t>
            </a:r>
            <a:r>
              <a:rPr lang="ru-RU" dirty="0"/>
              <a:t> в </a:t>
            </a:r>
            <a:r>
              <a:rPr lang="ru-RU" dirty="0" err="1"/>
              <a:t>національній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особи-</a:t>
            </a:r>
            <a:r>
              <a:rPr lang="ru-RU" dirty="0" err="1"/>
              <a:t>підприємця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488624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251" y="204717"/>
            <a:ext cx="9608023" cy="649633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За </a:t>
            </a:r>
            <a:r>
              <a:rPr lang="ru-RU" dirty="0" err="1"/>
              <a:t>поточними</a:t>
            </a:r>
            <a:r>
              <a:rPr lang="ru-RU" dirty="0"/>
              <a:t> </a:t>
            </a:r>
            <a:r>
              <a:rPr lang="ru-RU" dirty="0" err="1"/>
              <a:t>рахунками</a:t>
            </a:r>
            <a:r>
              <a:rPr lang="ru-RU" dirty="0"/>
              <a:t> в 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 </a:t>
            </a:r>
            <a:r>
              <a:rPr lang="ru-RU" dirty="0" err="1"/>
              <a:t>фізичних</a:t>
            </a:r>
            <a:r>
              <a:rPr lang="ru-RU" dirty="0"/>
              <a:t> </a:t>
            </a:r>
            <a:r>
              <a:rPr lang="ru-RU" dirty="0" err="1"/>
              <a:t>осіб-резидентів</a:t>
            </a:r>
            <a:r>
              <a:rPr lang="ru-RU" dirty="0"/>
              <a:t> </a:t>
            </a:r>
            <a:r>
              <a:rPr lang="ru-RU" dirty="0" err="1"/>
              <a:t>здійснюються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не </a:t>
            </a:r>
            <a:r>
              <a:rPr lang="ru-RU" dirty="0" err="1"/>
              <a:t>суперечать</a:t>
            </a:r>
            <a:r>
              <a:rPr lang="ru-RU" dirty="0"/>
              <a:t> </a:t>
            </a:r>
            <a:r>
              <a:rPr lang="ru-RU" dirty="0" err="1"/>
              <a:t>вимогам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уключаючи</a:t>
            </a:r>
            <a:r>
              <a:rPr lang="ru-RU" dirty="0"/>
              <a:t>:</a:t>
            </a:r>
          </a:p>
          <a:p>
            <a:r>
              <a:rPr lang="ru-RU" dirty="0" smtClean="0"/>
              <a:t>1</a:t>
            </a:r>
            <a:r>
              <a:rPr lang="ru-RU" dirty="0"/>
              <a:t>) з </a:t>
            </a:r>
            <a:r>
              <a:rPr lang="ru-RU" dirty="0" err="1"/>
              <a:t>готівковою</a:t>
            </a:r>
            <a:r>
              <a:rPr lang="ru-RU" dirty="0"/>
              <a:t> </a:t>
            </a:r>
            <a:r>
              <a:rPr lang="ru-RU" dirty="0" err="1"/>
              <a:t>іноземною</a:t>
            </a:r>
            <a:r>
              <a:rPr lang="ru-RU" dirty="0"/>
              <a:t> валютою (</a:t>
            </a:r>
            <a:r>
              <a:rPr lang="ru-RU" dirty="0" err="1"/>
              <a:t>унесення</a:t>
            </a:r>
            <a:r>
              <a:rPr lang="ru-RU" dirty="0"/>
              <a:t> на </a:t>
            </a:r>
            <a:r>
              <a:rPr lang="ru-RU" dirty="0" err="1"/>
              <a:t>рахунок</a:t>
            </a:r>
            <a:r>
              <a:rPr lang="ru-RU" dirty="0"/>
              <a:t>, </a:t>
            </a:r>
            <a:r>
              <a:rPr lang="ru-RU" dirty="0" err="1"/>
              <a:t>переказування</a:t>
            </a:r>
            <a:r>
              <a:rPr lang="ru-RU" dirty="0"/>
              <a:t> на </a:t>
            </a:r>
            <a:r>
              <a:rPr lang="ru-RU" dirty="0" err="1"/>
              <a:t>власний</a:t>
            </a:r>
            <a:r>
              <a:rPr lang="ru-RU" dirty="0"/>
              <a:t>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родичів</a:t>
            </a:r>
            <a:r>
              <a:rPr lang="ru-RU" dirty="0"/>
              <a:t> у межах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переказування</a:t>
            </a:r>
            <a:r>
              <a:rPr lang="ru-RU" dirty="0"/>
              <a:t> за </a:t>
            </a:r>
            <a:r>
              <a:rPr lang="ru-RU" dirty="0" err="1"/>
              <a:t>межі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виплата</a:t>
            </a:r>
            <a:r>
              <a:rPr lang="ru-RU" dirty="0"/>
              <a:t> </a:t>
            </a:r>
            <a:r>
              <a:rPr lang="ru-RU" dirty="0" err="1"/>
              <a:t>готівкою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виплати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, </a:t>
            </a:r>
            <a:r>
              <a:rPr lang="ru-RU" dirty="0" err="1"/>
              <a:t>отриманих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нерезидентів</a:t>
            </a:r>
            <a:r>
              <a:rPr lang="ru-RU" dirty="0"/>
              <a:t> як кредит, </a:t>
            </a:r>
            <a:r>
              <a:rPr lang="ru-RU" dirty="0" err="1"/>
              <a:t>позика</a:t>
            </a:r>
            <a:r>
              <a:rPr lang="ru-RU" dirty="0"/>
              <a:t>, </a:t>
            </a:r>
            <a:r>
              <a:rPr lang="ru-RU" dirty="0" err="1"/>
              <a:t>поворотна</a:t>
            </a:r>
            <a:r>
              <a:rPr lang="ru-RU" dirty="0"/>
              <a:t> </a:t>
            </a:r>
            <a:r>
              <a:rPr lang="ru-RU" dirty="0" err="1"/>
              <a:t>фінансова</a:t>
            </a:r>
            <a:r>
              <a:rPr lang="ru-RU" dirty="0"/>
              <a:t> </a:t>
            </a:r>
            <a:r>
              <a:rPr lang="ru-RU" dirty="0" err="1"/>
              <a:t>допомога</a:t>
            </a:r>
            <a:r>
              <a:rPr lang="ru-RU" dirty="0"/>
              <a:t>) та чеками;</a:t>
            </a:r>
          </a:p>
          <a:p>
            <a:r>
              <a:rPr lang="ru-RU" dirty="0" smtClean="0"/>
              <a:t>2</a:t>
            </a:r>
            <a:r>
              <a:rPr lang="ru-RU" dirty="0"/>
              <a:t>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зарахування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, </a:t>
            </a:r>
            <a:r>
              <a:rPr lang="ru-RU" dirty="0" err="1"/>
              <a:t>переказаної</a:t>
            </a:r>
            <a:r>
              <a:rPr lang="ru-RU" dirty="0"/>
              <a:t> з-за кордону/</a:t>
            </a:r>
            <a:r>
              <a:rPr lang="ru-RU" dirty="0" err="1"/>
              <a:t>переказування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за </a:t>
            </a:r>
            <a:r>
              <a:rPr lang="ru-RU" dirty="0" err="1"/>
              <a:t>межі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;</a:t>
            </a:r>
          </a:p>
          <a:p>
            <a:r>
              <a:rPr lang="ru-RU" dirty="0" smtClean="0"/>
              <a:t>3</a:t>
            </a:r>
            <a:r>
              <a:rPr lang="ru-RU" dirty="0"/>
              <a:t>) </a:t>
            </a:r>
            <a:r>
              <a:rPr lang="ru-RU" dirty="0" err="1"/>
              <a:t>пов’язані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зарахуванням</a:t>
            </a:r>
            <a:r>
              <a:rPr lang="ru-RU" dirty="0"/>
              <a:t> на </a:t>
            </a:r>
            <a:r>
              <a:rPr lang="ru-RU" dirty="0" err="1"/>
              <a:t>власний</a:t>
            </a:r>
            <a:r>
              <a:rPr lang="ru-RU" dirty="0"/>
              <a:t> </a:t>
            </a:r>
            <a:r>
              <a:rPr lang="ru-RU" dirty="0" err="1"/>
              <a:t>поточний</a:t>
            </a:r>
            <a:r>
              <a:rPr lang="ru-RU" dirty="0"/>
              <a:t> (</a:t>
            </a:r>
            <a:r>
              <a:rPr lang="ru-RU" dirty="0" err="1"/>
              <a:t>відкритий</a:t>
            </a:r>
            <a:r>
              <a:rPr lang="ru-RU" dirty="0"/>
              <a:t> для </a:t>
            </a:r>
            <a:r>
              <a:rPr lang="ru-RU" dirty="0" err="1"/>
              <a:t>власних</a:t>
            </a:r>
            <a:r>
              <a:rPr lang="ru-RU" dirty="0"/>
              <a:t> потреб)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власний</a:t>
            </a:r>
            <a:r>
              <a:rPr lang="ru-RU" dirty="0"/>
              <a:t> </a:t>
            </a:r>
            <a:r>
              <a:rPr lang="ru-RU" dirty="0" err="1"/>
              <a:t>вкладний</a:t>
            </a:r>
            <a:r>
              <a:rPr lang="ru-RU" dirty="0"/>
              <a:t> (</a:t>
            </a:r>
            <a:r>
              <a:rPr lang="ru-RU" dirty="0" err="1"/>
              <a:t>депозитний</a:t>
            </a:r>
            <a:r>
              <a:rPr lang="ru-RU" dirty="0"/>
              <a:t>) </a:t>
            </a:r>
            <a:r>
              <a:rPr lang="ru-RU" dirty="0" err="1"/>
              <a:t>рахунок</a:t>
            </a:r>
            <a:r>
              <a:rPr lang="ru-RU" dirty="0"/>
              <a:t> в 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 [</a:t>
            </a:r>
            <a:r>
              <a:rPr lang="ru-RU" dirty="0" err="1"/>
              <a:t>уключаючи</a:t>
            </a:r>
            <a:r>
              <a:rPr lang="ru-RU" dirty="0"/>
              <a:t> </a:t>
            </a:r>
            <a:r>
              <a:rPr lang="ru-RU" dirty="0" err="1"/>
              <a:t>зарахування</a:t>
            </a:r>
            <a:r>
              <a:rPr lang="ru-RU" dirty="0"/>
              <a:t> </a:t>
            </a:r>
            <a:r>
              <a:rPr lang="ru-RU" dirty="0" err="1"/>
              <a:t>суми</a:t>
            </a:r>
            <a:r>
              <a:rPr lang="ru-RU" dirty="0"/>
              <a:t> </a:t>
            </a:r>
            <a:r>
              <a:rPr lang="ru-RU" dirty="0" err="1"/>
              <a:t>процентів</a:t>
            </a:r>
            <a:r>
              <a:rPr lang="ru-RU" dirty="0"/>
              <a:t>, </a:t>
            </a:r>
            <a:r>
              <a:rPr lang="ru-RU" dirty="0" err="1"/>
              <a:t>нарахованих</a:t>
            </a:r>
            <a:r>
              <a:rPr lang="ru-RU" dirty="0"/>
              <a:t> за </a:t>
            </a:r>
            <a:r>
              <a:rPr lang="ru-RU" dirty="0" err="1"/>
              <a:t>залишком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на </a:t>
            </a:r>
            <a:r>
              <a:rPr lang="ru-RU" dirty="0" err="1"/>
              <a:t>власному</a:t>
            </a:r>
            <a:r>
              <a:rPr lang="ru-RU" dirty="0"/>
              <a:t> поточному та вкладному (депозитному) </a:t>
            </a:r>
            <a:r>
              <a:rPr lang="ru-RU" dirty="0" err="1"/>
              <a:t>рахунках</a:t>
            </a:r>
            <a:r>
              <a:rPr lang="ru-RU" dirty="0"/>
              <a:t>]/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переказом</a:t>
            </a:r>
            <a:r>
              <a:rPr lang="ru-RU" dirty="0"/>
              <a:t> з таких </a:t>
            </a:r>
            <a:r>
              <a:rPr lang="ru-RU" dirty="0" err="1"/>
              <a:t>рахунків</a:t>
            </a:r>
            <a:r>
              <a:rPr lang="ru-RU" dirty="0"/>
              <a:t>;</a:t>
            </a:r>
          </a:p>
          <a:p>
            <a:r>
              <a:rPr lang="ru-RU" dirty="0"/>
              <a:t>4) </a:t>
            </a:r>
            <a:r>
              <a:rPr lang="ru-RU" dirty="0" err="1"/>
              <a:t>пов’язані</a:t>
            </a:r>
            <a:r>
              <a:rPr lang="ru-RU" dirty="0"/>
              <a:t> з </a:t>
            </a:r>
            <a:r>
              <a:rPr lang="ru-RU" dirty="0" err="1"/>
              <a:t>переказом</a:t>
            </a:r>
            <a:r>
              <a:rPr lang="ru-RU" dirty="0"/>
              <a:t> на </a:t>
            </a:r>
            <a:r>
              <a:rPr lang="ru-RU" dirty="0" err="1"/>
              <a:t>власний</a:t>
            </a:r>
            <a:r>
              <a:rPr lang="ru-RU" dirty="0"/>
              <a:t>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умовного</a:t>
            </a:r>
            <a:r>
              <a:rPr lang="ru-RU" dirty="0"/>
              <a:t> </a:t>
            </a:r>
            <a:r>
              <a:rPr lang="ru-RU" dirty="0" err="1"/>
              <a:t>зберігання</a:t>
            </a:r>
            <a:r>
              <a:rPr lang="ru-RU" dirty="0"/>
              <a:t> (</a:t>
            </a:r>
            <a:r>
              <a:rPr lang="ru-RU" dirty="0" err="1"/>
              <a:t>ескроу</a:t>
            </a:r>
            <a:r>
              <a:rPr lang="ru-RU" dirty="0"/>
              <a:t>) в 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 з метою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розрахунків</a:t>
            </a:r>
            <a:r>
              <a:rPr lang="ru-RU" dirty="0"/>
              <a:t> з нерезидентом-</a:t>
            </a:r>
            <a:r>
              <a:rPr lang="ru-RU" dirty="0" err="1"/>
              <a:t>інвестором</a:t>
            </a:r>
            <a:r>
              <a:rPr lang="ru-RU" dirty="0"/>
              <a:t>/</a:t>
            </a:r>
            <a:r>
              <a:rPr lang="ru-RU" dirty="0" err="1"/>
              <a:t>поверненням</a:t>
            </a:r>
            <a:r>
              <a:rPr lang="ru-RU" dirty="0"/>
              <a:t> з </a:t>
            </a:r>
            <a:r>
              <a:rPr lang="ru-RU" dirty="0" err="1"/>
              <a:t>власного</a:t>
            </a:r>
            <a:r>
              <a:rPr lang="ru-RU" dirty="0"/>
              <a:t> </a:t>
            </a:r>
            <a:r>
              <a:rPr lang="ru-RU" dirty="0" err="1"/>
              <a:t>рахунку</a:t>
            </a:r>
            <a:r>
              <a:rPr lang="ru-RU" dirty="0"/>
              <a:t> </a:t>
            </a:r>
            <a:r>
              <a:rPr lang="ru-RU" dirty="0" err="1"/>
              <a:t>умовного</a:t>
            </a:r>
            <a:r>
              <a:rPr lang="ru-RU" dirty="0"/>
              <a:t> </a:t>
            </a:r>
            <a:r>
              <a:rPr lang="ru-RU" dirty="0" err="1"/>
              <a:t>зберігання</a:t>
            </a:r>
            <a:r>
              <a:rPr lang="ru-RU" dirty="0"/>
              <a:t> (</a:t>
            </a:r>
            <a:r>
              <a:rPr lang="ru-RU" dirty="0" err="1"/>
              <a:t>ескроу</a:t>
            </a:r>
            <a:r>
              <a:rPr lang="ru-RU" dirty="0"/>
              <a:t>);</a:t>
            </a:r>
          </a:p>
          <a:p>
            <a:r>
              <a:rPr lang="ru-RU" dirty="0"/>
              <a:t>5) </a:t>
            </a:r>
            <a:r>
              <a:rPr lang="ru-RU" dirty="0" err="1"/>
              <a:t>пов’язані</a:t>
            </a:r>
            <a:r>
              <a:rPr lang="ru-RU" dirty="0"/>
              <a:t> з </a:t>
            </a:r>
            <a:r>
              <a:rPr lang="ru-RU" dirty="0" err="1"/>
              <a:t>переказом</a:t>
            </a:r>
            <a:r>
              <a:rPr lang="ru-RU" dirty="0"/>
              <a:t> у межах </a:t>
            </a:r>
            <a:r>
              <a:rPr lang="ru-RU" dirty="0" err="1"/>
              <a:t>України</a:t>
            </a:r>
            <a:r>
              <a:rPr lang="ru-RU" dirty="0"/>
              <a:t> на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іншої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особи-резидента/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зарахуванням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іншої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 (резидента </a:t>
            </a:r>
            <a:r>
              <a:rPr lang="ru-RU" dirty="0" err="1"/>
              <a:t>або</a:t>
            </a:r>
            <a:r>
              <a:rPr lang="ru-RU" dirty="0"/>
              <a:t> нерезидента) з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власних</a:t>
            </a:r>
            <a:r>
              <a:rPr lang="ru-RU" dirty="0"/>
              <a:t> </a:t>
            </a:r>
            <a:r>
              <a:rPr lang="ru-RU" dirty="0" err="1"/>
              <a:t>поточних</a:t>
            </a:r>
            <a:r>
              <a:rPr lang="ru-RU" dirty="0"/>
              <a:t> </a:t>
            </a:r>
            <a:r>
              <a:rPr lang="ru-RU" dirty="0" err="1"/>
              <a:t>рахунків</a:t>
            </a:r>
            <a:r>
              <a:rPr lang="ru-RU" dirty="0"/>
              <a:t> в 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. </a:t>
            </a:r>
            <a:r>
              <a:rPr lang="ru-RU" dirty="0" err="1"/>
              <a:t>Зазначені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дозволено </a:t>
            </a:r>
            <a:r>
              <a:rPr lang="ru-RU" dirty="0" err="1"/>
              <a:t>здійснювати</a:t>
            </a:r>
            <a:r>
              <a:rPr lang="ru-RU" dirty="0"/>
              <a:t> </a:t>
            </a:r>
            <a:r>
              <a:rPr lang="ru-RU" dirty="0" err="1"/>
              <a:t>виключно</a:t>
            </a:r>
            <a:r>
              <a:rPr lang="ru-RU" dirty="0"/>
              <a:t> за </a:t>
            </a:r>
            <a:r>
              <a:rPr lang="ru-RU" dirty="0" err="1"/>
              <a:t>умови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надходження</a:t>
            </a:r>
            <a:r>
              <a:rPr lang="ru-RU" dirty="0"/>
              <a:t>/</a:t>
            </a:r>
            <a:r>
              <a:rPr lang="ru-RU" dirty="0" err="1"/>
              <a:t>переказування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на </a:t>
            </a:r>
            <a:r>
              <a:rPr lang="ru-RU" dirty="0" err="1"/>
              <a:t>рахунок</a:t>
            </a:r>
            <a:r>
              <a:rPr lang="ru-RU" dirty="0"/>
              <a:t>/з </a:t>
            </a:r>
            <a:r>
              <a:rPr lang="ru-RU" dirty="0" err="1"/>
              <a:t>рахунку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родичів</a:t>
            </a:r>
            <a:r>
              <a:rPr lang="ru-RU" dirty="0"/>
              <a:t>/родичам;</a:t>
            </a:r>
          </a:p>
          <a:p>
            <a:r>
              <a:rPr lang="ru-RU" dirty="0"/>
              <a:t>6) </a:t>
            </a:r>
            <a:r>
              <a:rPr lang="ru-RU" dirty="0" err="1"/>
              <a:t>виплата</a:t>
            </a:r>
            <a:r>
              <a:rPr lang="ru-RU" dirty="0"/>
              <a:t>/</a:t>
            </a:r>
            <a:r>
              <a:rPr lang="ru-RU" dirty="0" err="1"/>
              <a:t>повернення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на </a:t>
            </a:r>
            <a:r>
              <a:rPr lang="ru-RU" dirty="0" err="1"/>
              <a:t>відрядження</a:t>
            </a:r>
            <a:r>
              <a:rPr lang="ru-RU" dirty="0"/>
              <a:t>;</a:t>
            </a:r>
          </a:p>
          <a:p>
            <a:r>
              <a:rPr lang="ru-RU" dirty="0"/>
              <a:t>7) </a:t>
            </a:r>
            <a:r>
              <a:rPr lang="ru-RU" dirty="0" err="1"/>
              <a:t>пов’язані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здійсненням</a:t>
            </a:r>
            <a:r>
              <a:rPr lang="ru-RU" dirty="0"/>
              <a:t> </a:t>
            </a:r>
            <a:r>
              <a:rPr lang="ru-RU" dirty="0" err="1"/>
              <a:t>іноземних</a:t>
            </a:r>
            <a:r>
              <a:rPr lang="ru-RU" dirty="0"/>
              <a:t> </a:t>
            </a:r>
            <a:r>
              <a:rPr lang="ru-RU" dirty="0" err="1"/>
              <a:t>інвестицій</a:t>
            </a:r>
            <a:r>
              <a:rPr lang="ru-RU" dirty="0"/>
              <a:t> в </a:t>
            </a:r>
            <a:r>
              <a:rPr lang="ru-RU" dirty="0" err="1"/>
              <a:t>Україну</a:t>
            </a:r>
            <a:r>
              <a:rPr lang="ru-RU" dirty="0"/>
              <a:t> (</a:t>
            </a:r>
            <a:r>
              <a:rPr lang="ru-RU" dirty="0" err="1"/>
              <a:t>переказ</a:t>
            </a:r>
            <a:r>
              <a:rPr lang="ru-RU" dirty="0"/>
              <a:t> з </a:t>
            </a:r>
            <a:r>
              <a:rPr lang="ru-RU" dirty="0" err="1"/>
              <a:t>інвестиційного</a:t>
            </a:r>
            <a:r>
              <a:rPr lang="ru-RU" dirty="0"/>
              <a:t> </a:t>
            </a:r>
            <a:r>
              <a:rPr lang="ru-RU" dirty="0" err="1"/>
              <a:t>рахунку</a:t>
            </a:r>
            <a:r>
              <a:rPr lang="ru-RU" dirty="0"/>
              <a:t>/</a:t>
            </a:r>
            <a:r>
              <a:rPr lang="ru-RU" dirty="0" err="1"/>
              <a:t>рахунку</a:t>
            </a:r>
            <a:r>
              <a:rPr lang="ru-RU" dirty="0"/>
              <a:t> </a:t>
            </a:r>
            <a:r>
              <a:rPr lang="ru-RU" dirty="0" err="1"/>
              <a:t>умовного</a:t>
            </a:r>
            <a:r>
              <a:rPr lang="ru-RU" dirty="0"/>
              <a:t> </a:t>
            </a:r>
            <a:r>
              <a:rPr lang="ru-RU" dirty="0" err="1"/>
              <a:t>зберігання</a:t>
            </a:r>
            <a:r>
              <a:rPr lang="ru-RU" dirty="0"/>
              <a:t> (</a:t>
            </a:r>
            <a:r>
              <a:rPr lang="ru-RU" dirty="0" err="1"/>
              <a:t>ескроу</a:t>
            </a:r>
            <a:r>
              <a:rPr lang="ru-RU" dirty="0"/>
              <a:t>) нерезидента-</a:t>
            </a:r>
            <a:r>
              <a:rPr lang="ru-RU" dirty="0" err="1"/>
              <a:t>інвестора</a:t>
            </a:r>
            <a:r>
              <a:rPr lang="ru-RU" dirty="0"/>
              <a:t>/на </a:t>
            </a:r>
            <a:r>
              <a:rPr lang="ru-RU" dirty="0" err="1"/>
              <a:t>інвестиційний</a:t>
            </a:r>
            <a:r>
              <a:rPr lang="ru-RU" dirty="0"/>
              <a:t> </a:t>
            </a:r>
            <a:r>
              <a:rPr lang="ru-RU" dirty="0" err="1"/>
              <a:t>рахунок</a:t>
            </a:r>
            <a:r>
              <a:rPr lang="ru-RU" dirty="0"/>
              <a:t> нерезидента-</a:t>
            </a:r>
            <a:r>
              <a:rPr lang="ru-RU" dirty="0" err="1"/>
              <a:t>інвестора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на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рахунок</a:t>
            </a:r>
            <a:r>
              <a:rPr lang="ru-RU" dirty="0"/>
              <a:t> в </a:t>
            </a:r>
            <a:r>
              <a:rPr lang="ru-RU" dirty="0" err="1"/>
              <a:t>іноземному</a:t>
            </a:r>
            <a:r>
              <a:rPr lang="ru-RU" dirty="0"/>
              <a:t> банку);</a:t>
            </a:r>
          </a:p>
          <a:p>
            <a:r>
              <a:rPr lang="ru-RU" dirty="0"/>
              <a:t>8) з </a:t>
            </a:r>
            <a:r>
              <a:rPr lang="ru-RU" dirty="0" err="1"/>
              <a:t>торгівлі</a:t>
            </a:r>
            <a:r>
              <a:rPr lang="ru-RU" dirty="0"/>
              <a:t> </a:t>
            </a:r>
            <a:r>
              <a:rPr lang="ru-RU" dirty="0" err="1"/>
              <a:t>валютними</a:t>
            </a:r>
            <a:r>
              <a:rPr lang="ru-RU" dirty="0"/>
              <a:t> </a:t>
            </a:r>
            <a:r>
              <a:rPr lang="ru-RU" dirty="0" err="1"/>
              <a:t>цінностями</a:t>
            </a:r>
            <a:r>
              <a:rPr lang="ru-RU" dirty="0"/>
              <a:t>;</a:t>
            </a:r>
          </a:p>
          <a:p>
            <a:r>
              <a:rPr lang="ru-RU" dirty="0"/>
              <a:t>9) </a:t>
            </a:r>
            <a:r>
              <a:rPr lang="ru-RU" dirty="0" err="1"/>
              <a:t>пов’язані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здійсненням</a:t>
            </a:r>
            <a:r>
              <a:rPr lang="ru-RU" dirty="0"/>
              <a:t> </a:t>
            </a:r>
            <a:r>
              <a:rPr lang="ru-RU" dirty="0" err="1"/>
              <a:t>маржинальної</a:t>
            </a:r>
            <a:r>
              <a:rPr lang="ru-RU" dirty="0"/>
              <a:t> </a:t>
            </a:r>
            <a:r>
              <a:rPr lang="ru-RU" dirty="0" err="1"/>
              <a:t>торгівлі</a:t>
            </a:r>
            <a:r>
              <a:rPr lang="ru-RU" dirty="0"/>
              <a:t>;</a:t>
            </a:r>
          </a:p>
          <a:p>
            <a:r>
              <a:rPr lang="ru-RU" dirty="0"/>
              <a:t>10) з </a:t>
            </a:r>
            <a:r>
              <a:rPr lang="ru-RU" dirty="0" err="1"/>
              <a:t>ощадними</a:t>
            </a:r>
            <a:r>
              <a:rPr lang="ru-RU" dirty="0"/>
              <a:t> (</a:t>
            </a:r>
            <a:r>
              <a:rPr lang="ru-RU" dirty="0" err="1"/>
              <a:t>депозитними</a:t>
            </a:r>
            <a:r>
              <a:rPr lang="ru-RU" dirty="0"/>
              <a:t>) </a:t>
            </a:r>
            <a:r>
              <a:rPr lang="ru-RU" dirty="0" err="1"/>
              <a:t>сертифікатами</a:t>
            </a:r>
            <a:r>
              <a:rPr lang="ru-RU" dirty="0"/>
              <a:t> [</a:t>
            </a:r>
            <a:r>
              <a:rPr lang="ru-RU" dirty="0" err="1"/>
              <a:t>ураховуючи</a:t>
            </a:r>
            <a:r>
              <a:rPr lang="ru-RU" dirty="0"/>
              <a:t> </a:t>
            </a:r>
            <a:r>
              <a:rPr lang="ru-RU" dirty="0" err="1"/>
              <a:t>зарахування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погашення</a:t>
            </a:r>
            <a:r>
              <a:rPr lang="ru-RU" dirty="0"/>
              <a:t> </a:t>
            </a:r>
            <a:r>
              <a:rPr lang="ru-RU" dirty="0" err="1"/>
              <a:t>успадкованих</a:t>
            </a:r>
            <a:r>
              <a:rPr lang="ru-RU" dirty="0"/>
              <a:t> </a:t>
            </a:r>
            <a:r>
              <a:rPr lang="ru-RU" dirty="0" err="1"/>
              <a:t>ощадних</a:t>
            </a:r>
            <a:r>
              <a:rPr lang="ru-RU" dirty="0"/>
              <a:t> (</a:t>
            </a:r>
            <a:r>
              <a:rPr lang="ru-RU" dirty="0" err="1"/>
              <a:t>депозитних</a:t>
            </a:r>
            <a:r>
              <a:rPr lang="ru-RU" dirty="0"/>
              <a:t>) </a:t>
            </a:r>
            <a:r>
              <a:rPr lang="ru-RU" dirty="0" err="1"/>
              <a:t>сертифікатів</a:t>
            </a:r>
            <a:r>
              <a:rPr lang="ru-RU" dirty="0"/>
              <a:t> і </a:t>
            </a:r>
            <a:r>
              <a:rPr lang="ru-RU" dirty="0" err="1"/>
              <a:t>процентів</a:t>
            </a:r>
            <a:r>
              <a:rPr lang="ru-RU" dirty="0"/>
              <a:t> за ними];</a:t>
            </a:r>
          </a:p>
        </p:txBody>
      </p:sp>
    </p:spTree>
    <p:extLst>
      <p:ext uri="{BB962C8B-B14F-4D97-AF65-F5344CB8AC3E}">
        <p14:creationId xmlns:p14="http://schemas.microsoft.com/office/powerpoint/2010/main" val="353571995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251" y="204717"/>
            <a:ext cx="9608023" cy="6496334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11)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казначейськими</a:t>
            </a:r>
            <a:r>
              <a:rPr lang="ru-RU" dirty="0"/>
              <a:t> </a:t>
            </a:r>
            <a:r>
              <a:rPr lang="ru-RU" dirty="0" err="1"/>
              <a:t>зобов’язаннями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та </a:t>
            </a:r>
            <a:r>
              <a:rPr lang="ru-RU" dirty="0" err="1"/>
              <a:t>облігаціями</a:t>
            </a:r>
            <a:r>
              <a:rPr lang="ru-RU" dirty="0"/>
              <a:t> </a:t>
            </a:r>
            <a:r>
              <a:rPr lang="ru-RU" dirty="0" err="1"/>
              <a:t>внутрішніх</a:t>
            </a:r>
            <a:r>
              <a:rPr lang="ru-RU" dirty="0"/>
              <a:t> </a:t>
            </a:r>
            <a:r>
              <a:rPr lang="ru-RU" dirty="0" err="1"/>
              <a:t>державних</a:t>
            </a:r>
            <a:r>
              <a:rPr lang="ru-RU" dirty="0"/>
              <a:t> </a:t>
            </a:r>
            <a:r>
              <a:rPr lang="ru-RU" dirty="0" err="1"/>
              <a:t>позик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номінованими</a:t>
            </a:r>
            <a:r>
              <a:rPr lang="ru-RU" dirty="0"/>
              <a:t> в 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;</a:t>
            </a:r>
          </a:p>
          <a:p>
            <a:r>
              <a:rPr lang="ru-RU" dirty="0"/>
              <a:t>12)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зарахування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помилково</a:t>
            </a:r>
            <a:r>
              <a:rPr lang="ru-RU" dirty="0"/>
              <a:t> (</a:t>
            </a:r>
            <a:r>
              <a:rPr lang="ru-RU" dirty="0" err="1"/>
              <a:t>надмірно</a:t>
            </a:r>
            <a:r>
              <a:rPr lang="ru-RU" dirty="0"/>
              <a:t>) </a:t>
            </a:r>
            <a:r>
              <a:rPr lang="ru-RU" dirty="0" err="1"/>
              <a:t>переказані</a:t>
            </a:r>
            <a:r>
              <a:rPr lang="ru-RU" dirty="0"/>
              <a:t> з </a:t>
            </a:r>
            <a:r>
              <a:rPr lang="ru-RU" dirty="0" err="1"/>
              <a:t>рахунку</a:t>
            </a:r>
            <a:r>
              <a:rPr lang="ru-RU" dirty="0"/>
              <a:t>/</a:t>
            </a:r>
            <a:r>
              <a:rPr lang="ru-RU" dirty="0" err="1"/>
              <a:t>повернення</a:t>
            </a:r>
            <a:r>
              <a:rPr lang="ru-RU" dirty="0"/>
              <a:t> </a:t>
            </a:r>
            <a:r>
              <a:rPr lang="ru-RU" dirty="0" err="1"/>
              <a:t>помилково</a:t>
            </a:r>
            <a:r>
              <a:rPr lang="ru-RU" dirty="0"/>
              <a:t> (</a:t>
            </a:r>
            <a:r>
              <a:rPr lang="ru-RU" dirty="0" err="1"/>
              <a:t>надмірно</a:t>
            </a:r>
            <a:r>
              <a:rPr lang="ru-RU" dirty="0"/>
              <a:t>) </a:t>
            </a:r>
            <a:r>
              <a:rPr lang="ru-RU" dirty="0" err="1"/>
              <a:t>отриманих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. </a:t>
            </a:r>
            <a:r>
              <a:rPr lang="ru-RU" dirty="0" err="1"/>
              <a:t>Зазначені</a:t>
            </a:r>
            <a:r>
              <a:rPr lang="ru-RU" dirty="0"/>
              <a:t> </a:t>
            </a:r>
            <a:r>
              <a:rPr lang="ru-RU" dirty="0" err="1"/>
              <a:t>кошти</a:t>
            </a:r>
            <a:r>
              <a:rPr lang="ru-RU" dirty="0"/>
              <a:t> </a:t>
            </a:r>
            <a:r>
              <a:rPr lang="ru-RU" dirty="0" err="1"/>
              <a:t>переказуються</a:t>
            </a:r>
            <a:r>
              <a:rPr lang="ru-RU" dirty="0"/>
              <a:t> з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рахунку</a:t>
            </a:r>
            <a:r>
              <a:rPr lang="ru-RU" dirty="0"/>
              <a:t>/</a:t>
            </a:r>
            <a:r>
              <a:rPr lang="ru-RU" dirty="0" err="1"/>
              <a:t>зараховуються</a:t>
            </a:r>
            <a:r>
              <a:rPr lang="ru-RU" dirty="0"/>
              <a:t> на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рахунок</a:t>
            </a:r>
            <a:r>
              <a:rPr lang="ru-RU" dirty="0"/>
              <a:t> у </a:t>
            </a:r>
            <a:r>
              <a:rPr lang="ru-RU" dirty="0" err="1"/>
              <a:t>сумі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не </a:t>
            </a:r>
            <a:r>
              <a:rPr lang="ru-RU" dirty="0" err="1"/>
              <a:t>перевищує</a:t>
            </a:r>
            <a:r>
              <a:rPr lang="ru-RU" dirty="0"/>
              <a:t> </a:t>
            </a:r>
            <a:r>
              <a:rPr lang="ru-RU" dirty="0" err="1"/>
              <a:t>раніше</a:t>
            </a:r>
            <a:r>
              <a:rPr lang="ru-RU" dirty="0"/>
              <a:t> </a:t>
            </a:r>
            <a:r>
              <a:rPr lang="ru-RU" dirty="0" err="1"/>
              <a:t>отриману</a:t>
            </a:r>
            <a:r>
              <a:rPr lang="ru-RU" dirty="0"/>
              <a:t>/</a:t>
            </a:r>
            <a:r>
              <a:rPr lang="ru-RU" dirty="0" err="1"/>
              <a:t>переказану</a:t>
            </a:r>
            <a:r>
              <a:rPr lang="ru-RU" dirty="0"/>
              <a:t>;</a:t>
            </a:r>
          </a:p>
          <a:p>
            <a:r>
              <a:rPr lang="ru-RU" dirty="0"/>
              <a:t>13)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зарахування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, </a:t>
            </a:r>
            <a:r>
              <a:rPr lang="ru-RU" dirty="0" err="1"/>
              <a:t>переказаних</a:t>
            </a:r>
            <a:r>
              <a:rPr lang="ru-RU" dirty="0"/>
              <a:t> </a:t>
            </a:r>
            <a:r>
              <a:rPr lang="ru-RU" dirty="0" err="1"/>
              <a:t>власнику</a:t>
            </a:r>
            <a:r>
              <a:rPr lang="ru-RU" dirty="0"/>
              <a:t> </a:t>
            </a:r>
            <a:r>
              <a:rPr lang="ru-RU" dirty="0" err="1"/>
              <a:t>рахунку</a:t>
            </a:r>
            <a:r>
              <a:rPr lang="ru-RU" dirty="0"/>
              <a:t> за </a:t>
            </a:r>
            <a:r>
              <a:rPr lang="ru-RU" dirty="0" err="1"/>
              <a:t>дорученням</a:t>
            </a:r>
            <a:r>
              <a:rPr lang="ru-RU" dirty="0"/>
              <a:t> </a:t>
            </a:r>
            <a:r>
              <a:rPr lang="ru-RU" dirty="0" err="1"/>
              <a:t>юридичної</a:t>
            </a:r>
            <a:r>
              <a:rPr lang="ru-RU" dirty="0"/>
              <a:t> особи-нерезидента через </a:t>
            </a:r>
            <a:r>
              <a:rPr lang="ru-RU" dirty="0" err="1"/>
              <a:t>юридичну</a:t>
            </a:r>
            <a:r>
              <a:rPr lang="ru-RU" dirty="0"/>
              <a:t> особу-резидента (</a:t>
            </a:r>
            <a:r>
              <a:rPr lang="ru-RU" dirty="0" err="1"/>
              <a:t>посередника</a:t>
            </a:r>
            <a:r>
              <a:rPr lang="ru-RU" dirty="0"/>
              <a:t>)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укладених</a:t>
            </a:r>
            <a:r>
              <a:rPr lang="ru-RU" dirty="0"/>
              <a:t>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угод</a:t>
            </a:r>
            <a:r>
              <a:rPr lang="ru-RU" dirty="0"/>
              <a:t>, </a:t>
            </a:r>
            <a:r>
              <a:rPr lang="ru-RU" dirty="0" err="1"/>
              <a:t>якими</a:t>
            </a:r>
            <a:r>
              <a:rPr lang="ru-RU" dirty="0"/>
              <a:t> </a:t>
            </a:r>
            <a:r>
              <a:rPr lang="ru-RU" dirty="0" err="1"/>
              <a:t>передбачено</a:t>
            </a:r>
            <a:r>
              <a:rPr lang="ru-RU" dirty="0"/>
              <a:t>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фізичними</a:t>
            </a:r>
            <a:r>
              <a:rPr lang="ru-RU" dirty="0"/>
              <a:t> особами-резидентами </a:t>
            </a:r>
            <a:r>
              <a:rPr lang="ru-RU" dirty="0" err="1"/>
              <a:t>гонорарів</a:t>
            </a:r>
            <a:r>
              <a:rPr lang="ru-RU" dirty="0"/>
              <a:t>, </a:t>
            </a:r>
            <a:r>
              <a:rPr lang="ru-RU" dirty="0" err="1"/>
              <a:t>премій</a:t>
            </a:r>
            <a:r>
              <a:rPr lang="ru-RU" dirty="0"/>
              <a:t>, </a:t>
            </a:r>
            <a:r>
              <a:rPr lang="ru-RU" dirty="0" err="1"/>
              <a:t>призів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виплат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нерезидентів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з-за кордону за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творів</a:t>
            </a:r>
            <a:r>
              <a:rPr lang="ru-RU" dirty="0"/>
              <a:t>, </a:t>
            </a:r>
            <a:r>
              <a:rPr lang="ru-RU" dirty="0" err="1"/>
              <a:t>винаходів</a:t>
            </a:r>
            <a:r>
              <a:rPr lang="ru-RU" dirty="0"/>
              <a:t>, </a:t>
            </a:r>
            <a:r>
              <a:rPr lang="ru-RU" dirty="0" err="1"/>
              <a:t>відкриттів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законодавства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;</a:t>
            </a:r>
          </a:p>
          <a:p>
            <a:r>
              <a:rPr lang="ru-RU" dirty="0"/>
              <a:t>14) з </a:t>
            </a:r>
            <a:r>
              <a:rPr lang="ru-RU" dirty="0" err="1"/>
              <a:t>одержання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у порядку </a:t>
            </a:r>
            <a:r>
              <a:rPr lang="ru-RU" dirty="0" err="1"/>
              <a:t>спадкування</a:t>
            </a:r>
            <a:r>
              <a:rPr lang="ru-RU" dirty="0"/>
              <a:t> та за договором </a:t>
            </a:r>
            <a:r>
              <a:rPr lang="ru-RU" dirty="0" err="1"/>
              <a:t>дарування</a:t>
            </a:r>
            <a:r>
              <a:rPr lang="ru-RU" dirty="0"/>
              <a:t>;</a:t>
            </a:r>
          </a:p>
          <a:p>
            <a:r>
              <a:rPr lang="ru-RU" dirty="0"/>
              <a:t>15)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зарахування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, </a:t>
            </a:r>
            <a:r>
              <a:rPr lang="ru-RU" dirty="0" err="1"/>
              <a:t>переказаних</a:t>
            </a:r>
            <a:r>
              <a:rPr lang="ru-RU" dirty="0"/>
              <a:t>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r>
              <a:rPr lang="ru-RU" dirty="0"/>
              <a:t> </a:t>
            </a:r>
            <a:r>
              <a:rPr lang="ru-RU" dirty="0" err="1"/>
              <a:t>судів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 (</a:t>
            </a:r>
            <a:r>
              <a:rPr lang="ru-RU" dirty="0" err="1"/>
              <a:t>посадових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),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підлягають</a:t>
            </a:r>
            <a:r>
              <a:rPr lang="ru-RU" dirty="0"/>
              <a:t> </a:t>
            </a:r>
            <a:r>
              <a:rPr lang="ru-RU" dirty="0" err="1"/>
              <a:t>примусовому</a:t>
            </a:r>
            <a:r>
              <a:rPr lang="ru-RU" dirty="0"/>
              <a:t> </a:t>
            </a:r>
            <a:r>
              <a:rPr lang="ru-RU" dirty="0" err="1"/>
              <a:t>виконанню</a:t>
            </a:r>
            <a:r>
              <a:rPr lang="ru-RU" dirty="0"/>
              <a:t>;</a:t>
            </a:r>
          </a:p>
          <a:p>
            <a:r>
              <a:rPr lang="ru-RU" dirty="0"/>
              <a:t>16)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зарахування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, </a:t>
            </a:r>
            <a:r>
              <a:rPr lang="ru-RU" dirty="0" err="1"/>
              <a:t>переказаних</a:t>
            </a:r>
            <a:r>
              <a:rPr lang="ru-RU" dirty="0"/>
              <a:t> адвокатом, </a:t>
            </a:r>
            <a:r>
              <a:rPr lang="ru-RU" dirty="0" err="1"/>
              <a:t>адвокатською</a:t>
            </a:r>
            <a:r>
              <a:rPr lang="ru-RU" dirty="0"/>
              <a:t> </a:t>
            </a:r>
            <a:r>
              <a:rPr lang="ru-RU" dirty="0" err="1"/>
              <a:t>компанією</a:t>
            </a:r>
            <a:r>
              <a:rPr lang="ru-RU" dirty="0"/>
              <a:t> (</a:t>
            </a:r>
            <a:r>
              <a:rPr lang="ru-RU" dirty="0" err="1"/>
              <a:t>об’єднанням</a:t>
            </a:r>
            <a:r>
              <a:rPr lang="ru-RU" dirty="0"/>
              <a:t>), </a:t>
            </a:r>
            <a:r>
              <a:rPr lang="ru-RU" dirty="0" err="1"/>
              <a:t>що</a:t>
            </a:r>
            <a:r>
              <a:rPr lang="ru-RU" dirty="0"/>
              <a:t> за </a:t>
            </a:r>
            <a:r>
              <a:rPr lang="ru-RU" dirty="0" err="1"/>
              <a:t>дорученням</a:t>
            </a:r>
            <a:r>
              <a:rPr lang="ru-RU" dirty="0"/>
              <a:t> </a:t>
            </a:r>
            <a:r>
              <a:rPr lang="ru-RU" dirty="0" err="1"/>
              <a:t>власника</a:t>
            </a:r>
            <a:r>
              <a:rPr lang="ru-RU" dirty="0"/>
              <a:t> </a:t>
            </a:r>
            <a:r>
              <a:rPr lang="ru-RU" dirty="0" err="1"/>
              <a:t>рахунку</a:t>
            </a:r>
            <a:r>
              <a:rPr lang="ru-RU" dirty="0"/>
              <a:t> </a:t>
            </a:r>
            <a:r>
              <a:rPr lang="ru-RU" dirty="0" err="1"/>
              <a:t>представляє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інтереси</a:t>
            </a:r>
            <a:r>
              <a:rPr lang="ru-RU" dirty="0"/>
              <a:t> за кордоном у </a:t>
            </a:r>
            <a:r>
              <a:rPr lang="ru-RU" dirty="0" err="1"/>
              <a:t>вирішенні</a:t>
            </a:r>
            <a:r>
              <a:rPr lang="ru-RU" dirty="0"/>
              <a:t> справ, </a:t>
            </a:r>
            <a:r>
              <a:rPr lang="ru-RU" dirty="0" err="1"/>
              <a:t>уключаючи</a:t>
            </a:r>
            <a:r>
              <a:rPr lang="ru-RU" dirty="0"/>
              <a:t> </a:t>
            </a:r>
            <a:r>
              <a:rPr lang="ru-RU" dirty="0" err="1"/>
              <a:t>справи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</a:t>
            </a:r>
            <a:r>
              <a:rPr lang="ru-RU" dirty="0" err="1"/>
              <a:t>пенсії</a:t>
            </a:r>
            <a:r>
              <a:rPr lang="ru-RU" dirty="0"/>
              <a:t>, </a:t>
            </a:r>
            <a:r>
              <a:rPr lang="ru-RU" dirty="0" err="1"/>
              <a:t>аліментів</a:t>
            </a:r>
            <a:r>
              <a:rPr lang="ru-RU" dirty="0"/>
              <a:t>, </a:t>
            </a:r>
            <a:r>
              <a:rPr lang="ru-RU" dirty="0" err="1"/>
              <a:t>відшкодування</a:t>
            </a:r>
            <a:r>
              <a:rPr lang="ru-RU" dirty="0"/>
              <a:t> </a:t>
            </a:r>
            <a:r>
              <a:rPr lang="ru-RU" dirty="0" err="1"/>
              <a:t>заподіяної</a:t>
            </a:r>
            <a:r>
              <a:rPr lang="ru-RU" dirty="0"/>
              <a:t> </a:t>
            </a:r>
            <a:r>
              <a:rPr lang="ru-RU" dirty="0" err="1"/>
              <a:t>шкоди</a:t>
            </a:r>
            <a:r>
              <a:rPr lang="ru-RU" dirty="0"/>
              <a:t>, страхового </a:t>
            </a:r>
            <a:r>
              <a:rPr lang="ru-RU" dirty="0" err="1"/>
              <a:t>відшкодування</a:t>
            </a:r>
            <a:r>
              <a:rPr lang="ru-RU" dirty="0"/>
              <a:t>;</a:t>
            </a:r>
          </a:p>
          <a:p>
            <a:r>
              <a:rPr lang="ru-RU" dirty="0"/>
              <a:t>17)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зарахування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, </a:t>
            </a:r>
            <a:r>
              <a:rPr lang="ru-RU" dirty="0" err="1"/>
              <a:t>переказаних</a:t>
            </a:r>
            <a:r>
              <a:rPr lang="ru-RU" dirty="0"/>
              <a:t> з </a:t>
            </a:r>
            <a:r>
              <a:rPr lang="ru-RU" dirty="0" err="1"/>
              <a:t>рахунку</a:t>
            </a:r>
            <a:r>
              <a:rPr lang="ru-RU" dirty="0"/>
              <a:t> резидента-</a:t>
            </a:r>
            <a:r>
              <a:rPr lang="ru-RU" dirty="0" err="1"/>
              <a:t>посередника</a:t>
            </a:r>
            <a:r>
              <a:rPr lang="ru-RU" dirty="0"/>
              <a:t> (</a:t>
            </a:r>
            <a:r>
              <a:rPr lang="ru-RU" dirty="0" err="1"/>
              <a:t>повіреного</a:t>
            </a:r>
            <a:r>
              <a:rPr lang="ru-RU" dirty="0"/>
              <a:t>, </a:t>
            </a:r>
            <a:r>
              <a:rPr lang="ru-RU" dirty="0" err="1"/>
              <a:t>комісіонера</a:t>
            </a:r>
            <a:r>
              <a:rPr lang="ru-RU" dirty="0"/>
              <a:t>)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іноземного</a:t>
            </a:r>
            <a:r>
              <a:rPr lang="ru-RU" dirty="0"/>
              <a:t> </a:t>
            </a:r>
            <a:r>
              <a:rPr lang="ru-RU" dirty="0" err="1"/>
              <a:t>інвестора</a:t>
            </a:r>
            <a:r>
              <a:rPr lang="ru-RU" dirty="0"/>
              <a:t> за продаж </a:t>
            </a:r>
            <a:r>
              <a:rPr lang="ru-RU" dirty="0" err="1"/>
              <a:t>власником</a:t>
            </a:r>
            <a:r>
              <a:rPr lang="ru-RU" dirty="0"/>
              <a:t> </a:t>
            </a:r>
            <a:r>
              <a:rPr lang="ru-RU" dirty="0" err="1"/>
              <a:t>рахунку</a:t>
            </a:r>
            <a:r>
              <a:rPr lang="ru-RU" dirty="0"/>
              <a:t>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інвестору</a:t>
            </a:r>
            <a:r>
              <a:rPr lang="ru-RU" dirty="0"/>
              <a:t> </a:t>
            </a:r>
            <a:r>
              <a:rPr lang="ru-RU" dirty="0" err="1"/>
              <a:t>об’єкта</a:t>
            </a:r>
            <a:r>
              <a:rPr lang="ru-RU" dirty="0"/>
              <a:t> </a:t>
            </a:r>
            <a:r>
              <a:rPr lang="ru-RU" dirty="0" err="1"/>
              <a:t>інвестиційної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. </a:t>
            </a:r>
            <a:r>
              <a:rPr lang="ru-RU" dirty="0" err="1"/>
              <a:t>Зарахування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за такими </a:t>
            </a:r>
            <a:r>
              <a:rPr lang="ru-RU" dirty="0" err="1"/>
              <a:t>операціями</a:t>
            </a:r>
            <a:r>
              <a:rPr lang="ru-RU" dirty="0"/>
              <a:t> </a:t>
            </a:r>
            <a:r>
              <a:rPr lang="ru-RU" dirty="0" err="1"/>
              <a:t>дозволяється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надходження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іноземного</a:t>
            </a:r>
            <a:r>
              <a:rPr lang="ru-RU" dirty="0"/>
              <a:t> </a:t>
            </a:r>
            <a:r>
              <a:rPr lang="ru-RU" dirty="0" err="1"/>
              <a:t>інвестора</a:t>
            </a:r>
            <a:r>
              <a:rPr lang="ru-RU" dirty="0"/>
              <a:t> з-за меж </a:t>
            </a:r>
            <a:r>
              <a:rPr lang="ru-RU" dirty="0" err="1"/>
              <a:t>України</a:t>
            </a:r>
            <a:r>
              <a:rPr lang="ru-RU" dirty="0"/>
              <a:t>;</a:t>
            </a:r>
          </a:p>
          <a:p>
            <a:r>
              <a:rPr lang="ru-RU" dirty="0"/>
              <a:t>18)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переказу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для </a:t>
            </a:r>
            <a:r>
              <a:rPr lang="ru-RU" dirty="0" err="1"/>
              <a:t>розміщення</a:t>
            </a:r>
            <a:r>
              <a:rPr lang="ru-RU" dirty="0"/>
              <a:t> в банках </a:t>
            </a:r>
            <a:r>
              <a:rPr lang="ru-RU" dirty="0" err="1"/>
              <a:t>України</a:t>
            </a:r>
            <a:r>
              <a:rPr lang="ru-RU" dirty="0"/>
              <a:t> на </a:t>
            </a:r>
            <a:r>
              <a:rPr lang="ru-RU" dirty="0" err="1"/>
              <a:t>умовах</a:t>
            </a:r>
            <a:r>
              <a:rPr lang="ru-RU" dirty="0"/>
              <a:t> </a:t>
            </a:r>
            <a:r>
              <a:rPr lang="ru-RU" dirty="0" err="1"/>
              <a:t>субординованого</a:t>
            </a:r>
            <a:r>
              <a:rPr lang="ru-RU" dirty="0"/>
              <a:t> боргу з </a:t>
            </a:r>
            <a:r>
              <a:rPr lang="ru-RU" dirty="0" err="1"/>
              <a:t>подальшим</a:t>
            </a:r>
            <a:r>
              <a:rPr lang="ru-RU" dirty="0"/>
              <a:t>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до </a:t>
            </a:r>
            <a:r>
              <a:rPr lang="ru-RU" dirty="0" err="1"/>
              <a:t>капіталу</a:t>
            </a:r>
            <a:r>
              <a:rPr lang="ru-RU" dirty="0"/>
              <a:t> банку та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повернення</a:t>
            </a:r>
            <a:r>
              <a:rPr lang="ru-RU" dirty="0"/>
              <a:t>;</a:t>
            </a:r>
          </a:p>
          <a:p>
            <a:r>
              <a:rPr lang="ru-RU" dirty="0"/>
              <a:t>19) з </a:t>
            </a:r>
            <a:r>
              <a:rPr lang="ru-RU" dirty="0" err="1"/>
              <a:t>одержання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доходів</a:t>
            </a:r>
            <a:r>
              <a:rPr lang="ru-RU" dirty="0"/>
              <a:t>, </a:t>
            </a:r>
            <a:r>
              <a:rPr lang="ru-RU" dirty="0" err="1"/>
              <a:t>прибутків</a:t>
            </a:r>
            <a:r>
              <a:rPr lang="ru-RU" dirty="0"/>
              <a:t>,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за </a:t>
            </a:r>
            <a:r>
              <a:rPr lang="ru-RU" dirty="0" err="1"/>
              <a:t>операціями</a:t>
            </a:r>
            <a:r>
              <a:rPr lang="ru-RU" dirty="0"/>
              <a:t> з </a:t>
            </a:r>
            <a:r>
              <a:rPr lang="ru-RU" dirty="0" err="1"/>
              <a:t>цінними</a:t>
            </a:r>
            <a:r>
              <a:rPr lang="ru-RU" dirty="0"/>
              <a:t> </a:t>
            </a:r>
            <a:r>
              <a:rPr lang="ru-RU" dirty="0" err="1"/>
              <a:t>паперами</a:t>
            </a:r>
            <a:r>
              <a:rPr lang="ru-RU" dirty="0"/>
              <a:t> </a:t>
            </a:r>
            <a:r>
              <a:rPr lang="ru-RU" dirty="0" err="1"/>
              <a:t>іноземних</a:t>
            </a:r>
            <a:r>
              <a:rPr lang="ru-RU" dirty="0"/>
              <a:t> </a:t>
            </a:r>
            <a:r>
              <a:rPr lang="ru-RU" dirty="0" err="1"/>
              <a:t>емітентів</a:t>
            </a:r>
            <a:r>
              <a:rPr lang="ru-RU" dirty="0"/>
              <a:t>, </a:t>
            </a:r>
            <a:r>
              <a:rPr lang="ru-RU" dirty="0" err="1"/>
              <a:t>обіг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;</a:t>
            </a:r>
          </a:p>
          <a:p>
            <a:r>
              <a:rPr lang="ru-RU" dirty="0"/>
              <a:t>20)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переказу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для </a:t>
            </a:r>
            <a:r>
              <a:rPr lang="ru-RU" dirty="0" err="1"/>
              <a:t>погашення</a:t>
            </a:r>
            <a:r>
              <a:rPr lang="ru-RU" dirty="0"/>
              <a:t> </a:t>
            </a:r>
            <a:r>
              <a:rPr lang="ru-RU" dirty="0" err="1"/>
              <a:t>заборгованості</a:t>
            </a:r>
            <a:r>
              <a:rPr lang="ru-RU" dirty="0"/>
              <a:t> за </a:t>
            </a:r>
            <a:r>
              <a:rPr lang="ru-RU" dirty="0" err="1"/>
              <a:t>отриманим</a:t>
            </a:r>
            <a:r>
              <a:rPr lang="ru-RU" dirty="0"/>
              <a:t> кредитом в 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 (</a:t>
            </a:r>
            <a:r>
              <a:rPr lang="ru-RU" dirty="0" err="1"/>
              <a:t>уключаючи</a:t>
            </a:r>
            <a:r>
              <a:rPr lang="ru-RU" dirty="0"/>
              <a:t> </a:t>
            </a:r>
            <a:r>
              <a:rPr lang="ru-RU" dirty="0" err="1"/>
              <a:t>проценти</a:t>
            </a:r>
            <a:r>
              <a:rPr lang="ru-RU" dirty="0"/>
              <a:t>, </a:t>
            </a:r>
            <a:r>
              <a:rPr lang="ru-RU" dirty="0" err="1"/>
              <a:t>комісійні</a:t>
            </a:r>
            <a:r>
              <a:rPr lang="ru-RU" dirty="0"/>
              <a:t>, неустойку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законодавства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 smtClean="0"/>
              <a:t>);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596161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251" y="204717"/>
            <a:ext cx="9608023" cy="6496334"/>
          </a:xfrm>
        </p:spPr>
        <p:txBody>
          <a:bodyPr>
            <a:normAutofit/>
          </a:bodyPr>
          <a:lstStyle/>
          <a:p>
            <a:r>
              <a:rPr lang="ru-RU" dirty="0"/>
              <a:t>21)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переказу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кредитору для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зобов’язань</a:t>
            </a:r>
            <a:r>
              <a:rPr lang="ru-RU" dirty="0"/>
              <a:t> за </a:t>
            </a:r>
            <a:r>
              <a:rPr lang="ru-RU" dirty="0" err="1"/>
              <a:t>боржника</a:t>
            </a:r>
            <a:r>
              <a:rPr lang="ru-RU" dirty="0"/>
              <a:t> за договором поруки;</a:t>
            </a:r>
          </a:p>
          <a:p>
            <a:r>
              <a:rPr lang="ru-RU" dirty="0"/>
              <a:t>22)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переказу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за </a:t>
            </a:r>
            <a:r>
              <a:rPr lang="ru-RU" dirty="0" err="1"/>
              <a:t>межі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нерезиденту як </a:t>
            </a:r>
            <a:r>
              <a:rPr lang="ru-RU" dirty="0" err="1"/>
              <a:t>відшкодування</a:t>
            </a:r>
            <a:r>
              <a:rPr lang="ru-RU" dirty="0"/>
              <a:t> за </a:t>
            </a:r>
            <a:r>
              <a:rPr lang="ru-RU" dirty="0" err="1"/>
              <a:t>виконане</a:t>
            </a:r>
            <a:r>
              <a:rPr lang="ru-RU" dirty="0"/>
              <a:t> ним </a:t>
            </a:r>
            <a:r>
              <a:rPr lang="ru-RU" dirty="0" err="1"/>
              <a:t>зобов’язання</a:t>
            </a:r>
            <a:r>
              <a:rPr lang="ru-RU" dirty="0"/>
              <a:t> за </a:t>
            </a:r>
            <a:r>
              <a:rPr lang="ru-RU" dirty="0" err="1"/>
              <a:t>гарантією</a:t>
            </a:r>
            <a:r>
              <a:rPr lang="ru-RU" dirty="0"/>
              <a:t>, договором поруки;</a:t>
            </a:r>
          </a:p>
          <a:p>
            <a:r>
              <a:rPr lang="ru-RU" dirty="0"/>
              <a:t>23)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переказу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на </a:t>
            </a:r>
            <a:r>
              <a:rPr lang="ru-RU" dirty="0" err="1"/>
              <a:t>рахунок</a:t>
            </a:r>
            <a:r>
              <a:rPr lang="ru-RU" dirty="0"/>
              <a:t> резидента-</a:t>
            </a:r>
            <a:r>
              <a:rPr lang="ru-RU" dirty="0" err="1"/>
              <a:t>посередника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за </a:t>
            </a:r>
            <a:r>
              <a:rPr lang="ru-RU" dirty="0" err="1"/>
              <a:t>дорученням</a:t>
            </a:r>
            <a:r>
              <a:rPr lang="ru-RU" dirty="0"/>
              <a:t> </a:t>
            </a:r>
            <a:r>
              <a:rPr lang="ru-RU" dirty="0" err="1"/>
              <a:t>власника</a:t>
            </a:r>
            <a:r>
              <a:rPr lang="ru-RU" dirty="0"/>
              <a:t> </a:t>
            </a:r>
            <a:r>
              <a:rPr lang="ru-RU" dirty="0" err="1"/>
              <a:t>рахунку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іноземного</a:t>
            </a:r>
            <a:r>
              <a:rPr lang="ru-RU" dirty="0"/>
              <a:t> </a:t>
            </a:r>
            <a:r>
              <a:rPr lang="ru-RU" dirty="0" err="1"/>
              <a:t>інвестора</a:t>
            </a:r>
            <a:r>
              <a:rPr lang="ru-RU" dirty="0"/>
              <a:t> на </a:t>
            </a:r>
            <a:r>
              <a:rPr lang="ru-RU" dirty="0" err="1"/>
              <a:t>підставі</a:t>
            </a:r>
            <a:r>
              <a:rPr lang="ru-RU" dirty="0"/>
              <a:t> договору </a:t>
            </a:r>
            <a:r>
              <a:rPr lang="ru-RU" dirty="0" err="1"/>
              <a:t>комісії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доручення</a:t>
            </a:r>
            <a:r>
              <a:rPr lang="ru-RU" dirty="0"/>
              <a:t> </a:t>
            </a:r>
            <a:r>
              <a:rPr lang="ru-RU" dirty="0" err="1"/>
              <a:t>здійснює</a:t>
            </a:r>
            <a:r>
              <a:rPr lang="ru-RU" dirty="0"/>
              <a:t> </a:t>
            </a:r>
            <a:r>
              <a:rPr lang="ru-RU" dirty="0" err="1"/>
              <a:t>купівлю</a:t>
            </a:r>
            <a:r>
              <a:rPr lang="ru-RU" dirty="0"/>
              <a:t>-продаж </a:t>
            </a:r>
            <a:r>
              <a:rPr lang="ru-RU" dirty="0" err="1"/>
              <a:t>об’єкта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інвестиції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належить</a:t>
            </a:r>
            <a:r>
              <a:rPr lang="ru-RU" dirty="0"/>
              <a:t> </a:t>
            </a:r>
            <a:r>
              <a:rPr lang="ru-RU" dirty="0" err="1"/>
              <a:t>іноземному</a:t>
            </a:r>
            <a:r>
              <a:rPr lang="ru-RU" dirty="0"/>
              <a:t> </a:t>
            </a:r>
            <a:r>
              <a:rPr lang="ru-RU" dirty="0" err="1"/>
              <a:t>інвестору</a:t>
            </a:r>
            <a:r>
              <a:rPr lang="ru-RU" dirty="0"/>
              <a:t>;</a:t>
            </a:r>
          </a:p>
          <a:p>
            <a:r>
              <a:rPr lang="ru-RU" dirty="0"/>
              <a:t>24) з </a:t>
            </a:r>
            <a:r>
              <a:rPr lang="ru-RU" dirty="0" err="1"/>
              <a:t>надання</a:t>
            </a:r>
            <a:r>
              <a:rPr lang="ru-RU" dirty="0"/>
              <a:t> нерезиденту, </a:t>
            </a:r>
            <a:r>
              <a:rPr lang="ru-RU" dirty="0" err="1"/>
              <a:t>одержання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нерезидента </a:t>
            </a:r>
            <a:r>
              <a:rPr lang="ru-RU" dirty="0" err="1"/>
              <a:t>поворотної</a:t>
            </a:r>
            <a:r>
              <a:rPr lang="ru-RU" dirty="0"/>
              <a:t> </a:t>
            </a:r>
            <a:r>
              <a:rPr lang="ru-RU" dirty="0" err="1"/>
              <a:t>фінансової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 та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повернення</a:t>
            </a:r>
            <a:r>
              <a:rPr lang="ru-RU" dirty="0"/>
              <a:t> з </a:t>
            </a:r>
            <a:r>
              <a:rPr lang="ru-RU" dirty="0" err="1"/>
              <a:t>використанням</a:t>
            </a:r>
            <a:r>
              <a:rPr lang="ru-RU" dirty="0"/>
              <a:t> </a:t>
            </a:r>
            <a:r>
              <a:rPr lang="ru-RU" dirty="0" err="1"/>
              <a:t>рахунку</a:t>
            </a:r>
            <a:r>
              <a:rPr lang="ru-RU" dirty="0"/>
              <a:t> нерезидента, </a:t>
            </a:r>
            <a:r>
              <a:rPr lang="ru-RU" dirty="0" err="1"/>
              <a:t>відкритого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 та/</a:t>
            </a:r>
            <a:r>
              <a:rPr lang="ru-RU" dirty="0" err="1"/>
              <a:t>або</a:t>
            </a:r>
            <a:r>
              <a:rPr lang="ru-RU" dirty="0"/>
              <a:t> за кордоном;</a:t>
            </a:r>
          </a:p>
          <a:p>
            <a:r>
              <a:rPr lang="ru-RU" dirty="0" smtClean="0"/>
              <a:t>25</a:t>
            </a:r>
            <a:r>
              <a:rPr lang="ru-RU" dirty="0"/>
              <a:t>) за </a:t>
            </a:r>
            <a:r>
              <a:rPr lang="ru-RU" dirty="0" err="1"/>
              <a:t>кредитними</a:t>
            </a:r>
            <a:r>
              <a:rPr lang="ru-RU" dirty="0"/>
              <a:t> договорами/договорами </a:t>
            </a:r>
            <a:r>
              <a:rPr lang="ru-RU" dirty="0" err="1"/>
              <a:t>позики</a:t>
            </a:r>
            <a:r>
              <a:rPr lang="ru-RU" dirty="0"/>
              <a:t> з нерезидентами [</a:t>
            </a:r>
            <a:r>
              <a:rPr lang="ru-RU" dirty="0" err="1"/>
              <a:t>надання</a:t>
            </a:r>
            <a:r>
              <a:rPr lang="ru-RU" dirty="0"/>
              <a:t> нерезиденту-</a:t>
            </a:r>
            <a:r>
              <a:rPr lang="ru-RU" dirty="0" err="1"/>
              <a:t>позичальнику</a:t>
            </a:r>
            <a:r>
              <a:rPr lang="ru-RU" dirty="0"/>
              <a:t> </a:t>
            </a:r>
            <a:r>
              <a:rPr lang="ru-RU" dirty="0" err="1"/>
              <a:t>позики</a:t>
            </a:r>
            <a:r>
              <a:rPr lang="ru-RU" dirty="0"/>
              <a:t> шляхом </a:t>
            </a:r>
            <a:r>
              <a:rPr lang="ru-RU" dirty="0" err="1"/>
              <a:t>переказу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за </a:t>
            </a:r>
            <a:r>
              <a:rPr lang="ru-RU" dirty="0" err="1"/>
              <a:t>межі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; </a:t>
            </a:r>
            <a:r>
              <a:rPr lang="ru-RU" dirty="0" err="1"/>
              <a:t>одержання</a:t>
            </a:r>
            <a:r>
              <a:rPr lang="ru-RU" dirty="0"/>
              <a:t> </a:t>
            </a:r>
            <a:r>
              <a:rPr lang="ru-RU" dirty="0" err="1"/>
              <a:t>власником</a:t>
            </a:r>
            <a:r>
              <a:rPr lang="ru-RU" dirty="0"/>
              <a:t> </a:t>
            </a:r>
            <a:r>
              <a:rPr lang="ru-RU" dirty="0" err="1"/>
              <a:t>рахунку</a:t>
            </a:r>
            <a:r>
              <a:rPr lang="ru-RU" dirty="0"/>
              <a:t> кредиту, </a:t>
            </a:r>
            <a:r>
              <a:rPr lang="ru-RU" dirty="0" err="1"/>
              <a:t>позики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нерезидента шляхом </a:t>
            </a:r>
            <a:r>
              <a:rPr lang="ru-RU" dirty="0" err="1"/>
              <a:t>зарахування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, </a:t>
            </a:r>
            <a:r>
              <a:rPr lang="ru-RU" dirty="0" err="1"/>
              <a:t>переказаних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-за кордону; </a:t>
            </a:r>
            <a:r>
              <a:rPr lang="ru-RU" dirty="0" err="1"/>
              <a:t>повернення</a:t>
            </a:r>
            <a:r>
              <a:rPr lang="ru-RU" dirty="0"/>
              <a:t> таких </a:t>
            </a:r>
            <a:r>
              <a:rPr lang="ru-RU" dirty="0" err="1"/>
              <a:t>кредитів</a:t>
            </a:r>
            <a:r>
              <a:rPr lang="ru-RU" dirty="0"/>
              <a:t>/</a:t>
            </a:r>
            <a:r>
              <a:rPr lang="ru-RU" dirty="0" err="1"/>
              <a:t>позик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використанням</a:t>
            </a:r>
            <a:r>
              <a:rPr lang="ru-RU" dirty="0"/>
              <a:t> </a:t>
            </a:r>
            <a:r>
              <a:rPr lang="ru-RU" dirty="0" err="1"/>
              <a:t>рахунку</a:t>
            </a:r>
            <a:r>
              <a:rPr lang="ru-RU" dirty="0"/>
              <a:t> нерезидента, </a:t>
            </a:r>
            <a:r>
              <a:rPr lang="ru-RU" dirty="0" err="1"/>
              <a:t>відкритого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 та/</a:t>
            </a:r>
            <a:r>
              <a:rPr lang="ru-RU" dirty="0" err="1"/>
              <a:t>або</a:t>
            </a:r>
            <a:r>
              <a:rPr lang="ru-RU" dirty="0"/>
              <a:t> за кордоном (</a:t>
            </a:r>
            <a:r>
              <a:rPr lang="ru-RU" dirty="0" err="1"/>
              <a:t>уключаючи</a:t>
            </a:r>
            <a:r>
              <a:rPr lang="ru-RU" dirty="0"/>
              <a:t> </a:t>
            </a:r>
            <a:r>
              <a:rPr lang="ru-RU" dirty="0" err="1"/>
              <a:t>проценти</a:t>
            </a:r>
            <a:r>
              <a:rPr lang="ru-RU" dirty="0"/>
              <a:t> та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платежі</a:t>
            </a:r>
            <a:r>
              <a:rPr lang="ru-RU" dirty="0"/>
              <a:t> з </a:t>
            </a:r>
            <a:r>
              <a:rPr lang="ru-RU" dirty="0" err="1"/>
              <a:t>обслуговування</a:t>
            </a:r>
            <a:r>
              <a:rPr lang="ru-RU" dirty="0"/>
              <a:t> кредиту/</a:t>
            </a:r>
            <a:r>
              <a:rPr lang="ru-RU" dirty="0" err="1"/>
              <a:t>позики</a:t>
            </a:r>
            <a:r>
              <a:rPr lang="ru-RU" dirty="0"/>
              <a:t>, </a:t>
            </a:r>
            <a:r>
              <a:rPr lang="ru-RU" dirty="0" err="1"/>
              <a:t>установлені</a:t>
            </a:r>
            <a:r>
              <a:rPr lang="ru-RU" dirty="0"/>
              <a:t> </a:t>
            </a:r>
            <a:r>
              <a:rPr lang="ru-RU" dirty="0" err="1"/>
              <a:t>кредитним</a:t>
            </a:r>
            <a:r>
              <a:rPr lang="ru-RU" dirty="0"/>
              <a:t> договором/договором </a:t>
            </a:r>
            <a:r>
              <a:rPr lang="ru-RU" dirty="0" err="1"/>
              <a:t>позики</a:t>
            </a:r>
            <a:r>
              <a:rPr lang="ru-RU" dirty="0"/>
              <a:t>)];</a:t>
            </a:r>
          </a:p>
          <a:p>
            <a:r>
              <a:rPr lang="ru-RU" dirty="0" smtClean="0"/>
              <a:t>26</a:t>
            </a:r>
            <a:r>
              <a:rPr lang="ru-RU" dirty="0"/>
              <a:t>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зарахування</a:t>
            </a:r>
            <a:r>
              <a:rPr lang="ru-RU" dirty="0"/>
              <a:t> </a:t>
            </a:r>
            <a:r>
              <a:rPr lang="ru-RU" dirty="0" err="1"/>
              <a:t>залишку</a:t>
            </a:r>
            <a:r>
              <a:rPr lang="ru-RU" dirty="0"/>
              <a:t> </a:t>
            </a:r>
            <a:r>
              <a:rPr lang="ru-RU" dirty="0" err="1" smtClean="0"/>
              <a:t>коштів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269735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251" y="204717"/>
            <a:ext cx="9608023" cy="649633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За </a:t>
            </a:r>
            <a:r>
              <a:rPr lang="ru-RU" dirty="0" err="1"/>
              <a:t>поточними</a:t>
            </a:r>
            <a:r>
              <a:rPr lang="ru-RU" dirty="0"/>
              <a:t> </a:t>
            </a:r>
            <a:r>
              <a:rPr lang="ru-RU" dirty="0" err="1"/>
              <a:t>рахунками</a:t>
            </a:r>
            <a:r>
              <a:rPr lang="ru-RU" dirty="0"/>
              <a:t> в 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 </a:t>
            </a:r>
            <a:r>
              <a:rPr lang="ru-RU" dirty="0" err="1"/>
              <a:t>фізичних</a:t>
            </a:r>
            <a:r>
              <a:rPr lang="ru-RU" dirty="0"/>
              <a:t> </a:t>
            </a:r>
            <a:r>
              <a:rPr lang="ru-RU" dirty="0" err="1"/>
              <a:t>осіб-нерезидентів</a:t>
            </a:r>
            <a:r>
              <a:rPr lang="ru-RU" dirty="0"/>
              <a:t> </a:t>
            </a:r>
            <a:r>
              <a:rPr lang="ru-RU" dirty="0" err="1"/>
              <a:t>здійснюються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:</a:t>
            </a:r>
          </a:p>
          <a:p>
            <a:r>
              <a:rPr lang="ru-RU" dirty="0"/>
              <a:t>1)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переказу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за </a:t>
            </a:r>
            <a:r>
              <a:rPr lang="ru-RU" dirty="0" err="1"/>
              <a:t>межі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та в </a:t>
            </a:r>
            <a:r>
              <a:rPr lang="ru-RU" dirty="0" err="1"/>
              <a:t>Україну</a:t>
            </a:r>
            <a:r>
              <a:rPr lang="ru-RU" dirty="0"/>
              <a:t>. </a:t>
            </a:r>
            <a:r>
              <a:rPr lang="ru-RU" dirty="0" err="1"/>
              <a:t>Перекази</a:t>
            </a:r>
            <a:r>
              <a:rPr lang="ru-RU" dirty="0"/>
              <a:t> за </a:t>
            </a:r>
            <a:r>
              <a:rPr lang="ru-RU" dirty="0" err="1"/>
              <a:t>межі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здійснюватися</a:t>
            </a:r>
            <a:r>
              <a:rPr lang="ru-RU" dirty="0"/>
              <a:t> з вкладного (депозитного) </a:t>
            </a:r>
            <a:r>
              <a:rPr lang="ru-RU" dirty="0" err="1"/>
              <a:t>рахунку</a:t>
            </a:r>
            <a:r>
              <a:rPr lang="ru-RU" dirty="0"/>
              <a:t> без </a:t>
            </a:r>
            <a:r>
              <a:rPr lang="ru-RU" dirty="0" err="1"/>
              <a:t>проміжного</a:t>
            </a:r>
            <a:r>
              <a:rPr lang="ru-RU" dirty="0"/>
              <a:t> </a:t>
            </a:r>
            <a:r>
              <a:rPr lang="ru-RU" dirty="0" err="1"/>
              <a:t>зарахування</a:t>
            </a:r>
            <a:r>
              <a:rPr lang="ru-RU" dirty="0"/>
              <a:t> на </a:t>
            </a:r>
            <a:r>
              <a:rPr lang="ru-RU" dirty="0" err="1"/>
              <a:t>поточний</a:t>
            </a:r>
            <a:r>
              <a:rPr lang="ru-RU" dirty="0"/>
              <a:t> </a:t>
            </a:r>
            <a:r>
              <a:rPr lang="ru-RU" dirty="0" err="1"/>
              <a:t>рахунок</a:t>
            </a:r>
            <a:r>
              <a:rPr lang="ru-RU" dirty="0"/>
              <a:t>;</a:t>
            </a:r>
          </a:p>
          <a:p>
            <a:r>
              <a:rPr lang="ru-RU" dirty="0" smtClean="0"/>
              <a:t>2</a:t>
            </a:r>
            <a:r>
              <a:rPr lang="ru-RU" dirty="0"/>
              <a:t>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готівковою</a:t>
            </a:r>
            <a:r>
              <a:rPr lang="ru-RU" dirty="0"/>
              <a:t> </a:t>
            </a:r>
            <a:r>
              <a:rPr lang="ru-RU" dirty="0" err="1"/>
              <a:t>іноземною</a:t>
            </a:r>
            <a:r>
              <a:rPr lang="ru-RU" dirty="0"/>
              <a:t> валютою (</a:t>
            </a:r>
            <a:r>
              <a:rPr lang="ru-RU" dirty="0" err="1"/>
              <a:t>унесення</a:t>
            </a:r>
            <a:r>
              <a:rPr lang="ru-RU" dirty="0"/>
              <a:t> </a:t>
            </a:r>
            <a:r>
              <a:rPr lang="ru-RU" dirty="0" err="1"/>
              <a:t>власником</a:t>
            </a:r>
            <a:r>
              <a:rPr lang="ru-RU" dirty="0"/>
              <a:t> </a:t>
            </a:r>
            <a:r>
              <a:rPr lang="ru-RU" dirty="0" err="1"/>
              <a:t>рахунку</a:t>
            </a:r>
            <a:r>
              <a:rPr lang="ru-RU" dirty="0"/>
              <a:t>, </a:t>
            </a:r>
            <a:r>
              <a:rPr lang="ru-RU" dirty="0" err="1"/>
              <a:t>переказ</a:t>
            </a:r>
            <a:r>
              <a:rPr lang="ru-RU" dirty="0"/>
              <a:t> на </a:t>
            </a:r>
            <a:r>
              <a:rPr lang="ru-RU" dirty="0" err="1"/>
              <a:t>власний</a:t>
            </a:r>
            <a:r>
              <a:rPr lang="ru-RU" dirty="0"/>
              <a:t>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родичів</a:t>
            </a:r>
            <a:r>
              <a:rPr lang="ru-RU" dirty="0"/>
              <a:t> у межах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переказування</a:t>
            </a:r>
            <a:r>
              <a:rPr lang="ru-RU" dirty="0"/>
              <a:t> за </a:t>
            </a:r>
            <a:r>
              <a:rPr lang="ru-RU" dirty="0" err="1"/>
              <a:t>межі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виплата</a:t>
            </a:r>
            <a:r>
              <a:rPr lang="ru-RU" dirty="0"/>
              <a:t> </a:t>
            </a:r>
            <a:r>
              <a:rPr lang="ru-RU" dirty="0" err="1"/>
              <a:t>готівкою</a:t>
            </a:r>
            <a:r>
              <a:rPr lang="ru-RU" dirty="0"/>
              <a:t>) та чеками;</a:t>
            </a:r>
          </a:p>
          <a:p>
            <a:r>
              <a:rPr lang="ru-RU" dirty="0"/>
              <a:t>3)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зарахування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з оплати </a:t>
            </a:r>
            <a:r>
              <a:rPr lang="ru-RU" dirty="0" err="1"/>
              <a:t>праці</a:t>
            </a:r>
            <a:r>
              <a:rPr lang="ru-RU" dirty="0"/>
              <a:t> (</a:t>
            </a:r>
            <a:r>
              <a:rPr lang="ru-RU" dirty="0" err="1"/>
              <a:t>уключаючи</a:t>
            </a:r>
            <a:r>
              <a:rPr lang="ru-RU" dirty="0"/>
              <a:t> доплати, надбавки, </a:t>
            </a:r>
            <a:r>
              <a:rPr lang="ru-RU" dirty="0" err="1"/>
              <a:t>премії</a:t>
            </a:r>
            <a:r>
              <a:rPr lang="ru-RU" dirty="0"/>
              <a:t>,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заохочувальні</a:t>
            </a:r>
            <a:r>
              <a:rPr lang="ru-RU" dirty="0"/>
              <a:t> та </a:t>
            </a:r>
            <a:r>
              <a:rPr lang="ru-RU" dirty="0" err="1"/>
              <a:t>компенсаційні</a:t>
            </a:r>
            <a:r>
              <a:rPr lang="ru-RU" dirty="0"/>
              <a:t> </a:t>
            </a:r>
            <a:r>
              <a:rPr lang="ru-RU" dirty="0" err="1"/>
              <a:t>виплати</a:t>
            </a:r>
            <a:r>
              <a:rPr lang="ru-RU" dirty="0"/>
              <a:t>) </a:t>
            </a:r>
            <a:r>
              <a:rPr lang="ru-RU" dirty="0" err="1"/>
              <a:t>працівникам</a:t>
            </a:r>
            <a:r>
              <a:rPr lang="ru-RU" dirty="0"/>
              <a:t> </a:t>
            </a:r>
            <a:r>
              <a:rPr lang="ru-RU" dirty="0" err="1"/>
              <a:t>офіційних</a:t>
            </a:r>
            <a:r>
              <a:rPr lang="ru-RU" dirty="0"/>
              <a:t> </a:t>
            </a:r>
            <a:r>
              <a:rPr lang="ru-RU" dirty="0" err="1"/>
              <a:t>представництв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працівники</a:t>
            </a:r>
            <a:r>
              <a:rPr lang="ru-RU" dirty="0"/>
              <a:t> не є </a:t>
            </a:r>
            <a:r>
              <a:rPr lang="ru-RU" dirty="0" err="1"/>
              <a:t>громадянами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не </a:t>
            </a:r>
            <a:r>
              <a:rPr lang="ru-RU" dirty="0" err="1"/>
              <a:t>проживають</a:t>
            </a:r>
            <a:r>
              <a:rPr lang="ru-RU" dirty="0"/>
              <a:t> у </a:t>
            </a:r>
            <a:r>
              <a:rPr lang="ru-RU" dirty="0" err="1"/>
              <a:t>ній</a:t>
            </a:r>
            <a:r>
              <a:rPr lang="ru-RU" dirty="0"/>
              <a:t> </a:t>
            </a:r>
            <a:r>
              <a:rPr lang="ru-RU" dirty="0" err="1"/>
              <a:t>постійно</a:t>
            </a:r>
            <a:r>
              <a:rPr lang="ru-RU" dirty="0"/>
              <a:t> та </a:t>
            </a:r>
            <a:r>
              <a:rPr lang="ru-RU" dirty="0" err="1"/>
              <a:t>акредитовані</a:t>
            </a:r>
            <a:r>
              <a:rPr lang="ru-RU" dirty="0"/>
              <a:t> в </a:t>
            </a:r>
            <a:r>
              <a:rPr lang="ru-RU" dirty="0" err="1"/>
              <a:t>Міністерстві</a:t>
            </a:r>
            <a:r>
              <a:rPr lang="ru-RU" dirty="0"/>
              <a:t> </a:t>
            </a:r>
            <a:r>
              <a:rPr lang="ru-RU" dirty="0" err="1"/>
              <a:t>закордонних</a:t>
            </a:r>
            <a:r>
              <a:rPr lang="ru-RU" dirty="0"/>
              <a:t> справ </a:t>
            </a:r>
            <a:r>
              <a:rPr lang="ru-RU" dirty="0" err="1"/>
              <a:t>України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відшкодування</a:t>
            </a:r>
            <a:r>
              <a:rPr lang="ru-RU" dirty="0"/>
              <a:t> </a:t>
            </a:r>
            <a:r>
              <a:rPr lang="ru-RU" dirty="0" err="1"/>
              <a:t>цим</a:t>
            </a:r>
            <a:r>
              <a:rPr lang="ru-RU" dirty="0"/>
              <a:t> особам </a:t>
            </a:r>
            <a:r>
              <a:rPr lang="ru-RU" dirty="0" err="1"/>
              <a:t>витрат</a:t>
            </a:r>
            <a:r>
              <a:rPr lang="ru-RU" dirty="0"/>
              <a:t> </a:t>
            </a:r>
            <a:r>
              <a:rPr lang="ru-RU" dirty="0" err="1"/>
              <a:t>власних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у </a:t>
            </a:r>
            <a:r>
              <a:rPr lang="ru-RU" dirty="0" err="1"/>
              <a:t>відрядженні</a:t>
            </a:r>
            <a:r>
              <a:rPr lang="ru-RU" dirty="0"/>
              <a:t> за кордоном;</a:t>
            </a:r>
          </a:p>
          <a:p>
            <a:r>
              <a:rPr lang="ru-RU" dirty="0"/>
              <a:t>4)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зарахування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за </a:t>
            </a:r>
            <a:r>
              <a:rPr lang="ru-RU" dirty="0" err="1"/>
              <a:t>авторські</a:t>
            </a:r>
            <a:r>
              <a:rPr lang="ru-RU" dirty="0"/>
              <a:t> </a:t>
            </a:r>
            <a:r>
              <a:rPr lang="ru-RU" dirty="0" err="1"/>
              <a:t>гонорари</a:t>
            </a:r>
            <a:r>
              <a:rPr lang="ru-RU" dirty="0"/>
              <a:t>, </a:t>
            </a:r>
            <a:r>
              <a:rPr lang="ru-RU" dirty="0" err="1"/>
              <a:t>премії</a:t>
            </a:r>
            <a:r>
              <a:rPr lang="ru-RU" dirty="0"/>
              <a:t>, </a:t>
            </a:r>
            <a:r>
              <a:rPr lang="ru-RU" dirty="0" err="1"/>
              <a:t>призи</a:t>
            </a:r>
            <a:r>
              <a:rPr lang="ru-RU" dirty="0"/>
              <a:t>;</a:t>
            </a:r>
          </a:p>
          <a:p>
            <a:r>
              <a:rPr lang="ru-RU" dirty="0"/>
              <a:t>5)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зарахування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, </a:t>
            </a:r>
            <a:r>
              <a:rPr lang="ru-RU" dirty="0" err="1"/>
              <a:t>переказаних</a:t>
            </a:r>
            <a:r>
              <a:rPr lang="ru-RU" dirty="0"/>
              <a:t> для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витрат</a:t>
            </a:r>
            <a:r>
              <a:rPr lang="ru-RU" dirty="0"/>
              <a:t> на </a:t>
            </a:r>
            <a:r>
              <a:rPr lang="ru-RU" dirty="0" err="1"/>
              <a:t>відрядження</a:t>
            </a:r>
            <a:r>
              <a:rPr lang="ru-RU" dirty="0"/>
              <a:t> за кордон;</a:t>
            </a:r>
          </a:p>
          <a:p>
            <a:r>
              <a:rPr lang="ru-RU" dirty="0"/>
              <a:t>6)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зарахування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власних</a:t>
            </a:r>
            <a:r>
              <a:rPr lang="ru-RU" dirty="0"/>
              <a:t> </a:t>
            </a:r>
            <a:r>
              <a:rPr lang="ru-RU" dirty="0" err="1"/>
              <a:t>поточних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вкладних</a:t>
            </a:r>
            <a:r>
              <a:rPr lang="ru-RU" dirty="0"/>
              <a:t> (</a:t>
            </a:r>
            <a:r>
              <a:rPr lang="ru-RU" dirty="0" err="1"/>
              <a:t>депозитних</a:t>
            </a:r>
            <a:r>
              <a:rPr lang="ru-RU" dirty="0"/>
              <a:t>) </a:t>
            </a:r>
            <a:r>
              <a:rPr lang="ru-RU" dirty="0" err="1"/>
              <a:t>рахунків</a:t>
            </a:r>
            <a:r>
              <a:rPr lang="ru-RU" dirty="0"/>
              <a:t>, </a:t>
            </a:r>
            <a:r>
              <a:rPr lang="ru-RU" dirty="0" err="1"/>
              <a:t>відкритих</a:t>
            </a:r>
            <a:r>
              <a:rPr lang="ru-RU" dirty="0"/>
              <a:t> для </a:t>
            </a:r>
            <a:r>
              <a:rPr lang="ru-RU" dirty="0" err="1"/>
              <a:t>власних</a:t>
            </a:r>
            <a:r>
              <a:rPr lang="ru-RU" dirty="0"/>
              <a:t> потреб та </a:t>
            </a:r>
            <a:r>
              <a:rPr lang="ru-RU" dirty="0" err="1"/>
              <a:t>переказу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на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рахунки</a:t>
            </a:r>
            <a:r>
              <a:rPr lang="ru-RU" dirty="0"/>
              <a:t> [</a:t>
            </a:r>
            <a:r>
              <a:rPr lang="ru-RU" dirty="0" err="1"/>
              <a:t>уключаючи</a:t>
            </a:r>
            <a:r>
              <a:rPr lang="ru-RU" dirty="0"/>
              <a:t> </a:t>
            </a:r>
            <a:r>
              <a:rPr lang="ru-RU" dirty="0" err="1"/>
              <a:t>зарахування</a:t>
            </a:r>
            <a:r>
              <a:rPr lang="ru-RU" dirty="0"/>
              <a:t> </a:t>
            </a:r>
            <a:r>
              <a:rPr lang="ru-RU" dirty="0" err="1"/>
              <a:t>суми</a:t>
            </a:r>
            <a:r>
              <a:rPr lang="ru-RU" dirty="0"/>
              <a:t> </a:t>
            </a:r>
            <a:r>
              <a:rPr lang="ru-RU" dirty="0" err="1"/>
              <a:t>процентів</a:t>
            </a:r>
            <a:r>
              <a:rPr lang="ru-RU" dirty="0"/>
              <a:t>, </a:t>
            </a:r>
            <a:r>
              <a:rPr lang="ru-RU" dirty="0" err="1"/>
              <a:t>нарахованих</a:t>
            </a:r>
            <a:r>
              <a:rPr lang="ru-RU" dirty="0"/>
              <a:t> за </a:t>
            </a:r>
            <a:r>
              <a:rPr lang="ru-RU" dirty="0" err="1"/>
              <a:t>залишком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на </a:t>
            </a:r>
            <a:r>
              <a:rPr lang="ru-RU" dirty="0" err="1"/>
              <a:t>власному</a:t>
            </a:r>
            <a:r>
              <a:rPr lang="ru-RU" dirty="0"/>
              <a:t> поточному та вкладному (депозитному) </a:t>
            </a:r>
            <a:r>
              <a:rPr lang="ru-RU" dirty="0" err="1"/>
              <a:t>рахунках</a:t>
            </a:r>
            <a:r>
              <a:rPr lang="ru-RU" dirty="0"/>
              <a:t>];</a:t>
            </a:r>
          </a:p>
          <a:p>
            <a:r>
              <a:rPr lang="ru-RU" dirty="0"/>
              <a:t>7)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зарахування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у межах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іншою</a:t>
            </a:r>
            <a:r>
              <a:rPr lang="ru-RU" dirty="0"/>
              <a:t> </a:t>
            </a:r>
            <a:r>
              <a:rPr lang="ru-RU" dirty="0" err="1"/>
              <a:t>фізичною</a:t>
            </a:r>
            <a:r>
              <a:rPr lang="ru-RU" dirty="0"/>
              <a:t> особою-нерезидентом/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переказу</a:t>
            </a:r>
            <a:r>
              <a:rPr lang="ru-RU" dirty="0"/>
              <a:t> в межах </a:t>
            </a:r>
            <a:r>
              <a:rPr lang="ru-RU" dirty="0" err="1"/>
              <a:t>України</a:t>
            </a:r>
            <a:r>
              <a:rPr lang="ru-RU" dirty="0"/>
              <a:t> на </a:t>
            </a:r>
            <a:r>
              <a:rPr lang="ru-RU" dirty="0" err="1"/>
              <a:t>поточний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вкладний</a:t>
            </a:r>
            <a:r>
              <a:rPr lang="ru-RU" dirty="0"/>
              <a:t> (</a:t>
            </a:r>
            <a:r>
              <a:rPr lang="ru-RU" dirty="0" err="1"/>
              <a:t>депозитний</a:t>
            </a:r>
            <a:r>
              <a:rPr lang="ru-RU" dirty="0"/>
              <a:t>)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іншої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особи-резидента </a:t>
            </a:r>
            <a:r>
              <a:rPr lang="ru-RU" dirty="0" err="1"/>
              <a:t>або</a:t>
            </a:r>
            <a:r>
              <a:rPr lang="ru-RU" dirty="0"/>
              <a:t> нерезидента. </a:t>
            </a:r>
            <a:r>
              <a:rPr lang="ru-RU" dirty="0" err="1"/>
              <a:t>Зазначені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дозволено </a:t>
            </a:r>
            <a:r>
              <a:rPr lang="ru-RU" dirty="0" err="1"/>
              <a:t>здійснювати</a:t>
            </a:r>
            <a:r>
              <a:rPr lang="ru-RU" dirty="0"/>
              <a:t> </a:t>
            </a:r>
            <a:r>
              <a:rPr lang="ru-RU" dirty="0" err="1"/>
              <a:t>виключно</a:t>
            </a:r>
            <a:r>
              <a:rPr lang="ru-RU" dirty="0"/>
              <a:t> за </a:t>
            </a:r>
            <a:r>
              <a:rPr lang="ru-RU" dirty="0" err="1"/>
              <a:t>умови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надходження</a:t>
            </a:r>
            <a:r>
              <a:rPr lang="ru-RU" dirty="0"/>
              <a:t>/</a:t>
            </a:r>
            <a:r>
              <a:rPr lang="ru-RU" dirty="0" err="1"/>
              <a:t>переказ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на </a:t>
            </a:r>
            <a:r>
              <a:rPr lang="ru-RU" dirty="0" err="1"/>
              <a:t>рахунок</a:t>
            </a:r>
            <a:r>
              <a:rPr lang="ru-RU" dirty="0"/>
              <a:t>/з </a:t>
            </a:r>
            <a:r>
              <a:rPr lang="ru-RU" dirty="0" err="1"/>
              <a:t>рахунку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родичів</a:t>
            </a:r>
            <a:r>
              <a:rPr lang="ru-RU" dirty="0"/>
              <a:t>/родичам;</a:t>
            </a:r>
          </a:p>
          <a:p>
            <a:r>
              <a:rPr lang="ru-RU" dirty="0"/>
              <a:t>8)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зарахування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, </a:t>
            </a:r>
            <a:r>
              <a:rPr lang="ru-RU" dirty="0" err="1"/>
              <a:t>переказаних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власних</a:t>
            </a:r>
            <a:r>
              <a:rPr lang="ru-RU" dirty="0"/>
              <a:t> </a:t>
            </a:r>
            <a:r>
              <a:rPr lang="ru-RU" dirty="0" err="1"/>
              <a:t>інвестиційних</a:t>
            </a:r>
            <a:r>
              <a:rPr lang="ru-RU" dirty="0"/>
              <a:t> </a:t>
            </a:r>
            <a:r>
              <a:rPr lang="ru-RU" dirty="0" err="1"/>
              <a:t>рахунків</a:t>
            </a:r>
            <a:r>
              <a:rPr lang="ru-RU" dirty="0"/>
              <a:t>/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переказу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на </a:t>
            </a:r>
            <a:r>
              <a:rPr lang="ru-RU" dirty="0" err="1"/>
              <a:t>власний</a:t>
            </a:r>
            <a:r>
              <a:rPr lang="ru-RU" dirty="0"/>
              <a:t> </a:t>
            </a:r>
            <a:r>
              <a:rPr lang="ru-RU" dirty="0" err="1"/>
              <a:t>інвестиційний</a:t>
            </a:r>
            <a:r>
              <a:rPr lang="ru-RU" dirty="0"/>
              <a:t> </a:t>
            </a:r>
            <a:r>
              <a:rPr lang="ru-RU" dirty="0" err="1"/>
              <a:t>рахунок</a:t>
            </a:r>
            <a:r>
              <a:rPr lang="ru-RU" dirty="0"/>
              <a:t>;</a:t>
            </a:r>
          </a:p>
          <a:p>
            <a:r>
              <a:rPr lang="ru-RU" dirty="0"/>
              <a:t>9) за </a:t>
            </a:r>
            <a:r>
              <a:rPr lang="ru-RU" dirty="0" err="1"/>
              <a:t>операціями</a:t>
            </a:r>
            <a:r>
              <a:rPr lang="ru-RU" dirty="0"/>
              <a:t> з </a:t>
            </a:r>
            <a:r>
              <a:rPr lang="ru-RU" dirty="0" err="1"/>
              <a:t>ощадними</a:t>
            </a:r>
            <a:r>
              <a:rPr lang="ru-RU" dirty="0"/>
              <a:t> (</a:t>
            </a:r>
            <a:r>
              <a:rPr lang="ru-RU" dirty="0" err="1"/>
              <a:t>депозитними</a:t>
            </a:r>
            <a:r>
              <a:rPr lang="ru-RU" dirty="0"/>
              <a:t>) </a:t>
            </a:r>
            <a:r>
              <a:rPr lang="ru-RU" dirty="0" err="1"/>
              <a:t>сертифікатами</a:t>
            </a:r>
            <a:r>
              <a:rPr lang="ru-RU" dirty="0"/>
              <a:t> [</a:t>
            </a:r>
            <a:r>
              <a:rPr lang="ru-RU" dirty="0" err="1"/>
              <a:t>ураховуючи</a:t>
            </a:r>
            <a:r>
              <a:rPr lang="ru-RU" dirty="0"/>
              <a:t> </a:t>
            </a:r>
            <a:r>
              <a:rPr lang="ru-RU" dirty="0" err="1"/>
              <a:t>кошти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зараховуються</a:t>
            </a:r>
            <a:r>
              <a:rPr lang="ru-RU" dirty="0"/>
              <a:t> як </a:t>
            </a:r>
            <a:r>
              <a:rPr lang="ru-RU" dirty="0" err="1"/>
              <a:t>одержані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погашення</a:t>
            </a:r>
            <a:r>
              <a:rPr lang="ru-RU" dirty="0"/>
              <a:t> </a:t>
            </a:r>
            <a:r>
              <a:rPr lang="ru-RU" dirty="0" err="1"/>
              <a:t>успадкованих</a:t>
            </a:r>
            <a:r>
              <a:rPr lang="ru-RU" dirty="0"/>
              <a:t> </a:t>
            </a:r>
            <a:r>
              <a:rPr lang="ru-RU" dirty="0" err="1" smtClean="0"/>
              <a:t>ощадних</a:t>
            </a:r>
            <a:r>
              <a:rPr lang="ru-RU" dirty="0" smtClean="0"/>
              <a:t> </a:t>
            </a:r>
            <a:r>
              <a:rPr lang="ru-RU" dirty="0"/>
              <a:t>(</a:t>
            </a:r>
            <a:r>
              <a:rPr lang="ru-RU" dirty="0" err="1"/>
              <a:t>депозитних</a:t>
            </a:r>
            <a:r>
              <a:rPr lang="ru-RU" dirty="0"/>
              <a:t>) </a:t>
            </a:r>
            <a:r>
              <a:rPr lang="ru-RU" dirty="0" err="1"/>
              <a:t>сертифікатів</a:t>
            </a:r>
            <a:r>
              <a:rPr lang="ru-RU" dirty="0"/>
              <a:t> і </a:t>
            </a:r>
            <a:r>
              <a:rPr lang="ru-RU" dirty="0" err="1"/>
              <a:t>процентів</a:t>
            </a:r>
            <a:r>
              <a:rPr lang="ru-RU" dirty="0"/>
              <a:t> за ними</a:t>
            </a:r>
            <a:r>
              <a:rPr lang="ru-RU" dirty="0" smtClean="0"/>
              <a:t>];</a:t>
            </a:r>
          </a:p>
          <a:p>
            <a:r>
              <a:rPr lang="ru-RU" dirty="0"/>
              <a:t>10) з </a:t>
            </a:r>
            <a:r>
              <a:rPr lang="ru-RU" dirty="0" err="1"/>
              <a:t>торгівлі</a:t>
            </a:r>
            <a:r>
              <a:rPr lang="ru-RU" dirty="0"/>
              <a:t> </a:t>
            </a:r>
            <a:r>
              <a:rPr lang="ru-RU" dirty="0" err="1"/>
              <a:t>валютними</a:t>
            </a:r>
            <a:r>
              <a:rPr lang="ru-RU" dirty="0"/>
              <a:t> </a:t>
            </a:r>
            <a:r>
              <a:rPr lang="ru-RU" dirty="0" err="1"/>
              <a:t>цінностями</a:t>
            </a:r>
            <a:r>
              <a:rPr lang="ru-RU" dirty="0"/>
              <a:t>;</a:t>
            </a:r>
          </a:p>
          <a:p>
            <a:r>
              <a:rPr lang="ru-RU" dirty="0"/>
              <a:t>11)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переказу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для </a:t>
            </a:r>
            <a:r>
              <a:rPr lang="ru-RU" dirty="0" err="1"/>
              <a:t>розміщення</a:t>
            </a:r>
            <a:r>
              <a:rPr lang="ru-RU" dirty="0"/>
              <a:t> в банках </a:t>
            </a:r>
            <a:r>
              <a:rPr lang="ru-RU" dirty="0" err="1"/>
              <a:t>України</a:t>
            </a:r>
            <a:r>
              <a:rPr lang="ru-RU" dirty="0"/>
              <a:t> на </a:t>
            </a:r>
            <a:r>
              <a:rPr lang="ru-RU" dirty="0" err="1"/>
              <a:t>умовах</a:t>
            </a:r>
            <a:r>
              <a:rPr lang="ru-RU" dirty="0"/>
              <a:t> </a:t>
            </a:r>
            <a:r>
              <a:rPr lang="ru-RU" dirty="0" err="1"/>
              <a:t>субординованого</a:t>
            </a:r>
            <a:r>
              <a:rPr lang="ru-RU" dirty="0"/>
              <a:t> боргу з </a:t>
            </a:r>
            <a:r>
              <a:rPr lang="ru-RU" dirty="0" err="1"/>
              <a:t>подальшим</a:t>
            </a:r>
            <a:r>
              <a:rPr lang="ru-RU" dirty="0"/>
              <a:t>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до </a:t>
            </a:r>
            <a:r>
              <a:rPr lang="ru-RU" dirty="0" err="1"/>
              <a:t>капіталу</a:t>
            </a:r>
            <a:r>
              <a:rPr lang="ru-RU" dirty="0"/>
              <a:t> банку та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повернення</a:t>
            </a:r>
            <a:r>
              <a:rPr lang="ru-RU" dirty="0"/>
              <a:t>;</a:t>
            </a:r>
          </a:p>
          <a:p>
            <a:r>
              <a:rPr lang="ru-RU" dirty="0"/>
              <a:t>12)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переказу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на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юридичної</a:t>
            </a:r>
            <a:r>
              <a:rPr lang="ru-RU" dirty="0"/>
              <a:t> особи-резидента як </a:t>
            </a:r>
            <a:r>
              <a:rPr lang="ru-RU" dirty="0" err="1"/>
              <a:t>сплати</a:t>
            </a:r>
            <a:r>
              <a:rPr lang="ru-RU" dirty="0"/>
              <a:t> </a:t>
            </a:r>
            <a:r>
              <a:rPr lang="ru-RU" dirty="0" err="1"/>
              <a:t>мита</a:t>
            </a:r>
            <a:r>
              <a:rPr lang="ru-RU" dirty="0"/>
              <a:t>, </a:t>
            </a:r>
            <a:r>
              <a:rPr lang="ru-RU" dirty="0" err="1"/>
              <a:t>зборів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застави</a:t>
            </a:r>
            <a:r>
              <a:rPr lang="ru-RU" dirty="0"/>
              <a:t>/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повернення</a:t>
            </a:r>
            <a:r>
              <a:rPr lang="ru-RU" dirty="0"/>
              <a:t> </a:t>
            </a:r>
            <a:r>
              <a:rPr lang="ru-RU" dirty="0" err="1"/>
              <a:t>суми</a:t>
            </a:r>
            <a:r>
              <a:rPr lang="ru-RU" dirty="0"/>
              <a:t> </a:t>
            </a:r>
            <a:r>
              <a:rPr lang="ru-RU" dirty="0" err="1"/>
              <a:t>сплаченого</a:t>
            </a:r>
            <a:r>
              <a:rPr lang="ru-RU" dirty="0"/>
              <a:t> </a:t>
            </a:r>
            <a:r>
              <a:rPr lang="ru-RU" dirty="0" err="1"/>
              <a:t>мита</a:t>
            </a:r>
            <a:r>
              <a:rPr lang="ru-RU" dirty="0"/>
              <a:t>, </a:t>
            </a:r>
            <a:r>
              <a:rPr lang="ru-RU" dirty="0" err="1"/>
              <a:t>зборів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застави</a:t>
            </a:r>
            <a:r>
              <a:rPr lang="ru-RU" dirty="0" smtClean="0"/>
              <a:t>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0090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251" y="204717"/>
            <a:ext cx="9608023" cy="6496334"/>
          </a:xfrm>
        </p:spPr>
        <p:txBody>
          <a:bodyPr/>
          <a:lstStyle/>
          <a:p>
            <a:r>
              <a:rPr lang="ru-RU" dirty="0" err="1"/>
              <a:t>Уповноважені</a:t>
            </a:r>
            <a:r>
              <a:rPr lang="ru-RU" dirty="0"/>
              <a:t> установи є агентами валютного </a:t>
            </a:r>
            <a:r>
              <a:rPr lang="ru-RU" dirty="0" err="1"/>
              <a:t>нагляду</a:t>
            </a:r>
            <a:r>
              <a:rPr lang="ru-RU" dirty="0"/>
              <a:t>, </a:t>
            </a:r>
            <a:r>
              <a:rPr lang="ru-RU" dirty="0" err="1"/>
              <a:t>підзвітними</a:t>
            </a:r>
            <a:r>
              <a:rPr lang="ru-RU" dirty="0"/>
              <a:t> </a:t>
            </a:r>
            <a:r>
              <a:rPr lang="ru-RU" dirty="0" err="1"/>
              <a:t>Національному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 smtClean="0"/>
              <a:t>.</a:t>
            </a:r>
          </a:p>
          <a:p>
            <a:r>
              <a:rPr lang="ru-RU" dirty="0" err="1"/>
              <a:t>Уповноважені</a:t>
            </a:r>
            <a:r>
              <a:rPr lang="ru-RU" dirty="0"/>
              <a:t> установи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проведення</a:t>
            </a:r>
            <a:r>
              <a:rPr lang="ru-RU" dirty="0"/>
              <a:t> ними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, </a:t>
            </a:r>
            <a:r>
              <a:rPr lang="ru-RU" dirty="0" err="1"/>
              <a:t>пов’язаних</a:t>
            </a:r>
            <a:r>
              <a:rPr lang="ru-RU" dirty="0"/>
              <a:t> з </a:t>
            </a:r>
            <a:r>
              <a:rPr lang="ru-RU" dirty="0" err="1"/>
              <a:t>експортом</a:t>
            </a:r>
            <a:r>
              <a:rPr lang="ru-RU" dirty="0"/>
              <a:t> та </a:t>
            </a:r>
            <a:r>
              <a:rPr lang="ru-RU" dirty="0" err="1"/>
              <a:t>імпортом</a:t>
            </a:r>
            <a:r>
              <a:rPr lang="ru-RU" dirty="0"/>
              <a:t> товару на суму, </a:t>
            </a:r>
            <a:r>
              <a:rPr lang="ru-RU" dirty="0" err="1"/>
              <a:t>що</a:t>
            </a:r>
            <a:r>
              <a:rPr lang="ru-RU" dirty="0"/>
              <a:t> є </a:t>
            </a:r>
            <a:r>
              <a:rPr lang="ru-RU" dirty="0" err="1"/>
              <a:t>меншою</a:t>
            </a:r>
            <a:r>
              <a:rPr lang="ru-RU" dirty="0"/>
              <a:t> за 400 </a:t>
            </a:r>
            <a:r>
              <a:rPr lang="ru-RU" dirty="0" err="1"/>
              <a:t>тисяч</a:t>
            </a:r>
            <a:r>
              <a:rPr lang="ru-RU" dirty="0"/>
              <a:t> </a:t>
            </a:r>
            <a:r>
              <a:rPr lang="ru-RU" dirty="0" err="1"/>
              <a:t>гривень</a:t>
            </a:r>
            <a:r>
              <a:rPr lang="ru-RU" dirty="0"/>
              <a:t> (для </a:t>
            </a:r>
            <a:r>
              <a:rPr lang="ru-RU" dirty="0" err="1"/>
              <a:t>суб’єктів</a:t>
            </a:r>
            <a:r>
              <a:rPr lang="ru-RU" dirty="0"/>
              <a:t> </a:t>
            </a:r>
            <a:r>
              <a:rPr lang="ru-RU" dirty="0" err="1"/>
              <a:t>господарювання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проводять</a:t>
            </a:r>
            <a:r>
              <a:rPr lang="ru-RU" dirty="0"/>
              <a:t> </a:t>
            </a:r>
            <a:r>
              <a:rPr lang="ru-RU" dirty="0" err="1"/>
              <a:t>лотереї</a:t>
            </a:r>
            <a:r>
              <a:rPr lang="ru-RU" dirty="0"/>
              <a:t>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азартні</a:t>
            </a:r>
            <a:r>
              <a:rPr lang="ru-RU" dirty="0"/>
              <a:t> </a:t>
            </a:r>
            <a:r>
              <a:rPr lang="ru-RU" dirty="0" err="1"/>
              <a:t>ігри</a:t>
            </a:r>
            <a:r>
              <a:rPr lang="ru-RU" dirty="0"/>
              <a:t>, - 55 </a:t>
            </a:r>
            <a:r>
              <a:rPr lang="ru-RU" dirty="0" err="1"/>
              <a:t>тисяч</a:t>
            </a:r>
            <a:r>
              <a:rPr lang="ru-RU" dirty="0"/>
              <a:t> </a:t>
            </a:r>
            <a:r>
              <a:rPr lang="ru-RU" dirty="0" err="1" smtClean="0"/>
              <a:t>гривень</a:t>
            </a:r>
            <a:r>
              <a:rPr lang="ru-RU" dirty="0" smtClean="0"/>
              <a:t>), </a:t>
            </a:r>
            <a:r>
              <a:rPr lang="ru-RU" dirty="0" err="1"/>
              <a:t>здійснюють</a:t>
            </a:r>
            <a:r>
              <a:rPr lang="ru-RU" dirty="0"/>
              <a:t> </a:t>
            </a:r>
            <a:r>
              <a:rPr lang="ru-RU" dirty="0" err="1"/>
              <a:t>безпосередній</a:t>
            </a:r>
            <a:r>
              <a:rPr lang="ru-RU" dirty="0"/>
              <a:t> </a:t>
            </a:r>
            <a:r>
              <a:rPr lang="ru-RU" dirty="0" err="1"/>
              <a:t>нагляд</a:t>
            </a:r>
            <a:r>
              <a:rPr lang="ru-RU" dirty="0"/>
              <a:t> за </a:t>
            </a:r>
            <a:r>
              <a:rPr lang="ru-RU" dirty="0" err="1"/>
              <a:t>виконанням</a:t>
            </a:r>
            <a:r>
              <a:rPr lang="ru-RU" dirty="0"/>
              <a:t> </a:t>
            </a:r>
            <a:r>
              <a:rPr lang="ru-RU" dirty="0" err="1"/>
              <a:t>вимог</a:t>
            </a:r>
            <a:r>
              <a:rPr lang="ru-RU" dirty="0"/>
              <a:t> валютного </a:t>
            </a:r>
            <a:r>
              <a:rPr lang="ru-RU" dirty="0" err="1"/>
              <a:t>законодавства</a:t>
            </a:r>
            <a:r>
              <a:rPr lang="ru-RU" dirty="0"/>
              <a:t> резидентами (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уповноважених</a:t>
            </a:r>
            <a:r>
              <a:rPr lang="ru-RU" dirty="0"/>
              <a:t> </a:t>
            </a:r>
            <a:r>
              <a:rPr lang="ru-RU" dirty="0" err="1"/>
              <a:t>установ</a:t>
            </a:r>
            <a:r>
              <a:rPr lang="ru-RU" dirty="0"/>
              <a:t>) та нерезидентами,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здійснюють</a:t>
            </a:r>
            <a:r>
              <a:rPr lang="ru-RU" dirty="0"/>
              <a:t> </a:t>
            </a:r>
            <a:r>
              <a:rPr lang="ru-RU" dirty="0" err="1"/>
              <a:t>валютні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через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уповноважені</a:t>
            </a:r>
            <a:r>
              <a:rPr lang="ru-RU" dirty="0"/>
              <a:t> установи.</a:t>
            </a:r>
            <a:endParaRPr lang="ru-RU" dirty="0" smtClean="0"/>
          </a:p>
          <a:p>
            <a:r>
              <a:rPr lang="ru-RU" dirty="0"/>
              <a:t>  </a:t>
            </a:r>
            <a:r>
              <a:rPr lang="ru-RU" dirty="0" err="1"/>
              <a:t>Агенти</a:t>
            </a:r>
            <a:r>
              <a:rPr lang="ru-RU" dirty="0"/>
              <a:t> валютного </a:t>
            </a:r>
            <a:r>
              <a:rPr lang="ru-RU" dirty="0" err="1"/>
              <a:t>нагляду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право </a:t>
            </a:r>
            <a:r>
              <a:rPr lang="ru-RU" dirty="0" err="1"/>
              <a:t>вимагати</a:t>
            </a:r>
            <a:r>
              <a:rPr lang="ru-RU" dirty="0"/>
              <a:t> у </a:t>
            </a:r>
            <a:r>
              <a:rPr lang="ru-RU" dirty="0" err="1"/>
              <a:t>суб’єктів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</a:t>
            </a:r>
            <a:r>
              <a:rPr lang="ru-RU" dirty="0" err="1"/>
              <a:t>документи</a:t>
            </a:r>
            <a:r>
              <a:rPr lang="ru-RU" dirty="0"/>
              <a:t>, </a:t>
            </a:r>
            <a:r>
              <a:rPr lang="ru-RU" dirty="0" err="1"/>
              <a:t>пов’язані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здійсненням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, а </a:t>
            </a:r>
            <a:r>
              <a:rPr lang="ru-RU" dirty="0" err="1"/>
              <a:t>суб’єкти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</a:t>
            </a:r>
            <a:r>
              <a:rPr lang="ru-RU" dirty="0" err="1"/>
              <a:t>зобов’язані</a:t>
            </a:r>
            <a:r>
              <a:rPr lang="ru-RU" dirty="0"/>
              <a:t> </a:t>
            </a:r>
            <a:r>
              <a:rPr lang="ru-RU" dirty="0" err="1"/>
              <a:t>надавати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документи</a:t>
            </a:r>
            <a:r>
              <a:rPr lang="ru-RU" dirty="0"/>
              <a:t> на </a:t>
            </a:r>
            <a:r>
              <a:rPr lang="ru-RU" dirty="0" err="1"/>
              <a:t>вимогу</a:t>
            </a:r>
            <a:r>
              <a:rPr lang="ru-RU" dirty="0"/>
              <a:t> </a:t>
            </a:r>
            <a:r>
              <a:rPr lang="ru-RU" dirty="0" err="1"/>
              <a:t>агентів</a:t>
            </a:r>
            <a:r>
              <a:rPr lang="ru-RU" dirty="0"/>
              <a:t> валютного </a:t>
            </a:r>
            <a:r>
              <a:rPr lang="ru-RU" dirty="0" err="1"/>
              <a:t>нагляду</a:t>
            </a:r>
            <a:r>
              <a:rPr lang="ru-RU" dirty="0"/>
              <a:t> у </a:t>
            </a:r>
            <a:r>
              <a:rPr lang="ru-RU" dirty="0" err="1"/>
              <a:t>визначений</a:t>
            </a:r>
            <a:r>
              <a:rPr lang="ru-RU" dirty="0"/>
              <a:t> ними строк.</a:t>
            </a:r>
          </a:p>
        </p:txBody>
      </p:sp>
    </p:spTree>
    <p:extLst>
      <p:ext uri="{BB962C8B-B14F-4D97-AF65-F5344CB8AC3E}">
        <p14:creationId xmlns:p14="http://schemas.microsoft.com/office/powerpoint/2010/main" val="80548481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251" y="204717"/>
            <a:ext cx="9608023" cy="6496334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13)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зарахування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, </a:t>
            </a:r>
            <a:r>
              <a:rPr lang="ru-RU" dirty="0" err="1"/>
              <a:t>переказаних</a:t>
            </a:r>
            <a:r>
              <a:rPr lang="ru-RU" dirty="0"/>
              <a:t>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r>
              <a:rPr lang="ru-RU" dirty="0"/>
              <a:t> </a:t>
            </a:r>
            <a:r>
              <a:rPr lang="ru-RU" dirty="0" err="1"/>
              <a:t>судів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 (</a:t>
            </a:r>
            <a:r>
              <a:rPr lang="ru-RU" dirty="0" err="1"/>
              <a:t>посадових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),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підлягають</a:t>
            </a:r>
            <a:r>
              <a:rPr lang="ru-RU" dirty="0"/>
              <a:t> </a:t>
            </a:r>
            <a:r>
              <a:rPr lang="ru-RU" dirty="0" err="1"/>
              <a:t>примусовому</a:t>
            </a:r>
            <a:r>
              <a:rPr lang="ru-RU" dirty="0"/>
              <a:t> </a:t>
            </a:r>
            <a:r>
              <a:rPr lang="ru-RU" dirty="0" err="1"/>
              <a:t>виконанню</a:t>
            </a:r>
            <a:r>
              <a:rPr lang="ru-RU" dirty="0"/>
              <a:t>;</a:t>
            </a:r>
          </a:p>
          <a:p>
            <a:r>
              <a:rPr lang="ru-RU" dirty="0"/>
              <a:t>14)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зарахування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, </a:t>
            </a:r>
            <a:r>
              <a:rPr lang="ru-RU" dirty="0" err="1"/>
              <a:t>одержаних</a:t>
            </a:r>
            <a:r>
              <a:rPr lang="ru-RU" dirty="0"/>
              <a:t> в порядку </a:t>
            </a:r>
            <a:r>
              <a:rPr lang="ru-RU" dirty="0" err="1"/>
              <a:t>спадкування</a:t>
            </a:r>
            <a:r>
              <a:rPr lang="ru-RU" dirty="0"/>
              <a:t> та за договором </a:t>
            </a:r>
            <a:r>
              <a:rPr lang="ru-RU" dirty="0" err="1"/>
              <a:t>дарування</a:t>
            </a:r>
            <a:r>
              <a:rPr lang="ru-RU" dirty="0"/>
              <a:t>;</a:t>
            </a:r>
          </a:p>
          <a:p>
            <a:r>
              <a:rPr lang="ru-RU" dirty="0"/>
              <a:t>15)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зарахування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помилково</a:t>
            </a:r>
            <a:r>
              <a:rPr lang="ru-RU" dirty="0"/>
              <a:t> (</a:t>
            </a:r>
            <a:r>
              <a:rPr lang="ru-RU" dirty="0" err="1"/>
              <a:t>надмірно</a:t>
            </a:r>
            <a:r>
              <a:rPr lang="ru-RU" dirty="0"/>
              <a:t>) </a:t>
            </a:r>
            <a:r>
              <a:rPr lang="ru-RU" dirty="0" err="1"/>
              <a:t>переказані</a:t>
            </a:r>
            <a:r>
              <a:rPr lang="ru-RU" dirty="0"/>
              <a:t> з </a:t>
            </a:r>
            <a:r>
              <a:rPr lang="ru-RU" dirty="0" err="1"/>
              <a:t>рахунку</a:t>
            </a:r>
            <a:r>
              <a:rPr lang="ru-RU" dirty="0"/>
              <a:t>/</a:t>
            </a:r>
            <a:r>
              <a:rPr lang="ru-RU" dirty="0" err="1"/>
              <a:t>повернення</a:t>
            </a:r>
            <a:r>
              <a:rPr lang="ru-RU" dirty="0"/>
              <a:t> </a:t>
            </a:r>
            <a:r>
              <a:rPr lang="ru-RU" dirty="0" err="1"/>
              <a:t>помилково</a:t>
            </a:r>
            <a:r>
              <a:rPr lang="ru-RU" dirty="0"/>
              <a:t> (</a:t>
            </a:r>
            <a:r>
              <a:rPr lang="ru-RU" dirty="0" err="1"/>
              <a:t>надмірно</a:t>
            </a:r>
            <a:r>
              <a:rPr lang="ru-RU" dirty="0"/>
              <a:t>) </a:t>
            </a:r>
            <a:r>
              <a:rPr lang="ru-RU" dirty="0" err="1"/>
              <a:t>отриманих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. </a:t>
            </a:r>
            <a:r>
              <a:rPr lang="ru-RU" dirty="0" err="1"/>
              <a:t>Зазначені</a:t>
            </a:r>
            <a:r>
              <a:rPr lang="ru-RU" dirty="0"/>
              <a:t> </a:t>
            </a:r>
            <a:r>
              <a:rPr lang="ru-RU" dirty="0" err="1"/>
              <a:t>кошти</a:t>
            </a:r>
            <a:r>
              <a:rPr lang="ru-RU" dirty="0"/>
              <a:t> </a:t>
            </a:r>
            <a:r>
              <a:rPr lang="ru-RU" dirty="0" err="1"/>
              <a:t>переказуються</a:t>
            </a:r>
            <a:r>
              <a:rPr lang="ru-RU" dirty="0"/>
              <a:t> з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рахунку</a:t>
            </a:r>
            <a:r>
              <a:rPr lang="ru-RU" dirty="0"/>
              <a:t>/</a:t>
            </a:r>
            <a:r>
              <a:rPr lang="ru-RU" dirty="0" err="1"/>
              <a:t>зараховуються</a:t>
            </a:r>
            <a:r>
              <a:rPr lang="ru-RU" dirty="0"/>
              <a:t> на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рахунок</a:t>
            </a:r>
            <a:r>
              <a:rPr lang="ru-RU" dirty="0"/>
              <a:t> у </a:t>
            </a:r>
            <a:r>
              <a:rPr lang="ru-RU" dirty="0" err="1"/>
              <a:t>сумі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не </a:t>
            </a:r>
            <a:r>
              <a:rPr lang="ru-RU" dirty="0" err="1"/>
              <a:t>перевищує</a:t>
            </a:r>
            <a:r>
              <a:rPr lang="ru-RU" dirty="0"/>
              <a:t> </a:t>
            </a:r>
            <a:r>
              <a:rPr lang="ru-RU" dirty="0" err="1"/>
              <a:t>раніше</a:t>
            </a:r>
            <a:r>
              <a:rPr lang="ru-RU" dirty="0"/>
              <a:t> </a:t>
            </a:r>
            <a:r>
              <a:rPr lang="ru-RU" dirty="0" err="1"/>
              <a:t>отриману</a:t>
            </a:r>
            <a:r>
              <a:rPr lang="ru-RU" dirty="0"/>
              <a:t>/</a:t>
            </a:r>
            <a:r>
              <a:rPr lang="ru-RU" dirty="0" err="1"/>
              <a:t>переказану</a:t>
            </a:r>
            <a:r>
              <a:rPr lang="ru-RU" dirty="0"/>
              <a:t>;</a:t>
            </a:r>
          </a:p>
          <a:p>
            <a:r>
              <a:rPr lang="ru-RU" dirty="0"/>
              <a:t>16)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переказу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для </a:t>
            </a:r>
            <a:r>
              <a:rPr lang="ru-RU" dirty="0" err="1"/>
              <a:t>погашення</a:t>
            </a:r>
            <a:r>
              <a:rPr lang="ru-RU" dirty="0"/>
              <a:t> </a:t>
            </a:r>
            <a:r>
              <a:rPr lang="ru-RU" dirty="0" err="1"/>
              <a:t>заборгованості</a:t>
            </a:r>
            <a:r>
              <a:rPr lang="ru-RU" dirty="0"/>
              <a:t> перед резидентом за </a:t>
            </a:r>
            <a:r>
              <a:rPr lang="ru-RU" dirty="0" err="1"/>
              <a:t>кредитним</a:t>
            </a:r>
            <a:r>
              <a:rPr lang="ru-RU" dirty="0"/>
              <a:t> договором, договором </a:t>
            </a:r>
            <a:r>
              <a:rPr lang="ru-RU" dirty="0" err="1"/>
              <a:t>позики</a:t>
            </a:r>
            <a:r>
              <a:rPr lang="ru-RU" dirty="0"/>
              <a:t> (</a:t>
            </a:r>
            <a:r>
              <a:rPr lang="ru-RU" dirty="0" err="1"/>
              <a:t>уключаючи</a:t>
            </a:r>
            <a:r>
              <a:rPr lang="ru-RU" dirty="0"/>
              <a:t> </a:t>
            </a:r>
            <a:r>
              <a:rPr lang="ru-RU" dirty="0" err="1"/>
              <a:t>проценти</a:t>
            </a:r>
            <a:r>
              <a:rPr lang="ru-RU" dirty="0"/>
              <a:t> та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платежі</a:t>
            </a:r>
            <a:r>
              <a:rPr lang="ru-RU" dirty="0"/>
              <a:t> з </a:t>
            </a:r>
            <a:r>
              <a:rPr lang="ru-RU" dirty="0" err="1"/>
              <a:t>обслуговування</a:t>
            </a:r>
            <a:r>
              <a:rPr lang="ru-RU" dirty="0"/>
              <a:t> кредиту, </a:t>
            </a:r>
            <a:r>
              <a:rPr lang="ru-RU" dirty="0" err="1"/>
              <a:t>позики</a:t>
            </a:r>
            <a:r>
              <a:rPr lang="ru-RU" dirty="0"/>
              <a:t>, </a:t>
            </a:r>
            <a:r>
              <a:rPr lang="ru-RU" dirty="0" err="1"/>
              <a:t>установлені</a:t>
            </a:r>
            <a:r>
              <a:rPr lang="ru-RU" dirty="0"/>
              <a:t> </a:t>
            </a:r>
            <a:r>
              <a:rPr lang="ru-RU" dirty="0" err="1"/>
              <a:t>відповідним</a:t>
            </a:r>
            <a:r>
              <a:rPr lang="ru-RU" dirty="0"/>
              <a:t> договором), а </a:t>
            </a:r>
            <a:r>
              <a:rPr lang="ru-RU" dirty="0" err="1"/>
              <a:t>також</a:t>
            </a:r>
            <a:r>
              <a:rPr lang="ru-RU" dirty="0"/>
              <a:t> для </a:t>
            </a:r>
            <a:r>
              <a:rPr lang="ru-RU" dirty="0" err="1"/>
              <a:t>повернення</a:t>
            </a:r>
            <a:r>
              <a:rPr lang="ru-RU" dirty="0"/>
              <a:t> </a:t>
            </a:r>
            <a:r>
              <a:rPr lang="ru-RU" dirty="0" err="1"/>
              <a:t>поворотної</a:t>
            </a:r>
            <a:r>
              <a:rPr lang="ru-RU" dirty="0"/>
              <a:t> </a:t>
            </a:r>
            <a:r>
              <a:rPr lang="ru-RU" dirty="0" err="1"/>
              <a:t>фінансової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, </a:t>
            </a:r>
            <a:r>
              <a:rPr lang="ru-RU" dirty="0" err="1"/>
              <a:t>одержаної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резидента;</a:t>
            </a:r>
          </a:p>
          <a:p>
            <a:r>
              <a:rPr lang="ru-RU" dirty="0" smtClean="0"/>
              <a:t>17</a:t>
            </a:r>
            <a:r>
              <a:rPr lang="ru-RU" dirty="0"/>
              <a:t>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переказу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кредитору для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зобов’язань</a:t>
            </a:r>
            <a:r>
              <a:rPr lang="ru-RU" dirty="0"/>
              <a:t> за </a:t>
            </a:r>
            <a:r>
              <a:rPr lang="ru-RU" dirty="0" err="1"/>
              <a:t>боржника</a:t>
            </a:r>
            <a:r>
              <a:rPr lang="ru-RU" dirty="0"/>
              <a:t> за договором поруки;</a:t>
            </a:r>
          </a:p>
          <a:p>
            <a:r>
              <a:rPr lang="ru-RU" dirty="0"/>
              <a:t>18)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переказу</a:t>
            </a:r>
            <a:r>
              <a:rPr lang="ru-RU" dirty="0"/>
              <a:t> за </a:t>
            </a:r>
            <a:r>
              <a:rPr lang="ru-RU" dirty="0" err="1"/>
              <a:t>межі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нерезиденту як </a:t>
            </a:r>
            <a:r>
              <a:rPr lang="ru-RU" dirty="0" err="1"/>
              <a:t>відшкодування</a:t>
            </a:r>
            <a:r>
              <a:rPr lang="ru-RU" dirty="0"/>
              <a:t> за </a:t>
            </a:r>
            <a:r>
              <a:rPr lang="ru-RU" dirty="0" err="1"/>
              <a:t>виконане</a:t>
            </a:r>
            <a:r>
              <a:rPr lang="ru-RU" dirty="0"/>
              <a:t> ним </a:t>
            </a:r>
            <a:r>
              <a:rPr lang="ru-RU" dirty="0" err="1"/>
              <a:t>зобов’язання</a:t>
            </a:r>
            <a:r>
              <a:rPr lang="ru-RU" dirty="0"/>
              <a:t> за </a:t>
            </a:r>
            <a:r>
              <a:rPr lang="ru-RU" dirty="0" err="1"/>
              <a:t>гарантією</a:t>
            </a:r>
            <a:r>
              <a:rPr lang="ru-RU" dirty="0"/>
              <a:t>, договором поруки;</a:t>
            </a:r>
          </a:p>
          <a:p>
            <a:r>
              <a:rPr lang="ru-RU" dirty="0"/>
              <a:t>19)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переказу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для </a:t>
            </a:r>
            <a:r>
              <a:rPr lang="ru-RU" dirty="0" err="1"/>
              <a:t>сплати</a:t>
            </a:r>
            <a:r>
              <a:rPr lang="ru-RU" dirty="0"/>
              <a:t> </a:t>
            </a:r>
            <a:r>
              <a:rPr lang="ru-RU" dirty="0" err="1"/>
              <a:t>мита</a:t>
            </a:r>
            <a:r>
              <a:rPr lang="ru-RU" dirty="0"/>
              <a:t>, </a:t>
            </a:r>
            <a:r>
              <a:rPr lang="ru-RU" dirty="0" err="1"/>
              <a:t>податків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обов’язкових</a:t>
            </a:r>
            <a:r>
              <a:rPr lang="ru-RU" dirty="0"/>
              <a:t> </a:t>
            </a:r>
            <a:r>
              <a:rPr lang="ru-RU" dirty="0" err="1"/>
              <a:t>платежів</a:t>
            </a:r>
            <a:r>
              <a:rPr lang="ru-RU" dirty="0"/>
              <a:t>;</a:t>
            </a:r>
          </a:p>
          <a:p>
            <a:r>
              <a:rPr lang="ru-RU" dirty="0"/>
              <a:t>20) </a:t>
            </a:r>
            <a:r>
              <a:rPr lang="ru-RU" dirty="0" err="1"/>
              <a:t>пов’язані</a:t>
            </a:r>
            <a:r>
              <a:rPr lang="ru-RU" dirty="0"/>
              <a:t> з </a:t>
            </a:r>
            <a:r>
              <a:rPr lang="ru-RU" dirty="0" err="1"/>
              <a:t>наданням</a:t>
            </a:r>
            <a:r>
              <a:rPr lang="ru-RU" dirty="0"/>
              <a:t> резиденту </a:t>
            </a:r>
            <a:r>
              <a:rPr lang="ru-RU" dirty="0" err="1"/>
              <a:t>поворотної</a:t>
            </a:r>
            <a:r>
              <a:rPr lang="ru-RU" dirty="0"/>
              <a:t> </a:t>
            </a:r>
            <a:r>
              <a:rPr lang="ru-RU" dirty="0" err="1"/>
              <a:t>фінансової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 та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поверненням</a:t>
            </a:r>
            <a:r>
              <a:rPr lang="ru-RU" dirty="0"/>
              <a:t>;</a:t>
            </a:r>
          </a:p>
          <a:p>
            <a:r>
              <a:rPr lang="ru-RU" dirty="0" smtClean="0"/>
              <a:t>21</a:t>
            </a:r>
            <a:r>
              <a:rPr lang="ru-RU" dirty="0"/>
              <a:t>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зарахування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, </a:t>
            </a:r>
            <a:r>
              <a:rPr lang="ru-RU" dirty="0" err="1"/>
              <a:t>переказаних</a:t>
            </a:r>
            <a:r>
              <a:rPr lang="ru-RU" dirty="0"/>
              <a:t> резидентом у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повернення</a:t>
            </a:r>
            <a:r>
              <a:rPr lang="ru-RU" dirty="0"/>
              <a:t> </a:t>
            </a:r>
            <a:r>
              <a:rPr lang="ru-RU" dirty="0" err="1"/>
              <a:t>позики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договору </a:t>
            </a:r>
            <a:r>
              <a:rPr lang="ru-RU" dirty="0" err="1"/>
              <a:t>позики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резидентом-</a:t>
            </a:r>
            <a:r>
              <a:rPr lang="ru-RU" dirty="0" err="1"/>
              <a:t>позичальником</a:t>
            </a:r>
            <a:r>
              <a:rPr lang="ru-RU" dirty="0"/>
              <a:t> та нерезидентом (</a:t>
            </a:r>
            <a:r>
              <a:rPr lang="ru-RU" dirty="0" err="1"/>
              <a:t>уключаючи</a:t>
            </a:r>
            <a:r>
              <a:rPr lang="ru-RU" dirty="0"/>
              <a:t> </a:t>
            </a:r>
            <a:r>
              <a:rPr lang="ru-RU" dirty="0" err="1"/>
              <a:t>проценти</a:t>
            </a:r>
            <a:r>
              <a:rPr lang="ru-RU" dirty="0"/>
              <a:t> та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платежі</a:t>
            </a:r>
            <a:r>
              <a:rPr lang="ru-RU" dirty="0"/>
              <a:t> з </a:t>
            </a:r>
            <a:r>
              <a:rPr lang="ru-RU" dirty="0" err="1"/>
              <a:t>обслуговування</a:t>
            </a:r>
            <a:r>
              <a:rPr lang="ru-RU" dirty="0"/>
              <a:t> </a:t>
            </a:r>
            <a:r>
              <a:rPr lang="ru-RU" dirty="0" err="1"/>
              <a:t>позики</a:t>
            </a:r>
            <a:r>
              <a:rPr lang="ru-RU" dirty="0"/>
              <a:t>, </a:t>
            </a:r>
            <a:r>
              <a:rPr lang="ru-RU" dirty="0" err="1"/>
              <a:t>установлені</a:t>
            </a:r>
            <a:r>
              <a:rPr lang="ru-RU" dirty="0"/>
              <a:t> договором</a:t>
            </a:r>
            <a:r>
              <a:rPr lang="ru-RU" dirty="0" smtClean="0"/>
              <a:t>);</a:t>
            </a:r>
          </a:p>
          <a:p>
            <a:r>
              <a:rPr lang="ru-RU" dirty="0"/>
              <a:t>22)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зарахування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у </a:t>
            </a:r>
            <a:r>
              <a:rPr lang="ru-RU" dirty="0" err="1"/>
              <a:t>розмірі</a:t>
            </a:r>
            <a:r>
              <a:rPr lang="ru-RU" dirty="0"/>
              <a:t> </a:t>
            </a:r>
            <a:r>
              <a:rPr lang="ru-RU" dirty="0" err="1"/>
              <a:t>залишку</a:t>
            </a:r>
            <a:r>
              <a:rPr lang="ru-RU" dirty="0"/>
              <a:t> з </a:t>
            </a:r>
            <a:r>
              <a:rPr lang="ru-RU" dirty="0" err="1"/>
              <a:t>рахунку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особи-резидента, до паспорта </a:t>
            </a:r>
            <a:r>
              <a:rPr lang="ru-RU" dirty="0" err="1"/>
              <a:t>громадянина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/паспорта </a:t>
            </a:r>
            <a:r>
              <a:rPr lang="ru-RU" dirty="0" err="1"/>
              <a:t>громадянина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для </a:t>
            </a:r>
            <a:r>
              <a:rPr lang="ru-RU" dirty="0" err="1"/>
              <a:t>виїзду</a:t>
            </a:r>
            <a:r>
              <a:rPr lang="ru-RU" dirty="0"/>
              <a:t> за кордон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внесені</a:t>
            </a:r>
            <a:r>
              <a:rPr lang="ru-RU" dirty="0"/>
              <a:t> </a:t>
            </a:r>
            <a:r>
              <a:rPr lang="ru-RU" dirty="0" err="1"/>
              <a:t>відомості</a:t>
            </a:r>
            <a:r>
              <a:rPr lang="ru-RU" dirty="0"/>
              <a:t> шляхом </a:t>
            </a:r>
            <a:r>
              <a:rPr lang="ru-RU" dirty="0" err="1"/>
              <a:t>проставлення</a:t>
            </a:r>
            <a:r>
              <a:rPr lang="ru-RU" dirty="0"/>
              <a:t> штампа/</a:t>
            </a:r>
            <a:r>
              <a:rPr lang="ru-RU" dirty="0" err="1"/>
              <a:t>унесення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до </a:t>
            </a:r>
            <a:r>
              <a:rPr lang="ru-RU" dirty="0" err="1"/>
              <a:t>безконтактного</a:t>
            </a:r>
            <a:r>
              <a:rPr lang="ru-RU" dirty="0"/>
              <a:t> </a:t>
            </a:r>
            <a:r>
              <a:rPr lang="ru-RU" dirty="0" err="1"/>
              <a:t>електронного</a:t>
            </a:r>
            <a:r>
              <a:rPr lang="ru-RU" dirty="0"/>
              <a:t> </a:t>
            </a:r>
            <a:r>
              <a:rPr lang="ru-RU" dirty="0" err="1"/>
              <a:t>носія</a:t>
            </a:r>
            <a:r>
              <a:rPr lang="ru-RU" dirty="0"/>
              <a:t> про </a:t>
            </a:r>
            <a:r>
              <a:rPr lang="ru-RU" dirty="0" err="1"/>
              <a:t>оформлення</a:t>
            </a:r>
            <a:r>
              <a:rPr lang="ru-RU" dirty="0"/>
              <a:t> </a:t>
            </a:r>
            <a:r>
              <a:rPr lang="ru-RU" dirty="0" err="1"/>
              <a:t>виїзду</a:t>
            </a:r>
            <a:r>
              <a:rPr lang="ru-RU" dirty="0"/>
              <a:t> за кордон на </a:t>
            </a:r>
            <a:r>
              <a:rPr lang="ru-RU" dirty="0" err="1"/>
              <a:t>постійне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;</a:t>
            </a:r>
          </a:p>
          <a:p>
            <a:r>
              <a:rPr lang="ru-RU" dirty="0" smtClean="0"/>
              <a:t>23</a:t>
            </a:r>
            <a:r>
              <a:rPr lang="ru-RU" dirty="0"/>
              <a:t>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зарахування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, </a:t>
            </a:r>
            <a:r>
              <a:rPr lang="ru-RU" dirty="0" err="1"/>
              <a:t>отриманих</a:t>
            </a:r>
            <a:r>
              <a:rPr lang="ru-RU" dirty="0"/>
              <a:t> </a:t>
            </a:r>
            <a:r>
              <a:rPr lang="ru-RU" dirty="0" err="1"/>
              <a:t>власником</a:t>
            </a:r>
            <a:r>
              <a:rPr lang="ru-RU" dirty="0"/>
              <a:t> </a:t>
            </a:r>
            <a:r>
              <a:rPr lang="ru-RU" dirty="0" err="1"/>
              <a:t>рахунку</a:t>
            </a:r>
            <a:r>
              <a:rPr lang="ru-RU" dirty="0"/>
              <a:t> у </a:t>
            </a:r>
            <a:r>
              <a:rPr lang="ru-RU" dirty="0" err="1"/>
              <a:t>зв'язку</a:t>
            </a:r>
            <a:r>
              <a:rPr lang="ru-RU" dirty="0"/>
              <a:t> з </a:t>
            </a:r>
            <a:r>
              <a:rPr lang="ru-RU" dirty="0" err="1"/>
              <a:t>продажем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цінних</a:t>
            </a:r>
            <a:r>
              <a:rPr lang="ru-RU" dirty="0"/>
              <a:t> </a:t>
            </a:r>
            <a:r>
              <a:rPr lang="ru-RU" dirty="0" err="1"/>
              <a:t>паперів</a:t>
            </a:r>
            <a:r>
              <a:rPr lang="ru-RU" dirty="0"/>
              <a:t>, </a:t>
            </a:r>
            <a:r>
              <a:rPr lang="ru-RU" dirty="0" err="1"/>
              <a:t>нерухомості</a:t>
            </a:r>
            <a:r>
              <a:rPr lang="ru-RU" dirty="0"/>
              <a:t>, </a:t>
            </a:r>
            <a:r>
              <a:rPr lang="ru-RU" dirty="0" err="1"/>
              <a:t>корпоративних</a:t>
            </a:r>
            <a:r>
              <a:rPr lang="ru-RU" dirty="0"/>
              <a:t> прав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об'єктів</a:t>
            </a:r>
            <a:r>
              <a:rPr lang="ru-RU" dirty="0"/>
              <a:t> права </a:t>
            </a:r>
            <a:r>
              <a:rPr lang="ru-RU" dirty="0" err="1"/>
              <a:t>власності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не </a:t>
            </a:r>
            <a:r>
              <a:rPr lang="ru-RU" dirty="0" err="1"/>
              <a:t>мають</a:t>
            </a:r>
            <a:r>
              <a:rPr lang="ru-RU" dirty="0"/>
              <a:t> для </a:t>
            </a:r>
            <a:r>
              <a:rPr lang="ru-RU" dirty="0" err="1"/>
              <a:t>власника</a:t>
            </a:r>
            <a:r>
              <a:rPr lang="ru-RU" dirty="0"/>
              <a:t> </a:t>
            </a:r>
            <a:r>
              <a:rPr lang="ru-RU" dirty="0" err="1"/>
              <a:t>рахунку</a:t>
            </a:r>
            <a:r>
              <a:rPr lang="ru-RU" dirty="0"/>
              <a:t> статусу </a:t>
            </a:r>
            <a:r>
              <a:rPr lang="ru-RU" dirty="0" err="1"/>
              <a:t>об'єктів</a:t>
            </a:r>
            <a:r>
              <a:rPr lang="ru-RU" dirty="0"/>
              <a:t> </a:t>
            </a:r>
            <a:r>
              <a:rPr lang="ru-RU" dirty="0" err="1"/>
              <a:t>іноземного</a:t>
            </a:r>
            <a:r>
              <a:rPr lang="ru-RU" dirty="0"/>
              <a:t> </a:t>
            </a:r>
            <a:r>
              <a:rPr lang="ru-RU" dirty="0" err="1"/>
              <a:t>інвестування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власником</a:t>
            </a:r>
            <a:r>
              <a:rPr lang="ru-RU" dirty="0"/>
              <a:t> </a:t>
            </a:r>
            <a:r>
              <a:rPr lang="ru-RU" dirty="0" err="1"/>
              <a:t>рахунку</a:t>
            </a:r>
            <a:r>
              <a:rPr lang="ru-RU" dirty="0"/>
              <a:t> за такими </a:t>
            </a:r>
            <a:r>
              <a:rPr lang="ru-RU" dirty="0" err="1"/>
              <a:t>об'єктами</a:t>
            </a:r>
            <a:r>
              <a:rPr lang="ru-RU" dirty="0"/>
              <a:t> </a:t>
            </a:r>
            <a:r>
              <a:rPr lang="ru-RU" dirty="0" err="1"/>
              <a:t>доходів</a:t>
            </a:r>
            <a:r>
              <a:rPr lang="ru-RU" dirty="0"/>
              <a:t>, </a:t>
            </a:r>
            <a:r>
              <a:rPr lang="ru-RU" dirty="0" err="1"/>
              <a:t>прибутків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;</a:t>
            </a:r>
          </a:p>
          <a:p>
            <a:r>
              <a:rPr lang="ru-RU" dirty="0" smtClean="0"/>
              <a:t>24</a:t>
            </a:r>
            <a:r>
              <a:rPr lang="ru-RU" dirty="0"/>
              <a:t>) </a:t>
            </a:r>
            <a:r>
              <a:rPr lang="ru-RU" dirty="0" err="1"/>
              <a:t>розрахунки</a:t>
            </a:r>
            <a:r>
              <a:rPr lang="ru-RU" dirty="0"/>
              <a:t> 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за договорами </a:t>
            </a:r>
            <a:r>
              <a:rPr lang="ru-RU" dirty="0" err="1"/>
              <a:t>страхування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страховиками,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ліцензію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на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 smtClean="0"/>
              <a:t>операцій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 smtClean="0"/>
              <a:t>25</a:t>
            </a:r>
            <a:r>
              <a:rPr lang="ru-RU" dirty="0"/>
              <a:t>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зарахування</a:t>
            </a:r>
            <a:r>
              <a:rPr lang="ru-RU" dirty="0"/>
              <a:t> </a:t>
            </a:r>
            <a:r>
              <a:rPr lang="ru-RU" dirty="0" err="1"/>
              <a:t>залишку</a:t>
            </a:r>
            <a:r>
              <a:rPr lang="ru-RU" dirty="0"/>
              <a:t> </a:t>
            </a:r>
            <a:r>
              <a:rPr lang="ru-RU" dirty="0" err="1" smtClean="0"/>
              <a:t>коштів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576649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251" y="204717"/>
            <a:ext cx="9608023" cy="6496334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За </a:t>
            </a:r>
            <a:r>
              <a:rPr lang="ru-RU" dirty="0" err="1"/>
              <a:t>поточними</a:t>
            </a:r>
            <a:r>
              <a:rPr lang="ru-RU" dirty="0"/>
              <a:t> </a:t>
            </a:r>
            <a:r>
              <a:rPr lang="ru-RU" dirty="0" err="1"/>
              <a:t>рахунками</a:t>
            </a:r>
            <a:r>
              <a:rPr lang="ru-RU" dirty="0"/>
              <a:t> в 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 </a:t>
            </a:r>
            <a:r>
              <a:rPr lang="ru-RU" dirty="0" err="1"/>
              <a:t>юридичних</a:t>
            </a:r>
            <a:r>
              <a:rPr lang="ru-RU" dirty="0"/>
              <a:t> </a:t>
            </a:r>
            <a:r>
              <a:rPr lang="ru-RU" dirty="0" err="1"/>
              <a:t>осіб-нерезидентів</a:t>
            </a:r>
            <a:r>
              <a:rPr lang="ru-RU" dirty="0"/>
              <a:t> </a:t>
            </a:r>
            <a:r>
              <a:rPr lang="ru-RU" dirty="0" err="1"/>
              <a:t>здійснюються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:</a:t>
            </a:r>
          </a:p>
          <a:p>
            <a:r>
              <a:rPr lang="ru-RU" dirty="0"/>
              <a:t>1) </a:t>
            </a:r>
            <a:r>
              <a:rPr lang="ru-RU" dirty="0" err="1"/>
              <a:t>розрахунки</a:t>
            </a:r>
            <a:r>
              <a:rPr lang="ru-RU" dirty="0"/>
              <a:t> з резидентами за </a:t>
            </a:r>
            <a:r>
              <a:rPr lang="ru-RU" dirty="0" err="1"/>
              <a:t>експорт</a:t>
            </a:r>
            <a:r>
              <a:rPr lang="ru-RU" dirty="0"/>
              <a:t>/</a:t>
            </a:r>
            <a:r>
              <a:rPr lang="ru-RU" dirty="0" err="1"/>
              <a:t>імпорт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 (</a:t>
            </a:r>
            <a:r>
              <a:rPr lang="ru-RU" dirty="0" err="1"/>
              <a:t>продукції</a:t>
            </a:r>
            <a:r>
              <a:rPr lang="ru-RU" dirty="0"/>
              <a:t>, </a:t>
            </a:r>
            <a:r>
              <a:rPr lang="ru-RU" dirty="0" err="1"/>
              <a:t>послуг</a:t>
            </a:r>
            <a:r>
              <a:rPr lang="ru-RU" dirty="0"/>
              <a:t>, </a:t>
            </a:r>
            <a:r>
              <a:rPr lang="ru-RU" dirty="0" err="1"/>
              <a:t>робіт</a:t>
            </a:r>
            <a:r>
              <a:rPr lang="ru-RU" dirty="0"/>
              <a:t>, прав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немайнових</a:t>
            </a:r>
            <a:r>
              <a:rPr lang="ru-RU" dirty="0"/>
              <a:t> прав, </a:t>
            </a:r>
            <a:r>
              <a:rPr lang="ru-RU" dirty="0" err="1"/>
              <a:t>призначених</a:t>
            </a:r>
            <a:r>
              <a:rPr lang="ru-RU" dirty="0"/>
              <a:t> для продажу/</a:t>
            </a:r>
            <a:r>
              <a:rPr lang="ru-RU" dirty="0" err="1"/>
              <a:t>оплатної</a:t>
            </a:r>
            <a:r>
              <a:rPr lang="ru-RU" dirty="0"/>
              <a:t> </a:t>
            </a:r>
            <a:r>
              <a:rPr lang="ru-RU" dirty="0" err="1"/>
              <a:t>передачі</a:t>
            </a:r>
            <a:r>
              <a:rPr lang="ru-RU" dirty="0"/>
              <a:t>);</a:t>
            </a:r>
          </a:p>
          <a:p>
            <a:r>
              <a:rPr lang="ru-RU" dirty="0"/>
              <a:t>2) </a:t>
            </a:r>
            <a:r>
              <a:rPr lang="ru-RU" dirty="0" err="1"/>
              <a:t>розрахунки</a:t>
            </a:r>
            <a:r>
              <a:rPr lang="ru-RU" dirty="0"/>
              <a:t> з резидентами за договорами </a:t>
            </a:r>
            <a:r>
              <a:rPr lang="ru-RU" dirty="0" err="1"/>
              <a:t>позики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пов’язані</a:t>
            </a:r>
            <a:r>
              <a:rPr lang="ru-RU" dirty="0"/>
              <a:t> з </a:t>
            </a:r>
            <a:r>
              <a:rPr lang="ru-RU" dirty="0" err="1"/>
              <a:t>виконанням</a:t>
            </a:r>
            <a:r>
              <a:rPr lang="ru-RU" dirty="0"/>
              <a:t> </a:t>
            </a:r>
            <a:r>
              <a:rPr lang="ru-RU" dirty="0" err="1"/>
              <a:t>боргових</a:t>
            </a:r>
            <a:r>
              <a:rPr lang="ru-RU" dirty="0"/>
              <a:t> </a:t>
            </a:r>
            <a:r>
              <a:rPr lang="ru-RU" dirty="0" err="1"/>
              <a:t>зобов’язань</a:t>
            </a:r>
            <a:r>
              <a:rPr lang="ru-RU" dirty="0"/>
              <a:t> перед </a:t>
            </a:r>
            <a:r>
              <a:rPr lang="ru-RU" dirty="0" err="1"/>
              <a:t>власником</a:t>
            </a:r>
            <a:r>
              <a:rPr lang="ru-RU" dirty="0"/>
              <a:t> </a:t>
            </a:r>
            <a:r>
              <a:rPr lang="ru-RU" dirty="0" err="1"/>
              <a:t>рахунку</a:t>
            </a:r>
            <a:r>
              <a:rPr lang="ru-RU" dirty="0"/>
              <a:t> за </a:t>
            </a:r>
            <a:r>
              <a:rPr lang="ru-RU" dirty="0" err="1"/>
              <a:t>залученою</a:t>
            </a:r>
            <a:r>
              <a:rPr lang="ru-RU" dirty="0"/>
              <a:t> резидентом-</a:t>
            </a:r>
            <a:r>
              <a:rPr lang="ru-RU" dirty="0" err="1"/>
              <a:t>позичальником</a:t>
            </a:r>
            <a:r>
              <a:rPr lang="ru-RU" dirty="0"/>
              <a:t> </a:t>
            </a:r>
            <a:r>
              <a:rPr lang="ru-RU" dirty="0" err="1"/>
              <a:t>позикою</a:t>
            </a:r>
            <a:r>
              <a:rPr lang="ru-RU" dirty="0"/>
              <a:t> (</a:t>
            </a:r>
            <a:r>
              <a:rPr lang="ru-RU" dirty="0" err="1"/>
              <a:t>повернення</a:t>
            </a:r>
            <a:r>
              <a:rPr lang="ru-RU" dirty="0"/>
              <a:t> </a:t>
            </a:r>
            <a:r>
              <a:rPr lang="ru-RU" dirty="0" err="1"/>
              <a:t>позики</a:t>
            </a:r>
            <a:r>
              <a:rPr lang="ru-RU" dirty="0"/>
              <a:t>, </a:t>
            </a:r>
            <a:r>
              <a:rPr lang="ru-RU" dirty="0" err="1"/>
              <a:t>сплата</a:t>
            </a:r>
            <a:r>
              <a:rPr lang="ru-RU" dirty="0"/>
              <a:t> </a:t>
            </a:r>
            <a:r>
              <a:rPr lang="ru-RU" dirty="0" err="1"/>
              <a:t>процентів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платежів</a:t>
            </a:r>
            <a:r>
              <a:rPr lang="ru-RU" dirty="0"/>
              <a:t>, </a:t>
            </a:r>
            <a:r>
              <a:rPr lang="ru-RU" dirty="0" err="1"/>
              <a:t>установлених</a:t>
            </a:r>
            <a:r>
              <a:rPr lang="ru-RU" dirty="0"/>
              <a:t> договором </a:t>
            </a:r>
            <a:r>
              <a:rPr lang="ru-RU" dirty="0" err="1"/>
              <a:t>позики</a:t>
            </a:r>
            <a:r>
              <a:rPr lang="ru-RU" dirty="0"/>
              <a:t>);</a:t>
            </a:r>
          </a:p>
          <a:p>
            <a:r>
              <a:rPr lang="ru-RU" dirty="0" smtClean="0"/>
              <a:t>3</a:t>
            </a:r>
            <a:r>
              <a:rPr lang="ru-RU" dirty="0"/>
              <a:t>) </a:t>
            </a:r>
            <a:r>
              <a:rPr lang="ru-RU" dirty="0" err="1"/>
              <a:t>пов’язані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здійсненням</a:t>
            </a:r>
            <a:r>
              <a:rPr lang="ru-RU" dirty="0"/>
              <a:t> </a:t>
            </a:r>
            <a:r>
              <a:rPr lang="ru-RU" dirty="0" err="1"/>
              <a:t>іноземних</a:t>
            </a:r>
            <a:r>
              <a:rPr lang="ru-RU" dirty="0"/>
              <a:t> </a:t>
            </a:r>
            <a:r>
              <a:rPr lang="ru-RU" dirty="0" err="1"/>
              <a:t>інвестицій</a:t>
            </a:r>
            <a:r>
              <a:rPr lang="ru-RU" dirty="0"/>
              <a:t> в </a:t>
            </a:r>
            <a:r>
              <a:rPr lang="ru-RU" dirty="0" err="1"/>
              <a:t>Україну</a:t>
            </a:r>
            <a:r>
              <a:rPr lang="ru-RU" dirty="0"/>
              <a:t> та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поверненням</a:t>
            </a:r>
            <a:r>
              <a:rPr lang="ru-RU" dirty="0"/>
              <a:t> (</a:t>
            </a:r>
            <a:r>
              <a:rPr lang="ru-RU" dirty="0" err="1"/>
              <a:t>уключаючи</a:t>
            </a:r>
            <a:r>
              <a:rPr lang="ru-RU" dirty="0"/>
              <a:t> </a:t>
            </a:r>
            <a:r>
              <a:rPr lang="ru-RU" dirty="0" err="1"/>
              <a:t>повернення</a:t>
            </a:r>
            <a:r>
              <a:rPr lang="ru-RU" dirty="0"/>
              <a:t> </a:t>
            </a:r>
            <a:r>
              <a:rPr lang="ru-RU" dirty="0" err="1"/>
              <a:t>прибутків</a:t>
            </a:r>
            <a:r>
              <a:rPr lang="ru-RU" dirty="0"/>
              <a:t>, </a:t>
            </a:r>
            <a:r>
              <a:rPr lang="ru-RU" dirty="0" err="1"/>
              <a:t>доходів</a:t>
            </a:r>
            <a:r>
              <a:rPr lang="ru-RU" dirty="0"/>
              <a:t>,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, </a:t>
            </a:r>
            <a:r>
              <a:rPr lang="ru-RU" dirty="0" err="1"/>
              <a:t>одержаних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інвестиційної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іноземних</a:t>
            </a:r>
            <a:r>
              <a:rPr lang="ru-RU" dirty="0"/>
              <a:t> </a:t>
            </a:r>
            <a:r>
              <a:rPr lang="ru-RU" dirty="0" err="1"/>
              <a:t>інвесторів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);</a:t>
            </a:r>
          </a:p>
          <a:p>
            <a:r>
              <a:rPr lang="ru-RU" dirty="0"/>
              <a:t>3</a:t>
            </a:r>
            <a:r>
              <a:rPr lang="ru-RU" b="1" baseline="30000" dirty="0"/>
              <a:t>-1</a:t>
            </a:r>
            <a:r>
              <a:rPr lang="ru-RU" dirty="0"/>
              <a:t>) </a:t>
            </a:r>
            <a:r>
              <a:rPr lang="ru-RU" dirty="0" err="1"/>
              <a:t>зарахування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, </a:t>
            </a:r>
            <a:r>
              <a:rPr lang="ru-RU" dirty="0" err="1"/>
              <a:t>отриманих</a:t>
            </a:r>
            <a:r>
              <a:rPr lang="ru-RU" dirty="0"/>
              <a:t> </a:t>
            </a:r>
            <a:r>
              <a:rPr lang="ru-RU" dirty="0" err="1"/>
              <a:t>власником</a:t>
            </a:r>
            <a:r>
              <a:rPr lang="ru-RU" dirty="0"/>
              <a:t> </a:t>
            </a:r>
            <a:r>
              <a:rPr lang="ru-RU" dirty="0" err="1"/>
              <a:t>рахунку</a:t>
            </a:r>
            <a:r>
              <a:rPr lang="ru-RU" dirty="0"/>
              <a:t> у </a:t>
            </a:r>
            <a:r>
              <a:rPr lang="ru-RU" dirty="0" err="1"/>
              <a:t>зв'язку</a:t>
            </a:r>
            <a:r>
              <a:rPr lang="ru-RU" dirty="0"/>
              <a:t> з </a:t>
            </a:r>
            <a:r>
              <a:rPr lang="ru-RU" dirty="0" err="1"/>
              <a:t>продажем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цінних</a:t>
            </a:r>
            <a:r>
              <a:rPr lang="ru-RU" dirty="0"/>
              <a:t> </a:t>
            </a:r>
            <a:r>
              <a:rPr lang="ru-RU" dirty="0" err="1"/>
              <a:t>паперів</a:t>
            </a:r>
            <a:r>
              <a:rPr lang="ru-RU" dirty="0"/>
              <a:t>, </a:t>
            </a:r>
            <a:r>
              <a:rPr lang="ru-RU" dirty="0" err="1"/>
              <a:t>нерухомості</a:t>
            </a:r>
            <a:r>
              <a:rPr lang="ru-RU" dirty="0"/>
              <a:t>, </a:t>
            </a:r>
            <a:r>
              <a:rPr lang="ru-RU" dirty="0" err="1"/>
              <a:t>корпоративних</a:t>
            </a:r>
            <a:r>
              <a:rPr lang="ru-RU" dirty="0"/>
              <a:t> прав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об'єктів</a:t>
            </a:r>
            <a:r>
              <a:rPr lang="ru-RU" dirty="0"/>
              <a:t> права </a:t>
            </a:r>
            <a:r>
              <a:rPr lang="ru-RU" dirty="0" err="1"/>
              <a:t>власності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не </a:t>
            </a:r>
            <a:r>
              <a:rPr lang="ru-RU" dirty="0" err="1"/>
              <a:t>мають</a:t>
            </a:r>
            <a:r>
              <a:rPr lang="ru-RU" dirty="0"/>
              <a:t> для </a:t>
            </a:r>
            <a:r>
              <a:rPr lang="ru-RU" dirty="0" err="1"/>
              <a:t>власника</a:t>
            </a:r>
            <a:r>
              <a:rPr lang="ru-RU" dirty="0"/>
              <a:t> </a:t>
            </a:r>
            <a:r>
              <a:rPr lang="ru-RU" dirty="0" err="1"/>
              <a:t>рахунку</a:t>
            </a:r>
            <a:r>
              <a:rPr lang="ru-RU" dirty="0"/>
              <a:t> статусу </a:t>
            </a:r>
            <a:r>
              <a:rPr lang="ru-RU" dirty="0" err="1"/>
              <a:t>об'єктів</a:t>
            </a:r>
            <a:r>
              <a:rPr lang="ru-RU" dirty="0"/>
              <a:t> </a:t>
            </a:r>
            <a:r>
              <a:rPr lang="ru-RU" dirty="0" err="1"/>
              <a:t>іноземного</a:t>
            </a:r>
            <a:r>
              <a:rPr lang="ru-RU" dirty="0"/>
              <a:t> </a:t>
            </a:r>
            <a:r>
              <a:rPr lang="ru-RU" dirty="0" err="1"/>
              <a:t>інвестування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власником</a:t>
            </a:r>
            <a:r>
              <a:rPr lang="ru-RU" dirty="0"/>
              <a:t> </a:t>
            </a:r>
            <a:r>
              <a:rPr lang="ru-RU" dirty="0" err="1"/>
              <a:t>рахунку</a:t>
            </a:r>
            <a:r>
              <a:rPr lang="ru-RU" dirty="0"/>
              <a:t> за такими </a:t>
            </a:r>
            <a:r>
              <a:rPr lang="ru-RU" dirty="0" err="1"/>
              <a:t>об'єктами</a:t>
            </a:r>
            <a:r>
              <a:rPr lang="ru-RU" dirty="0"/>
              <a:t> </a:t>
            </a:r>
            <a:r>
              <a:rPr lang="ru-RU" dirty="0" err="1"/>
              <a:t>доходів</a:t>
            </a:r>
            <a:r>
              <a:rPr lang="ru-RU" dirty="0"/>
              <a:t>, </a:t>
            </a:r>
            <a:r>
              <a:rPr lang="ru-RU" dirty="0" err="1"/>
              <a:t>прибутків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;</a:t>
            </a:r>
          </a:p>
          <a:p>
            <a:r>
              <a:rPr lang="ru-RU" dirty="0" smtClean="0"/>
              <a:t>4</a:t>
            </a:r>
            <a:r>
              <a:rPr lang="ru-RU" dirty="0"/>
              <a:t>)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r>
              <a:rPr lang="ru-RU" dirty="0"/>
              <a:t> </a:t>
            </a:r>
            <a:r>
              <a:rPr lang="ru-RU" dirty="0" err="1"/>
              <a:t>судів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 (</a:t>
            </a:r>
            <a:r>
              <a:rPr lang="ru-RU" dirty="0" err="1"/>
              <a:t>посадових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),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підлягають</a:t>
            </a:r>
            <a:r>
              <a:rPr lang="ru-RU" dirty="0"/>
              <a:t> </a:t>
            </a:r>
            <a:r>
              <a:rPr lang="ru-RU" dirty="0" err="1"/>
              <a:t>примусовому</a:t>
            </a:r>
            <a:r>
              <a:rPr lang="ru-RU" dirty="0"/>
              <a:t> </a:t>
            </a:r>
            <a:r>
              <a:rPr lang="ru-RU" dirty="0" err="1"/>
              <a:t>виконанню</a:t>
            </a:r>
            <a:r>
              <a:rPr lang="ru-RU" dirty="0"/>
              <a:t>;</a:t>
            </a:r>
          </a:p>
          <a:p>
            <a:r>
              <a:rPr lang="ru-RU" dirty="0"/>
              <a:t>5)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сплати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, </a:t>
            </a:r>
            <a:r>
              <a:rPr lang="ru-RU" dirty="0" err="1"/>
              <a:t>зборів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обов’язкових</a:t>
            </a:r>
            <a:r>
              <a:rPr lang="ru-RU" dirty="0"/>
              <a:t> </a:t>
            </a:r>
            <a:r>
              <a:rPr lang="ru-RU" dirty="0" err="1"/>
              <a:t>платежів</a:t>
            </a:r>
            <a:r>
              <a:rPr lang="ru-RU" dirty="0"/>
              <a:t>;</a:t>
            </a:r>
          </a:p>
          <a:p>
            <a:r>
              <a:rPr lang="ru-RU" dirty="0"/>
              <a:t>6)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переказу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з/на </a:t>
            </a:r>
            <a:r>
              <a:rPr lang="ru-RU" dirty="0" err="1"/>
              <a:t>власних</a:t>
            </a:r>
            <a:r>
              <a:rPr lang="ru-RU" dirty="0"/>
              <a:t>(і) </a:t>
            </a:r>
            <a:r>
              <a:rPr lang="ru-RU" dirty="0" err="1"/>
              <a:t>рахунків</a:t>
            </a:r>
            <a:r>
              <a:rPr lang="ru-RU" dirty="0"/>
              <a:t>(и) </a:t>
            </a:r>
            <a:r>
              <a:rPr lang="ru-RU" dirty="0" err="1"/>
              <a:t>цього</a:t>
            </a:r>
            <a:r>
              <a:rPr lang="ru-RU" dirty="0"/>
              <a:t> нерезидента, </a:t>
            </a:r>
            <a:r>
              <a:rPr lang="ru-RU" dirty="0" err="1"/>
              <a:t>відкриті</a:t>
            </a:r>
            <a:r>
              <a:rPr lang="ru-RU" dirty="0"/>
              <a:t> в банках </a:t>
            </a:r>
            <a:r>
              <a:rPr lang="ru-RU" dirty="0" err="1"/>
              <a:t>України</a:t>
            </a:r>
            <a:r>
              <a:rPr lang="ru-RU" dirty="0"/>
              <a:t>/за кордоном;</a:t>
            </a:r>
          </a:p>
          <a:p>
            <a:r>
              <a:rPr lang="ru-RU" dirty="0"/>
              <a:t>7) з </a:t>
            </a:r>
            <a:r>
              <a:rPr lang="ru-RU" dirty="0" err="1"/>
              <a:t>розміщення</a:t>
            </a:r>
            <a:r>
              <a:rPr lang="ru-RU" dirty="0"/>
              <a:t> </a:t>
            </a:r>
            <a:r>
              <a:rPr lang="ru-RU" dirty="0" err="1"/>
              <a:t>вкладів</a:t>
            </a:r>
            <a:r>
              <a:rPr lang="ru-RU" dirty="0"/>
              <a:t> (</a:t>
            </a:r>
            <a:r>
              <a:rPr lang="ru-RU" dirty="0" err="1"/>
              <a:t>депозитів</a:t>
            </a:r>
            <a:r>
              <a:rPr lang="ru-RU" dirty="0"/>
              <a:t>) та </a:t>
            </a:r>
            <a:r>
              <a:rPr lang="ru-RU" dirty="0" err="1"/>
              <a:t>повернення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за такими </a:t>
            </a:r>
            <a:r>
              <a:rPr lang="ru-RU" dirty="0" err="1"/>
              <a:t>операціями</a:t>
            </a:r>
            <a:r>
              <a:rPr lang="ru-RU" dirty="0"/>
              <a:t>, </a:t>
            </a:r>
            <a:r>
              <a:rPr lang="ru-RU" dirty="0" err="1"/>
              <a:t>уключаючи</a:t>
            </a:r>
            <a:r>
              <a:rPr lang="ru-RU" dirty="0"/>
              <a:t> </a:t>
            </a:r>
            <a:r>
              <a:rPr lang="ru-RU" dirty="0" err="1"/>
              <a:t>проценти</a:t>
            </a:r>
            <a:r>
              <a:rPr lang="ru-RU" dirty="0"/>
              <a:t> за вкладами (депозитами), а </a:t>
            </a:r>
            <a:r>
              <a:rPr lang="ru-RU" dirty="0" err="1"/>
              <a:t>також</a:t>
            </a:r>
            <a:r>
              <a:rPr lang="ru-RU" dirty="0"/>
              <a:t> за </a:t>
            </a:r>
            <a:r>
              <a:rPr lang="ru-RU" dirty="0" err="1"/>
              <a:t>залишками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на </a:t>
            </a:r>
            <a:r>
              <a:rPr lang="ru-RU" dirty="0" err="1"/>
              <a:t>їхніх</a:t>
            </a:r>
            <a:r>
              <a:rPr lang="ru-RU" dirty="0"/>
              <a:t> </a:t>
            </a:r>
            <a:r>
              <a:rPr lang="ru-RU" dirty="0" err="1"/>
              <a:t>рахунках</a:t>
            </a:r>
            <a:r>
              <a:rPr lang="ru-RU" dirty="0"/>
              <a:t>;</a:t>
            </a:r>
          </a:p>
          <a:p>
            <a:r>
              <a:rPr lang="ru-RU" dirty="0"/>
              <a:t>8)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переказу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з/на </a:t>
            </a:r>
            <a:r>
              <a:rPr lang="ru-RU" dirty="0" err="1"/>
              <a:t>поточних</a:t>
            </a:r>
            <a:r>
              <a:rPr lang="ru-RU" dirty="0"/>
              <a:t>(і) </a:t>
            </a:r>
            <a:r>
              <a:rPr lang="ru-RU" dirty="0" err="1"/>
              <a:t>рахунків</a:t>
            </a:r>
            <a:r>
              <a:rPr lang="ru-RU" dirty="0"/>
              <a:t>(и)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нерезидентів-юридичних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;</a:t>
            </a:r>
          </a:p>
          <a:p>
            <a:r>
              <a:rPr lang="ru-RU" dirty="0"/>
              <a:t>9)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переказу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з/на </a:t>
            </a:r>
            <a:r>
              <a:rPr lang="ru-RU" dirty="0" err="1"/>
              <a:t>рахунків</a:t>
            </a:r>
            <a:r>
              <a:rPr lang="ru-RU" dirty="0"/>
              <a:t>(и)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нерезидентів</a:t>
            </a:r>
            <a:r>
              <a:rPr lang="ru-RU" dirty="0"/>
              <a:t> за кордоном;</a:t>
            </a:r>
          </a:p>
          <a:p>
            <a:r>
              <a:rPr lang="ru-RU" dirty="0"/>
              <a:t>10)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торгівлі</a:t>
            </a:r>
            <a:r>
              <a:rPr lang="ru-RU" dirty="0"/>
              <a:t> </a:t>
            </a:r>
            <a:r>
              <a:rPr lang="ru-RU" dirty="0" err="1"/>
              <a:t>іноземною</a:t>
            </a:r>
            <a:r>
              <a:rPr lang="ru-RU" dirty="0"/>
              <a:t> валютою;</a:t>
            </a:r>
          </a:p>
        </p:txBody>
      </p:sp>
    </p:spTree>
    <p:extLst>
      <p:ext uri="{BB962C8B-B14F-4D97-AF65-F5344CB8AC3E}">
        <p14:creationId xmlns:p14="http://schemas.microsoft.com/office/powerpoint/2010/main" val="47598700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251" y="204717"/>
            <a:ext cx="9608023" cy="6496334"/>
          </a:xfrm>
        </p:spPr>
        <p:txBody>
          <a:bodyPr>
            <a:normAutofit/>
          </a:bodyPr>
          <a:lstStyle/>
          <a:p>
            <a:r>
              <a:rPr lang="ru-RU" dirty="0"/>
              <a:t>11)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переказу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на/з </a:t>
            </a:r>
            <a:r>
              <a:rPr lang="ru-RU" dirty="0" err="1"/>
              <a:t>поточний</a:t>
            </a:r>
            <a:r>
              <a:rPr lang="ru-RU" dirty="0"/>
              <a:t>(ого) </a:t>
            </a:r>
            <a:r>
              <a:rPr lang="ru-RU" dirty="0" err="1"/>
              <a:t>рахунок</a:t>
            </a:r>
            <a:r>
              <a:rPr lang="ru-RU" dirty="0"/>
              <a:t>(ку), </a:t>
            </a:r>
            <a:r>
              <a:rPr lang="ru-RU" dirty="0" err="1"/>
              <a:t>відкритий</a:t>
            </a:r>
            <a:r>
              <a:rPr lang="ru-RU" dirty="0"/>
              <a:t>(ого) </a:t>
            </a:r>
            <a:r>
              <a:rPr lang="ru-RU" dirty="0" err="1"/>
              <a:t>власному</a:t>
            </a:r>
            <a:r>
              <a:rPr lang="ru-RU" dirty="0"/>
              <a:t> </a:t>
            </a:r>
            <a:r>
              <a:rPr lang="ru-RU" dirty="0" err="1"/>
              <a:t>представництву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;</a:t>
            </a:r>
          </a:p>
          <a:p>
            <a:r>
              <a:rPr lang="ru-RU" dirty="0"/>
              <a:t>12)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зарахування</a:t>
            </a:r>
            <a:r>
              <a:rPr lang="ru-RU" dirty="0"/>
              <a:t> </a:t>
            </a:r>
            <a:r>
              <a:rPr lang="ru-RU" dirty="0" err="1"/>
              <a:t>процентів</a:t>
            </a:r>
            <a:r>
              <a:rPr lang="ru-RU" dirty="0"/>
              <a:t>, </a:t>
            </a:r>
            <a:r>
              <a:rPr lang="ru-RU" dirty="0" err="1"/>
              <a:t>нарахованих</a:t>
            </a:r>
            <a:r>
              <a:rPr lang="ru-RU" dirty="0"/>
              <a:t> за </a:t>
            </a:r>
            <a:r>
              <a:rPr lang="ru-RU" dirty="0" err="1"/>
              <a:t>залишками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на </a:t>
            </a:r>
            <a:r>
              <a:rPr lang="ru-RU" dirty="0" err="1"/>
              <a:t>власному</a:t>
            </a:r>
            <a:r>
              <a:rPr lang="ru-RU" dirty="0"/>
              <a:t> </a:t>
            </a:r>
            <a:r>
              <a:rPr lang="ru-RU" dirty="0" err="1"/>
              <a:t>інвестиційному</a:t>
            </a:r>
            <a:r>
              <a:rPr lang="ru-RU" dirty="0"/>
              <a:t> </a:t>
            </a:r>
            <a:r>
              <a:rPr lang="ru-RU" dirty="0" err="1"/>
              <a:t>рахунку</a:t>
            </a:r>
            <a:r>
              <a:rPr lang="ru-RU" dirty="0"/>
              <a:t>;</a:t>
            </a:r>
          </a:p>
          <a:p>
            <a:r>
              <a:rPr lang="ru-RU" dirty="0"/>
              <a:t>13)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зарахування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раніше</a:t>
            </a:r>
            <a:r>
              <a:rPr lang="ru-RU" dirty="0"/>
              <a:t> </a:t>
            </a:r>
            <a:r>
              <a:rPr lang="ru-RU" dirty="0" err="1"/>
              <a:t>помилково</a:t>
            </a:r>
            <a:r>
              <a:rPr lang="ru-RU" dirty="0"/>
              <a:t> </a:t>
            </a:r>
            <a:r>
              <a:rPr lang="ru-RU" dirty="0" err="1"/>
              <a:t>переказані</a:t>
            </a:r>
            <a:r>
              <a:rPr lang="ru-RU" dirty="0"/>
              <a:t> з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рахунку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повернення</a:t>
            </a:r>
            <a:r>
              <a:rPr lang="ru-RU" dirty="0"/>
              <a:t> </a:t>
            </a:r>
            <a:r>
              <a:rPr lang="ru-RU" dirty="0" err="1"/>
              <a:t>помилково</a:t>
            </a:r>
            <a:r>
              <a:rPr lang="ru-RU" dirty="0"/>
              <a:t> </a:t>
            </a:r>
            <a:r>
              <a:rPr lang="ru-RU" dirty="0" err="1"/>
              <a:t>отриманих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;</a:t>
            </a:r>
          </a:p>
          <a:p>
            <a:r>
              <a:rPr lang="ru-RU" dirty="0"/>
              <a:t>14) </a:t>
            </a:r>
            <a:r>
              <a:rPr lang="ru-RU" dirty="0" err="1"/>
              <a:t>розрахунки</a:t>
            </a:r>
            <a:r>
              <a:rPr lang="ru-RU" dirty="0"/>
              <a:t> з </a:t>
            </a:r>
            <a:r>
              <a:rPr lang="ru-RU" dirty="0" err="1"/>
              <a:t>митними</a:t>
            </a:r>
            <a:r>
              <a:rPr lang="ru-RU" dirty="0"/>
              <a:t>, </a:t>
            </a:r>
            <a:r>
              <a:rPr lang="ru-RU" dirty="0" err="1"/>
              <a:t>податковими</a:t>
            </a:r>
            <a:r>
              <a:rPr lang="ru-RU" dirty="0"/>
              <a:t> та </a:t>
            </a:r>
            <a:r>
              <a:rPr lang="ru-RU" dirty="0" err="1"/>
              <a:t>іншими</a:t>
            </a:r>
            <a:r>
              <a:rPr lang="ru-RU" dirty="0"/>
              <a:t> органами у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передбачених</a:t>
            </a:r>
            <a:r>
              <a:rPr lang="ru-RU" dirty="0"/>
              <a:t> </a:t>
            </a:r>
            <a:r>
              <a:rPr lang="ru-RU" dirty="0" err="1"/>
              <a:t>законодавством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;</a:t>
            </a:r>
          </a:p>
          <a:p>
            <a:r>
              <a:rPr lang="ru-RU" dirty="0"/>
              <a:t>15) </a:t>
            </a:r>
            <a:r>
              <a:rPr lang="ru-RU" dirty="0" err="1"/>
              <a:t>власника</a:t>
            </a:r>
            <a:r>
              <a:rPr lang="ru-RU" dirty="0"/>
              <a:t> </a:t>
            </a:r>
            <a:r>
              <a:rPr lang="ru-RU" dirty="0" err="1"/>
              <a:t>рахунку</a:t>
            </a:r>
            <a:r>
              <a:rPr lang="ru-RU" dirty="0"/>
              <a:t> - </a:t>
            </a:r>
            <a:r>
              <a:rPr lang="ru-RU" dirty="0" err="1"/>
              <a:t>номінального</a:t>
            </a:r>
            <a:r>
              <a:rPr lang="ru-RU" dirty="0"/>
              <a:t> </a:t>
            </a:r>
            <a:r>
              <a:rPr lang="ru-RU" dirty="0" err="1"/>
              <a:t>утримувача</a:t>
            </a:r>
            <a:r>
              <a:rPr lang="ru-RU" dirty="0"/>
              <a:t> з </a:t>
            </a:r>
            <a:r>
              <a:rPr lang="ru-RU" dirty="0" err="1"/>
              <a:t>цінними</a:t>
            </a:r>
            <a:r>
              <a:rPr lang="ru-RU" dirty="0"/>
              <a:t> </a:t>
            </a:r>
            <a:r>
              <a:rPr lang="ru-RU" dirty="0" err="1"/>
              <a:t>паперами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 </a:t>
            </a:r>
            <a:r>
              <a:rPr lang="ru-RU" u="sng" dirty="0">
                <a:hlinkClick r:id="rId2"/>
              </a:rPr>
              <a:t>Закону </a:t>
            </a:r>
            <a:r>
              <a:rPr lang="ru-RU" u="sng" dirty="0" err="1">
                <a:hlinkClick r:id="rId2"/>
              </a:rPr>
              <a:t>України</a:t>
            </a:r>
            <a:r>
              <a:rPr lang="ru-RU" dirty="0"/>
              <a:t> “Про </a:t>
            </a:r>
            <a:r>
              <a:rPr lang="ru-RU" dirty="0" err="1"/>
              <a:t>депозитарну</a:t>
            </a:r>
            <a:r>
              <a:rPr lang="ru-RU" dirty="0"/>
              <a:t> систему </a:t>
            </a:r>
            <a:r>
              <a:rPr lang="ru-RU" dirty="0" err="1"/>
              <a:t>України</a:t>
            </a:r>
            <a:r>
              <a:rPr lang="ru-RU" dirty="0"/>
              <a:t>”;</a:t>
            </a:r>
          </a:p>
          <a:p>
            <a:r>
              <a:rPr lang="ru-RU" dirty="0"/>
              <a:t>15</a:t>
            </a:r>
            <a:r>
              <a:rPr lang="ru-RU" b="1" baseline="30000" dirty="0"/>
              <a:t>-1</a:t>
            </a:r>
            <a:r>
              <a:rPr lang="ru-RU" dirty="0"/>
              <a:t>) </a:t>
            </a:r>
            <a:r>
              <a:rPr lang="ru-RU" dirty="0" err="1"/>
              <a:t>пов’язані</a:t>
            </a:r>
            <a:r>
              <a:rPr lang="ru-RU" dirty="0"/>
              <a:t> з </a:t>
            </a:r>
            <a:r>
              <a:rPr lang="ru-RU" dirty="0" err="1"/>
              <a:t>наданням</a:t>
            </a:r>
            <a:r>
              <a:rPr lang="ru-RU" dirty="0"/>
              <a:t> резиденту/</a:t>
            </a:r>
            <a:r>
              <a:rPr lang="ru-RU" dirty="0" err="1"/>
              <a:t>отриманням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резидента </a:t>
            </a:r>
            <a:r>
              <a:rPr lang="ru-RU" dirty="0" err="1"/>
              <a:t>поворотної</a:t>
            </a:r>
            <a:r>
              <a:rPr lang="ru-RU" dirty="0"/>
              <a:t> </a:t>
            </a:r>
            <a:r>
              <a:rPr lang="ru-RU" dirty="0" err="1"/>
              <a:t>фінансової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 та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поверненням</a:t>
            </a:r>
            <a:r>
              <a:rPr lang="ru-RU" dirty="0"/>
              <a:t>;</a:t>
            </a:r>
          </a:p>
          <a:p>
            <a:r>
              <a:rPr lang="ru-RU" dirty="0" smtClean="0"/>
              <a:t>15</a:t>
            </a:r>
            <a:r>
              <a:rPr lang="ru-RU" b="1" baseline="30000" dirty="0" smtClean="0"/>
              <a:t>-2</a:t>
            </a:r>
            <a:r>
              <a:rPr lang="ru-RU" dirty="0"/>
              <a:t>) </a:t>
            </a:r>
            <a:r>
              <a:rPr lang="ru-RU" dirty="0" err="1"/>
              <a:t>одержання</a:t>
            </a:r>
            <a:r>
              <a:rPr lang="ru-RU" dirty="0"/>
              <a:t> кредиту/</a:t>
            </a:r>
            <a:r>
              <a:rPr lang="ru-RU" dirty="0" err="1"/>
              <a:t>позики</a:t>
            </a:r>
            <a:r>
              <a:rPr lang="ru-RU" dirty="0"/>
              <a:t> за </a:t>
            </a:r>
            <a:r>
              <a:rPr lang="ru-RU" dirty="0" err="1"/>
              <a:t>кредитним</a:t>
            </a:r>
            <a:r>
              <a:rPr lang="ru-RU" dirty="0"/>
              <a:t> договором/договором </a:t>
            </a:r>
            <a:r>
              <a:rPr lang="ru-RU" dirty="0" err="1"/>
              <a:t>позики</a:t>
            </a:r>
            <a:r>
              <a:rPr lang="ru-RU" dirty="0"/>
              <a:t> з банком/</a:t>
            </a:r>
            <a:r>
              <a:rPr lang="ru-RU" dirty="0" err="1"/>
              <a:t>небанківською</a:t>
            </a:r>
            <a:r>
              <a:rPr lang="ru-RU" dirty="0"/>
              <a:t> </a:t>
            </a:r>
            <a:r>
              <a:rPr lang="ru-RU" dirty="0" err="1"/>
              <a:t>фінансовою</a:t>
            </a:r>
            <a:r>
              <a:rPr lang="ru-RU" dirty="0"/>
              <a:t> </a:t>
            </a:r>
            <a:r>
              <a:rPr lang="ru-RU" dirty="0" err="1"/>
              <a:t>установою</a:t>
            </a:r>
            <a:r>
              <a:rPr lang="ru-RU" dirty="0"/>
              <a:t>;</a:t>
            </a:r>
          </a:p>
          <a:p>
            <a:r>
              <a:rPr lang="ru-RU" dirty="0" smtClean="0"/>
              <a:t>15</a:t>
            </a:r>
            <a:r>
              <a:rPr lang="ru-RU" b="1" baseline="30000" dirty="0" smtClean="0"/>
              <a:t>-3</a:t>
            </a:r>
            <a:r>
              <a:rPr lang="ru-RU" dirty="0"/>
              <a:t>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переказу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для </a:t>
            </a:r>
            <a:r>
              <a:rPr lang="ru-RU" dirty="0" err="1"/>
              <a:t>погашення</a:t>
            </a:r>
            <a:r>
              <a:rPr lang="ru-RU" dirty="0"/>
              <a:t> </a:t>
            </a:r>
            <a:r>
              <a:rPr lang="ru-RU" dirty="0" err="1"/>
              <a:t>заборгованості</a:t>
            </a:r>
            <a:r>
              <a:rPr lang="ru-RU" dirty="0"/>
              <a:t> перед резидентом за </a:t>
            </a:r>
            <a:r>
              <a:rPr lang="ru-RU" dirty="0" err="1"/>
              <a:t>кредитним</a:t>
            </a:r>
            <a:r>
              <a:rPr lang="ru-RU" dirty="0"/>
              <a:t> договором, договором </a:t>
            </a:r>
            <a:r>
              <a:rPr lang="ru-RU" dirty="0" err="1"/>
              <a:t>позики</a:t>
            </a:r>
            <a:r>
              <a:rPr lang="ru-RU" dirty="0"/>
              <a:t> (</a:t>
            </a:r>
            <a:r>
              <a:rPr lang="ru-RU" dirty="0" err="1"/>
              <a:t>уключаючи</a:t>
            </a:r>
            <a:r>
              <a:rPr lang="ru-RU" dirty="0"/>
              <a:t> </a:t>
            </a:r>
            <a:r>
              <a:rPr lang="ru-RU" dirty="0" err="1"/>
              <a:t>проценти</a:t>
            </a:r>
            <a:r>
              <a:rPr lang="ru-RU" dirty="0"/>
              <a:t> та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платежі</a:t>
            </a:r>
            <a:r>
              <a:rPr lang="ru-RU" dirty="0"/>
              <a:t> з </a:t>
            </a:r>
            <a:r>
              <a:rPr lang="ru-RU" dirty="0" err="1"/>
              <a:t>обслуговування</a:t>
            </a:r>
            <a:r>
              <a:rPr lang="ru-RU" dirty="0"/>
              <a:t> кредиту, </a:t>
            </a:r>
            <a:r>
              <a:rPr lang="ru-RU" dirty="0" err="1"/>
              <a:t>позики</a:t>
            </a:r>
            <a:r>
              <a:rPr lang="ru-RU" dirty="0"/>
              <a:t>, </a:t>
            </a:r>
            <a:r>
              <a:rPr lang="ru-RU" dirty="0" err="1"/>
              <a:t>установлені</a:t>
            </a:r>
            <a:r>
              <a:rPr lang="ru-RU" dirty="0"/>
              <a:t> </a:t>
            </a:r>
            <a:r>
              <a:rPr lang="ru-RU" dirty="0" err="1"/>
              <a:t>відповідним</a:t>
            </a:r>
            <a:r>
              <a:rPr lang="ru-RU" dirty="0"/>
              <a:t> договором);</a:t>
            </a:r>
          </a:p>
          <a:p>
            <a:r>
              <a:rPr lang="ru-RU" dirty="0" smtClean="0"/>
              <a:t>16</a:t>
            </a:r>
            <a:r>
              <a:rPr lang="ru-RU" dirty="0"/>
              <a:t>) </a:t>
            </a:r>
            <a:r>
              <a:rPr lang="ru-RU" dirty="0" err="1"/>
              <a:t>операції</a:t>
            </a:r>
            <a:r>
              <a:rPr lang="ru-RU" dirty="0"/>
              <a:t> (</a:t>
            </a:r>
            <a:r>
              <a:rPr lang="ru-RU" dirty="0" err="1"/>
              <a:t>перекази</a:t>
            </a:r>
            <a:r>
              <a:rPr lang="ru-RU" dirty="0"/>
              <a:t>),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дозволені</a:t>
            </a:r>
            <a:r>
              <a:rPr lang="ru-RU" dirty="0"/>
              <a:t> </a:t>
            </a:r>
            <a:r>
              <a:rPr lang="ru-RU" dirty="0" err="1"/>
              <a:t>цим</a:t>
            </a:r>
            <a:r>
              <a:rPr lang="ru-RU" dirty="0"/>
              <a:t> </a:t>
            </a:r>
            <a:r>
              <a:rPr lang="ru-RU" dirty="0" err="1"/>
              <a:t>Положенням</a:t>
            </a:r>
            <a:r>
              <a:rPr lang="ru-RU" dirty="0"/>
              <a:t> для </a:t>
            </a:r>
            <a:r>
              <a:rPr lang="ru-RU" dirty="0" err="1"/>
              <a:t>здійснення</a:t>
            </a:r>
            <a:r>
              <a:rPr lang="ru-RU" dirty="0"/>
              <a:t> з/на </a:t>
            </a:r>
            <a:r>
              <a:rPr lang="ru-RU" dirty="0" err="1"/>
              <a:t>поточних</a:t>
            </a:r>
            <a:r>
              <a:rPr lang="ru-RU" dirty="0"/>
              <a:t>(і) </a:t>
            </a:r>
            <a:r>
              <a:rPr lang="ru-RU" dirty="0" err="1"/>
              <a:t>рахунків</a:t>
            </a:r>
            <a:r>
              <a:rPr lang="ru-RU" dirty="0"/>
              <a:t>(и) </a:t>
            </a:r>
            <a:r>
              <a:rPr lang="ru-RU" dirty="0" err="1"/>
              <a:t>резидентів</a:t>
            </a:r>
            <a:r>
              <a:rPr lang="ru-RU" dirty="0"/>
              <a:t> на/з </a:t>
            </a:r>
            <a:r>
              <a:rPr lang="ru-RU" dirty="0" err="1"/>
              <a:t>рахунки</a:t>
            </a:r>
            <a:r>
              <a:rPr lang="ru-RU" dirty="0"/>
              <a:t>(</a:t>
            </a:r>
            <a:r>
              <a:rPr lang="ru-RU" dirty="0" err="1"/>
              <a:t>ів</a:t>
            </a:r>
            <a:r>
              <a:rPr lang="ru-RU" dirty="0"/>
              <a:t>) </a:t>
            </a:r>
            <a:r>
              <a:rPr lang="ru-RU" dirty="0" err="1"/>
              <a:t>нерезидентів</a:t>
            </a:r>
            <a:r>
              <a:rPr lang="ru-RU" dirty="0"/>
              <a:t> за кордоном.</a:t>
            </a:r>
          </a:p>
        </p:txBody>
      </p:sp>
    </p:spTree>
    <p:extLst>
      <p:ext uri="{BB962C8B-B14F-4D97-AF65-F5344CB8AC3E}">
        <p14:creationId xmlns:p14="http://schemas.microsoft.com/office/powerpoint/2010/main" val="241382271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251" y="204717"/>
            <a:ext cx="9608023" cy="6496334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0940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251" y="204717"/>
            <a:ext cx="9608023" cy="6496334"/>
          </a:xfrm>
        </p:spPr>
        <p:txBody>
          <a:bodyPr>
            <a:normAutofit fontScale="92500" lnSpcReduction="10000"/>
          </a:bodyPr>
          <a:lstStyle/>
          <a:p>
            <a:r>
              <a:rPr lang="ru-RU" dirty="0" err="1"/>
              <a:t>Органи</a:t>
            </a:r>
            <a:r>
              <a:rPr lang="ru-RU" dirty="0"/>
              <a:t> валютного </a:t>
            </a:r>
            <a:r>
              <a:rPr lang="ru-RU" dirty="0" err="1"/>
              <a:t>нагляду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право </a:t>
            </a:r>
            <a:r>
              <a:rPr lang="ru-RU" dirty="0" err="1"/>
              <a:t>проводити</a:t>
            </a:r>
            <a:r>
              <a:rPr lang="ru-RU" dirty="0"/>
              <a:t> </a:t>
            </a:r>
            <a:r>
              <a:rPr lang="ru-RU" dirty="0" err="1"/>
              <a:t>перевірки</a:t>
            </a:r>
            <a:r>
              <a:rPr lang="ru-RU" dirty="0"/>
              <a:t> з </a:t>
            </a:r>
            <a:r>
              <a:rPr lang="ru-RU" dirty="0" err="1"/>
              <a:t>питань</a:t>
            </a:r>
            <a:r>
              <a:rPr lang="ru-RU" dirty="0"/>
              <a:t> </a:t>
            </a:r>
            <a:r>
              <a:rPr lang="ru-RU" dirty="0" err="1"/>
              <a:t>дотримання</a:t>
            </a:r>
            <a:r>
              <a:rPr lang="ru-RU" dirty="0"/>
              <a:t> </a:t>
            </a:r>
            <a:r>
              <a:rPr lang="ru-RU" dirty="0" err="1"/>
              <a:t>вимог</a:t>
            </a:r>
            <a:r>
              <a:rPr lang="ru-RU" dirty="0"/>
              <a:t> валютного </a:t>
            </a:r>
            <a:r>
              <a:rPr lang="ru-RU" dirty="0" err="1"/>
              <a:t>законодавства</a:t>
            </a:r>
            <a:r>
              <a:rPr lang="ru-RU" dirty="0"/>
              <a:t> </a:t>
            </a:r>
            <a:r>
              <a:rPr lang="ru-RU" dirty="0" err="1" smtClean="0"/>
              <a:t>суб’єктами</a:t>
            </a:r>
            <a:r>
              <a:rPr lang="ru-RU" dirty="0" smtClean="0"/>
              <a:t> </a:t>
            </a:r>
            <a:r>
              <a:rPr lang="ru-RU" dirty="0" err="1"/>
              <a:t>здійснення</a:t>
            </a:r>
            <a:r>
              <a:rPr lang="ru-RU" dirty="0"/>
              <a:t> таких </a:t>
            </a:r>
            <a:r>
              <a:rPr lang="ru-RU" dirty="0" err="1"/>
              <a:t>операцій</a:t>
            </a:r>
            <a:r>
              <a:rPr lang="ru-RU" dirty="0"/>
              <a:t>.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перевірок</a:t>
            </a:r>
            <a:r>
              <a:rPr lang="ru-RU" dirty="0"/>
              <a:t> з </a:t>
            </a:r>
            <a:r>
              <a:rPr lang="ru-RU" dirty="0" err="1"/>
              <a:t>питань</a:t>
            </a:r>
            <a:r>
              <a:rPr lang="ru-RU" dirty="0"/>
              <a:t> </a:t>
            </a:r>
            <a:r>
              <a:rPr lang="ru-RU" dirty="0" err="1"/>
              <a:t>дотримання</a:t>
            </a:r>
            <a:r>
              <a:rPr lang="ru-RU" dirty="0"/>
              <a:t> </a:t>
            </a:r>
            <a:r>
              <a:rPr lang="ru-RU" dirty="0" err="1"/>
              <a:t>вимог</a:t>
            </a:r>
            <a:r>
              <a:rPr lang="ru-RU" dirty="0"/>
              <a:t> валютного </a:t>
            </a:r>
            <a:r>
              <a:rPr lang="ru-RU" dirty="0" err="1"/>
              <a:t>законодавства</a:t>
            </a:r>
            <a:r>
              <a:rPr lang="ru-RU" dirty="0"/>
              <a:t> </a:t>
            </a:r>
            <a:r>
              <a:rPr lang="ru-RU" dirty="0" err="1"/>
              <a:t>органи</a:t>
            </a:r>
            <a:r>
              <a:rPr lang="ru-RU" dirty="0"/>
              <a:t> валютного </a:t>
            </a:r>
            <a:r>
              <a:rPr lang="ru-RU" dirty="0" err="1"/>
              <a:t>нагляду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право </a:t>
            </a:r>
            <a:r>
              <a:rPr lang="ru-RU" dirty="0" err="1"/>
              <a:t>вимагати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агентів</a:t>
            </a:r>
            <a:r>
              <a:rPr lang="ru-RU" dirty="0"/>
              <a:t> валютного </a:t>
            </a:r>
            <a:r>
              <a:rPr lang="ru-RU" dirty="0" err="1"/>
              <a:t>нагляду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є </a:t>
            </a:r>
            <a:r>
              <a:rPr lang="ru-RU" dirty="0" err="1"/>
              <a:t>об’єктом</a:t>
            </a:r>
            <a:r>
              <a:rPr lang="ru-RU" dirty="0"/>
              <a:t> таких </a:t>
            </a:r>
            <a:r>
              <a:rPr lang="ru-RU" dirty="0" err="1"/>
              <a:t>перевірок</a:t>
            </a:r>
            <a:r>
              <a:rPr lang="ru-RU" dirty="0"/>
              <a:t>, </a:t>
            </a:r>
            <a:r>
              <a:rPr lang="ru-RU" dirty="0" err="1"/>
              <a:t>надання</a:t>
            </a:r>
            <a:r>
              <a:rPr lang="ru-RU" dirty="0"/>
              <a:t> доступу до систем </a:t>
            </a:r>
            <a:r>
              <a:rPr lang="ru-RU" dirty="0" err="1"/>
              <a:t>автоматизації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, </a:t>
            </a:r>
            <a:r>
              <a:rPr lang="ru-RU" dirty="0" err="1"/>
              <a:t>підтвердних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 та </a:t>
            </a:r>
            <a:r>
              <a:rPr lang="ru-RU" dirty="0" err="1"/>
              <a:t>іншої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про </a:t>
            </a:r>
            <a:r>
              <a:rPr lang="ru-RU" dirty="0" err="1"/>
              <a:t>валютні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пояснень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проведених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, а </a:t>
            </a:r>
            <a:r>
              <a:rPr lang="ru-RU" dirty="0" err="1"/>
              <a:t>агенти</a:t>
            </a:r>
            <a:r>
              <a:rPr lang="ru-RU" dirty="0"/>
              <a:t> валютного </a:t>
            </a:r>
            <a:r>
              <a:rPr lang="ru-RU" dirty="0" err="1"/>
              <a:t>нагляду</a:t>
            </a:r>
            <a:r>
              <a:rPr lang="ru-RU" dirty="0"/>
              <a:t> та </a:t>
            </a:r>
            <a:r>
              <a:rPr lang="ru-RU" dirty="0" err="1"/>
              <a:t>інші</a:t>
            </a:r>
            <a:r>
              <a:rPr lang="ru-RU" dirty="0"/>
              <a:t> особи, </a:t>
            </a:r>
            <a:r>
              <a:rPr lang="ru-RU" dirty="0" err="1"/>
              <a:t>які</a:t>
            </a:r>
            <a:r>
              <a:rPr lang="ru-RU" dirty="0"/>
              <a:t> є </a:t>
            </a:r>
            <a:r>
              <a:rPr lang="ru-RU" dirty="0" err="1"/>
              <a:t>об’єктом</a:t>
            </a:r>
            <a:r>
              <a:rPr lang="ru-RU" dirty="0"/>
              <a:t> таких </a:t>
            </a:r>
            <a:r>
              <a:rPr lang="ru-RU" dirty="0" err="1"/>
              <a:t>перевірок</a:t>
            </a:r>
            <a:r>
              <a:rPr lang="ru-RU" dirty="0"/>
              <a:t>, </a:t>
            </a:r>
            <a:r>
              <a:rPr lang="ru-RU" dirty="0" err="1"/>
              <a:t>зобов’язані</a:t>
            </a:r>
            <a:r>
              <a:rPr lang="ru-RU" dirty="0"/>
              <a:t> </a:t>
            </a:r>
            <a:r>
              <a:rPr lang="ru-RU" dirty="0" err="1"/>
              <a:t>безоплатно</a:t>
            </a:r>
            <a:r>
              <a:rPr lang="ru-RU" dirty="0"/>
              <a:t> </a:t>
            </a:r>
            <a:r>
              <a:rPr lang="ru-RU" dirty="0" err="1"/>
              <a:t>надавати</a:t>
            </a:r>
            <a:r>
              <a:rPr lang="ru-RU" dirty="0"/>
              <a:t> </a:t>
            </a:r>
            <a:r>
              <a:rPr lang="ru-RU" dirty="0" err="1"/>
              <a:t>відповідний</a:t>
            </a:r>
            <a:r>
              <a:rPr lang="ru-RU" dirty="0"/>
              <a:t> доступ, </a:t>
            </a:r>
            <a:r>
              <a:rPr lang="ru-RU" dirty="0" err="1"/>
              <a:t>пояснення</a:t>
            </a:r>
            <a:r>
              <a:rPr lang="ru-RU" dirty="0"/>
              <a:t>, </a:t>
            </a:r>
            <a:r>
              <a:rPr lang="ru-RU" dirty="0" err="1"/>
              <a:t>документи</a:t>
            </a:r>
            <a:r>
              <a:rPr lang="ru-RU" dirty="0"/>
              <a:t> та </a:t>
            </a:r>
            <a:r>
              <a:rPr lang="ru-RU" dirty="0" err="1"/>
              <a:t>іншу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Інформація</a:t>
            </a:r>
            <a:r>
              <a:rPr lang="ru-RU" dirty="0"/>
              <a:t> про банки та (</a:t>
            </a:r>
            <a:r>
              <a:rPr lang="ru-RU" dirty="0" err="1"/>
              <a:t>або</a:t>
            </a:r>
            <a:r>
              <a:rPr lang="ru-RU" dirty="0"/>
              <a:t>) </a:t>
            </a:r>
            <a:r>
              <a:rPr lang="ru-RU" dirty="0" err="1"/>
              <a:t>клієнтів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збирається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здійснення</a:t>
            </a:r>
            <a:r>
              <a:rPr lang="ru-RU" dirty="0"/>
              <a:t> валютного </a:t>
            </a:r>
            <a:r>
              <a:rPr lang="ru-RU" dirty="0" err="1"/>
              <a:t>нагляду</a:t>
            </a:r>
            <a:r>
              <a:rPr lang="ru-RU" dirty="0"/>
              <a:t> за банками, становить </a:t>
            </a:r>
            <a:r>
              <a:rPr lang="ru-RU" dirty="0" err="1"/>
              <a:t>банківську</a:t>
            </a:r>
            <a:r>
              <a:rPr lang="ru-RU" dirty="0"/>
              <a:t> </a:t>
            </a:r>
            <a:r>
              <a:rPr lang="ru-RU" dirty="0" err="1"/>
              <a:t>таємницю</a:t>
            </a:r>
            <a:r>
              <a:rPr lang="ru-RU" dirty="0"/>
              <a:t>.</a:t>
            </a:r>
          </a:p>
          <a:p>
            <a:r>
              <a:rPr lang="ru-RU" dirty="0" err="1"/>
              <a:t>Інформація</a:t>
            </a:r>
            <a:r>
              <a:rPr lang="ru-RU" dirty="0"/>
              <a:t> про </a:t>
            </a:r>
            <a:r>
              <a:rPr lang="ru-RU" dirty="0" err="1"/>
              <a:t>небанківські</a:t>
            </a:r>
            <a:r>
              <a:rPr lang="ru-RU" dirty="0"/>
              <a:t> </a:t>
            </a:r>
            <a:r>
              <a:rPr lang="ru-RU" dirty="0" err="1"/>
              <a:t>фінансові</a:t>
            </a:r>
            <a:r>
              <a:rPr lang="ru-RU" dirty="0"/>
              <a:t> установи та </a:t>
            </a:r>
            <a:r>
              <a:rPr lang="ru-RU" dirty="0" err="1"/>
              <a:t>операторів</a:t>
            </a:r>
            <a:r>
              <a:rPr lang="ru-RU" dirty="0"/>
              <a:t> </a:t>
            </a:r>
            <a:r>
              <a:rPr lang="ru-RU" dirty="0" err="1"/>
              <a:t>поштового</a:t>
            </a:r>
            <a:r>
              <a:rPr lang="ru-RU" dirty="0"/>
              <a:t> </a:t>
            </a:r>
            <a:r>
              <a:rPr lang="ru-RU" dirty="0" err="1"/>
              <a:t>зв’язку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їхніх</a:t>
            </a:r>
            <a:r>
              <a:rPr lang="ru-RU" dirty="0"/>
              <a:t> </a:t>
            </a:r>
            <a:r>
              <a:rPr lang="ru-RU" dirty="0" err="1"/>
              <a:t>клієнтів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збирається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здійснення</a:t>
            </a:r>
            <a:r>
              <a:rPr lang="ru-RU" dirty="0"/>
              <a:t> валютного </a:t>
            </a:r>
            <a:r>
              <a:rPr lang="ru-RU" dirty="0" err="1"/>
              <a:t>нагляду</a:t>
            </a:r>
            <a:r>
              <a:rPr lang="ru-RU" dirty="0"/>
              <a:t> за </a:t>
            </a:r>
            <a:r>
              <a:rPr lang="ru-RU" dirty="0" err="1"/>
              <a:t>небанківськими</a:t>
            </a:r>
            <a:r>
              <a:rPr lang="ru-RU" dirty="0"/>
              <a:t> </a:t>
            </a:r>
            <a:r>
              <a:rPr lang="ru-RU" dirty="0" err="1"/>
              <a:t>фінансовими</a:t>
            </a:r>
            <a:r>
              <a:rPr lang="ru-RU" dirty="0"/>
              <a:t> </a:t>
            </a:r>
            <a:r>
              <a:rPr lang="ru-RU" dirty="0" err="1"/>
              <a:t>установами</a:t>
            </a:r>
            <a:r>
              <a:rPr lang="ru-RU" dirty="0"/>
              <a:t> та операторами </a:t>
            </a:r>
            <a:r>
              <a:rPr lang="ru-RU" dirty="0" err="1"/>
              <a:t>поштового</a:t>
            </a:r>
            <a:r>
              <a:rPr lang="ru-RU" dirty="0"/>
              <a:t> </a:t>
            </a:r>
            <a:r>
              <a:rPr lang="ru-RU" dirty="0" err="1"/>
              <a:t>зв’язку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отримали</a:t>
            </a:r>
            <a:r>
              <a:rPr lang="ru-RU" dirty="0"/>
              <a:t> </a:t>
            </a:r>
            <a:r>
              <a:rPr lang="ru-RU" dirty="0" err="1"/>
              <a:t>ліцензію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 на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, є </a:t>
            </a:r>
            <a:r>
              <a:rPr lang="ru-RU" dirty="0" err="1"/>
              <a:t>інформацією</a:t>
            </a:r>
            <a:r>
              <a:rPr lang="ru-RU" dirty="0"/>
              <a:t> з </a:t>
            </a:r>
            <a:r>
              <a:rPr lang="ru-RU" dirty="0" err="1"/>
              <a:t>обмеженим</a:t>
            </a:r>
            <a:r>
              <a:rPr lang="ru-RU" dirty="0"/>
              <a:t> доступом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виявлення</a:t>
            </a:r>
            <a:r>
              <a:rPr lang="ru-RU" dirty="0"/>
              <a:t> </a:t>
            </a:r>
            <a:r>
              <a:rPr lang="ru-RU" dirty="0" err="1"/>
              <a:t>порушень</a:t>
            </a:r>
            <a:r>
              <a:rPr lang="ru-RU" dirty="0"/>
              <a:t> валютного </a:t>
            </a:r>
            <a:r>
              <a:rPr lang="ru-RU" dirty="0" err="1"/>
              <a:t>законодавства</a:t>
            </a:r>
            <a:r>
              <a:rPr lang="ru-RU" dirty="0"/>
              <a:t> </a:t>
            </a:r>
            <a:r>
              <a:rPr lang="ru-RU" dirty="0" err="1"/>
              <a:t>органи</a:t>
            </a:r>
            <a:r>
              <a:rPr lang="ru-RU" dirty="0"/>
              <a:t> валютного </a:t>
            </a:r>
            <a:r>
              <a:rPr lang="ru-RU" dirty="0" err="1"/>
              <a:t>нагляду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право </a:t>
            </a:r>
            <a:r>
              <a:rPr lang="ru-RU" dirty="0" err="1"/>
              <a:t>вимагати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агентів</a:t>
            </a:r>
            <a:r>
              <a:rPr lang="ru-RU" dirty="0"/>
              <a:t> валютного </a:t>
            </a:r>
            <a:r>
              <a:rPr lang="ru-RU" dirty="0" err="1"/>
              <a:t>нагляду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є </a:t>
            </a:r>
            <a:r>
              <a:rPr lang="ru-RU" dirty="0" err="1"/>
              <a:t>об’єктом</a:t>
            </a:r>
            <a:r>
              <a:rPr lang="ru-RU" dirty="0"/>
              <a:t> таких </a:t>
            </a:r>
            <a:r>
              <a:rPr lang="ru-RU" dirty="0" err="1"/>
              <a:t>перевірок</a:t>
            </a:r>
            <a:r>
              <a:rPr lang="ru-RU" dirty="0"/>
              <a:t> і допустили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порушення</a:t>
            </a:r>
            <a:r>
              <a:rPr lang="ru-RU" dirty="0"/>
              <a:t>, </a:t>
            </a:r>
            <a:r>
              <a:rPr lang="ru-RU" dirty="0" err="1"/>
              <a:t>дотримання</a:t>
            </a:r>
            <a:r>
              <a:rPr lang="ru-RU" dirty="0"/>
              <a:t> </a:t>
            </a:r>
            <a:r>
              <a:rPr lang="ru-RU" dirty="0" err="1"/>
              <a:t>вимог</a:t>
            </a:r>
            <a:r>
              <a:rPr lang="ru-RU" dirty="0"/>
              <a:t> валютного </a:t>
            </a:r>
            <a:r>
              <a:rPr lang="ru-RU" dirty="0" err="1"/>
              <a:t>законодавства</a:t>
            </a:r>
            <a:r>
              <a:rPr lang="ru-RU" dirty="0"/>
              <a:t> та </a:t>
            </a:r>
            <a:r>
              <a:rPr lang="ru-RU" dirty="0" err="1"/>
              <a:t>застосовувати</a:t>
            </a:r>
            <a:r>
              <a:rPr lang="ru-RU" dirty="0"/>
              <a:t> заходи </a:t>
            </a:r>
            <a:r>
              <a:rPr lang="ru-RU" dirty="0" err="1"/>
              <a:t>впливу</a:t>
            </a:r>
            <a:r>
              <a:rPr lang="ru-RU" dirty="0"/>
              <a:t>, </a:t>
            </a:r>
            <a:r>
              <a:rPr lang="ru-RU" dirty="0" err="1"/>
              <a:t>передбачені</a:t>
            </a:r>
            <a:r>
              <a:rPr lang="ru-RU" dirty="0"/>
              <a:t> законом.</a:t>
            </a:r>
          </a:p>
          <a:p>
            <a:r>
              <a:rPr lang="ru-RU" dirty="0" smtClean="0"/>
              <a:t>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виявлення</a:t>
            </a:r>
            <a:r>
              <a:rPr lang="ru-RU" dirty="0"/>
              <a:t> агентом валютного </a:t>
            </a:r>
            <a:r>
              <a:rPr lang="ru-RU" dirty="0" err="1"/>
              <a:t>нагляду</a:t>
            </a:r>
            <a:r>
              <a:rPr lang="ru-RU" dirty="0"/>
              <a:t> </a:t>
            </a:r>
            <a:r>
              <a:rPr lang="ru-RU" dirty="0" err="1"/>
              <a:t>порушення</a:t>
            </a:r>
            <a:r>
              <a:rPr lang="ru-RU" dirty="0"/>
              <a:t> </a:t>
            </a:r>
            <a:r>
              <a:rPr lang="ru-RU" dirty="0" err="1"/>
              <a:t>суб’єктом</a:t>
            </a:r>
            <a:r>
              <a:rPr lang="ru-RU" dirty="0"/>
              <a:t> </a:t>
            </a:r>
            <a:r>
              <a:rPr lang="ru-RU" dirty="0" err="1"/>
              <a:t>валютної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валютного </a:t>
            </a:r>
            <a:r>
              <a:rPr lang="ru-RU" dirty="0" err="1"/>
              <a:t>законодавства</a:t>
            </a:r>
            <a:r>
              <a:rPr lang="ru-RU" dirty="0"/>
              <a:t> агент валютного </a:t>
            </a:r>
            <a:r>
              <a:rPr lang="ru-RU" dirty="0" err="1"/>
              <a:t>нагляду</a:t>
            </a:r>
            <a:r>
              <a:rPr lang="ru-RU" dirty="0"/>
              <a:t> </a:t>
            </a:r>
            <a:r>
              <a:rPr lang="ru-RU" dirty="0" err="1"/>
              <a:t>запобігає</a:t>
            </a:r>
            <a:r>
              <a:rPr lang="ru-RU" dirty="0"/>
              <a:t> </a:t>
            </a:r>
            <a:r>
              <a:rPr lang="ru-RU" dirty="0" err="1"/>
              <a:t>проведенню</a:t>
            </a:r>
            <a:r>
              <a:rPr lang="ru-RU" dirty="0"/>
              <a:t> </a:t>
            </a:r>
            <a:r>
              <a:rPr lang="ru-RU" dirty="0" err="1"/>
              <a:t>такої</a:t>
            </a:r>
            <a:r>
              <a:rPr lang="ru-RU" dirty="0"/>
              <a:t> </a:t>
            </a:r>
            <a:r>
              <a:rPr lang="ru-RU" dirty="0" err="1"/>
              <a:t>валютної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та </a:t>
            </a:r>
            <a:r>
              <a:rPr lang="ru-RU" dirty="0" err="1"/>
              <a:t>інформує</a:t>
            </a:r>
            <a:r>
              <a:rPr lang="ru-RU" dirty="0"/>
              <a:t> про </a:t>
            </a:r>
            <a:r>
              <a:rPr lang="ru-RU" dirty="0" err="1"/>
              <a:t>таку</a:t>
            </a:r>
            <a:r>
              <a:rPr lang="ru-RU" dirty="0"/>
              <a:t> </a:t>
            </a:r>
            <a:r>
              <a:rPr lang="ru-RU" dirty="0" err="1"/>
              <a:t>валютну</a:t>
            </a:r>
            <a:r>
              <a:rPr lang="ru-RU" dirty="0"/>
              <a:t> </a:t>
            </a:r>
            <a:r>
              <a:rPr lang="ru-RU" dirty="0" err="1"/>
              <a:t>операцію</a:t>
            </a:r>
            <a:r>
              <a:rPr lang="ru-RU" dirty="0"/>
              <a:t> орган валютного </a:t>
            </a:r>
            <a:r>
              <a:rPr lang="ru-RU" dirty="0" err="1"/>
              <a:t>нагляду</a:t>
            </a:r>
            <a:r>
              <a:rPr lang="ru-RU" dirty="0"/>
              <a:t> у порядку, </a:t>
            </a:r>
            <a:r>
              <a:rPr lang="ru-RU" dirty="0" err="1"/>
              <a:t>встановленому</a:t>
            </a:r>
            <a:r>
              <a:rPr lang="ru-RU" dirty="0"/>
              <a:t> </a:t>
            </a:r>
            <a:r>
              <a:rPr lang="ru-RU" dirty="0" err="1"/>
              <a:t>Національним</a:t>
            </a:r>
            <a:r>
              <a:rPr lang="ru-RU" dirty="0"/>
              <a:t> банком </a:t>
            </a:r>
            <a:r>
              <a:rPr lang="ru-RU" dirty="0" err="1"/>
              <a:t>України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2662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251" y="204717"/>
            <a:ext cx="9608023" cy="6496334"/>
          </a:xfrm>
        </p:spPr>
        <p:txBody>
          <a:bodyPr>
            <a:normAutofit lnSpcReduction="10000"/>
          </a:bodyPr>
          <a:lstStyle/>
          <a:p>
            <a:r>
              <a:rPr lang="ru-RU" dirty="0" err="1"/>
              <a:t>Органи</a:t>
            </a:r>
            <a:r>
              <a:rPr lang="ru-RU" dirty="0"/>
              <a:t> валютного </a:t>
            </a:r>
            <a:r>
              <a:rPr lang="ru-RU" dirty="0" err="1"/>
              <a:t>нагляду</a:t>
            </a:r>
            <a:r>
              <a:rPr lang="ru-RU" dirty="0"/>
              <a:t> </a:t>
            </a:r>
            <a:r>
              <a:rPr lang="ru-RU" dirty="0" err="1"/>
              <a:t>обмінюються</a:t>
            </a:r>
            <a:r>
              <a:rPr lang="ru-RU" dirty="0"/>
              <a:t> </a:t>
            </a:r>
            <a:r>
              <a:rPr lang="ru-RU" dirty="0" err="1"/>
              <a:t>інформацією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виявлених</a:t>
            </a:r>
            <a:r>
              <a:rPr lang="ru-RU" dirty="0"/>
              <a:t> </a:t>
            </a:r>
            <a:r>
              <a:rPr lang="ru-RU" dirty="0" err="1"/>
              <a:t>порушень</a:t>
            </a:r>
            <a:r>
              <a:rPr lang="ru-RU" dirty="0"/>
              <a:t> валютного </a:t>
            </a:r>
            <a:r>
              <a:rPr lang="ru-RU" dirty="0" err="1"/>
              <a:t>законодавства</a:t>
            </a:r>
            <a:r>
              <a:rPr lang="ru-RU" dirty="0"/>
              <a:t>, </a:t>
            </a:r>
            <a:r>
              <a:rPr lang="ru-RU" dirty="0" err="1"/>
              <a:t>отриманою</a:t>
            </a:r>
            <a:r>
              <a:rPr lang="ru-RU" dirty="0"/>
              <a:t> ними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здійснення</a:t>
            </a:r>
            <a:r>
              <a:rPr lang="ru-RU" dirty="0"/>
              <a:t> валютного </a:t>
            </a:r>
            <a:r>
              <a:rPr lang="ru-RU" dirty="0" err="1"/>
              <a:t>нагляду</a:t>
            </a:r>
            <a:r>
              <a:rPr lang="ru-RU" dirty="0"/>
              <a:t>, з метою </a:t>
            </a:r>
            <a:r>
              <a:rPr lang="ru-RU" dirty="0" err="1"/>
              <a:t>реалізації</a:t>
            </a:r>
            <a:r>
              <a:rPr lang="ru-RU" dirty="0"/>
              <a:t> </a:t>
            </a:r>
            <a:r>
              <a:rPr lang="ru-RU" dirty="0" err="1"/>
              <a:t>повноважень</a:t>
            </a:r>
            <a:r>
              <a:rPr lang="ru-RU" dirty="0"/>
              <a:t> у </a:t>
            </a:r>
            <a:r>
              <a:rPr lang="ru-RU" dirty="0" err="1"/>
              <a:t>сфері</a:t>
            </a:r>
            <a:r>
              <a:rPr lang="ru-RU" dirty="0"/>
              <a:t> валютного </a:t>
            </a:r>
            <a:r>
              <a:rPr lang="ru-RU" dirty="0" err="1"/>
              <a:t>регулювання</a:t>
            </a:r>
            <a:r>
              <a:rPr lang="ru-RU" dirty="0"/>
              <a:t> та </a:t>
            </a:r>
            <a:r>
              <a:rPr lang="ru-RU" dirty="0" err="1"/>
              <a:t>нагляду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 smtClean="0"/>
              <a:t>Органи</a:t>
            </a:r>
            <a:r>
              <a:rPr lang="ru-RU" dirty="0" smtClean="0"/>
              <a:t> </a:t>
            </a:r>
            <a:r>
              <a:rPr lang="ru-RU" dirty="0"/>
              <a:t>валютного </a:t>
            </a:r>
            <a:r>
              <a:rPr lang="ru-RU" dirty="0" err="1"/>
              <a:t>нагляду</a:t>
            </a:r>
            <a:r>
              <a:rPr lang="ru-RU" dirty="0"/>
              <a:t> та </a:t>
            </a:r>
            <a:r>
              <a:rPr lang="ru-RU" dirty="0" err="1"/>
              <a:t>агенти</a:t>
            </a:r>
            <a:r>
              <a:rPr lang="ru-RU" dirty="0"/>
              <a:t> валютного </a:t>
            </a:r>
            <a:r>
              <a:rPr lang="ru-RU" dirty="0" err="1"/>
              <a:t>нагляду</a:t>
            </a:r>
            <a:r>
              <a:rPr lang="ru-RU" dirty="0"/>
              <a:t>,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посадові</a:t>
            </a:r>
            <a:r>
              <a:rPr lang="ru-RU" dirty="0"/>
              <a:t> особи </a:t>
            </a:r>
            <a:r>
              <a:rPr lang="ru-RU" dirty="0" err="1"/>
              <a:t>зобов’язані</a:t>
            </a:r>
            <a:r>
              <a:rPr lang="ru-RU" dirty="0"/>
              <a:t> в порядку, </a:t>
            </a:r>
            <a:r>
              <a:rPr lang="ru-RU" dirty="0" err="1"/>
              <a:t>передбаченому</a:t>
            </a:r>
            <a:r>
              <a:rPr lang="ru-RU" dirty="0"/>
              <a:t> </a:t>
            </a:r>
            <a:r>
              <a:rPr lang="ru-RU" dirty="0" err="1"/>
              <a:t>законодавством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запобігати</a:t>
            </a:r>
            <a:r>
              <a:rPr lang="ru-RU" dirty="0"/>
              <a:t> </a:t>
            </a:r>
            <a:r>
              <a:rPr lang="ru-RU" dirty="0" err="1"/>
              <a:t>розголошенню</a:t>
            </a:r>
            <a:r>
              <a:rPr lang="ru-RU" dirty="0"/>
              <a:t> </a:t>
            </a:r>
            <a:r>
              <a:rPr lang="ru-RU" dirty="0" err="1"/>
              <a:t>комерційної</a:t>
            </a:r>
            <a:r>
              <a:rPr lang="ru-RU" dirty="0"/>
              <a:t> </a:t>
            </a:r>
            <a:r>
              <a:rPr lang="ru-RU" dirty="0" err="1"/>
              <a:t>таємниці</a:t>
            </a:r>
            <a:r>
              <a:rPr lang="ru-RU" dirty="0"/>
              <a:t> та </a:t>
            </a:r>
            <a:r>
              <a:rPr lang="ru-RU" dirty="0" err="1"/>
              <a:t>іншої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, доступ до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законодавства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є </a:t>
            </a:r>
            <a:r>
              <a:rPr lang="ru-RU" dirty="0" err="1"/>
              <a:t>обмеженим</a:t>
            </a:r>
            <a:r>
              <a:rPr lang="ru-RU" dirty="0"/>
              <a:t> та яка стала </a:t>
            </a:r>
            <a:r>
              <a:rPr lang="ru-RU" dirty="0" err="1"/>
              <a:t>їм</a:t>
            </a:r>
            <a:r>
              <a:rPr lang="ru-RU" dirty="0"/>
              <a:t> </a:t>
            </a:r>
            <a:r>
              <a:rPr lang="ru-RU" dirty="0" err="1"/>
              <a:t>відомою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здійснення</a:t>
            </a:r>
            <a:r>
              <a:rPr lang="ru-RU" dirty="0"/>
              <a:t> ними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повноважень</a:t>
            </a:r>
            <a:r>
              <a:rPr lang="ru-RU" dirty="0"/>
              <a:t>. За </a:t>
            </a:r>
            <a:r>
              <a:rPr lang="ru-RU" dirty="0" err="1"/>
              <a:t>розголошення</a:t>
            </a:r>
            <a:r>
              <a:rPr lang="ru-RU" dirty="0"/>
              <a:t> </a:t>
            </a:r>
            <a:r>
              <a:rPr lang="ru-RU" dirty="0" err="1"/>
              <a:t>такої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</a:t>
            </a:r>
            <a:r>
              <a:rPr lang="ru-RU" dirty="0" err="1"/>
              <a:t>органи</a:t>
            </a:r>
            <a:r>
              <a:rPr lang="ru-RU" dirty="0"/>
              <a:t> валютного </a:t>
            </a:r>
            <a:r>
              <a:rPr lang="ru-RU" dirty="0" err="1"/>
              <a:t>нагляду</a:t>
            </a:r>
            <a:r>
              <a:rPr lang="ru-RU" dirty="0"/>
              <a:t> та </a:t>
            </a:r>
            <a:r>
              <a:rPr lang="ru-RU" dirty="0" err="1"/>
              <a:t>агенти</a:t>
            </a:r>
            <a:r>
              <a:rPr lang="ru-RU" dirty="0"/>
              <a:t> валютного </a:t>
            </a:r>
            <a:r>
              <a:rPr lang="ru-RU" dirty="0" err="1"/>
              <a:t>нагляду</a:t>
            </a:r>
            <a:r>
              <a:rPr lang="ru-RU" dirty="0"/>
              <a:t>,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посадові</a:t>
            </a:r>
            <a:r>
              <a:rPr lang="ru-RU" dirty="0"/>
              <a:t> особи </a:t>
            </a:r>
            <a:r>
              <a:rPr lang="ru-RU" dirty="0" err="1"/>
              <a:t>несуть</a:t>
            </a:r>
            <a:r>
              <a:rPr lang="ru-RU" dirty="0"/>
              <a:t> </a:t>
            </a:r>
            <a:r>
              <a:rPr lang="ru-RU" dirty="0" err="1"/>
              <a:t>відповідальність</a:t>
            </a:r>
            <a:r>
              <a:rPr lang="ru-RU" dirty="0"/>
              <a:t>, </a:t>
            </a:r>
            <a:r>
              <a:rPr lang="ru-RU" dirty="0" err="1"/>
              <a:t>передбачену</a:t>
            </a:r>
            <a:r>
              <a:rPr lang="ru-RU" dirty="0"/>
              <a:t> </a:t>
            </a:r>
            <a:r>
              <a:rPr lang="ru-RU" dirty="0" err="1"/>
              <a:t>законодавством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.</a:t>
            </a:r>
          </a:p>
          <a:p>
            <a:r>
              <a:rPr lang="ru-RU" dirty="0" err="1" smtClean="0"/>
              <a:t>Національний</a:t>
            </a:r>
            <a:r>
              <a:rPr lang="ru-RU" dirty="0" smtClean="0"/>
              <a:t> </a:t>
            </a:r>
            <a:r>
              <a:rPr lang="ru-RU" dirty="0"/>
              <a:t>банк </a:t>
            </a:r>
            <a:r>
              <a:rPr lang="ru-RU" dirty="0" err="1"/>
              <a:t>організовує</a:t>
            </a:r>
            <a:r>
              <a:rPr lang="ru-RU" dirty="0"/>
              <a:t> та </a:t>
            </a:r>
            <a:r>
              <a:rPr lang="ru-RU" dirty="0" err="1"/>
              <a:t>здійснює</a:t>
            </a:r>
            <a:r>
              <a:rPr lang="ru-RU" dirty="0"/>
              <a:t> </a:t>
            </a:r>
            <a:r>
              <a:rPr lang="ru-RU" dirty="0" err="1"/>
              <a:t>валютний</a:t>
            </a:r>
            <a:r>
              <a:rPr lang="ru-RU" dirty="0"/>
              <a:t> </a:t>
            </a:r>
            <a:r>
              <a:rPr lang="ru-RU" dirty="0" err="1"/>
              <a:t>нагляд</a:t>
            </a:r>
            <a:r>
              <a:rPr lang="ru-RU" dirty="0"/>
              <a:t> за </a:t>
            </a:r>
            <a:r>
              <a:rPr lang="ru-RU" dirty="0" err="1"/>
              <a:t>уповноваженими</a:t>
            </a:r>
            <a:r>
              <a:rPr lang="ru-RU" dirty="0"/>
              <a:t> </a:t>
            </a:r>
            <a:r>
              <a:rPr lang="ru-RU" dirty="0" err="1"/>
              <a:t>установами</a:t>
            </a:r>
            <a:r>
              <a:rPr lang="ru-RU" dirty="0"/>
              <a:t> шляхом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виїзних</a:t>
            </a:r>
            <a:r>
              <a:rPr lang="ru-RU" dirty="0"/>
              <a:t> </a:t>
            </a:r>
            <a:r>
              <a:rPr lang="ru-RU" dirty="0" err="1"/>
              <a:t>перевірок</a:t>
            </a:r>
            <a:r>
              <a:rPr lang="ru-RU" dirty="0"/>
              <a:t> та </a:t>
            </a:r>
            <a:r>
              <a:rPr lang="ru-RU" dirty="0" err="1"/>
              <a:t>безвиїзного</a:t>
            </a:r>
            <a:r>
              <a:rPr lang="ru-RU" dirty="0"/>
              <a:t> </a:t>
            </a:r>
            <a:r>
              <a:rPr lang="ru-RU" dirty="0" err="1"/>
              <a:t>нагляду</a:t>
            </a:r>
            <a:r>
              <a:rPr lang="ru-RU" dirty="0"/>
              <a:t> в порядку, </a:t>
            </a:r>
            <a:r>
              <a:rPr lang="ru-RU" dirty="0" err="1"/>
              <a:t>визначеному</a:t>
            </a:r>
            <a:r>
              <a:rPr lang="ru-RU" dirty="0"/>
              <a:t> нормативно-</a:t>
            </a:r>
            <a:r>
              <a:rPr lang="ru-RU" dirty="0" err="1"/>
              <a:t>правовим</a:t>
            </a:r>
            <a:r>
              <a:rPr lang="ru-RU" dirty="0"/>
              <a:t> актом </a:t>
            </a:r>
            <a:r>
              <a:rPr lang="ru-RU" dirty="0" err="1"/>
              <a:t>Національного</a:t>
            </a:r>
            <a:r>
              <a:rPr lang="ru-RU" dirty="0"/>
              <a:t> банку з </a:t>
            </a:r>
            <a:r>
              <a:rPr lang="ru-RU" dirty="0" err="1"/>
              <a:t>питань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 та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нагляду</a:t>
            </a:r>
            <a:r>
              <a:rPr lang="ru-RU" dirty="0"/>
              <a:t> у </a:t>
            </a:r>
            <a:r>
              <a:rPr lang="ru-RU" dirty="0" err="1"/>
              <a:t>сфері</a:t>
            </a:r>
            <a:r>
              <a:rPr lang="ru-RU" dirty="0"/>
              <a:t> </a:t>
            </a:r>
            <a:r>
              <a:rPr lang="ru-RU" dirty="0" err="1"/>
              <a:t>фінансового</a:t>
            </a:r>
            <a:r>
              <a:rPr lang="ru-RU" dirty="0"/>
              <a:t> </a:t>
            </a:r>
            <a:r>
              <a:rPr lang="ru-RU" dirty="0" err="1"/>
              <a:t>моніторингу</a:t>
            </a:r>
            <a:r>
              <a:rPr lang="ru-RU" dirty="0"/>
              <a:t>, валютного </a:t>
            </a:r>
            <a:r>
              <a:rPr lang="ru-RU" dirty="0" err="1"/>
              <a:t>нагляду</a:t>
            </a:r>
            <a:r>
              <a:rPr lang="ru-RU" dirty="0"/>
              <a:t>, </a:t>
            </a:r>
            <a:r>
              <a:rPr lang="ru-RU" dirty="0" err="1"/>
              <a:t>нагляду</a:t>
            </a:r>
            <a:r>
              <a:rPr lang="ru-RU" dirty="0"/>
              <a:t> з </a:t>
            </a:r>
            <a:r>
              <a:rPr lang="ru-RU" dirty="0" err="1"/>
              <a:t>питань</a:t>
            </a:r>
            <a:r>
              <a:rPr lang="ru-RU" dirty="0"/>
              <a:t> </a:t>
            </a:r>
            <a:r>
              <a:rPr lang="ru-RU" dirty="0" err="1"/>
              <a:t>реалізації</a:t>
            </a:r>
            <a:r>
              <a:rPr lang="ru-RU" dirty="0"/>
              <a:t> і </a:t>
            </a:r>
            <a:r>
              <a:rPr lang="ru-RU" dirty="0" err="1"/>
              <a:t>моніторингу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 </a:t>
            </a:r>
            <a:r>
              <a:rPr lang="ru-RU" dirty="0" err="1"/>
              <a:t>персональних</a:t>
            </a:r>
            <a:r>
              <a:rPr lang="ru-RU" dirty="0"/>
              <a:t> </a:t>
            </a:r>
            <a:r>
              <a:rPr lang="ru-RU" dirty="0" err="1"/>
              <a:t>спеціальних</a:t>
            </a:r>
            <a:r>
              <a:rPr lang="ru-RU" dirty="0"/>
              <a:t> </a:t>
            </a:r>
            <a:r>
              <a:rPr lang="ru-RU" dirty="0" err="1"/>
              <a:t>економічних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обмежувальних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(</a:t>
            </a:r>
            <a:r>
              <a:rPr lang="ru-RU" dirty="0" err="1"/>
              <a:t>санкцій</a:t>
            </a:r>
            <a:r>
              <a:rPr lang="ru-RU" dirty="0"/>
              <a:t>), та </a:t>
            </a:r>
            <a:r>
              <a:rPr lang="ru-RU" dirty="0" err="1"/>
              <a:t>застосування</a:t>
            </a:r>
            <a:r>
              <a:rPr lang="ru-RU" dirty="0"/>
              <a:t> до них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виявлення</a:t>
            </a:r>
            <a:r>
              <a:rPr lang="ru-RU" dirty="0"/>
              <a:t> </a:t>
            </a:r>
            <a:r>
              <a:rPr lang="ru-RU" dirty="0" err="1"/>
              <a:t>порушень</a:t>
            </a:r>
            <a:r>
              <a:rPr lang="ru-RU" dirty="0"/>
              <a:t> валютного </a:t>
            </a:r>
            <a:r>
              <a:rPr lang="ru-RU" dirty="0" err="1"/>
              <a:t>законодавства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</a:t>
            </a:r>
            <a:r>
              <a:rPr lang="ru-RU" dirty="0" err="1"/>
              <a:t>впливу</a:t>
            </a:r>
            <a:r>
              <a:rPr lang="ru-RU" dirty="0"/>
              <a:t>, </a:t>
            </a:r>
            <a:r>
              <a:rPr lang="ru-RU" dirty="0" err="1"/>
              <a:t>адекватних</a:t>
            </a:r>
            <a:r>
              <a:rPr lang="ru-RU" dirty="0"/>
              <a:t> </a:t>
            </a:r>
            <a:r>
              <a:rPr lang="ru-RU" dirty="0" err="1"/>
              <a:t>цим</a:t>
            </a:r>
            <a:r>
              <a:rPr lang="ru-RU" dirty="0"/>
              <a:t> </a:t>
            </a:r>
            <a:r>
              <a:rPr lang="ru-RU" dirty="0" err="1"/>
              <a:t>порушенням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b="1" dirty="0" err="1" smtClean="0"/>
              <a:t>Валютний</a:t>
            </a:r>
            <a:r>
              <a:rPr lang="ru-RU" b="1" dirty="0" smtClean="0"/>
              <a:t> </a:t>
            </a:r>
            <a:r>
              <a:rPr lang="ru-RU" b="1" dirty="0" err="1"/>
              <a:t>нагляд</a:t>
            </a:r>
            <a:r>
              <a:rPr lang="ru-RU" b="1" dirty="0"/>
              <a:t> </a:t>
            </a:r>
            <a:r>
              <a:rPr lang="ru-RU" dirty="0"/>
              <a:t>за </a:t>
            </a:r>
            <a:r>
              <a:rPr lang="ru-RU" dirty="0" err="1"/>
              <a:t>уповноваженими</a:t>
            </a:r>
            <a:r>
              <a:rPr lang="ru-RU" dirty="0"/>
              <a:t> </a:t>
            </a:r>
            <a:r>
              <a:rPr lang="ru-RU" dirty="0" err="1"/>
              <a:t>установами</a:t>
            </a:r>
            <a:r>
              <a:rPr lang="ru-RU" dirty="0"/>
              <a:t> - </a:t>
            </a:r>
            <a:r>
              <a:rPr lang="ru-RU" dirty="0" err="1"/>
              <a:t>нагляд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</a:t>
            </a:r>
            <a:r>
              <a:rPr lang="ru-RU" dirty="0" err="1"/>
              <a:t>Національним</a:t>
            </a:r>
            <a:r>
              <a:rPr lang="ru-RU" dirty="0"/>
              <a:t> банком за </a:t>
            </a:r>
            <a:r>
              <a:rPr lang="ru-RU" dirty="0" err="1"/>
              <a:t>уповноваженими</a:t>
            </a:r>
            <a:r>
              <a:rPr lang="ru-RU" dirty="0"/>
              <a:t> </a:t>
            </a:r>
            <a:r>
              <a:rPr lang="ru-RU" dirty="0" err="1"/>
              <a:t>установами</a:t>
            </a:r>
            <a:r>
              <a:rPr lang="ru-RU" dirty="0"/>
              <a:t>,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структурними</a:t>
            </a:r>
            <a:r>
              <a:rPr lang="ru-RU" dirty="0"/>
              <a:t> </a:t>
            </a:r>
            <a:r>
              <a:rPr lang="ru-RU" dirty="0" err="1"/>
              <a:t>підрозділами</a:t>
            </a:r>
            <a:r>
              <a:rPr lang="ru-RU" dirty="0"/>
              <a:t>, </a:t>
            </a:r>
            <a:r>
              <a:rPr lang="ru-RU" dirty="0" err="1"/>
              <a:t>уключаючи</a:t>
            </a:r>
            <a:r>
              <a:rPr lang="ru-RU" dirty="0"/>
              <a:t>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виїзних</a:t>
            </a:r>
            <a:r>
              <a:rPr lang="ru-RU" dirty="0"/>
              <a:t> </a:t>
            </a:r>
            <a:r>
              <a:rPr lang="ru-RU" dirty="0" err="1"/>
              <a:t>перевірок</a:t>
            </a:r>
            <a:r>
              <a:rPr lang="ru-RU" dirty="0"/>
              <a:t> та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безвиїзного</a:t>
            </a:r>
            <a:r>
              <a:rPr lang="ru-RU" dirty="0"/>
              <a:t> </a:t>
            </a:r>
            <a:r>
              <a:rPr lang="ru-RU" dirty="0" err="1"/>
              <a:t>нагляду</a:t>
            </a:r>
            <a:r>
              <a:rPr lang="ru-RU" dirty="0"/>
              <a:t>, 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ризик-орієнтованого</a:t>
            </a:r>
            <a:r>
              <a:rPr lang="ru-RU" dirty="0"/>
              <a:t> </a:t>
            </a:r>
            <a:r>
              <a:rPr lang="ru-RU" dirty="0" err="1"/>
              <a:t>підходу</a:t>
            </a:r>
            <a:r>
              <a:rPr lang="ru-RU" dirty="0"/>
              <a:t> з метою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дотримання</a:t>
            </a:r>
            <a:r>
              <a:rPr lang="ru-RU" dirty="0"/>
              <a:t> </a:t>
            </a:r>
            <a:r>
              <a:rPr lang="ru-RU" dirty="0" err="1"/>
              <a:t>уповноваженими</a:t>
            </a:r>
            <a:r>
              <a:rPr lang="ru-RU" dirty="0"/>
              <a:t> </a:t>
            </a:r>
            <a:r>
              <a:rPr lang="ru-RU" dirty="0" err="1"/>
              <a:t>установами</a:t>
            </a:r>
            <a:r>
              <a:rPr lang="ru-RU" dirty="0"/>
              <a:t> валютного </a:t>
            </a:r>
            <a:r>
              <a:rPr lang="ru-RU" dirty="0" err="1"/>
              <a:t>законодавства</a:t>
            </a:r>
            <a:r>
              <a:rPr lang="ru-RU" dirty="0"/>
              <a:t> та </a:t>
            </a:r>
            <a:r>
              <a:rPr lang="ru-RU" dirty="0" err="1"/>
              <a:t>встановлення</a:t>
            </a:r>
            <a:r>
              <a:rPr lang="ru-RU" dirty="0"/>
              <a:t> </a:t>
            </a:r>
            <a:r>
              <a:rPr lang="ru-RU" dirty="0" err="1"/>
              <a:t>відповідності</a:t>
            </a:r>
            <a:r>
              <a:rPr lang="ru-RU" dirty="0"/>
              <a:t> </a:t>
            </a:r>
            <a:r>
              <a:rPr lang="ru-RU" dirty="0" err="1"/>
              <a:t>здійснюваних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валютному </a:t>
            </a:r>
            <a:r>
              <a:rPr lang="ru-RU" dirty="0" err="1"/>
              <a:t>законодавству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66487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16256" y="310067"/>
            <a:ext cx="937601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/>
              <a:t>Уповноважена</a:t>
            </a:r>
            <a:r>
              <a:rPr lang="ru-RU" dirty="0" smtClean="0"/>
              <a:t> </a:t>
            </a:r>
            <a:r>
              <a:rPr lang="ru-RU" dirty="0" err="1" smtClean="0"/>
              <a:t>установа</a:t>
            </a:r>
            <a:r>
              <a:rPr lang="ru-RU" dirty="0" smtClean="0"/>
              <a:t> як агент валютного </a:t>
            </a:r>
            <a:r>
              <a:rPr lang="ru-RU" dirty="0" err="1" smtClean="0"/>
              <a:t>нагляду</a:t>
            </a:r>
            <a:r>
              <a:rPr lang="ru-RU" dirty="0" smtClean="0"/>
              <a:t> </a:t>
            </a:r>
            <a:r>
              <a:rPr lang="ru-RU" dirty="0" err="1" smtClean="0"/>
              <a:t>здійснює</a:t>
            </a:r>
            <a:r>
              <a:rPr lang="ru-RU" dirty="0" smtClean="0"/>
              <a:t> </a:t>
            </a:r>
            <a:r>
              <a:rPr lang="ru-RU" dirty="0" err="1" smtClean="0"/>
              <a:t>нагляд</a:t>
            </a:r>
            <a:r>
              <a:rPr lang="ru-RU" dirty="0" smtClean="0"/>
              <a:t> за </a:t>
            </a:r>
            <a:r>
              <a:rPr lang="ru-RU" dirty="0" err="1" smtClean="0"/>
              <a:t>дотриманням</a:t>
            </a:r>
            <a:r>
              <a:rPr lang="ru-RU" dirty="0" smtClean="0"/>
              <a:t> валютного </a:t>
            </a:r>
            <a:r>
              <a:rPr lang="ru-RU" dirty="0" err="1" smtClean="0"/>
              <a:t>законодавства</a:t>
            </a:r>
            <a:r>
              <a:rPr lang="ru-RU" dirty="0" smtClean="0"/>
              <a:t> резидентами та нерезидентами </a:t>
            </a:r>
            <a:r>
              <a:rPr lang="ru-RU" dirty="0" err="1" smtClean="0"/>
              <a:t>під</a:t>
            </a:r>
            <a:r>
              <a:rPr lang="ru-RU" dirty="0" smtClean="0"/>
              <a:t> час </a:t>
            </a:r>
            <a:r>
              <a:rPr lang="ru-RU" dirty="0" err="1" smtClean="0"/>
              <a:t>проведення</a:t>
            </a:r>
            <a:r>
              <a:rPr lang="ru-RU" dirty="0" smtClean="0"/>
              <a:t> </a:t>
            </a:r>
            <a:r>
              <a:rPr lang="ru-RU" dirty="0" err="1" smtClean="0"/>
              <a:t>операцій</a:t>
            </a:r>
            <a:r>
              <a:rPr lang="ru-RU" dirty="0" smtClean="0"/>
              <a:t> через </a:t>
            </a:r>
            <a:r>
              <a:rPr lang="ru-RU" dirty="0" err="1" smtClean="0"/>
              <a:t>цю</a:t>
            </a:r>
            <a:r>
              <a:rPr lang="ru-RU" dirty="0" smtClean="0"/>
              <a:t> </a:t>
            </a:r>
            <a:r>
              <a:rPr lang="ru-RU" dirty="0" err="1" smtClean="0"/>
              <a:t>установу</a:t>
            </a:r>
            <a:r>
              <a:rPr lang="ru-RU" dirty="0" smtClean="0"/>
              <a:t>. </a:t>
            </a:r>
          </a:p>
          <a:p>
            <a:endParaRPr lang="ru-RU" dirty="0" smtClean="0"/>
          </a:p>
          <a:p>
            <a:r>
              <a:rPr lang="ru-RU" dirty="0" err="1" smtClean="0"/>
              <a:t>Цей</a:t>
            </a:r>
            <a:r>
              <a:rPr lang="ru-RU" dirty="0" smtClean="0"/>
              <a:t> </a:t>
            </a:r>
            <a:r>
              <a:rPr lang="ru-RU" dirty="0" err="1" smtClean="0"/>
              <a:t>нагляд</a:t>
            </a:r>
            <a:r>
              <a:rPr lang="ru-RU" dirty="0" smtClean="0"/>
              <a:t> </a:t>
            </a:r>
            <a:r>
              <a:rPr lang="ru-RU" dirty="0" err="1" smtClean="0"/>
              <a:t>полягає</a:t>
            </a:r>
            <a:r>
              <a:rPr lang="ru-RU" dirty="0" smtClean="0"/>
              <a:t> в </a:t>
            </a:r>
            <a:r>
              <a:rPr lang="ru-RU" dirty="0" err="1" smtClean="0"/>
              <a:t>установленні</a:t>
            </a:r>
            <a:r>
              <a:rPr lang="ru-RU" dirty="0" smtClean="0"/>
              <a:t> </a:t>
            </a:r>
            <a:r>
              <a:rPr lang="ru-RU" dirty="0" err="1" smtClean="0"/>
              <a:t>уповноваженою</a:t>
            </a:r>
            <a:r>
              <a:rPr lang="ru-RU" dirty="0" smtClean="0"/>
              <a:t> </a:t>
            </a:r>
            <a:r>
              <a:rPr lang="ru-RU" dirty="0" err="1" smtClean="0"/>
              <a:t>установою</a:t>
            </a:r>
            <a:r>
              <a:rPr lang="ru-RU" dirty="0" smtClean="0"/>
              <a:t> </a:t>
            </a:r>
            <a:r>
              <a:rPr lang="ru-RU" dirty="0" err="1" smtClean="0"/>
              <a:t>відповідності</a:t>
            </a:r>
            <a:r>
              <a:rPr lang="ru-RU" dirty="0" smtClean="0"/>
              <a:t> </a:t>
            </a:r>
            <a:r>
              <a:rPr lang="ru-RU" dirty="0" err="1" smtClean="0"/>
              <a:t>валютних</a:t>
            </a:r>
            <a:r>
              <a:rPr lang="ru-RU" dirty="0" smtClean="0"/>
              <a:t> </a:t>
            </a:r>
            <a:r>
              <a:rPr lang="ru-RU" dirty="0" err="1" smtClean="0"/>
              <a:t>операцій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клієнтів</a:t>
            </a:r>
            <a:r>
              <a:rPr lang="ru-RU" dirty="0" smtClean="0"/>
              <a:t> (</a:t>
            </a:r>
            <a:r>
              <a:rPr lang="ru-RU" dirty="0" err="1" smtClean="0"/>
              <a:t>резидентів</a:t>
            </a:r>
            <a:r>
              <a:rPr lang="ru-RU" dirty="0" smtClean="0"/>
              <a:t> і </a:t>
            </a:r>
            <a:r>
              <a:rPr lang="ru-RU" dirty="0" err="1" smtClean="0"/>
              <a:t>нерезидентів</a:t>
            </a:r>
            <a:r>
              <a:rPr lang="ru-RU" dirty="0" smtClean="0"/>
              <a:t>) </a:t>
            </a:r>
            <a:r>
              <a:rPr lang="ru-RU" dirty="0" err="1" smtClean="0"/>
              <a:t>вимогам</a:t>
            </a:r>
            <a:r>
              <a:rPr lang="ru-RU" dirty="0" smtClean="0"/>
              <a:t> валютного </a:t>
            </a:r>
            <a:r>
              <a:rPr lang="ru-RU" dirty="0" err="1" smtClean="0"/>
              <a:t>законодавства</a:t>
            </a:r>
            <a:r>
              <a:rPr lang="ru-RU" dirty="0" smtClean="0"/>
              <a:t> </a:t>
            </a:r>
            <a:r>
              <a:rPr lang="ru-RU" dirty="0" err="1" smtClean="0"/>
              <a:t>України</a:t>
            </a:r>
            <a:r>
              <a:rPr lang="ru-RU" dirty="0" smtClean="0"/>
              <a:t>, </a:t>
            </a:r>
            <a:r>
              <a:rPr lang="ru-RU" dirty="0" err="1" smtClean="0"/>
              <a:t>запобіганні</a:t>
            </a:r>
            <a:r>
              <a:rPr lang="ru-RU" dirty="0" smtClean="0"/>
              <a:t> </a:t>
            </a:r>
            <a:r>
              <a:rPr lang="ru-RU" dirty="0" err="1" smtClean="0"/>
              <a:t>уповноваженою</a:t>
            </a:r>
            <a:r>
              <a:rPr lang="ru-RU" dirty="0" smtClean="0"/>
              <a:t> </a:t>
            </a:r>
            <a:r>
              <a:rPr lang="ru-RU" dirty="0" err="1" smtClean="0"/>
              <a:t>установою</a:t>
            </a:r>
            <a:r>
              <a:rPr lang="ru-RU" dirty="0" smtClean="0"/>
              <a:t> </a:t>
            </a:r>
            <a:r>
              <a:rPr lang="ru-RU" dirty="0" err="1" smtClean="0"/>
              <a:t>проведенню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клієнтами</a:t>
            </a:r>
            <a:r>
              <a:rPr lang="ru-RU" dirty="0" smtClean="0"/>
              <a:t> через </a:t>
            </a:r>
            <a:r>
              <a:rPr lang="ru-RU" dirty="0" err="1" smtClean="0"/>
              <a:t>цю</a:t>
            </a:r>
            <a:r>
              <a:rPr lang="ru-RU" dirty="0" smtClean="0"/>
              <a:t> </a:t>
            </a:r>
            <a:r>
              <a:rPr lang="ru-RU" dirty="0" err="1" smtClean="0"/>
              <a:t>установу</a:t>
            </a:r>
            <a:r>
              <a:rPr lang="ru-RU" dirty="0" smtClean="0"/>
              <a:t> </a:t>
            </a:r>
            <a:r>
              <a:rPr lang="ru-RU" dirty="0" err="1" smtClean="0"/>
              <a:t>валютних</a:t>
            </a:r>
            <a:r>
              <a:rPr lang="ru-RU" dirty="0" smtClean="0"/>
              <a:t> </a:t>
            </a:r>
            <a:r>
              <a:rPr lang="ru-RU" dirty="0" err="1" smtClean="0"/>
              <a:t>операцій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не </a:t>
            </a:r>
            <a:r>
              <a:rPr lang="ru-RU" dirty="0" err="1" smtClean="0"/>
              <a:t>відповідають</a:t>
            </a:r>
            <a:r>
              <a:rPr lang="ru-RU" dirty="0" smtClean="0"/>
              <a:t> </a:t>
            </a:r>
            <a:r>
              <a:rPr lang="ru-RU" dirty="0" err="1" smtClean="0"/>
              <a:t>вимогам</a:t>
            </a:r>
            <a:r>
              <a:rPr lang="ru-RU" dirty="0" smtClean="0"/>
              <a:t> валютного </a:t>
            </a:r>
            <a:r>
              <a:rPr lang="ru-RU" dirty="0" err="1" smtClean="0"/>
              <a:t>законодавства</a:t>
            </a:r>
            <a:r>
              <a:rPr lang="ru-RU" dirty="0" smtClean="0"/>
              <a:t>, та/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своєчасному</a:t>
            </a:r>
            <a:r>
              <a:rPr lang="ru-RU" dirty="0" smtClean="0"/>
              <a:t> </a:t>
            </a:r>
            <a:r>
              <a:rPr lang="ru-RU" dirty="0" err="1" smtClean="0"/>
              <a:t>інформуванні</a:t>
            </a:r>
            <a:r>
              <a:rPr lang="ru-RU" dirty="0" smtClean="0"/>
              <a:t> </a:t>
            </a:r>
            <a:r>
              <a:rPr lang="ru-RU" dirty="0" err="1" smtClean="0"/>
              <a:t>уповноваженою</a:t>
            </a:r>
            <a:r>
              <a:rPr lang="ru-RU" dirty="0" smtClean="0"/>
              <a:t> </a:t>
            </a:r>
            <a:r>
              <a:rPr lang="ru-RU" dirty="0" err="1" smtClean="0"/>
              <a:t>установою</a:t>
            </a:r>
            <a:r>
              <a:rPr lang="ru-RU" dirty="0" smtClean="0"/>
              <a:t> </a:t>
            </a:r>
            <a:r>
              <a:rPr lang="ru-RU" dirty="0" err="1" smtClean="0"/>
              <a:t>Національного</a:t>
            </a:r>
            <a:r>
              <a:rPr lang="ru-RU" dirty="0" smtClean="0"/>
              <a:t> банку у </a:t>
            </a:r>
            <a:r>
              <a:rPr lang="ru-RU" dirty="0" err="1" smtClean="0"/>
              <a:t>випадках</a:t>
            </a:r>
            <a:r>
              <a:rPr lang="ru-RU" dirty="0" smtClean="0"/>
              <a:t> і в порядку, </a:t>
            </a:r>
            <a:r>
              <a:rPr lang="ru-RU" dirty="0" err="1" smtClean="0"/>
              <a:t>установлених</a:t>
            </a:r>
            <a:r>
              <a:rPr lang="ru-RU" dirty="0" smtClean="0"/>
              <a:t> </a:t>
            </a:r>
            <a:r>
              <a:rPr lang="ru-RU" dirty="0" err="1" smtClean="0"/>
              <a:t>законодавством</a:t>
            </a:r>
            <a:r>
              <a:rPr lang="ru-RU" dirty="0" smtClean="0"/>
              <a:t> </a:t>
            </a:r>
            <a:r>
              <a:rPr lang="ru-RU" dirty="0" err="1" smtClean="0"/>
              <a:t>України</a:t>
            </a:r>
            <a:r>
              <a:rPr lang="ru-RU" dirty="0" smtClean="0"/>
              <a:t>, </a:t>
            </a:r>
            <a:r>
              <a:rPr lang="ru-RU" dirty="0" err="1" smtClean="0"/>
              <a:t>уключаючи</a:t>
            </a:r>
            <a:r>
              <a:rPr lang="ru-RU" dirty="0" smtClean="0"/>
              <a:t> нормативно-</a:t>
            </a:r>
            <a:r>
              <a:rPr lang="ru-RU" dirty="0" err="1" smtClean="0"/>
              <a:t>правові</a:t>
            </a:r>
            <a:r>
              <a:rPr lang="ru-RU" dirty="0" smtClean="0"/>
              <a:t> </a:t>
            </a:r>
            <a:r>
              <a:rPr lang="ru-RU" dirty="0" err="1" smtClean="0"/>
              <a:t>акти</a:t>
            </a:r>
            <a:r>
              <a:rPr lang="ru-RU" dirty="0" smtClean="0"/>
              <a:t> </a:t>
            </a:r>
            <a:r>
              <a:rPr lang="ru-RU" dirty="0" err="1" smtClean="0"/>
              <a:t>Національного</a:t>
            </a:r>
            <a:r>
              <a:rPr lang="ru-RU" dirty="0" smtClean="0"/>
              <a:t> банку, про </a:t>
            </a:r>
            <a:r>
              <a:rPr lang="ru-RU" dirty="0" err="1" smtClean="0"/>
              <a:t>валютні</a:t>
            </a:r>
            <a:r>
              <a:rPr lang="ru-RU" dirty="0" smtClean="0"/>
              <a:t> </a:t>
            </a:r>
            <a:r>
              <a:rPr lang="ru-RU" dirty="0" err="1" smtClean="0"/>
              <a:t>операції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не </a:t>
            </a:r>
            <a:r>
              <a:rPr lang="ru-RU" dirty="0" err="1" smtClean="0"/>
              <a:t>відповідають</a:t>
            </a:r>
            <a:r>
              <a:rPr lang="ru-RU" dirty="0" smtClean="0"/>
              <a:t> </a:t>
            </a:r>
            <a:r>
              <a:rPr lang="ru-RU" dirty="0" err="1" smtClean="0"/>
              <a:t>вимогам</a:t>
            </a:r>
            <a:r>
              <a:rPr lang="ru-RU" dirty="0" smtClean="0"/>
              <a:t> валютного </a:t>
            </a:r>
            <a:r>
              <a:rPr lang="ru-RU" dirty="0" err="1" smtClean="0"/>
              <a:t>законодавства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dirty="0" err="1" smtClean="0"/>
              <a:t>Відсутність</a:t>
            </a:r>
            <a:r>
              <a:rPr lang="ru-RU" dirty="0" smtClean="0"/>
              <a:t> в </a:t>
            </a:r>
            <a:r>
              <a:rPr lang="ru-RU" dirty="0" err="1" smtClean="0"/>
              <a:t>уповноважених</a:t>
            </a:r>
            <a:r>
              <a:rPr lang="ru-RU" dirty="0" smtClean="0"/>
              <a:t> </a:t>
            </a:r>
            <a:r>
              <a:rPr lang="ru-RU" dirty="0" err="1" smtClean="0"/>
              <a:t>установах</a:t>
            </a:r>
            <a:r>
              <a:rPr lang="ru-RU" dirty="0" smtClean="0"/>
              <a:t> </a:t>
            </a:r>
            <a:r>
              <a:rPr lang="ru-RU" dirty="0" err="1" smtClean="0"/>
              <a:t>документів</a:t>
            </a:r>
            <a:r>
              <a:rPr lang="ru-RU" dirty="0" smtClean="0"/>
              <a:t> (в </a:t>
            </a:r>
            <a:r>
              <a:rPr lang="ru-RU" dirty="0" err="1" smtClean="0"/>
              <a:t>електронному</a:t>
            </a:r>
            <a:r>
              <a:rPr lang="ru-RU" dirty="0" smtClean="0"/>
              <a:t> </a:t>
            </a:r>
            <a:r>
              <a:rPr lang="ru-RU" dirty="0" err="1" smtClean="0"/>
              <a:t>вигляді</a:t>
            </a:r>
            <a:r>
              <a:rPr lang="ru-RU" dirty="0" smtClean="0"/>
              <a:t>/на </a:t>
            </a:r>
            <a:r>
              <a:rPr lang="ru-RU" dirty="0" err="1" smtClean="0"/>
              <a:t>паперових</a:t>
            </a:r>
            <a:r>
              <a:rPr lang="ru-RU" dirty="0" smtClean="0"/>
              <a:t> </a:t>
            </a:r>
            <a:r>
              <a:rPr lang="ru-RU" dirty="0" err="1" smtClean="0"/>
              <a:t>носіях</a:t>
            </a:r>
            <a:r>
              <a:rPr lang="ru-RU" dirty="0" smtClean="0"/>
              <a:t>),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підтверджують</a:t>
            </a:r>
            <a:r>
              <a:rPr lang="ru-RU" dirty="0" smtClean="0"/>
              <a:t> </a:t>
            </a:r>
            <a:r>
              <a:rPr lang="ru-RU" dirty="0" err="1" smtClean="0"/>
              <a:t>відповідність</a:t>
            </a:r>
            <a:r>
              <a:rPr lang="ru-RU" dirty="0" smtClean="0"/>
              <a:t> </a:t>
            </a:r>
            <a:r>
              <a:rPr lang="ru-RU" dirty="0" err="1" smtClean="0"/>
              <a:t>проведених</a:t>
            </a:r>
            <a:r>
              <a:rPr lang="ru-RU" dirty="0" smtClean="0"/>
              <a:t> </a:t>
            </a:r>
            <a:r>
              <a:rPr lang="ru-RU" dirty="0" err="1" smtClean="0"/>
              <a:t>їх</a:t>
            </a:r>
            <a:r>
              <a:rPr lang="ru-RU" dirty="0" smtClean="0"/>
              <a:t> </a:t>
            </a:r>
            <a:r>
              <a:rPr lang="ru-RU" dirty="0" err="1" smtClean="0"/>
              <a:t>клієнтами</a:t>
            </a:r>
            <a:r>
              <a:rPr lang="ru-RU" dirty="0" smtClean="0"/>
              <a:t> </a:t>
            </a:r>
            <a:r>
              <a:rPr lang="ru-RU" dirty="0" err="1" smtClean="0"/>
              <a:t>валютних</a:t>
            </a:r>
            <a:r>
              <a:rPr lang="ru-RU" dirty="0" smtClean="0"/>
              <a:t> </a:t>
            </a:r>
            <a:r>
              <a:rPr lang="ru-RU" dirty="0" err="1" smtClean="0"/>
              <a:t>операцій</a:t>
            </a:r>
            <a:r>
              <a:rPr lang="ru-RU" dirty="0" smtClean="0"/>
              <a:t> валютному </a:t>
            </a:r>
            <a:r>
              <a:rPr lang="ru-RU" dirty="0" err="1" smtClean="0"/>
              <a:t>законодавству</a:t>
            </a:r>
            <a:r>
              <a:rPr lang="ru-RU" dirty="0" smtClean="0"/>
              <a:t>, за </a:t>
            </a:r>
            <a:r>
              <a:rPr lang="ru-RU" dirty="0" err="1" smtClean="0"/>
              <a:t>умови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з </a:t>
            </a:r>
            <a:r>
              <a:rPr lang="ru-RU" dirty="0" err="1" smtClean="0"/>
              <a:t>дати</a:t>
            </a:r>
            <a:r>
              <a:rPr lang="ru-RU" dirty="0" smtClean="0"/>
              <a:t> </a:t>
            </a:r>
            <a:r>
              <a:rPr lang="ru-RU" dirty="0" err="1" smtClean="0"/>
              <a:t>здійснення</a:t>
            </a:r>
            <a:r>
              <a:rPr lang="ru-RU" dirty="0" smtClean="0"/>
              <a:t> </a:t>
            </a:r>
            <a:r>
              <a:rPr lang="ru-RU" dirty="0" err="1" smtClean="0"/>
              <a:t>цих</a:t>
            </a:r>
            <a:r>
              <a:rPr lang="ru-RU" dirty="0" smtClean="0"/>
              <a:t> </a:t>
            </a:r>
            <a:r>
              <a:rPr lang="ru-RU" dirty="0" err="1" smtClean="0"/>
              <a:t>валютних</a:t>
            </a:r>
            <a:r>
              <a:rPr lang="ru-RU" dirty="0" smtClean="0"/>
              <a:t> </a:t>
            </a:r>
            <a:r>
              <a:rPr lang="ru-RU" dirty="0" err="1" smtClean="0"/>
              <a:t>операцій</a:t>
            </a:r>
            <a:r>
              <a:rPr lang="ru-RU" dirty="0" smtClean="0"/>
              <a:t> минуло не </a:t>
            </a:r>
            <a:r>
              <a:rPr lang="ru-RU" dirty="0" err="1" smtClean="0"/>
              <a:t>більше</a:t>
            </a:r>
            <a:r>
              <a:rPr lang="ru-RU" dirty="0" smtClean="0"/>
              <a:t> </a:t>
            </a:r>
            <a:r>
              <a:rPr lang="ru-RU" dirty="0" err="1" smtClean="0"/>
              <a:t>п’яти</a:t>
            </a:r>
            <a:r>
              <a:rPr lang="ru-RU" dirty="0" smtClean="0"/>
              <a:t> </a:t>
            </a:r>
            <a:r>
              <a:rPr lang="ru-RU" dirty="0" err="1" smtClean="0"/>
              <a:t>років</a:t>
            </a:r>
            <a:r>
              <a:rPr lang="ru-RU" dirty="0" smtClean="0"/>
              <a:t>, </a:t>
            </a:r>
            <a:r>
              <a:rPr lang="ru-RU" dirty="0" err="1" smtClean="0"/>
              <a:t>кваліфікується</a:t>
            </a:r>
            <a:r>
              <a:rPr lang="ru-RU" dirty="0" smtClean="0"/>
              <a:t> як </a:t>
            </a:r>
            <a:r>
              <a:rPr lang="ru-RU" dirty="0" err="1" smtClean="0"/>
              <a:t>нездійснення</a:t>
            </a:r>
            <a:r>
              <a:rPr lang="ru-RU" dirty="0" smtClean="0"/>
              <a:t>/</a:t>
            </a:r>
            <a:r>
              <a:rPr lang="ru-RU" dirty="0" err="1" smtClean="0"/>
              <a:t>неналежне</a:t>
            </a:r>
            <a:r>
              <a:rPr lang="ru-RU" dirty="0" smtClean="0"/>
              <a:t> </a:t>
            </a:r>
            <a:r>
              <a:rPr lang="ru-RU" dirty="0" err="1" smtClean="0"/>
              <a:t>здійснення</a:t>
            </a:r>
            <a:r>
              <a:rPr lang="ru-RU" dirty="0" smtClean="0"/>
              <a:t> </a:t>
            </a:r>
            <a:r>
              <a:rPr lang="ru-RU" dirty="0" err="1" smtClean="0"/>
              <a:t>цими</a:t>
            </a:r>
            <a:r>
              <a:rPr lang="ru-RU" dirty="0" smtClean="0"/>
              <a:t> </a:t>
            </a:r>
            <a:r>
              <a:rPr lang="ru-RU" dirty="0" err="1" smtClean="0"/>
              <a:t>установами</a:t>
            </a:r>
            <a:r>
              <a:rPr lang="ru-RU" dirty="0" smtClean="0"/>
              <a:t> валютного </a:t>
            </a:r>
            <a:r>
              <a:rPr lang="ru-RU" dirty="0" err="1" smtClean="0"/>
              <a:t>нагляду</a:t>
            </a:r>
            <a:r>
              <a:rPr lang="ru-RU" dirty="0" smtClean="0"/>
              <a:t> в </a:t>
            </a:r>
            <a:r>
              <a:rPr lang="ru-RU" dirty="0" err="1" smtClean="0"/>
              <a:t>частині</a:t>
            </a:r>
            <a:r>
              <a:rPr lang="ru-RU" dirty="0" smtClean="0"/>
              <a:t> </a:t>
            </a:r>
            <a:r>
              <a:rPr lang="ru-RU" dirty="0" err="1" smtClean="0"/>
              <a:t>невиконання</a:t>
            </a:r>
            <a:r>
              <a:rPr lang="ru-RU" dirty="0" smtClean="0"/>
              <a:t> </a:t>
            </a:r>
            <a:r>
              <a:rPr lang="ru-RU" dirty="0" err="1" smtClean="0"/>
              <a:t>обов’язків</a:t>
            </a:r>
            <a:r>
              <a:rPr lang="ru-RU" dirty="0" smtClean="0"/>
              <a:t> </a:t>
            </a:r>
            <a:r>
              <a:rPr lang="ru-RU" dirty="0" err="1" smtClean="0"/>
              <a:t>щодо</a:t>
            </a:r>
            <a:r>
              <a:rPr lang="ru-RU" dirty="0" smtClean="0"/>
              <a:t> </a:t>
            </a:r>
            <a:r>
              <a:rPr lang="ru-RU" dirty="0" err="1" smtClean="0"/>
              <a:t>запобігання</a:t>
            </a:r>
            <a:r>
              <a:rPr lang="ru-RU" dirty="0" smtClean="0"/>
              <a:t> </a:t>
            </a:r>
            <a:r>
              <a:rPr lang="ru-RU" dirty="0" err="1" smtClean="0"/>
              <a:t>проведенню</a:t>
            </a:r>
            <a:r>
              <a:rPr lang="ru-RU" dirty="0" smtClean="0"/>
              <a:t> </a:t>
            </a:r>
            <a:r>
              <a:rPr lang="ru-RU" dirty="0" err="1" smtClean="0"/>
              <a:t>їх</a:t>
            </a:r>
            <a:r>
              <a:rPr lang="ru-RU" dirty="0" smtClean="0"/>
              <a:t> </a:t>
            </a:r>
            <a:r>
              <a:rPr lang="ru-RU" dirty="0" err="1" smtClean="0"/>
              <a:t>клієнтами</a:t>
            </a:r>
            <a:r>
              <a:rPr lang="ru-RU" dirty="0" smtClean="0"/>
              <a:t> </a:t>
            </a:r>
            <a:r>
              <a:rPr lang="ru-RU" dirty="0" err="1" smtClean="0"/>
              <a:t>валютних</a:t>
            </a:r>
            <a:r>
              <a:rPr lang="ru-RU" dirty="0" smtClean="0"/>
              <a:t> </a:t>
            </a:r>
            <a:r>
              <a:rPr lang="ru-RU" dirty="0" err="1" smtClean="0"/>
              <a:t>операцій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не </a:t>
            </a:r>
            <a:r>
              <a:rPr lang="ru-RU" dirty="0" err="1" smtClean="0"/>
              <a:t>відповідають</a:t>
            </a:r>
            <a:r>
              <a:rPr lang="ru-RU" dirty="0" smtClean="0"/>
              <a:t> </a:t>
            </a:r>
            <a:r>
              <a:rPr lang="ru-RU" dirty="0" err="1" smtClean="0"/>
              <a:t>вимогам</a:t>
            </a:r>
            <a:r>
              <a:rPr lang="ru-RU" dirty="0" smtClean="0"/>
              <a:t> валютного </a:t>
            </a:r>
            <a:r>
              <a:rPr lang="ru-RU" dirty="0" err="1" smtClean="0"/>
              <a:t>законодавства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51539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251" y="204717"/>
            <a:ext cx="9608023" cy="6496334"/>
          </a:xfrm>
        </p:spPr>
        <p:txBody>
          <a:bodyPr/>
          <a:lstStyle/>
          <a:p>
            <a:pPr marL="0" indent="0">
              <a:buNone/>
            </a:pPr>
            <a:r>
              <a:rPr lang="ru-RU" dirty="0" err="1"/>
              <a:t>Уповноважені</a:t>
            </a:r>
            <a:r>
              <a:rPr lang="ru-RU" dirty="0"/>
              <a:t> установи як </a:t>
            </a:r>
            <a:r>
              <a:rPr lang="ru-RU" dirty="0" err="1"/>
              <a:t>агенти</a:t>
            </a:r>
            <a:r>
              <a:rPr lang="ru-RU" dirty="0"/>
              <a:t> валютного </a:t>
            </a:r>
            <a:r>
              <a:rPr lang="ru-RU" dirty="0" err="1"/>
              <a:t>нагляду</a:t>
            </a:r>
            <a:r>
              <a:rPr lang="ru-RU" dirty="0"/>
              <a:t> для </a:t>
            </a:r>
            <a:r>
              <a:rPr lang="ru-RU" dirty="0" err="1"/>
              <a:t>здійснення</a:t>
            </a:r>
            <a:r>
              <a:rPr lang="ru-RU" dirty="0"/>
              <a:t> валютного </a:t>
            </a:r>
            <a:r>
              <a:rPr lang="ru-RU" dirty="0" err="1"/>
              <a:t>нагляду</a:t>
            </a:r>
            <a:r>
              <a:rPr lang="ru-RU" dirty="0"/>
              <a:t> </a:t>
            </a:r>
            <a:r>
              <a:rPr lang="ru-RU" dirty="0" err="1"/>
              <a:t>визначають</a:t>
            </a:r>
            <a:r>
              <a:rPr lang="ru-RU" dirty="0"/>
              <a:t> у </a:t>
            </a:r>
            <a:r>
              <a:rPr lang="ru-RU" dirty="0" err="1"/>
              <a:t>розроблених</a:t>
            </a:r>
            <a:r>
              <a:rPr lang="ru-RU" dirty="0"/>
              <a:t> та </a:t>
            </a:r>
            <a:r>
              <a:rPr lang="ru-RU" dirty="0" err="1"/>
              <a:t>затверджених</a:t>
            </a:r>
            <a:r>
              <a:rPr lang="ru-RU" dirty="0"/>
              <a:t> </a:t>
            </a:r>
            <a:r>
              <a:rPr lang="ru-RU" dirty="0" err="1"/>
              <a:t>уповноваженою</a:t>
            </a:r>
            <a:r>
              <a:rPr lang="ru-RU" dirty="0"/>
              <a:t> особою/</a:t>
            </a:r>
            <a:r>
              <a:rPr lang="ru-RU" dirty="0" err="1"/>
              <a:t>уповноваженим</a:t>
            </a:r>
            <a:r>
              <a:rPr lang="ru-RU" dirty="0"/>
              <a:t> органом </a:t>
            </a:r>
            <a:r>
              <a:rPr lang="ru-RU" dirty="0" err="1"/>
              <a:t>внутрішніх</a:t>
            </a:r>
            <a:r>
              <a:rPr lang="ru-RU" dirty="0"/>
              <a:t> документах (процедурах, </a:t>
            </a:r>
            <a:r>
              <a:rPr lang="ru-RU" dirty="0" err="1"/>
              <a:t>програмах</a:t>
            </a:r>
            <a:r>
              <a:rPr lang="ru-RU" dirty="0"/>
              <a:t>, </a:t>
            </a:r>
            <a:r>
              <a:rPr lang="ru-RU" dirty="0" err="1"/>
              <a:t>положеннях</a:t>
            </a:r>
            <a:r>
              <a:rPr lang="ru-RU" dirty="0"/>
              <a:t>, </a:t>
            </a:r>
            <a:r>
              <a:rPr lang="ru-RU" dirty="0" err="1"/>
              <a:t>процесах</a:t>
            </a:r>
            <a:r>
              <a:rPr lang="ru-RU" dirty="0"/>
              <a:t>) порядок </a:t>
            </a:r>
            <a:r>
              <a:rPr lang="ru-RU" dirty="0" err="1"/>
              <a:t>організації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ризик-орієнтованого</a:t>
            </a:r>
            <a:r>
              <a:rPr lang="ru-RU" dirty="0"/>
              <a:t> </a:t>
            </a:r>
            <a:r>
              <a:rPr lang="ru-RU" dirty="0" err="1"/>
              <a:t>підходу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містити</a:t>
            </a:r>
            <a:r>
              <a:rPr lang="ru-RU" dirty="0"/>
              <a:t>:</a:t>
            </a:r>
          </a:p>
          <a:p>
            <a:r>
              <a:rPr lang="ru-RU" dirty="0"/>
              <a:t>1) порядок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r>
              <a:rPr lang="ru-RU" dirty="0"/>
              <a:t> про </a:t>
            </a:r>
            <a:r>
              <a:rPr lang="ru-RU" dirty="0" err="1"/>
              <a:t>необхідність</a:t>
            </a:r>
            <a:r>
              <a:rPr lang="ru-RU" dirty="0"/>
              <a:t> </a:t>
            </a:r>
            <a:r>
              <a:rPr lang="ru-RU" dirty="0" err="1"/>
              <a:t>подання</a:t>
            </a:r>
            <a:r>
              <a:rPr lang="ru-RU" dirty="0"/>
              <a:t> </a:t>
            </a:r>
            <a:r>
              <a:rPr lang="ru-RU" dirty="0" err="1"/>
              <a:t>клієнтами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/</a:t>
            </a:r>
            <a:r>
              <a:rPr lang="ru-RU" dirty="0" err="1"/>
              <a:t>інформації</a:t>
            </a:r>
            <a:r>
              <a:rPr lang="ru-RU" dirty="0"/>
              <a:t> (</a:t>
            </a:r>
            <a:r>
              <a:rPr lang="ru-RU" dirty="0" err="1"/>
              <a:t>уключаючи</a:t>
            </a:r>
            <a:r>
              <a:rPr lang="ru-RU" dirty="0"/>
              <a:t> </a:t>
            </a:r>
            <a:r>
              <a:rPr lang="ru-RU" dirty="0" err="1"/>
              <a:t>додаткові</a:t>
            </a:r>
            <a:r>
              <a:rPr lang="ru-RU" dirty="0"/>
              <a:t> </a:t>
            </a:r>
            <a:r>
              <a:rPr lang="ru-RU" dirty="0" err="1"/>
              <a:t>документи</a:t>
            </a:r>
            <a:r>
              <a:rPr lang="ru-RU" dirty="0"/>
              <a:t>/</a:t>
            </a:r>
            <a:r>
              <a:rPr lang="ru-RU" dirty="0" err="1"/>
              <a:t>інформацію</a:t>
            </a:r>
            <a:r>
              <a:rPr lang="ru-RU" dirty="0"/>
              <a:t> про </a:t>
            </a:r>
            <a:r>
              <a:rPr lang="ru-RU" dirty="0" err="1"/>
              <a:t>валютні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);</a:t>
            </a:r>
          </a:p>
          <a:p>
            <a:r>
              <a:rPr lang="ru-RU" dirty="0"/>
              <a:t>2) порядок </a:t>
            </a:r>
            <a:r>
              <a:rPr lang="ru-RU" dirty="0" err="1"/>
              <a:t>виявлення</a:t>
            </a:r>
            <a:r>
              <a:rPr lang="ru-RU" dirty="0"/>
              <a:t> </a:t>
            </a:r>
            <a:r>
              <a:rPr lang="ru-RU" dirty="0" err="1"/>
              <a:t>сумнівних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</a:t>
            </a:r>
            <a:r>
              <a:rPr lang="ru-RU" dirty="0" err="1"/>
              <a:t>клієнтів</a:t>
            </a:r>
            <a:r>
              <a:rPr lang="ru-RU" dirty="0"/>
              <a:t>/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</a:t>
            </a:r>
            <a:r>
              <a:rPr lang="ru-RU" dirty="0" err="1"/>
              <a:t>клієнтів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не </a:t>
            </a:r>
            <a:r>
              <a:rPr lang="ru-RU" dirty="0" err="1"/>
              <a:t>відповідають</a:t>
            </a:r>
            <a:r>
              <a:rPr lang="ru-RU" dirty="0"/>
              <a:t> </a:t>
            </a:r>
            <a:r>
              <a:rPr lang="ru-RU" dirty="0" err="1"/>
              <a:t>вимогам</a:t>
            </a:r>
            <a:r>
              <a:rPr lang="ru-RU" dirty="0"/>
              <a:t> валютного </a:t>
            </a:r>
            <a:r>
              <a:rPr lang="ru-RU" dirty="0" err="1"/>
              <a:t>законодавства</a:t>
            </a:r>
            <a:r>
              <a:rPr lang="ru-RU" dirty="0"/>
              <a:t>;</a:t>
            </a:r>
          </a:p>
          <a:p>
            <a:r>
              <a:rPr lang="ru-RU" dirty="0"/>
              <a:t>3) порядок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запобігання</a:t>
            </a:r>
            <a:r>
              <a:rPr lang="ru-RU" dirty="0"/>
              <a:t> </a:t>
            </a:r>
            <a:r>
              <a:rPr lang="ru-RU" dirty="0" err="1"/>
              <a:t>проведенню</a:t>
            </a:r>
            <a:r>
              <a:rPr lang="ru-RU" dirty="0"/>
              <a:t> </a:t>
            </a:r>
            <a:r>
              <a:rPr lang="ru-RU" dirty="0" err="1"/>
              <a:t>клієнтами</a:t>
            </a:r>
            <a:r>
              <a:rPr lang="ru-RU" dirty="0"/>
              <a:t> через </a:t>
            </a:r>
            <a:r>
              <a:rPr lang="ru-RU" dirty="0" err="1"/>
              <a:t>уповноважені</a:t>
            </a:r>
            <a:r>
              <a:rPr lang="ru-RU" dirty="0"/>
              <a:t> установи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не </a:t>
            </a:r>
            <a:r>
              <a:rPr lang="ru-RU" dirty="0" err="1"/>
              <a:t>відповідають</a:t>
            </a:r>
            <a:r>
              <a:rPr lang="ru-RU" dirty="0"/>
              <a:t> </a:t>
            </a:r>
            <a:r>
              <a:rPr lang="ru-RU" dirty="0" err="1"/>
              <a:t>вимогам</a:t>
            </a:r>
            <a:r>
              <a:rPr lang="ru-RU" dirty="0"/>
              <a:t> валютного </a:t>
            </a:r>
            <a:r>
              <a:rPr lang="ru-RU" dirty="0" err="1"/>
              <a:t>законодавства</a:t>
            </a:r>
            <a:r>
              <a:rPr lang="ru-RU" dirty="0"/>
              <a:t>/</a:t>
            </a:r>
            <a:r>
              <a:rPr lang="ru-RU" dirty="0" err="1"/>
              <a:t>відмови</a:t>
            </a:r>
            <a:r>
              <a:rPr lang="ru-RU" dirty="0"/>
              <a:t> в </a:t>
            </a:r>
            <a:r>
              <a:rPr lang="ru-RU" dirty="0" err="1"/>
              <a:t>проведенні</a:t>
            </a:r>
            <a:r>
              <a:rPr lang="ru-RU" dirty="0"/>
              <a:t> таких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;</a:t>
            </a:r>
          </a:p>
          <a:p>
            <a:r>
              <a:rPr lang="ru-RU" dirty="0"/>
              <a:t>4) </a:t>
            </a:r>
            <a:r>
              <a:rPr lang="ru-RU" dirty="0" err="1"/>
              <a:t>інші</a:t>
            </a:r>
            <a:r>
              <a:rPr lang="ru-RU" dirty="0"/>
              <a:t> заходи (на </a:t>
            </a:r>
            <a:r>
              <a:rPr lang="ru-RU" dirty="0" err="1"/>
              <a:t>власний</a:t>
            </a:r>
            <a:r>
              <a:rPr lang="ru-RU" dirty="0"/>
              <a:t> </a:t>
            </a:r>
            <a:r>
              <a:rPr lang="ru-RU" dirty="0" err="1"/>
              <a:t>розсуд</a:t>
            </a:r>
            <a:r>
              <a:rPr lang="ru-RU" dirty="0"/>
              <a:t> </a:t>
            </a:r>
            <a:r>
              <a:rPr lang="ru-RU" dirty="0" err="1"/>
              <a:t>уповноваженої</a:t>
            </a:r>
            <a:r>
              <a:rPr lang="ru-RU" dirty="0"/>
              <a:t> установи), </a:t>
            </a:r>
            <a:r>
              <a:rPr lang="ru-RU" dirty="0" err="1"/>
              <a:t>спрямовані</a:t>
            </a:r>
            <a:r>
              <a:rPr lang="ru-RU" dirty="0"/>
              <a:t> на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дотримання</a:t>
            </a:r>
            <a:r>
              <a:rPr lang="ru-RU" dirty="0"/>
              <a:t> </a:t>
            </a:r>
            <a:r>
              <a:rPr lang="ru-RU" dirty="0" err="1"/>
              <a:t>клієнтами</a:t>
            </a:r>
            <a:r>
              <a:rPr lang="ru-RU" dirty="0"/>
              <a:t> валютного </a:t>
            </a:r>
            <a:r>
              <a:rPr lang="ru-RU" dirty="0" err="1"/>
              <a:t>законодавства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Уповноважені</a:t>
            </a:r>
            <a:r>
              <a:rPr lang="ru-RU" dirty="0"/>
              <a:t> установи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</a:t>
            </a:r>
            <a:r>
              <a:rPr lang="ru-RU" dirty="0" err="1"/>
              <a:t>зобов’язані</a:t>
            </a:r>
            <a:r>
              <a:rPr lang="ru-RU" dirty="0"/>
              <a:t> </a:t>
            </a:r>
            <a:r>
              <a:rPr lang="ru-RU" dirty="0" err="1"/>
              <a:t>враховувати</a:t>
            </a:r>
            <a:r>
              <a:rPr lang="ru-RU" dirty="0"/>
              <a:t> </a:t>
            </a:r>
            <a:r>
              <a:rPr lang="ru-RU" dirty="0" err="1"/>
              <a:t>вимоги</a:t>
            </a:r>
            <a:r>
              <a:rPr lang="ru-RU" dirty="0"/>
              <a:t> нормативно-правового акта </a:t>
            </a:r>
            <a:r>
              <a:rPr lang="ru-RU" dirty="0" err="1"/>
              <a:t>Національного</a:t>
            </a:r>
            <a:r>
              <a:rPr lang="ru-RU" dirty="0"/>
              <a:t> банку з </a:t>
            </a:r>
            <a:r>
              <a:rPr lang="ru-RU" dirty="0" err="1"/>
              <a:t>питань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уповноваженими</a:t>
            </a:r>
            <a:r>
              <a:rPr lang="ru-RU" dirty="0"/>
              <a:t> </a:t>
            </a:r>
            <a:r>
              <a:rPr lang="ru-RU" dirty="0" err="1"/>
              <a:t>установами</a:t>
            </a:r>
            <a:r>
              <a:rPr lang="ru-RU" dirty="0"/>
              <a:t> </a:t>
            </a:r>
            <a:r>
              <a:rPr lang="ru-RU" dirty="0" err="1"/>
              <a:t>аналізу</a:t>
            </a:r>
            <a:r>
              <a:rPr lang="ru-RU" dirty="0"/>
              <a:t> та </a:t>
            </a:r>
            <a:r>
              <a:rPr lang="ru-RU" dirty="0" err="1"/>
              <a:t>перевірки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 (</a:t>
            </a:r>
            <a:r>
              <a:rPr lang="ru-RU" dirty="0" err="1"/>
              <a:t>інформації</a:t>
            </a:r>
            <a:r>
              <a:rPr lang="ru-RU" dirty="0"/>
              <a:t>) про </a:t>
            </a:r>
            <a:r>
              <a:rPr lang="ru-RU" dirty="0" err="1"/>
              <a:t>валютні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50059227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каймленный край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777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1701</TotalTime>
  <Words>9514</Words>
  <Application>Microsoft Office PowerPoint</Application>
  <PresentationFormat>Широкоэкранный</PresentationFormat>
  <Paragraphs>388</Paragraphs>
  <Slides>53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58" baseType="lpstr">
      <vt:lpstr>Arial</vt:lpstr>
      <vt:lpstr>Calibri</vt:lpstr>
      <vt:lpstr>Trebuchet MS</vt:lpstr>
      <vt:lpstr>Wingdings 3</vt:lpstr>
      <vt:lpstr>Грань</vt:lpstr>
      <vt:lpstr>Тема 7. Валютний нагляд  7.1. Сутність та сфера валютного нагляду. 7.2. Функції державних органів і банківської системи України у сфері валютного нагляду. 7.3. Фінансовий моніторинг у системі валютного нагляду. 7.4. Відповідальність за порушення валютного законодавства.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Оксана</dc:creator>
  <cp:lastModifiedBy>Dell</cp:lastModifiedBy>
  <cp:revision>35</cp:revision>
  <dcterms:created xsi:type="dcterms:W3CDTF">2021-04-06T17:18:59Z</dcterms:created>
  <dcterms:modified xsi:type="dcterms:W3CDTF">2021-04-14T15:00:43Z</dcterms:modified>
</cp:coreProperties>
</file>