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7" r:id="rId2"/>
    <p:sldId id="264" r:id="rId3"/>
    <p:sldId id="265" r:id="rId4"/>
    <p:sldId id="260" r:id="rId5"/>
    <p:sldId id="266" r:id="rId6"/>
    <p:sldId id="261" r:id="rId7"/>
    <p:sldId id="262" r:id="rId8"/>
    <p:sldId id="263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53A6-4771-419B-A727-BC6C74CEA55B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50D00-6FAF-401D-94B3-1A5D2B3DC1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843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53A6-4771-419B-A727-BC6C74CEA55B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50D00-6FAF-401D-94B3-1A5D2B3DC1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94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53A6-4771-419B-A727-BC6C74CEA55B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50D00-6FAF-401D-94B3-1A5D2B3DC1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828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53A6-4771-419B-A727-BC6C74CEA55B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50D00-6FAF-401D-94B3-1A5D2B3DC1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187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53A6-4771-419B-A727-BC6C74CEA55B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50D00-6FAF-401D-94B3-1A5D2B3DC1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5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53A6-4771-419B-A727-BC6C74CEA55B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50D00-6FAF-401D-94B3-1A5D2B3DC1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250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53A6-4771-419B-A727-BC6C74CEA55B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50D00-6FAF-401D-94B3-1A5D2B3DC1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47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53A6-4771-419B-A727-BC6C74CEA55B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50D00-6FAF-401D-94B3-1A5D2B3DC1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20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53A6-4771-419B-A727-BC6C74CEA55B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50D00-6FAF-401D-94B3-1A5D2B3DC1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81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53A6-4771-419B-A727-BC6C74CEA55B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50D00-6FAF-401D-94B3-1A5D2B3DC1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173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53A6-4771-419B-A727-BC6C74CEA55B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50D00-6FAF-401D-94B3-1A5D2B3DC1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87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53A6-4771-419B-A727-BC6C74CEA55B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50D00-6FAF-401D-94B3-1A5D2B3DC1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77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836712"/>
            <a:ext cx="7704856" cy="3454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ОСНОВИ ХАРЧОВОЇ ПОВЕДІНКИ ОСОБИСТОСТІ</a:t>
            </a:r>
            <a:endParaRPr lang="ru-RU" sz="2800" b="1" dirty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uk-UA" sz="14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2000" b="1" i="1" dirty="0" smtClean="0">
                <a:effectLst/>
                <a:latin typeface="Times New Roman"/>
                <a:ea typeface="Calibri"/>
                <a:cs typeface="Times New Roman"/>
              </a:rPr>
              <a:t>Лекція №</a:t>
            </a:r>
            <a:r>
              <a:rPr lang="uk-UA" sz="2000" b="1" i="1" dirty="0" smtClean="0">
                <a:effectLst/>
                <a:latin typeface="Times New Roman"/>
                <a:ea typeface="Calibri"/>
                <a:cs typeface="Times New Roman"/>
              </a:rPr>
              <a:t>1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Times New Roman"/>
                <a:ea typeface="Calibri"/>
                <a:cs typeface="Times New Roman"/>
              </a:rPr>
              <a:t>План </a:t>
            </a:r>
            <a:r>
              <a:rPr lang="uk-UA" sz="2400" b="1" dirty="0" smtClean="0">
                <a:latin typeface="Times New Roman"/>
                <a:ea typeface="Calibri"/>
                <a:cs typeface="Times New Roman"/>
              </a:rPr>
              <a:t>лекції.</a:t>
            </a:r>
            <a:r>
              <a:rPr lang="uk-UA" sz="1600" b="1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12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effectLst/>
                <a:latin typeface="Times New Roman"/>
                <a:ea typeface="Calibri"/>
                <a:cs typeface="Times New Roman"/>
              </a:rPr>
              <a:t>1/ </a:t>
            </a:r>
            <a:r>
              <a:rPr lang="ru-RU" sz="2400" b="1" dirty="0" err="1" smtClean="0">
                <a:effectLst/>
                <a:latin typeface="Times New Roman"/>
                <a:ea typeface="Calibri"/>
                <a:cs typeface="Times New Roman"/>
              </a:rPr>
              <a:t>Апетит</a:t>
            </a:r>
            <a:r>
              <a:rPr lang="ru-RU" sz="2400" b="1" dirty="0" smtClean="0">
                <a:effectLst/>
                <a:latin typeface="Times New Roman"/>
                <a:ea typeface="Calibri"/>
                <a:cs typeface="Times New Roman"/>
              </a:rPr>
              <a:t>. Голод. </a:t>
            </a:r>
            <a:r>
              <a:rPr lang="ru-RU" sz="2400" b="1" dirty="0" err="1" smtClean="0">
                <a:effectLst/>
                <a:latin typeface="Times New Roman"/>
                <a:ea typeface="Calibri"/>
                <a:cs typeface="Times New Roman"/>
              </a:rPr>
              <a:t>Ситість</a:t>
            </a:r>
            <a:r>
              <a:rPr lang="ru-RU" sz="2400" b="1" dirty="0" smtClean="0">
                <a:effectLst/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effectLst/>
                <a:latin typeface="Times New Roman"/>
                <a:ea typeface="Calibri"/>
                <a:cs typeface="Times New Roman"/>
              </a:rPr>
              <a:t>2/ </a:t>
            </a:r>
            <a:r>
              <a:rPr lang="ru-RU" sz="2400" b="1" dirty="0" err="1" smtClean="0">
                <a:effectLst/>
                <a:latin typeface="Times New Roman"/>
                <a:ea typeface="Calibri"/>
                <a:cs typeface="Times New Roman"/>
              </a:rPr>
              <a:t>Основи</a:t>
            </a:r>
            <a:r>
              <a:rPr lang="ru-RU" sz="2400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b="1" dirty="0" err="1" smtClean="0">
                <a:effectLst/>
                <a:latin typeface="Times New Roman"/>
                <a:ea typeface="Calibri"/>
                <a:cs typeface="Times New Roman"/>
              </a:rPr>
              <a:t>харчування</a:t>
            </a:r>
            <a:r>
              <a:rPr lang="ru-RU" sz="2400" b="1" dirty="0" smtClean="0">
                <a:effectLst/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uk-UA" sz="14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15202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16632"/>
            <a:ext cx="777686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мозок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реагує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їжу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їжі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гормонів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нервової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гормонами,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апетит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грелін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лептин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шлунок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розтягується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нервові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мозку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насичення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глюкози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Підтримується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ситості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слідуючими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чинниками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клітковини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жирів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нутрієнтів);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лептину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чутливість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3/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сон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переїдання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4/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переїдання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механізмів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ситості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апетит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здоровий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4814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568952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засвоєння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життєдіяльності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> </a:t>
            </a:r>
            <a:r>
              <a:rPr lang="ru-RU" dirty="0" err="1" smtClean="0"/>
              <a:t>Правильне</a:t>
            </a:r>
            <a:r>
              <a:rPr lang="ru-RU" dirty="0" smtClean="0"/>
              <a:t> </a:t>
            </a:r>
            <a:r>
              <a:rPr lang="ru-RU" dirty="0" err="1"/>
              <a:t>харчування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нормальний</a:t>
            </a:r>
            <a:r>
              <a:rPr lang="ru-RU" dirty="0"/>
              <a:t> </a:t>
            </a:r>
            <a:r>
              <a:rPr lang="ru-RU" dirty="0" err="1"/>
              <a:t>ріст</a:t>
            </a:r>
            <a:r>
              <a:rPr lang="ru-RU" dirty="0"/>
              <a:t>, </a:t>
            </a:r>
            <a:r>
              <a:rPr lang="ru-RU" dirty="0" err="1"/>
              <a:t>розвиток</a:t>
            </a:r>
            <a:r>
              <a:rPr lang="ru-RU" dirty="0"/>
              <a:t>, </a:t>
            </a:r>
            <a:r>
              <a:rPr lang="ru-RU" dirty="0" err="1"/>
              <a:t>працездатність</a:t>
            </a:r>
            <a:r>
              <a:rPr lang="ru-RU" dirty="0"/>
              <a:t> і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профілактиці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ріст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тканин,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зміцнює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імунітет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профілактиці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поживних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макронутрієнти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вуглеводи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мікронутрієнти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вітаміни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мінерали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життєвонеобхідні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Збалансованість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здорового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лючають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свіжих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овочів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фруктів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цукру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жирів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підлітки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дорослі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калорійності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6240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90718"/>
            <a:ext cx="7704856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поживних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/>
              <a:buChar char="•"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клітин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м’ясо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риба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бобові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всмоктуванні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жиророзчинних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вітамінів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горіхи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риба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Вуглеводи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головне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цукор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мед)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Arial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Вітаміни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мінерали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імунітет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росту.</a:t>
            </a:r>
          </a:p>
          <a:p>
            <a:pPr>
              <a:buFont typeface="Arial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життєво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</a:t>
            </a:r>
            <a:r>
              <a:rPr lang="ru-RU" dirty="0" err="1"/>
              <a:t>н</a:t>
            </a:r>
            <a:r>
              <a:rPr lang="ru-RU" dirty="0"/>
              <a:t>, </a:t>
            </a:r>
            <a:r>
              <a:rPr lang="ru-RU" dirty="0" err="1"/>
              <a:t>терморегуляції</a:t>
            </a:r>
            <a:r>
              <a:rPr lang="ru-RU" dirty="0"/>
              <a:t>,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 smtClean="0"/>
              <a:t>.</a:t>
            </a:r>
          </a:p>
          <a:p>
            <a:pPr>
              <a:buFont typeface="Arial"/>
              <a:buChar char="•"/>
            </a:pPr>
            <a:endParaRPr lang="uk-UA" dirty="0"/>
          </a:p>
          <a:p>
            <a:pPr algn="ctr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Пластична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мінерали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клітин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тканин.</a:t>
            </a:r>
          </a:p>
          <a:p>
            <a:pPr>
              <a:buFont typeface="Arial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Регуляторна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мікроелементи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вітаміни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біохімічних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/>
              <a:buChar char="•"/>
            </a:pPr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7897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8640"/>
            <a:ext cx="81369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3–5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день.</a:t>
            </a:r>
          </a:p>
          <a:p>
            <a:pPr>
              <a:buFont typeface="Arial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спектру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цукор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трансжири,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ctr">
              <a:buFont typeface="Arial"/>
              <a:buChar char="•"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здорового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овочам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фруктам, цільнозерновим продуктам.</a:t>
            </a:r>
          </a:p>
          <a:p>
            <a:pPr>
              <a:buFont typeface="Arial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5 г/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цукру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10%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Arial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нежирного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м’яса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кисломолочних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режим: 1,5–2 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чистої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поспіху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спокійній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/>
              <a:buChar char="•"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/>
              <a:buChar char="•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962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0648"/>
            <a:ext cx="806489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кальцію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вітаміну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росту.</a:t>
            </a:r>
          </a:p>
          <a:p>
            <a:pPr>
              <a:buFont typeface="Arial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Підлітки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Дорослі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баланс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калорій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хронічних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потреба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кальцію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вітаміну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B12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/>
              <a:buChar char="•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/>
              <a:buChar char="•"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жаль,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ритмі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нехтують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нерегулярно,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фаст-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перекусам "на ходу",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самопочуття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/>
              <a:buChar char="•"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/>
              <a:buChar char="•"/>
            </a:pP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491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7848872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Нерегулярний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роботу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пропускають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сніданки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переїдають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ввечері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Фаст-фуд і снеки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легка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снеків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солодощів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напоїв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Брак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вагу, а й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змушує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дешеві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buFont typeface="Arial"/>
              <a:buChar char="•"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тушковані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Збирати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перекуси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горіхи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сухофрукти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цільнозернові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хлібці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сезонні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дешевші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застосун</a:t>
            </a:r>
            <a:r>
              <a:rPr lang="ru-RU" dirty="0" err="1"/>
              <a:t>ки</a:t>
            </a:r>
            <a:r>
              <a:rPr lang="ru-RU" dirty="0"/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Fitness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Pal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Yazio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886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8640"/>
            <a:ext cx="849694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здорового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пропускати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сніданок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головне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першу половину дня. Оптимально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каша,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яйця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фрукти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йогурт.</a:t>
            </a:r>
          </a:p>
          <a:p>
            <a:pPr>
              <a:buFont typeface="+mj-lt"/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3–5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переїдання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глюкози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овочів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вітамінів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антиоксидантів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клітковини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заморожені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сушені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Питний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щонайменше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1,5 -2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води на день.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чай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воду.</a:t>
            </a:r>
          </a:p>
          <a:p>
            <a:pPr>
              <a:buFont typeface="+mj-lt"/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Курятина,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яйця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бобові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м’язову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цукру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проблем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вагою.</a:t>
            </a:r>
          </a:p>
          <a:p>
            <a:pPr>
              <a:buFont typeface="+mj-lt"/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самому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консервантів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15319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88861"/>
            <a:ext cx="828092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фундаментальною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імунітет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довголіття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вуглеводи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вітаміни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мінерали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вода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принципах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хронічних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ожиріння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діабету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серцево-судинних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запорукою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добробуту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розкіш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зміцненню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імунітету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молодому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218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496944" cy="5369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uk-UA" b="1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uk-UA" b="1" dirty="0">
                <a:solidFill>
                  <a:prstClr val="black"/>
                </a:solidFill>
                <a:latin typeface="Times New Roman"/>
                <a:ea typeface="Times New Roman"/>
              </a:rPr>
              <a:t>А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петит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—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це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природне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бажання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їсти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,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що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регулюється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як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фізіологічними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, так і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психологічними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чинниками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. </a:t>
            </a:r>
            <a:endParaRPr lang="uk-UA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endParaRPr lang="uk-UA" b="1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 algn="just"/>
            <a:r>
              <a:rPr lang="uk-UA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Фізіологія </a:t>
            </a:r>
            <a:r>
              <a:rPr lang="uk-UA" b="1" dirty="0">
                <a:solidFill>
                  <a:prstClr val="black"/>
                </a:solidFill>
                <a:latin typeface="Times New Roman"/>
                <a:ea typeface="Times New Roman"/>
              </a:rPr>
              <a:t>апетиту</a:t>
            </a: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</a:rPr>
              <a:t> — це сукупність процесів у нашому організмі, які визначають, коли ми відчуваємо голод, коли насичення, і що саме хочемо їсти.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Ці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процеси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регулюються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</a:rPr>
              <a:t>головним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мозком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,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нервовою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системою, гормонами та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шлунково-кишковим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трактом. </a:t>
            </a: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</a:rPr>
              <a:t>В гіпоталамусі знаходиться г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оловний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«центр </a:t>
            </a: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</a:rPr>
              <a:t>г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олоду</a:t>
            </a: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</a:rPr>
              <a:t>» він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стимулює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бажання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їсти</a:t>
            </a: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</a:rPr>
              <a:t>, ц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ентр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насичення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</a:rPr>
              <a:t>-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сигналізує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про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припинення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прийому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їжі</a:t>
            </a: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</a:rPr>
              <a:t>.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Вони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отримують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сигнали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від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шлунка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, кишечника,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підшлункової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залози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,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жирової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тканини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та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крові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. </a:t>
            </a:r>
            <a:endParaRPr lang="ru-RU" dirty="0">
              <a:solidFill>
                <a:prstClr val="black"/>
              </a:solidFill>
            </a:endParaRPr>
          </a:p>
          <a:p>
            <a:pPr lvl="0">
              <a:lnSpc>
                <a:spcPct val="115000"/>
              </a:lnSpc>
            </a:pPr>
            <a:endParaRPr lang="ru-RU" b="1" dirty="0" smtClean="0">
              <a:solidFill>
                <a:prstClr val="black"/>
              </a:solidFill>
              <a:latin typeface="Times New Roman"/>
              <a:ea typeface="Times New Roman"/>
              <a:cs typeface="Times New Roman"/>
            </a:endParaRPr>
          </a:p>
          <a:p>
            <a:pPr lvl="0">
              <a:lnSpc>
                <a:spcPct val="115000"/>
              </a:lnSpc>
            </a:pPr>
            <a:r>
              <a:rPr lang="ru-RU" b="1" dirty="0" err="1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Процес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виникнення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апетиту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Times New Roman"/>
              <a:buChar char="-"/>
            </a:pP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зниження рівня глюкози в крові </a:t>
            </a:r>
            <a:r>
              <a:rPr lang="ru-RU" dirty="0">
                <a:solidFill>
                  <a:prstClr val="black"/>
                </a:solidFill>
                <a:latin typeface="MS Mincho"/>
                <a:ea typeface="Times New Roman"/>
                <a:cs typeface="MS Mincho"/>
              </a:rPr>
              <a:t>➝</a:t>
            </a: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активізація центру голоду</a:t>
            </a:r>
            <a:endParaRPr lang="ru-RU" sz="1400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Times New Roman"/>
              <a:buChar char="-"/>
            </a:pP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шлунок виробляє грелін, що стимулює в головному мозку гіпоталамус</a:t>
            </a:r>
            <a:endParaRPr lang="ru-RU" sz="1400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Times New Roman"/>
              <a:buChar char="-"/>
            </a:pP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г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іпоталамус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активує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відчуття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голоду</a:t>
            </a:r>
            <a:endParaRPr lang="ru-RU" sz="1400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Times New Roman"/>
              <a:buChar char="-"/>
            </a:pP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після прийому їжі — шлунок і кишечник виділяють гормони насичення </a:t>
            </a:r>
            <a:r>
              <a:rPr lang="uk-UA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(холецистокінін, пептид, </a:t>
            </a: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лептин)</a:t>
            </a:r>
            <a:endParaRPr lang="ru-RU" sz="1400" dirty="0">
              <a:solidFill>
                <a:prstClr val="black"/>
              </a:solidFill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4558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476672"/>
            <a:ext cx="8064896" cy="6159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54355" lvl="0" indent="-914400">
              <a:lnSpc>
                <a:spcPct val="115000"/>
              </a:lnSpc>
            </a:pPr>
            <a:r>
              <a:rPr lang="ru-RU" b="1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Фактори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b="1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впливають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b="1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апетит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:</a:t>
            </a:r>
          </a:p>
          <a:p>
            <a:pPr marL="554355" lvl="0" indent="-914400">
              <a:lnSpc>
                <a:spcPct val="115000"/>
              </a:lnSpc>
            </a:pP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Wingdings"/>
              <a:buChar char=""/>
            </a:pPr>
            <a:r>
              <a:rPr lang="ru-RU" b="1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Гормони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грелін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, лептин,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інсулін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, кортизол)</a:t>
            </a: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Wingdings"/>
              <a:buChar char=""/>
            </a:pPr>
            <a:r>
              <a:rPr lang="ru-RU" b="1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Психологічні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стани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стрес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тривога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депресія</a:t>
            </a: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/>
              <a:buChar char=""/>
            </a:pPr>
            <a:r>
              <a:rPr lang="ru-RU" b="1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Зовнішнє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середовище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сезонність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час </a:t>
            </a:r>
            <a:r>
              <a:rPr lang="ru-RU" dirty="0" err="1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доби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, температура </a:t>
            </a:r>
            <a:r>
              <a:rPr lang="ru-RU" dirty="0" err="1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повітря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        (</a:t>
            </a:r>
            <a:r>
              <a:rPr lang="ru-RU" dirty="0" err="1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влітку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апетит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зазвичай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слабший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)</a:t>
            </a:r>
            <a:endParaRPr lang="ru-RU" sz="1400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Wingdings"/>
              <a:buChar char=""/>
            </a:pPr>
            <a:r>
              <a:rPr lang="ru-RU" b="1" dirty="0" err="1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Харчові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звички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регулярність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прийому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їжі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калорійність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страв</a:t>
            </a: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Wingdings"/>
              <a:buChar char=""/>
            </a:pPr>
            <a:r>
              <a:rPr lang="ru-RU" b="1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Захворювання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проблеми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зі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шлунком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щитоподібною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залозою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депресивні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стани</a:t>
            </a:r>
            <a:endParaRPr lang="ru-RU" dirty="0" smtClean="0">
              <a:solidFill>
                <a:prstClr val="black"/>
              </a:solidFill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Wingdings"/>
              <a:buChar char=""/>
            </a:pPr>
            <a:r>
              <a:rPr lang="uk-UA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Сон</a:t>
            </a: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lang="uk-UA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постійне недосипання </a:t>
            </a: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підвищує грелін і знижує </a:t>
            </a:r>
            <a:r>
              <a:rPr lang="uk-UA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лептин, раптін</a:t>
            </a:r>
          </a:p>
          <a:p>
            <a:pPr marL="342900" lvl="0" indent="-342900" algn="just">
              <a:lnSpc>
                <a:spcPct val="115000"/>
              </a:lnSpc>
              <a:buFont typeface="Wingdings"/>
              <a:buChar char=""/>
            </a:pPr>
            <a:r>
              <a:rPr lang="ru-RU" b="1" dirty="0" err="1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Фізична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активність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після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тренування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апетит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може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як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підвищуватись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, так і </a:t>
            </a:r>
            <a:r>
              <a:rPr lang="ru-RU" dirty="0" err="1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знижуватись</a:t>
            </a:r>
            <a:endParaRPr lang="ru-RU" dirty="0" smtClean="0">
              <a:solidFill>
                <a:prstClr val="black"/>
              </a:solidFill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Font typeface="Wingdings"/>
              <a:buChar char=""/>
            </a:pPr>
            <a:endParaRPr lang="ru-RU" sz="1400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lvl="0"/>
            <a:r>
              <a:rPr lang="uk-UA" dirty="0" smtClean="0">
                <a:solidFill>
                  <a:prstClr val="black"/>
                </a:solidFill>
                <a:latin typeface="Times New Roman"/>
                <a:ea typeface="Times New Roman"/>
              </a:rPr>
              <a:t>На </a:t>
            </a:r>
            <a:r>
              <a:rPr lang="uk-UA" dirty="0">
                <a:solidFill>
                  <a:prstClr val="black"/>
                </a:solidFill>
                <a:latin typeface="Times New Roman"/>
                <a:ea typeface="Times New Roman"/>
              </a:rPr>
              <a:t>апетит впливають гормональні сигнали (грелін — «гормон голоду», лептин - «гормон ситості»), рівень цукру в крові, робота нервової системи, зовнішні подразники: запахи, вигляд їжі, смакові спогади, емоційний стан ( стрес, тривога, нудьга) можуть як приглушити, так і підсилити апетит</a:t>
            </a:r>
            <a:r>
              <a:rPr lang="uk-UA" dirty="0" smtClean="0">
                <a:solidFill>
                  <a:prstClr val="black"/>
                </a:solidFill>
                <a:latin typeface="Times New Roman"/>
                <a:ea typeface="Times New Roman"/>
              </a:rPr>
              <a:t>.</a:t>
            </a:r>
          </a:p>
          <a:p>
            <a:pPr marL="457200" lvl="0">
              <a:spcAft>
                <a:spcPts val="1000"/>
              </a:spcAft>
            </a:pPr>
            <a:endParaRPr lang="uk-UA" dirty="0">
              <a:solidFill>
                <a:prstClr val="black"/>
              </a:solidFill>
              <a:latin typeface="Times New Roman"/>
              <a:ea typeface="Times New Roman"/>
              <a:cs typeface="Times New Roman"/>
            </a:endParaRPr>
          </a:p>
          <a:p>
            <a:pPr lvl="0"/>
            <a:endParaRPr lang="uk-UA" dirty="0">
              <a:solidFill>
                <a:prstClr val="black"/>
              </a:solidFill>
              <a:latin typeface="Times New Roman"/>
            </a:endParaRPr>
          </a:p>
          <a:p>
            <a:pPr lvl="0"/>
            <a:endParaRPr lang="uk-UA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17752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064896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uk-UA" b="1" dirty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 dirty="0" smtClean="0">
                <a:effectLst/>
                <a:latin typeface="Times New Roman"/>
                <a:ea typeface="Times New Roman"/>
                <a:cs typeface="Times New Roman"/>
              </a:rPr>
              <a:t>Гіпоталамус </a:t>
            </a: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є ключовим регулятором апетиту, обробляючи сигнали від гормонів, таких як </a:t>
            </a:r>
            <a:r>
              <a:rPr lang="uk-UA" b="1" dirty="0" smtClean="0">
                <a:effectLst/>
                <a:latin typeface="Times New Roman"/>
                <a:ea typeface="Times New Roman"/>
                <a:cs typeface="Times New Roman"/>
              </a:rPr>
              <a:t>грелін і лептин.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Він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координує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відчуття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голоду та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насичення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забезпечуючи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енергетичний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баланс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організму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dirty="0" smtClean="0"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У 2025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році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вчені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відкрили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новий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гормон </a:t>
            </a:r>
            <a:r>
              <a:rPr lang="uk-UA" dirty="0" smtClean="0">
                <a:effectLst/>
                <a:latin typeface="Times New Roman"/>
                <a:ea typeface="Times New Roman"/>
              </a:rPr>
              <a:t>-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раптін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який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виробляється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гіпоталамусом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під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час сну та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пригнічує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апетит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.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Недостатній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сон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знижує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рівень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раптіну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що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може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призводити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до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підвищеного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апетиту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та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збільшення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ваги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.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Генетичні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дослідження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також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пов'язали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мутації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в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гені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RCN2,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що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відповідає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за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вироблення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раптіну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, з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нічним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переїданням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та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ожирінням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. </a:t>
            </a:r>
            <a:r>
              <a:rPr lang="uk-UA" b="1" dirty="0" smtClean="0">
                <a:effectLst/>
                <a:latin typeface="Times New Roman"/>
                <a:ea typeface="Times New Roman"/>
              </a:rPr>
              <a:t>З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в'язок</a:t>
            </a:r>
            <a:r>
              <a:rPr lang="uk-UA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dirty="0" smtClean="0">
                <a:effectLst/>
                <a:latin typeface="Times New Roman"/>
                <a:ea typeface="Times New Roman"/>
              </a:rPr>
              <a:t>між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апетит</a:t>
            </a:r>
            <a:r>
              <a:rPr lang="uk-UA" b="1" dirty="0" smtClean="0">
                <a:effectLst/>
                <a:latin typeface="Times New Roman"/>
                <a:ea typeface="Times New Roman"/>
              </a:rPr>
              <a:t>ом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та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стрес</a:t>
            </a:r>
            <a:r>
              <a:rPr lang="uk-UA" b="1" dirty="0" smtClean="0">
                <a:effectLst/>
                <a:latin typeface="Times New Roman"/>
                <a:ea typeface="Times New Roman"/>
              </a:rPr>
              <a:t>ом з</a:t>
            </a:r>
            <a:r>
              <a:rPr lang="uk-UA" dirty="0" smtClean="0">
                <a:effectLst/>
                <a:latin typeface="Times New Roman"/>
                <a:ea typeface="Times New Roman"/>
              </a:rPr>
              <a:t>дійснюється через  е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ндогенний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опіоїдний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пептид</a:t>
            </a:r>
            <a:r>
              <a:rPr lang="uk-UA" dirty="0" smtClean="0">
                <a:effectLst/>
                <a:latin typeface="Times New Roman"/>
                <a:ea typeface="Times New Roman"/>
              </a:rPr>
              <a:t> – </a:t>
            </a:r>
            <a:r>
              <a:rPr lang="uk-UA" b="1" dirty="0" smtClean="0">
                <a:effectLst/>
                <a:latin typeface="Times New Roman"/>
                <a:ea typeface="Times New Roman"/>
              </a:rPr>
              <a:t>д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инаморфін</a:t>
            </a:r>
            <a:r>
              <a:rPr lang="uk-UA" b="1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який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стимулює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апетит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особливо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під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час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стресу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або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при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споживанні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висококалорійної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їжі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.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Дослідження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показали,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що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підвищення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рівня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динаморфіну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може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сприяти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переїданню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а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його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блокування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зменшує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споживання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їжі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6496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70432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uk-UA" sz="2000" b="1" dirty="0">
                <a:latin typeface="Times New Roman"/>
                <a:ea typeface="Times New Roman"/>
                <a:cs typeface="Times New Roman"/>
              </a:rPr>
              <a:t>Гормони насичення — це біологічно активні речовини, які сигналізують мозку про те, що організм отримав достатньо їжі. Основні з них</a:t>
            </a:r>
            <a:r>
              <a:rPr lang="uk-UA" sz="2000" b="1" dirty="0" smtClean="0">
                <a:latin typeface="Times New Roman"/>
                <a:ea typeface="Times New Roman"/>
                <a:cs typeface="Times New Roman"/>
              </a:rPr>
              <a:t>:</a:t>
            </a: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Лептин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(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виробляється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жировими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клітинами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діє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на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гіпоталамус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зменшуючи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апетит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Після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споживання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їжі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його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рівень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зростає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повільно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, особливо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після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вживання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жирів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забезпечуючи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довготривале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відчуття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ситості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Пептид YY (PYY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) - </a:t>
            </a:r>
            <a:r>
              <a:rPr lang="ru-RU" b="1" dirty="0" err="1" smtClean="0">
                <a:latin typeface="Times New Roman"/>
                <a:ea typeface="Times New Roman"/>
                <a:cs typeface="Times New Roman"/>
              </a:rPr>
              <a:t>с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екретується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тонкій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кишці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зменшує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апетит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сигналізуючи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про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наповненість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кишечника.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Підвищується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після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прийому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білка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клітковини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Холецистокінін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ХЦК) - </a:t>
            </a:r>
            <a:r>
              <a:rPr lang="ru-RU" b="1" dirty="0" err="1" smtClean="0">
                <a:latin typeface="Times New Roman"/>
                <a:ea typeface="Times New Roman"/>
                <a:cs typeface="Times New Roman"/>
              </a:rPr>
              <a:t>в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иробляється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тонкій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кишці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відповідь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жири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білки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сприяє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скороченню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жовчного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міхура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виділенню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ферментів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підшлункової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залози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дає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сигнал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ситості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err="1" smtClean="0">
                <a:latin typeface="Times New Roman"/>
                <a:ea typeface="Times New Roman"/>
                <a:cs typeface="Times New Roman"/>
              </a:rPr>
              <a:t>Глюкагоноподібний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пептид-1 (GLP-1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) - </a:t>
            </a:r>
            <a:r>
              <a:rPr lang="ru-RU" b="1" dirty="0" err="1" smtClean="0">
                <a:latin typeface="Times New Roman"/>
                <a:ea typeface="Times New Roman"/>
                <a:cs typeface="Times New Roman"/>
              </a:rPr>
              <a:t>с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екретується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кишечником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після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вживання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вуглеводів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і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жирів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Сповільнює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випорожнення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шлунка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підвищує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насичення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стимулює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секрецію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інсуліну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err="1" smtClean="0">
                <a:latin typeface="Times New Roman"/>
                <a:ea typeface="Times New Roman"/>
                <a:cs typeface="Times New Roman"/>
              </a:rPr>
              <a:t>Інсулін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відповідає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за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рівень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глюкози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впливає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на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мозок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знижуючи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апетит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r>
              <a:rPr lang="ru-RU" dirty="0" err="1">
                <a:latin typeface="Times New Roman"/>
                <a:ea typeface="Times New Roman"/>
              </a:rPr>
              <a:t>Ці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гормони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працюють</a:t>
            </a:r>
            <a:r>
              <a:rPr lang="ru-RU" dirty="0">
                <a:latin typeface="Times New Roman"/>
                <a:ea typeface="Times New Roman"/>
              </a:rPr>
              <a:t> разом, </a:t>
            </a:r>
            <a:r>
              <a:rPr lang="ru-RU" dirty="0" err="1">
                <a:latin typeface="Times New Roman"/>
                <a:ea typeface="Times New Roman"/>
              </a:rPr>
              <a:t>щоб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забезпечити</a:t>
            </a:r>
            <a:r>
              <a:rPr lang="ru-RU" dirty="0">
                <a:latin typeface="Times New Roman"/>
                <a:ea typeface="Times New Roman"/>
              </a:rPr>
              <a:t> баланс </a:t>
            </a:r>
            <a:r>
              <a:rPr lang="ru-RU" dirty="0" err="1">
                <a:latin typeface="Times New Roman"/>
                <a:ea typeface="Times New Roman"/>
              </a:rPr>
              <a:t>між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споживанням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калорій</a:t>
            </a:r>
            <a:r>
              <a:rPr lang="ru-RU" dirty="0">
                <a:latin typeface="Times New Roman"/>
                <a:ea typeface="Times New Roman"/>
              </a:rPr>
              <a:t> і потребами </a:t>
            </a:r>
            <a:r>
              <a:rPr lang="ru-RU" dirty="0" err="1">
                <a:latin typeface="Times New Roman"/>
                <a:ea typeface="Times New Roman"/>
              </a:rPr>
              <a:t>організму</a:t>
            </a:r>
            <a:r>
              <a:rPr lang="ru-RU" dirty="0">
                <a:latin typeface="Times New Roman"/>
                <a:ea typeface="Times New Roman"/>
              </a:rPr>
              <a:t>. </a:t>
            </a:r>
            <a:r>
              <a:rPr lang="ru-RU" dirty="0" err="1">
                <a:latin typeface="Times New Roman"/>
                <a:ea typeface="Times New Roman"/>
              </a:rPr>
              <a:t>Найбільш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ефективно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їхня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дія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проявляється</a:t>
            </a:r>
            <a:r>
              <a:rPr lang="ru-RU" dirty="0">
                <a:latin typeface="Times New Roman"/>
                <a:ea typeface="Times New Roman"/>
              </a:rPr>
              <a:t>, коли </a:t>
            </a:r>
            <a:r>
              <a:rPr lang="ru-RU" dirty="0" err="1">
                <a:latin typeface="Times New Roman"/>
                <a:ea typeface="Times New Roman"/>
              </a:rPr>
              <a:t>їжа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містить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білки</a:t>
            </a:r>
            <a:r>
              <a:rPr lang="ru-RU" dirty="0">
                <a:latin typeface="Times New Roman"/>
                <a:ea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</a:rPr>
              <a:t>клітковину</a:t>
            </a:r>
            <a:r>
              <a:rPr lang="ru-RU" dirty="0">
                <a:latin typeface="Times New Roman"/>
                <a:ea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</a:rPr>
              <a:t>здорові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жири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складні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вуглеводи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544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80920" cy="5363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НЕЙРОННІ МЕХАНІЗМИ КОНТРОЛЮ АПЕТИТУ</a:t>
            </a:r>
            <a:endParaRPr lang="ru-RU" sz="1400" dirty="0" smtClean="0"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Три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основні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нейронні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шляхи,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які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регулюють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апетит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: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г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омеостатичний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(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енергетичний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баланс)</a:t>
            </a: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гедоністичний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(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задоволення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їжі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)</a:t>
            </a: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когнітивний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(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усвідомлене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прийняття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рішень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)</a:t>
            </a:r>
          </a:p>
          <a:p>
            <a:pPr>
              <a:spcAft>
                <a:spcPts val="1000"/>
              </a:spcAft>
            </a:pP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Ці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системи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взаємодіють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впливаючи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харчову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поведінку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людини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​ 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err="1" smtClean="0">
                <a:effectLst/>
                <a:latin typeface="Times New Roman"/>
                <a:ea typeface="Times New Roman"/>
                <a:cs typeface="Times New Roman"/>
              </a:rPr>
              <a:t>Порушення</a:t>
            </a:r>
            <a:r>
              <a:rPr lang="ru-RU" b="1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Times New Roman"/>
                <a:cs typeface="Times New Roman"/>
              </a:rPr>
              <a:t>апетиту</a:t>
            </a:r>
            <a:r>
              <a:rPr lang="ru-RU" b="1" dirty="0" smtClean="0">
                <a:effectLst/>
                <a:latin typeface="Times New Roman"/>
                <a:ea typeface="Times New Roman"/>
                <a:cs typeface="Times New Roman"/>
              </a:rPr>
              <a:t>: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н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адмірний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апетит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гіперфагія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)</a:t>
            </a: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;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знижений апетит (гіпофагія);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відсутність апетиту (анорексія).</a:t>
            </a:r>
            <a:endParaRPr lang="ru-RU" sz="1400" dirty="0">
              <a:ea typeface="Times New Roman"/>
              <a:cs typeface="Times New Roman"/>
            </a:endParaRPr>
          </a:p>
          <a:p>
            <a:r>
              <a:rPr lang="uk-UA" dirty="0" smtClean="0">
                <a:effectLst/>
                <a:latin typeface="Times New Roman"/>
                <a:ea typeface="Times New Roman"/>
              </a:rPr>
              <a:t>Порушення апетиту можуть викликати: хвороби (вірусні, бактеріальні, шлунково-кишкові), психоемоційний стрес, депресія, гормональні порушення, дефіцит сну, порушення обміну речовин, прийом ліків та ін. Наслідками можуть бути: ожиріння, метаболічні ускладнення, харчова залежність,  дефіцит поживних речовин, схуднення, виснаження.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8223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712968" cy="6240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endParaRPr lang="ru-RU" b="1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/>
                <a:ea typeface="Times New Roman"/>
                <a:cs typeface="Times New Roman"/>
              </a:rPr>
              <a:t>ЯК </a:t>
            </a:r>
            <a:r>
              <a:rPr lang="uk-UA" sz="2000" b="1" dirty="0" smtClean="0">
                <a:effectLst/>
                <a:latin typeface="Times New Roman"/>
                <a:ea typeface="Times New Roman"/>
                <a:cs typeface="Times New Roman"/>
              </a:rPr>
              <a:t>МИ МОЖЕМО ВПЛИВАТИ НА АПЕТИТ</a:t>
            </a:r>
            <a:endParaRPr lang="ru-RU" sz="2000" b="1" dirty="0" smtClean="0">
              <a:latin typeface="Times New Roman"/>
              <a:ea typeface="Times New Roman"/>
              <a:cs typeface="Times New Roman"/>
            </a:endParaRPr>
          </a:p>
          <a:p>
            <a:pPr marL="457200">
              <a:lnSpc>
                <a:spcPct val="200000"/>
              </a:lnSpc>
              <a:spcAft>
                <a:spcPts val="0"/>
              </a:spcAft>
            </a:pPr>
            <a:r>
              <a:rPr lang="uk-UA" b="1" i="1" dirty="0" smtClean="0">
                <a:effectLst/>
                <a:latin typeface="Times New Roman"/>
                <a:ea typeface="Times New Roman"/>
                <a:cs typeface="Times New Roman"/>
              </a:rPr>
              <a:t>Для </a:t>
            </a:r>
            <a:r>
              <a:rPr lang="ru-RU" b="1" i="1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i="1" dirty="0" err="1" smtClean="0">
                <a:effectLst/>
                <a:latin typeface="Times New Roman"/>
                <a:ea typeface="Times New Roman"/>
                <a:cs typeface="Times New Roman"/>
              </a:rPr>
              <a:t>зменш</a:t>
            </a:r>
            <a:r>
              <a:rPr lang="uk-UA" b="1" i="1" dirty="0" smtClean="0">
                <a:effectLst/>
                <a:latin typeface="Times New Roman"/>
                <a:ea typeface="Times New Roman"/>
                <a:cs typeface="Times New Roman"/>
              </a:rPr>
              <a:t>ення</a:t>
            </a:r>
            <a:r>
              <a:rPr lang="ru-RU" b="1" i="1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i="1" dirty="0" err="1" smtClean="0">
                <a:effectLst/>
                <a:latin typeface="Times New Roman"/>
                <a:ea typeface="Times New Roman"/>
                <a:cs typeface="Times New Roman"/>
              </a:rPr>
              <a:t>апетит</a:t>
            </a:r>
            <a:r>
              <a:rPr lang="uk-UA" b="1" i="1" dirty="0" smtClean="0">
                <a:effectLst/>
                <a:latin typeface="Times New Roman"/>
                <a:ea typeface="Times New Roman"/>
                <a:cs typeface="Times New Roman"/>
              </a:rPr>
              <a:t>у рекомендують</a:t>
            </a:r>
            <a:r>
              <a:rPr lang="ru-RU" b="1" i="1" dirty="0" smtClean="0">
                <a:effectLst/>
                <a:latin typeface="Times New Roman"/>
                <a:ea typeface="Times New Roman"/>
                <a:cs typeface="Times New Roman"/>
              </a:rPr>
              <a:t>:</a:t>
            </a:r>
            <a:endParaRPr lang="ru-RU" sz="1400" i="1" dirty="0" smtClean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Пити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воду перед </a:t>
            </a: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споживанням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їж</a:t>
            </a: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і</a:t>
            </a:r>
            <a:endParaRPr lang="ru-RU" sz="1400" dirty="0" smtClean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Їсти більше білка й клітковини (овочі, фрукти)</a:t>
            </a:r>
            <a:endParaRPr lang="ru-RU" sz="1400" dirty="0" smtClean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Висипатися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(сон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регулює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грелін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і лептин)</a:t>
            </a:r>
            <a:endParaRPr lang="ru-RU" sz="1400" dirty="0" smtClean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Уникати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стресів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або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навчитися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їх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контролювати</a:t>
            </a:r>
            <a:endParaRPr lang="ru-RU" sz="1400" dirty="0" smtClean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Їсти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повільно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ретельно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пережовуючи</a:t>
            </a:r>
            <a:endParaRPr lang="ru-RU" sz="1400" dirty="0" smtClean="0">
              <a:ea typeface="Calibri"/>
              <a:cs typeface="Times New Roman"/>
            </a:endParaRPr>
          </a:p>
          <a:p>
            <a:pPr marL="457200">
              <a:lnSpc>
                <a:spcPct val="200000"/>
              </a:lnSpc>
              <a:spcAft>
                <a:spcPts val="0"/>
              </a:spcAft>
            </a:pPr>
            <a:r>
              <a:rPr lang="uk-UA" b="1" i="1" dirty="0" smtClean="0">
                <a:effectLst/>
                <a:latin typeface="Times New Roman"/>
                <a:ea typeface="Times New Roman"/>
                <a:cs typeface="Times New Roman"/>
              </a:rPr>
              <a:t>Для підвищення апетиту рекомендують:</a:t>
            </a:r>
            <a:endParaRPr lang="ru-RU" sz="1400" i="1" dirty="0" smtClean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Робити фізичні вправи (підсилюють обмін речовин)</a:t>
            </a:r>
            <a:endParaRPr lang="ru-RU" sz="1400" dirty="0" smtClean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Їсти невеликі порції, але часто</a:t>
            </a:r>
            <a:endParaRPr lang="ru-RU" sz="1400" dirty="0" smtClean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Додавати спе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ції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імбир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перець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)</a:t>
            </a:r>
            <a:endParaRPr lang="ru-RU" sz="1400" dirty="0" smtClean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Створювати приємну атмосферу під час їжі (сервірування, музика)</a:t>
            </a:r>
            <a:endParaRPr lang="ru-RU" sz="1400" dirty="0" smtClean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Wingdings"/>
              <a:buChar char=""/>
            </a:pP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Уникати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effectLst/>
                <a:latin typeface="Times New Roman"/>
                <a:ea typeface="Times New Roman"/>
                <a:cs typeface="Times New Roman"/>
              </a:rPr>
              <a:t>переїдання</a:t>
            </a: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 перед сном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85993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507175"/>
            <a:ext cx="7776864" cy="604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Голод</a:t>
            </a:r>
            <a:r>
              <a:rPr lang="uk-UA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- </a:t>
            </a:r>
            <a:r>
              <a:rPr lang="uk-UA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це складний фізіологічний і психологічний стан, який виникає у відповідь на потребу організму в енергії та поживних </a:t>
            </a:r>
            <a:r>
              <a:rPr lang="uk-UA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речовинах і</a:t>
            </a:r>
            <a:r>
              <a:rPr lang="ru-RU" dirty="0" smtClean="0"/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Його </a:t>
            </a:r>
            <a:r>
              <a:rPr lang="uk-UA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регуляція здійснюється через взаємодію гормонів, нейромедіаторів і мозкових </a:t>
            </a:r>
            <a:r>
              <a:rPr lang="uk-UA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структур гіпоталамуса</a:t>
            </a:r>
            <a:r>
              <a:rPr lang="uk-UA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Фізіологічні прояви </a:t>
            </a:r>
            <a:r>
              <a:rPr lang="uk-UA" sz="20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голоду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u-RU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Порожній</a:t>
            </a:r>
            <a:r>
              <a:rPr lang="ru-RU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шлунок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стимулює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виділення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греліну</a:t>
            </a:r>
            <a:endParaRPr lang="ru-RU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u-RU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Зниження</a:t>
            </a:r>
            <a:r>
              <a:rPr lang="ru-RU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глюкози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крові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активує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центри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голоду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u-RU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Симптоми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бурчання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животі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дратівливість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концентрація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їжі</a:t>
            </a:r>
            <a:endParaRPr lang="ru-RU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Грелін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гормон,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апетит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гіпоталамус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 голоду.</a:t>
            </a:r>
          </a:p>
          <a:p>
            <a:pPr>
              <a:lnSpc>
                <a:spcPct val="150000"/>
              </a:lnSpc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Нейропептид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(NPY)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de-DE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AgRP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999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ПОРІВНЯЛЬНА ОЦІНКА ФІЗІОЛОГІЧНОГО ТА ЕМОЦІЙНОГО ГОЛОДУ</a:t>
            </a:r>
            <a:r>
              <a:rPr lang="uk-UA" sz="1600" b="1" dirty="0" smtClean="0"/>
              <a:t> 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ФІЗІОЛОГІЧНИЙ ГОЛОД</a:t>
            </a:r>
            <a:endParaRPr lang="ru-RU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➤</a:t>
            </a:r>
            <a:r>
              <a:rPr lang="ru-RU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Виникає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поступово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</a:t>
            </a:r>
            <a:r>
              <a:rPr lang="ru-RU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зайняті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➤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Відчувається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фізично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бурчання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животі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слабкість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легка </a:t>
            </a:r>
            <a:r>
              <a:rPr lang="ru-RU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дратівливість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➤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вибагливий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задовольняється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якою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їжею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простою.</a:t>
            </a:r>
            <a:b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➤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Зникає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після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споживання</a:t>
            </a:r>
            <a:r>
              <a:rPr lang="ru-RU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їжі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особливо </a:t>
            </a:r>
            <a:r>
              <a:rPr lang="ru-RU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поживна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➤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Супроводжується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почуттям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ситості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ru-RU" i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i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</a:t>
            </a:r>
            <a:r>
              <a:rPr lang="ru-RU" i="1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Це</a:t>
            </a:r>
            <a:r>
              <a:rPr lang="ru-RU" i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нормальний</a:t>
            </a:r>
            <a:r>
              <a:rPr lang="ru-RU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сигнал, </a:t>
            </a:r>
            <a:r>
              <a:rPr lang="ru-RU" i="1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якщо</a:t>
            </a:r>
            <a:r>
              <a:rPr lang="ru-RU" i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тіло</a:t>
            </a:r>
            <a:r>
              <a:rPr lang="ru-RU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потребує</a:t>
            </a:r>
            <a:r>
              <a:rPr lang="ru-RU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енергії</a:t>
            </a:r>
            <a:r>
              <a:rPr lang="ru-RU" i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ЕМОЦІЙНИЙ ГОЛОД </a:t>
            </a:r>
            <a:endParaRPr lang="ru-RU" sz="2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latin typeface="MS Mincho"/>
                <a:ea typeface="Calibri"/>
                <a:cs typeface="MS Mincho"/>
              </a:rPr>
              <a:t>➤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Виникає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раптово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часто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відповідь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стрес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нудьгу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або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тривогу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latin typeface="MS Mincho"/>
                <a:ea typeface="Calibri"/>
                <a:cs typeface="MS Mincho"/>
              </a:rPr>
              <a:t>➤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"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Хочеться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чогось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конкретного"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зазвичай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солодкого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солоного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або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жирного.</a:t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latin typeface="MS Mincho"/>
                <a:ea typeface="Calibri"/>
                <a:cs typeface="MS Mincho"/>
              </a:rPr>
              <a:t>➤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Може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з’явитись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навіть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повний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шлунок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/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latin typeface="MS Mincho"/>
                <a:ea typeface="Calibri"/>
                <a:cs typeface="MS Mincho"/>
              </a:rPr>
              <a:t>➤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Часто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триває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 smtClean="0">
                <a:latin typeface="Times New Roman"/>
                <a:ea typeface="Times New Roman"/>
                <a:cs typeface="Times New Roman"/>
              </a:rPr>
              <a:t>після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 smtClean="0">
                <a:latin typeface="Times New Roman"/>
                <a:ea typeface="Times New Roman"/>
                <a:cs typeface="Times New Roman"/>
              </a:rPr>
              <a:t>споживання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 smtClean="0">
                <a:latin typeface="Times New Roman"/>
                <a:ea typeface="Times New Roman"/>
                <a:cs typeface="Times New Roman"/>
              </a:rPr>
              <a:t>їжі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не приносить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справжнього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задоволення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latin typeface="MS Mincho"/>
                <a:ea typeface="Calibri"/>
                <a:cs typeface="MS Mincho"/>
              </a:rPr>
              <a:t>➤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Може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супроводжуватись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почуттям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провини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після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переїдання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i="1" dirty="0" smtClean="0">
                <a:latin typeface="Times New Roman"/>
                <a:ea typeface="Times New Roman"/>
                <a:cs typeface="Times New Roman"/>
              </a:rPr>
              <a:t>(</a:t>
            </a:r>
            <a:r>
              <a:rPr lang="ru-RU" i="1" dirty="0" err="1" smtClean="0">
                <a:latin typeface="Times New Roman"/>
                <a:ea typeface="Times New Roman"/>
                <a:cs typeface="Times New Roman"/>
              </a:rPr>
              <a:t>Це</a:t>
            </a:r>
            <a:r>
              <a:rPr lang="ru-RU" i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i="1" dirty="0">
                <a:latin typeface="Times New Roman"/>
                <a:ea typeface="Times New Roman"/>
                <a:cs typeface="Times New Roman"/>
              </a:rPr>
              <a:t>не про голод, а про </a:t>
            </a:r>
            <a:r>
              <a:rPr lang="ru-RU" i="1" dirty="0" err="1">
                <a:latin typeface="Times New Roman"/>
                <a:ea typeface="Times New Roman"/>
                <a:cs typeface="Times New Roman"/>
              </a:rPr>
              <a:t>емоції</a:t>
            </a:r>
            <a:r>
              <a:rPr lang="ru-RU" i="1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i="1" dirty="0" err="1">
                <a:latin typeface="Times New Roman"/>
                <a:ea typeface="Times New Roman"/>
                <a:cs typeface="Times New Roman"/>
              </a:rPr>
              <a:t>які</a:t>
            </a:r>
            <a:r>
              <a:rPr lang="ru-RU" i="1" dirty="0">
                <a:latin typeface="Times New Roman"/>
                <a:ea typeface="Times New Roman"/>
                <a:cs typeface="Times New Roman"/>
              </a:rPr>
              <a:t> ми "</a:t>
            </a:r>
            <a:r>
              <a:rPr lang="ru-RU" i="1" dirty="0" err="1" smtClean="0">
                <a:latin typeface="Times New Roman"/>
                <a:ea typeface="Times New Roman"/>
                <a:cs typeface="Times New Roman"/>
              </a:rPr>
              <a:t>заїдаємо</a:t>
            </a:r>
            <a:r>
              <a:rPr lang="ru-RU" i="1" dirty="0" smtClean="0">
                <a:latin typeface="Times New Roman"/>
                <a:ea typeface="Times New Roman"/>
                <a:cs typeface="Times New Roman"/>
              </a:rPr>
              <a:t>« </a:t>
            </a:r>
            <a:r>
              <a:rPr lang="ru-RU" i="1" dirty="0" err="1" smtClean="0">
                <a:latin typeface="Times New Roman"/>
                <a:ea typeface="Times New Roman"/>
                <a:cs typeface="Times New Roman"/>
              </a:rPr>
              <a:t>може</a:t>
            </a:r>
            <a:r>
              <a:rPr lang="ru-RU" i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i="1" dirty="0" err="1" smtClean="0">
                <a:latin typeface="Times New Roman"/>
                <a:ea typeface="Times New Roman"/>
                <a:cs typeface="Times New Roman"/>
              </a:rPr>
              <a:t>виникати</a:t>
            </a:r>
            <a:r>
              <a:rPr lang="ru-RU" i="1" dirty="0" smtClean="0">
                <a:latin typeface="Times New Roman"/>
                <a:ea typeface="Times New Roman"/>
                <a:cs typeface="Times New Roman"/>
              </a:rPr>
              <a:t> без </a:t>
            </a:r>
            <a:r>
              <a:rPr lang="ru-RU" i="1" dirty="0" err="1" smtClean="0">
                <a:latin typeface="Times New Roman"/>
                <a:ea typeface="Times New Roman"/>
                <a:cs typeface="Times New Roman"/>
              </a:rPr>
              <a:t>фізіологічної</a:t>
            </a:r>
            <a:r>
              <a:rPr lang="ru-RU" i="1" dirty="0" smtClean="0">
                <a:latin typeface="Times New Roman"/>
                <a:ea typeface="Times New Roman"/>
                <a:cs typeface="Times New Roman"/>
              </a:rPr>
              <a:t> потреби в </a:t>
            </a:r>
            <a:r>
              <a:rPr lang="ru-RU" i="1" dirty="0" err="1" smtClean="0">
                <a:latin typeface="Times New Roman"/>
                <a:ea typeface="Times New Roman"/>
                <a:cs typeface="Times New Roman"/>
              </a:rPr>
              <a:t>ситуаціях</a:t>
            </a:r>
            <a:r>
              <a:rPr lang="ru-RU" dirty="0" smtClean="0"/>
              <a:t>, </a:t>
            </a:r>
            <a:r>
              <a:rPr lang="ru-RU" dirty="0"/>
              <a:t>коли </a:t>
            </a:r>
            <a:r>
              <a:rPr lang="ru-RU" dirty="0" err="1"/>
              <a:t>їжа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заповнення</a:t>
            </a:r>
            <a:r>
              <a:rPr lang="ru-RU" dirty="0"/>
              <a:t> </a:t>
            </a:r>
            <a:r>
              <a:rPr lang="ru-RU" dirty="0" err="1"/>
              <a:t>емоційної</a:t>
            </a:r>
            <a:r>
              <a:rPr lang="ru-RU" dirty="0"/>
              <a:t> </a:t>
            </a:r>
            <a:r>
              <a:rPr lang="ru-RU" dirty="0" err="1" smtClean="0"/>
              <a:t>порожнечі</a:t>
            </a:r>
            <a:r>
              <a:rPr lang="ru-RU" dirty="0" smtClean="0"/>
              <a:t> у  людей </a:t>
            </a:r>
            <a:r>
              <a:rPr lang="ru-RU" dirty="0"/>
              <a:t>з </a:t>
            </a:r>
            <a:r>
              <a:rPr lang="ru-RU" dirty="0" err="1"/>
              <a:t>хронічним</a:t>
            </a:r>
            <a:r>
              <a:rPr lang="ru-RU" dirty="0"/>
              <a:t> </a:t>
            </a:r>
            <a:r>
              <a:rPr lang="ru-RU" dirty="0" err="1" smtClean="0"/>
              <a:t>стресом</a:t>
            </a:r>
            <a:r>
              <a:rPr lang="ru-RU" dirty="0" smtClean="0"/>
              <a:t>, </a:t>
            </a:r>
            <a:r>
              <a:rPr lang="ru-RU" dirty="0" err="1" smtClean="0"/>
              <a:t>нудьгою</a:t>
            </a:r>
            <a:r>
              <a:rPr lang="ru-RU" dirty="0" smtClean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 smtClean="0"/>
              <a:t>депресією</a:t>
            </a:r>
            <a:r>
              <a:rPr lang="ru-RU" dirty="0" smtClean="0"/>
              <a:t>).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сучасному</a:t>
            </a:r>
            <a:r>
              <a:rPr lang="ru-RU" dirty="0"/>
              <a:t> </a:t>
            </a:r>
            <a:r>
              <a:rPr lang="ru-RU" dirty="0" err="1"/>
              <a:t>суспільстві</a:t>
            </a:r>
            <a:r>
              <a:rPr lang="ru-RU" dirty="0"/>
              <a:t> </a:t>
            </a:r>
            <a:r>
              <a:rPr lang="ru-RU" dirty="0" err="1"/>
              <a:t>психологічний</a:t>
            </a:r>
            <a:r>
              <a:rPr lang="ru-RU" dirty="0"/>
              <a:t> голод </a:t>
            </a:r>
            <a:r>
              <a:rPr lang="ru-RU" dirty="0" err="1"/>
              <a:t>провокується</a:t>
            </a:r>
            <a:r>
              <a:rPr lang="ru-RU" dirty="0"/>
              <a:t> маркетингом, </a:t>
            </a:r>
            <a:r>
              <a:rPr lang="ru-RU" dirty="0" err="1"/>
              <a:t>звичками</a:t>
            </a:r>
            <a:r>
              <a:rPr lang="ru-RU" dirty="0"/>
              <a:t>, </a:t>
            </a:r>
            <a:r>
              <a:rPr lang="ru-RU" dirty="0" err="1"/>
              <a:t>доступністю</a:t>
            </a:r>
            <a:r>
              <a:rPr lang="ru-RU" dirty="0"/>
              <a:t> </a:t>
            </a:r>
            <a:r>
              <a:rPr lang="ru-RU" dirty="0" err="1"/>
              <a:t>їжі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48453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</TotalTime>
  <Words>1984</Words>
  <Application>Microsoft Office PowerPoint</Application>
  <PresentationFormat>Экран (4:3)</PresentationFormat>
  <Paragraphs>174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ПОРІВНЯЛЬНА ОЦІНКА ФІЗІОЛОГІЧНОГО ТА ЕМОЦІЙНОГО ГОЛОДУ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</dc:title>
  <dc:creator>svetlana</dc:creator>
  <cp:lastModifiedBy>svetlana</cp:lastModifiedBy>
  <cp:revision>31</cp:revision>
  <dcterms:created xsi:type="dcterms:W3CDTF">2025-05-04T07:31:25Z</dcterms:created>
  <dcterms:modified xsi:type="dcterms:W3CDTF">2025-05-04T15:13:34Z</dcterms:modified>
</cp:coreProperties>
</file>