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0" r:id="rId13"/>
    <p:sldId id="269" r:id="rId14"/>
    <p:sldId id="268" r:id="rId15"/>
    <p:sldId id="267" r:id="rId16"/>
    <p:sldId id="272" r:id="rId17"/>
    <p:sldId id="266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5"/>
    <p:restoredTop sz="94635"/>
  </p:normalViewPr>
  <p:slideViewPr>
    <p:cSldViewPr snapToGrid="0">
      <p:cViewPr varScale="1">
        <p:scale>
          <a:sx n="115" d="100"/>
          <a:sy n="115" d="100"/>
        </p:scale>
        <p:origin x="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370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162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277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08806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4254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88239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94252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0469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9824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771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1954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3307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716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887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2425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3184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4682E-BE1E-A843-B2CD-35F0ED771939}" type="datetimeFigureOut">
              <a:rPr lang="ru-UA" smtClean="0"/>
              <a:t>17.03.2025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E07B1C-9E53-4643-B420-7258851C48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534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5AC34-5AF9-9882-00CB-6078784D9C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2800" dirty="0"/>
              <a:t>Державна закупівля і державне замовлення</a:t>
            </a:r>
            <a:endParaRPr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748FC0-DE71-4C77-67A7-E1E6DFA4F6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7305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04D8F8-1B60-69F5-30B8-7E4F67038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312235"/>
            <a:ext cx="11463453" cy="624468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попередньої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кваліфікації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обов'язково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зазначаються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найменування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та адреса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замовника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вид,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поставки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вид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вид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строки поставки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повинен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відповідати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остаточний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строк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подання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заявок на участь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попередній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кваліфікації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інша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необхідна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обґрунтовано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вимагається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п'яти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календарних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завершення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попередньої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повідомляє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брав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участь,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подальшої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запрошуються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пройшли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результатами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попередньої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Строк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другому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повинен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перевищувати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15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календарних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оформлюються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звітом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трьох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звіті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обов'язково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зазначаються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стислий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опис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предмета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найменування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адреси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подали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заявки на участь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найменування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адреса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договір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договору;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0172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04D8F8-1B60-69F5-30B8-7E4F67038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312235"/>
            <a:ext cx="11463453" cy="624468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стислий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опис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умов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договору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запропоновані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стислий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критеріїв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порівняння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переможця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відхилення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обґрунтування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підстав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відхилення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опублікування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оголошення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заплановану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оголошення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результат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Віснику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дата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відправлення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запрошення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процедурах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котирувань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одного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дата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повідомлення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результат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причин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обставин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керувався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обрання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процедура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відкритих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обґрунтуванням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стислий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роз'яснення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умов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попередньої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документації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них,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цієї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документації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договір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підстав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відхилення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підстав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відхилення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відомості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подали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заявки на участь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відсутність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таких заявок;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підстави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попередньої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оскарження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позови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зупинення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склад тендерного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комітету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згоди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оплату ( акцепту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0257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04D8F8-1B60-69F5-30B8-7E4F67038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312235"/>
            <a:ext cx="11463453" cy="624468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6.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</a:t>
            </a: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Процедура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.4.1.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Процедури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відкритих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обмеженою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участю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відкритих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заінтересовані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запрошені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публікації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оголошення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пройшли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обмеженою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запрошені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взяти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участь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такою,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вигідної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менше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обмеженою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участю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застосовуватися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складний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спеціалізований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характер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запропоновані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обмеженою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кількістю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спеціальним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призначенням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становить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таємницю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переможця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числа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відхилені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критеріїв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методики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зазначених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документації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Такими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критеріями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оцінки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бути: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найнижча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строк поставки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функціональні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характеристики,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екологічна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чистота;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післяпродажне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2414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04D8F8-1B60-69F5-30B8-7E4F67038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312235"/>
            <a:ext cx="11463453" cy="624468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розрахунків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експлуатаційні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передача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управлінських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наукових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кадрів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тому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робочої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виготовлення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Загальний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строк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оцінки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порівняння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переможця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повинен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перевищувати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30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робочих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дня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розкриття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тендерних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відміняються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участь у торгах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подано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менше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двох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тендерних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предмета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визначеного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тендерній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документації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відхилено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тендерні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визнаються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такими,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відбулися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вигідної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перевищує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суму,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передбачену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фінансування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перестало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потребам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непередбачуваних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об'єктивних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обставин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непереборної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семи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календарних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укладення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договору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надсилає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передає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публікації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"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Віснику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"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оголошення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результати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відкритих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двоступеневих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обмеженою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участю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444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04D8F8-1B60-69F5-30B8-7E4F67038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312235"/>
            <a:ext cx="11463453" cy="6244682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.4.2. Процедура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двоступеневих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Процедура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двоступеневих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застосовується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таких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випадках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скласти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конкретний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перелік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вид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оптимального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провести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переговори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предметом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наукових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досліджень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експериментів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розроблень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консультаційних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Процедура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двоступеневих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два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етапи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першому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зазначення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документація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технічних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якісних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характеристик предмета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поставки,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підтвердження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професійної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технічної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компетентності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кваліфікаційним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проводить переговори з будь-ким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право внести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документації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технічних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предмета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запропонувати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характеристики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критерії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Закону.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умов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документації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запрошень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другому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другому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відхилено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першому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остаточні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зазначенням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7457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04D8F8-1B60-69F5-30B8-7E4F67038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312235"/>
            <a:ext cx="11463453" cy="6244682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відхилено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першому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другому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тендерною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документацією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процедура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двоступеневих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проводиться так само, як і процедура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відкритих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оголошенні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двоступеневих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обов'язково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зазначаються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найменування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юридична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адреса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опис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предмета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тому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параметри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предметом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вид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орієнтовні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строки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строки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попередньої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Строк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встановлюється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меншим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календарних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дня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опублікування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оголошення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двоступеневих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Строк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другому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повинен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перевищувати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15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календарних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3492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04D8F8-1B60-69F5-30B8-7E4F67038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312235"/>
            <a:ext cx="11463453" cy="6244682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.4.3. Процедура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запиту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цінових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котирувань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котирувань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діючий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перевищує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еквівалентної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10 тис.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євро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котирувань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запит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котирувань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менше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п'яти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звернено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запит,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повідомлено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те,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страхування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сплату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податків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зборів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обов'язкових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платежів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Кожен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право подати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яка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подальшому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змінена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запечатаному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конверті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пізніше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ним строку.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розкриваються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час.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розкриття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запрошені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подали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шести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календарних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котирувань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подали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присутні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розкриття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14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дня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переможця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договір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переможцем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подав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вимогам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найнижчу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5762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04D8F8-1B60-69F5-30B8-7E4F67038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312235"/>
            <a:ext cx="11463453" cy="6244682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.4.4. Процедура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одного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одного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процедура,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договір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ним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переговорів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Процедура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одного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застосовується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погодження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установленому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порядку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уповноваженим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органом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витворів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мистецтва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пов'язаної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захистом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авторських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прав;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відсутності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конкуренції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(у тому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технічних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причин)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поставлені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виконані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певним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і при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немає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альтернативи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потреби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здійсненні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додаткових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поставок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первинним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призначених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часткової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заміни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розширення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поставок, коли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зміна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призвести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відповідають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вимогам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взаємозаміни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наявними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товарами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необхідності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проведення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додаткових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будівельних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включених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початковий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проект, але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стали через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непередбачувані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обставини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необхідними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проекту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договір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буде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укладено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технічно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економічно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пов'язані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головним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договором. При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загальна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договору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додаткові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 повинна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перевищувати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50 %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вартості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головного договору;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спеціальним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призначенням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становлять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таємницю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8652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04D8F8-1B60-69F5-30B8-7E4F67038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312235"/>
            <a:ext cx="11463453" cy="6244682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укладення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договору про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переможцем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архітектурного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конкурсу;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виникнення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нагальної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потреби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здійсненні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особливими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економічними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соціальними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обставинами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передбачити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у тому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пов'язаної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ліквідацією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наслідків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надзвичайних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ситуацій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086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FB799A-9FDD-FD83-DC3F-BD97D51FF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0" y="345688"/>
            <a:ext cx="11485756" cy="6233531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.1.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Державна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форма державного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споживання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задоволення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суспільних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потреб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взаємозалежні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державного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державними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розуміють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будь-яке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придбання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коштів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регулюючі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матеріального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наповнення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заходів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спрямованих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вирішення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загальнодержавних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проблем,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підтримки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функціонування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стратегічних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галузей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народногосподарського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комплексу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Міністерства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внутрішніх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справ,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Міністерства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оборони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.),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вирішення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гострих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соціальних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питань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робочих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місць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державою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сприяє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підвищенню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платоспроможності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послідовно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впливає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галузі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народного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господарства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стимулює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розвиток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економічними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методами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кон'юнктури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ринках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держава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виходить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ринок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вагомий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покупець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підвищуючи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попит,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здійснює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інтервенцію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збільшуючи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пропозицію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і, таким чином,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відновлює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рівновагу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ринку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тієї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614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2E9B23-598D-883F-4918-ABC7C18E2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390293"/>
            <a:ext cx="11396546" cy="6233531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Поряд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основними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функціями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матеріальне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забезпечення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функціонування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державних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структур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які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утримуються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рахунок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державного та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місцевого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бюджетів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пов’язаної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такими нормативно-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правовими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актами: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Господарський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кодекс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Антимонопольний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комітет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«Про поставки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потреб»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Окрім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зазначених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документів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квітня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2008 р.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здійснювалися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згідно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Законом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«Про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кошти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».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відміни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Закону процедура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здійснювалася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підставі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Тимчасового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положення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кошти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З 25 листопада 2008 р.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офіційним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опублікуванням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вступила в силу нова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редакція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Положення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«Про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кошти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»,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керуються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здійсненні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даний час.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Документом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визначається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уряд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відмовляється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дилерів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агентів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дистриб’юторів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постановляє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безпосередньо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Новації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порядку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повністю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скасовують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посередницьку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даній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сфері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боку,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відкривають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підприємців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нову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суб’єктами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електронному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режимі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Інтернет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8213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265146-24B3-617F-0463-90F72CEF5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89" y="334537"/>
            <a:ext cx="11452303" cy="634504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ринкових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країнах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вигідні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виробника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тому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собі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гарантований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збут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вигідними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конкурсного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відбору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система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досконалою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сповна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відчувають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собі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Однією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важливих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проблем при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здійсненні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проблема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корупції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Тому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Положенні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ряд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заходів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антикорупційного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характеру.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комплексу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питань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покращення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економічної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справ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сфері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яке в свою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наслідком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реформуванні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національної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здійснюються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укладання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контрактів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розміщуються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конкурсних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засадах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згідно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міжнародною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прийнятою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практикою.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Державний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контракт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засобом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потреб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поповнення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державного резерву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державного бюджету,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місцевих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бюджетів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коштів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(у тому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міжнародних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наданих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гарантію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Кабінету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Міністрів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оплата поставок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гарантується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державою.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Фінансування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замовниками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межах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виділених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(як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розпорядникам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бюджетних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коштів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передбачених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Тому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обсяги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поставок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бути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збалансовані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видатковою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частиною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бюджету.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погляду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становить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частину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ВВП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країнах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ринковою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економікою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країнах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Європейського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Союзу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припадає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понад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15 % ВВП. Лише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приклад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вимагає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серйозного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12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1CC5A7-5555-CB0D-E5A4-E60C14520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" y="356839"/>
            <a:ext cx="11251581" cy="6222381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фінансуються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коштів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завжди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компонентом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охоплює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інвестиції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поточні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потреби.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економічних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реформ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країнах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спрямовані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зменшення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видатків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механізмів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важливим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компонентом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дієвості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закупівельних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Міжнародна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практика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свідчить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те,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поєднання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жорсткої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професіоналізму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недискримінаційних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процедур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державному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секторі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Стратегічно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важливу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роль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закупівля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відіграє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приватизації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процедур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модернізації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інфраструктури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телезв'язку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енергосистем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автошляхів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аеропортів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правоохоронних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силових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структур;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охорони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здоров'я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будівництва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удосконаленні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лікарень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будівництві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обладнанні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шкіл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вищих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навчальних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закладів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085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5E9F57-950A-1064-12DA-D3FCF665E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297180"/>
            <a:ext cx="11304270" cy="6355079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Неефективність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призвести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надмірних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формі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придбання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непридатного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низькоякісного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обладнання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відстрочення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проектів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несприятливих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неповних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умов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контрактів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обмежених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та/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низькоякісних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Окрім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того,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важливе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приватного сектора,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починаючи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малих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місцевих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 великих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міжнародних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компаній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корпорацій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Фактично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деяких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секторах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промисловості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громадському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транспорті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водо-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енергопостачанні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сектор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утримує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більш-менш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монопольну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позицію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Те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сфері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охорони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здоров'я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освіти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поза межами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спеціалізованих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секторів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державна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важливим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ринком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багатьох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постачальників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підрядників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провайдерів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характеристик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економічної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ефективність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залежати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стану таких сфер,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видатків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законодавчої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бази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інфраструктури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банків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контролю,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мереж, правил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дозволів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−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діючого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закупівельного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середовища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професійних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кадрів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структур,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461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D3F257-D6AA-2080-16F6-1EACE2E5E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3" y="234177"/>
            <a:ext cx="11363093" cy="6289286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товаровиробникам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тендерній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поданій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шляхом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преференційної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поправки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тендерної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200 тис.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євро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300 тис.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євро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4 млн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євро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преференційної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поправки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10 %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тендерної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−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преференційну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поправку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тендерної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кримінально-виконавчої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закуповуються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преференційної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поправки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15 %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тендерної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−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−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участь у тендерах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товаровиробники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7737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5F0FF5-E569-7982-A328-86F015749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334537"/>
            <a:ext cx="11374244" cy="636734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.2.</a:t>
            </a: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Державне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засіб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регулювання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економіки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Держава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економічної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політики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цільових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програм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програм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економічного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соціального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застосовує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різноманітні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засоби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механізми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господарської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Одними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регулюючого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впливу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суб'єктів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господарювання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завдання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Державне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засобом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державного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договірній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контрактній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складу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потреб,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контрактів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поставку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цієї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суб'єктів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господарювання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пріоритетних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стратегічних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загальнодержавних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питань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соціально-економічного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країни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першу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таких,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національна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оборона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безпека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збереження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наукового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освітнього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соціально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-культурного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потенціалу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країни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9550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AEC65C-17A0-7417-BF3B-E6DF1A1A0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85" y="457200"/>
            <a:ext cx="11229278" cy="612201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.3.</a:t>
            </a: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закупівель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Оголошення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заплановану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попередньої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публікуються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Віснику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друкованих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масової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газеті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Магістраль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»),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системах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Інтернет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міжнародних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виданнях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Оголошення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запрошення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процедурах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повідомлення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проведення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попередньої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кваліфікації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тендерна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документація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готуються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українською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мовою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однією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іноземних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мов,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використовуються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міжнародній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участь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процедурі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обмежується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вітчизняними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шляхом таких процедур: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відкритих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двоступеневих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котирувань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одного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Основною процедурою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торги.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попередньої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публікується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пізніш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за 30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календарних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запрошень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випадках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строк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скорочено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15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календарних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зазначенням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причин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скорочення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звіті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940614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136</TotalTime>
  <Words>3316</Words>
  <Application>Microsoft Macintosh PowerPoint</Application>
  <PresentationFormat>Широкоэкранный</PresentationFormat>
  <Paragraphs>138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Helvetica</vt:lpstr>
      <vt:lpstr>Times New Roman</vt:lpstr>
      <vt:lpstr>Trebuchet MS</vt:lpstr>
      <vt:lpstr>Wingdings</vt:lpstr>
      <vt:lpstr>Wingdings 3</vt:lpstr>
      <vt:lpstr>Аспект</vt:lpstr>
      <vt:lpstr>Державна закупівля і державне замовлення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Державна закупівля і державне замовлення</dc:title>
  <dc:creator>Александр Ткачук</dc:creator>
  <cp:lastModifiedBy>Александр Ткачук</cp:lastModifiedBy>
  <cp:revision>22</cp:revision>
  <dcterms:created xsi:type="dcterms:W3CDTF">2025-02-04T09:54:51Z</dcterms:created>
  <dcterms:modified xsi:type="dcterms:W3CDTF">2025-03-17T07:46:39Z</dcterms:modified>
</cp:coreProperties>
</file>