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74" r:id="rId4"/>
    <p:sldId id="258" r:id="rId5"/>
    <p:sldId id="271" r:id="rId6"/>
    <p:sldId id="259" r:id="rId7"/>
    <p:sldId id="260" r:id="rId8"/>
    <p:sldId id="261" r:id="rId9"/>
    <p:sldId id="275" r:id="rId10"/>
    <p:sldId id="262" r:id="rId11"/>
    <p:sldId id="276" r:id="rId12"/>
    <p:sldId id="263" r:id="rId13"/>
    <p:sldId id="277" r:id="rId14"/>
    <p:sldId id="264" r:id="rId15"/>
    <p:sldId id="272" r:id="rId16"/>
    <p:sldId id="267" r:id="rId17"/>
    <p:sldId id="268" r:id="rId18"/>
    <p:sldId id="266" r:id="rId19"/>
    <p:sldId id="273" r:id="rId20"/>
    <p:sldId id="269" r:id="rId21"/>
  </p:sldIdLst>
  <p:sldSz cx="18288000" cy="10287000"/>
  <p:notesSz cx="6858000" cy="9144000"/>
  <p:embeddedFontLst>
    <p:embeddedFont>
      <p:font typeface="Vollkorn Bold" panose="020B0604020202020204" charset="0"/>
      <p:regular r:id="rId23"/>
    </p:embeddedFont>
    <p:embeddedFont>
      <p:font typeface="SimSun" panose="02010600030101010101" pitchFamily="2" charset="-122"/>
      <p:regular r:id="rId24"/>
    </p:embeddedFont>
    <p:embeddedFont>
      <p:font typeface="Vollkorn" panose="020B0604020202020204" charset="0"/>
      <p:regular r:id="rId25"/>
    </p:embeddedFont>
    <p:embeddedFont>
      <p:font typeface="Vollkorn Italics"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8" autoAdjust="0"/>
    <p:restoredTop sz="94622" autoAdjust="0"/>
  </p:normalViewPr>
  <p:slideViewPr>
    <p:cSldViewPr>
      <p:cViewPr varScale="1">
        <p:scale>
          <a:sx n="44" d="100"/>
          <a:sy n="44" d="100"/>
        </p:scale>
        <p:origin x="78" y="9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02.03.2025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svita.diia.gov.ua/courses/cyber-hygiene-for-youth" TargetMode="External"/><Relationship Id="rId7" Type="http://schemas.openxmlformats.org/officeDocument/2006/relationships/hyperlink" Target="https://osvita.diia.gov.ua/courses/chatgpt-for-personal-effectivenes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osvita.diia.gov.ua/simulators/personal-cyberhygiene-simulator" TargetMode="External"/><Relationship Id="rId5" Type="http://schemas.openxmlformats.org/officeDocument/2006/relationships/hyperlink" Target="https://osvita.diia.gov.ua/courses/kibergigiena-ak-zahistitisa-vid-fisinguttps:/osvita.diia.gov.ua/courses/kibergigiena-ak-zahistitisa-vid-fisingu" TargetMode="External"/><Relationship Id="rId4" Type="http://schemas.openxmlformats.org/officeDocument/2006/relationships/hyperlink" Target="https://osvita.diia.gov.ua/courses/basic-knowledge-of-cyber-hygien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5492209"/>
          </a:xfrm>
          <a:prstGeom prst="rect">
            <a:avLst/>
          </a:prstGeom>
        </p:spPr>
        <p:txBody>
          <a:bodyPr wrap="square" lIns="0" tIns="0" rIns="0" bIns="0" rtlCol="0" anchor="t">
            <a:spAutoFit/>
          </a:bodyPr>
          <a:lstStyle/>
          <a:p>
            <a:pPr algn="ctr">
              <a:lnSpc>
                <a:spcPts val="7128"/>
              </a:lnSpc>
            </a:pPr>
            <a:r>
              <a:rPr lang="uk-UA" sz="5400" spc="-46" dirty="0" smtClean="0">
                <a:solidFill>
                  <a:srgbClr val="FFFFFF"/>
                </a:solidFill>
                <a:latin typeface="Vollkorn Bold"/>
              </a:rPr>
              <a:t>ІНФОРМАЦІЙНІ </a:t>
            </a:r>
            <a:r>
              <a:rPr lang="en-US" sz="5400" spc="-46" dirty="0" err="1" smtClean="0">
                <a:solidFill>
                  <a:srgbClr val="FFFFFF"/>
                </a:solidFill>
                <a:latin typeface="Vollkorn Bold"/>
              </a:rPr>
              <a:t>ТЕХНОЛОГІЇ</a:t>
            </a:r>
            <a:r>
              <a:rPr lang="uk-UA" sz="5400" spc="-46" dirty="0" smtClean="0">
                <a:solidFill>
                  <a:srgbClr val="FFFFFF"/>
                </a:solidFill>
                <a:latin typeface="Vollkorn Bold"/>
              </a:rPr>
              <a:t> </a:t>
            </a:r>
            <a:r>
              <a:rPr lang="en-US" sz="5400" spc="-46" dirty="0" err="1" smtClean="0">
                <a:solidFill>
                  <a:srgbClr val="FFFFFF"/>
                </a:solidFill>
                <a:latin typeface="Vollkorn Bold"/>
              </a:rPr>
              <a:t>ТА</a:t>
            </a:r>
            <a:r>
              <a:rPr lang="en-US" sz="5400" spc="-46" dirty="0" smtClean="0">
                <a:solidFill>
                  <a:srgbClr val="FFFFFF"/>
                </a:solidFill>
                <a:latin typeface="Vollkorn Bold"/>
              </a:rPr>
              <a:t> </a:t>
            </a:r>
            <a:r>
              <a:rPr lang="uk-UA" sz="5400" spc="-46" dirty="0" smtClean="0">
                <a:solidFill>
                  <a:srgbClr val="FFFFFF"/>
                </a:solidFill>
                <a:latin typeface="Vollkorn Bold"/>
              </a:rPr>
              <a:t/>
            </a:r>
            <a:br>
              <a:rPr lang="uk-UA" sz="5400" spc="-46" dirty="0" smtClean="0">
                <a:solidFill>
                  <a:srgbClr val="FFFFFF"/>
                </a:solidFill>
                <a:latin typeface="Vollkorn Bold"/>
              </a:rPr>
            </a:br>
            <a:r>
              <a:rPr lang="en-US" sz="5400" spc="-46" dirty="0" err="1" smtClean="0">
                <a:solidFill>
                  <a:srgbClr val="FFFFFF"/>
                </a:solidFill>
                <a:latin typeface="Vollkorn Bold"/>
              </a:rPr>
              <a:t>БЕЗПЕКА</a:t>
            </a:r>
            <a:r>
              <a:rPr lang="uk-UA" sz="5400" spc="-46" dirty="0" smtClean="0">
                <a:solidFill>
                  <a:srgbClr val="FFFFFF"/>
                </a:solidFill>
                <a:latin typeface="Vollkorn Bold"/>
              </a:rPr>
              <a:t> В </a:t>
            </a:r>
            <a:r>
              <a:rPr lang="uk-UA" sz="5400" spc="-46" dirty="0" err="1" smtClean="0">
                <a:solidFill>
                  <a:srgbClr val="FFFFFF"/>
                </a:solidFill>
                <a:latin typeface="Vollkorn Bold"/>
              </a:rPr>
              <a:t>КІБЕРПОСТОРІ</a:t>
            </a:r>
            <a:endParaRPr lang="en-US" sz="5400" spc="-46" dirty="0">
              <a:solidFill>
                <a:srgbClr val="FFFFFF"/>
              </a:solidFill>
              <a:latin typeface="Vollkorn Bold"/>
            </a:endParaRPr>
          </a:p>
          <a:p>
            <a:pPr algn="ctr">
              <a:lnSpc>
                <a:spcPct val="80000"/>
              </a:lnSpc>
            </a:pPr>
            <a:endParaRPr lang="uk-UA" sz="2000" spc="-23" dirty="0" smtClean="0">
              <a:solidFill>
                <a:srgbClr val="FFFFFF"/>
              </a:solidFill>
              <a:latin typeface="Vollkorn Bold"/>
            </a:endParaRPr>
          </a:p>
          <a:p>
            <a:pPr algn="ctr">
              <a:lnSpc>
                <a:spcPct val="80000"/>
              </a:lnSpc>
            </a:pPr>
            <a:endParaRPr lang="uk-UA" sz="2000" spc="-23" dirty="0" smtClean="0">
              <a:solidFill>
                <a:srgbClr val="FFFFFF"/>
              </a:solidFill>
              <a:latin typeface="Vollkorn Bold"/>
            </a:endParaRPr>
          </a:p>
          <a:p>
            <a:pPr algn="ctr">
              <a:lnSpc>
                <a:spcPct val="80000"/>
              </a:lnSpc>
            </a:pPr>
            <a:r>
              <a:rPr lang="en-US" sz="5940" spc="-23" dirty="0" smtClean="0">
                <a:solidFill>
                  <a:srgbClr val="FFFFFF"/>
                </a:solidFill>
                <a:latin typeface="Vollkorn Bold"/>
              </a:rPr>
              <a:t>(</a:t>
            </a:r>
            <a:r>
              <a:rPr lang="en-US" sz="5940" spc="-23" dirty="0">
                <a:solidFill>
                  <a:srgbClr val="FFFFFF"/>
                </a:solidFill>
                <a:latin typeface="Vollkorn Bold"/>
              </a:rPr>
              <a:t>0) </a:t>
            </a:r>
            <a:r>
              <a:rPr lang="en-US" sz="5940" spc="-23" dirty="0" err="1">
                <a:solidFill>
                  <a:srgbClr val="FFFFFF"/>
                </a:solidFill>
                <a:latin typeface="Vollkorn Bold"/>
              </a:rPr>
              <a:t>Вступ</a:t>
            </a:r>
            <a:r>
              <a:rPr lang="en-US" sz="5940" spc="-23" dirty="0">
                <a:solidFill>
                  <a:srgbClr val="FFFFFF"/>
                </a:solidFill>
                <a:latin typeface="Vollkorn Bold"/>
              </a:rPr>
              <a:t> </a:t>
            </a:r>
            <a:r>
              <a:rPr lang="en-US" sz="5940" spc="-23" dirty="0" err="1">
                <a:solidFill>
                  <a:srgbClr val="FFFFFF"/>
                </a:solidFill>
                <a:latin typeface="Vollkorn Bold"/>
              </a:rPr>
              <a:t>до</a:t>
            </a:r>
            <a:r>
              <a:rPr lang="en-US" sz="5940" spc="-23" dirty="0">
                <a:solidFill>
                  <a:srgbClr val="FFFFFF"/>
                </a:solidFill>
                <a:latin typeface="Vollkorn Bold"/>
              </a:rPr>
              <a:t> </a:t>
            </a:r>
            <a:r>
              <a:rPr lang="en-US" sz="5940" spc="-23" dirty="0" err="1">
                <a:solidFill>
                  <a:srgbClr val="FFFFFF"/>
                </a:solidFill>
                <a:latin typeface="Vollkorn Bold"/>
              </a:rPr>
              <a:t>дисципліни</a:t>
            </a:r>
            <a:endParaRPr lang="en-US" sz="5940" spc="-23" dirty="0">
              <a:solidFill>
                <a:srgbClr val="FFFFFF"/>
              </a:solidFill>
              <a:latin typeface="Vollkorn Bold"/>
            </a:endParaRPr>
          </a:p>
          <a:p>
            <a:pPr algn="ctr">
              <a:lnSpc>
                <a:spcPct val="80000"/>
              </a:lnSpc>
            </a:pPr>
            <a:endParaRPr lang="uk-UA" sz="4000" spc="-23" dirty="0" smtClean="0">
              <a:solidFill>
                <a:srgbClr val="FFFFFF"/>
              </a:solidFill>
              <a:latin typeface="Vollkorn Bold"/>
            </a:endParaRPr>
          </a:p>
          <a:p>
            <a:pPr algn="ctr">
              <a:lnSpc>
                <a:spcPct val="80000"/>
              </a:lnSpc>
            </a:pPr>
            <a:endParaRPr lang="en-US" sz="4000" spc="-23" dirty="0">
              <a:solidFill>
                <a:srgbClr val="FFFFFF"/>
              </a:solidFill>
              <a:latin typeface="Vollkorn Bold"/>
            </a:endParaRPr>
          </a:p>
          <a:p>
            <a:pPr algn="ctr">
              <a:lnSpc>
                <a:spcPct val="80000"/>
              </a:lnSpc>
            </a:pPr>
            <a:r>
              <a:rPr lang="en-US" sz="5940" spc="-23" dirty="0" err="1">
                <a:solidFill>
                  <a:srgbClr val="FFFFFF"/>
                </a:solidFill>
                <a:latin typeface="Vollkorn"/>
              </a:rPr>
              <a:t>доктор</a:t>
            </a:r>
            <a:r>
              <a:rPr lang="en-US" sz="5940" spc="-23" dirty="0">
                <a:solidFill>
                  <a:srgbClr val="FFFFFF"/>
                </a:solidFill>
                <a:latin typeface="Vollkorn"/>
              </a:rPr>
              <a:t> </a:t>
            </a:r>
            <a:r>
              <a:rPr lang="en-US" sz="5940" spc="-23" dirty="0" err="1">
                <a:solidFill>
                  <a:srgbClr val="FFFFFF"/>
                </a:solidFill>
                <a:latin typeface="Vollkorn"/>
              </a:rPr>
              <a:t>економічних</a:t>
            </a:r>
            <a:r>
              <a:rPr lang="en-US" sz="5940" spc="-23" dirty="0">
                <a:solidFill>
                  <a:srgbClr val="FFFFFF"/>
                </a:solidFill>
                <a:latin typeface="Vollkorn"/>
              </a:rPr>
              <a:t> </a:t>
            </a:r>
            <a:r>
              <a:rPr lang="en-US" sz="5940" spc="-23" dirty="0" err="1">
                <a:solidFill>
                  <a:srgbClr val="FFFFFF"/>
                </a:solidFill>
                <a:latin typeface="Vollkorn"/>
              </a:rPr>
              <a:t>наук</a:t>
            </a:r>
            <a:r>
              <a:rPr lang="en-US" sz="5940" spc="-23" dirty="0">
                <a:solidFill>
                  <a:srgbClr val="FFFFFF"/>
                </a:solidFill>
                <a:latin typeface="Vollkorn"/>
              </a:rPr>
              <a:t> , </a:t>
            </a:r>
            <a:r>
              <a:rPr lang="en-US" sz="5940" spc="-23" dirty="0" err="1">
                <a:solidFill>
                  <a:srgbClr val="FFFFFF"/>
                </a:solidFill>
                <a:latin typeface="Vollkorn"/>
              </a:rPr>
              <a:t>доцент</a:t>
            </a:r>
            <a:r>
              <a:rPr lang="en-US" sz="5940" spc="-23" dirty="0">
                <a:solidFill>
                  <a:srgbClr val="FFFFFF"/>
                </a:solidFill>
                <a:latin typeface="Vollkorn"/>
              </a:rPr>
              <a:t> </a:t>
            </a:r>
            <a:r>
              <a:rPr lang="uk-UA" sz="5940" spc="-23" dirty="0" smtClean="0">
                <a:solidFill>
                  <a:srgbClr val="FFFFFF"/>
                </a:solidFill>
                <a:latin typeface="Vollkorn"/>
              </a:rPr>
              <a:t/>
            </a:r>
            <a:br>
              <a:rPr lang="uk-UA" sz="5940" spc="-23" dirty="0" smtClean="0">
                <a:solidFill>
                  <a:srgbClr val="FFFFFF"/>
                </a:solidFill>
                <a:latin typeface="Vollkorn"/>
              </a:rPr>
            </a:br>
            <a:r>
              <a:rPr lang="en-US" sz="5940" spc="-23" dirty="0" err="1" smtClean="0">
                <a:solidFill>
                  <a:srgbClr val="FFFFFF"/>
                </a:solidFill>
                <a:latin typeface="Vollkorn"/>
              </a:rPr>
              <a:t>Дикий</a:t>
            </a:r>
            <a:r>
              <a:rPr lang="en-US" sz="5940" spc="-23" dirty="0" smtClean="0">
                <a:solidFill>
                  <a:srgbClr val="FFFFFF"/>
                </a:solidFill>
                <a:latin typeface="Vollkorn"/>
              </a:rPr>
              <a:t> </a:t>
            </a:r>
            <a:r>
              <a:rPr lang="en-US" sz="5940" spc="-23" dirty="0" err="1">
                <a:solidFill>
                  <a:srgbClr val="FFFFFF"/>
                </a:solidFill>
                <a:latin typeface="Vollkorn"/>
              </a:rPr>
              <a:t>Анатолій</a:t>
            </a:r>
            <a:endParaRPr lang="en-US" sz="594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181314" y="342900"/>
            <a:ext cx="7925372" cy="745200"/>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915374895"/>
              </p:ext>
            </p:extLst>
          </p:nvPr>
        </p:nvGraphicFramePr>
        <p:xfrm>
          <a:off x="914400" y="1866900"/>
          <a:ext cx="15925800" cy="5434976"/>
        </p:xfrm>
        <a:graphic>
          <a:graphicData uri="http://schemas.openxmlformats.org/drawingml/2006/table">
            <a:tbl>
              <a:tblPr firstRow="1" firstCol="1" bandRow="1">
                <a:tableStyleId>{5C22544A-7EE6-4342-B048-85BDC9FD1C3A}</a:tableStyleId>
              </a:tblPr>
              <a:tblGrid>
                <a:gridCol w="9265629">
                  <a:extLst>
                    <a:ext uri="{9D8B030D-6E8A-4147-A177-3AD203B41FA5}">
                      <a16:colId xmlns="" xmlns:a16="http://schemas.microsoft.com/office/drawing/2014/main" val="971668461"/>
                    </a:ext>
                  </a:extLst>
                </a:gridCol>
                <a:gridCol w="6660171">
                  <a:extLst>
                    <a:ext uri="{9D8B030D-6E8A-4147-A177-3AD203B41FA5}">
                      <a16:colId xmlns="" xmlns:a16="http://schemas.microsoft.com/office/drawing/2014/main" val="3976351505"/>
                    </a:ext>
                  </a:extLst>
                </a:gridCol>
              </a:tblGrid>
              <a:tr h="405776">
                <a:tc>
                  <a:txBody>
                    <a:bodyPr/>
                    <a:lstStyle/>
                    <a:p>
                      <a:pPr algn="ctr">
                        <a:lnSpc>
                          <a:spcPct val="11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1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 xmlns:a16="http://schemas.microsoft.com/office/drawing/2014/main" val="2055260940"/>
                  </a:ext>
                </a:extLst>
              </a:tr>
              <a:tr h="1123687">
                <a:tc>
                  <a:txBody>
                    <a:bodyPr/>
                    <a:lstStyle/>
                    <a:p>
                      <a:pPr algn="just">
                        <a:lnSpc>
                          <a:spcPct val="110000"/>
                        </a:lnSpc>
                        <a:spcAft>
                          <a:spcPts val="0"/>
                        </a:spcAft>
                      </a:pPr>
                      <a:r>
                        <a:rPr lang="uk-UA" sz="2000" b="1" kern="1200" dirty="0" err="1" smtClean="0">
                          <a:solidFill>
                            <a:schemeClr val="lt1"/>
                          </a:solidFill>
                          <a:effectLst/>
                          <a:latin typeface="Vollkorn" panose="020B0604020202020204" charset="0"/>
                          <a:ea typeface="Vollkorn" panose="020B0604020202020204" charset="0"/>
                          <a:cs typeface="+mn-cs"/>
                        </a:rPr>
                        <a:t>ПРН</a:t>
                      </a:r>
                      <a:r>
                        <a:rPr lang="uk-UA" sz="2000" b="1" kern="1200" dirty="0" smtClean="0">
                          <a:solidFill>
                            <a:schemeClr val="lt1"/>
                          </a:solidFill>
                          <a:effectLst/>
                          <a:latin typeface="Vollkorn" panose="020B0604020202020204" charset="0"/>
                          <a:ea typeface="Vollkorn" panose="020B0604020202020204" charset="0"/>
                          <a:cs typeface="+mn-cs"/>
                        </a:rPr>
                        <a:t> 4. </a:t>
                      </a:r>
                      <a:r>
                        <a:rPr lang="uk-UA" sz="2000" b="0" kern="1200" dirty="0" smtClean="0">
                          <a:solidFill>
                            <a:schemeClr val="lt1"/>
                          </a:solidFill>
                          <a:effectLst/>
                          <a:latin typeface="Vollkorn" panose="020B0604020202020204" charset="0"/>
                          <a:ea typeface="Vollkorn" panose="020B0604020202020204" charset="0"/>
                          <a:cs typeface="+mn-cs"/>
                        </a:rPr>
                        <a:t>Обґрунтовано застосовувати знання з основ теорії національної безпеки, зокрема, оцінювати обстановку, рівень небезпек та загроз національній безпеці, вміти використовувати базовий </a:t>
                      </a:r>
                      <a:r>
                        <a:rPr lang="uk-UA" sz="2000" b="0" kern="1200" dirty="0" err="1" smtClean="0">
                          <a:solidFill>
                            <a:schemeClr val="lt1"/>
                          </a:solidFill>
                          <a:effectLst/>
                          <a:latin typeface="Vollkorn" panose="020B0604020202020204" charset="0"/>
                          <a:ea typeface="Vollkorn" panose="020B0604020202020204" charset="0"/>
                          <a:cs typeface="+mn-cs"/>
                        </a:rPr>
                        <a:t>категорійно</a:t>
                      </a:r>
                      <a:r>
                        <a:rPr lang="uk-UA" sz="2000" b="0" kern="1200" dirty="0" smtClean="0">
                          <a:solidFill>
                            <a:schemeClr val="lt1"/>
                          </a:solidFill>
                          <a:effectLst/>
                          <a:latin typeface="Vollkorn" panose="020B0604020202020204" charset="0"/>
                          <a:ea typeface="Vollkorn" panose="020B0604020202020204" charset="0"/>
                          <a:cs typeface="+mn-cs"/>
                        </a:rPr>
                        <a:t>-понятійний та аналітично-дослідницький апарат сучасної науки в сфері національної безпеки</a:t>
                      </a:r>
                      <a:endParaRPr lang="uk-UA" sz="2000" b="0" kern="1200" dirty="0">
                        <a:solidFill>
                          <a:schemeClr val="lt1"/>
                        </a:solidFill>
                        <a:effectLst/>
                        <a:latin typeface="Vollkorn" panose="020B0604020202020204" charset="0"/>
                        <a:ea typeface="Vollkorn" panose="020B0604020202020204" charset="0"/>
                        <a:cs typeface="+mn-cs"/>
                      </a:endParaRPr>
                    </a:p>
                  </a:txBody>
                  <a:tcPr marL="54023" marR="54023" marT="0" marB="0">
                    <a:solidFill>
                      <a:schemeClr val="accent1">
                        <a:lumMod val="75000"/>
                      </a:schemeClr>
                    </a:solidFill>
                  </a:tcPr>
                </a:tc>
                <a:tc>
                  <a:txBody>
                    <a:bodyPr/>
                    <a:lstStyle/>
                    <a:p>
                      <a:pPr algn="just">
                        <a:lnSpc>
                          <a:spcPct val="110000"/>
                        </a:lnSpc>
                        <a:spcAft>
                          <a:spcPts val="0"/>
                        </a:spcAft>
                      </a:pPr>
                      <a:r>
                        <a:rPr lang="uk-UA" sz="2000" kern="1200" dirty="0" smtClean="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endParaRPr lang="uk-UA" sz="2000" kern="1200" dirty="0">
                        <a:solidFill>
                          <a:schemeClr val="dk1"/>
                        </a:solidFill>
                        <a:effectLst/>
                        <a:latin typeface="Vollkorn" panose="020B0604020202020204" charset="0"/>
                        <a:ea typeface="Vollkorn" panose="020B0604020202020204" charset="0"/>
                        <a:cs typeface="+mn-cs"/>
                      </a:endParaRPr>
                    </a:p>
                  </a:txBody>
                  <a:tcPr marL="54023" marR="54023" marT="0" marB="0"/>
                </a:tc>
                <a:extLst>
                  <a:ext uri="{0D108BD9-81ED-4DB2-BD59-A6C34878D82A}">
                    <a16:rowId xmlns="" xmlns:a16="http://schemas.microsoft.com/office/drawing/2014/main" val="1254530270"/>
                  </a:ext>
                </a:extLst>
              </a:tr>
              <a:tr h="1498250">
                <a:tc>
                  <a:txBody>
                    <a:bodyPr/>
                    <a:lstStyle/>
                    <a:p>
                      <a:pPr algn="just">
                        <a:lnSpc>
                          <a:spcPct val="110000"/>
                        </a:lnSpc>
                        <a:spcAft>
                          <a:spcPts val="0"/>
                        </a:spcAft>
                      </a:pPr>
                      <a:r>
                        <a:rPr lang="uk-UA" sz="2000" b="1" kern="1200" dirty="0" err="1" smtClean="0">
                          <a:solidFill>
                            <a:schemeClr val="lt1"/>
                          </a:solidFill>
                          <a:effectLst/>
                          <a:latin typeface="Vollkorn" panose="020B0604020202020204" charset="0"/>
                          <a:ea typeface="Vollkorn" panose="020B0604020202020204" charset="0"/>
                          <a:cs typeface="+mn-cs"/>
                        </a:rPr>
                        <a:t>ПРН</a:t>
                      </a:r>
                      <a:r>
                        <a:rPr lang="uk-UA" sz="2000" b="1" kern="1200" dirty="0" smtClean="0">
                          <a:solidFill>
                            <a:schemeClr val="lt1"/>
                          </a:solidFill>
                          <a:effectLst/>
                          <a:latin typeface="Vollkorn" panose="020B0604020202020204" charset="0"/>
                          <a:ea typeface="Vollkorn" panose="020B0604020202020204" charset="0"/>
                          <a:cs typeface="+mn-cs"/>
                        </a:rPr>
                        <a:t> 6. </a:t>
                      </a:r>
                      <a:r>
                        <a:rPr lang="uk-UA" sz="2000" b="0" kern="1200" dirty="0" smtClean="0">
                          <a:solidFill>
                            <a:schemeClr val="lt1"/>
                          </a:solidFill>
                          <a:effectLst/>
                          <a:latin typeface="Vollkorn" panose="020B0604020202020204" charset="0"/>
                          <a:ea typeface="Vollkorn" panose="020B0604020202020204" charset="0"/>
                          <a:cs typeface="+mn-cs"/>
                        </a:rPr>
                        <a:t>Вміти використовувати інформаційні та комунікаційні технології, сучасні методи інформаційної безпеки та захисту інформації у професійній діяльності, порушення яких може завдати шкоду національним інтересам держави</a:t>
                      </a:r>
                      <a:endParaRPr lang="uk-UA" sz="2000" b="0" kern="1200" dirty="0">
                        <a:solidFill>
                          <a:schemeClr val="lt1"/>
                        </a:solidFill>
                        <a:effectLst/>
                        <a:latin typeface="Vollkorn" panose="020B0604020202020204" charset="0"/>
                        <a:ea typeface="Vollkorn" panose="020B0604020202020204" charset="0"/>
                        <a:cs typeface="+mn-cs"/>
                      </a:endParaRPr>
                    </a:p>
                  </a:txBody>
                  <a:tcPr marL="54023" marR="54023" marT="0" marB="0">
                    <a:solidFill>
                      <a:schemeClr val="accent1">
                        <a:lumMod val="75000"/>
                      </a:schemeClr>
                    </a:solidFill>
                  </a:tcPr>
                </a:tc>
                <a:tc>
                  <a:txBody>
                    <a:bodyPr/>
                    <a:lstStyle/>
                    <a:p>
                      <a:pPr algn="just">
                        <a:lnSpc>
                          <a:spcPct val="110000"/>
                        </a:lnSpc>
                        <a:spcAft>
                          <a:spcPts val="0"/>
                        </a:spcAft>
                      </a:pPr>
                      <a:r>
                        <a:rPr lang="uk-UA" sz="2000" kern="1200" dirty="0" smtClean="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endParaRPr lang="uk-UA" sz="2000" kern="1200" dirty="0">
                        <a:solidFill>
                          <a:schemeClr val="dk1"/>
                        </a:solidFill>
                        <a:effectLst/>
                        <a:latin typeface="Vollkorn" panose="020B0604020202020204" charset="0"/>
                        <a:ea typeface="Vollkorn" panose="020B0604020202020204" charset="0"/>
                        <a:cs typeface="+mn-cs"/>
                      </a:endParaRPr>
                    </a:p>
                  </a:txBody>
                  <a:tcPr marL="54023" marR="54023" marT="0" marB="0"/>
                </a:tc>
                <a:extLst>
                  <a:ext uri="{0D108BD9-81ED-4DB2-BD59-A6C34878D82A}">
                    <a16:rowId xmlns="" xmlns:a16="http://schemas.microsoft.com/office/drawing/2014/main" val="2289839089"/>
                  </a:ext>
                </a:extLst>
              </a:tr>
              <a:tr h="749125">
                <a:tc>
                  <a:txBody>
                    <a:bodyPr/>
                    <a:lstStyle/>
                    <a:p>
                      <a:pPr algn="just">
                        <a:lnSpc>
                          <a:spcPct val="110000"/>
                        </a:lnSpc>
                        <a:spcAft>
                          <a:spcPts val="0"/>
                        </a:spcAft>
                      </a:pPr>
                      <a:r>
                        <a:rPr lang="uk-UA" sz="2000" b="1" kern="1200" dirty="0" err="1" smtClean="0">
                          <a:solidFill>
                            <a:schemeClr val="lt1"/>
                          </a:solidFill>
                          <a:effectLst/>
                          <a:latin typeface="Vollkorn" panose="020B0604020202020204" charset="0"/>
                          <a:ea typeface="Vollkorn" panose="020B0604020202020204" charset="0"/>
                          <a:cs typeface="+mn-cs"/>
                        </a:rPr>
                        <a:t>ПРН</a:t>
                      </a:r>
                      <a:r>
                        <a:rPr lang="uk-UA" sz="2000" b="1" kern="1200" dirty="0" smtClean="0">
                          <a:solidFill>
                            <a:schemeClr val="lt1"/>
                          </a:solidFill>
                          <a:effectLst/>
                          <a:latin typeface="Vollkorn" panose="020B0604020202020204" charset="0"/>
                          <a:ea typeface="Vollkorn" panose="020B0604020202020204" charset="0"/>
                          <a:cs typeface="+mn-cs"/>
                        </a:rPr>
                        <a:t> 13. </a:t>
                      </a:r>
                      <a:r>
                        <a:rPr lang="uk-UA" sz="2000" b="0" kern="1200" dirty="0" smtClean="0">
                          <a:solidFill>
                            <a:schemeClr val="lt1"/>
                          </a:solidFill>
                          <a:effectLst/>
                          <a:latin typeface="Vollkorn" panose="020B0604020202020204" charset="0"/>
                          <a:ea typeface="Vollkorn" panose="020B0604020202020204" charset="0"/>
                          <a:cs typeface="+mn-cs"/>
                        </a:rPr>
                        <a:t>Протидіяти інформаційно-психологічним впливам під час адаптації та дій в умовах мирного часу та в особливий період, критично оцінювати достовірність джерел інформації, виявляти дезінформацію та маніпулятивний контент, що може впливати на національну безпеку, використовуючи методи верифікації та </a:t>
                      </a:r>
                      <a:r>
                        <a:rPr lang="uk-UA" sz="2000" b="0" kern="1200" dirty="0" err="1" smtClean="0">
                          <a:solidFill>
                            <a:schemeClr val="lt1"/>
                          </a:solidFill>
                          <a:effectLst/>
                          <a:latin typeface="Vollkorn" panose="020B0604020202020204" charset="0"/>
                          <a:ea typeface="Vollkorn" panose="020B0604020202020204" charset="0"/>
                          <a:cs typeface="+mn-cs"/>
                        </a:rPr>
                        <a:t>фактчекінгу</a:t>
                      </a:r>
                      <a:endParaRPr lang="uk-UA" sz="2000" b="0" kern="1200" dirty="0">
                        <a:solidFill>
                          <a:schemeClr val="lt1"/>
                        </a:solidFill>
                        <a:effectLst/>
                        <a:latin typeface="Vollkorn" panose="020B0604020202020204" charset="0"/>
                        <a:ea typeface="Vollkorn" panose="020B0604020202020204" charset="0"/>
                        <a:cs typeface="+mn-cs"/>
                      </a:endParaRPr>
                    </a:p>
                  </a:txBody>
                  <a:tcPr marL="54023" marR="54023" marT="0" marB="0">
                    <a:solidFill>
                      <a:schemeClr val="accent1">
                        <a:lumMod val="75000"/>
                      </a:schemeClr>
                    </a:solidFill>
                  </a:tcPr>
                </a:tc>
                <a:tc>
                  <a:txBody>
                    <a:bodyPr/>
                    <a:lstStyle/>
                    <a:p>
                      <a:pPr algn="just">
                        <a:lnSpc>
                          <a:spcPct val="110000"/>
                        </a:lnSpc>
                        <a:spcAft>
                          <a:spcPts val="0"/>
                        </a:spcAft>
                      </a:pPr>
                      <a:r>
                        <a:rPr lang="uk-UA" sz="2000" kern="1200" dirty="0" smtClean="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endParaRPr lang="uk-UA" sz="2000" kern="1200" dirty="0">
                        <a:solidFill>
                          <a:schemeClr val="dk1"/>
                        </a:solidFill>
                        <a:effectLst/>
                        <a:latin typeface="Vollkorn" panose="020B0604020202020204" charset="0"/>
                        <a:ea typeface="Vollkorn" panose="020B0604020202020204" charset="0"/>
                        <a:cs typeface="+mn-cs"/>
                      </a:endParaRPr>
                    </a:p>
                  </a:txBody>
                  <a:tcPr marL="54023" marR="54023" marT="0" marB="0"/>
                </a:tc>
                <a:extLst>
                  <a:ext uri="{0D108BD9-81ED-4DB2-BD59-A6C34878D82A}">
                    <a16:rowId xmlns="" xmlns:a16="http://schemas.microsoft.com/office/drawing/2014/main" val="1100597928"/>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77908" y="354237"/>
            <a:ext cx="7925372" cy="745200"/>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111418304"/>
              </p:ext>
            </p:extLst>
          </p:nvPr>
        </p:nvGraphicFramePr>
        <p:xfrm>
          <a:off x="990600" y="1181285"/>
          <a:ext cx="15925800" cy="4429136"/>
        </p:xfrm>
        <a:graphic>
          <a:graphicData uri="http://schemas.openxmlformats.org/drawingml/2006/table">
            <a:tbl>
              <a:tblPr firstRow="1" firstCol="1" bandRow="1">
                <a:tableStyleId>{5C22544A-7EE6-4342-B048-85BDC9FD1C3A}</a:tableStyleId>
              </a:tblPr>
              <a:tblGrid>
                <a:gridCol w="9265629">
                  <a:extLst>
                    <a:ext uri="{9D8B030D-6E8A-4147-A177-3AD203B41FA5}">
                      <a16:colId xmlns="" xmlns:a16="http://schemas.microsoft.com/office/drawing/2014/main" val="971668461"/>
                    </a:ext>
                  </a:extLst>
                </a:gridCol>
                <a:gridCol w="6660171">
                  <a:extLst>
                    <a:ext uri="{9D8B030D-6E8A-4147-A177-3AD203B41FA5}">
                      <a16:colId xmlns="" xmlns:a16="http://schemas.microsoft.com/office/drawing/2014/main" val="3976351505"/>
                    </a:ext>
                  </a:extLst>
                </a:gridCol>
              </a:tblGrid>
              <a:tr h="405776">
                <a:tc>
                  <a:txBody>
                    <a:bodyPr/>
                    <a:lstStyle/>
                    <a:p>
                      <a:pPr algn="ctr">
                        <a:lnSpc>
                          <a:spcPct val="11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1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 xmlns:a16="http://schemas.microsoft.com/office/drawing/2014/main" val="2055260940"/>
                  </a:ext>
                </a:extLst>
              </a:tr>
              <a:tr h="1123687">
                <a:tc>
                  <a:txBody>
                    <a:bodyPr/>
                    <a:lstStyle/>
                    <a:p>
                      <a:pPr algn="just">
                        <a:lnSpc>
                          <a:spcPct val="110000"/>
                        </a:lnSpc>
                        <a:spcAft>
                          <a:spcPts val="0"/>
                        </a:spcAft>
                      </a:pPr>
                      <a:r>
                        <a:rPr lang="uk-UA" sz="2000" b="0" kern="1200" dirty="0" err="1">
                          <a:solidFill>
                            <a:schemeClr val="lt1"/>
                          </a:solidFill>
                          <a:effectLst/>
                          <a:latin typeface="Vollkorn" panose="020B0604020202020204" charset="0"/>
                          <a:ea typeface="Vollkorn" panose="020B0604020202020204" charset="0"/>
                          <a:cs typeface="+mn-cs"/>
                        </a:rPr>
                        <a:t>ПРН</a:t>
                      </a:r>
                      <a:r>
                        <a:rPr lang="uk-UA" sz="2000" b="0" kern="1200" dirty="0">
                          <a:solidFill>
                            <a:schemeClr val="lt1"/>
                          </a:solidFill>
                          <a:effectLst/>
                          <a:latin typeface="Vollkorn" panose="020B0604020202020204" charset="0"/>
                          <a:ea typeface="Vollkorn" panose="020B0604020202020204" charset="0"/>
                          <a:cs typeface="+mn-cs"/>
                        </a:rPr>
                        <a:t> 14. Демонструвати уміння виявляти та вирішувати складні спеціалізовані завдання та практичні проблеми у сфері національної безпеки, використовувати аналітичний інструментарій, критичне мислення для формування принципово нових ідей та адаптації до нових </a:t>
                      </a:r>
                      <a:r>
                        <a:rPr lang="uk-UA" sz="2000" b="0" kern="1200" dirty="0" err="1">
                          <a:solidFill>
                            <a:schemeClr val="lt1"/>
                          </a:solidFill>
                          <a:effectLst/>
                          <a:latin typeface="Vollkorn" panose="020B0604020202020204" charset="0"/>
                          <a:ea typeface="Vollkorn" panose="020B0604020202020204" charset="0"/>
                          <a:cs typeface="+mn-cs"/>
                        </a:rPr>
                        <a:t>безпекових</a:t>
                      </a:r>
                      <a:r>
                        <a:rPr lang="uk-UA" sz="2000" b="0" kern="1200" dirty="0">
                          <a:solidFill>
                            <a:schemeClr val="lt1"/>
                          </a:solidFill>
                          <a:effectLst/>
                          <a:latin typeface="Vollkorn" panose="020B0604020202020204" charset="0"/>
                          <a:ea typeface="Vollkorn" panose="020B0604020202020204" charset="0"/>
                          <a:cs typeface="+mn-cs"/>
                        </a:rPr>
                        <a:t>  викликів та ситуацій.</a:t>
                      </a:r>
                    </a:p>
                  </a:txBody>
                  <a:tcPr marL="68580" marR="68580" marT="0" marB="0">
                    <a:solidFill>
                      <a:schemeClr val="accent1">
                        <a:lumMod val="75000"/>
                      </a:schemeClr>
                    </a:solidFill>
                  </a:tcPr>
                </a:tc>
                <a:tc>
                  <a:txBody>
                    <a:bodyPr/>
                    <a:lstStyle/>
                    <a:p>
                      <a:pPr algn="just" fontAlgn="auto">
                        <a:lnSpc>
                          <a:spcPct val="110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p>
                  </a:txBody>
                  <a:tcPr marL="68580" marR="68580" marT="0" marB="0"/>
                </a:tc>
                <a:extLst>
                  <a:ext uri="{0D108BD9-81ED-4DB2-BD59-A6C34878D82A}">
                    <a16:rowId xmlns="" xmlns:a16="http://schemas.microsoft.com/office/drawing/2014/main" val="1254530270"/>
                  </a:ext>
                </a:extLst>
              </a:tr>
              <a:tr h="1498250">
                <a:tc>
                  <a:txBody>
                    <a:bodyPr/>
                    <a:lstStyle/>
                    <a:p>
                      <a:pPr algn="just">
                        <a:lnSpc>
                          <a:spcPct val="110000"/>
                        </a:lnSpc>
                        <a:spcAft>
                          <a:spcPts val="0"/>
                        </a:spcAft>
                      </a:pPr>
                      <a:r>
                        <a:rPr lang="uk-UA" sz="2000" b="0" kern="1200" dirty="0" err="1">
                          <a:solidFill>
                            <a:schemeClr val="lt1"/>
                          </a:solidFill>
                          <a:effectLst/>
                          <a:latin typeface="Vollkorn" panose="020B0604020202020204" charset="0"/>
                          <a:ea typeface="Vollkorn" panose="020B0604020202020204" charset="0"/>
                          <a:cs typeface="+mn-cs"/>
                        </a:rPr>
                        <a:t>ПРН</a:t>
                      </a:r>
                      <a:r>
                        <a:rPr lang="uk-UA" sz="2000" b="0" kern="1200" dirty="0">
                          <a:solidFill>
                            <a:schemeClr val="lt1"/>
                          </a:solidFill>
                          <a:effectLst/>
                          <a:latin typeface="Vollkorn" panose="020B0604020202020204" charset="0"/>
                          <a:ea typeface="Vollkorn" panose="020B0604020202020204" charset="0"/>
                          <a:cs typeface="+mn-cs"/>
                        </a:rPr>
                        <a:t> 20. Демонструвати розуміння природи тероризму та  антитерористичної безпеки, виявляти та прогнозувати ризики терористичних загроз, у межах компетенцій суб’єктів забезпечення національної безпеки приймати участь в організації та здійсненні заходів боротьби з тероризмом.</a:t>
                      </a:r>
                    </a:p>
                  </a:txBody>
                  <a:tcPr marL="68580" marR="68580" marT="0" marB="0">
                    <a:solidFill>
                      <a:schemeClr val="accent1">
                        <a:lumMod val="75000"/>
                      </a:schemeClr>
                    </a:solidFill>
                  </a:tcPr>
                </a:tc>
                <a:tc>
                  <a:txBody>
                    <a:bodyPr/>
                    <a:lstStyle/>
                    <a:p>
                      <a:pPr algn="just" fontAlgn="auto">
                        <a:lnSpc>
                          <a:spcPct val="110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p>
                  </a:txBody>
                  <a:tcPr marL="68580" marR="68580" marT="0" marB="0"/>
                </a:tc>
                <a:extLst>
                  <a:ext uri="{0D108BD9-81ED-4DB2-BD59-A6C34878D82A}">
                    <a16:rowId xmlns="" xmlns:a16="http://schemas.microsoft.com/office/drawing/2014/main" val="2289839089"/>
                  </a:ext>
                </a:extLst>
              </a:tr>
            </a:tbl>
          </a:graphicData>
        </a:graphic>
      </p:graphicFrame>
    </p:spTree>
    <p:extLst>
      <p:ext uri="{BB962C8B-B14F-4D97-AF65-F5344CB8AC3E}">
        <p14:creationId xmlns:p14="http://schemas.microsoft.com/office/powerpoint/2010/main" val="78974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419100"/>
            <a:ext cx="15316200" cy="8125301"/>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000" dirty="0">
              <a:solidFill>
                <a:schemeClr val="accent1">
                  <a:lumMod val="50000"/>
                </a:schemeClr>
              </a:solidFill>
              <a:latin typeface="Vollkorn" panose="020B0604020202020204" charset="0"/>
              <a:ea typeface="Vollkorn" panose="020B0604020202020204" charset="0"/>
            </a:endParaRPr>
          </a:p>
          <a:p>
            <a:pPr indent="261938" algn="just">
              <a:lnSpc>
                <a:spcPct val="120000"/>
              </a:lnSpc>
            </a:pPr>
            <a:r>
              <a:rPr lang="uk-UA" sz="3000" dirty="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 поточний, модульний та підсумковий контроль – для здобувачів денної форми навчання;</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 поточний та підсумковий контроль – для здобувачів заочної форми навчання.</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Поточний 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419100"/>
            <a:ext cx="15240000" cy="7617470"/>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ru-RU" sz="3000" dirty="0" smtClean="0">
              <a:solidFill>
                <a:schemeClr val="accent1">
                  <a:lumMod val="50000"/>
                </a:schemeClr>
              </a:solidFill>
              <a:latin typeface="Vollkorn" panose="020B0604020202020204" charset="0"/>
              <a:ea typeface="Vollkorn" panose="020B0604020202020204" charset="0"/>
            </a:endParaRPr>
          </a:p>
          <a:p>
            <a:pPr indent="261938" algn="just"/>
            <a:endParaRPr lang="uk-UA" sz="3000" dirty="0">
              <a:solidFill>
                <a:schemeClr val="accent1">
                  <a:lumMod val="50000"/>
                </a:schemeClr>
              </a:solidFill>
              <a:latin typeface="Vollkorn" panose="020B0604020202020204" charset="0"/>
              <a:ea typeface="Vollkorn" panose="020B0604020202020204" charset="0"/>
            </a:endParaRPr>
          </a:p>
          <a:p>
            <a:pPr indent="261938" algn="just" fontAlgn="auto">
              <a:lnSpc>
                <a:spcPct val="150000"/>
              </a:lnSpc>
            </a:pPr>
            <a:r>
              <a:rPr lang="uk-UA" sz="3000" dirty="0">
                <a:solidFill>
                  <a:schemeClr val="accent1">
                    <a:lumMod val="50000"/>
                  </a:schemeClr>
                </a:solidFill>
                <a:latin typeface="Vollkorn" panose="020B0604020202020204" charset="0"/>
                <a:ea typeface="Vollkorn" panose="020B0604020202020204" charset="0"/>
              </a:rPr>
              <a:t>Модульний контроль проводиться з метою оцінювання результатів навчання здобувачів вищої освіти за модуль (змістові модулі) навчальної дисципліни. Модульний контроль проводиться під час навчального заняття після завершення вивчення матеріалу модуля (змістових модулів) навчальної дисципліни. Модульний контроль здійснюється у формі написання модульної контрольної роботи.</a:t>
            </a:r>
          </a:p>
          <a:p>
            <a:pPr indent="261938" algn="just">
              <a:lnSpc>
                <a:spcPct val="150000"/>
              </a:lnSpc>
            </a:pPr>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або наприкінці семестру. Підсумковий контроль проводиться у формі екзамену.</a:t>
            </a:r>
            <a:endParaRPr lang="en-US"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2507322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9" name="Rectangle 2"/>
          <p:cNvSpPr>
            <a:spLocks noChangeArrowheads="1"/>
          </p:cNvSpPr>
          <p:nvPr/>
        </p:nvSpPr>
        <p:spPr bwMode="auto">
          <a:xfrm>
            <a:off x="2488602" y="14210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sp>
        <p:nvSpPr>
          <p:cNvPr id="11" name="Rectangle 3"/>
          <p:cNvSpPr>
            <a:spLocks noChangeArrowheads="1"/>
          </p:cNvSpPr>
          <p:nvPr/>
        </p:nvSpPr>
        <p:spPr bwMode="auto">
          <a:xfrm>
            <a:off x="609598" y="3383914"/>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3" name="Таблица 2"/>
          <p:cNvGraphicFramePr>
            <a:graphicFrameLocks noGrp="1"/>
          </p:cNvGraphicFramePr>
          <p:nvPr>
            <p:extLst>
              <p:ext uri="{D42A27DB-BD31-4B8C-83A1-F6EECF244321}">
                <p14:modId xmlns:p14="http://schemas.microsoft.com/office/powerpoint/2010/main" val="168092868"/>
              </p:ext>
            </p:extLst>
          </p:nvPr>
        </p:nvGraphicFramePr>
        <p:xfrm>
          <a:off x="2488602" y="696099"/>
          <a:ext cx="13208598" cy="2606040"/>
        </p:xfrm>
        <a:graphic>
          <a:graphicData uri="http://schemas.openxmlformats.org/drawingml/2006/table">
            <a:tbl>
              <a:tblPr firstRow="1" firstCol="1" bandRow="1">
                <a:tableStyleId>{5C22544A-7EE6-4342-B048-85BDC9FD1C3A}</a:tableStyleId>
              </a:tblPr>
              <a:tblGrid>
                <a:gridCol w="9246198"/>
                <a:gridCol w="3962400"/>
              </a:tblGrid>
              <a:tr h="0">
                <a:tc>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gridSpan="2">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Для здобувача денної форми навчання</a:t>
                      </a:r>
                    </a:p>
                  </a:txBody>
                  <a:tcPr marL="68580" marR="68580" marT="0" marB="0" anchor="ctr"/>
                </a:tc>
                <a:tc hMerge="1">
                  <a:txBody>
                    <a:bodyPr/>
                    <a:lstStyle/>
                    <a:p>
                      <a:endParaRPr lang="uk-UA"/>
                    </a:p>
                  </a:txBody>
                  <a:tcPr/>
                </a:tc>
              </a:tr>
              <a:tr h="0">
                <a:tc>
                  <a:txBody>
                    <a:bodyPr/>
                    <a:lstStyle/>
                    <a:p>
                      <a:pPr algn="l">
                        <a:lnSpc>
                          <a:spcPct val="95000"/>
                        </a:lnSpc>
                        <a:spcAft>
                          <a:spcPts val="0"/>
                        </a:spcAft>
                      </a:pPr>
                      <a:r>
                        <a:rPr lang="uk-UA" sz="2000" dirty="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l">
                        <a:lnSpc>
                          <a:spcPct val="95000"/>
                        </a:lnSpc>
                        <a:spcAft>
                          <a:spcPts val="0"/>
                        </a:spcAft>
                      </a:pPr>
                      <a:r>
                        <a:rPr lang="uk-UA" sz="2000">
                          <a:effectLst/>
                          <a:latin typeface="Vollkorn" panose="020B0604020202020204" charset="0"/>
                          <a:ea typeface="Vollkorn" panose="020B0604020202020204" charset="0"/>
                        </a:rPr>
                        <a:t>Виконання завдань модульного або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100</a:t>
                      </a:r>
                    </a:p>
                  </a:txBody>
                  <a:tcPr marL="68580" marR="68580" marT="0" marB="0" anchor="ctr"/>
                </a:tc>
              </a:tr>
              <a:tr h="0">
                <a:tc gridSpan="2">
                  <a:txBody>
                    <a:bodyPr/>
                    <a:lstStyle/>
                    <a:p>
                      <a:pPr algn="ctr">
                        <a:lnSpc>
                          <a:spcPct val="95000"/>
                        </a:lnSpc>
                        <a:spcAft>
                          <a:spcPts val="0"/>
                        </a:spcAft>
                      </a:pPr>
                      <a:r>
                        <a:rPr lang="uk-UA" sz="2000">
                          <a:effectLst/>
                          <a:latin typeface="Vollkorn" panose="020B0604020202020204" charset="0"/>
                          <a:ea typeface="Vollkorn" panose="020B0604020202020204" charset="0"/>
                        </a:rPr>
                        <a:t>Для здобувача заочної форми навчання</a:t>
                      </a:r>
                    </a:p>
                  </a:txBody>
                  <a:tcPr marL="68580" marR="68580" marT="0" marB="0" anchor="ctr"/>
                </a:tc>
                <a:tc hMerge="1">
                  <a:txBody>
                    <a:bodyPr/>
                    <a:lstStyle/>
                    <a:p>
                      <a:endParaRPr lang="uk-UA"/>
                    </a:p>
                  </a:txBody>
                  <a:tcP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dirty="0">
                          <a:effectLst/>
                          <a:latin typeface="Vollkorn" panose="020B0604020202020204" charset="0"/>
                          <a:ea typeface="Vollkorn" panose="020B0604020202020204" charset="0"/>
                        </a:rPr>
                        <a:t>100</a:t>
                      </a:r>
                    </a:p>
                  </a:txBody>
                  <a:tcPr marL="68580" marR="68580" marT="0" marB="0"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959330771"/>
              </p:ext>
            </p:extLst>
          </p:nvPr>
        </p:nvGraphicFramePr>
        <p:xfrm>
          <a:off x="2488602" y="3972699"/>
          <a:ext cx="13208597" cy="2316480"/>
        </p:xfrm>
        <a:graphic>
          <a:graphicData uri="http://schemas.openxmlformats.org/drawingml/2006/table">
            <a:tbl>
              <a:tblPr firstRow="1" firstCol="1" bandRow="1">
                <a:tableStyleId>{5C22544A-7EE6-4342-B048-85BDC9FD1C3A}</a:tableStyleId>
              </a:tblPr>
              <a:tblGrid>
                <a:gridCol w="9246198"/>
                <a:gridCol w="1981200"/>
                <a:gridCol w="1981199"/>
              </a:tblGrid>
              <a:tr h="0">
                <a:tc row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grid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tc>
                <a:tc hMerge="1">
                  <a:txBody>
                    <a:bodyPr/>
                    <a:lstStyle/>
                    <a:p>
                      <a:endParaRPr lang="uk-UA"/>
                    </a:p>
                  </a:txBody>
                  <a:tcPr/>
                </a:tc>
              </a:tr>
              <a:tr h="0">
                <a:tc vMerge="1">
                  <a:txBody>
                    <a:bodyPr/>
                    <a:lstStyle/>
                    <a:p>
                      <a:endParaRPr lang="uk-UA"/>
                    </a:p>
                  </a:txBody>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денна форма</a:t>
                      </a:r>
                    </a:p>
                  </a:txBody>
                  <a:tcPr marL="68580" marR="68580" marT="0" marB="0" anchor="ct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науково-дослідної роботи та інших видів робіт (додаткові – заохочувальні бали):</a:t>
                      </a:r>
                    </a:p>
                    <a:p>
                      <a:pPr indent="-179705" algn="just">
                        <a:lnSpc>
                          <a:spcPct val="95000"/>
                        </a:lnSpc>
                        <a:spcAft>
                          <a:spcPts val="0"/>
                        </a:spcAft>
                      </a:pPr>
                      <a:r>
                        <a:rPr lang="uk-UA" sz="2000">
                          <a:effectLst/>
                          <a:latin typeface="Vollkorn" panose="020B0604020202020204" charset="0"/>
                          <a:ea typeface="Vollkorn" panose="020B0604020202020204" charset="0"/>
                        </a:rPr>
                        <a:t>1. Підготовка наукових статей, тез доповідей наукових конференцій</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До 20</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До 20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Разом за 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c>
                  <a:txBody>
                    <a:bodyPr/>
                    <a:lstStyle/>
                    <a:p>
                      <a:pPr algn="ctr">
                        <a:lnSpc>
                          <a:spcPct val="95000"/>
                        </a:lnSpc>
                        <a:spcAft>
                          <a:spcPts val="0"/>
                        </a:spcAft>
                      </a:pPr>
                      <a:r>
                        <a:rPr lang="uk-UA" sz="2000" dirty="0">
                          <a:effectLst/>
                          <a:latin typeface="Vollkorn" panose="020B0604020202020204" charset="0"/>
                          <a:ea typeface="Vollkorn" panose="020B0604020202020204" charset="0"/>
                        </a:rPr>
                        <a:t>60</a:t>
                      </a: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34602473"/>
              </p:ext>
            </p:extLst>
          </p:nvPr>
        </p:nvGraphicFramePr>
        <p:xfrm>
          <a:off x="2481976" y="7048500"/>
          <a:ext cx="13215224" cy="1478280"/>
        </p:xfrm>
        <a:graphic>
          <a:graphicData uri="http://schemas.openxmlformats.org/drawingml/2006/table">
            <a:tbl>
              <a:tblPr firstRow="1" firstCol="1" bandRow="1">
                <a:tableStyleId>{5C22544A-7EE6-4342-B048-85BDC9FD1C3A}</a:tableStyleId>
              </a:tblPr>
              <a:tblGrid>
                <a:gridCol w="9225474"/>
                <a:gridCol w="2039203"/>
                <a:gridCol w="1950547"/>
              </a:tblGrid>
              <a:tr h="0">
                <a:tc rowSpan="2">
                  <a:txBody>
                    <a:bodyPr/>
                    <a:lstStyle/>
                    <a:p>
                      <a:pPr algn="ctr">
                        <a:lnSpc>
                          <a:spcPct val="97000"/>
                        </a:lnSpc>
                        <a:spcAft>
                          <a:spcPts val="0"/>
                        </a:spcAft>
                      </a:pPr>
                      <a:r>
                        <a:rPr lang="uk-UA" sz="2000">
                          <a:effectLst/>
                          <a:latin typeface="Vollkorn" panose="020B0604020202020204" charset="0"/>
                          <a:ea typeface="Vollkorn" panose="020B0604020202020204" charset="0"/>
                        </a:rPr>
                        <a:t>Види робіт здобувача вищої освіти </a:t>
                      </a:r>
                    </a:p>
                  </a:txBody>
                  <a:tcPr marL="68580" marR="68580" marT="0" marB="0"/>
                </a:tc>
                <a:tc gridSpan="2">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tc>
                <a:tc hMerge="1">
                  <a:txBody>
                    <a:bodyPr/>
                    <a:lstStyle/>
                    <a:p>
                      <a:endParaRPr lang="uk-UA"/>
                    </a:p>
                  </a:txBody>
                  <a:tcPr/>
                </a:tc>
              </a:tr>
              <a:tr h="0">
                <a:tc vMerge="1">
                  <a:txBody>
                    <a:bodyPr/>
                    <a:lstStyle/>
                    <a:p>
                      <a:endParaRPr lang="uk-UA"/>
                    </a:p>
                  </a:txBody>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денна форма </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лабораторних робіт</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тестових завдань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Разом за виконання завдань під час навчальних занять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48</a:t>
                      </a:r>
                    </a:p>
                  </a:txBody>
                  <a:tcPr marL="68580" marR="68580" marT="0" marB="0"/>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48</a:t>
                      </a:r>
                    </a:p>
                  </a:txBody>
                  <a:tcPr marL="68580" marR="68580" marT="0" marB="0"/>
                </a:tc>
              </a:tr>
            </a:tbl>
          </a:graphicData>
        </a:graphic>
      </p:graphicFrame>
      <p:sp>
        <p:nvSpPr>
          <p:cNvPr id="14" name="Rectangle 4"/>
          <p:cNvSpPr>
            <a:spLocks noChangeArrowheads="1"/>
          </p:cNvSpPr>
          <p:nvPr/>
        </p:nvSpPr>
        <p:spPr bwMode="auto">
          <a:xfrm>
            <a:off x="2895600" y="6515100"/>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28600" y="342900"/>
            <a:ext cx="17830800" cy="6924973"/>
          </a:xfrm>
          <a:prstGeom prst="rect">
            <a:avLst/>
          </a:prstGeom>
        </p:spPr>
        <p:txBody>
          <a:bodyPr wrap="square" lIns="0" tIns="0" rIns="0" bIns="0" rtlCol="0" anchor="t">
            <a:spAutoFit/>
          </a:bodyPr>
          <a:lstStyle/>
          <a:p>
            <a:pPr indent="360000" algn="just"/>
            <a:r>
              <a:rPr lang="uk-UA" sz="2500" dirty="0">
                <a:solidFill>
                  <a:schemeClr val="accent1">
                    <a:lumMod val="50000"/>
                  </a:schemeClr>
                </a:solidFill>
                <a:latin typeface="Vollkorn" panose="020B0604020202020204" charset="0"/>
                <a:ea typeface="Vollkorn" panose="020B0604020202020204" charset="0"/>
              </a:rPr>
              <a:t>З метою застосування цілих чисел для оцінювання результатів роботи здобувачів під час навчальних занять може використовуватися 100-бальна шкала оцінювання щодо кожного окремо виду робіт. Розрахунок загальної кількості балів, які здобувач може набрати за результатами роботи під час навчальних занять протягом семестру, проводиться за формулою:</a:t>
            </a:r>
          </a:p>
          <a:p>
            <a:pPr indent="360000" algn="just"/>
            <a:r>
              <a:rPr lang="uk-UA" sz="2500" dirty="0">
                <a:solidFill>
                  <a:schemeClr val="accent1">
                    <a:lumMod val="50000"/>
                  </a:schemeClr>
                </a:solidFill>
                <a:latin typeface="Vollkorn" panose="020B0604020202020204" charset="0"/>
                <a:ea typeface="Vollkorn" panose="020B0604020202020204" charset="0"/>
              </a:rPr>
              <a:t> </a:t>
            </a:r>
          </a:p>
          <a:p>
            <a:pPr algn="ct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(1</a:t>
            </a:r>
            <a:r>
              <a:rPr lang="uk-UA" sz="2500" b="1" dirty="0" smtClean="0">
                <a:solidFill>
                  <a:schemeClr val="accent1">
                    <a:lumMod val="50000"/>
                  </a:schemeClr>
                </a:solidFill>
                <a:latin typeface="Vollkorn" panose="020B0604020202020204" charset="0"/>
                <a:ea typeface="Vollkorn" panose="020B0604020202020204" charset="0"/>
              </a:rPr>
              <a:t>)</a:t>
            </a:r>
          </a:p>
          <a:p>
            <a:pPr algn="ctr"/>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dirty="0">
                <a:solidFill>
                  <a:schemeClr val="accent1">
                    <a:lumMod val="50000"/>
                  </a:schemeClr>
                </a:solidFill>
                <a:latin typeface="Vollkorn" panose="020B0604020202020204" charset="0"/>
                <a:ea typeface="Vollkorn" panose="020B0604020202020204" charset="0"/>
              </a:rPr>
              <a:t>де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 загальна кількість балів, набраних здобувачем за виконання завдань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 (за 100-бальною шкалою</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ваговий коефіцієнт за виконання і-го виду робіт під час навчальних занять. Значення вагових коефіцієнтів розраховуються шляхом ділення кількості балів, яка передбачена за виконання окремого виду робіт під час навчальних занять, на сумарну кількість балів за виконання усіх видів робіт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коригувальний коефіцієнт, який визначається шляхом ділення кількості балів, що передбачена за виконання завдань під час навчальних занять за семестр, на 100 балів</a:t>
            </a:r>
            <a:r>
              <a:rPr lang="uk-UA" sz="2500" dirty="0" smtClean="0">
                <a:solidFill>
                  <a:schemeClr val="accent1">
                    <a:lumMod val="50000"/>
                  </a:schemeClr>
                </a:solidFill>
                <a:latin typeface="Vollkorn" panose="020B0604020202020204" charset="0"/>
                <a:ea typeface="Vollkorn" panose="020B0604020202020204" charset="0"/>
              </a:rPr>
              <a:t>.</a:t>
            </a:r>
            <a:endParaRPr lang="uk-UA" sz="2500" b="1" dirty="0" smtClean="0">
              <a:solidFill>
                <a:schemeClr val="accent1">
                  <a:lumMod val="50000"/>
                </a:schemeClr>
              </a:solidFill>
              <a:latin typeface="Vollkorn" panose="020B0604020202020204" charset="0"/>
              <a:ea typeface="Vollkorn" panose="020B060402020202020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78589673"/>
              </p:ext>
            </p:extLst>
          </p:nvPr>
        </p:nvGraphicFramePr>
        <p:xfrm>
          <a:off x="2956044" y="7635742"/>
          <a:ext cx="11734800" cy="886968"/>
        </p:xfrm>
        <a:graphic>
          <a:graphicData uri="http://schemas.openxmlformats.org/drawingml/2006/table">
            <a:tbl>
              <a:tblPr firstRow="1" firstCol="1" bandRow="1">
                <a:tableStyleId>{5C22544A-7EE6-4342-B048-85BDC9FD1C3A}</a:tableStyleId>
              </a:tblPr>
              <a:tblGrid>
                <a:gridCol w="8202625"/>
                <a:gridCol w="3532175"/>
              </a:tblGrid>
              <a:tr h="0">
                <a:tc>
                  <a:txBody>
                    <a:bodyPr/>
                    <a:lstStyle/>
                    <a:p>
                      <a:pPr algn="ctr">
                        <a:lnSpc>
                          <a:spcPct val="97000"/>
                        </a:lnSpc>
                        <a:spcAft>
                          <a:spcPts val="0"/>
                        </a:spcAft>
                      </a:pPr>
                      <a:r>
                        <a:rPr lang="uk-UA" sz="2000">
                          <a:effectLst/>
                          <a:latin typeface="Vollkorn" panose="020B0604020202020204" charset="0"/>
                          <a:ea typeface="Vollkorn" panose="020B0604020202020204" charset="0"/>
                        </a:rPr>
                        <a:t>Види робіт здобувача вищої освіти денної форми навчання</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Виконання завдань модульного контролю</a:t>
                      </a:r>
                      <a:r>
                        <a:rPr lang="uk-UA" sz="2000" baseline="30000">
                          <a:effectLst/>
                          <a:latin typeface="Vollkorn" panose="020B0604020202020204" charset="0"/>
                          <a:ea typeface="Vollkorn" panose="020B0604020202020204" charset="0"/>
                        </a:rPr>
                        <a:t> </a:t>
                      </a:r>
                      <a:r>
                        <a:rPr lang="uk-UA" sz="2000">
                          <a:effectLst/>
                          <a:latin typeface="Vollkorn" panose="020B0604020202020204" charset="0"/>
                          <a:ea typeface="Vollkorn" panose="020B0604020202020204" charset="0"/>
                        </a:rPr>
                        <a:t>1</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Разом за виконання завдань модульного контролю</a:t>
                      </a:r>
                    </a:p>
                  </a:txBody>
                  <a:tcPr marL="68580" marR="68580" marT="0" marB="0" anchor="ct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40</a:t>
                      </a:r>
                    </a:p>
                  </a:txBody>
                  <a:tcPr marL="68580" marR="68580" marT="0" marB="0" anchor="ctr"/>
                </a:tc>
              </a:tr>
            </a:tbl>
          </a:graphicData>
        </a:graphic>
      </p:graphicFrame>
      <p:sp>
        <p:nvSpPr>
          <p:cNvPr id="5" name="Rectangle 1"/>
          <p:cNvSpPr>
            <a:spLocks noChangeArrowheads="1"/>
          </p:cNvSpPr>
          <p:nvPr/>
        </p:nvSpPr>
        <p:spPr bwMode="auto">
          <a:xfrm>
            <a:off x="3124200" y="7124700"/>
            <a:ext cx="115291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3000" spc="-20" dirty="0">
                <a:solidFill>
                  <a:srgbClr val="17375E"/>
                </a:solidFill>
                <a:latin typeface="Vollkorn Bold"/>
              </a:rPr>
              <a:t>Розподіл балів за виконання завдань модульного контролю</a:t>
            </a:r>
          </a:p>
        </p:txBody>
      </p:sp>
    </p:spTree>
    <p:extLst>
      <p:ext uri="{BB962C8B-B14F-4D97-AF65-F5344CB8AC3E}">
        <p14:creationId xmlns:p14="http://schemas.microsoft.com/office/powerpoint/2010/main" val="40726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66800" y="1260407"/>
            <a:ext cx="16002000" cy="5078313"/>
          </a:xfrm>
          <a:prstGeom prst="rect">
            <a:avLst/>
          </a:prstGeom>
        </p:spPr>
        <p:txBody>
          <a:bodyPr wrap="square" lIns="0" tIns="0" rIns="0" bIns="0" rtlCol="0" anchor="t">
            <a:spAutoFit/>
          </a:bodyPr>
          <a:lstStyle/>
          <a:p>
            <a:pPr marL="514350" lvl="0" indent="-514350" fontAlgn="base">
              <a:buFont typeface="+mj-lt"/>
              <a:buAutoNum type="arabicPeriod"/>
            </a:pPr>
            <a:r>
              <a:rPr lang="uk-UA" sz="3000" dirty="0" err="1">
                <a:latin typeface="Vollkorn" panose="020B0604020202020204" charset="0"/>
                <a:ea typeface="Vollkorn" panose="020B0604020202020204" charset="0"/>
              </a:rPr>
              <a:t>Кібергігієна</a:t>
            </a:r>
            <a:r>
              <a:rPr lang="uk-UA" sz="3000" dirty="0">
                <a:latin typeface="Vollkorn" panose="020B0604020202020204" charset="0"/>
                <a:ea typeface="Vollkorn" panose="020B0604020202020204" charset="0"/>
              </a:rPr>
              <a:t> для молоді. URL: </a:t>
            </a:r>
            <a:r>
              <a:rPr lang="uk-UA" sz="3000" dirty="0">
                <a:latin typeface="Vollkorn" panose="020B0604020202020204" charset="0"/>
                <a:ea typeface="Vollkorn" panose="020B0604020202020204" charset="0"/>
                <a:hlinkClick r:id="rId3"/>
              </a:rPr>
              <a:t>https://osvita.diia.gov.ua/courses/cyber-hygiene-for-youth</a:t>
            </a:r>
            <a:endParaRPr lang="uk-UA" sz="3000" dirty="0">
              <a:latin typeface="Vollkorn" panose="020B0604020202020204" charset="0"/>
              <a:ea typeface="Vollkorn" panose="020B0604020202020204" charset="0"/>
            </a:endParaRPr>
          </a:p>
          <a:p>
            <a:pPr marL="514350" lvl="0" indent="-514350" fontAlgn="base">
              <a:buFont typeface="+mj-lt"/>
              <a:buAutoNum type="arabicPeriod"/>
            </a:pPr>
            <a:r>
              <a:rPr lang="uk-UA" sz="3000" dirty="0">
                <a:latin typeface="Vollkorn" panose="020B0604020202020204" charset="0"/>
                <a:ea typeface="Vollkorn" panose="020B0604020202020204" charset="0"/>
              </a:rPr>
              <a:t>Базові знання з </a:t>
            </a:r>
            <a:r>
              <a:rPr lang="uk-UA" sz="3000" dirty="0" err="1">
                <a:latin typeface="Vollkorn" panose="020B0604020202020204" charset="0"/>
                <a:ea typeface="Vollkorn" panose="020B0604020202020204" charset="0"/>
              </a:rPr>
              <a:t>кіергігієни</a:t>
            </a:r>
            <a:r>
              <a:rPr lang="uk-UA" sz="3000" dirty="0">
                <a:latin typeface="Vollkorn" panose="020B0604020202020204" charset="0"/>
                <a:ea typeface="Vollkorn" panose="020B0604020202020204" charset="0"/>
              </a:rPr>
              <a:t>. URL: </a:t>
            </a:r>
            <a:r>
              <a:rPr lang="uk-UA" sz="3000" dirty="0">
                <a:latin typeface="Vollkorn" panose="020B0604020202020204" charset="0"/>
                <a:ea typeface="Vollkorn" panose="020B0604020202020204" charset="0"/>
                <a:hlinkClick r:id="rId4"/>
              </a:rPr>
              <a:t>https://osvita.diia.gov.ua/courses/basic-knowledge-of-cyber-hygiene</a:t>
            </a:r>
            <a:endParaRPr lang="uk-UA" sz="3000" dirty="0">
              <a:latin typeface="Vollkorn" panose="020B0604020202020204" charset="0"/>
              <a:ea typeface="Vollkorn" panose="020B0604020202020204" charset="0"/>
            </a:endParaRPr>
          </a:p>
          <a:p>
            <a:pPr marL="514350" lvl="0" indent="-514350" fontAlgn="base">
              <a:buFont typeface="+mj-lt"/>
              <a:buAutoNum type="arabicPeriod"/>
            </a:pPr>
            <a:r>
              <a:rPr lang="uk-UA" sz="3000" dirty="0" err="1">
                <a:latin typeface="Vollkorn" panose="020B0604020202020204" charset="0"/>
                <a:ea typeface="Vollkorn" panose="020B0604020202020204" charset="0"/>
              </a:rPr>
              <a:t>Кібергігієна</a:t>
            </a:r>
            <a:r>
              <a:rPr lang="uk-UA" sz="3000" dirty="0">
                <a:latin typeface="Vollkorn" panose="020B0604020202020204" charset="0"/>
                <a:ea typeface="Vollkorn" panose="020B0604020202020204" charset="0"/>
              </a:rPr>
              <a:t>: як захиститися від фішингу. </a:t>
            </a:r>
            <a:r>
              <a:rPr lang="uk-UA" sz="3000" dirty="0" smtClean="0">
                <a:latin typeface="Vollkorn" panose="020B0604020202020204" charset="0"/>
                <a:ea typeface="Vollkorn" panose="020B0604020202020204" charset="0"/>
              </a:rPr>
              <a:t>URL:</a:t>
            </a:r>
            <a:r>
              <a:rPr lang="uk-UA" sz="3000" dirty="0" smtClean="0">
                <a:latin typeface="Vollkorn" panose="020B0604020202020204" charset="0"/>
                <a:ea typeface="Vollkorn" panose="020B0604020202020204" charset="0"/>
                <a:hlinkClick r:id="rId5"/>
              </a:rPr>
              <a:t>https</a:t>
            </a:r>
            <a:r>
              <a:rPr lang="uk-UA" sz="3000" dirty="0">
                <a:latin typeface="Vollkorn" panose="020B0604020202020204" charset="0"/>
                <a:ea typeface="Vollkorn" panose="020B0604020202020204" charset="0"/>
                <a:hlinkClick r:id="rId5"/>
              </a:rPr>
              <a:t>://osvita.diia.gov.ua/courses/kibergigiena-ak-zahistitisa-vid-fisinguttps://osvita.diia.gov.ua/courses/kibergigiena-ak-zahistitisa-vid-fisingu</a:t>
            </a:r>
            <a:endParaRPr lang="uk-UA" sz="3000" dirty="0">
              <a:latin typeface="Vollkorn" panose="020B0604020202020204" charset="0"/>
              <a:ea typeface="Vollkorn" panose="020B0604020202020204" charset="0"/>
            </a:endParaRP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Дія.Освіта</a:t>
            </a:r>
            <a:r>
              <a:rPr lang="uk-UA" sz="3000" dirty="0" smtClean="0">
                <a:latin typeface="Vollkorn" panose="020B0604020202020204" charset="0"/>
                <a:ea typeface="Vollkorn" panose="020B0604020202020204" charset="0"/>
              </a:rPr>
              <a:t>. Персональна </a:t>
            </a:r>
            <a:r>
              <a:rPr lang="uk-UA" sz="3000" dirty="0" err="1" smtClean="0">
                <a:latin typeface="Vollkorn" panose="020B0604020202020204" charset="0"/>
                <a:ea typeface="Vollkorn" panose="020B0604020202020204" charset="0"/>
              </a:rPr>
              <a:t>кібергігієна</a:t>
            </a:r>
            <a:r>
              <a:rPr lang="uk-UA" sz="3000" dirty="0" smtClean="0">
                <a:latin typeface="Vollkorn" panose="020B0604020202020204" charset="0"/>
                <a:ea typeface="Vollkorn" panose="020B0604020202020204" charset="0"/>
              </a:rPr>
              <a:t>. URL: </a:t>
            </a:r>
            <a:r>
              <a:rPr lang="uk-UA" sz="3000" dirty="0" smtClean="0">
                <a:latin typeface="Vollkorn" panose="020B0604020202020204" charset="0"/>
                <a:ea typeface="Vollkorn" panose="020B0604020202020204" charset="0"/>
                <a:hlinkClick r:id="rId6"/>
              </a:rPr>
              <a:t>https://osvita.diia.gov.ua/simulators/personal-cyberhygiene-simulator</a:t>
            </a:r>
            <a:r>
              <a:rPr lang="uk-UA" sz="3000" dirty="0" smtClean="0">
                <a:latin typeface="Vollkorn" panose="020B0604020202020204" charset="0"/>
                <a:ea typeface="Vollkorn" panose="020B0604020202020204" charset="0"/>
              </a:rPr>
              <a:t> </a:t>
            </a:r>
          </a:p>
          <a:p>
            <a:pPr marL="342900" indent="-342900">
              <a:buFont typeface="+mj-lt"/>
              <a:buAutoNum type="arabicPeriod"/>
            </a:pPr>
            <a:endParaRPr lang="uk-UA" sz="1500" dirty="0" smtClean="0">
              <a:latin typeface="Vollkorn" panose="020B0604020202020204" charset="0"/>
              <a:ea typeface="Vollkorn" panose="020B0604020202020204" charset="0"/>
            </a:endParaRPr>
          </a:p>
          <a:p>
            <a:pPr marL="514350" indent="-514350">
              <a:buFont typeface="+mj-lt"/>
              <a:buAutoNum type="arabicPeriod"/>
            </a:pPr>
            <a:r>
              <a:rPr lang="uk-UA" sz="3000" dirty="0" err="1" smtClean="0">
                <a:latin typeface="Vollkorn" panose="020B0604020202020204" charset="0"/>
                <a:ea typeface="Vollkorn" panose="020B0604020202020204" charset="0"/>
              </a:rPr>
              <a:t>ChatGPT</a:t>
            </a:r>
            <a:r>
              <a:rPr lang="uk-UA" sz="3000" dirty="0" smtClean="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rPr>
              <a:t>для підвищення власної ефективності. </a:t>
            </a:r>
            <a:r>
              <a:rPr lang="uk-UA" sz="3000" dirty="0" smtClean="0">
                <a:latin typeface="Vollkorn" panose="020B0604020202020204" charset="0"/>
                <a:ea typeface="Vollkorn" panose="020B0604020202020204" charset="0"/>
              </a:rPr>
              <a:t>URL:</a:t>
            </a:r>
            <a:r>
              <a:rPr lang="uk-UA" sz="3000" dirty="0" smtClean="0">
                <a:latin typeface="Vollkorn" panose="020B0604020202020204" charset="0"/>
                <a:ea typeface="Vollkorn" panose="020B0604020202020204" charset="0"/>
                <a:hlinkClick r:id="rId7"/>
              </a:rPr>
              <a:t>https</a:t>
            </a:r>
            <a:r>
              <a:rPr lang="uk-UA" sz="3000" dirty="0">
                <a:latin typeface="Vollkorn" panose="020B0604020202020204" charset="0"/>
                <a:ea typeface="Vollkorn" panose="020B0604020202020204" charset="0"/>
                <a:hlinkClick r:id="rId7"/>
              </a:rPr>
              <a:t>://osvita.diia.gov.ua/courses/chatgpt-for-personal-effectiveness</a:t>
            </a:r>
            <a:endParaRPr lang="en-US" sz="3000" spc="-10" dirty="0">
              <a:solidFill>
                <a:srgbClr val="224D83"/>
              </a:solidFill>
              <a:latin typeface="Vollkorn" panose="020B0604020202020204" charset="0"/>
              <a:ea typeface="Vollkorn" panose="020B0604020202020204" charset="0"/>
            </a:endParaRPr>
          </a:p>
        </p:txBody>
      </p:sp>
      <p:sp>
        <p:nvSpPr>
          <p:cNvPr id="4" name="TextBox 4"/>
          <p:cNvSpPr txBox="1"/>
          <p:nvPr/>
        </p:nvSpPr>
        <p:spPr>
          <a:xfrm>
            <a:off x="0" y="304899"/>
            <a:ext cx="18288000" cy="743793"/>
          </a:xfrm>
          <a:prstGeom prst="rect">
            <a:avLst/>
          </a:prstGeom>
        </p:spPr>
        <p:txBody>
          <a:bodyPr lIns="0" tIns="0" rIns="0" bIns="0" rtlCol="0" anchor="t">
            <a:spAutoFit/>
          </a:bodyPr>
          <a:lstStyle/>
          <a:p>
            <a:pPr algn="ctr">
              <a:lnSpc>
                <a:spcPts val="5759"/>
              </a:lnSpc>
            </a:pPr>
            <a:r>
              <a:rPr lang="uk-UA" sz="4800" spc="-50" dirty="0" smtClean="0">
                <a:solidFill>
                  <a:srgbClr val="17375E"/>
                </a:solidFill>
                <a:latin typeface="Vollkorn Bold"/>
              </a:rPr>
              <a:t>КУРСИ НЕФОРМАЛЬНОЇ ОСВІТИ</a:t>
            </a:r>
            <a:endParaRPr lang="en-US" sz="4800" spc="-50" dirty="0">
              <a:solidFill>
                <a:srgbClr val="17375E"/>
              </a:solidFill>
              <a:latin typeface="Vollkorn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набутих</a:t>
            </a:r>
            <a:r>
              <a:rPr lang="en-US" sz="4200" spc="-11" dirty="0">
                <a:solidFill>
                  <a:schemeClr val="accent1">
                    <a:lumMod val="50000"/>
                  </a:schemeClr>
                </a:solidFill>
                <a:latin typeface="Vollkorn"/>
              </a:rPr>
              <a:t> у </a:t>
            </a:r>
            <a:r>
              <a:rPr lang="en-US" sz="4200" spc="-11" dirty="0" err="1">
                <a:solidFill>
                  <a:schemeClr val="accent1">
                    <a:lumMod val="50000"/>
                  </a:schemeClr>
                </a:solidFill>
                <a:latin typeface="Vollkorn"/>
              </a:rPr>
              <a:t>неформальній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a:t>
            </a:r>
            <a:r>
              <a:rPr lang="en-US" sz="4200" spc="-11" dirty="0" err="1">
                <a:solidFill>
                  <a:schemeClr val="accent1">
                    <a:lumMod val="50000"/>
                  </a:schemeClr>
                </a:solidFill>
                <a:latin typeface="Vollkorn"/>
              </a:rPr>
              <a:t>або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інформальній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освіті</a:t>
            </a:r>
            <a:r>
              <a:rPr lang="en-US" sz="4200" spc="-11" dirty="0">
                <a:solidFill>
                  <a:schemeClr val="accent1">
                    <a:lumMod val="50000"/>
                  </a:schemeClr>
                </a:solidFill>
                <a:latin typeface="Vollkorn"/>
              </a:rPr>
              <a:t> в </a:t>
            </a:r>
            <a:r>
              <a:rPr lang="en-US" sz="4200" spc="-11" dirty="0" err="1">
                <a:solidFill>
                  <a:schemeClr val="accent1">
                    <a:lumMod val="50000"/>
                  </a:schemeClr>
                </a:solidFill>
                <a:latin typeface="Vollkorn"/>
              </a:rPr>
              <a:t>рамках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окремих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Italics"/>
              </a:rPr>
              <a:t>окремих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освітніх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компонентів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може</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здійснюватися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зверненням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представленням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документів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які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підтверджують</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сертифікати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свідоцтва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скріншоти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тощо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Рішення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оцінка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відповідну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частину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освітнього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компонента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приймається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результатами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співбесіди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96093"/>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7" name="Таблиця 6"/>
          <p:cNvGraphicFramePr>
            <a:graphicFrameLocks noGrp="1"/>
          </p:cNvGraphicFramePr>
          <p:nvPr>
            <p:extLst>
              <p:ext uri="{D42A27DB-BD31-4B8C-83A1-F6EECF244321}">
                <p14:modId xmlns:p14="http://schemas.microsoft.com/office/powerpoint/2010/main" val="1480026843"/>
              </p:ext>
            </p:extLst>
          </p:nvPr>
        </p:nvGraphicFramePr>
        <p:xfrm>
          <a:off x="1828800" y="647700"/>
          <a:ext cx="14478001" cy="8380743"/>
        </p:xfrm>
        <a:graphic>
          <a:graphicData uri="http://schemas.openxmlformats.org/drawingml/2006/table">
            <a:tbl>
              <a:tblPr firstRow="1" firstCol="1" bandRow="1">
                <a:tableStyleId>{5C22544A-7EE6-4342-B048-85BDC9FD1C3A}</a:tableStyleId>
              </a:tblPr>
              <a:tblGrid>
                <a:gridCol w="825172">
                  <a:extLst>
                    <a:ext uri="{9D8B030D-6E8A-4147-A177-3AD203B41FA5}">
                      <a16:colId xmlns="" xmlns:a16="http://schemas.microsoft.com/office/drawing/2014/main" val="1961149449"/>
                    </a:ext>
                  </a:extLst>
                </a:gridCol>
                <a:gridCol w="6251296">
                  <a:extLst>
                    <a:ext uri="{9D8B030D-6E8A-4147-A177-3AD203B41FA5}">
                      <a16:colId xmlns="" xmlns:a16="http://schemas.microsoft.com/office/drawing/2014/main" val="2344841878"/>
                    </a:ext>
                  </a:extLst>
                </a:gridCol>
                <a:gridCol w="7401533">
                  <a:extLst>
                    <a:ext uri="{9D8B030D-6E8A-4147-A177-3AD203B41FA5}">
                      <a16:colId xmlns="" xmlns:a16="http://schemas.microsoft.com/office/drawing/2014/main" val="1347664785"/>
                    </a:ext>
                  </a:extLst>
                </a:gridCol>
              </a:tblGrid>
              <a:tr h="212847">
                <a:tc>
                  <a:txBody>
                    <a:bodyPr/>
                    <a:lstStyle/>
                    <a:p>
                      <a:pPr algn="ctr">
                        <a:lnSpc>
                          <a:spcPct val="130000"/>
                        </a:lnSpc>
                        <a:spcAft>
                          <a:spcPts val="0"/>
                        </a:spcAft>
                      </a:pPr>
                      <a:r>
                        <a:rPr lang="uk-UA" sz="2000" dirty="0" smtClean="0">
                          <a:effectLst/>
                          <a:latin typeface="Vollkorn" panose="020B0604020202020204" charset="0"/>
                          <a:ea typeface="Vollkorn" panose="020B0604020202020204" charset="0"/>
                        </a:rPr>
                        <a:t>№ з/п</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Термін державною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Відповідник англійською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2293518989"/>
                  </a:ext>
                </a:extLst>
              </a:tr>
              <a:tr h="242340">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dirty="0">
                          <a:effectLst/>
                          <a:latin typeface="Vollkorn" panose="020B0604020202020204" charset="0"/>
                          <a:ea typeface="Vollkorn" panose="020B0604020202020204" charset="0"/>
                        </a:rPr>
                        <a:t>Апаратне забезпечення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Hardware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68158739"/>
                  </a:ext>
                </a:extLst>
              </a:tr>
              <a:tr h="255842">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Глобальна мережа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Global network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81912935"/>
                  </a:ext>
                </a:extLst>
              </a:tr>
              <a:tr h="255842">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3</a:t>
                      </a:r>
                      <a:endParaRPr lang="uk-UA" sz="20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Дезінформація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Disinformation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3726452"/>
                  </a:ext>
                </a:extLst>
              </a:tr>
              <a:tr h="255842">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Захист документів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Document protection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57300653"/>
                  </a:ext>
                </a:extLst>
              </a:tr>
              <a:tr h="161678">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Зловмисне програмне забезпечення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Malware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85897623"/>
                  </a:ext>
                </a:extLst>
              </a:tr>
              <a:tr h="158480">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Ідентифікація загроз</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Threat identification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1372503"/>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Інформаційна безпека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 security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80778359"/>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Інформаційна війна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 warfare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06488305"/>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Інформаційна операція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 operation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54399410"/>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Інформаційне протиборство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 confrontation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2391042"/>
                  </a:ext>
                </a:extLst>
              </a:tr>
              <a:tr h="186196">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Інформаційні технології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 technology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59381885"/>
                  </a:ext>
                </a:extLst>
              </a:tr>
              <a:tr h="170562">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Інформація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0460030"/>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13</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Кібератака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Cyberattack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1467795"/>
                  </a:ext>
                </a:extLst>
              </a:tr>
              <a:tr h="164521">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Кібербезпека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Cybersecurity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86760691"/>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Кібервійна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2982649"/>
                  </a:ext>
                </a:extLst>
              </a:tr>
              <a:tr h="158480">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Кібергігієна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 hygiene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17257621"/>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Кіберзлочинність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Cybercrime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94412202"/>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Кіберпростір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Cyberspace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89038119"/>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19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Кібертероризм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Cyberterrorism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9162528"/>
                  </a:ext>
                </a:extLst>
              </a:tr>
              <a:tr h="158054">
                <a:tc>
                  <a:txBody>
                    <a:bodyPr/>
                    <a:lstStyle/>
                    <a:p>
                      <a:pPr algn="ctr">
                        <a:lnSpc>
                          <a:spcPct val="130000"/>
                        </a:lnSpc>
                        <a:spcAft>
                          <a:spcPts val="0"/>
                        </a:spcAft>
                      </a:pPr>
                      <a:r>
                        <a:rPr lang="uk-UA" sz="2000" smtClean="0">
                          <a:effectLst/>
                          <a:latin typeface="Vollkorn" panose="020B0604020202020204" charset="0"/>
                          <a:ea typeface="Vollkorn" panose="020B0604020202020204" charset="0"/>
                        </a:rPr>
                        <a:t>20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000" dirty="0">
                          <a:effectLst/>
                          <a:latin typeface="Vollkorn" panose="020B0604020202020204" charset="0"/>
                          <a:ea typeface="Vollkorn" panose="020B0604020202020204" charset="0"/>
                        </a:rPr>
                        <a:t>Комп'ютерна мережа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dirty="0" err="1">
                          <a:effectLst/>
                          <a:latin typeface="Vollkorn" panose="020B0604020202020204" charset="0"/>
                          <a:ea typeface="Vollkorn" panose="020B0604020202020204" charset="0"/>
                        </a:rPr>
                        <a:t>Computer</a:t>
                      </a:r>
                      <a:r>
                        <a:rPr lang="uk-UA" sz="2000" dirty="0">
                          <a:effectLst/>
                          <a:latin typeface="Vollkorn" panose="020B0604020202020204" charset="0"/>
                          <a:ea typeface="Vollkorn" panose="020B0604020202020204" charset="0"/>
                        </a:rPr>
                        <a:t> </a:t>
                      </a:r>
                      <a:r>
                        <a:rPr lang="uk-UA" sz="2000" dirty="0" err="1">
                          <a:effectLst/>
                          <a:latin typeface="Vollkorn" panose="020B0604020202020204" charset="0"/>
                          <a:ea typeface="Vollkorn" panose="020B0604020202020204" charset="0"/>
                        </a:rPr>
                        <a:t>network</a:t>
                      </a:r>
                      <a:endParaRPr lang="uk-UA" sz="2000" dirty="0">
                        <a:effectLst/>
                        <a:latin typeface="Vollkorn" panose="020B0604020202020204" charset="0"/>
                        <a:ea typeface="Vollkorn"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40102704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1267190235"/>
              </p:ext>
            </p:extLst>
          </p:nvPr>
        </p:nvGraphicFramePr>
        <p:xfrm>
          <a:off x="2209800" y="757592"/>
          <a:ext cx="12954000" cy="4794756"/>
        </p:xfrm>
        <a:graphic>
          <a:graphicData uri="http://schemas.openxmlformats.org/drawingml/2006/table">
            <a:tbl>
              <a:tblPr firstRow="1" firstCol="1" bandRow="1">
                <a:tableStyleId>{5C22544A-7EE6-4342-B048-85BDC9FD1C3A}</a:tableStyleId>
              </a:tblPr>
              <a:tblGrid>
                <a:gridCol w="914400">
                  <a:extLst>
                    <a:ext uri="{9D8B030D-6E8A-4147-A177-3AD203B41FA5}">
                      <a16:colId xmlns="" xmlns:a16="http://schemas.microsoft.com/office/drawing/2014/main" val="214041086"/>
                    </a:ext>
                  </a:extLst>
                </a:gridCol>
                <a:gridCol w="5994400">
                  <a:extLst>
                    <a:ext uri="{9D8B030D-6E8A-4147-A177-3AD203B41FA5}">
                      <a16:colId xmlns="" xmlns:a16="http://schemas.microsoft.com/office/drawing/2014/main" val="2455149876"/>
                    </a:ext>
                  </a:extLst>
                </a:gridCol>
                <a:gridCol w="6045200">
                  <a:extLst>
                    <a:ext uri="{9D8B030D-6E8A-4147-A177-3AD203B41FA5}">
                      <a16:colId xmlns="" xmlns:a16="http://schemas.microsoft.com/office/drawing/2014/main"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826852245"/>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dirty="0">
                          <a:effectLst/>
                          <a:latin typeface="Vollkorn" panose="020B0604020202020204" charset="0"/>
                          <a:ea typeface="Vollkorn" panose="020B0604020202020204" charset="0"/>
                        </a:rPr>
                        <a:t>Контрпропаганда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Counterpropaganda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14886798"/>
                  </a:ext>
                </a:extLst>
              </a:tr>
              <a:tr h="171903">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Локальна мережа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Local area network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243515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Операційна система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Operating system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64941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Пошукова система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Search engine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937409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Програмне забезпечення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Software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6093430"/>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Пропаганда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Propaganda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7151654"/>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Соціальна мережа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Social network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797404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Таблиця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Table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32384692"/>
                  </a:ext>
                </a:extLst>
              </a:tr>
              <a:tr h="171601">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Фейкові новини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Fake news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911701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Фішинг</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Phishing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7865317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92000"/>
                        </a:lnSpc>
                        <a:spcAft>
                          <a:spcPts val="0"/>
                        </a:spcAft>
                      </a:pPr>
                      <a:r>
                        <a:rPr lang="uk-UA" sz="2000">
                          <a:effectLst/>
                          <a:latin typeface="Vollkorn" panose="020B0604020202020204" charset="0"/>
                          <a:ea typeface="Vollkorn" panose="020B0604020202020204" charset="0"/>
                        </a:rPr>
                        <a:t>Формула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92000"/>
                        </a:lnSpc>
                        <a:spcAft>
                          <a:spcPts val="0"/>
                        </a:spcAft>
                      </a:pPr>
                      <a:r>
                        <a:rPr lang="uk-UA" sz="2000" dirty="0" err="1">
                          <a:effectLst/>
                          <a:latin typeface="Vollkorn" panose="020B0604020202020204" charset="0"/>
                          <a:ea typeface="Vollkorn" panose="020B0604020202020204" charset="0"/>
                        </a:rPr>
                        <a:t>Equation</a:t>
                      </a:r>
                      <a:endParaRPr lang="uk-UA" sz="2000" dirty="0">
                        <a:effectLst/>
                        <a:latin typeface="Vollkorn" panose="020B0604020202020204" charset="0"/>
                        <a:ea typeface="Vollkorn" panose="020B060402020202020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76904729"/>
                  </a:ext>
                </a:extLst>
              </a:tr>
            </a:tbl>
          </a:graphicData>
        </a:graphic>
      </p:graphicFrame>
    </p:spTree>
    <p:extLst>
      <p:ext uri="{BB962C8B-B14F-4D97-AF65-F5344CB8AC3E}">
        <p14:creationId xmlns:p14="http://schemas.microsoft.com/office/powerpoint/2010/main" val="3319859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95300" y="2476500"/>
            <a:ext cx="17297400" cy="3693319"/>
          </a:xfrm>
          <a:prstGeom prst="rect">
            <a:avLst/>
          </a:prstGeom>
        </p:spPr>
        <p:txBody>
          <a:bodyPr wrap="square" lIns="0" tIns="0" rIns="0" bIns="0" rtlCol="0" anchor="t">
            <a:spAutoFit/>
          </a:bodyPr>
          <a:lstStyle/>
          <a:p>
            <a:pPr algn="just"/>
            <a:r>
              <a:rPr lang="uk-UA" sz="4000" b="1" dirty="0">
                <a:solidFill>
                  <a:schemeClr val="bg1"/>
                </a:solidFill>
                <a:latin typeface="Times New Roman" panose="02020603050405020304" pitchFamily="18" charset="0"/>
                <a:cs typeface="Times New Roman" panose="02020603050405020304" pitchFamily="18" charset="0"/>
              </a:rPr>
              <a:t>Метою навчальної дисципліни</a:t>
            </a:r>
            <a:r>
              <a:rPr lang="uk-UA" sz="4000" dirty="0">
                <a:solidFill>
                  <a:schemeClr val="bg1"/>
                </a:solidFill>
                <a:latin typeface="Times New Roman" panose="02020603050405020304" pitchFamily="18" charset="0"/>
                <a:cs typeface="Times New Roman" panose="02020603050405020304" pitchFamily="18" charset="0"/>
              </a:rPr>
              <a:t> є формування у здобувачів вищої освіти системних знань про сучасні інформаційні технології, принципи їх функціонування, методи забезпечення інформаційної безпеки та управління ризиками у кіберпросторі, а також розвиток навичок використання цифрових інструментів для аналізу, прогнозування і протидії кіберзагрозам у контексті національної безпеки.</a:t>
            </a:r>
            <a:endParaRPr lang="en-US" sz="4000" spc="-29" dirty="0">
              <a:solidFill>
                <a:schemeClr val="bg1"/>
              </a:solidFill>
              <a:latin typeface="Times New Roman" panose="02020603050405020304" pitchFamily="18" charset="0"/>
              <a:ea typeface="Vollkorn" panose="020B060402020202020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283042"/>
            <a:ext cx="17678399" cy="7976543"/>
          </a:xfrm>
          <a:prstGeom prst="rect">
            <a:avLst/>
          </a:prstGeom>
        </p:spPr>
        <p:txBody>
          <a:bodyPr wrap="square" lIns="0" tIns="0" rIns="0" bIns="0" rtlCol="0" anchor="t">
            <a:spAutoFit/>
          </a:bodyPr>
          <a:lstStyle/>
          <a:p>
            <a:pPr algn="ctr">
              <a:lnSpc>
                <a:spcPts val="5040"/>
              </a:lnSpc>
            </a:pPr>
            <a:r>
              <a:rPr lang="uk-UA" sz="4200" spc="-26" dirty="0">
                <a:solidFill>
                  <a:schemeClr val="accent1">
                    <a:lumMod val="50000"/>
                  </a:schemeClr>
                </a:solidFill>
                <a:latin typeface="Vollkorn Bold"/>
              </a:rPr>
              <a:t>Завданнями вивчення навчальної дисципліни є </a:t>
            </a:r>
            <a:endParaRPr lang="uk-UA" sz="4200" spc="-26" dirty="0" smtClean="0">
              <a:solidFill>
                <a:schemeClr val="accent1">
                  <a:lumMod val="50000"/>
                </a:schemeClr>
              </a:solidFill>
              <a:latin typeface="Vollkorn Bold"/>
            </a:endParaRPr>
          </a:p>
          <a:p>
            <a:pPr algn="ctr">
              <a:lnSpc>
                <a:spcPts val="5040"/>
              </a:lnSpc>
            </a:pPr>
            <a:r>
              <a:rPr lang="uk-UA" sz="4200" spc="-26" dirty="0" smtClean="0">
                <a:solidFill>
                  <a:schemeClr val="accent1">
                    <a:lumMod val="50000"/>
                  </a:schemeClr>
                </a:solidFill>
                <a:latin typeface="Vollkorn Bold"/>
              </a:rPr>
              <a:t>набуття </a:t>
            </a:r>
            <a:r>
              <a:rPr lang="uk-UA" sz="4200" spc="-26" dirty="0">
                <a:solidFill>
                  <a:schemeClr val="accent1">
                    <a:lumMod val="50000"/>
                  </a:schemeClr>
                </a:solidFill>
                <a:latin typeface="Vollkorn Bold"/>
              </a:rPr>
              <a:t>знань щодо</a:t>
            </a:r>
            <a:r>
              <a:rPr lang="uk-UA" sz="4200" spc="-26" dirty="0" smtClean="0">
                <a:solidFill>
                  <a:schemeClr val="accent1">
                    <a:lumMod val="50000"/>
                  </a:schemeClr>
                </a:solidFill>
                <a:latin typeface="Vollkorn Bold"/>
              </a:rPr>
              <a:t>:</a:t>
            </a:r>
            <a:endParaRPr lang="uk-UA" sz="2400" spc="-26" dirty="0">
              <a:solidFill>
                <a:schemeClr val="accent1">
                  <a:lumMod val="50000"/>
                </a:schemeClr>
              </a:solidFill>
              <a:latin typeface="Vollkorn Bold"/>
            </a:endParaRPr>
          </a:p>
          <a:p>
            <a:pPr lvl="0" algn="just">
              <a:lnSpc>
                <a:spcPct val="150000"/>
              </a:lnSpc>
            </a:pPr>
            <a:endParaRPr lang="uk-UA" sz="3000" dirty="0" smtClean="0">
              <a:solidFill>
                <a:schemeClr val="accent1">
                  <a:lumMod val="50000"/>
                </a:schemeClr>
              </a:solidFill>
              <a:latin typeface="Vollkorn" panose="020B0604020202020204" charset="0"/>
              <a:ea typeface="Vollkorn" panose="020B0604020202020204" charset="0"/>
            </a:endParaRPr>
          </a:p>
          <a:p>
            <a:pPr lvl="0" algn="just">
              <a:lnSpc>
                <a:spcPct val="130000"/>
              </a:lnSpc>
            </a:pPr>
            <a:r>
              <a:rPr lang="uk-UA" sz="3000" dirty="0" smtClean="0">
                <a:solidFill>
                  <a:schemeClr val="accent1">
                    <a:lumMod val="50000"/>
                  </a:schemeClr>
                </a:solidFill>
                <a:latin typeface="Vollkorn" panose="020B0604020202020204" charset="0"/>
                <a:ea typeface="Vollkorn" panose="020B0604020202020204" charset="0"/>
              </a:rPr>
              <a:t>– забезпечити </a:t>
            </a:r>
            <a:r>
              <a:rPr lang="uk-UA" sz="3000" dirty="0">
                <a:solidFill>
                  <a:schemeClr val="accent1">
                    <a:lumMod val="50000"/>
                  </a:schemeClr>
                </a:solidFill>
                <a:latin typeface="Vollkorn" panose="020B0604020202020204" charset="0"/>
                <a:ea typeface="Vollkorn" panose="020B0604020202020204" charset="0"/>
              </a:rPr>
              <a:t>теоретичну підготовку студентів щодо основ інформаційних технологій, принципів функціонування системного та програмного забезпечення;</a:t>
            </a:r>
          </a:p>
          <a:p>
            <a:pPr lvl="0" algn="just">
              <a:lnSpc>
                <a:spcPct val="13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сформувати </a:t>
            </a:r>
            <a:r>
              <a:rPr lang="uk-UA" sz="3000" dirty="0">
                <a:solidFill>
                  <a:schemeClr val="accent1">
                    <a:lumMod val="50000"/>
                  </a:schemeClr>
                </a:solidFill>
                <a:latin typeface="Vollkorn" panose="020B0604020202020204" charset="0"/>
                <a:ea typeface="Vollkorn" panose="020B0604020202020204" charset="0"/>
              </a:rPr>
              <a:t>практичні навички роботи з офісними програмами (Microsoft Word, Microsoft Excel) для аналізу та візуалізації даних;</a:t>
            </a:r>
          </a:p>
          <a:p>
            <a:pPr lvl="0" algn="just">
              <a:lnSpc>
                <a:spcPct val="13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ознайомити </a:t>
            </a:r>
            <a:r>
              <a:rPr lang="uk-UA" sz="3000" dirty="0">
                <a:solidFill>
                  <a:schemeClr val="accent1">
                    <a:lumMod val="50000"/>
                  </a:schemeClr>
                </a:solidFill>
                <a:latin typeface="Vollkorn" panose="020B0604020202020204" charset="0"/>
                <a:ea typeface="Vollkorn" panose="020B0604020202020204" charset="0"/>
              </a:rPr>
              <a:t>із сучасними мережевими технологіями та принципами безпечної роботи в локальних і глобальних мережах;</a:t>
            </a:r>
          </a:p>
          <a:p>
            <a:pPr lvl="0" algn="just">
              <a:lnSpc>
                <a:spcPct val="13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розкрити </a:t>
            </a:r>
            <a:r>
              <a:rPr lang="uk-UA" sz="3000" dirty="0">
                <a:solidFill>
                  <a:schemeClr val="accent1">
                    <a:lumMod val="50000"/>
                  </a:schemeClr>
                </a:solidFill>
                <a:latin typeface="Vollkorn" panose="020B0604020202020204" charset="0"/>
                <a:ea typeface="Vollkorn" panose="020B0604020202020204" charset="0"/>
              </a:rPr>
              <a:t>роль інформаційно-пошукових систем і соціальних мереж у зборі даних, аналізі інформації та забезпеченні національної безпеки;</a:t>
            </a:r>
          </a:p>
          <a:p>
            <a:pPr lvl="0" algn="just">
              <a:lnSpc>
                <a:spcPct val="13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дослідити </a:t>
            </a:r>
            <a:r>
              <a:rPr lang="uk-UA" sz="3000" dirty="0">
                <a:solidFill>
                  <a:schemeClr val="accent1">
                    <a:lumMod val="50000"/>
                  </a:schemeClr>
                </a:solidFill>
                <a:latin typeface="Vollkorn" panose="020B0604020202020204" charset="0"/>
                <a:ea typeface="Vollkorn" panose="020B0604020202020204" charset="0"/>
              </a:rPr>
              <a:t>структуру кіберпростору та основні загрози, пов’язані з функціонуванням державних систем</a:t>
            </a:r>
            <a:r>
              <a:rPr lang="uk-UA" sz="3000" dirty="0" smtClean="0">
                <a:solidFill>
                  <a:schemeClr val="accent1">
                    <a:lumMod val="50000"/>
                  </a:schemeClr>
                </a:solidFill>
                <a:latin typeface="Vollkorn" panose="020B0604020202020204" charset="0"/>
                <a:ea typeface="Vollkorn" panose="020B0604020202020204" charset="0"/>
              </a:rPr>
              <a:t>;</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42289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283042"/>
            <a:ext cx="17678399" cy="7463582"/>
          </a:xfrm>
          <a:prstGeom prst="rect">
            <a:avLst/>
          </a:prstGeom>
        </p:spPr>
        <p:txBody>
          <a:bodyPr wrap="square" lIns="0" tIns="0" rIns="0" bIns="0" rtlCol="0" anchor="t">
            <a:spAutoFit/>
          </a:bodyPr>
          <a:lstStyle/>
          <a:p>
            <a:pPr algn="ctr">
              <a:lnSpc>
                <a:spcPts val="5040"/>
              </a:lnSpc>
            </a:pPr>
            <a:r>
              <a:rPr lang="uk-UA" sz="4200" spc="-26" dirty="0">
                <a:solidFill>
                  <a:schemeClr val="accent1">
                    <a:lumMod val="50000"/>
                  </a:schemeClr>
                </a:solidFill>
                <a:latin typeface="Vollkorn Bold"/>
              </a:rPr>
              <a:t>Завданнями вивчення навчальної дисципліни є </a:t>
            </a:r>
            <a:endParaRPr lang="uk-UA" sz="4200" spc="-26" dirty="0" smtClean="0">
              <a:solidFill>
                <a:schemeClr val="accent1">
                  <a:lumMod val="50000"/>
                </a:schemeClr>
              </a:solidFill>
              <a:latin typeface="Vollkorn Bold"/>
            </a:endParaRPr>
          </a:p>
          <a:p>
            <a:pPr algn="ctr">
              <a:lnSpc>
                <a:spcPts val="5040"/>
              </a:lnSpc>
            </a:pPr>
            <a:r>
              <a:rPr lang="uk-UA" sz="4200" spc="-26" dirty="0" smtClean="0">
                <a:solidFill>
                  <a:schemeClr val="accent1">
                    <a:lumMod val="50000"/>
                  </a:schemeClr>
                </a:solidFill>
                <a:latin typeface="Vollkorn Bold"/>
              </a:rPr>
              <a:t>набуття </a:t>
            </a:r>
            <a:r>
              <a:rPr lang="uk-UA" sz="4200" spc="-26" dirty="0">
                <a:solidFill>
                  <a:schemeClr val="accent1">
                    <a:lumMod val="50000"/>
                  </a:schemeClr>
                </a:solidFill>
                <a:latin typeface="Vollkorn Bold"/>
              </a:rPr>
              <a:t>знань щодо</a:t>
            </a:r>
            <a:r>
              <a:rPr lang="uk-UA" sz="4200" spc="-26" dirty="0" smtClean="0">
                <a:solidFill>
                  <a:schemeClr val="accent1">
                    <a:lumMod val="50000"/>
                  </a:schemeClr>
                </a:solidFill>
                <a:latin typeface="Vollkorn Bold"/>
              </a:rPr>
              <a:t>:</a:t>
            </a:r>
          </a:p>
          <a:p>
            <a:pPr algn="ctr">
              <a:lnSpc>
                <a:spcPts val="5040"/>
              </a:lnSpc>
            </a:pPr>
            <a:endParaRPr lang="uk-UA" sz="4200" spc="-26" dirty="0">
              <a:solidFill>
                <a:schemeClr val="accent1">
                  <a:lumMod val="50000"/>
                </a:schemeClr>
              </a:solidFill>
              <a:latin typeface="Vollkorn Bold"/>
            </a:endParaRPr>
          </a:p>
          <a:p>
            <a:pPr lvl="0" algn="just">
              <a:lnSpc>
                <a:spcPct val="150000"/>
              </a:lnSpc>
            </a:pPr>
            <a:r>
              <a:rPr lang="uk-UA" sz="3000" dirty="0" smtClean="0">
                <a:solidFill>
                  <a:schemeClr val="accent1">
                    <a:lumMod val="50000"/>
                  </a:schemeClr>
                </a:solidFill>
                <a:latin typeface="Vollkorn" panose="020B0604020202020204" charset="0"/>
                <a:ea typeface="Vollkorn" panose="020B0604020202020204" charset="0"/>
              </a:rPr>
              <a:t>– пояснити </a:t>
            </a:r>
            <a:r>
              <a:rPr lang="uk-UA" sz="3000" dirty="0">
                <a:solidFill>
                  <a:schemeClr val="accent1">
                    <a:lumMod val="50000"/>
                  </a:schemeClr>
                </a:solidFill>
                <a:latin typeface="Vollkorn" panose="020B0604020202020204" charset="0"/>
                <a:ea typeface="Vollkorn" panose="020B0604020202020204" charset="0"/>
              </a:rPr>
              <a:t>природу протиборства у кіберпросторі, зокрема кіберзлочинності, інформаційного тероризму, </a:t>
            </a:r>
            <a:r>
              <a:rPr lang="uk-UA" sz="3000" dirty="0" err="1">
                <a:solidFill>
                  <a:schemeClr val="accent1">
                    <a:lumMod val="50000"/>
                  </a:schemeClr>
                </a:solidFill>
                <a:latin typeface="Vollkorn" panose="020B0604020202020204" charset="0"/>
                <a:ea typeface="Vollkorn" panose="020B0604020202020204" charset="0"/>
              </a:rPr>
              <a:t>кібервійни</a:t>
            </a:r>
            <a:r>
              <a:rPr lang="uk-UA" sz="3000" dirty="0">
                <a:solidFill>
                  <a:schemeClr val="accent1">
                    <a:lumMod val="50000"/>
                  </a:schemeClr>
                </a:solidFill>
                <a:latin typeface="Vollkorn" panose="020B0604020202020204" charset="0"/>
                <a:ea typeface="Vollkorn" panose="020B0604020202020204" charset="0"/>
              </a:rPr>
              <a:t> та методів їхнього запобігання;</a:t>
            </a:r>
          </a:p>
          <a:p>
            <a:pPr lvl="0" algn="just">
              <a:lnSpc>
                <a:spcPct val="15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сформувати </a:t>
            </a:r>
            <a:r>
              <a:rPr lang="uk-UA" sz="3000" dirty="0">
                <a:solidFill>
                  <a:schemeClr val="accent1">
                    <a:lumMod val="50000"/>
                  </a:schemeClr>
                </a:solidFill>
                <a:latin typeface="Vollkorn" panose="020B0604020202020204" charset="0"/>
                <a:ea typeface="Vollkorn" panose="020B0604020202020204" charset="0"/>
              </a:rPr>
              <a:t>культуру кібергігієни як важливого аспекту забезпечення інформаційної безпеки в державних і приватних установах;</a:t>
            </a:r>
          </a:p>
          <a:p>
            <a:pPr lvl="0" algn="just">
              <a:lnSpc>
                <a:spcPct val="15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навчити </a:t>
            </a:r>
            <a:r>
              <a:rPr lang="uk-UA" sz="3000" dirty="0">
                <a:solidFill>
                  <a:schemeClr val="accent1">
                    <a:lumMod val="50000"/>
                  </a:schemeClr>
                </a:solidFill>
                <a:latin typeface="Vollkorn" panose="020B0604020202020204" charset="0"/>
                <a:ea typeface="Vollkorn" panose="020B0604020202020204" charset="0"/>
              </a:rPr>
              <a:t>аналізувати інформаційні операції та інформаційну війну, а також розробляти стратегії їхньої протидії;</a:t>
            </a:r>
          </a:p>
          <a:p>
            <a:pPr algn="just">
              <a:lnSpc>
                <a:spcPct val="150000"/>
              </a:lnSpc>
            </a:pPr>
            <a:r>
              <a:rPr lang="uk-UA" sz="3000" dirty="0">
                <a:solidFill>
                  <a:schemeClr val="accent1">
                    <a:lumMod val="50000"/>
                  </a:schemeClr>
                </a:solidFill>
                <a:latin typeface="Vollkorn" panose="020B0604020202020204" charset="0"/>
                <a:ea typeface="Vollkorn" panose="020B0604020202020204" charset="0"/>
              </a:rPr>
              <a:t>– </a:t>
            </a:r>
            <a:r>
              <a:rPr lang="uk-UA" sz="3000" dirty="0" smtClean="0">
                <a:solidFill>
                  <a:schemeClr val="accent1">
                    <a:lumMod val="50000"/>
                  </a:schemeClr>
                </a:solidFill>
                <a:latin typeface="Vollkorn" panose="020B0604020202020204" charset="0"/>
                <a:ea typeface="Vollkorn" panose="020B0604020202020204" charset="0"/>
              </a:rPr>
              <a:t>розвинути </a:t>
            </a:r>
            <a:r>
              <a:rPr lang="uk-UA" sz="3000" dirty="0">
                <a:solidFill>
                  <a:schemeClr val="accent1">
                    <a:lumMod val="50000"/>
                  </a:schemeClr>
                </a:solidFill>
                <a:latin typeface="Vollkorn" panose="020B0604020202020204" charset="0"/>
                <a:ea typeface="Vollkorn" panose="020B0604020202020204" charset="0"/>
              </a:rPr>
              <a:t>навички застосування сучасних інформаційних технологій у забезпеченні кібербезпеки, прогнозуванні загроз і побудові стратегій захисту.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09600" y="763667"/>
            <a:ext cx="17297399" cy="7694414"/>
          </a:xfrm>
          <a:prstGeom prst="rect">
            <a:avLst/>
          </a:prstGeom>
        </p:spPr>
        <p:txBody>
          <a:bodyPr wrap="square" lIns="0" tIns="0" rIns="0" bIns="0" rtlCol="0" anchor="t">
            <a:spAutoFit/>
          </a:bodyPr>
          <a:lstStyle/>
          <a:p>
            <a:pPr algn="just"/>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зможуть 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endParaRPr lang="uk-UA" sz="3000" dirty="0" smtClean="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smtClean="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комунікативні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письмове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вербальне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невербальне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спілкування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грамотно </a:t>
            </a:r>
            <a:r>
              <a:rPr lang="ru-RU" sz="3000" dirty="0" err="1">
                <a:solidFill>
                  <a:schemeClr val="accent1">
                    <a:lumMod val="50000"/>
                  </a:schemeClr>
                </a:solidFill>
                <a:latin typeface="Vollkorn" panose="020B0604020202020204" charset="0"/>
                <a:ea typeface="Vollkorn" panose="020B0604020202020204" charset="0"/>
              </a:rPr>
              <a:t>спілкуватися</a:t>
            </a:r>
            <a:r>
              <a:rPr lang="ru-RU" sz="3000" dirty="0">
                <a:solidFill>
                  <a:schemeClr val="accent1">
                    <a:lumMod val="50000"/>
                  </a:schemeClr>
                </a:solidFill>
                <a:latin typeface="Vollkorn" panose="020B0604020202020204" charset="0"/>
                <a:ea typeface="Vollkorn" panose="020B0604020202020204" charset="0"/>
              </a:rPr>
              <a:t> по e-</a:t>
            </a:r>
            <a:r>
              <a:rPr lang="ru-RU" sz="3000" dirty="0" err="1">
                <a:solidFill>
                  <a:schemeClr val="accent1">
                    <a:lumMod val="50000"/>
                  </a:schemeClr>
                </a:solidFill>
                <a:latin typeface="Vollkorn" panose="020B0604020202020204" charset="0"/>
                <a:ea typeface="Vollkorn" panose="020B0604020202020204" charset="0"/>
              </a:rPr>
              <a:t>mail</a:t>
            </a:r>
            <a:r>
              <a:rPr lang="ru-RU" sz="3000" dirty="0">
                <a:solidFill>
                  <a:schemeClr val="accent1">
                    <a:lumMod val="50000"/>
                  </a:schemeClr>
                </a:solidFill>
                <a:latin typeface="Vollkorn" panose="020B0604020202020204" charset="0"/>
                <a:ea typeface="Vollkorn" panose="020B0604020202020204" charset="0"/>
              </a:rPr>
              <a:t>; вести </a:t>
            </a:r>
            <a:r>
              <a:rPr lang="ru-RU" sz="3000" dirty="0" err="1">
                <a:solidFill>
                  <a:schemeClr val="accent1">
                    <a:lumMod val="50000"/>
                  </a:schemeClr>
                </a:solidFill>
                <a:latin typeface="Vollkorn" panose="020B0604020202020204" charset="0"/>
                <a:ea typeface="Vollkorn" panose="020B0604020202020204" charset="0"/>
              </a:rPr>
              <a:t>дискусію</a:t>
            </a:r>
            <a:r>
              <a:rPr lang="ru-RU" sz="3000" dirty="0">
                <a:solidFill>
                  <a:schemeClr val="accent1">
                    <a:lumMod val="50000"/>
                  </a:schemeClr>
                </a:solidFill>
                <a:latin typeface="Vollkorn" panose="020B0604020202020204" charset="0"/>
                <a:ea typeface="Vollkorn" panose="020B0604020202020204" charset="0"/>
              </a:rPr>
              <a:t> і </a:t>
            </a:r>
            <a:r>
              <a:rPr lang="ru-RU" sz="3000" dirty="0" err="1">
                <a:solidFill>
                  <a:schemeClr val="accent1">
                    <a:lumMod val="50000"/>
                  </a:schemeClr>
                </a:solidFill>
                <a:latin typeface="Vollkorn" panose="020B0604020202020204" charset="0"/>
                <a:ea typeface="Vollkorn" panose="020B0604020202020204" charset="0"/>
              </a:rPr>
              <a:t>відстоювати</a:t>
            </a:r>
            <a:r>
              <a:rPr lang="ru-RU" sz="3000" dirty="0">
                <a:solidFill>
                  <a:schemeClr val="accent1">
                    <a:lumMod val="50000"/>
                  </a:schemeClr>
                </a:solidFill>
                <a:latin typeface="Vollkorn" panose="020B0604020202020204" charset="0"/>
                <a:ea typeface="Vollkorn" panose="020B0604020202020204" charset="0"/>
              </a:rPr>
              <a:t> свою </a:t>
            </a:r>
            <a:r>
              <a:rPr lang="ru-RU" sz="3000" dirty="0" err="1">
                <a:solidFill>
                  <a:schemeClr val="accent1">
                    <a:lumMod val="50000"/>
                  </a:schemeClr>
                </a:solidFill>
                <a:latin typeface="Vollkorn" panose="020B0604020202020204" charset="0"/>
                <a:ea typeface="Vollkorn" panose="020B0604020202020204" charset="0"/>
              </a:rPr>
              <a:t>позицію</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працювати</a:t>
            </a:r>
            <a:r>
              <a:rPr lang="ru-RU" sz="3000" dirty="0">
                <a:solidFill>
                  <a:schemeClr val="accent1">
                    <a:lumMod val="50000"/>
                  </a:schemeClr>
                </a:solidFill>
                <a:latin typeface="Vollkorn" panose="020B0604020202020204" charset="0"/>
                <a:ea typeface="Vollkorn" panose="020B0604020202020204" charset="0"/>
              </a:rPr>
              <a:t> в </a:t>
            </a:r>
            <a:r>
              <a:rPr lang="ru-RU" sz="3000" dirty="0" err="1">
                <a:solidFill>
                  <a:schemeClr val="accent1">
                    <a:lumMod val="50000"/>
                  </a:schemeClr>
                </a:solidFill>
                <a:latin typeface="Vollkorn" panose="020B0604020202020204" charset="0"/>
                <a:ea typeface="Vollkorn" panose="020B0604020202020204" charset="0"/>
              </a:rPr>
              <a:t>команді</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уміння</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виступати</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привселюдно</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необхідні</a:t>
            </a:r>
            <a:r>
              <a:rPr lang="ru-RU" sz="3000" dirty="0">
                <a:solidFill>
                  <a:schemeClr val="accent1">
                    <a:lumMod val="50000"/>
                  </a:schemeClr>
                </a:solidFill>
                <a:latin typeface="Vollkorn" panose="020B0604020202020204" charset="0"/>
                <a:ea typeface="Vollkorn" panose="020B0604020202020204" charset="0"/>
              </a:rPr>
              <a:t> для </a:t>
            </a:r>
            <a:r>
              <a:rPr lang="ru-RU" sz="3000" dirty="0" err="1">
                <a:solidFill>
                  <a:schemeClr val="accent1">
                    <a:lumMod val="50000"/>
                  </a:schemeClr>
                </a:solidFill>
                <a:latin typeface="Vollkorn" panose="020B0604020202020204" charset="0"/>
                <a:ea typeface="Vollkorn" panose="020B0604020202020204" charset="0"/>
              </a:rPr>
              <a:t>виступів</a:t>
            </a:r>
            <a:r>
              <a:rPr lang="ru-RU" sz="3000" dirty="0">
                <a:solidFill>
                  <a:schemeClr val="accent1">
                    <a:lumMod val="50000"/>
                  </a:schemeClr>
                </a:solidFill>
                <a:latin typeface="Vollkorn" panose="020B0604020202020204" charset="0"/>
                <a:ea typeface="Vollkorn" panose="020B0604020202020204" charset="0"/>
              </a:rPr>
              <a:t> на </a:t>
            </a:r>
            <a:r>
              <a:rPr lang="ru-RU" sz="3000" dirty="0" err="1">
                <a:solidFill>
                  <a:schemeClr val="accent1">
                    <a:lumMod val="50000"/>
                  </a:schemeClr>
                </a:solidFill>
                <a:latin typeface="Vollkorn" panose="020B0604020202020204" charset="0"/>
                <a:ea typeface="Vollkorn" panose="020B0604020202020204" charset="0"/>
              </a:rPr>
              <a:t>публіці</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навички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проведення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презентації</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керування</a:t>
            </a:r>
            <a:r>
              <a:rPr lang="ru-RU" sz="3000" i="1" dirty="0">
                <a:solidFill>
                  <a:schemeClr val="accent1">
                    <a:lumMod val="50000"/>
                  </a:schemeClr>
                </a:solidFill>
                <a:latin typeface="Vollkorn" panose="020B0604020202020204" charset="0"/>
                <a:ea typeface="Vollkorn" panose="020B0604020202020204" charset="0"/>
              </a:rPr>
              <a:t> часом: </a:t>
            </a:r>
            <a:r>
              <a:rPr lang="ru-RU" sz="3000" dirty="0" err="1">
                <a:solidFill>
                  <a:schemeClr val="accent1">
                    <a:lumMod val="50000"/>
                  </a:schemeClr>
                </a:solidFill>
                <a:latin typeface="Vollkorn" panose="020B0604020202020204" charset="0"/>
                <a:ea typeface="Vollkorn" panose="020B0604020202020204" charset="0"/>
              </a:rPr>
              <a:t>уміння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справлятися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із</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завданнями</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вчасно</a:t>
            </a:r>
            <a:r>
              <a:rPr lang="ru-RU" sz="3000" dirty="0">
                <a:solidFill>
                  <a:schemeClr val="accent1">
                    <a:lumMod val="50000"/>
                  </a:schemeClr>
                </a:solidFill>
                <a:latin typeface="Vollkorn" panose="020B0604020202020204" charset="0"/>
                <a:ea typeface="Vollkorn" panose="020B0604020202020204" charset="0"/>
              </a:rPr>
              <a:t>;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a:t>
            </a:r>
            <a:r>
              <a:rPr lang="uk-UA" sz="3000" i="1" dirty="0">
                <a:solidFill>
                  <a:schemeClr val="accent1">
                    <a:lumMod val="50000"/>
                  </a:schemeClr>
                </a:solidFill>
                <a:latin typeface="Vollkorn" panose="020B0604020202020204" charset="0"/>
                <a:ea typeface="Vollkorn" panose="020B0604020202020204" charset="0"/>
              </a:rPr>
              <a:t>гнучкість і адаптивність: </a:t>
            </a:r>
            <a:r>
              <a:rPr lang="uk-UA" sz="3000" dirty="0">
                <a:solidFill>
                  <a:schemeClr val="accent1">
                    <a:lumMod val="50000"/>
                  </a:schemeClr>
                </a:solidFill>
                <a:latin typeface="Vollkorn" panose="020B0604020202020204" charset="0"/>
                <a:ea typeface="Vollkorn" panose="020B0604020202020204" charset="0"/>
              </a:rPr>
              <a:t>гнучкість, адаптивність і здатність змінюватися; уміння аналізувати ситуацію, орієнтування на вирішення проблеми; </a:t>
            </a:r>
          </a:p>
          <a:p>
            <a:pPr algn="just">
              <a:spcBef>
                <a:spcPts val="1200"/>
              </a:spcBef>
            </a:pPr>
            <a:r>
              <a:rPr lang="uk-UA" sz="3000" dirty="0">
                <a:solidFill>
                  <a:schemeClr val="accent1">
                    <a:lumMod val="50000"/>
                  </a:schemeClr>
                </a:solidFill>
                <a:latin typeface="Vollkorn" panose="020B0604020202020204" charset="0"/>
                <a:ea typeface="Vollkorn" panose="020B0604020202020204" charset="0"/>
              </a:rPr>
              <a:t>– </a:t>
            </a:r>
            <a:r>
              <a:rPr lang="uk-UA" sz="3000" i="1" dirty="0">
                <a:solidFill>
                  <a:schemeClr val="accent1">
                    <a:lumMod val="50000"/>
                  </a:schemeClr>
                </a:solidFill>
                <a:latin typeface="Vollkorn" panose="020B0604020202020204" charset="0"/>
                <a:ea typeface="Vollkorn" panose="020B0604020202020204" charset="0"/>
              </a:rPr>
              <a:t>лідерські якості</a:t>
            </a:r>
            <a:r>
              <a:rPr lang="uk-UA" sz="3000" dirty="0">
                <a:solidFill>
                  <a:schemeClr val="accent1">
                    <a:lumMod val="50000"/>
                  </a:schemeClr>
                </a:solidFill>
                <a:latin typeface="Vollkorn" panose="020B0604020202020204" charset="0"/>
                <a:ea typeface="Vollkorn" panose="020B0604020202020204" charset="0"/>
              </a:rPr>
              <a:t>: уміння спокійно працювати в напруженому середовищі; уміння ухвалювати рішення; уміння ставити мету, планувати діяльність; </a:t>
            </a:r>
          </a:p>
          <a:p>
            <a:pPr algn="just">
              <a:spcBef>
                <a:spcPts val="1200"/>
              </a:spcBef>
            </a:pP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особисті</a:t>
            </a:r>
            <a:r>
              <a:rPr lang="ru-RU" sz="3000" i="1" dirty="0">
                <a:solidFill>
                  <a:schemeClr val="accent1">
                    <a:lumMod val="50000"/>
                  </a:schemeClr>
                </a:solidFill>
                <a:latin typeface="Vollkorn" panose="020B0604020202020204" charset="0"/>
                <a:ea typeface="Vollkorn" panose="020B0604020202020204" charset="0"/>
              </a:rPr>
              <a:t> </a:t>
            </a:r>
            <a:r>
              <a:rPr lang="ru-RU" sz="3000" i="1" dirty="0" err="1">
                <a:solidFill>
                  <a:schemeClr val="accent1">
                    <a:lumMod val="50000"/>
                  </a:schemeClr>
                </a:solidFill>
                <a:latin typeface="Vollkorn" panose="020B0604020202020204" charset="0"/>
                <a:ea typeface="Vollkorn" panose="020B0604020202020204" charset="0"/>
              </a:rPr>
              <a:t>якості</a:t>
            </a:r>
            <a:r>
              <a:rPr lang="ru-RU" sz="3000" i="1"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креативне</a:t>
            </a:r>
            <a:r>
              <a:rPr lang="ru-RU" sz="3000" dirty="0">
                <a:solidFill>
                  <a:schemeClr val="accent1">
                    <a:lumMod val="50000"/>
                  </a:schemeClr>
                </a:solidFill>
                <a:latin typeface="Vollkorn" panose="020B0604020202020204" charset="0"/>
                <a:ea typeface="Vollkorn" panose="020B0604020202020204" charset="0"/>
              </a:rPr>
              <a:t> й </a:t>
            </a:r>
            <a:r>
              <a:rPr lang="ru-RU" sz="3000" dirty="0" err="1">
                <a:solidFill>
                  <a:schemeClr val="accent1">
                    <a:lumMod val="50000"/>
                  </a:schemeClr>
                </a:solidFill>
                <a:latin typeface="Vollkorn" panose="020B0604020202020204" charset="0"/>
                <a:ea typeface="Vollkorn" panose="020B0604020202020204" charset="0"/>
              </a:rPr>
              <a:t>критичне</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мислення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етичність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чесність</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терпіння</a:t>
            </a:r>
            <a:r>
              <a:rPr lang="ru-RU" sz="3000" dirty="0">
                <a:solidFill>
                  <a:schemeClr val="accent1">
                    <a:lumMod val="50000"/>
                  </a:schemeClr>
                </a:solidFill>
                <a:latin typeface="Vollkorn" panose="020B0604020202020204" charset="0"/>
                <a:ea typeface="Vollkorn" panose="020B0604020202020204" charset="0"/>
              </a:rPr>
              <a:t>, </a:t>
            </a:r>
            <a:r>
              <a:rPr lang="ru-RU" sz="3000" dirty="0" err="1">
                <a:solidFill>
                  <a:schemeClr val="accent1">
                    <a:lumMod val="50000"/>
                  </a:schemeClr>
                </a:solidFill>
                <a:latin typeface="Vollkorn" panose="020B0604020202020204" charset="0"/>
                <a:ea typeface="Vollkorn" panose="020B0604020202020204" charset="0"/>
              </a:rPr>
              <a:t>повага</a:t>
            </a:r>
            <a:r>
              <a:rPr lang="ru-RU" sz="3000" dirty="0">
                <a:solidFill>
                  <a:schemeClr val="accent1">
                    <a:lumMod val="50000"/>
                  </a:schemeClr>
                </a:solidFill>
                <a:latin typeface="Vollkorn" panose="020B0604020202020204" charset="0"/>
                <a:ea typeface="Vollkorn" panose="020B0604020202020204" charset="0"/>
              </a:rPr>
              <a:t> до </a:t>
            </a:r>
            <a:r>
              <a:rPr lang="ru-RU" sz="3000" dirty="0" err="1">
                <a:solidFill>
                  <a:schemeClr val="accent1">
                    <a:lumMod val="50000"/>
                  </a:schemeClr>
                </a:solidFill>
                <a:latin typeface="Vollkorn" panose="020B0604020202020204" charset="0"/>
                <a:ea typeface="Vollkorn" panose="020B0604020202020204" charset="0"/>
              </a:rPr>
              <a:t>оточуючих</a:t>
            </a:r>
            <a:r>
              <a:rPr lang="ru-RU" sz="3000" dirty="0">
                <a:solidFill>
                  <a:schemeClr val="accent1">
                    <a:lumMod val="50000"/>
                  </a:schemeClr>
                </a:solidFill>
                <a:latin typeface="Vollkorn" panose="020B0604020202020204" charset="0"/>
                <a:ea typeface="Vollkorn" panose="020B0604020202020204" charset="0"/>
              </a:rPr>
              <a:t>. </a:t>
            </a: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1522646376"/>
              </p:ext>
            </p:extLst>
          </p:nvPr>
        </p:nvGraphicFramePr>
        <p:xfrm>
          <a:off x="762000" y="776816"/>
          <a:ext cx="17297400" cy="6235827"/>
        </p:xfrm>
        <a:graphic>
          <a:graphicData uri="http://schemas.openxmlformats.org/drawingml/2006/table">
            <a:tbl>
              <a:tblPr>
                <a:tableStyleId>{5C22544A-7EE6-4342-B048-85BDC9FD1C3A}</a:tableStyleId>
              </a:tblPr>
              <a:tblGrid>
                <a:gridCol w="1591361">
                  <a:extLst>
                    <a:ext uri="{9D8B030D-6E8A-4147-A177-3AD203B41FA5}">
                      <a16:colId xmlns="" xmlns:a16="http://schemas.microsoft.com/office/drawing/2014/main" val="359994996"/>
                    </a:ext>
                  </a:extLst>
                </a:gridCol>
                <a:gridCol w="12581839">
                  <a:extLst>
                    <a:ext uri="{9D8B030D-6E8A-4147-A177-3AD203B41FA5}">
                      <a16:colId xmlns="" xmlns:a16="http://schemas.microsoft.com/office/drawing/2014/main" val="663681823"/>
                    </a:ext>
                  </a:extLst>
                </a:gridCol>
                <a:gridCol w="1143000">
                  <a:extLst>
                    <a:ext uri="{9D8B030D-6E8A-4147-A177-3AD203B41FA5}">
                      <a16:colId xmlns="" xmlns:a16="http://schemas.microsoft.com/office/drawing/2014/main" val="122060337"/>
                    </a:ext>
                  </a:extLst>
                </a:gridCol>
                <a:gridCol w="1981200">
                  <a:extLst>
                    <a:ext uri="{9D8B030D-6E8A-4147-A177-3AD203B41FA5}">
                      <a16:colId xmlns="" xmlns:a16="http://schemas.microsoft.com/office/drawing/2014/main" val="23420434"/>
                    </a:ext>
                  </a:extLst>
                </a:gridCol>
              </a:tblGrid>
              <a:tr h="203121">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 xmlns:a16="http://schemas.microsoft.com/office/drawing/2014/main" val="2837603597"/>
                  </a:ext>
                </a:extLst>
              </a:tr>
              <a:tr h="770044">
                <a:tc vMerge="1">
                  <a:txBody>
                    <a:bodyPr/>
                    <a:lstStyle/>
                    <a:p>
                      <a:endParaRPr lang="uk-UA"/>
                    </a:p>
                  </a:txBody>
                  <a:tcPr/>
                </a:tc>
                <a:tc v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1814512925"/>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1. Теоретичні основи інформаційних технологій. Системне та програмне забезпечення інформаційних процесів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71672385"/>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2. Використання програмних продуктів Microsoft Word, Microsoft Excel та Microsoft </a:t>
                      </a:r>
                      <a:r>
                        <a:rPr lang="uk-UA" sz="2600" kern="1200" dirty="0" err="1">
                          <a:solidFill>
                            <a:schemeClr val="bg1"/>
                          </a:solidFill>
                          <a:effectLst/>
                          <a:latin typeface="Vollkorn" panose="020B0604020202020204" charset="0"/>
                          <a:ea typeface="Vollkorn" panose="020B0604020202020204" charset="0"/>
                          <a:cs typeface="+mn-cs"/>
                        </a:rPr>
                        <a:t>Powerpoint</a:t>
                      </a: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4256194"/>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3</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3. Мережеві технології</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2719037"/>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4</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4. Роль інформаційно-пошукових систем та соціальних мереж у забезпеченні національної безпеки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77744089"/>
                  </a:ext>
                </a:extLst>
              </a:tr>
              <a:tr h="260412">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5</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a:t>
                      </a:r>
                      <a:r>
                        <a:rPr lang="ru-RU" sz="2600" kern="1200" dirty="0">
                          <a:solidFill>
                            <a:schemeClr val="bg1"/>
                          </a:solidFill>
                          <a:effectLst/>
                          <a:latin typeface="Vollkorn" panose="020B0604020202020204" charset="0"/>
                          <a:ea typeface="Vollkorn" panose="020B0604020202020204" charset="0"/>
                          <a:cs typeface="+mn-cs"/>
                        </a:rPr>
                        <a:t>5</a:t>
                      </a:r>
                      <a:r>
                        <a:rPr lang="uk-UA" sz="2600" kern="1200" dirty="0">
                          <a:solidFill>
                            <a:schemeClr val="bg1"/>
                          </a:solidFill>
                          <a:effectLst/>
                          <a:latin typeface="Vollkorn" panose="020B0604020202020204" charset="0"/>
                          <a:ea typeface="Vollkorn" panose="020B0604020202020204" charset="0"/>
                          <a:cs typeface="+mn-cs"/>
                        </a:rPr>
                        <a:t>. Кіберпростір та кібербезпека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5344256"/>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6</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6. Протиборство у кіберпросторі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27860900"/>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7</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5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7. </a:t>
                      </a:r>
                      <a:r>
                        <a:rPr lang="uk-UA" sz="2600" kern="1200" dirty="0" err="1">
                          <a:solidFill>
                            <a:schemeClr val="bg1"/>
                          </a:solidFill>
                          <a:effectLst/>
                          <a:latin typeface="Vollkorn" panose="020B0604020202020204" charset="0"/>
                          <a:ea typeface="Vollkorn" panose="020B0604020202020204" charset="0"/>
                          <a:cs typeface="+mn-cs"/>
                        </a:rPr>
                        <a:t>Кібергігієна</a:t>
                      </a:r>
                      <a:r>
                        <a:rPr lang="uk-UA" sz="2600" kern="1200" dirty="0">
                          <a:solidFill>
                            <a:schemeClr val="bg1"/>
                          </a:solidFill>
                          <a:effectLst/>
                          <a:latin typeface="Vollkorn" panose="020B0604020202020204" charset="0"/>
                          <a:ea typeface="Vollkorn" panose="020B0604020202020204" charset="0"/>
                          <a:cs typeface="+mn-cs"/>
                        </a:rPr>
                        <a:t> у сфері національної безпеки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03873839"/>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8</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Тема 8. Інформаційна війна та інформаційні операції</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50900828"/>
                  </a:ext>
                </a:extLst>
              </a:tr>
              <a:tr h="203121">
                <a:tc gridSpan="2">
                  <a:txBody>
                    <a:bodyPr/>
                    <a:lstStyle/>
                    <a:p>
                      <a:pPr algn="just">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Модульний контроль</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70197621"/>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90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a:solidFill>
                            <a:schemeClr val="tx2"/>
                          </a:solidFill>
                          <a:effectLst/>
                          <a:latin typeface="Vollkorn" panose="020B0604020202020204" charset="0"/>
                          <a:ea typeface="Vollkorn" panose="020B0604020202020204" charset="0"/>
                          <a:cs typeface="+mn-cs"/>
                        </a:rPr>
                        <a:t>16</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43264608"/>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362200" y="2057982"/>
            <a:ext cx="13559894" cy="3693319"/>
          </a:xfrm>
          <a:prstGeom prst="rect">
            <a:avLst/>
          </a:prstGeom>
        </p:spPr>
        <p:txBody>
          <a:bodyPr wrap="square" lIns="0" tIns="0" rIns="0" bIns="0" rtlCol="0" anchor="t">
            <a:spAutoFit/>
          </a:bodyPr>
          <a:lstStyle/>
          <a:p>
            <a:pPr algn="ctr">
              <a:lnSpc>
                <a:spcPts val="7200"/>
              </a:lnSpc>
            </a:pPr>
            <a:r>
              <a:rPr lang="en-US" sz="6000" spc="-53" dirty="0" err="1">
                <a:solidFill>
                  <a:srgbClr val="17375E"/>
                </a:solidFill>
                <a:latin typeface="Vollkorn Bold"/>
              </a:rPr>
              <a:t>Індивідуальні</a:t>
            </a:r>
            <a:r>
              <a:rPr lang="en-US" sz="6000" spc="-53" dirty="0">
                <a:solidFill>
                  <a:srgbClr val="17375E"/>
                </a:solidFill>
                <a:latin typeface="Vollkorn Bold"/>
              </a:rPr>
              <a:t> </a:t>
            </a:r>
            <a:r>
              <a:rPr lang="uk-UA" sz="6000" spc="-53" dirty="0" smtClean="0">
                <a:solidFill>
                  <a:srgbClr val="17375E"/>
                </a:solidFill>
                <a:latin typeface="Vollkorn Bold"/>
              </a:rPr>
              <a:t>самостійні </a:t>
            </a:r>
            <a:r>
              <a:rPr lang="en-US" sz="6000" spc="-53" dirty="0" err="1" smtClean="0">
                <a:solidFill>
                  <a:srgbClr val="17375E"/>
                </a:solidFill>
                <a:latin typeface="Vollkorn Bold"/>
              </a:rPr>
              <a:t>завдання</a:t>
            </a:r>
            <a:endParaRPr lang="en-US" sz="6000" spc="-53" dirty="0">
              <a:solidFill>
                <a:srgbClr val="17375E"/>
              </a:solidFill>
              <a:latin typeface="Vollkorn Bold"/>
            </a:endParaRPr>
          </a:p>
          <a:p>
            <a:pPr algn="ctr">
              <a:lnSpc>
                <a:spcPts val="7200"/>
              </a:lnSpc>
            </a:pPr>
            <a:endParaRPr lang="en-US" sz="6000" spc="-53" dirty="0">
              <a:solidFill>
                <a:srgbClr val="17375E"/>
              </a:solidFill>
              <a:latin typeface="Vollkorn Bold"/>
            </a:endParaRPr>
          </a:p>
          <a:p>
            <a:pPr algn="ctr">
              <a:lnSpc>
                <a:spcPts val="7200"/>
              </a:lnSpc>
            </a:pPr>
            <a:r>
              <a:rPr lang="en-US" sz="6000" spc="-16" dirty="0" err="1" smtClean="0">
                <a:solidFill>
                  <a:srgbClr val="224D83"/>
                </a:solidFill>
                <a:latin typeface="Vollkorn"/>
              </a:rPr>
              <a:t>Розміщені</a:t>
            </a:r>
            <a:r>
              <a:rPr lang="en-US" sz="6000" spc="-16" dirty="0" smtClean="0">
                <a:solidFill>
                  <a:srgbClr val="224D83"/>
                </a:solidFill>
                <a:latin typeface="Vollkorn"/>
              </a:rPr>
              <a:t> </a:t>
            </a:r>
            <a:r>
              <a:rPr lang="en-US" sz="6000" spc="-16" dirty="0">
                <a:solidFill>
                  <a:srgbClr val="224D83"/>
                </a:solidFill>
                <a:latin typeface="Vollkorn"/>
              </a:rPr>
              <a:t>в </a:t>
            </a:r>
            <a:r>
              <a:rPr lang="en-US" sz="6000" spc="-16" dirty="0" err="1">
                <a:solidFill>
                  <a:srgbClr val="224D83"/>
                </a:solidFill>
                <a:latin typeface="Vollkorn"/>
              </a:rPr>
              <a:t>робочій</a:t>
            </a:r>
            <a:r>
              <a:rPr lang="en-US" sz="6000" spc="-16" dirty="0">
                <a:solidFill>
                  <a:srgbClr val="224D83"/>
                </a:solidFill>
                <a:latin typeface="Vollkorn"/>
              </a:rPr>
              <a:t> </a:t>
            </a:r>
            <a:r>
              <a:rPr lang="en-US" sz="6000" spc="-16" dirty="0" err="1">
                <a:solidFill>
                  <a:srgbClr val="224D83"/>
                </a:solidFill>
                <a:latin typeface="Vollkorn"/>
              </a:rPr>
              <a:t>програмі</a:t>
            </a:r>
            <a:r>
              <a:rPr lang="en-US" sz="6000" spc="-16" dirty="0">
                <a:solidFill>
                  <a:srgbClr val="224D83"/>
                </a:solidFill>
                <a:latin typeface="Vollkorn"/>
              </a:rPr>
              <a:t> </a:t>
            </a:r>
            <a:r>
              <a:rPr lang="en-US" sz="6000" spc="-16" dirty="0" err="1">
                <a:solidFill>
                  <a:srgbClr val="224D83"/>
                </a:solidFill>
                <a:latin typeface="Vollkorn"/>
              </a:rPr>
              <a:t>навчальної</a:t>
            </a:r>
            <a:r>
              <a:rPr lang="en-US" sz="6000" spc="-16" dirty="0">
                <a:solidFill>
                  <a:srgbClr val="224D83"/>
                </a:solidFill>
                <a:latin typeface="Vollkorn"/>
              </a:rPr>
              <a:t> </a:t>
            </a:r>
            <a:r>
              <a:rPr lang="en-US" sz="6000" spc="-16" dirty="0" err="1">
                <a:solidFill>
                  <a:srgbClr val="224D83"/>
                </a:solidFill>
                <a:latin typeface="Vollkorn"/>
              </a:rPr>
              <a:t>дисципліни</a:t>
            </a:r>
            <a:r>
              <a:rPr lang="en-US" sz="6000" spc="-16" dirty="0">
                <a:solidFill>
                  <a:srgbClr val="224D83"/>
                </a:solidFill>
                <a:latin typeface="Vollkorn"/>
              </a:rPr>
              <a:t> в </a:t>
            </a:r>
            <a:r>
              <a:rPr lang="en-US" sz="6000" spc="-16" dirty="0" err="1">
                <a:solidFill>
                  <a:srgbClr val="224D83"/>
                </a:solidFill>
                <a:latin typeface="Vollkorn"/>
              </a:rPr>
              <a:t>розділі</a:t>
            </a:r>
            <a:r>
              <a:rPr lang="en-US" sz="6000" spc="-16" dirty="0">
                <a:solidFill>
                  <a:srgbClr val="224D83"/>
                </a:solidFill>
                <a:latin typeface="Vollkorn"/>
              </a:rPr>
              <a:t>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96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410200" y="419100"/>
            <a:ext cx="7925372" cy="745201"/>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003744695"/>
              </p:ext>
            </p:extLst>
          </p:nvPr>
        </p:nvGraphicFramePr>
        <p:xfrm>
          <a:off x="533400" y="1943100"/>
          <a:ext cx="17221200" cy="4876800"/>
        </p:xfrm>
        <a:graphic>
          <a:graphicData uri="http://schemas.openxmlformats.org/drawingml/2006/table">
            <a:tbl>
              <a:tblPr firstRow="1" firstCol="1" bandRow="1">
                <a:tableStyleId>{5C22544A-7EE6-4342-B048-85BDC9FD1C3A}</a:tableStyleId>
              </a:tblPr>
              <a:tblGrid>
                <a:gridCol w="8839200">
                  <a:extLst>
                    <a:ext uri="{9D8B030D-6E8A-4147-A177-3AD203B41FA5}">
                      <a16:colId xmlns="" xmlns:a16="http://schemas.microsoft.com/office/drawing/2014/main" val="328505157"/>
                    </a:ext>
                  </a:extLst>
                </a:gridCol>
                <a:gridCol w="8382000">
                  <a:extLst>
                    <a:ext uri="{9D8B030D-6E8A-4147-A177-3AD203B41FA5}">
                      <a16:colId xmlns="" xmlns:a16="http://schemas.microsoft.com/office/drawing/2014/main" val="1512842448"/>
                    </a:ext>
                  </a:extLst>
                </a:gridCol>
              </a:tblGrid>
              <a:tr h="150865">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3716510936"/>
                  </a:ext>
                </a:extLst>
              </a:tr>
              <a:tr h="1056058">
                <a:tc>
                  <a:txBody>
                    <a:bodyPr/>
                    <a:lstStyle/>
                    <a:p>
                      <a:pPr marL="0" indent="0" algn="just">
                        <a:lnSpc>
                          <a:spcPct val="10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4. </a:t>
                      </a:r>
                      <a:r>
                        <a:rPr lang="uk-UA" sz="2000" b="0" kern="1200" spc="-20" dirty="0" smtClean="0">
                          <a:solidFill>
                            <a:schemeClr val="lt1"/>
                          </a:solidFill>
                          <a:effectLst/>
                          <a:latin typeface="Vollkorn" panose="020B0604020202020204" charset="0"/>
                          <a:ea typeface="Vollkorn" panose="020B0604020202020204" charset="0"/>
                          <a:cs typeface="+mn-cs"/>
                        </a:rPr>
                        <a:t>Обґрунтовано застосовувати знання з основ теорії національної безпеки, зокрема, оцінювати обстановку, рівень небезпек та загроз національній безпеці, вміти використовувати базовий </a:t>
                      </a:r>
                      <a:r>
                        <a:rPr lang="uk-UA" sz="2000" b="0" kern="1200" spc="-20" dirty="0" err="1" smtClean="0">
                          <a:solidFill>
                            <a:schemeClr val="lt1"/>
                          </a:solidFill>
                          <a:effectLst/>
                          <a:latin typeface="Vollkorn" panose="020B0604020202020204" charset="0"/>
                          <a:ea typeface="Vollkorn" panose="020B0604020202020204" charset="0"/>
                          <a:cs typeface="+mn-cs"/>
                        </a:rPr>
                        <a:t>категорійно</a:t>
                      </a:r>
                      <a:r>
                        <a:rPr lang="uk-UA" sz="2000" b="0" kern="1200" spc="-20" dirty="0" smtClean="0">
                          <a:solidFill>
                            <a:schemeClr val="lt1"/>
                          </a:solidFill>
                          <a:effectLst/>
                          <a:latin typeface="Vollkorn" panose="020B0604020202020204" charset="0"/>
                          <a:ea typeface="Vollkorn" panose="020B0604020202020204" charset="0"/>
                          <a:cs typeface="+mn-cs"/>
                        </a:rPr>
                        <a:t>-понятійний та аналітично-дослідницький апарат сучасної науки в сфері національної безпеки</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03418239"/>
                  </a:ext>
                </a:extLst>
              </a:tr>
              <a:tr h="1508654">
                <a:tc>
                  <a:txBody>
                    <a:bodyPr/>
                    <a:lstStyle/>
                    <a:p>
                      <a:pPr marL="0" indent="0" algn="just">
                        <a:lnSpc>
                          <a:spcPct val="10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6.</a:t>
                      </a:r>
                      <a:r>
                        <a:rPr lang="uk-UA" sz="2000" b="0" kern="1200" spc="-20" dirty="0" smtClean="0">
                          <a:solidFill>
                            <a:schemeClr val="lt1"/>
                          </a:solidFill>
                          <a:effectLst/>
                          <a:latin typeface="Vollkorn" panose="020B0604020202020204" charset="0"/>
                          <a:ea typeface="Vollkorn" panose="020B0604020202020204" charset="0"/>
                          <a:cs typeface="+mn-cs"/>
                        </a:rPr>
                        <a:t> Вміти використовувати інформаційні та комунікаційні технології, сучасні методи інформаційної безпеки та захисту інформації у професійній діяльності, порушення яких може завдати шкоду національним інтересам держави</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4060291"/>
                  </a:ext>
                </a:extLst>
              </a:tr>
              <a:tr h="905193">
                <a:tc>
                  <a:txBody>
                    <a:bodyPr/>
                    <a:lstStyle/>
                    <a:p>
                      <a:pPr marL="0" indent="0" algn="just">
                        <a:lnSpc>
                          <a:spcPct val="10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13. </a:t>
                      </a:r>
                      <a:r>
                        <a:rPr lang="uk-UA" sz="2000" b="0" kern="1200" spc="-20" dirty="0" smtClean="0">
                          <a:solidFill>
                            <a:schemeClr val="lt1"/>
                          </a:solidFill>
                          <a:effectLst/>
                          <a:latin typeface="Vollkorn" panose="020B0604020202020204" charset="0"/>
                          <a:ea typeface="Vollkorn" panose="020B0604020202020204" charset="0"/>
                          <a:cs typeface="+mn-cs"/>
                        </a:rPr>
                        <a:t>Протидіяти інформаційно-психологічним впливам під час адаптації та дій в умовах мирного часу та в особливий період, критично оцінювати достовірність джерел інформації, виявляти дезінформацію та маніпулятивний контент, що може впливати на національну безпеку, використовуючи методи верифікації та </a:t>
                      </a:r>
                      <a:r>
                        <a:rPr lang="uk-UA" sz="2000" b="0" kern="1200" spc="-20" dirty="0" err="1" smtClean="0">
                          <a:solidFill>
                            <a:schemeClr val="lt1"/>
                          </a:solidFill>
                          <a:effectLst/>
                          <a:latin typeface="Vollkorn" panose="020B0604020202020204" charset="0"/>
                          <a:ea typeface="Vollkorn" panose="020B0604020202020204" charset="0"/>
                          <a:cs typeface="+mn-cs"/>
                        </a:rPr>
                        <a:t>фактчекінгу</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68035035"/>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96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410200" y="419100"/>
            <a:ext cx="7925372" cy="745201"/>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842064551"/>
              </p:ext>
            </p:extLst>
          </p:nvPr>
        </p:nvGraphicFramePr>
        <p:xfrm>
          <a:off x="533400" y="2437680"/>
          <a:ext cx="17221200" cy="3688080"/>
        </p:xfrm>
        <a:graphic>
          <a:graphicData uri="http://schemas.openxmlformats.org/drawingml/2006/table">
            <a:tbl>
              <a:tblPr firstRow="1" firstCol="1" bandRow="1">
                <a:tableStyleId>{5C22544A-7EE6-4342-B048-85BDC9FD1C3A}</a:tableStyleId>
              </a:tblPr>
              <a:tblGrid>
                <a:gridCol w="8839200">
                  <a:extLst>
                    <a:ext uri="{9D8B030D-6E8A-4147-A177-3AD203B41FA5}">
                      <a16:colId xmlns="" xmlns:a16="http://schemas.microsoft.com/office/drawing/2014/main" val="328505157"/>
                    </a:ext>
                  </a:extLst>
                </a:gridCol>
                <a:gridCol w="8382000">
                  <a:extLst>
                    <a:ext uri="{9D8B030D-6E8A-4147-A177-3AD203B41FA5}">
                      <a16:colId xmlns="" xmlns:a16="http://schemas.microsoft.com/office/drawing/2014/main" val="1512842448"/>
                    </a:ext>
                  </a:extLst>
                </a:gridCol>
              </a:tblGrid>
              <a:tr h="150865">
                <a:tc>
                  <a:txBody>
                    <a:bodyPr/>
                    <a:lstStyle/>
                    <a:p>
                      <a:pPr marL="0" indent="0" algn="ctr">
                        <a:lnSpc>
                          <a:spcPct val="110000"/>
                        </a:lnSpc>
                        <a:spcAft>
                          <a:spcPts val="0"/>
                        </a:spcAft>
                      </a:pPr>
                      <a:r>
                        <a:rPr lang="uk-UA" sz="2000" b="1" dirty="0" smtClean="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10000"/>
                        </a:lnSpc>
                        <a:spcAft>
                          <a:spcPts val="0"/>
                        </a:spcAft>
                      </a:pPr>
                      <a:r>
                        <a:rPr lang="uk-UA" sz="2000" b="1" smtClean="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 xmlns:a16="http://schemas.microsoft.com/office/drawing/2014/main" val="3716510936"/>
                  </a:ext>
                </a:extLst>
              </a:tr>
              <a:tr h="1056058">
                <a:tc>
                  <a:txBody>
                    <a:bodyPr/>
                    <a:lstStyle/>
                    <a:p>
                      <a:pPr marL="0" indent="0" algn="just">
                        <a:lnSpc>
                          <a:spcPct val="11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14. </a:t>
                      </a:r>
                      <a:r>
                        <a:rPr lang="uk-UA" sz="2000" b="0" kern="1200" spc="-20" dirty="0" smtClean="0">
                          <a:solidFill>
                            <a:schemeClr val="lt1"/>
                          </a:solidFill>
                          <a:effectLst/>
                          <a:latin typeface="Vollkorn" panose="020B0604020202020204" charset="0"/>
                          <a:ea typeface="Vollkorn" panose="020B0604020202020204" charset="0"/>
                          <a:cs typeface="+mn-cs"/>
                        </a:rPr>
                        <a:t>Демонструвати уміння виявляти та вирішувати складні спеціалізовані завдання та практичні проблеми у сфері національної безпеки, використовувати аналітичний інструментарій, критичне мислення для формування принципово нових ідей та адаптації до нових </a:t>
                      </a:r>
                      <a:r>
                        <a:rPr lang="uk-UA" sz="2000" b="0" kern="1200" spc="-20" dirty="0" err="1" smtClean="0">
                          <a:solidFill>
                            <a:schemeClr val="lt1"/>
                          </a:solidFill>
                          <a:effectLst/>
                          <a:latin typeface="Vollkorn" panose="020B0604020202020204" charset="0"/>
                          <a:ea typeface="Vollkorn" panose="020B0604020202020204" charset="0"/>
                          <a:cs typeface="+mn-cs"/>
                        </a:rPr>
                        <a:t>безпекових</a:t>
                      </a:r>
                      <a:r>
                        <a:rPr lang="uk-UA" sz="2000" b="0" kern="1200" spc="-20" dirty="0" smtClean="0">
                          <a:solidFill>
                            <a:schemeClr val="lt1"/>
                          </a:solidFill>
                          <a:effectLst/>
                          <a:latin typeface="Vollkorn" panose="020B0604020202020204" charset="0"/>
                          <a:ea typeface="Vollkorn" panose="020B0604020202020204" charset="0"/>
                          <a:cs typeface="+mn-cs"/>
                        </a:rPr>
                        <a:t>  викликів та ситуацій</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10000"/>
                        </a:lnSpc>
                        <a:spcAft>
                          <a:spcPts val="0"/>
                        </a:spcAft>
                        <a:buFont typeface="Times New Roman" panose="02020603050405020304" pitchFamily="18" charset="0"/>
                        <a:buChar char="‒"/>
                        <a:tabLst>
                          <a:tab pos="111760" algn="l"/>
                        </a:tabLst>
                      </a:pPr>
                      <a:r>
                        <a:rPr lang="uk-UA" sz="2000" kern="0" spc="0" smtClean="0">
                          <a:effectLst/>
                          <a:latin typeface="Vollkorn" panose="020B0604020202020204" charset="0"/>
                          <a:ea typeface="Vollkorn" panose="020B0604020202020204" charset="0"/>
                        </a:rPr>
                        <a:t>Вербальні методи (лекція, пояснення);</a:t>
                      </a:r>
                    </a:p>
                    <a:p>
                      <a:pPr marL="0" lvl="0" indent="0" algn="just">
                        <a:lnSpc>
                          <a:spcPct val="110000"/>
                        </a:lnSpc>
                        <a:spcAft>
                          <a:spcPts val="0"/>
                        </a:spcAft>
                        <a:buFont typeface="Times New Roman" panose="02020603050405020304" pitchFamily="18" charset="0"/>
                        <a:buChar char="‒"/>
                        <a:tabLst>
                          <a:tab pos="111760" algn="l"/>
                        </a:tabLst>
                      </a:pPr>
                      <a:r>
                        <a:rPr lang="uk-UA" sz="2000" kern="0" spc="0" smtClean="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10000"/>
                        </a:lnSpc>
                        <a:spcAft>
                          <a:spcPts val="0"/>
                        </a:spcAft>
                        <a:buFont typeface="Times New Roman" panose="02020603050405020304" pitchFamily="18" charset="0"/>
                        <a:buChar char="‒"/>
                        <a:tabLst>
                          <a:tab pos="111760" algn="l"/>
                        </a:tabLst>
                      </a:pPr>
                      <a:r>
                        <a:rPr lang="uk-UA" sz="2000" kern="0" spc="0" smtClean="0">
                          <a:effectLst/>
                          <a:latin typeface="Vollkorn" panose="020B0604020202020204" charset="0"/>
                          <a:ea typeface="Vollkorn" panose="020B0604020202020204" charset="0"/>
                        </a:rPr>
                        <a:t>Ситуаційний метод;</a:t>
                      </a:r>
                    </a:p>
                    <a:p>
                      <a:pPr marL="0" lvl="0" indent="0" algn="just">
                        <a:lnSpc>
                          <a:spcPct val="110000"/>
                        </a:lnSpc>
                        <a:spcAft>
                          <a:spcPts val="0"/>
                        </a:spcAft>
                        <a:buFont typeface="Times New Roman" panose="02020603050405020304" pitchFamily="18" charset="0"/>
                        <a:buChar char="‒"/>
                        <a:tabLst>
                          <a:tab pos="111760" algn="l"/>
                        </a:tabLst>
                      </a:pPr>
                      <a:r>
                        <a:rPr lang="uk-UA" sz="2000" smtClean="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03418239"/>
                  </a:ext>
                </a:extLst>
              </a:tr>
              <a:tr h="1508654">
                <a:tc>
                  <a:txBody>
                    <a:bodyPr/>
                    <a:lstStyle/>
                    <a:p>
                      <a:pPr marL="0" indent="0" algn="just" defTabSz="914400" rtl="0" eaLnBrk="1" latinLnBrk="0" hangingPunct="1">
                        <a:lnSpc>
                          <a:spcPct val="11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20.</a:t>
                      </a:r>
                      <a:r>
                        <a:rPr lang="uk-UA" sz="2000" b="0" kern="1200" spc="-20" dirty="0" smtClean="0">
                          <a:solidFill>
                            <a:schemeClr val="lt1"/>
                          </a:solidFill>
                          <a:effectLst/>
                          <a:latin typeface="Vollkorn" panose="020B0604020202020204" charset="0"/>
                          <a:ea typeface="Vollkorn" panose="020B0604020202020204" charset="0"/>
                          <a:cs typeface="+mn-cs"/>
                        </a:rPr>
                        <a:t> Демонструвати розуміння природи тероризму та  антитерористичної безпеки, виявляти та прогнозувати ризики терористичних загроз, у межах компетенцій суб’єктів забезпечення національної безпеки приймати участь в організації та здійсненні заходів боротьби з тероризмом</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1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Вербальні методи (лекція, пояснення);</a:t>
                      </a:r>
                    </a:p>
                    <a:p>
                      <a:pPr marL="0" lvl="0" indent="0" algn="just">
                        <a:lnSpc>
                          <a:spcPct val="11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10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Ситуаційний метод;</a:t>
                      </a:r>
                    </a:p>
                    <a:p>
                      <a:pPr marL="0" lvl="0" indent="0" algn="just">
                        <a:lnSpc>
                          <a:spcPct val="11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24060291"/>
                  </a:ext>
                </a:extLst>
              </a:tr>
            </a:tbl>
          </a:graphicData>
        </a:graphic>
      </p:graphicFrame>
    </p:spTree>
    <p:extLst>
      <p:ext uri="{BB962C8B-B14F-4D97-AF65-F5344CB8AC3E}">
        <p14:creationId xmlns:p14="http://schemas.microsoft.com/office/powerpoint/2010/main" val="1545390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1791</Words>
  <Application>Microsoft Office PowerPoint</Application>
  <PresentationFormat>Произвольный</PresentationFormat>
  <Paragraphs>316</Paragraphs>
  <Slides>20</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20</vt:i4>
      </vt:variant>
    </vt:vector>
  </HeadingPairs>
  <TitlesOfParts>
    <vt:vector size="28" baseType="lpstr">
      <vt:lpstr>Vollkorn Bold</vt:lpstr>
      <vt:lpstr>SimSun</vt:lpstr>
      <vt:lpstr>Vollkorn</vt:lpstr>
      <vt:lpstr>Vollkorn Italics</vt:lpstr>
      <vt:lpstr>Calibri</vt:lpstr>
      <vt:lpstr>Times New Roman</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User</cp:lastModifiedBy>
  <cp:revision>26</cp:revision>
  <dcterms:created xsi:type="dcterms:W3CDTF">2006-08-16T00:00:00Z</dcterms:created>
  <dcterms:modified xsi:type="dcterms:W3CDTF">2025-03-02T17:22:52Z</dcterms:modified>
  <dc:identifier>DAGCUslPLi8</dc:identifier>
</cp:coreProperties>
</file>