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handoutMasterIdLst>
    <p:handoutMasterId r:id="rId19"/>
  </p:handoutMasterIdLst>
  <p:sldIdLst>
    <p:sldId id="256" r:id="rId2"/>
    <p:sldId id="257" r:id="rId3"/>
    <p:sldId id="258"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EAFE0991-67A1-4E34-AF58-6AC07E8FA18A}">
          <p14:sldIdLst>
            <p14:sldId id="256"/>
            <p14:sldId id="257"/>
            <p14:sldId id="258"/>
            <p14:sldId id="301"/>
            <p14:sldId id="302"/>
            <p14:sldId id="303"/>
            <p14:sldId id="304"/>
            <p14:sldId id="305"/>
            <p14:sldId id="306"/>
            <p14:sldId id="307"/>
            <p14:sldId id="308"/>
            <p14:sldId id="309"/>
            <p14:sldId id="310"/>
            <p14:sldId id="311"/>
            <p14:sldId id="312"/>
            <p14:sldId id="313"/>
            <p14:sldId id="314"/>
          </p14:sldIdLst>
        </p14:section>
        <p14:section name="Раздел без заголовка" id="{E9149068-824A-4593-AB1E-D9902C7703C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37" autoAdjust="0"/>
    <p:restoredTop sz="94660"/>
  </p:normalViewPr>
  <p:slideViewPr>
    <p:cSldViewPr>
      <p:cViewPr varScale="1">
        <p:scale>
          <a:sx n="66" d="100"/>
          <a:sy n="66" d="100"/>
        </p:scale>
        <p:origin x="147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44E679-6B67-4838-B042-4C2AF2D1126F}" type="datetimeFigureOut">
              <a:rPr lang="ru-RU" smtClean="0"/>
              <a:t>18.03.2020</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B473FF-1E35-48BC-9E4E-0E08E2A85666}" type="slidenum">
              <a:rPr lang="ru-RU" smtClean="0"/>
              <a:t>‹№›</a:t>
            </a:fld>
            <a:endParaRPr lang="ru-RU"/>
          </a:p>
        </p:txBody>
      </p:sp>
    </p:spTree>
    <p:extLst>
      <p:ext uri="{BB962C8B-B14F-4D97-AF65-F5344CB8AC3E}">
        <p14:creationId xmlns:p14="http://schemas.microsoft.com/office/powerpoint/2010/main" val="821783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9920526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0034417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649960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93720222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707689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uk-UA" smtClean="0"/>
              <a:t>Зразок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69396699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32157984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86937124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2693603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4772A441-3696-41C8-8DB2-07641AF5105C}"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5590719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4772A441-3696-41C8-8DB2-07641AF5105C}"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60153627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uk-UA" smtClean="0"/>
              <a:t>Зразок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4772A441-3696-41C8-8DB2-07641AF5105C}"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415666567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4772A441-3696-41C8-8DB2-07641AF5105C}"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0143550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2A441-3696-41C8-8DB2-07641AF5105C}"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16531962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uk-UA" smtClean="0"/>
              <a:t>Зразок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772A441-3696-41C8-8DB2-07641AF5105C}"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322839214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4772A441-3696-41C8-8DB2-07641AF5105C}"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7A3188-97B3-42AC-A7B7-07FCDFD56592}" type="slidenum">
              <a:rPr lang="en-US" smtClean="0"/>
              <a:pPr/>
              <a:t>‹№›</a:t>
            </a:fld>
            <a:endParaRPr lang="en-US"/>
          </a:p>
        </p:txBody>
      </p:sp>
    </p:spTree>
    <p:extLst>
      <p:ext uri="{BB962C8B-B14F-4D97-AF65-F5344CB8AC3E}">
        <p14:creationId xmlns:p14="http://schemas.microsoft.com/office/powerpoint/2010/main" val="25485083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772A441-3696-41C8-8DB2-07641AF5105C}" type="datetimeFigureOut">
              <a:rPr lang="en-US" smtClean="0"/>
              <a:pPr/>
              <a:t>3/18/2020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07A3188-97B3-42AC-A7B7-07FCDFD56592}" type="slidenum">
              <a:rPr lang="en-US" smtClean="0"/>
              <a:pPr/>
              <a:t>‹№›</a:t>
            </a:fld>
            <a:endParaRPr lang="en-US"/>
          </a:p>
        </p:txBody>
      </p:sp>
    </p:spTree>
    <p:extLst>
      <p:ext uri="{BB962C8B-B14F-4D97-AF65-F5344CB8AC3E}">
        <p14:creationId xmlns:p14="http://schemas.microsoft.com/office/powerpoint/2010/main" val="1284943812"/>
      </p:ext>
    </p:extLst>
  </p:cSld>
  <p:clrMap bg1="dk1" tx1="lt1" bg2="dk2" tx2="lt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 id="2147483962" r:id="rId12"/>
    <p:sldLayoutId id="2147483963" r:id="rId13"/>
    <p:sldLayoutId id="2147483964" r:id="rId14"/>
    <p:sldLayoutId id="2147483965" r:id="rId15"/>
    <p:sldLayoutId id="2147483966" r:id="rId16"/>
  </p:sldLayoutIdLst>
  <p:transition>
    <p:random/>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zakon1.rada.gov.ua/cgi-bin/laws/main.cgi?nreg=1956%2D12&amp;text=%CF%F0%EE+%F2%EE%E2%E0%F0%ED%B3+%E1%B3%F0%E6%B3#w1_47#w1_47" TargetMode="External"/><Relationship Id="rId7" Type="http://schemas.openxmlformats.org/officeDocument/2006/relationships/hyperlink" Target="http://zakon1.rada.gov.ua/cgi-bin/laws/main.cgi?nreg=1956%2D12&amp;text=%CF%F0%EE+%F2%EE%E2%E0%F0%ED%B3+%E1%B3%F0%E6%B3#w1_53#w1_53" TargetMode="External"/><Relationship Id="rId2" Type="http://schemas.openxmlformats.org/officeDocument/2006/relationships/hyperlink" Target="http://zakon1.rada.gov.ua/cgi-bin/laws/main.cgi?nreg=1956%2D12&amp;text=%CF%F0%EE+%F2%EE%E2%E0%F0%ED%B3+%E1%B3%F0%E6%B3#w1_46#w1_46" TargetMode="External"/><Relationship Id="rId1" Type="http://schemas.openxmlformats.org/officeDocument/2006/relationships/slideLayout" Target="../slideLayouts/slideLayout2.xml"/><Relationship Id="rId6" Type="http://schemas.openxmlformats.org/officeDocument/2006/relationships/hyperlink" Target="http://zakon1.rada.gov.ua/cgi-bin/laws/main.cgi?nreg=1956%2D12&amp;text=%CF%F0%EE+%F2%EE%E2%E0%F0%ED%B3+%E1%B3%F0%E6%B3#w1_52#w1_52" TargetMode="External"/><Relationship Id="rId5" Type="http://schemas.openxmlformats.org/officeDocument/2006/relationships/hyperlink" Target="http://zakon1.rada.gov.ua/cgi-bin/laws/main.cgi?nreg=1956%2D12&amp;text=%CF%F0%EE+%F2%EE%E2%E0%F0%ED%B3+%E1%B3%F0%E6%B3#w1_51#w1_51" TargetMode="External"/><Relationship Id="rId4" Type="http://schemas.openxmlformats.org/officeDocument/2006/relationships/hyperlink" Target="http://zakon1.rada.gov.ua/cgi-bin/laws/main.cgi?nreg=1956%2D12&amp;text=%CF%F0%EE+%F2%EE%E2%E0%F0%ED%B3+%E1%B3%F0%E6%B3#w1_48#w1_48"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2348880"/>
            <a:ext cx="8458200" cy="1222375"/>
          </a:xfrm>
        </p:spPr>
        <p:txBody>
          <a:bodyPr>
            <a:normAutofit fontScale="90000"/>
          </a:bodyPr>
          <a:lstStyle/>
          <a:p>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sz="3100" b="1" dirty="0">
                <a:latin typeface="Times New Roman" panose="02020603050405020304" pitchFamily="18" charset="0"/>
                <a:cs typeface="Times New Roman" panose="02020603050405020304" pitchFamily="18" charset="0"/>
              </a:rPr>
              <a:t/>
            </a:r>
            <a:br>
              <a:rPr lang="uk-UA" sz="3100" b="1" dirty="0">
                <a:latin typeface="Times New Roman" panose="02020603050405020304" pitchFamily="18" charset="0"/>
                <a:cs typeface="Times New Roman" panose="02020603050405020304" pitchFamily="18" charset="0"/>
              </a:rPr>
            </a:br>
            <a:r>
              <a:rPr lang="uk-UA" sz="3100" b="1" dirty="0" smtClean="0">
                <a:latin typeface="Times New Roman" panose="02020603050405020304" pitchFamily="18" charset="0"/>
                <a:cs typeface="Times New Roman" panose="02020603050405020304" pitchFamily="18" charset="0"/>
              </a:rPr>
              <a:t/>
            </a:r>
            <a:br>
              <a:rPr lang="uk-UA" sz="3100" b="1" dirty="0" smtClean="0">
                <a:latin typeface="Times New Roman" panose="02020603050405020304" pitchFamily="18" charset="0"/>
                <a:cs typeface="Times New Roman" panose="02020603050405020304" pitchFamily="18" charset="0"/>
              </a:rPr>
            </a:br>
            <a:r>
              <a:rPr lang="uk-UA" dirty="0"/>
              <a:t/>
            </a:r>
            <a:br>
              <a:rPr lang="uk-UA" dirty="0"/>
            </a:br>
            <a:r>
              <a:rPr lang="uk-UA" dirty="0" smtClean="0"/>
              <a:t/>
            </a:r>
            <a:br>
              <a:rPr lang="uk-UA" dirty="0" smtClean="0"/>
            </a:br>
            <a:r>
              <a:rPr lang="uk-UA" sz="4800" b="1" dirty="0" smtClean="0">
                <a:latin typeface="Times New Roman" panose="02020603050405020304" pitchFamily="18" charset="0"/>
                <a:cs typeface="Times New Roman" panose="02020603050405020304" pitchFamily="18" charset="0"/>
              </a:rPr>
              <a:t/>
            </a:r>
            <a:br>
              <a:rPr lang="uk-UA" sz="4800" b="1" dirty="0" smtClean="0">
                <a:latin typeface="Times New Roman" panose="02020603050405020304" pitchFamily="18" charset="0"/>
                <a:cs typeface="Times New Roman" panose="02020603050405020304" pitchFamily="18" charset="0"/>
              </a:rPr>
            </a:br>
            <a:r>
              <a:rPr lang="uk-UA" dirty="0"/>
              <a:t/>
            </a:r>
            <a:br>
              <a:rPr lang="uk-UA" dirty="0"/>
            </a:br>
            <a:endParaRPr lang="en-US" sz="2000" dirty="0"/>
          </a:p>
        </p:txBody>
      </p:sp>
      <p:sp>
        <p:nvSpPr>
          <p:cNvPr id="3" name="Подзаголовок 2"/>
          <p:cNvSpPr>
            <a:spLocks noGrp="1"/>
          </p:cNvSpPr>
          <p:nvPr>
            <p:ph type="subTitle" idx="1"/>
          </p:nvPr>
        </p:nvSpPr>
        <p:spPr>
          <a:xfrm>
            <a:off x="1619672" y="2068318"/>
            <a:ext cx="5328592" cy="2152770"/>
          </a:xfrm>
        </p:spPr>
        <p:txBody>
          <a:bodyPr>
            <a:noAutofit/>
          </a:bodyPr>
          <a:lstStyle/>
          <a:p>
            <a:pPr algn="ctr"/>
            <a:r>
              <a:rPr lang="uk-UA" sz="3600" b="1" dirty="0">
                <a:solidFill>
                  <a:schemeClr val="accent1"/>
                </a:solidFill>
                <a:latin typeface="Arial Black" panose="020B0A04020102020204" pitchFamily="34" charset="0"/>
                <a:cs typeface="Times New Roman" panose="02020603050405020304" pitchFamily="18" charset="0"/>
              </a:rPr>
              <a:t>ЛЕКЦІЯ. </a:t>
            </a:r>
            <a:endParaRPr lang="uk-UA" sz="3600" b="1" dirty="0" smtClean="0">
              <a:solidFill>
                <a:schemeClr val="accent1"/>
              </a:solidFill>
              <a:latin typeface="Arial Black" panose="020B0A04020102020204" pitchFamily="34" charset="0"/>
              <a:cs typeface="Times New Roman" panose="02020603050405020304" pitchFamily="18" charset="0"/>
            </a:endParaRPr>
          </a:p>
          <a:p>
            <a:pPr algn="ctr"/>
            <a:r>
              <a:rPr lang="uk-UA" sz="3600" b="1" dirty="0" smtClean="0">
                <a:solidFill>
                  <a:schemeClr val="accent1"/>
                </a:solidFill>
                <a:latin typeface="Arial Black" panose="020B0A04020102020204" pitchFamily="34" charset="0"/>
              </a:rPr>
              <a:t>Товарна </a:t>
            </a:r>
            <a:r>
              <a:rPr lang="uk-UA" sz="3600" b="1" dirty="0">
                <a:solidFill>
                  <a:schemeClr val="accent1"/>
                </a:solidFill>
                <a:latin typeface="Arial Black" panose="020B0A04020102020204" pitchFamily="34" charset="0"/>
              </a:rPr>
              <a:t>біржа як елемент інфраструктури ринку</a:t>
            </a:r>
            <a:endParaRPr lang="en-US" sz="3600" dirty="0">
              <a:solidFill>
                <a:schemeClr val="accent1"/>
              </a:solidFill>
              <a:latin typeface="Arial Black" panose="020B0A04020102020204"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
                                            <p:txEl>
                                              <p:pRg st="1" end="1"/>
                                            </p:txEl>
                                          </p:spTgt>
                                        </p:tgtEl>
                                      </p:cBhvr>
                                    </p:animEffect>
                                  </p:childTnLst>
                                </p:cTn>
                              </p:par>
                            </p:childTnLst>
                          </p:cTn>
                        </p:par>
                        <p:par>
                          <p:cTn id="16" fill="hold">
                            <p:stCondLst>
                              <p:cond delay="2000"/>
                            </p:stCondLst>
                            <p:childTnLst>
                              <p:par>
                                <p:cTn id="17" presetID="53"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2000" fill="hold"/>
                                        <p:tgtEl>
                                          <p:spTgt spid="2"/>
                                        </p:tgtEl>
                                        <p:attrNameLst>
                                          <p:attrName>ppt_w</p:attrName>
                                        </p:attrNameLst>
                                      </p:cBhvr>
                                      <p:tavLst>
                                        <p:tav tm="0">
                                          <p:val>
                                            <p:fltVal val="0"/>
                                          </p:val>
                                        </p:tav>
                                        <p:tav tm="100000">
                                          <p:val>
                                            <p:strVal val="#ppt_w"/>
                                          </p:val>
                                        </p:tav>
                                      </p:tavLst>
                                    </p:anim>
                                    <p:anim calcmode="lin" valueType="num">
                                      <p:cBhvr>
                                        <p:cTn id="20" dur="2000" fill="hold"/>
                                        <p:tgtEl>
                                          <p:spTgt spid="2"/>
                                        </p:tgtEl>
                                        <p:attrNameLst>
                                          <p:attrName>ppt_h</p:attrName>
                                        </p:attrNameLst>
                                      </p:cBhvr>
                                      <p:tavLst>
                                        <p:tav tm="0">
                                          <p:val>
                                            <p:fltVal val="0"/>
                                          </p:val>
                                        </p:tav>
                                        <p:tav tm="100000">
                                          <p:val>
                                            <p:strVal val="#ppt_h"/>
                                          </p:val>
                                        </p:tav>
                                      </p:tavLst>
                                    </p:anim>
                                    <p:animEffect transition="in" filter="fade">
                                      <p:cBhvr>
                                        <p:cTn id="2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7293"/>
            <a:ext cx="6347713" cy="576064"/>
          </a:xfrm>
        </p:spPr>
        <p:txBody>
          <a:bodyPr>
            <a:normAutofit fontScale="90000"/>
          </a:bodyPr>
          <a:lstStyle/>
          <a:p>
            <a:r>
              <a:rPr lang="uk-UA" sz="2200" b="1" dirty="0" smtClean="0"/>
              <a:t>2. Структура </a:t>
            </a:r>
            <a:r>
              <a:rPr lang="uk-UA" sz="2200" b="1" dirty="0"/>
              <a:t>управління </a:t>
            </a:r>
            <a:r>
              <a:rPr lang="uk-UA" sz="2200" b="1" dirty="0" err="1"/>
              <a:t>біржею</a:t>
            </a:r>
            <a:r>
              <a:rPr lang="uk-UA" sz="2200" b="1" dirty="0"/>
              <a:t> та її органи</a:t>
            </a:r>
            <a:r>
              <a:rPr lang="uk-UA" dirty="0"/>
              <a:t/>
            </a:r>
            <a:br>
              <a:rPr lang="uk-UA" dirty="0"/>
            </a:br>
            <a:endParaRPr lang="uk-UA" dirty="0"/>
          </a:p>
        </p:txBody>
      </p:sp>
      <p:pic>
        <p:nvPicPr>
          <p:cNvPr id="16" name="Місце для вмісту 15"/>
          <p:cNvPicPr>
            <a:picLocks noGrp="1" noChangeAspect="1"/>
          </p:cNvPicPr>
          <p:nvPr>
            <p:ph idx="1"/>
          </p:nvPr>
        </p:nvPicPr>
        <p:blipFill>
          <a:blip r:embed="rId2"/>
          <a:stretch>
            <a:fillRect/>
          </a:stretch>
        </p:blipFill>
        <p:spPr>
          <a:xfrm>
            <a:off x="1187624" y="462626"/>
            <a:ext cx="6624736" cy="6343828"/>
          </a:xfrm>
          <a:prstGeom prst="rect">
            <a:avLst/>
          </a:prstGeom>
        </p:spPr>
      </p:pic>
    </p:spTree>
    <p:extLst>
      <p:ext uri="{BB962C8B-B14F-4D97-AF65-F5344CB8AC3E}">
        <p14:creationId xmlns:p14="http://schemas.microsoft.com/office/powerpoint/2010/main" val="3551591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fontScale="85000" lnSpcReduction="20000"/>
          </a:bodyPr>
          <a:lstStyle/>
          <a:p>
            <a:pPr marL="0" indent="0">
              <a:buNone/>
            </a:pPr>
            <a:r>
              <a:rPr lang="uk-UA" dirty="0"/>
              <a:t>Органи управління біржі складаються з громадської і стаціонарної структури.</a:t>
            </a:r>
          </a:p>
          <a:p>
            <a:pPr marL="0" indent="0">
              <a:buNone/>
            </a:pPr>
            <a:r>
              <a:rPr lang="uk-UA" i="1" dirty="0"/>
              <a:t>Громадська структура</a:t>
            </a:r>
            <a:r>
              <a:rPr lang="uk-UA" dirty="0"/>
              <a:t> включає загальні збори членів біржі, які є вищим законодавчим органом управління (скликаються щорічно Біржовою радою), і виборні органи в особі Біржової ради (комітету) на чолі з Правлінням біржі й ревізійною комісією. Стаціонарна структура біржі призначена для ведення господарської біржової діяльності.</a:t>
            </a:r>
          </a:p>
          <a:p>
            <a:pPr marL="0" indent="0">
              <a:buNone/>
            </a:pPr>
            <a:r>
              <a:rPr lang="uk-UA" dirty="0"/>
              <a:t>Компетенція і функції громадської структури відрізняються й можуть бути специфічними на різних біржах.</a:t>
            </a:r>
          </a:p>
          <a:p>
            <a:r>
              <a:rPr lang="uk-UA" b="1" i="1" dirty="0"/>
              <a:t>Функції  загальних зборів членів біржі</a:t>
            </a:r>
            <a:r>
              <a:rPr lang="uk-UA" dirty="0"/>
              <a:t>:</a:t>
            </a:r>
          </a:p>
          <a:p>
            <a:pPr lvl="0"/>
            <a:r>
              <a:rPr lang="uk-UA" dirty="0"/>
              <a:t>загальне керівництво </a:t>
            </a:r>
            <a:r>
              <a:rPr lang="uk-UA" dirty="0" err="1"/>
              <a:t>біржею</a:t>
            </a:r>
            <a:r>
              <a:rPr lang="uk-UA" dirty="0"/>
              <a:t> і біржовою торгівлею;</a:t>
            </a:r>
          </a:p>
          <a:p>
            <a:pPr lvl="0"/>
            <a:r>
              <a:rPr lang="uk-UA" dirty="0"/>
              <a:t>затверджує і вносить зміни й доповнення в статут біржі;</a:t>
            </a:r>
          </a:p>
          <a:p>
            <a:pPr lvl="0"/>
            <a:r>
              <a:rPr lang="uk-UA" dirty="0"/>
              <a:t>обирає і відкликає голову Біржового комітету, членів Ревізійної комісії, членів біржового арбітражу;</a:t>
            </a:r>
          </a:p>
          <a:p>
            <a:pPr lvl="0"/>
            <a:r>
              <a:rPr lang="uk-UA" dirty="0"/>
              <a:t>обирає Біржовий комітет;</a:t>
            </a:r>
          </a:p>
          <a:p>
            <a:pPr lvl="0"/>
            <a:r>
              <a:rPr lang="uk-UA" dirty="0"/>
              <a:t>розглядає і затверджує правила біржових торгів, регламенти, положення та інші рішення, обов’язкові для виконання суб’єктами біржових правовідносин;</a:t>
            </a:r>
          </a:p>
          <a:p>
            <a:pPr lvl="0"/>
            <a:r>
              <a:rPr lang="uk-UA" dirty="0"/>
              <a:t>затверджує організаційну структуру біржі, річний звіт голови Біржового комітету про результати фінансово - господарської діяльності біржі;</a:t>
            </a:r>
          </a:p>
          <a:p>
            <a:pPr lvl="0"/>
            <a:r>
              <a:rPr lang="uk-UA" dirty="0"/>
              <a:t>створює, реорганізує і ліквідує філії та представництва, затверджує їх статутні документи;</a:t>
            </a:r>
          </a:p>
          <a:p>
            <a:pPr lvl="0"/>
            <a:r>
              <a:rPr lang="uk-UA" dirty="0"/>
              <a:t>затверджує рішення голови Біржового комітету і Біржового арбітражу про виключення з членів біржі;</a:t>
            </a:r>
          </a:p>
          <a:p>
            <a:pPr lvl="0"/>
            <a:r>
              <a:rPr lang="uk-UA" dirty="0"/>
              <a:t>встановлює розмір плати за брокерське місце, інші внески й порядок їхньої сплати;</a:t>
            </a:r>
          </a:p>
          <a:p>
            <a:pPr lvl="0"/>
            <a:r>
              <a:rPr lang="uk-UA" dirty="0"/>
              <a:t>приймає рішення про припинення діяльності біржі, призначає ліквідаційну комісію, затверджує ліквідаційний баланс;</a:t>
            </a:r>
          </a:p>
          <a:p>
            <a:pPr lvl="0"/>
            <a:r>
              <a:rPr lang="uk-UA" dirty="0"/>
              <a:t>затверджує кошторис на утримання Біржового комітету і персоналу біржі.</a:t>
            </a:r>
          </a:p>
          <a:p>
            <a:pPr marL="0" indent="0">
              <a:buNone/>
            </a:pPr>
            <a:endParaRPr lang="uk-UA" dirty="0"/>
          </a:p>
        </p:txBody>
      </p:sp>
    </p:spTree>
    <p:extLst>
      <p:ext uri="{BB962C8B-B14F-4D97-AF65-F5344CB8AC3E}">
        <p14:creationId xmlns:p14="http://schemas.microsoft.com/office/powerpoint/2010/main" val="2734894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fontScale="92500" lnSpcReduction="10000"/>
          </a:bodyPr>
          <a:lstStyle/>
          <a:p>
            <a:pPr marL="0" indent="0">
              <a:buNone/>
            </a:pPr>
            <a:r>
              <a:rPr lang="uk-UA" dirty="0"/>
              <a:t>Постійно діючим органом управління в період між загальними зборами членів товарної біржі є </a:t>
            </a:r>
            <a:r>
              <a:rPr lang="uk-UA" b="1" i="1" dirty="0"/>
              <a:t>Біржова Рада (комітет).</a:t>
            </a:r>
            <a:r>
              <a:rPr lang="uk-UA" b="1" dirty="0"/>
              <a:t> </a:t>
            </a:r>
            <a:r>
              <a:rPr lang="uk-UA" dirty="0"/>
              <a:t>Вона є контрольно-розпорядчим органом поточного управління </a:t>
            </a:r>
            <a:r>
              <a:rPr lang="uk-UA" dirty="0" err="1"/>
              <a:t>біржею</a:t>
            </a:r>
            <a:r>
              <a:rPr lang="uk-UA" dirty="0"/>
              <a:t> і вирішує наступні питання її діяльності:</a:t>
            </a:r>
          </a:p>
          <a:p>
            <a:pPr lvl="0"/>
            <a:r>
              <a:rPr lang="uk-UA" dirty="0"/>
              <a:t>внесення поправок до Правил біржової торгівлі;</a:t>
            </a:r>
          </a:p>
          <a:p>
            <a:pPr lvl="0"/>
            <a:r>
              <a:rPr lang="uk-UA" dirty="0"/>
              <a:t>встановлення розміру внесків, грошових виплат і комісійних зборів;</a:t>
            </a:r>
          </a:p>
          <a:p>
            <a:pPr lvl="0"/>
            <a:r>
              <a:rPr lang="uk-UA" dirty="0"/>
              <a:t>заслуховування і оцінка звітів;</a:t>
            </a:r>
          </a:p>
          <a:p>
            <a:pPr lvl="0"/>
            <a:r>
              <a:rPr lang="uk-UA" dirty="0"/>
              <a:t>підготовка рішень про прийом до членів або виключення зі членів біржі;</a:t>
            </a:r>
          </a:p>
          <a:p>
            <a:pPr lvl="0"/>
            <a:r>
              <a:rPr lang="uk-UA" dirty="0"/>
              <a:t>визначення і встановлення розміру оплати для постійних і разових відвідувачів;</a:t>
            </a:r>
          </a:p>
          <a:p>
            <a:pPr marL="0" indent="0">
              <a:buNone/>
            </a:pPr>
            <a:r>
              <a:rPr lang="uk-UA" dirty="0"/>
              <a:t>До складу Біржового комітету входять </a:t>
            </a:r>
            <a:r>
              <a:rPr lang="uk-UA" b="1" dirty="0"/>
              <a:t>тільки члени біржі.</a:t>
            </a:r>
            <a:endParaRPr lang="uk-UA" dirty="0"/>
          </a:p>
          <a:p>
            <a:pPr marL="0" indent="0">
              <a:buNone/>
            </a:pPr>
            <a:r>
              <a:rPr lang="uk-UA" dirty="0"/>
              <a:t>Зборами  членів біржі одночасно з Біржовою радою обирається і </a:t>
            </a:r>
            <a:r>
              <a:rPr lang="uk-UA" b="1" i="1" dirty="0"/>
              <a:t>Ревізійна комісія</a:t>
            </a:r>
            <a:r>
              <a:rPr lang="uk-UA" dirty="0"/>
              <a:t>, що здійснює контроль за фінансово-господарською діяльністю біржі  за такими напрямками:</a:t>
            </a:r>
          </a:p>
          <a:p>
            <a:pPr lvl="0"/>
            <a:r>
              <a:rPr lang="uk-UA" dirty="0"/>
              <a:t>виконання затверджених кошторисів, дотримання нормативів і лімітів;</a:t>
            </a:r>
          </a:p>
          <a:p>
            <a:pPr lvl="0"/>
            <a:r>
              <a:rPr lang="uk-UA" dirty="0"/>
              <a:t>своєчасність платежів у бюджет;</a:t>
            </a:r>
          </a:p>
          <a:p>
            <a:pPr lvl="0"/>
            <a:r>
              <a:rPr lang="uk-UA" dirty="0"/>
              <a:t>правильність нарахування та  своєчасність виплати дивідендів;</a:t>
            </a:r>
          </a:p>
          <a:p>
            <a:pPr lvl="0"/>
            <a:r>
              <a:rPr lang="uk-UA" dirty="0"/>
              <a:t>дотримання </a:t>
            </a:r>
            <a:r>
              <a:rPr lang="uk-UA" dirty="0" err="1"/>
              <a:t>біржею</a:t>
            </a:r>
            <a:r>
              <a:rPr lang="uk-UA" dirty="0"/>
              <a:t> і її органами управління законодавчих актів, рішень загальних зборів членів біржі;</a:t>
            </a:r>
          </a:p>
          <a:p>
            <a:pPr lvl="0"/>
            <a:r>
              <a:rPr lang="uk-UA" dirty="0"/>
              <a:t>правильність ведення оперативного, бухгалтерського й статистичного обліку й звітності.</a:t>
            </a:r>
          </a:p>
          <a:p>
            <a:pPr marL="0" indent="0">
              <a:buNone/>
            </a:pPr>
            <a:endParaRPr lang="uk-UA" dirty="0"/>
          </a:p>
        </p:txBody>
      </p:sp>
    </p:spTree>
    <p:extLst>
      <p:ext uri="{BB962C8B-B14F-4D97-AF65-F5344CB8AC3E}">
        <p14:creationId xmlns:p14="http://schemas.microsoft.com/office/powerpoint/2010/main" val="666983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a:bodyPr>
          <a:lstStyle/>
          <a:p>
            <a:pPr marL="0" indent="0">
              <a:buNone/>
            </a:pPr>
            <a:r>
              <a:rPr lang="uk-UA" dirty="0"/>
              <a:t>Поточне керівництво діяльністю біржі здійснює </a:t>
            </a:r>
            <a:r>
              <a:rPr lang="uk-UA" b="1" i="1" dirty="0"/>
              <a:t>Виконавча дирекція.</a:t>
            </a:r>
            <a:r>
              <a:rPr lang="uk-UA" dirty="0"/>
              <a:t> Виконавчого директора, його заступників, структуру та напрямок діяльності визначають Загальні збори членів біржі. Директор і службовці біржі не можуть бути членами біржі і працюють за контрактом.</a:t>
            </a:r>
          </a:p>
          <a:p>
            <a:pPr marL="0" indent="0">
              <a:buNone/>
            </a:pPr>
            <a:r>
              <a:rPr lang="uk-UA" dirty="0"/>
              <a:t>Права виконавчого директора:</a:t>
            </a:r>
          </a:p>
          <a:p>
            <a:pPr lvl="0"/>
            <a:r>
              <a:rPr lang="uk-UA" dirty="0"/>
              <a:t>без доручення діяти від імені біржі, представляти її в усіх інстанціях та організаціях;</a:t>
            </a:r>
          </a:p>
          <a:p>
            <a:pPr lvl="0"/>
            <a:r>
              <a:rPr lang="uk-UA" dirty="0"/>
              <a:t>укладати договори, видавати доручення, відкривати в установах банків рахунки;</a:t>
            </a:r>
          </a:p>
          <a:p>
            <a:pPr lvl="0"/>
            <a:r>
              <a:rPr lang="uk-UA" dirty="0"/>
              <a:t>здійснювати підбір та представлення для затвердження Біржовим комітетом заступників виконавчого директора;</a:t>
            </a:r>
          </a:p>
          <a:p>
            <a:pPr lvl="0"/>
            <a:r>
              <a:rPr lang="uk-UA" dirty="0"/>
              <a:t>видавати накази й розпорядження;</a:t>
            </a:r>
          </a:p>
          <a:p>
            <a:pPr lvl="0"/>
            <a:r>
              <a:rPr lang="uk-UA" dirty="0"/>
              <a:t>затверджувати положення про структурні підрозділи біржі, про оплату праці її працівників.</a:t>
            </a:r>
          </a:p>
          <a:p>
            <a:pPr marL="0" indent="0">
              <a:buNone/>
            </a:pPr>
            <a:r>
              <a:rPr lang="uk-UA" dirty="0"/>
              <a:t>До </a:t>
            </a:r>
            <a:r>
              <a:rPr lang="uk-UA" i="1" dirty="0"/>
              <a:t>стаціонарної структури</a:t>
            </a:r>
            <a:r>
              <a:rPr lang="uk-UA" dirty="0"/>
              <a:t> належать спеціалізовані й виконавчі органи, які здійснюють господарську діяльність, поточну роботу біржі й виконують рішення, які приймають Загальні збори членів біржі.</a:t>
            </a:r>
          </a:p>
          <a:p>
            <a:pPr marL="0" indent="0">
              <a:buNone/>
            </a:pPr>
            <a:endParaRPr lang="uk-UA" dirty="0"/>
          </a:p>
        </p:txBody>
      </p:sp>
    </p:spTree>
    <p:extLst>
      <p:ext uri="{BB962C8B-B14F-4D97-AF65-F5344CB8AC3E}">
        <p14:creationId xmlns:p14="http://schemas.microsoft.com/office/powerpoint/2010/main" val="2206177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fontScale="92500" lnSpcReduction="20000"/>
          </a:bodyPr>
          <a:lstStyle/>
          <a:p>
            <a:pPr marL="0" indent="0">
              <a:buNone/>
            </a:pPr>
            <a:r>
              <a:rPr lang="uk-UA" dirty="0"/>
              <a:t>До виконавчої структури відносять підрозділи, які здійснюють підготовку і проведення біржових торгів:</a:t>
            </a:r>
          </a:p>
          <a:p>
            <a:pPr lvl="0"/>
            <a:r>
              <a:rPr lang="uk-UA" dirty="0"/>
              <a:t>відділ реєстрації, який забезпечує реєстрування біржових посе­редників, ведення обліку реквізитів і кадрового складу, здійснює видання </a:t>
            </a:r>
            <a:r>
              <a:rPr lang="uk-UA" dirty="0" err="1"/>
              <a:t>паролей</a:t>
            </a:r>
            <a:r>
              <a:rPr lang="uk-UA" dirty="0"/>
              <a:t>, акредитацію брокерів, біржових перепусток;</a:t>
            </a:r>
          </a:p>
          <a:p>
            <a:pPr lvl="0"/>
            <a:r>
              <a:rPr lang="uk-UA" dirty="0"/>
              <a:t>відділ економіки, який здійснює взаєморозрахунки між біржовими посередниками та </a:t>
            </a:r>
            <a:r>
              <a:rPr lang="uk-UA" dirty="0" err="1"/>
              <a:t>біржею</a:t>
            </a:r>
            <a:r>
              <a:rPr lang="uk-UA" dirty="0"/>
              <a:t>;</a:t>
            </a:r>
          </a:p>
          <a:p>
            <a:pPr lvl="0"/>
            <a:r>
              <a:rPr lang="uk-UA" dirty="0"/>
              <a:t>відділ збору інформаційного банку, який отримує інформацію від посередників і клієнтів, цілодобово відповідає на запити брокерів;</a:t>
            </a:r>
          </a:p>
          <a:p>
            <a:pPr lvl="0"/>
            <a:r>
              <a:rPr lang="uk-UA" dirty="0"/>
              <a:t>інформаційно-розрахунковий центр, який здійснює технічне обслуговування комп’ютерної техніки, акустику біржового залу і програмне забезпечення бази даних;</a:t>
            </a:r>
          </a:p>
          <a:p>
            <a:pPr lvl="0"/>
            <a:r>
              <a:rPr lang="uk-UA" dirty="0"/>
              <a:t>відділ розповсюдження біржової інформації, який займається поширенням біржової інформації серед брокерів та маклерів про результати торгів, що відбулися, товарні ринки, ринкову кон’юнктуру;</a:t>
            </a:r>
          </a:p>
          <a:p>
            <a:pPr lvl="0"/>
            <a:r>
              <a:rPr lang="uk-UA" dirty="0"/>
              <a:t>відділ маклерів, який здійснює торги, реєструє операції, оформляє результати торгів, розпочинає торги, повідомляє про закінчення торгів;</a:t>
            </a:r>
          </a:p>
          <a:p>
            <a:pPr lvl="0"/>
            <a:r>
              <a:rPr lang="uk-UA" dirty="0"/>
              <a:t>ф’ючерсний відділ, який реєструє біржових посередників для участі у ф’ючерсних торгах;</a:t>
            </a:r>
          </a:p>
          <a:p>
            <a:pPr lvl="0"/>
            <a:r>
              <a:rPr lang="uk-UA" dirty="0"/>
              <a:t>аналітичний відділ, який розробляє методи аналізу біржової діяльності, опрацьовує аналітичну біржову інформацію з метою подання результатів до засобів масової інформації;</a:t>
            </a:r>
          </a:p>
          <a:p>
            <a:pPr lvl="0"/>
            <a:r>
              <a:rPr lang="uk-UA" dirty="0"/>
              <a:t>служба безпеки, яка здійснює дотримання порядку перепусток, дотримання загальної дисципліни, забезпечує збереження майна.</a:t>
            </a:r>
          </a:p>
          <a:p>
            <a:pPr marL="0" indent="0">
              <a:buNone/>
            </a:pPr>
            <a:endParaRPr lang="uk-UA" dirty="0"/>
          </a:p>
        </p:txBody>
      </p:sp>
    </p:spTree>
    <p:extLst>
      <p:ext uri="{BB962C8B-B14F-4D97-AF65-F5344CB8AC3E}">
        <p14:creationId xmlns:p14="http://schemas.microsoft.com/office/powerpoint/2010/main" val="853917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fontScale="92500" lnSpcReduction="10000"/>
          </a:bodyPr>
          <a:lstStyle/>
          <a:p>
            <a:pPr marL="0" indent="0">
              <a:buNone/>
            </a:pPr>
            <a:r>
              <a:rPr lang="uk-UA" dirty="0"/>
              <a:t>Спеціальні функції виконують спеціалізовані органи.</a:t>
            </a:r>
          </a:p>
          <a:p>
            <a:pPr marL="0" indent="0">
              <a:buNone/>
            </a:pPr>
            <a:r>
              <a:rPr lang="uk-UA" dirty="0"/>
              <a:t>Спеціалізовані органи (відділи) - це окремі біржові комісії та комерційні організації, які здійснюють специфічні функції з обслуговування біржових торгів. До складу спеціалізованих органів входять:</a:t>
            </a:r>
          </a:p>
          <a:p>
            <a:pPr marL="0" indent="0">
              <a:buNone/>
            </a:pPr>
            <a:r>
              <a:rPr lang="uk-UA" b="1" i="1" dirty="0"/>
              <a:t>Котирувальна комісія</a:t>
            </a:r>
            <a:r>
              <a:rPr lang="uk-UA" dirty="0"/>
              <a:t> - вона організовує облік різних видів цін (попиту, пропозиції, початкових, заключних, договірних), їх динаміку при завершенні біржових операцій. Інформація про ціни оформляється у біржових бюлетенях і розглядається як біржовий довідник. Біржовий бюлетень є каталогом опрацювання даних про ціни на товари, які були представлені на торги, динаміку зміни в ході торгів, а також заключні ціни.</a:t>
            </a:r>
          </a:p>
          <a:p>
            <a:pPr marL="0" indent="0">
              <a:buNone/>
            </a:pPr>
            <a:r>
              <a:rPr lang="uk-UA" dirty="0"/>
              <a:t>Функції котирувальної комісії:</a:t>
            </a:r>
          </a:p>
          <a:p>
            <a:pPr lvl="0"/>
            <a:r>
              <a:rPr lang="uk-UA" dirty="0"/>
              <a:t>складання біржових бюлетенів цін на продукцію, підставою для розрахунку яких є угоди певного дня (періоду), заявки про попит і пропозицію та інші відомості;</a:t>
            </a:r>
          </a:p>
          <a:p>
            <a:pPr lvl="0"/>
            <a:r>
              <a:rPr lang="uk-UA" dirty="0"/>
              <a:t>нагляд за своєчасним наданням брокерам, членами і відвідувачами біржі відомостей про укладені угоди за їх участю;</a:t>
            </a:r>
          </a:p>
          <a:p>
            <a:pPr lvl="0"/>
            <a:r>
              <a:rPr lang="uk-UA" dirty="0"/>
              <a:t>надання інформаційно - довідковому відділу інформації про ціни і кон’юнктуру щодо товарів, які не включені в котирування ціни;</a:t>
            </a:r>
          </a:p>
          <a:p>
            <a:pPr lvl="0"/>
            <a:r>
              <a:rPr lang="uk-UA" dirty="0"/>
              <a:t>надання Біржовому комітету пропозицій про зміни або доповнення до порядку котирування, зміни форм бюлетеня, а також про способи його публікації.</a:t>
            </a:r>
          </a:p>
          <a:p>
            <a:r>
              <a:rPr lang="uk-UA" dirty="0"/>
              <a:t>Котирувальну комісію очолює один із членів Біржового комітету. До її складу, як правило, входить кілька брокерів. </a:t>
            </a:r>
          </a:p>
          <a:p>
            <a:pPr marL="0" indent="0">
              <a:buNone/>
            </a:pPr>
            <a:endParaRPr lang="uk-UA" dirty="0"/>
          </a:p>
        </p:txBody>
      </p:sp>
    </p:spTree>
    <p:extLst>
      <p:ext uri="{BB962C8B-B14F-4D97-AF65-F5344CB8AC3E}">
        <p14:creationId xmlns:p14="http://schemas.microsoft.com/office/powerpoint/2010/main" val="2946843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lnSpcReduction="10000"/>
          </a:bodyPr>
          <a:lstStyle/>
          <a:p>
            <a:pPr marL="0" indent="0">
              <a:buNone/>
            </a:pPr>
            <a:r>
              <a:rPr lang="uk-UA" b="1" i="1" dirty="0"/>
              <a:t>Комісія зі стандартів та якості (експертне бюро)</a:t>
            </a:r>
            <a:r>
              <a:rPr lang="uk-UA" dirty="0"/>
              <a:t> здійснює наступні функції:</a:t>
            </a:r>
          </a:p>
          <a:p>
            <a:pPr lvl="0"/>
            <a:r>
              <a:rPr lang="uk-UA" dirty="0"/>
              <a:t>визначення якісних характеристик товару, його виду, походження, стану на момент експертизи;</a:t>
            </a:r>
          </a:p>
          <a:p>
            <a:pPr lvl="0"/>
            <a:r>
              <a:rPr lang="uk-UA" dirty="0"/>
              <a:t>встановлення приблизної вартості товару;</a:t>
            </a:r>
          </a:p>
          <a:p>
            <a:pPr lvl="0"/>
            <a:r>
              <a:rPr lang="uk-UA" dirty="0"/>
              <a:t>консультація із загальних і спеціальних питань у спірних випадках;</a:t>
            </a:r>
          </a:p>
          <a:p>
            <a:pPr lvl="0"/>
            <a:r>
              <a:rPr lang="uk-UA" dirty="0"/>
              <a:t>розробка біржових стандартів, типових біржових контрактів;</a:t>
            </a:r>
          </a:p>
          <a:p>
            <a:pPr lvl="0"/>
            <a:r>
              <a:rPr lang="uk-UA" dirty="0"/>
              <a:t>реєстрація, тобто прийняття до обігу і котирування товарів на біржі. </a:t>
            </a:r>
          </a:p>
          <a:p>
            <a:pPr marL="0" indent="0">
              <a:buNone/>
            </a:pPr>
            <a:r>
              <a:rPr lang="uk-UA" b="1" i="1" dirty="0"/>
              <a:t>Біржовий арбітраж (арбітражна комісія)</a:t>
            </a:r>
            <a:r>
              <a:rPr lang="uk-UA" dirty="0"/>
              <a:t> - </a:t>
            </a:r>
            <a:r>
              <a:rPr lang="uk-UA" dirty="0" err="1"/>
              <a:t>оперативно</a:t>
            </a:r>
            <a:r>
              <a:rPr lang="uk-UA" dirty="0"/>
              <a:t> розглядає спірні питання, що виникають між членами біржі та іншими учасниками біржових торгів під час укладання та виконання біржових угод. Арбітражна комісія не має повноважень зобов’язати сторони виконувати її рішення і, по суті, є узгоджувальною. Арбітражна комісія надає консультаційні послуги з питань, що входять до її компетенції, аналізує правову практику біржі й розробляє напрямки її вдосконалення.</a:t>
            </a:r>
          </a:p>
          <a:p>
            <a:pPr marL="0" indent="0">
              <a:buNone/>
            </a:pPr>
            <a:r>
              <a:rPr lang="uk-UA" b="1" i="1" dirty="0"/>
              <a:t>Комісія з торгової (ділової) етики.</a:t>
            </a:r>
            <a:r>
              <a:rPr lang="uk-UA" dirty="0"/>
              <a:t> Виконує функції дотримання членами біржі та її учасниками норм і правил дисципліни виконання та проведення торгів. Крім перерахованих функцій, комісія виконує функцію контролю правил біржових торгів, інформування біржового комітету про порушення і підготовку відповідних документів. Комісія здійснює підготовку пропозицій про заміну повноважень учасників і представників.</a:t>
            </a:r>
          </a:p>
          <a:p>
            <a:pPr marL="0" indent="0">
              <a:buNone/>
            </a:pPr>
            <a:endParaRPr lang="uk-UA" dirty="0"/>
          </a:p>
        </p:txBody>
      </p:sp>
    </p:spTree>
    <p:extLst>
      <p:ext uri="{BB962C8B-B14F-4D97-AF65-F5344CB8AC3E}">
        <p14:creationId xmlns:p14="http://schemas.microsoft.com/office/powerpoint/2010/main" val="2728928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5" cy="6336704"/>
          </a:xfrm>
        </p:spPr>
        <p:txBody>
          <a:bodyPr>
            <a:normAutofit/>
          </a:bodyPr>
          <a:lstStyle/>
          <a:p>
            <a:pPr marL="0" indent="0">
              <a:buNone/>
            </a:pPr>
            <a:r>
              <a:rPr lang="uk-UA" b="1" i="1" dirty="0"/>
              <a:t>Комісія з прийому нових членів</a:t>
            </a:r>
            <a:r>
              <a:rPr lang="uk-UA" dirty="0"/>
              <a:t> біржі виконує наступні функції: розглядає заяви про прийняття членів біржі, аналізує фінансове і господарське становище фірм, підприємств, які виявили бажання стати членами біржі, здійснює оцінку професійних і ділових якостей нових членів біржі, розробляє прогнози і рекомендації Біржовому комітету (Раді директорів) про прийняття нових членів біржі.</a:t>
            </a:r>
          </a:p>
          <a:p>
            <a:pPr marL="0" indent="0">
              <a:buNone/>
            </a:pPr>
            <a:r>
              <a:rPr lang="uk-UA" dirty="0"/>
              <a:t>Серед комерційних організацій, які створюються </a:t>
            </a:r>
            <a:r>
              <a:rPr lang="uk-UA" dirty="0" err="1"/>
              <a:t>біржею</a:t>
            </a:r>
            <a:r>
              <a:rPr lang="uk-UA" dirty="0"/>
              <a:t>, є розрахун­кова палата, біржові складські приміщення.</a:t>
            </a:r>
          </a:p>
          <a:p>
            <a:pPr marL="0" indent="0">
              <a:buNone/>
            </a:pPr>
            <a:r>
              <a:rPr lang="uk-UA" b="1" i="1" dirty="0"/>
              <a:t>Розрахункова палата</a:t>
            </a:r>
            <a:r>
              <a:rPr lang="uk-UA" b="1" dirty="0"/>
              <a:t> – </a:t>
            </a:r>
            <a:r>
              <a:rPr lang="uk-UA" dirty="0"/>
              <a:t>єдиний розрахунково - фінансовий центр, який обслуговує біржову торгівлю, тобто реєструє, </a:t>
            </a:r>
            <a:r>
              <a:rPr lang="uk-UA" dirty="0" err="1"/>
              <a:t>оперативно</a:t>
            </a:r>
            <a:r>
              <a:rPr lang="uk-UA" dirty="0"/>
              <a:t> здійснює контроль і розрахунки за біржовими операціями, одержує гарантійні внески за контрактами, готує матеріали з угод для Котирувальної комісії.</a:t>
            </a:r>
          </a:p>
          <a:p>
            <a:pPr marL="0" indent="0">
              <a:buNone/>
            </a:pPr>
            <a:r>
              <a:rPr lang="uk-UA" dirty="0"/>
              <a:t>Функції і завдання:</a:t>
            </a:r>
          </a:p>
          <a:p>
            <a:pPr lvl="0"/>
            <a:r>
              <a:rPr lang="uk-UA" dirty="0"/>
              <a:t>реєстрація всіх угод, укладених у біржовому залі протягом біржового дня;</a:t>
            </a:r>
          </a:p>
          <a:p>
            <a:pPr lvl="0"/>
            <a:r>
              <a:rPr lang="uk-UA" dirty="0"/>
              <a:t>реєстрація попиту та пропозиції на біржі за даними відповідних заявок, зроблених продавцями й покупцями;</a:t>
            </a:r>
          </a:p>
          <a:p>
            <a:pPr lvl="0"/>
            <a:r>
              <a:rPr lang="uk-UA" dirty="0"/>
              <a:t>здійснення розрахунків зі сторонами за біржовими угодами;</a:t>
            </a:r>
          </a:p>
          <a:p>
            <a:pPr lvl="0"/>
            <a:r>
              <a:rPr lang="uk-UA" dirty="0"/>
              <a:t>оформлення всіх документів, пов’язаних з розрахунками й реєстрацією угод.</a:t>
            </a:r>
          </a:p>
          <a:p>
            <a:pPr marL="0" indent="0">
              <a:buNone/>
            </a:pPr>
            <a:endParaRPr lang="uk-UA" dirty="0"/>
          </a:p>
        </p:txBody>
      </p:sp>
    </p:spTree>
    <p:extLst>
      <p:ext uri="{BB962C8B-B14F-4D97-AF65-F5344CB8AC3E}">
        <p14:creationId xmlns:p14="http://schemas.microsoft.com/office/powerpoint/2010/main" val="2095653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en-US" dirty="0"/>
          </a:p>
        </p:txBody>
      </p:sp>
      <p:sp>
        <p:nvSpPr>
          <p:cNvPr id="3" name="Содержимое 2"/>
          <p:cNvSpPr>
            <a:spLocks noGrp="1"/>
          </p:cNvSpPr>
          <p:nvPr>
            <p:ph idx="1"/>
          </p:nvPr>
        </p:nvSpPr>
        <p:spPr/>
        <p:txBody>
          <a:bodyPr>
            <a:normAutofit/>
          </a:bodyPr>
          <a:lstStyle/>
          <a:p>
            <a:r>
              <a:rPr lang="uk-UA" i="1" dirty="0" smtClean="0"/>
              <a:t>1</a:t>
            </a:r>
            <a:r>
              <a:rPr lang="uk-UA" i="1" dirty="0"/>
              <a:t>. Організаційно - правові засади діяльності товарної біржі</a:t>
            </a:r>
            <a:endParaRPr lang="uk-UA" dirty="0"/>
          </a:p>
          <a:p>
            <a:r>
              <a:rPr lang="uk-UA" i="1" dirty="0" smtClean="0"/>
              <a:t>2</a:t>
            </a:r>
            <a:r>
              <a:rPr lang="uk-UA" i="1" dirty="0"/>
              <a:t>. Структура управління </a:t>
            </a:r>
            <a:r>
              <a:rPr lang="uk-UA" i="1" dirty="0" err="1"/>
              <a:t>біржею</a:t>
            </a:r>
            <a:r>
              <a:rPr lang="uk-UA" i="1" dirty="0"/>
              <a:t> та її органи</a:t>
            </a:r>
            <a:endParaRPr lang="uk-UA" dirty="0"/>
          </a:p>
          <a:p>
            <a:pPr marL="0" indent="0">
              <a:buNone/>
            </a:pPr>
            <a:endParaRPr lang="ru-RU" b="1" i="1" dirty="0">
              <a:latin typeface="Times New Roman" pitchFamily="18" charset="0"/>
              <a:cs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04664"/>
            <a:ext cx="8686800" cy="465620"/>
          </a:xfrm>
        </p:spPr>
        <p:txBody>
          <a:bodyPr>
            <a:normAutofit/>
          </a:bodyPr>
          <a:lstStyle/>
          <a:p>
            <a:r>
              <a:rPr lang="uk-UA" sz="2000" b="1" dirty="0" smtClean="0"/>
              <a:t>1</a:t>
            </a:r>
            <a:r>
              <a:rPr lang="uk-UA" sz="2000" b="1" dirty="0"/>
              <a:t>. Організаційно - правові засади діяльності товарної біржі</a:t>
            </a:r>
            <a:endParaRPr lang="uk-UA" sz="2000" dirty="0"/>
          </a:p>
        </p:txBody>
      </p:sp>
      <p:sp>
        <p:nvSpPr>
          <p:cNvPr id="3" name="Содержимое 2"/>
          <p:cNvSpPr>
            <a:spLocks noGrp="1"/>
          </p:cNvSpPr>
          <p:nvPr>
            <p:ph idx="1"/>
          </p:nvPr>
        </p:nvSpPr>
        <p:spPr>
          <a:xfrm>
            <a:off x="251520" y="980728"/>
            <a:ext cx="8686800" cy="5688632"/>
          </a:xfrm>
        </p:spPr>
        <p:txBody>
          <a:bodyPr>
            <a:noAutofit/>
          </a:bodyPr>
          <a:lstStyle/>
          <a:p>
            <a:pPr>
              <a:buNone/>
            </a:pPr>
            <a:r>
              <a:rPr lang="uk-UA" sz="1400" b="1" dirty="0" smtClean="0"/>
              <a:t>			</a:t>
            </a:r>
            <a:r>
              <a:rPr lang="uk-UA" sz="1400" b="1" dirty="0" smtClean="0">
                <a:latin typeface="Constantia" pitchFamily="18" charset="0"/>
              </a:rPr>
              <a:t>                                 </a:t>
            </a:r>
          </a:p>
          <a:p>
            <a:pPr>
              <a:spcBef>
                <a:spcPts val="0"/>
              </a:spcBef>
              <a:buNone/>
            </a:pPr>
            <a:r>
              <a:rPr lang="ru-RU" sz="1400" b="1" dirty="0" smtClean="0">
                <a:latin typeface="Times New Roman" pitchFamily="18" charset="0"/>
                <a:cs typeface="Times New Roman" pitchFamily="18" charset="0"/>
              </a:rPr>
              <a:t>	</a:t>
            </a:r>
            <a:r>
              <a:rPr lang="uk-UA" b="1" dirty="0"/>
              <a:t>Товарна біржа</a:t>
            </a:r>
            <a:r>
              <a:rPr lang="uk-UA" dirty="0"/>
              <a:t> – це організація, що об’єднує юридичних і фізичних осіб, які здійснюють виробничу й комерційну діяльність, і має за мету надання послуг в укладанні біржових угод, виявлення товарних цін, попиту та пропозиції на товари, вивчення , упорядкування і полегшення товарообігу й пов’язаних з ним торговельних операцій. </a:t>
            </a:r>
          </a:p>
          <a:p>
            <a:pPr>
              <a:spcBef>
                <a:spcPts val="0"/>
              </a:spcBef>
              <a:buNone/>
            </a:pPr>
            <a:endParaRPr lang="uk-UA" sz="1400" dirty="0" smtClean="0">
              <a:latin typeface="Times New Roman" pitchFamily="18" charset="0"/>
              <a:cs typeface="Times New Roman" pitchFamily="18" charset="0"/>
            </a:endParaRPr>
          </a:p>
          <a:p>
            <a:r>
              <a:rPr lang="uk-UA" dirty="0"/>
              <a:t>Згідно зі ст.1 Закону України „Про товарну біржу” товарна біржа не займається комерційним посередництвом і не має на меті одержання прибутку. У даному випадку має місце правова колізія, яка полягає у тому, що на сьогодні в Україні немає неприбуткових бірж.  У Законі „ Про товарні біржі” лише підкреслюється той факт, що в біржі як структури відсутня зацікавленість у результатах купівлі - продажу товарів, що обертаються на біржовому майданчику. „Неприбутковий статус” біржі проявляється у тому сенсі, що вона не має права за власний рахунок  і з власних інтересів купувати й продавати біржовий товар з метою отримання прибутку.</a:t>
            </a:r>
          </a:p>
          <a:p>
            <a:r>
              <a:rPr lang="uk-UA" dirty="0"/>
              <a:t>З урахуванням бухгалтерської та фінансової звітності біржа - прибуткове комерційне підприємство.</a:t>
            </a:r>
          </a:p>
          <a:p>
            <a:pPr>
              <a:spcBef>
                <a:spcPts val="0"/>
              </a:spcBef>
              <a:buNone/>
            </a:pPr>
            <a:endParaRPr lang="uk-UA" sz="1400" dirty="0" smtClean="0">
              <a:latin typeface="Times New Roman" pitchFamily="18" charset="0"/>
              <a:cs typeface="Times New Roman" pitchFamily="18" charset="0"/>
            </a:endParaRPr>
          </a:p>
          <a:p>
            <a:pPr>
              <a:buNone/>
            </a:pPr>
            <a:r>
              <a:rPr lang="uk-UA" sz="1400" dirty="0">
                <a:latin typeface="Constantia" pitchFamily="18" charset="0"/>
              </a:rPr>
              <a:t> </a:t>
            </a:r>
            <a:endParaRPr lang="uk-UA" sz="1400" dirty="0" smtClean="0">
              <a:latin typeface="Constantia" pitchFamily="18" charset="0"/>
            </a:endParaRPr>
          </a:p>
          <a:p>
            <a:pPr>
              <a:buNone/>
            </a:pPr>
            <a:r>
              <a:rPr lang="ru-RU" sz="1400" dirty="0">
                <a:latin typeface="Constantia" pitchFamily="18" charset="0"/>
              </a:rPr>
              <a:t> </a:t>
            </a:r>
            <a:r>
              <a:rPr lang="ru-RU" sz="1400" dirty="0" smtClean="0">
                <a:latin typeface="Constantia" pitchFamily="18" charset="0"/>
              </a:rPr>
              <a:t>        </a:t>
            </a:r>
            <a:endParaRPr lang="en-US" sz="1400" dirty="0">
              <a:latin typeface="Constantia" pitchFamily="18" charset="0"/>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pPr>
              <a:buNone/>
            </a:pPr>
            <a:r>
              <a:rPr lang="uk-UA" sz="1400" b="1" dirty="0" smtClean="0"/>
              <a:t>			</a:t>
            </a:r>
            <a:r>
              <a:rPr lang="uk-UA" sz="1400" b="1" dirty="0" smtClean="0">
                <a:latin typeface="Constantia" pitchFamily="18" charset="0"/>
              </a:rPr>
              <a:t>                                 </a:t>
            </a:r>
          </a:p>
          <a:p>
            <a:pPr marL="0" indent="0"/>
            <a:r>
              <a:rPr lang="uk-UA" sz="1500" dirty="0" smtClean="0">
                <a:solidFill>
                  <a:schemeClr val="tx1"/>
                </a:solidFill>
              </a:rPr>
              <a:t>Засновниками </a:t>
            </a:r>
            <a:r>
              <a:rPr lang="uk-UA" sz="1500" dirty="0">
                <a:solidFill>
                  <a:schemeClr val="tx1"/>
                </a:solidFill>
              </a:rPr>
              <a:t>товарних бірж не можуть бути органи державної влади і місцевого самоврядування , а також державні й комунальні підприємства, установи (організації), які повністю або частково утримуються за рахунок Державного бюджету України або місцевих бюджетів.</a:t>
            </a:r>
          </a:p>
          <a:p>
            <a:pPr marL="0" indent="0">
              <a:buNone/>
            </a:pPr>
            <a:r>
              <a:rPr lang="uk-UA" sz="1500" dirty="0">
                <a:solidFill>
                  <a:schemeClr val="tx1"/>
                </a:solidFill>
              </a:rPr>
              <a:t>Член товарної </a:t>
            </a:r>
            <a:r>
              <a:rPr lang="uk-UA" sz="1500" u="sng" dirty="0">
                <a:solidFill>
                  <a:schemeClr val="tx1"/>
                </a:solidFill>
                <a:hlinkClick r:id="rId2"/>
              </a:rPr>
              <a:t>біржі</a:t>
            </a:r>
            <a:r>
              <a:rPr lang="uk-UA" sz="1500" dirty="0">
                <a:solidFill>
                  <a:schemeClr val="tx1"/>
                </a:solidFill>
              </a:rPr>
              <a:t> </a:t>
            </a:r>
            <a:r>
              <a:rPr lang="uk-UA" sz="1500" b="1" i="1" dirty="0">
                <a:solidFill>
                  <a:schemeClr val="tx1"/>
                </a:solidFill>
              </a:rPr>
              <a:t>має право</a:t>
            </a:r>
            <a:r>
              <a:rPr lang="uk-UA" sz="1500" dirty="0">
                <a:solidFill>
                  <a:schemeClr val="tx1"/>
                </a:solidFill>
              </a:rPr>
              <a:t> сам  або через свого представника:</a:t>
            </a:r>
          </a:p>
          <a:p>
            <a:pPr marL="0" lvl="0" indent="0"/>
            <a:r>
              <a:rPr lang="uk-UA" sz="1500" dirty="0">
                <a:solidFill>
                  <a:schemeClr val="tx1"/>
                </a:solidFill>
              </a:rPr>
              <a:t>здійснювати біржові операції на </a:t>
            </a:r>
            <a:r>
              <a:rPr lang="uk-UA" sz="1500" u="sng" dirty="0">
                <a:solidFill>
                  <a:schemeClr val="tx1"/>
                </a:solidFill>
                <a:hlinkClick r:id="rId3"/>
              </a:rPr>
              <a:t>біржі</a:t>
            </a:r>
            <a:r>
              <a:rPr lang="uk-UA" sz="1500" dirty="0">
                <a:solidFill>
                  <a:schemeClr val="tx1"/>
                </a:solidFill>
              </a:rPr>
              <a:t> й одержувати за це винагороду;</a:t>
            </a:r>
          </a:p>
          <a:p>
            <a:pPr marL="0" lvl="0" indent="0"/>
            <a:r>
              <a:rPr lang="uk-UA" sz="1500" dirty="0">
                <a:solidFill>
                  <a:schemeClr val="tx1"/>
                </a:solidFill>
              </a:rPr>
              <a:t>брати участь у вирішенні питань діяльності </a:t>
            </a:r>
            <a:r>
              <a:rPr lang="uk-UA" sz="1500" u="sng" dirty="0">
                <a:solidFill>
                  <a:schemeClr val="tx1"/>
                </a:solidFill>
                <a:hlinkClick r:id="rId4"/>
              </a:rPr>
              <a:t>біржі</a:t>
            </a:r>
            <a:r>
              <a:rPr lang="uk-UA" sz="1500" dirty="0">
                <a:solidFill>
                  <a:schemeClr val="tx1"/>
                </a:solidFill>
              </a:rPr>
              <a:t>, обирати й бути обраним до її керівних органів;</a:t>
            </a:r>
          </a:p>
          <a:p>
            <a:pPr marL="0" lvl="0" indent="0"/>
            <a:r>
              <a:rPr lang="uk-UA" sz="1500" dirty="0">
                <a:solidFill>
                  <a:schemeClr val="tx1"/>
                </a:solidFill>
              </a:rPr>
              <a:t>здійснювати всі правочинності, що випливають із сплати пайового або вступного внеску;</a:t>
            </a:r>
          </a:p>
          <a:p>
            <a:pPr marL="0" lvl="0" indent="0"/>
            <a:r>
              <a:rPr lang="uk-UA" sz="1500" dirty="0">
                <a:solidFill>
                  <a:schemeClr val="tx1"/>
                </a:solidFill>
              </a:rPr>
              <a:t>користуватися всіма послугами </a:t>
            </a:r>
            <a:r>
              <a:rPr lang="uk-UA" sz="1500" u="sng" dirty="0">
                <a:solidFill>
                  <a:schemeClr val="tx1"/>
                </a:solidFill>
              </a:rPr>
              <a:t>біржі</a:t>
            </a:r>
            <a:r>
              <a:rPr lang="uk-UA" sz="1500" dirty="0">
                <a:solidFill>
                  <a:schemeClr val="tx1"/>
                </a:solidFill>
              </a:rPr>
              <a:t>.</a:t>
            </a:r>
          </a:p>
          <a:p>
            <a:pPr marL="0" indent="0">
              <a:buNone/>
            </a:pPr>
            <a:r>
              <a:rPr lang="uk-UA" sz="1500" dirty="0">
                <a:solidFill>
                  <a:schemeClr val="tx1"/>
                </a:solidFill>
              </a:rPr>
              <a:t>Член товарної </a:t>
            </a:r>
            <a:r>
              <a:rPr lang="uk-UA" sz="1500" u="sng" dirty="0">
                <a:solidFill>
                  <a:schemeClr val="tx1"/>
                </a:solidFill>
                <a:hlinkClick r:id="rId5"/>
              </a:rPr>
              <a:t>біржі</a:t>
            </a:r>
            <a:r>
              <a:rPr lang="uk-UA" sz="1500" dirty="0">
                <a:solidFill>
                  <a:schemeClr val="tx1"/>
                </a:solidFill>
              </a:rPr>
              <a:t> </a:t>
            </a:r>
            <a:r>
              <a:rPr lang="uk-UA" sz="1500" b="1" i="1" dirty="0">
                <a:solidFill>
                  <a:schemeClr val="tx1"/>
                </a:solidFill>
              </a:rPr>
              <a:t>зобов’язаний</a:t>
            </a:r>
            <a:r>
              <a:rPr lang="uk-UA" sz="1500" dirty="0">
                <a:solidFill>
                  <a:schemeClr val="tx1"/>
                </a:solidFill>
              </a:rPr>
              <a:t>:</a:t>
            </a:r>
          </a:p>
          <a:p>
            <a:pPr marL="0" lvl="0" indent="0"/>
            <a:r>
              <a:rPr lang="uk-UA" sz="1500" dirty="0">
                <a:solidFill>
                  <a:schemeClr val="tx1"/>
                </a:solidFill>
              </a:rPr>
              <a:t>додержуватись статуту </a:t>
            </a:r>
            <a:r>
              <a:rPr lang="uk-UA" sz="1500" u="sng" dirty="0">
                <a:solidFill>
                  <a:schemeClr val="tx1"/>
                </a:solidFill>
                <a:hlinkClick r:id="rId6"/>
              </a:rPr>
              <a:t>біржі</a:t>
            </a:r>
            <a:r>
              <a:rPr lang="uk-UA" sz="1500" dirty="0">
                <a:solidFill>
                  <a:schemeClr val="tx1"/>
                </a:solidFill>
              </a:rPr>
              <a:t>, біржових правил торгівлі, рішень загальних зборів членів </a:t>
            </a:r>
            <a:r>
              <a:rPr lang="uk-UA" sz="1500" u="sng" dirty="0">
                <a:solidFill>
                  <a:schemeClr val="tx1"/>
                </a:solidFill>
                <a:hlinkClick r:id="rId7"/>
              </a:rPr>
              <a:t>біржі</a:t>
            </a:r>
            <a:r>
              <a:rPr lang="uk-UA" sz="1500" dirty="0">
                <a:solidFill>
                  <a:schemeClr val="tx1"/>
                </a:solidFill>
              </a:rPr>
              <a:t> та біржового комітету (ради </a:t>
            </a:r>
            <a:r>
              <a:rPr lang="uk-UA" sz="1500" u="sng" dirty="0">
                <a:solidFill>
                  <a:schemeClr val="tx1"/>
                </a:solidFill>
              </a:rPr>
              <a:t>біржі</a:t>
            </a:r>
            <a:r>
              <a:rPr lang="uk-UA" sz="1500" dirty="0">
                <a:solidFill>
                  <a:schemeClr val="tx1"/>
                </a:solidFill>
              </a:rPr>
              <a:t>);</a:t>
            </a:r>
          </a:p>
          <a:p>
            <a:pPr marL="0" lvl="0" indent="0"/>
            <a:r>
              <a:rPr lang="uk-UA" sz="1500" dirty="0">
                <a:solidFill>
                  <a:schemeClr val="tx1"/>
                </a:solidFill>
              </a:rPr>
              <a:t>проводити розрахунки за своїми угодами відповідно до правил біржової торгівлі й своєчасно інформувати біржовий комітет (раду біржі) про зміни у своєму фінансовому становищі, що можуть негативно вплинути на виконання його зобов’язань перед третіми особами і </a:t>
            </a:r>
            <a:r>
              <a:rPr lang="uk-UA" sz="1500" dirty="0" err="1">
                <a:solidFill>
                  <a:schemeClr val="tx1"/>
                </a:solidFill>
              </a:rPr>
              <a:t>біржею</a:t>
            </a:r>
            <a:r>
              <a:rPr lang="uk-UA" sz="1500" dirty="0">
                <a:solidFill>
                  <a:schemeClr val="tx1"/>
                </a:solidFill>
              </a:rPr>
              <a:t>;</a:t>
            </a:r>
          </a:p>
          <a:p>
            <a:pPr marL="0" lvl="0" indent="0"/>
            <a:r>
              <a:rPr lang="uk-UA" sz="1500" dirty="0">
                <a:solidFill>
                  <a:schemeClr val="tx1"/>
                </a:solidFill>
              </a:rPr>
              <a:t>сплачувати членські внески;</a:t>
            </a:r>
          </a:p>
          <a:p>
            <a:pPr marL="0" lvl="0" indent="0"/>
            <a:r>
              <a:rPr lang="uk-UA" sz="1500" dirty="0">
                <a:solidFill>
                  <a:schemeClr val="tx1"/>
                </a:solidFill>
              </a:rPr>
              <a:t>вести облік здійснюваних угод за формою, визначеною правилами біржової торгівлі;</a:t>
            </a:r>
          </a:p>
          <a:p>
            <a:pPr marL="0" lvl="0" indent="0"/>
            <a:r>
              <a:rPr lang="uk-UA" sz="1500" dirty="0">
                <a:solidFill>
                  <a:schemeClr val="tx1"/>
                </a:solidFill>
              </a:rPr>
              <a:t>подавати необхідну інформацію контролюючим органам біржі;</a:t>
            </a:r>
          </a:p>
          <a:p>
            <a:pPr marL="0" lvl="0" indent="0"/>
            <a:r>
              <a:rPr lang="uk-UA" sz="1500" dirty="0">
                <a:solidFill>
                  <a:schemeClr val="tx1"/>
                </a:solidFill>
              </a:rPr>
              <a:t>не розголошувати конфіденційні відомості й комерційну таємницю про діяльність біржі.</a:t>
            </a:r>
          </a:p>
          <a:p>
            <a:pPr marL="0" indent="0">
              <a:buNone/>
            </a:pPr>
            <a:r>
              <a:rPr lang="ru-RU" sz="1300" dirty="0" smtClean="0">
                <a:solidFill>
                  <a:schemeClr val="tx1"/>
                </a:solidFill>
                <a:latin typeface="Constantia" pitchFamily="18" charset="0"/>
              </a:rPr>
              <a:t>         </a:t>
            </a:r>
            <a:endParaRPr lang="en-US" sz="1300" dirty="0">
              <a:solidFill>
                <a:schemeClr val="tx1"/>
              </a:solidFill>
              <a:latin typeface="Constantia" pitchFamily="18" charset="0"/>
            </a:endParaRPr>
          </a:p>
        </p:txBody>
      </p:sp>
    </p:spTree>
    <p:extLst>
      <p:ext uri="{BB962C8B-B14F-4D97-AF65-F5344CB8AC3E}">
        <p14:creationId xmlns:p14="http://schemas.microsoft.com/office/powerpoint/2010/main" val="2873496171"/>
      </p:ext>
    </p:extLst>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pPr>
              <a:buNone/>
            </a:pPr>
            <a:r>
              <a:rPr lang="uk-UA" sz="1400" b="1" dirty="0" smtClean="0"/>
              <a:t>			</a:t>
            </a:r>
            <a:r>
              <a:rPr lang="uk-UA" sz="1400" b="1" dirty="0" smtClean="0">
                <a:latin typeface="Constantia" pitchFamily="18" charset="0"/>
              </a:rPr>
              <a:t>                                 </a:t>
            </a:r>
          </a:p>
          <a:p>
            <a:pPr marL="0" indent="0">
              <a:buNone/>
            </a:pPr>
            <a:r>
              <a:rPr lang="uk-UA" sz="1500" dirty="0"/>
              <a:t>Слід розрізняти поняття </a:t>
            </a:r>
            <a:r>
              <a:rPr lang="uk-UA" sz="1500" b="1" i="1" dirty="0"/>
              <a:t>член біржі й учасник біржової торгівлі.</a:t>
            </a:r>
            <a:endParaRPr lang="uk-UA" sz="1500" dirty="0"/>
          </a:p>
          <a:p>
            <a:pPr marL="0" indent="0">
              <a:buNone/>
            </a:pPr>
            <a:r>
              <a:rPr lang="uk-UA" sz="1500" dirty="0"/>
              <a:t>Учасниками біржових торгів є члени біржі й особи, які мають відповідно до законодавства і правил біржової торгівлі право брати участь у біржових торгах. Склад учасників біржової торгівлі визначається залежно від виду біржі (фондова або товарна) і прийнятими законодавчими актами.</a:t>
            </a:r>
          </a:p>
          <a:p>
            <a:pPr marL="0" indent="0">
              <a:buNone/>
            </a:pPr>
            <a:r>
              <a:rPr lang="uk-UA" sz="1500" dirty="0"/>
              <a:t>Присутніх у біржовому залі можна умовно розподілити на групи:</a:t>
            </a:r>
          </a:p>
          <a:p>
            <a:pPr lvl="0"/>
            <a:r>
              <a:rPr lang="uk-UA" sz="1500" dirty="0"/>
              <a:t>група посередників, які укладають біржові угоди;</a:t>
            </a:r>
          </a:p>
          <a:p>
            <a:pPr lvl="0"/>
            <a:r>
              <a:rPr lang="uk-UA" sz="1500" dirty="0"/>
              <a:t>організатори укладання біржових угод;</a:t>
            </a:r>
          </a:p>
          <a:p>
            <a:pPr lvl="0"/>
            <a:r>
              <a:rPr lang="uk-UA" sz="1500" dirty="0"/>
              <a:t>група контролю;</a:t>
            </a:r>
          </a:p>
          <a:p>
            <a:pPr lvl="0"/>
            <a:r>
              <a:rPr lang="uk-UA" sz="1500" dirty="0"/>
              <a:t>група спостереження.</a:t>
            </a:r>
          </a:p>
          <a:p>
            <a:pPr marL="0" indent="0">
              <a:buNone/>
            </a:pPr>
            <a:r>
              <a:rPr lang="uk-UA" sz="1500" b="1" i="1" dirty="0"/>
              <a:t>Група посередників</a:t>
            </a:r>
            <a:r>
              <a:rPr lang="uk-UA" sz="1500" dirty="0"/>
              <a:t>, які укладають біржові угоди. Їх склад визначається правилами біржової торгівлі й може відрізнятися залежно від того, якого типу є біржа: відкрита і закрита. </a:t>
            </a:r>
          </a:p>
          <a:p>
            <a:pPr marL="0" indent="0">
              <a:buNone/>
            </a:pPr>
            <a:r>
              <a:rPr lang="uk-UA" sz="1500" dirty="0"/>
              <a:t>На відкритій біржі укладати угоди мають право:</a:t>
            </a:r>
          </a:p>
          <a:p>
            <a:pPr lvl="0"/>
            <a:r>
              <a:rPr lang="uk-UA" sz="1500" dirty="0"/>
              <a:t>члени біржі та їх представники;</a:t>
            </a:r>
          </a:p>
          <a:p>
            <a:pPr lvl="0"/>
            <a:r>
              <a:rPr lang="uk-UA" sz="1500" dirty="0"/>
              <a:t>брокери, акредитовані на біржі;</a:t>
            </a:r>
          </a:p>
          <a:p>
            <a:pPr lvl="0"/>
            <a:r>
              <a:rPr lang="uk-UA" sz="1500" dirty="0"/>
              <a:t>постійні й разові відвідувачі, які отримали право на участь у біржових торгах.</a:t>
            </a:r>
          </a:p>
          <a:p>
            <a:r>
              <a:rPr lang="uk-UA" sz="1500" dirty="0"/>
              <a:t>На закритій біржі право укладати угоди мають:</a:t>
            </a:r>
          </a:p>
          <a:p>
            <a:pPr lvl="0"/>
            <a:r>
              <a:rPr lang="uk-UA" sz="1500" dirty="0"/>
              <a:t>члени біржі та їх представники;</a:t>
            </a:r>
          </a:p>
          <a:p>
            <a:pPr lvl="0"/>
            <a:r>
              <a:rPr lang="uk-UA" sz="1500" dirty="0"/>
              <a:t>брокери, акредитовані на біржі.</a:t>
            </a:r>
          </a:p>
          <a:p>
            <a:pPr marL="0" indent="0">
              <a:buNone/>
            </a:pPr>
            <a:r>
              <a:rPr lang="ru-RU" sz="1500" dirty="0" smtClean="0">
                <a:solidFill>
                  <a:schemeClr val="tx1"/>
                </a:solidFill>
                <a:latin typeface="Constantia" pitchFamily="18" charset="0"/>
              </a:rPr>
              <a:t>         </a:t>
            </a:r>
            <a:endParaRPr lang="en-US" sz="1500" dirty="0">
              <a:solidFill>
                <a:schemeClr val="tx1"/>
              </a:solidFill>
              <a:latin typeface="Constantia" pitchFamily="18" charset="0"/>
            </a:endParaRPr>
          </a:p>
        </p:txBody>
      </p:sp>
    </p:spTree>
    <p:extLst>
      <p:ext uri="{BB962C8B-B14F-4D97-AF65-F5344CB8AC3E}">
        <p14:creationId xmlns:p14="http://schemas.microsoft.com/office/powerpoint/2010/main" val="1526570415"/>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pPr>
              <a:buNone/>
            </a:pPr>
            <a:r>
              <a:rPr lang="uk-UA" sz="1400" b="1" dirty="0" smtClean="0"/>
              <a:t>			</a:t>
            </a:r>
            <a:r>
              <a:rPr lang="uk-UA" sz="1400" b="1" dirty="0" smtClean="0">
                <a:latin typeface="Constantia" pitchFamily="18" charset="0"/>
              </a:rPr>
              <a:t>                                 </a:t>
            </a:r>
          </a:p>
          <a:p>
            <a:pPr marL="0" indent="0">
              <a:buNone/>
            </a:pPr>
            <a:r>
              <a:rPr lang="uk-UA" b="1" i="1" dirty="0" smtClean="0"/>
              <a:t>Організатори укладання біржових угод</a:t>
            </a:r>
            <a:r>
              <a:rPr lang="uk-UA" dirty="0" smtClean="0"/>
              <a:t> утворюють необхідні умови учасникам торгів для укладання угод. До них належать:</a:t>
            </a:r>
          </a:p>
          <a:p>
            <a:pPr lvl="0"/>
            <a:r>
              <a:rPr lang="uk-UA" dirty="0" smtClean="0"/>
              <a:t>маклери, які ведуть біржовий торг;</a:t>
            </a:r>
          </a:p>
          <a:p>
            <a:pPr lvl="0"/>
            <a:r>
              <a:rPr lang="uk-UA" dirty="0" smtClean="0"/>
              <a:t>оператори (помічники маклера), які фіксують укладені угоди у своєму колі;</a:t>
            </a:r>
          </a:p>
          <a:p>
            <a:pPr lvl="0"/>
            <a:r>
              <a:rPr lang="uk-UA" dirty="0" smtClean="0"/>
              <a:t>співробітники розрахункової палати, які допомагають брокерам оформити укладену угоду;</a:t>
            </a:r>
          </a:p>
          <a:p>
            <a:pPr lvl="0"/>
            <a:r>
              <a:rPr lang="uk-UA" dirty="0" smtClean="0"/>
              <a:t>працівники відділу експертизи біржі, які проводять експертизу товарів, що виставлені на торг, і надають необхідну консультацію учасникам торгів;</a:t>
            </a:r>
          </a:p>
          <a:p>
            <a:pPr lvl="0"/>
            <a:r>
              <a:rPr lang="uk-UA" dirty="0" smtClean="0"/>
              <a:t>працівники юридичного відділу, які консультують під час оформлення укладеної угоди й складання біржових договорів.</a:t>
            </a:r>
          </a:p>
          <a:p>
            <a:pPr marL="0" indent="0">
              <a:buNone/>
            </a:pPr>
            <a:r>
              <a:rPr lang="uk-UA" b="1" i="1" dirty="0" smtClean="0"/>
              <a:t>Група контролю здійснює</a:t>
            </a:r>
            <a:r>
              <a:rPr lang="uk-UA" dirty="0" smtClean="0"/>
              <a:t> безпосередній контроль за проходженням торгу, виконанням законодавства </a:t>
            </a:r>
            <a:r>
              <a:rPr lang="uk-UA" dirty="0" err="1" smtClean="0"/>
              <a:t>біржею</a:t>
            </a:r>
            <a:r>
              <a:rPr lang="uk-UA" dirty="0" smtClean="0"/>
              <a:t> і біржовими посередниками. Сюди входять представники біржового комітету, ревізійної комісії, відділу організації біржових торгів, комітету з етики.</a:t>
            </a:r>
          </a:p>
          <a:p>
            <a:r>
              <a:rPr lang="uk-UA" b="1" i="1" dirty="0" smtClean="0"/>
              <a:t>Група спостереження.</a:t>
            </a:r>
            <a:r>
              <a:rPr lang="uk-UA" dirty="0" smtClean="0"/>
              <a:t> Це - запрошені </a:t>
            </a:r>
            <a:r>
              <a:rPr lang="uk-UA" dirty="0" err="1" smtClean="0"/>
              <a:t>біржею</a:t>
            </a:r>
            <a:r>
              <a:rPr lang="uk-UA" dirty="0" smtClean="0"/>
              <a:t> спеціалісти (преса, телебачення, разові відвідувачі).</a:t>
            </a:r>
          </a:p>
          <a:p>
            <a:pPr marL="0" indent="0">
              <a:buNone/>
            </a:pPr>
            <a:r>
              <a:rPr lang="ru-RU" sz="1500" dirty="0" smtClean="0">
                <a:solidFill>
                  <a:schemeClr val="tx1"/>
                </a:solidFill>
                <a:latin typeface="Constantia" pitchFamily="18" charset="0"/>
              </a:rPr>
              <a:t>         </a:t>
            </a:r>
            <a:endParaRPr lang="en-US" sz="1500" dirty="0">
              <a:solidFill>
                <a:schemeClr val="tx1"/>
              </a:solidFill>
              <a:latin typeface="Constantia" pitchFamily="18" charset="0"/>
            </a:endParaRPr>
          </a:p>
        </p:txBody>
      </p:sp>
    </p:spTree>
    <p:extLst>
      <p:ext uri="{BB962C8B-B14F-4D97-AF65-F5344CB8AC3E}">
        <p14:creationId xmlns:p14="http://schemas.microsoft.com/office/powerpoint/2010/main" val="1804438422"/>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pPr>
              <a:buNone/>
            </a:pPr>
            <a:r>
              <a:rPr lang="uk-UA" sz="1400" b="1" dirty="0" smtClean="0"/>
              <a:t>			</a:t>
            </a:r>
            <a:r>
              <a:rPr lang="uk-UA" sz="1400" b="1" dirty="0" smtClean="0">
                <a:latin typeface="Constantia" pitchFamily="18" charset="0"/>
              </a:rPr>
              <a:t>                                 </a:t>
            </a:r>
          </a:p>
          <a:p>
            <a:r>
              <a:rPr lang="uk-UA" dirty="0"/>
              <a:t>Основними біржовими посередниками є: брокери, дилери, </a:t>
            </a:r>
            <a:r>
              <a:rPr lang="uk-UA" dirty="0" err="1"/>
              <a:t>трейдери</a:t>
            </a:r>
            <a:r>
              <a:rPr lang="uk-UA" dirty="0"/>
              <a:t>.</a:t>
            </a:r>
          </a:p>
          <a:p>
            <a:r>
              <a:rPr lang="uk-UA" b="1" i="1" dirty="0"/>
              <a:t>Брокер </a:t>
            </a:r>
            <a:r>
              <a:rPr lang="uk-UA" dirty="0"/>
              <a:t>(від. </a:t>
            </a:r>
            <a:r>
              <a:rPr lang="uk-UA" dirty="0" err="1"/>
              <a:t>англ</a:t>
            </a:r>
            <a:r>
              <a:rPr lang="uk-UA" dirty="0"/>
              <a:t>. </a:t>
            </a:r>
            <a:r>
              <a:rPr lang="en-US" dirty="0" err="1"/>
              <a:t>br</a:t>
            </a:r>
            <a:r>
              <a:rPr lang="uk-UA" dirty="0"/>
              <a:t>о</a:t>
            </a:r>
            <a:r>
              <a:rPr lang="en-US" dirty="0"/>
              <a:t>k</a:t>
            </a:r>
            <a:r>
              <a:rPr lang="uk-UA" dirty="0"/>
              <a:t>е</a:t>
            </a:r>
            <a:r>
              <a:rPr lang="en-US" dirty="0"/>
              <a:t>r </a:t>
            </a:r>
            <a:r>
              <a:rPr lang="uk-UA" dirty="0"/>
              <a:t>- комісіонер, маклер) - це посередник, який виступає як агент у стосунках між продавцем і покупцем. Брокер продає або купує товар (цінні папери) за тією ціною, яку визначив клієнт. Це може бути тверда ціна або ціна в заданих клієнтом межах, що зазначається в його дорученні-наказі брокеру на здійснення операції. За надану послугу брокер одержує від свого клієнта комісійні (брокерська комісія, або куртаж) у зумовленому розмірі. По суті, брокер сам (від свого імені) практично нічого не купує й нічого не продає. Він тільки зводить продавця (виробника або господаря товару, власника цінних паперів) з покупцем, або навпаки, в тому числі через біржу. Брокер як фізична особа є службовцем брокерської фірми (контори).</a:t>
            </a:r>
          </a:p>
          <a:p>
            <a:r>
              <a:rPr lang="uk-UA" b="1" i="1" dirty="0"/>
              <a:t>Брокерська фірма</a:t>
            </a:r>
            <a:r>
              <a:rPr lang="uk-UA" dirty="0"/>
              <a:t> - це, як правило, власне індивідуальне або колективне (групове) підприємство, яке є юридичною особою і власником майна, а також одержуваного прибутку (з відрахуванням податків та інших обов’язкових платежів до бюджету).</a:t>
            </a:r>
          </a:p>
          <a:p>
            <a:r>
              <a:rPr lang="uk-UA" b="1" i="1" dirty="0"/>
              <a:t>Брокерська контора</a:t>
            </a:r>
            <a:r>
              <a:rPr lang="uk-UA" dirty="0"/>
              <a:t> - підприємство з правами юридичної особи, створене іншим підприємством-власником - членом біржі. Майно й прибуток брокерської контори належать не їй, а власнику, який створив це підприємство.</a:t>
            </a:r>
          </a:p>
          <a:p>
            <a:pPr marL="0" indent="0">
              <a:buNone/>
            </a:pPr>
            <a:r>
              <a:rPr lang="ru-RU" sz="1500" dirty="0" smtClean="0">
                <a:solidFill>
                  <a:schemeClr val="tx1"/>
                </a:solidFill>
                <a:latin typeface="Constantia" pitchFamily="18" charset="0"/>
              </a:rPr>
              <a:t>         </a:t>
            </a:r>
            <a:endParaRPr lang="en-US" sz="1500" dirty="0">
              <a:solidFill>
                <a:schemeClr val="tx1"/>
              </a:solidFill>
              <a:latin typeface="Constantia" pitchFamily="18" charset="0"/>
            </a:endParaRPr>
          </a:p>
        </p:txBody>
      </p:sp>
    </p:spTree>
    <p:extLst>
      <p:ext uri="{BB962C8B-B14F-4D97-AF65-F5344CB8AC3E}">
        <p14:creationId xmlns:p14="http://schemas.microsoft.com/office/powerpoint/2010/main" val="4164204906"/>
      </p:ext>
    </p:extLst>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pPr>
              <a:buNone/>
            </a:pPr>
            <a:r>
              <a:rPr lang="uk-UA" sz="1400" b="1" dirty="0" smtClean="0"/>
              <a:t>			</a:t>
            </a:r>
            <a:r>
              <a:rPr lang="uk-UA" sz="1400" b="1" dirty="0" smtClean="0">
                <a:latin typeface="Constantia" pitchFamily="18" charset="0"/>
              </a:rPr>
              <a:t>                                 </a:t>
            </a:r>
          </a:p>
          <a:p>
            <a:r>
              <a:rPr lang="uk-UA" b="1" i="1" dirty="0"/>
              <a:t>Дилер</a:t>
            </a:r>
            <a:r>
              <a:rPr lang="uk-UA" dirty="0"/>
              <a:t> (від </a:t>
            </a:r>
            <a:r>
              <a:rPr lang="uk-UA" dirty="0" err="1"/>
              <a:t>англ</a:t>
            </a:r>
            <a:r>
              <a:rPr lang="uk-UA" dirty="0"/>
              <a:t>. </a:t>
            </a:r>
            <a:r>
              <a:rPr lang="en-US" dirty="0"/>
              <a:t>d</a:t>
            </a:r>
            <a:r>
              <a:rPr lang="uk-UA" dirty="0" err="1"/>
              <a:t>еа</a:t>
            </a:r>
            <a:r>
              <a:rPr lang="en-US" dirty="0"/>
              <a:t>l</a:t>
            </a:r>
            <a:r>
              <a:rPr lang="uk-UA" dirty="0" err="1"/>
              <a:t>ег</a:t>
            </a:r>
            <a:r>
              <a:rPr lang="uk-UA" dirty="0"/>
              <a:t> - торговець) - фізична або юридична особа (фірма), яка здійснює торговельне посередництво, у тому числі на біржах, або інші операції від свого імені, за свій рахунок і на свій ризик. Тобто це найбільш висока й ризикована, порівняно з брокерською, форма організації посередництва. На відміну від брокера, дилер стає на час власником об’єкта купівлі-продажу. Прибутки дилер одержує за рахунок різниці в ціні купівлі й продажу товарів, цінних паперів і валют (дилерських знижок), а також зміни ціни й курсів (спекулятивні угоди). </a:t>
            </a:r>
          </a:p>
          <a:p>
            <a:r>
              <a:rPr lang="uk-UA" dirty="0"/>
              <a:t>Поділ посередників на брокерів і дилерів досить умовний. У реальному житті брокери (брокерські фірми) можуть вдаватися до виконання дилерських операцій, і навпаки.</a:t>
            </a:r>
          </a:p>
          <a:p>
            <a:r>
              <a:rPr lang="uk-UA" dirty="0"/>
              <a:t>Брокери (брокерські фірми, компанії) і дилери (дилерські фірми, компанії), по суті, є інститутами інфраструктури товарного ринку, у тому числі ринку засобів виробництва й послуг.</a:t>
            </a:r>
          </a:p>
          <a:p>
            <a:r>
              <a:rPr lang="uk-UA" b="1" i="1" dirty="0" err="1"/>
              <a:t>Трейдер</a:t>
            </a:r>
            <a:r>
              <a:rPr lang="uk-UA" dirty="0"/>
              <a:t> – біржовий посередник, який за рахунок власних коштів здійснює закупку або продаж біржового товару з метою здійснення у подальшому спекулятивної угоди з даним товаром  на більш вигідних умовах. Тобто </a:t>
            </a:r>
            <a:r>
              <a:rPr lang="uk-UA" dirty="0" err="1"/>
              <a:t>трейдер</a:t>
            </a:r>
            <a:r>
              <a:rPr lang="uk-UA" dirty="0"/>
              <a:t> оперує власними фінансовими коштами, а мета  угод на біржі – спекулятивна. </a:t>
            </a:r>
            <a:r>
              <a:rPr lang="uk-UA" dirty="0" err="1"/>
              <a:t>Трейдер</a:t>
            </a:r>
            <a:r>
              <a:rPr lang="uk-UA" dirty="0"/>
              <a:t> , як правило, діє на певному сегменті біржового ринку</a:t>
            </a:r>
            <a:r>
              <a:rPr lang="ru-RU" sz="1500" dirty="0" smtClean="0">
                <a:solidFill>
                  <a:schemeClr val="tx1"/>
                </a:solidFill>
                <a:latin typeface="Constantia" pitchFamily="18" charset="0"/>
              </a:rPr>
              <a:t>         </a:t>
            </a:r>
            <a:endParaRPr lang="en-US" sz="1500" dirty="0">
              <a:solidFill>
                <a:schemeClr val="tx1"/>
              </a:solidFill>
              <a:latin typeface="Constantia" pitchFamily="18" charset="0"/>
            </a:endParaRPr>
          </a:p>
        </p:txBody>
      </p:sp>
    </p:spTree>
    <p:extLst>
      <p:ext uri="{BB962C8B-B14F-4D97-AF65-F5344CB8AC3E}">
        <p14:creationId xmlns:p14="http://schemas.microsoft.com/office/powerpoint/2010/main" val="2401242227"/>
      </p:ext>
    </p:extLst>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686800" cy="6336704"/>
          </a:xfrm>
        </p:spPr>
        <p:txBody>
          <a:bodyPr>
            <a:noAutofit/>
          </a:bodyPr>
          <a:lstStyle/>
          <a:p>
            <a:r>
              <a:rPr lang="uk-UA" sz="1400" b="1" dirty="0" smtClean="0"/>
              <a:t>			</a:t>
            </a:r>
            <a:r>
              <a:rPr lang="uk-UA" sz="1400" b="1" dirty="0" smtClean="0">
                <a:latin typeface="Constantia" pitchFamily="18" charset="0"/>
              </a:rPr>
              <a:t>                                 </a:t>
            </a:r>
            <a:r>
              <a:rPr lang="uk-UA" b="1" i="1" dirty="0"/>
              <a:t>Маклер</a:t>
            </a:r>
            <a:r>
              <a:rPr lang="uk-UA" b="1" dirty="0"/>
              <a:t> </a:t>
            </a:r>
            <a:r>
              <a:rPr lang="uk-UA" dirty="0"/>
              <a:t>є організатором укладання біржових угод.</a:t>
            </a:r>
          </a:p>
          <a:p>
            <a:r>
              <a:rPr lang="uk-UA" dirty="0"/>
              <a:t>Функції маклера:</a:t>
            </a:r>
          </a:p>
          <a:p>
            <a:pPr lvl="0"/>
            <a:r>
              <a:rPr lang="uk-UA" dirty="0"/>
              <a:t>посередництво при укладанні угод у результаті прийняття доручень (наказів) членів і відвідувачів біржі й знаходження відповідних контрагентів;</a:t>
            </a:r>
          </a:p>
          <a:p>
            <a:pPr lvl="0"/>
            <a:r>
              <a:rPr lang="uk-UA" dirty="0"/>
              <a:t>представництво інтересів клієнтів шляхом ведення біржових операцій від свого імені;</a:t>
            </a:r>
          </a:p>
          <a:p>
            <a:pPr lvl="0"/>
            <a:r>
              <a:rPr lang="uk-UA" dirty="0"/>
              <a:t>консультування торговців з питань властивостей продаваних товарів;</a:t>
            </a:r>
          </a:p>
          <a:p>
            <a:pPr lvl="0"/>
            <a:r>
              <a:rPr lang="uk-UA" dirty="0"/>
              <a:t>документальне оформлення угод і передача їх на реєстрацію;</a:t>
            </a:r>
          </a:p>
          <a:p>
            <a:pPr lvl="0"/>
            <a:r>
              <a:rPr lang="uk-UA" dirty="0"/>
              <a:t>експертні оцінки й висновки з  питань біржових угод, торговельної кон’юнктури.</a:t>
            </a:r>
          </a:p>
          <a:p>
            <a:pPr>
              <a:buNone/>
            </a:pPr>
            <a:endParaRPr lang="uk-UA" sz="1400" b="1" dirty="0" smtClean="0">
              <a:latin typeface="Constantia" pitchFamily="18" charset="0"/>
            </a:endParaRPr>
          </a:p>
        </p:txBody>
      </p:sp>
    </p:spTree>
    <p:extLst>
      <p:ext uri="{BB962C8B-B14F-4D97-AF65-F5344CB8AC3E}">
        <p14:creationId xmlns:p14="http://schemas.microsoft.com/office/powerpoint/2010/main" val="705294597"/>
      </p:ext>
    </p:extLst>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284</TotalTime>
  <Words>2551</Words>
  <Application>Microsoft Office PowerPoint</Application>
  <PresentationFormat>Екран (4:3)</PresentationFormat>
  <Paragraphs>147</Paragraphs>
  <Slides>17</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17</vt:i4>
      </vt:variant>
    </vt:vector>
  </HeadingPairs>
  <TitlesOfParts>
    <vt:vector size="25" baseType="lpstr">
      <vt:lpstr>Arial</vt:lpstr>
      <vt:lpstr>Arial Black</vt:lpstr>
      <vt:lpstr>Calibri</vt:lpstr>
      <vt:lpstr>Constantia</vt:lpstr>
      <vt:lpstr>Times New Roman</vt:lpstr>
      <vt:lpstr>Trebuchet MS</vt:lpstr>
      <vt:lpstr>Wingdings 3</vt:lpstr>
      <vt:lpstr>Грань</vt:lpstr>
      <vt:lpstr>       </vt:lpstr>
      <vt:lpstr>План</vt:lpstr>
      <vt:lpstr>1. Організаційно - правові засади діяльності товарної біржі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Структура управління біржею та її органи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Pupkin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Бюджетний Устрій та побудова бюджетної системи україни</dc:title>
  <dc:creator>Vassia</dc:creator>
  <cp:lastModifiedBy>Пользователь Windows</cp:lastModifiedBy>
  <cp:revision>41</cp:revision>
  <cp:lastPrinted>2017-09-25T19:24:07Z</cp:lastPrinted>
  <dcterms:created xsi:type="dcterms:W3CDTF">2008-02-11T19:42:53Z</dcterms:created>
  <dcterms:modified xsi:type="dcterms:W3CDTF">2020-03-18T09:03:25Z</dcterms:modified>
</cp:coreProperties>
</file>