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95" r:id="rId3"/>
    <p:sldId id="296" r:id="rId4"/>
    <p:sldId id="294" r:id="rId5"/>
    <p:sldId id="297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303" r:id="rId14"/>
    <p:sldId id="302" r:id="rId15"/>
    <p:sldId id="304" r:id="rId16"/>
    <p:sldId id="305" r:id="rId17"/>
    <p:sldId id="301" r:id="rId18"/>
    <p:sldId id="300" r:id="rId19"/>
    <p:sldId id="299" r:id="rId20"/>
    <p:sldId id="285" r:id="rId21"/>
    <p:sldId id="312" r:id="rId22"/>
    <p:sldId id="311" r:id="rId23"/>
    <p:sldId id="310" r:id="rId24"/>
    <p:sldId id="313" r:id="rId25"/>
    <p:sldId id="314" r:id="rId26"/>
    <p:sldId id="309" r:id="rId27"/>
    <p:sldId id="319" r:id="rId28"/>
    <p:sldId id="308" r:id="rId29"/>
    <p:sldId id="307" r:id="rId30"/>
    <p:sldId id="306" r:id="rId31"/>
    <p:sldId id="318" r:id="rId32"/>
    <p:sldId id="323" r:id="rId33"/>
    <p:sldId id="317" r:id="rId34"/>
    <p:sldId id="316" r:id="rId35"/>
    <p:sldId id="315" r:id="rId36"/>
    <p:sldId id="322" r:id="rId37"/>
    <p:sldId id="324" r:id="rId38"/>
    <p:sldId id="282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06.11.2020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smtClean="0"/>
              <a:t>Введення в спеціальність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</a:t>
            </a:r>
            <a:r>
              <a:rPr lang="en-US" dirty="0" smtClean="0"/>
              <a:t>7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16" y="314036"/>
            <a:ext cx="3028720" cy="877455"/>
          </a:xfrm>
        </p:spPr>
        <p:txBody>
          <a:bodyPr/>
          <a:lstStyle/>
          <a:p>
            <a:r>
              <a:rPr lang="en-US" dirty="0" smtClean="0"/>
              <a:t>FIREWALL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0" y="3421133"/>
            <a:ext cx="5792017" cy="2689659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34109" y="1261393"/>
            <a:ext cx="10898909" cy="273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 smtClean="0"/>
              <a:t>Міжмережевий</a:t>
            </a:r>
            <a:r>
              <a:rPr lang="uk-UA" sz="2800" dirty="0" smtClean="0"/>
              <a:t> екран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Перехоплює пакети з зовнішньої і внутрішньої мереж</a:t>
            </a:r>
            <a:endParaRPr lang="uk-UA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132" y="3500581"/>
            <a:ext cx="7444014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1" y="1051068"/>
            <a:ext cx="10441132" cy="54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103"/>
            <a:ext cx="12192000" cy="61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34" y="314037"/>
            <a:ext cx="10353761" cy="1326321"/>
          </a:xfrm>
        </p:spPr>
        <p:txBody>
          <a:bodyPr/>
          <a:lstStyle/>
          <a:p>
            <a:r>
              <a:rPr lang="uk-UA" dirty="0" smtClean="0"/>
              <a:t>Демілітаризована зона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4" y="1887393"/>
            <a:ext cx="10287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54" y="360217"/>
            <a:ext cx="11471563" cy="1376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Intrusion </a:t>
            </a:r>
            <a:r>
              <a:rPr lang="en-US" sz="3600" b="1" dirty="0"/>
              <a:t>detection system</a:t>
            </a:r>
            <a:r>
              <a:rPr lang="en-US" sz="3600" dirty="0"/>
              <a:t> (</a:t>
            </a:r>
            <a:r>
              <a:rPr lang="en-US" sz="3600" b="1" dirty="0"/>
              <a:t>IDS</a:t>
            </a:r>
            <a:r>
              <a:rPr lang="en-US" sz="3600" dirty="0" smtClean="0"/>
              <a:t>) – </a:t>
            </a:r>
            <a:r>
              <a:rPr lang="uk-UA" sz="3600" dirty="0" smtClean="0"/>
              <a:t>Системи виявлення вторгнень</a:t>
            </a:r>
          </a:p>
          <a:p>
            <a:pPr marL="0" indent="0">
              <a:buNone/>
            </a:pPr>
            <a:endParaRPr lang="uk-UA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81" y="1736436"/>
            <a:ext cx="9696307" cy="4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" y="193964"/>
            <a:ext cx="10888866" cy="5597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Зазвичай </a:t>
            </a:r>
            <a:r>
              <a:rPr lang="uk-UA" sz="2800" b="1" dirty="0"/>
              <a:t>архітектура </a:t>
            </a:r>
            <a:r>
              <a:rPr lang="en-US" sz="2800" b="1" dirty="0" smtClean="0"/>
              <a:t>IDS</a:t>
            </a:r>
            <a:r>
              <a:rPr lang="uk-UA" sz="2800" b="1" dirty="0" smtClean="0"/>
              <a:t> </a:t>
            </a:r>
            <a:r>
              <a:rPr lang="uk-UA" sz="2800" dirty="0"/>
              <a:t>включає:</a:t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 </a:t>
            </a:r>
            <a:r>
              <a:rPr lang="uk-UA" sz="2800" dirty="0" smtClean="0"/>
              <a:t>- сенсорну </a:t>
            </a:r>
            <a:r>
              <a:rPr lang="uk-UA" sz="2800" dirty="0"/>
              <a:t>підсистему, призначену для збору подій, пов'язаних з </a:t>
            </a:r>
            <a:r>
              <a:rPr lang="uk-UA" sz="2800" dirty="0" smtClean="0"/>
              <a:t>безпекою системи, що захищається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-   підсистему </a:t>
            </a:r>
            <a:r>
              <a:rPr lang="uk-UA" sz="2800" dirty="0"/>
              <a:t>аналізу, призначену для виявлення атак і підозрілих дій на основі даних сенсорів</a:t>
            </a:r>
            <a:br>
              <a:rPr lang="uk-UA" sz="2800" dirty="0"/>
            </a:br>
            <a:r>
              <a:rPr lang="uk-UA" sz="2800" dirty="0"/>
              <a:t> </a:t>
            </a:r>
            <a:r>
              <a:rPr lang="uk-UA" sz="2800" dirty="0" smtClean="0"/>
              <a:t>-  </a:t>
            </a:r>
            <a:r>
              <a:rPr lang="uk-UA" sz="2800" dirty="0"/>
              <a:t>сховище, що забезпечує накопичення первинних подій і результатів аналізу</a:t>
            </a:r>
            <a:br>
              <a:rPr lang="uk-UA" sz="2800" dirty="0"/>
            </a:br>
            <a:r>
              <a:rPr lang="uk-UA" sz="2800" dirty="0"/>
              <a:t> </a:t>
            </a:r>
            <a:r>
              <a:rPr lang="uk-UA" sz="2800" dirty="0" smtClean="0"/>
              <a:t>-  </a:t>
            </a:r>
            <a:r>
              <a:rPr lang="uk-UA" sz="2800" dirty="0"/>
              <a:t>консоль управління, що дозволяє конфігурувати </a:t>
            </a:r>
            <a:r>
              <a:rPr lang="en-US" sz="2800" dirty="0" smtClean="0"/>
              <a:t>IDS</a:t>
            </a:r>
            <a:r>
              <a:rPr lang="uk-UA" sz="2800" dirty="0" smtClean="0"/>
              <a:t>, </a:t>
            </a:r>
            <a:r>
              <a:rPr lang="uk-UA" sz="2800" dirty="0"/>
              <a:t>спостерігати за станом </a:t>
            </a:r>
            <a:r>
              <a:rPr lang="uk-UA" sz="2800" dirty="0" smtClean="0"/>
              <a:t>системи, що захищається </a:t>
            </a:r>
            <a:r>
              <a:rPr lang="en-US" sz="2800" dirty="0" smtClean="0"/>
              <a:t>IDS</a:t>
            </a:r>
            <a:r>
              <a:rPr lang="uk-UA" sz="2800" dirty="0" smtClean="0"/>
              <a:t>, </a:t>
            </a:r>
            <a:r>
              <a:rPr lang="uk-UA" sz="2800" dirty="0" err="1" smtClean="0"/>
              <a:t>іпереглядати</a:t>
            </a:r>
            <a:r>
              <a:rPr lang="uk-UA" sz="2800" dirty="0" smtClean="0"/>
              <a:t> </a:t>
            </a:r>
            <a:r>
              <a:rPr lang="uk-UA" sz="2800" dirty="0"/>
              <a:t>виявлені підсистемою аналізу інциденти</a:t>
            </a:r>
          </a:p>
        </p:txBody>
      </p:sp>
    </p:spTree>
    <p:extLst>
      <p:ext uri="{BB962C8B-B14F-4D97-AF65-F5344CB8AC3E}">
        <p14:creationId xmlns:p14="http://schemas.microsoft.com/office/powerpoint/2010/main" val="125431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655" y="0"/>
            <a:ext cx="12256655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 smtClean="0"/>
              <a:t>Види</a:t>
            </a:r>
            <a:r>
              <a:rPr lang="en-US" sz="3200" dirty="0" smtClean="0"/>
              <a:t> IDS:</a:t>
            </a:r>
            <a:endParaRPr lang="uk-UA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400" b="1" dirty="0" smtClean="0"/>
              <a:t>Мережева (</a:t>
            </a:r>
            <a:r>
              <a:rPr lang="uk-UA" sz="2400" b="1" dirty="0" err="1"/>
              <a:t>Network-based</a:t>
            </a:r>
            <a:r>
              <a:rPr lang="uk-UA" sz="2400" b="1" dirty="0"/>
              <a:t> IDS, NIDS)</a:t>
            </a:r>
            <a:r>
              <a:rPr lang="uk-UA" sz="2400" dirty="0"/>
              <a:t> відстежує вторгнення, перевіряючи мережевий трафік і веде спостереження за декількома </a:t>
            </a:r>
            <a:r>
              <a:rPr lang="uk-UA" sz="2400" dirty="0" err="1"/>
              <a:t>хостами</a:t>
            </a:r>
            <a:r>
              <a:rPr lang="uk-UA" sz="2400" dirty="0"/>
              <a:t>. 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400" b="1" dirty="0" smtClean="0"/>
              <a:t>Заснована </a:t>
            </a:r>
            <a:r>
              <a:rPr lang="uk-UA" sz="2400" b="1" dirty="0"/>
              <a:t>на протоколі </a:t>
            </a:r>
            <a:r>
              <a:rPr lang="uk-UA" sz="2400" b="1" dirty="0" smtClean="0"/>
              <a:t>(</a:t>
            </a:r>
            <a:r>
              <a:rPr lang="uk-UA" sz="2400" b="1" dirty="0" err="1"/>
              <a:t>Protocol-based</a:t>
            </a:r>
            <a:r>
              <a:rPr lang="uk-UA" sz="2400" b="1" dirty="0"/>
              <a:t> IDS, PIDS)</a:t>
            </a:r>
            <a:r>
              <a:rPr lang="uk-UA" sz="2400" dirty="0"/>
              <a:t> являє собою </a:t>
            </a:r>
            <a:r>
              <a:rPr lang="uk-UA" sz="2400" dirty="0" smtClean="0"/>
              <a:t>систему, </a:t>
            </a:r>
            <a:r>
              <a:rPr lang="uk-UA" sz="2400" dirty="0"/>
              <a:t>яка відстежує і аналізує комунікаційні протоколи зі зв'язаними системами або користувачами. 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400" b="1" dirty="0" smtClean="0"/>
              <a:t>Заснована </a:t>
            </a:r>
            <a:r>
              <a:rPr lang="uk-UA" sz="2400" b="1" dirty="0"/>
              <a:t>на прикладних протоколах </a:t>
            </a:r>
            <a:r>
              <a:rPr lang="uk-UA" sz="2400" dirty="0" smtClean="0"/>
              <a:t>(</a:t>
            </a:r>
            <a:r>
              <a:rPr lang="uk-UA" sz="2400" b="1" dirty="0" err="1"/>
              <a:t>Application</a:t>
            </a:r>
            <a:r>
              <a:rPr lang="uk-UA" sz="2400" b="1" dirty="0"/>
              <a:t> </a:t>
            </a:r>
            <a:r>
              <a:rPr lang="uk-UA" sz="2400" b="1" dirty="0" err="1"/>
              <a:t>Protocol-based</a:t>
            </a:r>
            <a:r>
              <a:rPr lang="uk-UA" sz="2400" b="1" dirty="0"/>
              <a:t> IDS, APIDS) </a:t>
            </a:r>
            <a:r>
              <a:rPr lang="uk-UA" sz="2400" dirty="0"/>
              <a:t>- це </a:t>
            </a:r>
            <a:r>
              <a:rPr lang="uk-UA" sz="2400" dirty="0" smtClean="0"/>
              <a:t>система</a:t>
            </a:r>
            <a:r>
              <a:rPr lang="en-US" sz="2400" dirty="0" smtClean="0"/>
              <a:t>,</a:t>
            </a:r>
            <a:r>
              <a:rPr lang="uk-UA" sz="2400" dirty="0" smtClean="0"/>
              <a:t> яка </a:t>
            </a:r>
            <a:r>
              <a:rPr lang="uk-UA" sz="2400" dirty="0"/>
              <a:t>веде спостереження і аналіз даних, що передаються з використанням специфічних для певних програм протоколів. 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400" b="1" dirty="0" smtClean="0"/>
              <a:t>Вузлова (</a:t>
            </a:r>
            <a:r>
              <a:rPr lang="uk-UA" sz="2400" b="1" dirty="0" err="1"/>
              <a:t>Host-based</a:t>
            </a:r>
            <a:r>
              <a:rPr lang="uk-UA" sz="2400" b="1" dirty="0"/>
              <a:t> IDS, HIDS) </a:t>
            </a:r>
            <a:r>
              <a:rPr lang="uk-UA" sz="2400" dirty="0"/>
              <a:t>- </a:t>
            </a:r>
            <a:r>
              <a:rPr lang="uk-UA" sz="2400" dirty="0" smtClean="0"/>
              <a:t>система, </a:t>
            </a:r>
            <a:r>
              <a:rPr lang="uk-UA" sz="2400" dirty="0"/>
              <a:t>розташована на </a:t>
            </a:r>
            <a:r>
              <a:rPr lang="uk-UA" sz="2400" dirty="0" err="1"/>
              <a:t>хості</a:t>
            </a:r>
            <a:r>
              <a:rPr lang="uk-UA" sz="2400" dirty="0"/>
              <a:t>, що відслідковує вторгнення, використовуючи аналіз системних викликів, </a:t>
            </a:r>
            <a:r>
              <a:rPr lang="uk-UA" sz="2400" dirty="0" err="1"/>
              <a:t>логів</a:t>
            </a:r>
            <a:r>
              <a:rPr lang="uk-UA" sz="2400" dirty="0"/>
              <a:t> додатків, модифікацій файлів (виконуваних, файлів паролів, системних баз даних), стану </a:t>
            </a:r>
            <a:r>
              <a:rPr lang="uk-UA" sz="2400" dirty="0" err="1"/>
              <a:t>хоста</a:t>
            </a:r>
            <a:r>
              <a:rPr lang="uk-UA" sz="2400" dirty="0"/>
              <a:t> і інших джерел . 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400" b="1" dirty="0" smtClean="0"/>
              <a:t>Гібридна </a:t>
            </a:r>
            <a:r>
              <a:rPr lang="uk-UA" sz="2400" dirty="0" smtClean="0"/>
              <a:t>поєднує </a:t>
            </a:r>
            <a:r>
              <a:rPr lang="uk-UA" sz="2400" dirty="0"/>
              <a:t>два і більше підходів до розробки СОВ. Дані від агентів на </a:t>
            </a:r>
            <a:r>
              <a:rPr lang="uk-UA" sz="2400" dirty="0" err="1"/>
              <a:t>хостах</a:t>
            </a:r>
            <a:r>
              <a:rPr lang="uk-UA" sz="2400" dirty="0"/>
              <a:t> комбінуються з мережевою інформацією для створення </a:t>
            </a:r>
            <a:r>
              <a:rPr lang="uk-UA" sz="2400" dirty="0" smtClean="0"/>
              <a:t>повного </a:t>
            </a:r>
            <a:r>
              <a:rPr lang="uk-UA" sz="2400" dirty="0"/>
              <a:t>уявлення про безпеку мережі. </a:t>
            </a:r>
          </a:p>
        </p:txBody>
      </p:sp>
    </p:spTree>
    <p:extLst>
      <p:ext uri="{BB962C8B-B14F-4D97-AF65-F5344CB8AC3E}">
        <p14:creationId xmlns:p14="http://schemas.microsoft.com/office/powerpoint/2010/main" val="205080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368864"/>
            <a:ext cx="10714182" cy="1229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/>
              </a:rPr>
              <a:t>Intrusion Prevention System</a:t>
            </a:r>
            <a:r>
              <a:rPr lang="en-US" sz="3600" b="1" dirty="0"/>
              <a:t> </a:t>
            </a:r>
            <a:r>
              <a:rPr lang="uk-UA" sz="3600" b="1" dirty="0"/>
              <a:t>(</a:t>
            </a:r>
            <a:r>
              <a:rPr lang="en-US" sz="3600" b="1" dirty="0"/>
              <a:t>IPS</a:t>
            </a:r>
            <a:r>
              <a:rPr lang="uk-UA" sz="3600" b="1" dirty="0"/>
              <a:t>) </a:t>
            </a:r>
            <a:r>
              <a:rPr lang="uk-UA" sz="3600" dirty="0">
                <a:effectLst/>
              </a:rPr>
              <a:t>– Системи запобігання вторгнень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91" y="1485473"/>
            <a:ext cx="8524010" cy="53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6" y="443345"/>
            <a:ext cx="11129012" cy="63269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b="1" dirty="0" smtClean="0"/>
              <a:t>Методи реагування на атаки</a:t>
            </a:r>
          </a:p>
          <a:p>
            <a:pPr marL="0" indent="0">
              <a:buNone/>
            </a:pPr>
            <a:r>
              <a:rPr lang="uk-UA" sz="2800" u="sng" dirty="0" smtClean="0"/>
              <a:t>Після початку атаки</a:t>
            </a:r>
          </a:p>
          <a:p>
            <a:pPr marL="0" indent="0">
              <a:buNone/>
            </a:pPr>
            <a:r>
              <a:rPr lang="uk-UA" sz="2800" dirty="0" smtClean="0"/>
              <a:t>Блокування </a:t>
            </a:r>
            <a:r>
              <a:rPr lang="uk-UA" sz="2800" dirty="0"/>
              <a:t>з'єднання</a:t>
            </a:r>
            <a:br>
              <a:rPr lang="uk-UA" sz="2800" dirty="0"/>
            </a:br>
            <a:r>
              <a:rPr lang="uk-UA" sz="2800" dirty="0"/>
              <a:t>Блокування облікових записів користувачів</a:t>
            </a:r>
            <a:br>
              <a:rPr lang="uk-UA" sz="2800" dirty="0"/>
            </a:br>
            <a:r>
              <a:rPr lang="uk-UA" sz="2800" dirty="0"/>
              <a:t>Блокування </a:t>
            </a:r>
            <a:r>
              <a:rPr lang="uk-UA" sz="2800" dirty="0" err="1"/>
              <a:t>хоста</a:t>
            </a:r>
            <a:r>
              <a:rPr lang="uk-UA" sz="2800" dirty="0"/>
              <a:t> комп'ютерної мережі</a:t>
            </a:r>
            <a:br>
              <a:rPr lang="uk-UA" sz="2800" dirty="0"/>
            </a:br>
            <a:r>
              <a:rPr lang="uk-UA" sz="2800" dirty="0"/>
              <a:t>Блокування атаки за допомогою брандмауера</a:t>
            </a:r>
            <a:br>
              <a:rPr lang="uk-UA" sz="2800" dirty="0"/>
            </a:br>
            <a:r>
              <a:rPr lang="uk-UA" sz="2800" dirty="0"/>
              <a:t>Зміна конфігурації комунікаційного обладнання</a:t>
            </a:r>
            <a:br>
              <a:rPr lang="uk-UA" sz="2800" dirty="0"/>
            </a:br>
            <a:r>
              <a:rPr lang="uk-UA" sz="2800" dirty="0"/>
              <a:t>Активне придушення джерела атаки</a:t>
            </a:r>
            <a:br>
              <a:rPr lang="uk-UA" sz="2800" dirty="0"/>
            </a:br>
            <a:endParaRPr lang="uk-UA" sz="2800" dirty="0" smtClean="0"/>
          </a:p>
          <a:p>
            <a:pPr marL="0" indent="0">
              <a:buNone/>
            </a:pPr>
            <a:r>
              <a:rPr lang="uk-UA" sz="2800" u="sng" dirty="0" smtClean="0"/>
              <a:t>До початку атаки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За допомогою мережевих датчиків</a:t>
            </a:r>
            <a:br>
              <a:rPr lang="uk-UA" sz="2800" dirty="0"/>
            </a:br>
            <a:r>
              <a:rPr lang="uk-UA" sz="2800" dirty="0"/>
              <a:t>За допомогою </a:t>
            </a:r>
            <a:r>
              <a:rPr lang="uk-UA" sz="2800" dirty="0" err="1"/>
              <a:t>хостових</a:t>
            </a:r>
            <a:r>
              <a:rPr lang="uk-UA" sz="2800" dirty="0"/>
              <a:t> датчиків</a:t>
            </a:r>
          </a:p>
        </p:txBody>
      </p:sp>
    </p:spTree>
    <p:extLst>
      <p:ext uri="{BB962C8B-B14F-4D97-AF65-F5344CB8AC3E}">
        <p14:creationId xmlns:p14="http://schemas.microsoft.com/office/powerpoint/2010/main" val="4480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9" y="157018"/>
            <a:ext cx="2178974" cy="951345"/>
          </a:xfrm>
        </p:spPr>
        <p:txBody>
          <a:bodyPr/>
          <a:lstStyle/>
          <a:p>
            <a:r>
              <a:rPr lang="en-US" dirty="0" smtClean="0"/>
              <a:t>NAT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02" y="1108364"/>
            <a:ext cx="11416146" cy="5255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NAT - </a:t>
            </a:r>
            <a:r>
              <a:rPr lang="en-US" sz="2800" i="1" dirty="0"/>
              <a:t>Network Address </a:t>
            </a:r>
            <a:r>
              <a:rPr lang="en-US" sz="2800" i="1" dirty="0" smtClean="0"/>
              <a:t>Translation </a:t>
            </a:r>
            <a:r>
              <a:rPr lang="uk-UA" sz="2800" dirty="0" smtClean="0"/>
              <a:t>(Трансляція мережевих адрес)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Механізм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en-US" sz="2800" dirty="0" smtClean="0"/>
              <a:t> </a:t>
            </a:r>
            <a:r>
              <a:rPr lang="uk-UA" sz="2800" dirty="0" smtClean="0"/>
              <a:t>адреси мережі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/>
              <a:t>в </a:t>
            </a:r>
            <a:r>
              <a:rPr lang="ru-RU" sz="2800" dirty="0"/>
              <a:t>заголовках </a:t>
            </a:r>
            <a:r>
              <a:rPr lang="en-US" sz="2800" dirty="0" smtClean="0"/>
              <a:t>IP </a:t>
            </a:r>
            <a:r>
              <a:rPr lang="uk-UA" sz="2800" dirty="0" err="1" smtClean="0"/>
              <a:t>дейтаграм</a:t>
            </a:r>
            <a:r>
              <a:rPr lang="ru-RU" sz="2800" dirty="0" smtClean="0"/>
              <a:t>, </a:t>
            </a:r>
            <a:r>
              <a:rPr lang="ru-RU" sz="2800" dirty="0" err="1"/>
              <a:t>поки</a:t>
            </a:r>
            <a:r>
              <a:rPr lang="ru-RU" sz="2800" dirty="0"/>
              <a:t> вони </a:t>
            </a:r>
            <a:r>
              <a:rPr lang="ru-RU" sz="2800" dirty="0" err="1"/>
              <a:t>проходять</a:t>
            </a:r>
            <a:r>
              <a:rPr lang="ru-RU" sz="2800" dirty="0"/>
              <a:t> через </a:t>
            </a:r>
            <a:r>
              <a:rPr lang="ru-RU" sz="2800" dirty="0" err="1" smtClean="0"/>
              <a:t>маршрутизуючий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пристрій</a:t>
            </a:r>
            <a:r>
              <a:rPr lang="ru-RU" sz="2800" dirty="0" smtClean="0"/>
              <a:t> з метою </a:t>
            </a:r>
            <a:r>
              <a:rPr lang="ru-RU" sz="2800" dirty="0" err="1"/>
              <a:t>відображення</a:t>
            </a:r>
            <a:r>
              <a:rPr lang="ru-RU" sz="2800" dirty="0"/>
              <a:t> одного адресного простору в </a:t>
            </a:r>
            <a:r>
              <a:rPr lang="ru-RU" sz="2800" dirty="0" err="1"/>
              <a:t>інший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862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12728" y="621206"/>
            <a:ext cx="242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j-lt"/>
                <a:cs typeface="Times New Roman" panose="02020603050405020304" pitchFamily="18" charset="0"/>
              </a:rPr>
              <a:t>Прикладний</a:t>
            </a:r>
            <a:endParaRPr lang="uk-UA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76" y="239423"/>
            <a:ext cx="9422678" cy="63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964" y="73890"/>
            <a:ext cx="1938829" cy="1034473"/>
          </a:xfrm>
        </p:spPr>
        <p:txBody>
          <a:bodyPr/>
          <a:lstStyle/>
          <a:p>
            <a:r>
              <a:rPr lang="en-US" dirty="0" smtClean="0"/>
              <a:t>DNS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9" y="1663989"/>
            <a:ext cx="9981479" cy="445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139" y="923697"/>
            <a:ext cx="4002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Використовує </a:t>
            </a:r>
            <a:r>
              <a:rPr lang="en-US" sz="2400" dirty="0" smtClean="0"/>
              <a:t>UDP</a:t>
            </a:r>
            <a:r>
              <a:rPr lang="uk-UA" sz="2400" dirty="0" smtClean="0"/>
              <a:t>, порт 53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1018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3" y="426749"/>
            <a:ext cx="10728037" cy="56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7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8425"/>
            <a:ext cx="9146398" cy="66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901" y="323274"/>
            <a:ext cx="7887047" cy="757382"/>
          </a:xfrm>
        </p:spPr>
        <p:txBody>
          <a:bodyPr/>
          <a:lstStyle/>
          <a:p>
            <a:r>
              <a:rPr lang="uk-UA" dirty="0" smtClean="0"/>
              <a:t>ітераційний </a:t>
            </a:r>
            <a:r>
              <a:rPr lang="uk-UA" dirty="0"/>
              <a:t>сценарій </a:t>
            </a:r>
            <a:r>
              <a:rPr lang="en-US" dirty="0"/>
              <a:t>DNS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7" y="1625600"/>
            <a:ext cx="11170771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654" y="212436"/>
            <a:ext cx="8570538" cy="591127"/>
          </a:xfrm>
        </p:spPr>
        <p:txBody>
          <a:bodyPr/>
          <a:lstStyle/>
          <a:p>
            <a:r>
              <a:rPr lang="uk-UA" dirty="0" smtClean="0"/>
              <a:t>Рекурсивний сценарій </a:t>
            </a:r>
            <a:r>
              <a:rPr lang="en-US" dirty="0" smtClean="0"/>
              <a:t>DNS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90" y="1066222"/>
            <a:ext cx="4943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527" y="350983"/>
            <a:ext cx="3702974" cy="711200"/>
          </a:xfrm>
        </p:spPr>
        <p:txBody>
          <a:bodyPr/>
          <a:lstStyle/>
          <a:p>
            <a:r>
              <a:rPr lang="en-US" dirty="0" smtClean="0"/>
              <a:t>NSLOOKUP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55"/>
            <a:ext cx="10603346" cy="530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91" y="39262"/>
            <a:ext cx="4599709" cy="68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2" y="427903"/>
            <a:ext cx="12063139" cy="57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7" y="249094"/>
            <a:ext cx="10658475" cy="64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20072"/>
            <a:ext cx="11813309" cy="6539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dirty="0" smtClean="0"/>
              <a:t>Внутрішня, приватна, «сіра» ІР-адреса:</a:t>
            </a:r>
          </a:p>
          <a:p>
            <a:pPr marL="0" indent="0">
              <a:buNone/>
            </a:pPr>
            <a:r>
              <a:rPr lang="uk-UA" sz="2800" dirty="0" smtClean="0"/>
              <a:t>10.0.0.0</a:t>
            </a:r>
            <a:r>
              <a:rPr lang="uk-UA" sz="2800" dirty="0"/>
              <a:t> — 10.255.255.255 </a:t>
            </a:r>
            <a:endParaRPr lang="uk-UA" sz="2800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маска підмережі для безкласової (</a:t>
            </a:r>
            <a:r>
              <a:rPr lang="en-US" dirty="0"/>
              <a:t>CIDR) </a:t>
            </a:r>
            <a:r>
              <a:rPr lang="uk-UA" dirty="0"/>
              <a:t>адресації: 255.0.0.0 або /8)</a:t>
            </a:r>
          </a:p>
          <a:p>
            <a:pPr marL="0" indent="0">
              <a:buNone/>
            </a:pPr>
            <a:r>
              <a:rPr lang="uk-UA" sz="2800" dirty="0"/>
              <a:t>172.16.0.0 — 172.31.255.255 </a:t>
            </a:r>
            <a:endParaRPr lang="uk-UA" sz="2800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маска підмережі для безкласової (</a:t>
            </a:r>
            <a:r>
              <a:rPr lang="en-US" dirty="0"/>
              <a:t>CIDR) </a:t>
            </a:r>
            <a:r>
              <a:rPr lang="uk-UA" dirty="0"/>
              <a:t>адресації: 255.240.0.0 або /12)</a:t>
            </a:r>
          </a:p>
          <a:p>
            <a:pPr marL="0" indent="0">
              <a:buNone/>
            </a:pPr>
            <a:r>
              <a:rPr lang="uk-UA" sz="2800" dirty="0"/>
              <a:t>192.168.0.0 — 192.168.255.255 </a:t>
            </a:r>
            <a:endParaRPr lang="uk-UA" sz="2800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маска підмережі для безкласової (</a:t>
            </a:r>
            <a:r>
              <a:rPr lang="en-US" dirty="0"/>
              <a:t>CIDR) </a:t>
            </a:r>
            <a:r>
              <a:rPr lang="uk-UA" dirty="0"/>
              <a:t>адресації: 255.255.0.0 або /16</a:t>
            </a:r>
            <a:r>
              <a:rPr lang="uk-UA" dirty="0" smtClean="0"/>
              <a:t>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Також для </a:t>
            </a:r>
            <a:r>
              <a:rPr lang="uk-UA" dirty="0" err="1"/>
              <a:t>петльових</a:t>
            </a:r>
            <a:r>
              <a:rPr lang="uk-UA" dirty="0"/>
              <a:t> інтерфейсів (не використовується для обміну між вузлами мережі) зарезервований діапазон </a:t>
            </a:r>
            <a:r>
              <a:rPr lang="uk-UA" sz="2800" dirty="0"/>
              <a:t>127.0.0.0 — 127.255.255.255 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sz="3600" dirty="0" smtClean="0"/>
              <a:t>     </a:t>
            </a:r>
            <a:r>
              <a:rPr lang="uk-UA" sz="3600" dirty="0" smtClean="0"/>
              <a:t>НЕ МАРШРУТИЗУ</a:t>
            </a:r>
            <a:r>
              <a:rPr lang="uk-UA" sz="3600" dirty="0"/>
              <a:t>Є</a:t>
            </a:r>
            <a:r>
              <a:rPr lang="uk-UA" sz="3600" dirty="0" smtClean="0"/>
              <a:t>ТЬСЯ В МЕРЕЖІ </a:t>
            </a:r>
            <a:r>
              <a:rPr lang="en-US" sz="3600" dirty="0" smtClean="0"/>
              <a:t>INTERNET!</a:t>
            </a:r>
            <a:endParaRPr lang="uk-UA" sz="36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6576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764" y="249382"/>
            <a:ext cx="2622320" cy="932873"/>
          </a:xfrm>
        </p:spPr>
        <p:txBody>
          <a:bodyPr/>
          <a:lstStyle/>
          <a:p>
            <a:r>
              <a:rPr lang="en-US" dirty="0" smtClean="0"/>
              <a:t>HTTP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82" y="1182255"/>
            <a:ext cx="3574474" cy="489527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effectLst/>
              </a:rPr>
              <a:t>HyperText</a:t>
            </a:r>
            <a:r>
              <a:rPr lang="en-US" i="1" dirty="0">
                <a:effectLst/>
              </a:rPr>
              <a:t> Transfer </a:t>
            </a:r>
            <a:r>
              <a:rPr lang="en-US" i="1" dirty="0" smtClean="0">
                <a:effectLst/>
              </a:rPr>
              <a:t>Protocol</a:t>
            </a: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effectLst/>
              </a:rPr>
              <a:t>1991</a:t>
            </a: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effectLst/>
              </a:rPr>
              <a:t>TCP,    port 80</a:t>
            </a: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effectLst/>
              </a:rPr>
              <a:t>Query-answer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10" y="1075748"/>
            <a:ext cx="76295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87" y="549130"/>
            <a:ext cx="10597286" cy="612980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35054" y="124257"/>
            <a:ext cx="2049666" cy="424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5685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102" y="193966"/>
            <a:ext cx="2012720" cy="766618"/>
          </a:xfrm>
        </p:spPr>
        <p:txBody>
          <a:bodyPr/>
          <a:lstStyle/>
          <a:p>
            <a:r>
              <a:rPr lang="en-US" dirty="0" smtClean="0"/>
              <a:t>CSS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33" y="1251239"/>
            <a:ext cx="11229975" cy="47244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66646" y="193966"/>
            <a:ext cx="2012720" cy="76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JS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51" y="1130878"/>
            <a:ext cx="7086110" cy="48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2" y="537585"/>
            <a:ext cx="9395547" cy="55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73189"/>
            <a:ext cx="4183265" cy="775855"/>
          </a:xfrm>
        </p:spPr>
        <p:txBody>
          <a:bodyPr/>
          <a:lstStyle/>
          <a:p>
            <a:r>
              <a:rPr lang="en-US" dirty="0" smtClean="0"/>
              <a:t>HTTP </a:t>
            </a:r>
            <a:r>
              <a:rPr lang="uk-UA" dirty="0" smtClean="0"/>
              <a:t>запит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559" y="218769"/>
            <a:ext cx="5069356" cy="969949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4731" y="1319145"/>
            <a:ext cx="110628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Найчастіше вживаються: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GET -  Запитує вміст вказаного ресурсу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uk-UA" sz="2400" dirty="0"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POST</a:t>
            </a:r>
            <a:r>
              <a:rPr kumimoji="0" lang="en-US" alt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</a:t>
            </a:r>
            <a:r>
              <a:rPr lang="ru-RU" sz="2400" dirty="0" err="1"/>
              <a:t>Передає</a:t>
            </a:r>
            <a:r>
              <a:rPr lang="ru-RU" sz="2400" dirty="0"/>
              <a:t> </a:t>
            </a:r>
            <a:r>
              <a:rPr lang="ru-RU" sz="2400" dirty="0" err="1"/>
              <a:t>призначені</a:t>
            </a:r>
            <a:r>
              <a:rPr lang="ru-RU" sz="2400" dirty="0"/>
              <a:t> для </a:t>
            </a:r>
            <a:r>
              <a:rPr lang="ru-RU" sz="2400" dirty="0" err="1"/>
              <a:t>користувача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з HTML-</a:t>
            </a:r>
            <a:r>
              <a:rPr lang="ru-RU" sz="2400" dirty="0" err="1"/>
              <a:t>форми</a:t>
            </a:r>
            <a:r>
              <a:rPr lang="ru-RU" sz="2400" dirty="0"/>
              <a:t>) </a:t>
            </a:r>
            <a:r>
              <a:rPr lang="ru-RU" sz="2400" dirty="0" err="1"/>
              <a:t>заданому</a:t>
            </a:r>
            <a:r>
              <a:rPr lang="ru-RU" sz="2400" dirty="0"/>
              <a:t> ресурсу</a:t>
            </a:r>
            <a:r>
              <a:rPr lang="ru-RU" sz="2400" dirty="0" smtClean="0"/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28" y="3269673"/>
            <a:ext cx="7259653" cy="3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9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8" y="184728"/>
            <a:ext cx="4469592" cy="563417"/>
          </a:xfrm>
        </p:spPr>
        <p:txBody>
          <a:bodyPr/>
          <a:lstStyle/>
          <a:p>
            <a:r>
              <a:rPr lang="uk-UA" dirty="0" smtClean="0"/>
              <a:t>НТТР відповідь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5999"/>
            <a:ext cx="12192000" cy="540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Коди статусу: </a:t>
            </a:r>
          </a:p>
          <a:p>
            <a:r>
              <a:rPr lang="uk-UA" sz="2800" dirty="0"/>
              <a:t>1хх — інформаційний: запит прийнятий, продовжуй процес.</a:t>
            </a:r>
          </a:p>
          <a:p>
            <a:r>
              <a:rPr lang="uk-UA" sz="2800" dirty="0"/>
              <a:t>2хх — успіх: дія була успішно передана, зрозуміла, та прийнята.</a:t>
            </a:r>
          </a:p>
          <a:p>
            <a:r>
              <a:rPr lang="uk-UA" sz="2800" dirty="0"/>
              <a:t>3хх — </a:t>
            </a:r>
            <a:r>
              <a:rPr lang="uk-UA" sz="2800" dirty="0" err="1"/>
              <a:t>перенаправлення</a:t>
            </a:r>
            <a:r>
              <a:rPr lang="uk-UA" sz="2800" dirty="0"/>
              <a:t>: наступні дії мають бути успішно виконані для реалізації запиту.</a:t>
            </a:r>
          </a:p>
          <a:p>
            <a:r>
              <a:rPr lang="uk-UA" sz="2800" dirty="0"/>
              <a:t>4хх — помилка клієнта: запит містить синтаксичні помилки або не може бути виконаний.</a:t>
            </a:r>
          </a:p>
          <a:p>
            <a:r>
              <a:rPr lang="uk-UA" sz="2800" dirty="0"/>
              <a:t>5хх — помилка сервера: сервер не зміг виконати правильно сформований </a:t>
            </a:r>
            <a:r>
              <a:rPr lang="uk-UA" sz="2800" dirty="0" smtClean="0"/>
              <a:t>запит.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53" y="94239"/>
            <a:ext cx="5262130" cy="7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5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763" y="73892"/>
            <a:ext cx="5014538" cy="923636"/>
          </a:xfrm>
        </p:spPr>
        <p:txBody>
          <a:bodyPr/>
          <a:lstStyle/>
          <a:p>
            <a:r>
              <a:rPr lang="uk-UA" dirty="0" smtClean="0"/>
              <a:t>Приклад діалогу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766"/>
            <a:ext cx="12414327" cy="154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1429"/>
            <a:ext cx="12626530" cy="24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3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882"/>
            <a:ext cx="13168196" cy="47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17" y="336839"/>
            <a:ext cx="8522710" cy="62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295564"/>
            <a:ext cx="5033011" cy="1043709"/>
          </a:xfrm>
        </p:spPr>
        <p:txBody>
          <a:bodyPr/>
          <a:lstStyle/>
          <a:p>
            <a:r>
              <a:rPr lang="uk-UA" dirty="0" smtClean="0"/>
              <a:t>Статичний </a:t>
            </a:r>
            <a:r>
              <a:rPr lang="en-US" dirty="0" smtClean="0"/>
              <a:t>NAT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1339273"/>
            <a:ext cx="10814975" cy="600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Кількість зовнішніх ІР-адрес = кількості внутрішніх ІР-адрес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02" y="2272722"/>
            <a:ext cx="10420844" cy="303847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39127" y="5773015"/>
            <a:ext cx="4825193" cy="60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800" dirty="0" err="1" smtClean="0"/>
              <a:t>Дууууже</a:t>
            </a:r>
            <a:r>
              <a:rPr lang="uk-UA" sz="2800" dirty="0" smtClean="0"/>
              <a:t> </a:t>
            </a:r>
            <a:r>
              <a:rPr lang="uk-UA" sz="2800" dirty="0" err="1" smtClean="0"/>
              <a:t>рідко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0680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6" y="267854"/>
            <a:ext cx="5273156" cy="942109"/>
          </a:xfrm>
        </p:spPr>
        <p:txBody>
          <a:bodyPr/>
          <a:lstStyle/>
          <a:p>
            <a:r>
              <a:rPr lang="uk-UA" dirty="0" smtClean="0"/>
              <a:t>Динамічний </a:t>
            </a:r>
            <a:r>
              <a:rPr lang="en-US" dirty="0" smtClean="0"/>
              <a:t>NAT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4" y="2687783"/>
            <a:ext cx="9913157" cy="3139914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2582" y="1339273"/>
            <a:ext cx="10814975" cy="6003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Кількість зовнішніх ІР-адрес менша кількості внутрішніх ІР-адрес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5840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" y="0"/>
            <a:ext cx="9919855" cy="3232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74" y="3362036"/>
            <a:ext cx="10012085" cy="31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582" y="101600"/>
            <a:ext cx="4783628" cy="785091"/>
          </a:xfrm>
        </p:spPr>
        <p:txBody>
          <a:bodyPr/>
          <a:lstStyle/>
          <a:p>
            <a:r>
              <a:rPr lang="en-US" dirty="0" smtClean="0"/>
              <a:t>Nat </a:t>
            </a:r>
            <a:r>
              <a:rPr lang="en-US" dirty="0" err="1" smtClean="0"/>
              <a:t>masqurading</a:t>
            </a:r>
            <a:endParaRPr lang="uk-UA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63272" y="886691"/>
            <a:ext cx="6058247" cy="5523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Кількість зовнішніх ІР-адрес </a:t>
            </a:r>
            <a:r>
              <a:rPr lang="en-US" sz="2800" dirty="0" smtClean="0"/>
              <a:t>= 1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38" y="1671782"/>
            <a:ext cx="8895223" cy="48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4" y="779296"/>
            <a:ext cx="10167361" cy="6002793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97018" y="226920"/>
            <a:ext cx="6058247" cy="5523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NAT -</a:t>
            </a:r>
            <a:r>
              <a:rPr lang="uk-UA" sz="2800" dirty="0" smtClean="0"/>
              <a:t> таблиця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2984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406</Words>
  <Application>Microsoft Office PowerPoint</Application>
  <PresentationFormat>Widescreen</PresentationFormat>
  <Paragraphs>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Bookman Old Style</vt:lpstr>
      <vt:lpstr>Rockwell</vt:lpstr>
      <vt:lpstr>Times New Roman</vt:lpstr>
      <vt:lpstr>Damask</vt:lpstr>
      <vt:lpstr>Введення в спеціальність  Лекція 7 </vt:lpstr>
      <vt:lpstr>NAT</vt:lpstr>
      <vt:lpstr>PowerPoint Presentation</vt:lpstr>
      <vt:lpstr>PowerPoint Presentation</vt:lpstr>
      <vt:lpstr>Статичний NAT</vt:lpstr>
      <vt:lpstr>Динамічний NAT</vt:lpstr>
      <vt:lpstr>PowerPoint Presentation</vt:lpstr>
      <vt:lpstr>Nat masqurading</vt:lpstr>
      <vt:lpstr>PowerPoint Presentation</vt:lpstr>
      <vt:lpstr>FIREWALL</vt:lpstr>
      <vt:lpstr>PowerPoint Presentation</vt:lpstr>
      <vt:lpstr>PowerPoint Presentation</vt:lpstr>
      <vt:lpstr>Демілітаризована зона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DNS</vt:lpstr>
      <vt:lpstr>PowerPoint Presentation</vt:lpstr>
      <vt:lpstr>PowerPoint Presentation</vt:lpstr>
      <vt:lpstr>ітераційний сценарій DNS</vt:lpstr>
      <vt:lpstr>Рекурсивний сценарій DNS</vt:lpstr>
      <vt:lpstr>NSLOOKUP</vt:lpstr>
      <vt:lpstr>PowerPoint Presentation</vt:lpstr>
      <vt:lpstr>PowerPoint Presentation</vt:lpstr>
      <vt:lpstr>HTTP</vt:lpstr>
      <vt:lpstr>HTML</vt:lpstr>
      <vt:lpstr>CSS</vt:lpstr>
      <vt:lpstr>PowerPoint Presentation</vt:lpstr>
      <vt:lpstr>HTTP запит</vt:lpstr>
      <vt:lpstr>НТТР відповідь</vt:lpstr>
      <vt:lpstr>Приклад діалогу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118</cp:revision>
  <dcterms:created xsi:type="dcterms:W3CDTF">2017-11-21T17:19:25Z</dcterms:created>
  <dcterms:modified xsi:type="dcterms:W3CDTF">2020-11-06T11:46:26Z</dcterms:modified>
</cp:coreProperties>
</file>