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7"/>
  </p:notesMasterIdLst>
  <p:sldIdLst>
    <p:sldId id="276" r:id="rId2"/>
    <p:sldId id="257" r:id="rId3"/>
    <p:sldId id="258" r:id="rId4"/>
    <p:sldId id="277" r:id="rId5"/>
    <p:sldId id="259" r:id="rId6"/>
    <p:sldId id="279" r:id="rId7"/>
    <p:sldId id="278" r:id="rId8"/>
    <p:sldId id="260" r:id="rId9"/>
    <p:sldId id="281" r:id="rId10"/>
    <p:sldId id="282" r:id="rId11"/>
    <p:sldId id="284" r:id="rId12"/>
    <p:sldId id="283" r:id="rId13"/>
    <p:sldId id="286" r:id="rId14"/>
    <p:sldId id="262" r:id="rId15"/>
    <p:sldId id="285" r:id="rId16"/>
    <p:sldId id="287" r:id="rId17"/>
    <p:sldId id="288" r:id="rId18"/>
    <p:sldId id="290" r:id="rId19"/>
    <p:sldId id="291" r:id="rId20"/>
    <p:sldId id="289" r:id="rId21"/>
    <p:sldId id="298" r:id="rId22"/>
    <p:sldId id="297" r:id="rId23"/>
    <p:sldId id="296" r:id="rId24"/>
    <p:sldId id="294" r:id="rId25"/>
    <p:sldId id="299" r:id="rId26"/>
    <p:sldId id="295" r:id="rId27"/>
    <p:sldId id="293" r:id="rId28"/>
    <p:sldId id="306" r:id="rId29"/>
    <p:sldId id="275" r:id="rId30"/>
    <p:sldId id="300" r:id="rId31"/>
    <p:sldId id="292" r:id="rId32"/>
    <p:sldId id="301" r:id="rId33"/>
    <p:sldId id="303" r:id="rId34"/>
    <p:sldId id="304" r:id="rId35"/>
    <p:sldId id="305"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8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227806-7F2F-4BA1-B384-08366D6BD62A}" type="datetimeFigureOut">
              <a:rPr lang="uk-UA" smtClean="0"/>
              <a:t>25.05.2022</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DD8F80-2AB4-48EA-8727-F7A9C758EBBF}" type="slidenum">
              <a:rPr lang="uk-UA" smtClean="0"/>
              <a:t>‹№›</a:t>
            </a:fld>
            <a:endParaRPr lang="uk-UA"/>
          </a:p>
        </p:txBody>
      </p:sp>
    </p:spTree>
    <p:extLst>
      <p:ext uri="{BB962C8B-B14F-4D97-AF65-F5344CB8AC3E}">
        <p14:creationId xmlns:p14="http://schemas.microsoft.com/office/powerpoint/2010/main" val="3479360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solidFill>
                  <a:prstClr val="black"/>
                </a:solidFill>
              </a:rPr>
              <a:t>My First Template</a:t>
            </a:r>
          </a:p>
        </p:txBody>
      </p:sp>
    </p:spTree>
    <p:extLst>
      <p:ext uri="{BB962C8B-B14F-4D97-AF65-F5344CB8AC3E}">
        <p14:creationId xmlns:p14="http://schemas.microsoft.com/office/powerpoint/2010/main" val="3762383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solidFill>
                  <a:prstClr val="black"/>
                </a:solidFill>
              </a:rPr>
              <a:t>My First Template</a:t>
            </a:r>
          </a:p>
        </p:txBody>
      </p:sp>
    </p:spTree>
    <p:extLst>
      <p:ext uri="{BB962C8B-B14F-4D97-AF65-F5344CB8AC3E}">
        <p14:creationId xmlns:p14="http://schemas.microsoft.com/office/powerpoint/2010/main" val="1592414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uk-UA" smtClean="0"/>
              <a:t>Зразок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5/25/2022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uk-UA" smtClean="0"/>
              <a:t>Зразок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smtClean="0"/>
              <a:t>Редагувати стиль зразка тексту</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5/25/2022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uk-UA" smtClean="0"/>
              <a:t>Зразок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smtClean="0"/>
              <a:t>Редагувати стиль зразка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5/25/2022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uk-UA" smtClean="0"/>
              <a:t>Зразок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smtClean="0"/>
              <a:t>Редагувати стиль зразка тексту</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smtClean="0"/>
              <a:t>Редагувати стиль зразка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5/25/2022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uk-UA" smtClean="0"/>
              <a:t>Зразок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smtClean="0"/>
              <a:t>Редагувати стиль зразка тексту</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smtClean="0"/>
              <a:t>Редагувати стиль зразка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5/25/2022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uk-UA" smtClean="0"/>
              <a:t>Зразок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Number+Foo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36800" y="356629"/>
            <a:ext cx="7518400" cy="471365"/>
          </a:xfrm>
          <a:prstGeom prst="rect">
            <a:avLst/>
          </a:prstGeom>
        </p:spPr>
        <p:txBody>
          <a:bodyPr wrap="none" lIns="0" tIns="0" rIns="0" bIns="0" anchor="ctr">
            <a:noAutofit/>
          </a:bodyPr>
          <a:lstStyle>
            <a:lvl1pPr algn="ctr">
              <a:defRPr sz="2400" b="1" baseline="0">
                <a:solidFill>
                  <a:schemeClr val="tx1">
                    <a:lumMod val="90000"/>
                    <a:lumOff val="10000"/>
                  </a:schemeClr>
                </a:solidFill>
              </a:defRPr>
            </a:lvl1pPr>
          </a:lstStyle>
          <a:p>
            <a:r>
              <a:rPr lang="en-US" dirty="0"/>
              <a:t>Click To Edit Master Title Style</a:t>
            </a:r>
          </a:p>
        </p:txBody>
      </p:sp>
      <p:sp>
        <p:nvSpPr>
          <p:cNvPr id="15" name="Text Placeholder 3"/>
          <p:cNvSpPr>
            <a:spLocks noGrp="1"/>
          </p:cNvSpPr>
          <p:nvPr>
            <p:ph type="body" sz="half" idx="2" hasCustomPrompt="1"/>
          </p:nvPr>
        </p:nvSpPr>
        <p:spPr>
          <a:xfrm>
            <a:off x="3352800" y="825951"/>
            <a:ext cx="5486400" cy="267661"/>
          </a:xfrm>
          <a:prstGeom prst="rect">
            <a:avLst/>
          </a:prstGeom>
        </p:spPr>
        <p:txBody>
          <a:bodyPr wrap="square" lIns="0" tIns="0" rIns="0" bIns="0" anchor="ctr">
            <a:noAutofit/>
          </a:bodyPr>
          <a:lstStyle>
            <a:lvl1pPr marL="0" indent="0" algn="ctr">
              <a:buNone/>
              <a:defRPr sz="1200" b="1" i="0" baseline="0">
                <a:solidFill>
                  <a:schemeClr val="bg1">
                    <a:lumMod val="7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24" name="Right Triangle 23"/>
          <p:cNvSpPr/>
          <p:nvPr userDrawn="1"/>
        </p:nvSpPr>
        <p:spPr>
          <a:xfrm rot="8100000">
            <a:off x="5942383" y="6704380"/>
            <a:ext cx="307239" cy="307239"/>
          </a:xfrm>
          <a:prstGeom prst="r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a:endParaRPr lang="en-US" sz="2000" dirty="0">
              <a:solidFill>
                <a:srgbClr val="FFFFFF"/>
              </a:solidFill>
            </a:endParaRPr>
          </a:p>
        </p:txBody>
      </p:sp>
      <p:sp>
        <p:nvSpPr>
          <p:cNvPr id="8" name="Oval 7"/>
          <p:cNvSpPr/>
          <p:nvPr userDrawn="1"/>
        </p:nvSpPr>
        <p:spPr>
          <a:xfrm>
            <a:off x="222205" y="6256702"/>
            <a:ext cx="384047" cy="384047"/>
          </a:xfrm>
          <a:prstGeom prst="ellips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a:endParaRPr lang="en-US" sz="2000" dirty="0">
              <a:solidFill>
                <a:srgbClr val="FFFFFF"/>
              </a:solidFill>
            </a:endParaRPr>
          </a:p>
        </p:txBody>
      </p:sp>
      <p:sp>
        <p:nvSpPr>
          <p:cNvPr id="9" name="Slide Number Placeholder 4"/>
          <p:cNvSpPr>
            <a:spLocks noGrp="1"/>
          </p:cNvSpPr>
          <p:nvPr>
            <p:ph type="sldNum" sz="quarter" idx="12"/>
          </p:nvPr>
        </p:nvSpPr>
        <p:spPr>
          <a:xfrm>
            <a:off x="109108" y="6265634"/>
            <a:ext cx="610241" cy="366183"/>
          </a:xfrm>
          <a:prstGeom prst="rect">
            <a:avLst/>
          </a:prstGeom>
        </p:spPr>
        <p:txBody>
          <a:bodyPr anchor="ctr"/>
          <a:lstStyle>
            <a:lvl1pPr algn="ctr">
              <a:defRPr sz="1000" b="1">
                <a:solidFill>
                  <a:schemeClr val="tx1">
                    <a:lumMod val="25000"/>
                    <a:lumOff val="75000"/>
                  </a:schemeClr>
                </a:solidFill>
              </a:defRPr>
            </a:lvl1pPr>
          </a:lstStyle>
          <a:p>
            <a:pPr defTabSz="1031626"/>
            <a:fld id="{C136B7D2-B98C-44FD-8D04-7EC62A564975}" type="slidenum">
              <a:rPr lang="en-US" smtClean="0">
                <a:solidFill>
                  <a:prstClr val="black">
                    <a:lumMod val="25000"/>
                    <a:lumOff val="75000"/>
                  </a:prstClr>
                </a:solidFill>
              </a:rPr>
              <a:pPr defTabSz="1031626"/>
              <a:t>‹№›</a:t>
            </a:fld>
            <a:endParaRPr lang="en-US" dirty="0">
              <a:solidFill>
                <a:prstClr val="black">
                  <a:lumMod val="25000"/>
                  <a:lumOff val="75000"/>
                </a:prstClr>
              </a:solidFill>
            </a:endParaRPr>
          </a:p>
        </p:txBody>
      </p:sp>
    </p:spTree>
    <p:extLst>
      <p:ext uri="{BB962C8B-B14F-4D97-AF65-F5344CB8AC3E}">
        <p14:creationId xmlns:p14="http://schemas.microsoft.com/office/powerpoint/2010/main" val="243944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uk-UA" smtClean="0"/>
              <a:t>Зразок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5/25/2022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uk-UA" smtClean="0"/>
              <a:t>Зразок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uk-UA" smtClean="0"/>
              <a:t>Зразок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5/25/2022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uk-UA" smtClean="0"/>
              <a:t>Зразок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5/25/2022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uk-UA" smtClean="0"/>
              <a:t>Зразок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5/25/2022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 id="2147483665" r:id="rId17"/>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uk-UA" b="1" dirty="0"/>
              <a:t>Лекція № 7. </a:t>
            </a:r>
            <a:r>
              <a:rPr lang="ru-RU" b="1" dirty="0"/>
              <a:t>Управління конкурентоспроможністю потенціалу підприємства</a:t>
            </a:r>
            <a:endParaRPr lang="uk-UA" dirty="0"/>
          </a:p>
        </p:txBody>
      </p:sp>
      <p:sp>
        <p:nvSpPr>
          <p:cNvPr id="3" name="Підзаголовок 2"/>
          <p:cNvSpPr>
            <a:spLocks noGrp="1"/>
          </p:cNvSpPr>
          <p:nvPr>
            <p:ph type="subTitle" idx="1"/>
          </p:nvPr>
        </p:nvSpPr>
        <p:spPr/>
        <p:txBody>
          <a:bodyPr>
            <a:normAutofit fontScale="70000" lnSpcReduction="20000"/>
          </a:bodyPr>
          <a:lstStyle/>
          <a:p>
            <a:r>
              <a:rPr lang="uk-UA" b="1" dirty="0"/>
              <a:t> </a:t>
            </a:r>
            <a:endParaRPr lang="uk-UA" dirty="0"/>
          </a:p>
          <a:p>
            <a:pPr lvl="0"/>
            <a:r>
              <a:rPr lang="uk-UA" dirty="0" smtClean="0"/>
              <a:t>1. Сутність </a:t>
            </a:r>
            <a:r>
              <a:rPr lang="uk-UA" dirty="0"/>
              <a:t>та рівні конкурентоспроможності потенціалу підприємства</a:t>
            </a:r>
          </a:p>
          <a:p>
            <a:pPr lvl="0"/>
            <a:r>
              <a:rPr lang="uk-UA" dirty="0" smtClean="0"/>
              <a:t>2. Методи </a:t>
            </a:r>
            <a:r>
              <a:rPr lang="uk-UA" dirty="0"/>
              <a:t>оцінки конкурентоспроможності потенціалу підприємства</a:t>
            </a:r>
          </a:p>
          <a:p>
            <a:pPr lvl="0"/>
            <a:r>
              <a:rPr lang="uk-UA" dirty="0" smtClean="0"/>
              <a:t>3. Стратегічний </a:t>
            </a:r>
            <a:r>
              <a:rPr lang="uk-UA" dirty="0"/>
              <a:t>аналіз конкурентоспроможності потенціалу підприємства</a:t>
            </a:r>
          </a:p>
        </p:txBody>
      </p:sp>
    </p:spTree>
    <p:extLst>
      <p:ext uri="{BB962C8B-B14F-4D97-AF65-F5344CB8AC3E}">
        <p14:creationId xmlns:p14="http://schemas.microsoft.com/office/powerpoint/2010/main" val="3526443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5"/>
          <p:cNvSpPr>
            <a:spLocks noGrp="1"/>
          </p:cNvSpPr>
          <p:nvPr>
            <p:ph type="title"/>
          </p:nvPr>
        </p:nvSpPr>
        <p:spPr>
          <a:xfrm>
            <a:off x="2592924" y="624110"/>
            <a:ext cx="8911687" cy="1280890"/>
          </a:xfrm>
        </p:spPr>
        <p:txBody>
          <a:bodyPr>
            <a:normAutofit/>
          </a:bodyPr>
          <a:lstStyle/>
          <a:p>
            <a:pPr indent="292735" algn="ctr">
              <a:spcAft>
                <a:spcPts val="0"/>
              </a:spcAft>
            </a:pPr>
            <a:r>
              <a:rPr lang="uk-UA" sz="2800" dirty="0" smtClean="0">
                <a:latin typeface="Times New Roman" panose="02020603050405020304" pitchFamily="18" charset="0"/>
                <a:ea typeface="Times New Roman" panose="02020603050405020304" pitchFamily="18" charset="0"/>
              </a:rPr>
              <a:t>Класифікація конкурентоспроможності потенціалу підприємства</a:t>
            </a:r>
            <a:endParaRPr lang="uk-UA" sz="2800" dirty="0">
              <a:latin typeface="Times New Roman" panose="02020603050405020304" pitchFamily="18" charset="0"/>
              <a:ea typeface="Times New Roman" panose="02020603050405020304" pitchFamily="18" charset="0"/>
            </a:endParaRPr>
          </a:p>
        </p:txBody>
      </p:sp>
      <p:sp>
        <p:nvSpPr>
          <p:cNvPr id="3" name="Прямокутник 2"/>
          <p:cNvSpPr/>
          <p:nvPr/>
        </p:nvSpPr>
        <p:spPr>
          <a:xfrm>
            <a:off x="3047999" y="1997839"/>
            <a:ext cx="8739447" cy="2585323"/>
          </a:xfrm>
          <a:prstGeom prst="rect">
            <a:avLst/>
          </a:prstGeom>
        </p:spPr>
        <p:txBody>
          <a:bodyPr wrap="square">
            <a:spAutoFit/>
          </a:bodyPr>
          <a:lstStyle/>
          <a:p>
            <a:pPr marL="6350" marR="8890" indent="292735" algn="just">
              <a:spcAft>
                <a:spcPts val="0"/>
              </a:spcAft>
            </a:pPr>
            <a:r>
              <a:rPr lang="uk-UA" b="1" dirty="0" smtClean="0">
                <a:solidFill>
                  <a:srgbClr val="00B050"/>
                </a:solidFill>
                <a:latin typeface="Times New Roman" panose="02020603050405020304" pitchFamily="18" charset="0"/>
                <a:ea typeface="Times New Roman" panose="02020603050405020304" pitchFamily="18" charset="0"/>
              </a:rPr>
              <a:t>І. Залежно від глобалізації цілей дослідження виділяють такі рівні конкурентоспроможності потенціалу підприємства:</a:t>
            </a:r>
            <a:endParaRPr lang="uk-UA" dirty="0" smtClean="0">
              <a:solidFill>
                <a:srgbClr val="00B050"/>
              </a:solidFill>
              <a:latin typeface="Times New Roman" panose="02020603050405020304" pitchFamily="18" charset="0"/>
              <a:ea typeface="Times New Roman" panose="02020603050405020304" pitchFamily="18" charset="0"/>
            </a:endParaRPr>
          </a:p>
          <a:p>
            <a:pPr marL="342900" lvl="0" indent="-342900" algn="just">
              <a:spcAft>
                <a:spcPts val="0"/>
              </a:spcAft>
              <a:buFont typeface="Times New Roman" panose="02020603050405020304" pitchFamily="18" charset="0"/>
              <a:buAutoNum type="arabicParenR"/>
              <a:tabLst>
                <a:tab pos="350520" algn="l"/>
              </a:tabLst>
            </a:pPr>
            <a:r>
              <a:rPr lang="uk-UA" dirty="0" smtClean="0">
                <a:solidFill>
                  <a:srgbClr val="000000"/>
                </a:solidFill>
                <a:latin typeface="Times New Roman" panose="02020603050405020304" pitchFamily="18" charset="0"/>
                <a:ea typeface="Times New Roman" panose="02020603050405020304" pitchFamily="18" charset="0"/>
              </a:rPr>
              <a:t>світове лідерство;</a:t>
            </a:r>
            <a:endParaRPr lang="uk-UA"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Times New Roman" panose="02020603050405020304" pitchFamily="18" charset="0"/>
              <a:buAutoNum type="arabicParenR"/>
              <a:tabLst>
                <a:tab pos="350520" algn="l"/>
              </a:tabLst>
            </a:pPr>
            <a:r>
              <a:rPr lang="uk-UA" dirty="0" smtClean="0">
                <a:solidFill>
                  <a:srgbClr val="000000"/>
                </a:solidFill>
                <a:latin typeface="Times New Roman" panose="02020603050405020304" pitchFamily="18" charset="0"/>
                <a:ea typeface="Times New Roman" panose="02020603050405020304" pitchFamily="18" charset="0"/>
              </a:rPr>
              <a:t>світовий стандарт;</a:t>
            </a:r>
            <a:endParaRPr lang="uk-UA"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Times New Roman" panose="02020603050405020304" pitchFamily="18" charset="0"/>
              <a:buAutoNum type="arabicParenR"/>
              <a:tabLst>
                <a:tab pos="350520" algn="l"/>
              </a:tabLst>
            </a:pPr>
            <a:r>
              <a:rPr lang="uk-UA" dirty="0" smtClean="0">
                <a:solidFill>
                  <a:srgbClr val="000000"/>
                </a:solidFill>
                <a:latin typeface="Times New Roman" panose="02020603050405020304" pitchFamily="18" charset="0"/>
                <a:ea typeface="Times New Roman" panose="02020603050405020304" pitchFamily="18" charset="0"/>
              </a:rPr>
              <a:t>національне лідерство;</a:t>
            </a:r>
            <a:endParaRPr lang="uk-UA" dirty="0" smtClean="0">
              <a:latin typeface="Times New Roman" panose="02020603050405020304" pitchFamily="18" charset="0"/>
              <a:ea typeface="Times New Roman" panose="02020603050405020304" pitchFamily="18" charset="0"/>
            </a:endParaRPr>
          </a:p>
          <a:p>
            <a:pPr marL="342900" marR="32385" lvl="0" indent="-342900" algn="just">
              <a:spcAft>
                <a:spcPts val="0"/>
              </a:spcAft>
              <a:buFont typeface="Times New Roman" panose="02020603050405020304" pitchFamily="18" charset="0"/>
              <a:buAutoNum type="arabicParenR"/>
              <a:tabLst>
                <a:tab pos="342900" algn="l"/>
              </a:tabLst>
            </a:pPr>
            <a:r>
              <a:rPr lang="uk-UA" dirty="0" smtClean="0">
                <a:solidFill>
                  <a:srgbClr val="000000"/>
                </a:solidFill>
                <a:latin typeface="Times New Roman" panose="02020603050405020304" pitchFamily="18" charset="0"/>
                <a:ea typeface="Times New Roman" panose="02020603050405020304" pitchFamily="18" charset="0"/>
              </a:rPr>
              <a:t>національний стандарт;</a:t>
            </a:r>
            <a:endParaRPr lang="uk-UA" dirty="0" smtClean="0">
              <a:latin typeface="Times New Roman" panose="02020603050405020304" pitchFamily="18" charset="0"/>
              <a:ea typeface="Times New Roman" panose="02020603050405020304" pitchFamily="18" charset="0"/>
            </a:endParaRPr>
          </a:p>
          <a:p>
            <a:pPr marL="342900" marR="32385" lvl="0" indent="-342900" algn="just">
              <a:spcAft>
                <a:spcPts val="0"/>
              </a:spcAft>
              <a:buFont typeface="Times New Roman" panose="02020603050405020304" pitchFamily="18" charset="0"/>
              <a:buAutoNum type="arabicParenR"/>
              <a:tabLst>
                <a:tab pos="342900" algn="l"/>
              </a:tabLst>
            </a:pPr>
            <a:r>
              <a:rPr lang="uk-UA" dirty="0" smtClean="0">
                <a:solidFill>
                  <a:srgbClr val="000000"/>
                </a:solidFill>
                <a:latin typeface="Times New Roman" panose="02020603050405020304" pitchFamily="18" charset="0"/>
                <a:ea typeface="Times New Roman" panose="02020603050405020304" pitchFamily="18" charset="0"/>
              </a:rPr>
              <a:t>галузеве лідерство;</a:t>
            </a:r>
            <a:endParaRPr lang="uk-UA"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Times New Roman" panose="02020603050405020304" pitchFamily="18" charset="0"/>
              <a:buAutoNum type="arabicParenR" startAt="6"/>
              <a:tabLst>
                <a:tab pos="354965" algn="l"/>
              </a:tabLst>
            </a:pPr>
            <a:r>
              <a:rPr lang="uk-UA" dirty="0" smtClean="0">
                <a:solidFill>
                  <a:srgbClr val="000000"/>
                </a:solidFill>
                <a:latin typeface="Times New Roman" panose="02020603050405020304" pitchFamily="18" charset="0"/>
                <a:ea typeface="Times New Roman" panose="02020603050405020304" pitchFamily="18" charset="0"/>
              </a:rPr>
              <a:t>галузевий стандарт;</a:t>
            </a:r>
            <a:endParaRPr lang="uk-UA"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Times New Roman" panose="02020603050405020304" pitchFamily="18" charset="0"/>
              <a:buAutoNum type="arabicParenR" startAt="6"/>
              <a:tabLst>
                <a:tab pos="354965" algn="l"/>
              </a:tabLst>
            </a:pPr>
            <a:r>
              <a:rPr lang="uk-UA" dirty="0" smtClean="0">
                <a:solidFill>
                  <a:srgbClr val="000000"/>
                </a:solidFill>
                <a:latin typeface="Times New Roman" panose="02020603050405020304" pitchFamily="18" charset="0"/>
                <a:ea typeface="Times New Roman" panose="02020603050405020304" pitchFamily="18" charset="0"/>
              </a:rPr>
              <a:t>пороговий рівень.</a:t>
            </a:r>
            <a:endParaRPr lang="uk-UA"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29320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5"/>
          <p:cNvSpPr>
            <a:spLocks noGrp="1"/>
          </p:cNvSpPr>
          <p:nvPr>
            <p:ph type="title"/>
          </p:nvPr>
        </p:nvSpPr>
        <p:spPr>
          <a:xfrm>
            <a:off x="2592924" y="624110"/>
            <a:ext cx="8911687" cy="1280890"/>
          </a:xfrm>
        </p:spPr>
        <p:txBody>
          <a:bodyPr>
            <a:normAutofit/>
          </a:bodyPr>
          <a:lstStyle/>
          <a:p>
            <a:pPr indent="292735" algn="ctr">
              <a:spcAft>
                <a:spcPts val="0"/>
              </a:spcAft>
            </a:pPr>
            <a:r>
              <a:rPr lang="uk-UA" sz="2800" dirty="0" smtClean="0">
                <a:latin typeface="Times New Roman" panose="02020603050405020304" pitchFamily="18" charset="0"/>
                <a:ea typeface="Times New Roman" panose="02020603050405020304" pitchFamily="18" charset="0"/>
              </a:rPr>
              <a:t>Класифікація конкурентоспроможності потенціалу підприємства</a:t>
            </a:r>
            <a:endParaRPr lang="uk-UA" sz="2800" dirty="0">
              <a:latin typeface="Times New Roman" panose="02020603050405020304" pitchFamily="18" charset="0"/>
              <a:ea typeface="Times New Roman" panose="02020603050405020304" pitchFamily="18" charset="0"/>
            </a:endParaRPr>
          </a:p>
        </p:txBody>
      </p:sp>
      <p:sp>
        <p:nvSpPr>
          <p:cNvPr id="2" name="Прямокутник 1"/>
          <p:cNvSpPr/>
          <p:nvPr/>
        </p:nvSpPr>
        <p:spPr>
          <a:xfrm>
            <a:off x="2406109" y="2470265"/>
            <a:ext cx="9285316" cy="3970318"/>
          </a:xfrm>
          <a:prstGeom prst="rect">
            <a:avLst/>
          </a:prstGeom>
        </p:spPr>
        <p:txBody>
          <a:bodyPr wrap="square">
            <a:spAutoFit/>
          </a:bodyPr>
          <a:lstStyle/>
          <a:p>
            <a:pPr marL="8890" marR="3175" indent="292735" algn="just">
              <a:spcAft>
                <a:spcPts val="0"/>
              </a:spcAft>
            </a:pPr>
            <a:r>
              <a:rPr lang="uk-UA" b="1" dirty="0">
                <a:solidFill>
                  <a:srgbClr val="00B050"/>
                </a:solidFill>
                <a:latin typeface="Times New Roman" panose="02020603050405020304" pitchFamily="18" charset="0"/>
                <a:ea typeface="Times New Roman" panose="02020603050405020304" pitchFamily="18" charset="0"/>
              </a:rPr>
              <a:t>ІІ. На </a:t>
            </a:r>
            <a:r>
              <a:rPr lang="uk-UA" b="1" dirty="0" smtClean="0">
                <a:solidFill>
                  <a:srgbClr val="00B050"/>
                </a:solidFill>
                <a:latin typeface="Times New Roman" panose="02020603050405020304" pitchFamily="18" charset="0"/>
                <a:ea typeface="Times New Roman" panose="02020603050405020304" pitchFamily="18" charset="0"/>
              </a:rPr>
              <a:t>мікрорівні за ступенем реалізації на підприємстві:</a:t>
            </a:r>
          </a:p>
          <a:p>
            <a:pPr marL="8890" marR="3175" indent="292735" algn="just">
              <a:spcAft>
                <a:spcPts val="0"/>
              </a:spcAft>
            </a:pPr>
            <a:r>
              <a:rPr lang="uk-UA" b="1" i="1" dirty="0" smtClean="0">
                <a:solidFill>
                  <a:srgbClr val="FF0000"/>
                </a:solidFill>
                <a:latin typeface="Times New Roman" panose="02020603050405020304" pitchFamily="18" charset="0"/>
                <a:ea typeface="Times New Roman" panose="02020603050405020304" pitchFamily="18" charset="0"/>
              </a:rPr>
              <a:t>1 </a:t>
            </a:r>
            <a:r>
              <a:rPr lang="uk-UA" b="1" i="1" dirty="0">
                <a:solidFill>
                  <a:srgbClr val="FF0000"/>
                </a:solidFill>
                <a:latin typeface="Times New Roman" panose="02020603050405020304" pitchFamily="18" charset="0"/>
                <a:ea typeface="Times New Roman" panose="02020603050405020304" pitchFamily="18" charset="0"/>
              </a:rPr>
              <a:t>рівень. </a:t>
            </a:r>
            <a:r>
              <a:rPr lang="uk-UA" dirty="0">
                <a:solidFill>
                  <a:srgbClr val="000000"/>
                </a:solidFill>
                <a:latin typeface="Times New Roman" panose="02020603050405020304" pitchFamily="18" charset="0"/>
                <a:ea typeface="Times New Roman" panose="02020603050405020304" pitchFamily="18" charset="0"/>
              </a:rPr>
              <a:t>Для потенціалу цього рівня характерна внутрішньо нейтральна організація управління. Керівник: дбає лише про реалізацію виробничого потенціалу, орієнтованого на завантаження виробничих </a:t>
            </a:r>
            <a:r>
              <a:rPr lang="uk-UA" dirty="0" err="1">
                <a:solidFill>
                  <a:srgbClr val="000000"/>
                </a:solidFill>
                <a:latin typeface="Times New Roman" panose="02020603050405020304" pitchFamily="18" charset="0"/>
                <a:ea typeface="Times New Roman" panose="02020603050405020304" pitchFamily="18" charset="0"/>
              </a:rPr>
              <a:t>потужностей</a:t>
            </a:r>
            <a:r>
              <a:rPr lang="uk-UA" dirty="0">
                <a:solidFill>
                  <a:srgbClr val="000000"/>
                </a:solidFill>
                <a:latin typeface="Times New Roman" panose="02020603050405020304" pitchFamily="18" charset="0"/>
                <a:ea typeface="Times New Roman" panose="02020603050405020304" pitchFamily="18" charset="0"/>
              </a:rPr>
              <a:t>, не зважаючи на проблеми конкурентоспроможності та задоволення потреб споживачів. Вважаються зайвими зміна конструкції чи підвищення технічного рівня продукції удосконалення структури і функцій організацій з питань збуту та служби маркетингу, оскільки не враховуються зміни ринкової ситуації та занити </a:t>
            </a:r>
            <a:r>
              <a:rPr lang="uk-UA" dirty="0" smtClean="0">
                <a:solidFill>
                  <a:srgbClr val="000000"/>
                </a:solidFill>
                <a:latin typeface="Times New Roman" panose="02020603050405020304" pitchFamily="18" charset="0"/>
                <a:ea typeface="Times New Roman" panose="02020603050405020304" pitchFamily="18" charset="0"/>
              </a:rPr>
              <a:t>споживачів.</a:t>
            </a:r>
          </a:p>
          <a:p>
            <a:pPr marL="8890" marR="3175" indent="292735" algn="just">
              <a:spcAft>
                <a:spcPts val="0"/>
              </a:spcAft>
            </a:pPr>
            <a:endParaRPr lang="uk-UA" b="1" i="1" dirty="0" smtClean="0">
              <a:solidFill>
                <a:srgbClr val="FF0000"/>
              </a:solidFill>
              <a:latin typeface="Times New Roman" panose="02020603050405020304" pitchFamily="18" charset="0"/>
              <a:ea typeface="Times New Roman" panose="02020603050405020304" pitchFamily="18" charset="0"/>
            </a:endParaRPr>
          </a:p>
          <a:p>
            <a:pPr marL="8890" marR="3175" indent="292735" algn="just">
              <a:spcAft>
                <a:spcPts val="0"/>
              </a:spcAft>
            </a:pPr>
            <a:r>
              <a:rPr lang="uk-UA" b="1" i="1" dirty="0" smtClean="0">
                <a:solidFill>
                  <a:srgbClr val="FF0000"/>
                </a:solidFill>
                <a:latin typeface="Times New Roman" panose="02020603050405020304" pitchFamily="18" charset="0"/>
                <a:ea typeface="Times New Roman" panose="02020603050405020304" pitchFamily="18" charset="0"/>
              </a:rPr>
              <a:t>2 рівень</a:t>
            </a:r>
            <a:r>
              <a:rPr lang="uk-UA" i="1" dirty="0">
                <a:solidFill>
                  <a:srgbClr val="000000"/>
                </a:solidFill>
                <a:latin typeface="Times New Roman" panose="02020603050405020304" pitchFamily="18" charset="0"/>
                <a:ea typeface="Times New Roman" panose="02020603050405020304" pitchFamily="18" charset="0"/>
              </a:rPr>
              <a:t>. </a:t>
            </a:r>
            <a:r>
              <a:rPr lang="uk-UA" dirty="0">
                <a:solidFill>
                  <a:srgbClr val="000000"/>
                </a:solidFill>
                <a:latin typeface="Times New Roman" panose="02020603050405020304" pitchFamily="18" charset="0"/>
                <a:ea typeface="Times New Roman" panose="02020603050405020304" pitchFamily="18" charset="0"/>
              </a:rPr>
              <a:t>Підприємства з потенціалом другого рівня конкурентоспроможності прагнуть зробити свої виробничі системи «зовнішньо нейтральними». Це означає, що використання наявного потенціалу підприємства забезпечує випуск продукції, яка повністю відповідає стандартам, що встановлені його основними конкурентами. Керівництво такого підприємства не приділяє уваги потенційним можливостям бізнесу, які б забезпечили певні </a:t>
            </a:r>
            <a:r>
              <a:rPr lang="uk-UA" dirty="0" err="1">
                <a:solidFill>
                  <a:srgbClr val="000000"/>
                </a:solidFill>
                <a:latin typeface="Times New Roman" panose="02020603050405020304" pitchFamily="18" charset="0"/>
                <a:ea typeface="Times New Roman" panose="02020603050405020304" pitchFamily="18" charset="0"/>
              </a:rPr>
              <a:t>конкуренті</a:t>
            </a:r>
            <a:r>
              <a:rPr lang="uk-UA" dirty="0">
                <a:solidFill>
                  <a:srgbClr val="000000"/>
                </a:solidFill>
                <a:latin typeface="Times New Roman" panose="02020603050405020304" pitchFamily="18" charset="0"/>
                <a:ea typeface="Times New Roman" panose="02020603050405020304" pitchFamily="18" charset="0"/>
              </a:rPr>
              <a:t> переваги</a:t>
            </a:r>
            <a:r>
              <a:rPr lang="uk-UA" dirty="0" smtClean="0">
                <a:solidFill>
                  <a:srgbClr val="000000"/>
                </a:solidFill>
                <a:latin typeface="Times New Roman" panose="02020603050405020304" pitchFamily="18" charset="0"/>
                <a:ea typeface="Times New Roman" panose="02020603050405020304" pitchFamily="18" charset="0"/>
              </a:rPr>
              <a:t>.</a:t>
            </a:r>
            <a:endParaRPr lang="uk-UA"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72462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5"/>
          <p:cNvSpPr>
            <a:spLocks noGrp="1"/>
          </p:cNvSpPr>
          <p:nvPr>
            <p:ph type="title"/>
          </p:nvPr>
        </p:nvSpPr>
        <p:spPr>
          <a:xfrm>
            <a:off x="2592924" y="624110"/>
            <a:ext cx="8911687" cy="1280890"/>
          </a:xfrm>
        </p:spPr>
        <p:txBody>
          <a:bodyPr>
            <a:normAutofit/>
          </a:bodyPr>
          <a:lstStyle/>
          <a:p>
            <a:pPr indent="292735" algn="ctr">
              <a:spcAft>
                <a:spcPts val="0"/>
              </a:spcAft>
            </a:pPr>
            <a:r>
              <a:rPr lang="uk-UA" sz="2800" dirty="0" smtClean="0">
                <a:latin typeface="Times New Roman" panose="02020603050405020304" pitchFamily="18" charset="0"/>
                <a:ea typeface="Times New Roman" panose="02020603050405020304" pitchFamily="18" charset="0"/>
              </a:rPr>
              <a:t>Класифікація конкурентоспроможності потенціалу підприємства</a:t>
            </a:r>
            <a:endParaRPr lang="uk-UA" sz="2800" dirty="0">
              <a:latin typeface="Times New Roman" panose="02020603050405020304" pitchFamily="18" charset="0"/>
              <a:ea typeface="Times New Roman" panose="02020603050405020304" pitchFamily="18" charset="0"/>
            </a:endParaRPr>
          </a:p>
        </p:txBody>
      </p:sp>
      <p:sp>
        <p:nvSpPr>
          <p:cNvPr id="2" name="Прямокутник 1"/>
          <p:cNvSpPr/>
          <p:nvPr/>
        </p:nvSpPr>
        <p:spPr>
          <a:xfrm>
            <a:off x="2474421" y="2376247"/>
            <a:ext cx="8889076" cy="4247317"/>
          </a:xfrm>
          <a:prstGeom prst="rect">
            <a:avLst/>
          </a:prstGeom>
        </p:spPr>
        <p:txBody>
          <a:bodyPr wrap="square">
            <a:spAutoFit/>
          </a:bodyPr>
          <a:lstStyle/>
          <a:p>
            <a:pPr lvl="0" algn="just">
              <a:spcAft>
                <a:spcPts val="0"/>
              </a:spcAft>
              <a:tabLst>
                <a:tab pos="411480" algn="l"/>
              </a:tabLst>
            </a:pPr>
            <a:r>
              <a:rPr lang="uk-UA" b="1" dirty="0" smtClean="0">
                <a:solidFill>
                  <a:srgbClr val="FF0000"/>
                </a:solidFill>
                <a:latin typeface="Times New Roman" panose="02020603050405020304" pitchFamily="18" charset="0"/>
                <a:ea typeface="Times New Roman" panose="02020603050405020304" pitchFamily="18" charset="0"/>
              </a:rPr>
              <a:t>    </a:t>
            </a:r>
            <a:r>
              <a:rPr lang="uk-UA" b="1" i="1" dirty="0" smtClean="0">
                <a:solidFill>
                  <a:srgbClr val="FF0000"/>
                </a:solidFill>
                <a:latin typeface="Times New Roman" panose="02020603050405020304" pitchFamily="18" charset="0"/>
                <a:ea typeface="Times New Roman" panose="02020603050405020304" pitchFamily="18" charset="0"/>
              </a:rPr>
              <a:t>3 рівень</a:t>
            </a:r>
            <a:r>
              <a:rPr lang="uk-UA" b="1" i="1" dirty="0">
                <a:solidFill>
                  <a:srgbClr val="FF0000"/>
                </a:solidFill>
                <a:latin typeface="Times New Roman" panose="02020603050405020304" pitchFamily="18" charset="0"/>
                <a:ea typeface="Times New Roman" panose="02020603050405020304" pitchFamily="18" charset="0"/>
              </a:rPr>
              <a:t>.   </a:t>
            </a:r>
            <a:r>
              <a:rPr lang="uk-UA" dirty="0">
                <a:solidFill>
                  <a:srgbClr val="000000"/>
                </a:solidFill>
                <a:latin typeface="Times New Roman" panose="02020603050405020304" pitchFamily="18" charset="0"/>
                <a:ea typeface="Times New Roman" panose="02020603050405020304" pitchFamily="18" charset="0"/>
              </a:rPr>
              <a:t>Якщо керівники підприємства знають, що потенціал підприємства має дещо інші порівняльні переваги щодо конкуренції па ринку, ніж їхні основні суперники, і намагаються не дотримуватись загальних стандартів виробництва, що встановлені в галузі, то потенціал підприємства в цьому разі еволюціонує до третього рівня конкурентоспроможності. Система управління на цих підприємствах починає активно впливати на виробничі системи, сприяє їх розвитку та </a:t>
            </a:r>
            <a:r>
              <a:rPr lang="uk-UA" dirty="0" smtClean="0">
                <a:solidFill>
                  <a:srgbClr val="000000"/>
                </a:solidFill>
                <a:latin typeface="Times New Roman" panose="02020603050405020304" pitchFamily="18" charset="0"/>
                <a:ea typeface="Times New Roman" panose="02020603050405020304" pitchFamily="18" charset="0"/>
              </a:rPr>
              <a:t>вдосконаленню.</a:t>
            </a:r>
          </a:p>
          <a:p>
            <a:pPr lvl="0" algn="just">
              <a:spcAft>
                <a:spcPts val="0"/>
              </a:spcAft>
              <a:tabLst>
                <a:tab pos="411480" algn="l"/>
              </a:tabLst>
            </a:pPr>
            <a:endParaRPr lang="uk-UA" dirty="0" smtClean="0">
              <a:solidFill>
                <a:srgbClr val="000000"/>
              </a:solidFill>
              <a:latin typeface="Times New Roman" panose="02020603050405020304" pitchFamily="18" charset="0"/>
              <a:ea typeface="Times New Roman" panose="02020603050405020304" pitchFamily="18" charset="0"/>
            </a:endParaRPr>
          </a:p>
          <a:p>
            <a:pPr lvl="0" algn="just">
              <a:spcAft>
                <a:spcPts val="0"/>
              </a:spcAft>
              <a:tabLst>
                <a:tab pos="411480" algn="l"/>
              </a:tabLst>
            </a:pPr>
            <a:r>
              <a:rPr lang="uk-UA" b="1" dirty="0" smtClean="0">
                <a:solidFill>
                  <a:srgbClr val="FF0000"/>
                </a:solidFill>
                <a:latin typeface="Times New Roman" panose="02020603050405020304" pitchFamily="18" charset="0"/>
                <a:ea typeface="Times New Roman" panose="02020603050405020304" pitchFamily="18" charset="0"/>
              </a:rPr>
              <a:t>    </a:t>
            </a:r>
            <a:r>
              <a:rPr lang="uk-UA" b="1" i="1" dirty="0" smtClean="0">
                <a:solidFill>
                  <a:srgbClr val="FF0000"/>
                </a:solidFill>
                <a:latin typeface="Times New Roman" panose="02020603050405020304" pitchFamily="18" charset="0"/>
                <a:ea typeface="Times New Roman" panose="02020603050405020304" pitchFamily="18" charset="0"/>
              </a:rPr>
              <a:t>4 </a:t>
            </a:r>
            <a:r>
              <a:rPr lang="uk-UA" b="1" i="1" dirty="0">
                <a:solidFill>
                  <a:srgbClr val="FF0000"/>
                </a:solidFill>
                <a:latin typeface="Times New Roman" panose="02020603050405020304" pitchFamily="18" charset="0"/>
                <a:ea typeface="Times New Roman" panose="02020603050405020304" pitchFamily="18" charset="0"/>
              </a:rPr>
              <a:t>рівень. </a:t>
            </a:r>
            <a:r>
              <a:rPr lang="uk-UA" dirty="0">
                <a:solidFill>
                  <a:srgbClr val="000000"/>
                </a:solidFill>
                <a:latin typeface="Times New Roman" panose="02020603050405020304" pitchFamily="18" charset="0"/>
                <a:ea typeface="Times New Roman" panose="02020603050405020304" pitchFamily="18" charset="0"/>
              </a:rPr>
              <a:t>Потенціал підприємства досягає четвертого рівня конкурентоспроможності й істотно випереджає потенціал конкурентів за умов, коли успіх у конкурентній боротьбі стає не стільки функцією виробництва, скільки функцією управ­ління і залежить від якості, ефективності управління, організації виробництва. Для більшості підприємств-конкурентів набір ресурсів, що використовуються у виробничому процесі, досить однаковий, але ефективність їхнього поєднання у діючій господарській системі різна і залежить саме від якості управ­ління, кваліфікації менеджерів, організаційної структури та </a:t>
            </a:r>
            <a:r>
              <a:rPr lang="uk-UA" dirty="0" err="1">
                <a:solidFill>
                  <a:srgbClr val="000000"/>
                </a:solidFill>
                <a:latin typeface="Times New Roman" panose="02020603050405020304" pitchFamily="18" charset="0"/>
                <a:ea typeface="Times New Roman" panose="02020603050405020304" pitchFamily="18" charset="0"/>
              </a:rPr>
              <a:t>іп</a:t>
            </a:r>
            <a:r>
              <a:rPr lang="uk-UA" dirty="0">
                <a:solidFill>
                  <a:srgbClr val="000000"/>
                </a:solidFill>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583351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0611" y="624110"/>
            <a:ext cx="9734001" cy="1280890"/>
          </a:xfrm>
        </p:spPr>
        <p:txBody>
          <a:bodyPr>
            <a:normAutofit fontScale="90000"/>
          </a:bodyPr>
          <a:lstStyle/>
          <a:p>
            <a:r>
              <a:rPr lang="uk-UA" b="1" dirty="0" smtClean="0"/>
              <a:t>2. </a:t>
            </a:r>
            <a:r>
              <a:rPr lang="uk-UA" b="1" dirty="0"/>
              <a:t>Методи оцінки конкурентоспроможності потенціалу підприємства</a:t>
            </a:r>
            <a:endParaRPr lang="uk-UA" dirty="0"/>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9" name="Прямокутник 8"/>
          <p:cNvSpPr/>
          <p:nvPr/>
        </p:nvSpPr>
        <p:spPr>
          <a:xfrm>
            <a:off x="1770611" y="1702578"/>
            <a:ext cx="9678785" cy="369332"/>
          </a:xfrm>
          <a:prstGeom prst="rect">
            <a:avLst/>
          </a:prstGeom>
        </p:spPr>
        <p:txBody>
          <a:bodyPr wrap="square">
            <a:spAutoFit/>
          </a:bodyPr>
          <a:lstStyle/>
          <a:p>
            <a:r>
              <a:rPr lang="uk-UA" b="1" dirty="0" smtClean="0">
                <a:solidFill>
                  <a:srgbClr val="00B050"/>
                </a:solidFill>
                <a:latin typeface="Times New Roman" panose="02020603050405020304" pitchFamily="18" charset="0"/>
                <a:ea typeface="Times New Roman" panose="02020603050405020304" pitchFamily="18" charset="0"/>
              </a:rPr>
              <a:t>Етапи процесу оцінки конкурентоспромож­ності потенціалу підприємства</a:t>
            </a:r>
            <a:endParaRPr lang="uk-UA" b="1" dirty="0">
              <a:solidFill>
                <a:srgbClr val="00B050"/>
              </a:solidFill>
            </a:endParaRPr>
          </a:p>
        </p:txBody>
      </p:sp>
      <p:sp>
        <p:nvSpPr>
          <p:cNvPr id="10" name="Прямокутник 9"/>
          <p:cNvSpPr/>
          <p:nvPr/>
        </p:nvSpPr>
        <p:spPr>
          <a:xfrm>
            <a:off x="1770610" y="2197069"/>
            <a:ext cx="10066713" cy="646331"/>
          </a:xfrm>
          <a:prstGeom prst="rect">
            <a:avLst/>
          </a:prstGeom>
        </p:spPr>
        <p:txBody>
          <a:bodyPr wrap="square">
            <a:spAutoFit/>
          </a:bodyPr>
          <a:lstStyle/>
          <a:p>
            <a:r>
              <a:rPr lang="uk-UA" dirty="0" smtClean="0">
                <a:solidFill>
                  <a:srgbClr val="000000"/>
                </a:solidFill>
                <a:latin typeface="Times New Roman" panose="02020603050405020304" pitchFamily="18" charset="0"/>
                <a:ea typeface="Times New Roman" panose="02020603050405020304" pitchFamily="18" charset="0"/>
              </a:rPr>
              <a:t>1. Визначення </a:t>
            </a:r>
            <a:r>
              <a:rPr lang="uk-UA" dirty="0">
                <a:solidFill>
                  <a:srgbClr val="000000"/>
                </a:solidFill>
                <a:latin typeface="Times New Roman" panose="02020603050405020304" pitchFamily="18" charset="0"/>
                <a:ea typeface="Times New Roman" panose="02020603050405020304" pitchFamily="18" charset="0"/>
              </a:rPr>
              <a:t>мети оцінки конкурентоспроможності (обґрунтування претензій на зовнішні інвестиційні ресурси, виявлення резервів економічного зростання, інші цілі по­точного управління</a:t>
            </a:r>
            <a:r>
              <a:rPr lang="uk-UA" dirty="0" smtClean="0">
                <a:solidFill>
                  <a:srgbClr val="000000"/>
                </a:solidFill>
                <a:latin typeface="Times New Roman" panose="02020603050405020304" pitchFamily="18" charset="0"/>
                <a:ea typeface="Times New Roman" panose="02020603050405020304" pitchFamily="18" charset="0"/>
              </a:rPr>
              <a:t>).</a:t>
            </a:r>
            <a:endParaRPr lang="uk-UA" dirty="0"/>
          </a:p>
        </p:txBody>
      </p:sp>
      <p:sp>
        <p:nvSpPr>
          <p:cNvPr id="11" name="Прямокутник 10"/>
          <p:cNvSpPr/>
          <p:nvPr/>
        </p:nvSpPr>
        <p:spPr>
          <a:xfrm>
            <a:off x="2449484" y="2843400"/>
            <a:ext cx="9055128" cy="646331"/>
          </a:xfrm>
          <a:prstGeom prst="rect">
            <a:avLst/>
          </a:prstGeom>
        </p:spPr>
        <p:txBody>
          <a:bodyPr wrap="square">
            <a:spAutoFit/>
          </a:bodyPr>
          <a:lstStyle/>
          <a:p>
            <a:r>
              <a:rPr lang="uk-UA" dirty="0">
                <a:solidFill>
                  <a:srgbClr val="000000"/>
                </a:solidFill>
                <a:latin typeface="Times New Roman" panose="02020603050405020304" pitchFamily="18" charset="0"/>
                <a:ea typeface="Times New Roman" panose="02020603050405020304" pitchFamily="18" charset="0"/>
              </a:rPr>
              <a:t>2. Вибір групи підприємств-конкурентів з урахуванням можливостей отримання необхідної первинної інформація для цілей оцінки </a:t>
            </a:r>
            <a:r>
              <a:rPr lang="uk-UA" dirty="0" smtClean="0">
                <a:solidFill>
                  <a:srgbClr val="000000"/>
                </a:solidFill>
                <a:latin typeface="Times New Roman" panose="02020603050405020304" pitchFamily="18" charset="0"/>
                <a:ea typeface="Times New Roman" panose="02020603050405020304" pitchFamily="18" charset="0"/>
              </a:rPr>
              <a:t>конкурентоспроможності.</a:t>
            </a:r>
            <a:endParaRPr lang="uk-UA" dirty="0"/>
          </a:p>
        </p:txBody>
      </p:sp>
      <p:sp>
        <p:nvSpPr>
          <p:cNvPr id="13" name="Line 6"/>
          <p:cNvSpPr>
            <a:spLocks noChangeShapeType="1"/>
          </p:cNvSpPr>
          <p:nvPr/>
        </p:nvSpPr>
        <p:spPr bwMode="auto">
          <a:xfrm>
            <a:off x="6629400" y="152400"/>
            <a:ext cx="2352675" cy="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4" name="Rectangle 8"/>
          <p:cNvSpPr>
            <a:spLocks noChangeArrowheads="1"/>
          </p:cNvSpPr>
          <p:nvPr/>
        </p:nvSpPr>
        <p:spPr bwMode="auto">
          <a:xfrm>
            <a:off x="2836654" y="3611360"/>
            <a:ext cx="900066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uk-UA" altLang="uk-UA" dirty="0" smtClean="0">
                <a:solidFill>
                  <a:srgbClr val="000000"/>
                </a:solidFill>
                <a:latin typeface="Times New Roman" panose="02020603050405020304" pitchFamily="18" charset="0"/>
                <a:ea typeface="Times New Roman" panose="02020603050405020304" pitchFamily="18" charset="0"/>
              </a:rPr>
              <a:t>3. Визначення </a:t>
            </a:r>
            <a:r>
              <a:rPr lang="uk-UA" altLang="uk-UA" dirty="0">
                <a:solidFill>
                  <a:srgbClr val="000000"/>
                </a:solidFill>
                <a:latin typeface="Times New Roman" panose="02020603050405020304" pitchFamily="18" charset="0"/>
                <a:ea typeface="Times New Roman" panose="02020603050405020304" pitchFamily="18" charset="0"/>
              </a:rPr>
              <a:t>груп ключових показників конкурентоспроможності, які підлягають </a:t>
            </a:r>
            <a:endParaRPr lang="uk-UA" altLang="uk-UA" dirty="0" smtClean="0">
              <a:solidFill>
                <a:srgbClr val="000000"/>
              </a:solidFill>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uk-UA" altLang="uk-UA" dirty="0" smtClean="0">
                <a:solidFill>
                  <a:srgbClr val="000000"/>
                </a:solidFill>
                <a:latin typeface="Times New Roman" panose="02020603050405020304" pitchFamily="18" charset="0"/>
                <a:ea typeface="Times New Roman" panose="02020603050405020304" pitchFamily="18" charset="0"/>
              </a:rPr>
              <a:t>оцінюванню </a:t>
            </a:r>
            <a:r>
              <a:rPr lang="uk-UA" altLang="uk-UA" dirty="0">
                <a:solidFill>
                  <a:srgbClr val="000000"/>
                </a:solidFill>
                <a:latin typeface="Times New Roman" panose="02020603050405020304" pitchFamily="18" charset="0"/>
                <a:ea typeface="Times New Roman" panose="02020603050405020304" pitchFamily="18" charset="0"/>
              </a:rPr>
              <a:t>(групування доцільно здійснювати за складовими потенціалу підприємства, </a:t>
            </a:r>
            <a:endParaRPr lang="uk-UA" altLang="uk-UA" dirty="0" smtClean="0">
              <a:solidFill>
                <a:srgbClr val="000000"/>
              </a:solidFill>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uk-UA" altLang="uk-UA" dirty="0" smtClean="0">
                <a:solidFill>
                  <a:srgbClr val="000000"/>
                </a:solidFill>
                <a:latin typeface="Times New Roman" panose="02020603050405020304" pitchFamily="18" charset="0"/>
                <a:ea typeface="Times New Roman" panose="02020603050405020304" pitchFamily="18" charset="0"/>
              </a:rPr>
              <a:t>а </a:t>
            </a:r>
            <a:r>
              <a:rPr lang="uk-UA" altLang="uk-UA" dirty="0">
                <a:solidFill>
                  <a:srgbClr val="000000"/>
                </a:solidFill>
                <a:latin typeface="Times New Roman" panose="02020603050405020304" pitchFamily="18" charset="0"/>
                <a:ea typeface="Times New Roman" panose="02020603050405020304" pitchFamily="18" charset="0"/>
              </a:rPr>
              <a:t>саме: показники маркетингового потенціалу, виробничого, фінансового, інноваційного, </a:t>
            </a:r>
            <a:endParaRPr lang="uk-UA" altLang="uk-UA" dirty="0" smtClean="0">
              <a:solidFill>
                <a:srgbClr val="000000"/>
              </a:solidFill>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uk-UA" altLang="uk-UA" dirty="0" smtClean="0">
                <a:solidFill>
                  <a:srgbClr val="000000"/>
                </a:solidFill>
                <a:latin typeface="Times New Roman" panose="02020603050405020304" pitchFamily="18" charset="0"/>
                <a:ea typeface="Times New Roman" panose="02020603050405020304" pitchFamily="18" charset="0"/>
              </a:rPr>
              <a:t>кадрового</a:t>
            </a:r>
            <a:r>
              <a:rPr lang="uk-UA" altLang="uk-UA" dirty="0">
                <a:solidFill>
                  <a:srgbClr val="000000"/>
                </a:solidFill>
                <a:latin typeface="Times New Roman" panose="02020603050405020304" pitchFamily="18" charset="0"/>
                <a:ea typeface="Times New Roman" panose="02020603050405020304" pitchFamily="18" charset="0"/>
              </a:rPr>
              <a:t>, організаційної структури управління та ін</a:t>
            </a:r>
            <a:r>
              <a:rPr lang="uk-UA" altLang="uk-UA" dirty="0" smtClean="0">
                <a:solidFill>
                  <a:srgbClr val="000000"/>
                </a:solidFill>
                <a:latin typeface="Times New Roman" panose="02020603050405020304" pitchFamily="18" charset="0"/>
                <a:ea typeface="Times New Roman" panose="02020603050405020304" pitchFamily="18" charset="0"/>
              </a:rPr>
              <a:t>.).</a:t>
            </a:r>
            <a:endParaRPr lang="uk-UA" altLang="uk-UA" dirty="0">
              <a:solidFill>
                <a:srgbClr val="000000"/>
              </a:solidFill>
              <a:latin typeface="Times New Roman" panose="02020603050405020304" pitchFamily="18" charset="0"/>
              <a:ea typeface="Times New Roman" panose="02020603050405020304" pitchFamily="18" charset="0"/>
            </a:endParaRPr>
          </a:p>
        </p:txBody>
      </p:sp>
      <p:sp>
        <p:nvSpPr>
          <p:cNvPr id="15" name="Прямокутник 14"/>
          <p:cNvSpPr/>
          <p:nvPr/>
        </p:nvSpPr>
        <p:spPr>
          <a:xfrm>
            <a:off x="3247506" y="4882301"/>
            <a:ext cx="8664632" cy="646331"/>
          </a:xfrm>
          <a:prstGeom prst="rect">
            <a:avLst/>
          </a:prstGeom>
        </p:spPr>
        <p:txBody>
          <a:bodyPr wrap="square">
            <a:spAutoFit/>
          </a:bodyPr>
          <a:lstStyle/>
          <a:p>
            <a:r>
              <a:rPr lang="uk-UA" dirty="0">
                <a:solidFill>
                  <a:srgbClr val="000000"/>
                </a:solidFill>
                <a:latin typeface="Times New Roman" panose="02020603050405020304" pitchFamily="18" charset="0"/>
                <a:ea typeface="Times New Roman" panose="02020603050405020304" pitchFamily="18" charset="0"/>
              </a:rPr>
              <a:t>4. Розрахунок одиничних, групових, інтегральних </a:t>
            </a:r>
            <a:r>
              <a:rPr lang="uk-UA" dirty="0" smtClean="0">
                <a:solidFill>
                  <a:srgbClr val="000000"/>
                </a:solidFill>
                <a:latin typeface="Times New Roman" panose="02020603050405020304" pitchFamily="18" charset="0"/>
                <a:ea typeface="Times New Roman" panose="02020603050405020304" pitchFamily="18" charset="0"/>
              </a:rPr>
              <a:t>показників конкурентоспроможності </a:t>
            </a:r>
            <a:r>
              <a:rPr lang="uk-UA" dirty="0">
                <a:solidFill>
                  <a:srgbClr val="000000"/>
                </a:solidFill>
                <a:latin typeface="Times New Roman" panose="02020603050405020304" pitchFamily="18" charset="0"/>
                <a:ea typeface="Times New Roman" panose="02020603050405020304" pitchFamily="18" charset="0"/>
              </a:rPr>
              <a:t>для кожного </a:t>
            </a:r>
            <a:r>
              <a:rPr lang="uk-UA" dirty="0" smtClean="0">
                <a:solidFill>
                  <a:srgbClr val="000000"/>
                </a:solidFill>
                <a:latin typeface="Times New Roman" panose="02020603050405020304" pitchFamily="18" charset="0"/>
                <a:ea typeface="Times New Roman" panose="02020603050405020304" pitchFamily="18" charset="0"/>
              </a:rPr>
              <a:t>підприємства.</a:t>
            </a:r>
            <a:endParaRPr lang="uk-UA" dirty="0"/>
          </a:p>
        </p:txBody>
      </p:sp>
      <p:sp>
        <p:nvSpPr>
          <p:cNvPr id="16" name="Прямокутник 15"/>
          <p:cNvSpPr/>
          <p:nvPr/>
        </p:nvSpPr>
        <p:spPr>
          <a:xfrm>
            <a:off x="3672738" y="5599244"/>
            <a:ext cx="8447218" cy="923330"/>
          </a:xfrm>
          <a:prstGeom prst="rect">
            <a:avLst/>
          </a:prstGeom>
        </p:spPr>
        <p:txBody>
          <a:bodyPr wrap="square">
            <a:spAutoFit/>
          </a:bodyPr>
          <a:lstStyle/>
          <a:p>
            <a:r>
              <a:rPr lang="uk-UA" dirty="0">
                <a:solidFill>
                  <a:srgbClr val="000000"/>
                </a:solidFill>
                <a:latin typeface="Times New Roman" panose="02020603050405020304" pitchFamily="18" charset="0"/>
                <a:ea typeface="Times New Roman" panose="02020603050405020304" pitchFamily="18" charset="0"/>
              </a:rPr>
              <a:t>5. Обґрунтування висновку про рівень конкурентоспроможності об'єкта оцінки та розробка заходів, спрямованих на поліпшення або утримання конкурентних позицій.</a:t>
            </a:r>
            <a:endParaRPr lang="uk-UA" dirty="0"/>
          </a:p>
        </p:txBody>
      </p:sp>
    </p:spTree>
    <p:extLst>
      <p:ext uri="{BB962C8B-B14F-4D97-AF65-F5344CB8AC3E}">
        <p14:creationId xmlns:p14="http://schemas.microsoft.com/office/powerpoint/2010/main" val="1562799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2" name="Rectangle 2"/>
          <p:cNvSpPr>
            <a:spLocks noChangeArrowheads="1"/>
          </p:cNvSpPr>
          <p:nvPr/>
        </p:nvSpPr>
        <p:spPr bwMode="auto">
          <a:xfrm>
            <a:off x="2236124" y="39069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5" name="Прямокутник 4"/>
          <p:cNvSpPr/>
          <p:nvPr/>
        </p:nvSpPr>
        <p:spPr>
          <a:xfrm>
            <a:off x="4986866" y="390698"/>
            <a:ext cx="6096000" cy="6186309"/>
          </a:xfrm>
          <a:prstGeom prst="rect">
            <a:avLst/>
          </a:prstGeom>
        </p:spPr>
        <p:txBody>
          <a:bodyPr>
            <a:spAutoFit/>
          </a:bodyPr>
          <a:lstStyle/>
          <a:p>
            <a:pPr indent="292735" algn="just">
              <a:spcAft>
                <a:spcPts val="0"/>
              </a:spcAft>
            </a:pPr>
            <a:r>
              <a:rPr lang="uk-UA" b="1" dirty="0" smtClean="0">
                <a:solidFill>
                  <a:srgbClr val="00B050"/>
                </a:solidFill>
                <a:latin typeface="Times New Roman" panose="02020603050405020304" pitchFamily="18" charset="0"/>
                <a:ea typeface="Times New Roman" panose="02020603050405020304" pitchFamily="18" charset="0"/>
              </a:rPr>
              <a:t>показники </a:t>
            </a:r>
            <a:r>
              <a:rPr lang="uk-UA" b="1" dirty="0">
                <a:solidFill>
                  <a:srgbClr val="00B050"/>
                </a:solidFill>
                <a:latin typeface="Times New Roman" panose="02020603050405020304" pitchFamily="18" charset="0"/>
                <a:ea typeface="Times New Roman" panose="02020603050405020304" pitchFamily="18" charset="0"/>
              </a:rPr>
              <a:t>та характеристики:</a:t>
            </a:r>
          </a:p>
          <a:p>
            <a:pPr marL="342900" lvl="0" indent="-342900" algn="just">
              <a:spcAft>
                <a:spcPts val="0"/>
              </a:spcAft>
              <a:buFont typeface="Arial" panose="020B0604020202020204" pitchFamily="34" charset="0"/>
              <a:buChar char="*"/>
              <a:tabLst>
                <a:tab pos="463550" algn="l"/>
              </a:tabLst>
            </a:pPr>
            <a:r>
              <a:rPr lang="uk-UA" dirty="0">
                <a:solidFill>
                  <a:srgbClr val="000000"/>
                </a:solidFill>
                <a:latin typeface="Times New Roman" panose="02020603050405020304" pitchFamily="18" charset="0"/>
                <a:ea typeface="Times New Roman" panose="02020603050405020304" pitchFamily="18" charset="0"/>
              </a:rPr>
              <a:t>конкурентоспроможність продукції;</a:t>
            </a:r>
            <a:endParaRPr lang="uk-UA" dirty="0">
              <a:latin typeface="Times New Roman" panose="02020603050405020304" pitchFamily="18" charset="0"/>
              <a:ea typeface="Times New Roman" panose="02020603050405020304" pitchFamily="18" charset="0"/>
            </a:endParaRPr>
          </a:p>
          <a:p>
            <a:pPr marL="342900" lvl="0" indent="-342900" algn="just">
              <a:spcAft>
                <a:spcPts val="0"/>
              </a:spcAft>
              <a:buFont typeface="Arial" panose="020B0604020202020204" pitchFamily="34" charset="0"/>
              <a:buChar char="*"/>
              <a:tabLst>
                <a:tab pos="463550" algn="l"/>
              </a:tabLst>
            </a:pPr>
            <a:r>
              <a:rPr lang="uk-UA" dirty="0">
                <a:solidFill>
                  <a:srgbClr val="000000"/>
                </a:solidFill>
                <a:latin typeface="Times New Roman" panose="02020603050405020304" pitchFamily="18" charset="0"/>
                <a:ea typeface="Times New Roman" panose="02020603050405020304" pitchFamily="18" charset="0"/>
              </a:rPr>
              <a:t>якість, надійність продукції;</a:t>
            </a:r>
            <a:endParaRPr lang="uk-UA" dirty="0">
              <a:latin typeface="Times New Roman" panose="02020603050405020304" pitchFamily="18" charset="0"/>
              <a:ea typeface="Times New Roman" panose="02020603050405020304" pitchFamily="18" charset="0"/>
            </a:endParaRPr>
          </a:p>
          <a:p>
            <a:pPr marL="342900" lvl="0" indent="-342900" algn="just">
              <a:spcAft>
                <a:spcPts val="0"/>
              </a:spcAft>
              <a:buFont typeface="Arial" panose="020B0604020202020204" pitchFamily="34" charset="0"/>
              <a:buChar char="*"/>
              <a:tabLst>
                <a:tab pos="463550" algn="l"/>
              </a:tabLst>
            </a:pPr>
            <a:r>
              <a:rPr lang="uk-UA" dirty="0">
                <a:solidFill>
                  <a:srgbClr val="000000"/>
                </a:solidFill>
                <a:latin typeface="Times New Roman" panose="02020603050405020304" pitchFamily="18" charset="0"/>
                <a:ea typeface="Times New Roman" panose="02020603050405020304" pitchFamily="18" charset="0"/>
              </a:rPr>
              <a:t>відмітні властивості товарів;</a:t>
            </a:r>
            <a:endParaRPr lang="uk-UA" dirty="0">
              <a:latin typeface="Times New Roman" panose="02020603050405020304" pitchFamily="18" charset="0"/>
              <a:ea typeface="Times New Roman" panose="02020603050405020304" pitchFamily="18" charset="0"/>
            </a:endParaRPr>
          </a:p>
          <a:p>
            <a:pPr marL="342900" lvl="0" indent="-342900" algn="just">
              <a:spcAft>
                <a:spcPts val="0"/>
              </a:spcAft>
              <a:buFont typeface="Arial" panose="020B0604020202020204" pitchFamily="34" charset="0"/>
              <a:buChar char="*"/>
              <a:tabLst>
                <a:tab pos="463550" algn="l"/>
              </a:tabLst>
            </a:pPr>
            <a:r>
              <a:rPr lang="uk-UA" dirty="0">
                <a:solidFill>
                  <a:srgbClr val="000000"/>
                </a:solidFill>
                <a:latin typeface="Times New Roman" panose="02020603050405020304" pitchFamily="18" charset="0"/>
                <a:ea typeface="Times New Roman" panose="02020603050405020304" pitchFamily="18" charset="0"/>
              </a:rPr>
              <a:t>імідж підприємства;</a:t>
            </a:r>
            <a:endParaRPr lang="uk-UA" dirty="0">
              <a:latin typeface="Times New Roman" panose="02020603050405020304" pitchFamily="18" charset="0"/>
              <a:ea typeface="Times New Roman" panose="02020603050405020304" pitchFamily="18" charset="0"/>
            </a:endParaRPr>
          </a:p>
          <a:p>
            <a:pPr marL="342900" lvl="0" indent="-342900" algn="just">
              <a:spcAft>
                <a:spcPts val="0"/>
              </a:spcAft>
              <a:buFont typeface="Arial" panose="020B0604020202020204" pitchFamily="34" charset="0"/>
              <a:buChar char="*"/>
              <a:tabLst>
                <a:tab pos="463550" algn="l"/>
              </a:tabLst>
            </a:pPr>
            <a:r>
              <a:rPr lang="uk-UA" dirty="0">
                <a:solidFill>
                  <a:srgbClr val="000000"/>
                </a:solidFill>
                <a:latin typeface="Times New Roman" panose="02020603050405020304" pitchFamily="18" charset="0"/>
                <a:ea typeface="Times New Roman" panose="02020603050405020304" pitchFamily="18" charset="0"/>
              </a:rPr>
              <a:t>відносна частка ринку;</a:t>
            </a:r>
            <a:endParaRPr lang="uk-UA" dirty="0">
              <a:latin typeface="Times New Roman" panose="02020603050405020304" pitchFamily="18" charset="0"/>
              <a:ea typeface="Times New Roman" panose="02020603050405020304" pitchFamily="18" charset="0"/>
            </a:endParaRPr>
          </a:p>
          <a:p>
            <a:pPr marL="342900" lvl="0" indent="-342900" algn="just">
              <a:spcAft>
                <a:spcPts val="0"/>
              </a:spcAft>
              <a:buFont typeface="Arial" panose="020B0604020202020204" pitchFamily="34" charset="0"/>
              <a:buChar char="*"/>
              <a:tabLst>
                <a:tab pos="463550" algn="l"/>
              </a:tabLst>
            </a:pPr>
            <a:r>
              <a:rPr lang="uk-UA" dirty="0">
                <a:solidFill>
                  <a:srgbClr val="000000"/>
                </a:solidFill>
                <a:latin typeface="Times New Roman" panose="02020603050405020304" pitchFamily="18" charset="0"/>
                <a:ea typeface="Times New Roman" panose="02020603050405020304" pitchFamily="18" charset="0"/>
              </a:rPr>
              <a:t>рівень витрат;</a:t>
            </a:r>
            <a:endParaRPr lang="uk-UA" dirty="0">
              <a:latin typeface="Times New Roman" panose="02020603050405020304" pitchFamily="18" charset="0"/>
              <a:ea typeface="Times New Roman" panose="02020603050405020304" pitchFamily="18" charset="0"/>
            </a:endParaRPr>
          </a:p>
          <a:p>
            <a:pPr marL="342900" lvl="0" indent="-342900" algn="just">
              <a:spcAft>
                <a:spcPts val="0"/>
              </a:spcAft>
              <a:buFont typeface="Arial" panose="020B0604020202020204" pitchFamily="34" charset="0"/>
              <a:buChar char="*"/>
              <a:tabLst>
                <a:tab pos="463550" algn="l"/>
              </a:tabLst>
            </a:pPr>
            <a:r>
              <a:rPr lang="uk-UA" dirty="0">
                <a:solidFill>
                  <a:srgbClr val="000000"/>
                </a:solidFill>
                <a:latin typeface="Times New Roman" panose="02020603050405020304" pitchFamily="18" charset="0"/>
                <a:ea typeface="Times New Roman" panose="02020603050405020304" pitchFamily="18" charset="0"/>
              </a:rPr>
              <a:t>методи продажів;</a:t>
            </a:r>
            <a:endParaRPr lang="uk-UA" dirty="0">
              <a:latin typeface="Times New Roman" panose="02020603050405020304" pitchFamily="18" charset="0"/>
              <a:ea typeface="Times New Roman" panose="02020603050405020304" pitchFamily="18" charset="0"/>
            </a:endParaRPr>
          </a:p>
          <a:p>
            <a:pPr marL="342900" lvl="0" indent="-342900" algn="just">
              <a:spcAft>
                <a:spcPts val="0"/>
              </a:spcAft>
              <a:buFont typeface="Arial" panose="020B0604020202020204" pitchFamily="34" charset="0"/>
              <a:buChar char="*"/>
              <a:tabLst>
                <a:tab pos="463550" algn="l"/>
              </a:tabLst>
            </a:pPr>
            <a:r>
              <a:rPr lang="uk-UA" dirty="0">
                <a:solidFill>
                  <a:srgbClr val="000000"/>
                </a:solidFill>
                <a:latin typeface="Times New Roman" panose="02020603050405020304" pitchFamily="18" charset="0"/>
                <a:ea typeface="Times New Roman" panose="02020603050405020304" pitchFamily="18" charset="0"/>
              </a:rPr>
              <a:t>рентабельність реалізації;</a:t>
            </a:r>
            <a:endParaRPr lang="uk-UA" dirty="0">
              <a:latin typeface="Times New Roman" panose="02020603050405020304" pitchFamily="18" charset="0"/>
              <a:ea typeface="Times New Roman" panose="02020603050405020304" pitchFamily="18" charset="0"/>
            </a:endParaRPr>
          </a:p>
          <a:p>
            <a:pPr marL="342900" lvl="0" indent="-342900" algn="just">
              <a:spcAft>
                <a:spcPts val="0"/>
              </a:spcAft>
              <a:buFont typeface="Arial" panose="020B0604020202020204" pitchFamily="34" charset="0"/>
              <a:buChar char="*"/>
              <a:tabLst>
                <a:tab pos="463550" algn="l"/>
              </a:tabLst>
            </a:pPr>
            <a:r>
              <a:rPr lang="uk-UA" dirty="0">
                <a:solidFill>
                  <a:srgbClr val="000000"/>
                </a:solidFill>
                <a:latin typeface="Times New Roman" panose="02020603050405020304" pitchFamily="18" charset="0"/>
                <a:ea typeface="Times New Roman" panose="02020603050405020304" pitchFamily="18" charset="0"/>
              </a:rPr>
              <a:t>теми зростання виручки від реалізації;</a:t>
            </a:r>
            <a:endParaRPr lang="uk-UA" dirty="0">
              <a:latin typeface="Times New Roman" panose="02020603050405020304" pitchFamily="18" charset="0"/>
              <a:ea typeface="Times New Roman" panose="02020603050405020304" pitchFamily="18" charset="0"/>
            </a:endParaRPr>
          </a:p>
          <a:p>
            <a:pPr marL="342900" lvl="0" indent="-342900" algn="just">
              <a:spcAft>
                <a:spcPts val="0"/>
              </a:spcAft>
              <a:buFont typeface="Arial" panose="020B0604020202020204" pitchFamily="34" charset="0"/>
              <a:buChar char="*"/>
              <a:tabLst>
                <a:tab pos="463550" algn="l"/>
              </a:tabLst>
            </a:pPr>
            <a:r>
              <a:rPr lang="uk-UA" dirty="0">
                <a:solidFill>
                  <a:srgbClr val="000000"/>
                </a:solidFill>
                <a:latin typeface="Times New Roman" panose="02020603050405020304" pitchFamily="18" charset="0"/>
                <a:ea typeface="Times New Roman" panose="02020603050405020304" pitchFamily="18" charset="0"/>
              </a:rPr>
              <a:t>фінансові коефіцієнти;</a:t>
            </a:r>
            <a:endParaRPr lang="uk-UA" dirty="0">
              <a:latin typeface="Times New Roman" panose="02020603050405020304" pitchFamily="18" charset="0"/>
              <a:ea typeface="Times New Roman" panose="02020603050405020304" pitchFamily="18" charset="0"/>
            </a:endParaRPr>
          </a:p>
          <a:p>
            <a:pPr marL="342900" lvl="0" indent="-342900" algn="just">
              <a:spcAft>
                <a:spcPts val="0"/>
              </a:spcAft>
              <a:buFont typeface="Arial" panose="020B0604020202020204" pitchFamily="34" charset="0"/>
              <a:buChar char="*"/>
              <a:tabLst>
                <a:tab pos="463550" algn="l"/>
              </a:tabLst>
            </a:pPr>
            <a:r>
              <a:rPr lang="uk-UA" dirty="0">
                <a:solidFill>
                  <a:srgbClr val="000000"/>
                </a:solidFill>
                <a:latin typeface="Times New Roman" panose="02020603050405020304" pitchFamily="18" charset="0"/>
                <a:ea typeface="Times New Roman" panose="02020603050405020304" pitchFamily="18" charset="0"/>
              </a:rPr>
              <a:t>ефективність використання ресурсного потенціалу (фондовіддача, продуктивність праці, енергоємність, ефективність технології, ефективність інформаційних ресурсів, ефективність заходів для підвищення творчої активності персоналу й ін.);</a:t>
            </a:r>
            <a:endParaRPr lang="uk-UA" dirty="0">
              <a:latin typeface="Times New Roman" panose="02020603050405020304" pitchFamily="18" charset="0"/>
              <a:ea typeface="Times New Roman" panose="02020603050405020304" pitchFamily="18" charset="0"/>
            </a:endParaRPr>
          </a:p>
          <a:p>
            <a:pPr marL="342900" lvl="0" indent="-342900" algn="just">
              <a:spcAft>
                <a:spcPts val="0"/>
              </a:spcAft>
              <a:buFont typeface="Arial" panose="020B0604020202020204" pitchFamily="34" charset="0"/>
              <a:buChar char="*"/>
              <a:tabLst>
                <a:tab pos="441960" algn="l"/>
              </a:tabLst>
            </a:pPr>
            <a:r>
              <a:rPr lang="uk-UA" dirty="0">
                <a:solidFill>
                  <a:srgbClr val="000000"/>
                </a:solidFill>
                <a:latin typeface="Times New Roman" panose="02020603050405020304" pitchFamily="18" charset="0"/>
                <a:ea typeface="Times New Roman" panose="02020603050405020304" pitchFamily="18" charset="0"/>
              </a:rPr>
              <a:t>темни зростання вартості підприємства;</a:t>
            </a:r>
            <a:endParaRPr lang="uk-UA" dirty="0">
              <a:latin typeface="Times New Roman" panose="02020603050405020304" pitchFamily="18" charset="0"/>
              <a:ea typeface="Times New Roman" panose="02020603050405020304" pitchFamily="18" charset="0"/>
            </a:endParaRPr>
          </a:p>
          <a:p>
            <a:pPr marL="342900" lvl="0" indent="-342900" algn="just">
              <a:spcAft>
                <a:spcPts val="0"/>
              </a:spcAft>
              <a:buFont typeface="Arial" panose="020B0604020202020204" pitchFamily="34" charset="0"/>
              <a:buChar char="*"/>
              <a:tabLst>
                <a:tab pos="441960" algn="l"/>
              </a:tabLst>
            </a:pPr>
            <a:r>
              <a:rPr lang="uk-UA" dirty="0">
                <a:solidFill>
                  <a:srgbClr val="000000"/>
                </a:solidFill>
                <a:latin typeface="Times New Roman" panose="02020603050405020304" pitchFamily="18" charset="0"/>
                <a:ea typeface="Times New Roman" panose="02020603050405020304" pitchFamily="18" charset="0"/>
              </a:rPr>
              <a:t>ефективність реклами і способів стимулювання збуту;</a:t>
            </a:r>
            <a:endParaRPr lang="uk-UA" dirty="0">
              <a:latin typeface="Times New Roman" panose="02020603050405020304" pitchFamily="18" charset="0"/>
              <a:ea typeface="Times New Roman" panose="02020603050405020304" pitchFamily="18" charset="0"/>
            </a:endParaRPr>
          </a:p>
          <a:p>
            <a:pPr marL="342900" lvl="0" indent="-342900" algn="just">
              <a:spcAft>
                <a:spcPts val="0"/>
              </a:spcAft>
              <a:buFont typeface="Arial" panose="020B0604020202020204" pitchFamily="34" charset="0"/>
              <a:buChar char="*"/>
              <a:tabLst>
                <a:tab pos="441960" algn="l"/>
              </a:tabLst>
            </a:pPr>
            <a:r>
              <a:rPr lang="uk-UA" dirty="0">
                <a:solidFill>
                  <a:srgbClr val="000000"/>
                </a:solidFill>
                <a:latin typeface="Times New Roman" panose="02020603050405020304" pitchFamily="18" charset="0"/>
                <a:ea typeface="Times New Roman" panose="02020603050405020304" pitchFamily="18" charset="0"/>
              </a:rPr>
              <a:t>компетенція та досвід персоналу</a:t>
            </a:r>
            <a:endParaRPr lang="uk-UA" dirty="0">
              <a:latin typeface="Times New Roman" panose="02020603050405020304" pitchFamily="18" charset="0"/>
              <a:ea typeface="Times New Roman" panose="02020603050405020304" pitchFamily="18" charset="0"/>
            </a:endParaRPr>
          </a:p>
          <a:p>
            <a:pPr marL="342900" lvl="0" indent="-342900" algn="just">
              <a:spcAft>
                <a:spcPts val="0"/>
              </a:spcAft>
              <a:buFont typeface="Arial" panose="020B0604020202020204" pitchFamily="34" charset="0"/>
              <a:buChar char="*"/>
              <a:tabLst>
                <a:tab pos="441960" algn="l"/>
              </a:tabLst>
            </a:pPr>
            <a:r>
              <a:rPr lang="uk-UA" dirty="0">
                <a:solidFill>
                  <a:srgbClr val="000000"/>
                </a:solidFill>
                <a:latin typeface="Times New Roman" panose="02020603050405020304" pitchFamily="18" charset="0"/>
                <a:ea typeface="Times New Roman" panose="02020603050405020304" pitchFamily="18" charset="0"/>
              </a:rPr>
              <a:t>рівень плинності кадрового складу;</a:t>
            </a:r>
            <a:endParaRPr lang="uk-UA" dirty="0">
              <a:latin typeface="Times New Roman" panose="02020603050405020304" pitchFamily="18" charset="0"/>
              <a:ea typeface="Times New Roman" panose="02020603050405020304" pitchFamily="18" charset="0"/>
            </a:endParaRPr>
          </a:p>
          <a:p>
            <a:pPr marL="342900" lvl="0" indent="-342900" algn="just">
              <a:spcAft>
                <a:spcPts val="0"/>
              </a:spcAft>
              <a:buFont typeface="Arial" panose="020B0604020202020204" pitchFamily="34" charset="0"/>
              <a:buChar char="*"/>
              <a:tabLst>
                <a:tab pos="441960" algn="l"/>
              </a:tabLst>
            </a:pPr>
            <a:r>
              <a:rPr lang="uk-UA" dirty="0">
                <a:solidFill>
                  <a:srgbClr val="000000"/>
                </a:solidFill>
                <a:latin typeface="Times New Roman" panose="02020603050405020304" pitchFamily="18" charset="0"/>
                <a:ea typeface="Times New Roman" panose="02020603050405020304" pitchFamily="18" charset="0"/>
              </a:rPr>
              <a:t>показники екологічності виробництва;</a:t>
            </a:r>
            <a:endParaRPr lang="uk-UA" dirty="0">
              <a:latin typeface="Times New Roman" panose="02020603050405020304" pitchFamily="18" charset="0"/>
              <a:ea typeface="Times New Roman" panose="02020603050405020304" pitchFamily="18" charset="0"/>
            </a:endParaRPr>
          </a:p>
          <a:p>
            <a:pPr marL="342900" lvl="0" indent="-342900" algn="just">
              <a:spcAft>
                <a:spcPts val="0"/>
              </a:spcAft>
              <a:buFont typeface="Arial" panose="020B0604020202020204" pitchFamily="34" charset="0"/>
              <a:buChar char="*"/>
              <a:tabLst>
                <a:tab pos="441960" algn="l"/>
              </a:tabLst>
            </a:pPr>
            <a:r>
              <a:rPr lang="uk-UA" dirty="0">
                <a:solidFill>
                  <a:srgbClr val="000000"/>
                </a:solidFill>
                <a:latin typeface="Times New Roman" panose="02020603050405020304" pitchFamily="18" charset="0"/>
                <a:ea typeface="Times New Roman" panose="02020603050405020304" pitchFamily="18" charset="0"/>
              </a:rPr>
              <a:t>ефективність обслуговування і т. ін.</a:t>
            </a:r>
            <a:endParaRPr lang="uk-UA" dirty="0">
              <a:latin typeface="Times New Roman" panose="02020603050405020304" pitchFamily="18" charset="0"/>
              <a:ea typeface="Times New Roman" panose="02020603050405020304" pitchFamily="18" charset="0"/>
            </a:endParaRPr>
          </a:p>
        </p:txBody>
      </p:sp>
      <p:sp>
        <p:nvSpPr>
          <p:cNvPr id="6" name="Прямокутник 5"/>
          <p:cNvSpPr/>
          <p:nvPr/>
        </p:nvSpPr>
        <p:spPr>
          <a:xfrm>
            <a:off x="1391624" y="2837521"/>
            <a:ext cx="3416000" cy="769441"/>
          </a:xfrm>
          <a:prstGeom prst="rect">
            <a:avLst/>
          </a:prstGeom>
        </p:spPr>
        <p:txBody>
          <a:bodyPr wrap="none">
            <a:spAutoFit/>
          </a:bodyPr>
          <a:lstStyle/>
          <a:p>
            <a:r>
              <a:rPr lang="uk-UA" sz="2200" b="1" dirty="0" smtClean="0">
                <a:solidFill>
                  <a:srgbClr val="00B050"/>
                </a:solidFill>
                <a:latin typeface="Times New Roman" panose="02020603050405020304" pitchFamily="18" charset="0"/>
                <a:ea typeface="Times New Roman" panose="02020603050405020304" pitchFamily="18" charset="0"/>
              </a:rPr>
              <a:t>ІНДИКАТОРИ </a:t>
            </a:r>
            <a:br>
              <a:rPr lang="uk-UA" sz="2200" b="1" dirty="0" smtClean="0">
                <a:solidFill>
                  <a:srgbClr val="00B050"/>
                </a:solidFill>
                <a:latin typeface="Times New Roman" panose="02020603050405020304" pitchFamily="18" charset="0"/>
                <a:ea typeface="Times New Roman" panose="02020603050405020304" pitchFamily="18" charset="0"/>
              </a:rPr>
            </a:br>
            <a:r>
              <a:rPr lang="uk-UA" sz="2200" b="1" dirty="0" smtClean="0">
                <a:solidFill>
                  <a:srgbClr val="00B050"/>
                </a:solidFill>
                <a:latin typeface="Times New Roman" panose="02020603050405020304" pitchFamily="18" charset="0"/>
                <a:ea typeface="Times New Roman" panose="02020603050405020304" pitchFamily="18" charset="0"/>
              </a:rPr>
              <a:t>конкурентоспроможності</a:t>
            </a:r>
            <a:endParaRPr lang="uk-UA" sz="2200" b="1" dirty="0">
              <a:solidFill>
                <a:srgbClr val="00B050"/>
              </a:solidFill>
            </a:endParaRPr>
          </a:p>
        </p:txBody>
      </p:sp>
    </p:spTree>
    <p:extLst>
      <p:ext uri="{BB962C8B-B14F-4D97-AF65-F5344CB8AC3E}">
        <p14:creationId xmlns:p14="http://schemas.microsoft.com/office/powerpoint/2010/main" val="430078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0611" y="624110"/>
            <a:ext cx="9734001" cy="1280890"/>
          </a:xfrm>
        </p:spPr>
        <p:txBody>
          <a:bodyPr>
            <a:normAutofit fontScale="90000"/>
          </a:bodyPr>
          <a:lstStyle/>
          <a:p>
            <a:r>
              <a:rPr lang="uk-UA" b="1" dirty="0" smtClean="0"/>
              <a:t>Методи </a:t>
            </a:r>
            <a:r>
              <a:rPr lang="uk-UA" b="1" dirty="0"/>
              <a:t>оцінки конкурентоспроможності потенціалу підприємства</a:t>
            </a:r>
            <a:endParaRPr lang="uk-UA" dirty="0"/>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13" name="Line 6"/>
          <p:cNvSpPr>
            <a:spLocks noChangeShapeType="1"/>
          </p:cNvSpPr>
          <p:nvPr/>
        </p:nvSpPr>
        <p:spPr bwMode="auto">
          <a:xfrm>
            <a:off x="6629400" y="152400"/>
            <a:ext cx="2352675" cy="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7" name="Прямокутник 16"/>
          <p:cNvSpPr/>
          <p:nvPr/>
        </p:nvSpPr>
        <p:spPr>
          <a:xfrm>
            <a:off x="2099742" y="2178039"/>
            <a:ext cx="8460798" cy="3139321"/>
          </a:xfrm>
          <a:prstGeom prst="rect">
            <a:avLst/>
          </a:prstGeom>
        </p:spPr>
        <p:txBody>
          <a:bodyPr wrap="square">
            <a:spAutoFit/>
          </a:bodyPr>
          <a:lstStyle/>
          <a:p>
            <a:pPr indent="292735" algn="just">
              <a:spcAft>
                <a:spcPts val="0"/>
              </a:spcAft>
            </a:pPr>
            <a:r>
              <a:rPr lang="uk-UA" b="1" dirty="0">
                <a:solidFill>
                  <a:srgbClr val="00B050"/>
                </a:solidFill>
                <a:latin typeface="Times New Roman" panose="02020603050405020304" pitchFamily="18" charset="0"/>
                <a:ea typeface="Times New Roman" panose="02020603050405020304" pitchFamily="18" charset="0"/>
              </a:rPr>
              <a:t>І. За напрямком формування інформаційної бази можна виділити критеріальні та експертні методи оцінки</a:t>
            </a:r>
            <a:r>
              <a:rPr lang="uk-UA" b="1" dirty="0" smtClean="0">
                <a:solidFill>
                  <a:srgbClr val="00B050"/>
                </a:solidFill>
                <a:latin typeface="Times New Roman" panose="02020603050405020304" pitchFamily="18" charset="0"/>
                <a:ea typeface="Times New Roman" panose="02020603050405020304" pitchFamily="18" charset="0"/>
              </a:rPr>
              <a:t>.</a:t>
            </a:r>
          </a:p>
          <a:p>
            <a:pPr indent="292735" algn="just">
              <a:spcAft>
                <a:spcPts val="0"/>
              </a:spcAft>
            </a:pPr>
            <a:endParaRPr lang="uk-UA" b="1" dirty="0">
              <a:solidFill>
                <a:srgbClr val="00B050"/>
              </a:solidFill>
              <a:latin typeface="Times New Roman" panose="02020603050405020304" pitchFamily="18" charset="0"/>
              <a:ea typeface="Times New Roman" panose="02020603050405020304" pitchFamily="18" charset="0"/>
            </a:endParaRPr>
          </a:p>
          <a:p>
            <a:pPr indent="292735" algn="just">
              <a:spcAft>
                <a:spcPts val="0"/>
              </a:spcAft>
            </a:pPr>
            <a:r>
              <a:rPr lang="uk-UA" b="1" dirty="0">
                <a:latin typeface="Times New Roman" panose="02020603050405020304" pitchFamily="18" charset="0"/>
                <a:ea typeface="Times New Roman" panose="02020603050405020304" pitchFamily="18" charset="0"/>
              </a:rPr>
              <a:t>Критеріальні методи</a:t>
            </a:r>
            <a:r>
              <a:rPr lang="uk-UA" dirty="0">
                <a:latin typeface="Times New Roman" panose="02020603050405020304" pitchFamily="18" charset="0"/>
                <a:ea typeface="Times New Roman" panose="02020603050405020304" pitchFamily="18" charset="0"/>
              </a:rPr>
              <a:t> за інформаційну базу беруть абсолютні (натуральні або вартісні) значення ключових показників. За належного інформаційного забезпечення ці методи є найточнішими</a:t>
            </a:r>
            <a:r>
              <a:rPr lang="uk-UA" dirty="0" smtClean="0">
                <a:latin typeface="Times New Roman" panose="02020603050405020304" pitchFamily="18" charset="0"/>
                <a:ea typeface="Times New Roman" panose="02020603050405020304" pitchFamily="18" charset="0"/>
              </a:rPr>
              <a:t>.</a:t>
            </a:r>
          </a:p>
          <a:p>
            <a:pPr indent="292735" algn="just">
              <a:spcAft>
                <a:spcPts val="0"/>
              </a:spcAft>
            </a:pPr>
            <a:endParaRPr lang="uk-UA" dirty="0">
              <a:latin typeface="Times New Roman" panose="02020603050405020304" pitchFamily="18" charset="0"/>
              <a:ea typeface="Times New Roman" panose="02020603050405020304" pitchFamily="18" charset="0"/>
            </a:endParaRPr>
          </a:p>
          <a:p>
            <a:pPr indent="292735" algn="just">
              <a:spcAft>
                <a:spcPts val="0"/>
              </a:spcAft>
            </a:pPr>
            <a:r>
              <a:rPr lang="uk-UA" b="1" dirty="0">
                <a:latin typeface="Times New Roman" panose="02020603050405020304" pitchFamily="18" charset="0"/>
                <a:ea typeface="Times New Roman" panose="02020603050405020304" pitchFamily="18" charset="0"/>
              </a:rPr>
              <a:t>Експертні методи</a:t>
            </a:r>
            <a:r>
              <a:rPr lang="uk-UA" dirty="0">
                <a:latin typeface="Times New Roman" panose="02020603050405020304" pitchFamily="18" charset="0"/>
                <a:ea typeface="Times New Roman" panose="02020603050405020304" pitchFamily="18" charset="0"/>
              </a:rPr>
              <a:t> прості у використанні, не потребують збирання повної інформації про конкурентів, оскільки базуються на думці досвідчених фахівців. Проте перевага таких методів є водночас і їхнім недоліком, бо іноді суб’єктивізм експертів може спотворювати результати оцінки.</a:t>
            </a:r>
          </a:p>
        </p:txBody>
      </p:sp>
    </p:spTree>
    <p:extLst>
      <p:ext uri="{BB962C8B-B14F-4D97-AF65-F5344CB8AC3E}">
        <p14:creationId xmlns:p14="http://schemas.microsoft.com/office/powerpoint/2010/main" val="2324080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0611" y="624110"/>
            <a:ext cx="9734001" cy="1280890"/>
          </a:xfrm>
        </p:spPr>
        <p:txBody>
          <a:bodyPr>
            <a:normAutofit fontScale="90000"/>
          </a:bodyPr>
          <a:lstStyle/>
          <a:p>
            <a:r>
              <a:rPr lang="uk-UA" b="1" dirty="0" smtClean="0"/>
              <a:t>Методи </a:t>
            </a:r>
            <a:r>
              <a:rPr lang="uk-UA" b="1" dirty="0"/>
              <a:t>оцінки конкурентоспроможності потенціалу підприємства</a:t>
            </a:r>
            <a:endParaRPr lang="uk-UA" dirty="0"/>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13" name="Line 6"/>
          <p:cNvSpPr>
            <a:spLocks noChangeShapeType="1"/>
          </p:cNvSpPr>
          <p:nvPr/>
        </p:nvSpPr>
        <p:spPr bwMode="auto">
          <a:xfrm>
            <a:off x="6629400" y="152400"/>
            <a:ext cx="2352675" cy="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uk-UA"/>
          </a:p>
        </p:txBody>
      </p:sp>
      <p:sp>
        <p:nvSpPr>
          <p:cNvPr id="3" name="Прямокутник 2"/>
          <p:cNvSpPr/>
          <p:nvPr/>
        </p:nvSpPr>
        <p:spPr>
          <a:xfrm>
            <a:off x="1889759" y="2071910"/>
            <a:ext cx="9146568" cy="3970318"/>
          </a:xfrm>
          <a:prstGeom prst="rect">
            <a:avLst/>
          </a:prstGeom>
        </p:spPr>
        <p:txBody>
          <a:bodyPr wrap="square">
            <a:spAutoFit/>
          </a:bodyPr>
          <a:lstStyle/>
          <a:p>
            <a:pPr indent="292735" algn="just">
              <a:spcAft>
                <a:spcPts val="0"/>
              </a:spcAft>
            </a:pPr>
            <a:r>
              <a:rPr lang="uk-UA" b="1" dirty="0">
                <a:solidFill>
                  <a:srgbClr val="00B050"/>
                </a:solidFill>
                <a:latin typeface="Times New Roman" panose="02020603050405020304" pitchFamily="18" charset="0"/>
                <a:ea typeface="Times New Roman" panose="02020603050405020304" pitchFamily="18" charset="0"/>
              </a:rPr>
              <a:t>ІІ. За способом відображення кінцевих результатів виокремлюють графічні, математичні та логістичні методи оцінки</a:t>
            </a:r>
            <a:r>
              <a:rPr lang="uk-UA" b="1" dirty="0" smtClean="0">
                <a:solidFill>
                  <a:srgbClr val="00B050"/>
                </a:solidFill>
                <a:latin typeface="Times New Roman" panose="02020603050405020304" pitchFamily="18" charset="0"/>
                <a:ea typeface="Times New Roman" panose="02020603050405020304" pitchFamily="18" charset="0"/>
              </a:rPr>
              <a:t>.</a:t>
            </a:r>
            <a:endParaRPr lang="en-US" b="1" dirty="0" smtClean="0">
              <a:solidFill>
                <a:srgbClr val="00B050"/>
              </a:solidFill>
              <a:latin typeface="Times New Roman" panose="02020603050405020304" pitchFamily="18" charset="0"/>
              <a:ea typeface="Times New Roman" panose="02020603050405020304" pitchFamily="18" charset="0"/>
            </a:endParaRPr>
          </a:p>
          <a:p>
            <a:pPr indent="292735" algn="just">
              <a:spcAft>
                <a:spcPts val="0"/>
              </a:spcAft>
            </a:pPr>
            <a:endParaRPr lang="uk-UA" b="1" dirty="0">
              <a:solidFill>
                <a:srgbClr val="00B050"/>
              </a:solidFill>
              <a:latin typeface="Times New Roman" panose="02020603050405020304" pitchFamily="18" charset="0"/>
              <a:ea typeface="Times New Roman" panose="02020603050405020304" pitchFamily="18" charset="0"/>
            </a:endParaRPr>
          </a:p>
          <a:p>
            <a:pPr indent="292735" algn="just">
              <a:spcAft>
                <a:spcPts val="0"/>
              </a:spcAft>
            </a:pPr>
            <a:r>
              <a:rPr lang="uk-UA" b="1" dirty="0">
                <a:latin typeface="Times New Roman" panose="02020603050405020304" pitchFamily="18" charset="0"/>
                <a:ea typeface="Times New Roman" panose="02020603050405020304" pitchFamily="18" charset="0"/>
              </a:rPr>
              <a:t>Графічні методи</a:t>
            </a:r>
            <a:r>
              <a:rPr lang="uk-UA" dirty="0">
                <a:latin typeface="Times New Roman" panose="02020603050405020304" pitchFamily="18" charset="0"/>
                <a:ea typeface="Times New Roman" panose="02020603050405020304" pitchFamily="18" charset="0"/>
              </a:rPr>
              <a:t> забезпечують найвищий рівень сприйняття кінцевих результатів оцінки, інтерпретованих у графічних об’єктах (рисунках, графіках, діаграмах та ін</a:t>
            </a:r>
            <a:r>
              <a:rPr lang="uk-UA" dirty="0" smtClean="0">
                <a:latin typeface="Times New Roman" panose="02020603050405020304" pitchFamily="18" charset="0"/>
                <a:ea typeface="Times New Roman" panose="02020603050405020304" pitchFamily="18" charset="0"/>
              </a:rPr>
              <a:t>.).</a:t>
            </a:r>
            <a:endParaRPr lang="en-US" dirty="0" smtClean="0">
              <a:latin typeface="Times New Roman" panose="02020603050405020304" pitchFamily="18" charset="0"/>
              <a:ea typeface="Times New Roman" panose="02020603050405020304" pitchFamily="18" charset="0"/>
            </a:endParaRPr>
          </a:p>
          <a:p>
            <a:pPr indent="292735" algn="just">
              <a:spcAft>
                <a:spcPts val="0"/>
              </a:spcAft>
            </a:pPr>
            <a:endParaRPr lang="uk-UA" dirty="0">
              <a:latin typeface="Times New Roman" panose="02020603050405020304" pitchFamily="18" charset="0"/>
              <a:ea typeface="Times New Roman" panose="02020603050405020304" pitchFamily="18" charset="0"/>
            </a:endParaRPr>
          </a:p>
          <a:p>
            <a:pPr indent="292735" algn="just">
              <a:spcAft>
                <a:spcPts val="0"/>
              </a:spcAft>
            </a:pPr>
            <a:r>
              <a:rPr lang="uk-UA" b="1" dirty="0">
                <a:latin typeface="Times New Roman" panose="02020603050405020304" pitchFamily="18" charset="0"/>
                <a:ea typeface="Times New Roman" panose="02020603050405020304" pitchFamily="18" charset="0"/>
              </a:rPr>
              <a:t>Математичні методи</a:t>
            </a:r>
            <a:r>
              <a:rPr lang="uk-UA" dirty="0">
                <a:latin typeface="Times New Roman" panose="02020603050405020304" pitchFamily="18" charset="0"/>
                <a:ea typeface="Times New Roman" panose="02020603050405020304" pitchFamily="18" charset="0"/>
              </a:rPr>
              <a:t> базуються на факторних моделях оцінки, які полягають у розрахунку одного (інтегрального) показника або кількох цифрових значень показників, за якими формується остаточна оцінка. Ці методи вважають найточнішими, хоч іноді вони потребують обтяжливих математичних обчислень, тобто спеціальної підготовки працівників</a:t>
            </a:r>
            <a:r>
              <a:rPr lang="uk-UA" dirty="0" smtClean="0">
                <a:latin typeface="Times New Roman" panose="02020603050405020304" pitchFamily="18" charset="0"/>
                <a:ea typeface="Times New Roman" panose="02020603050405020304" pitchFamily="18" charset="0"/>
              </a:rPr>
              <a:t>.</a:t>
            </a:r>
            <a:endParaRPr lang="en-US" dirty="0" smtClean="0">
              <a:latin typeface="Times New Roman" panose="02020603050405020304" pitchFamily="18" charset="0"/>
              <a:ea typeface="Times New Roman" panose="02020603050405020304" pitchFamily="18" charset="0"/>
            </a:endParaRPr>
          </a:p>
          <a:p>
            <a:pPr indent="292735" algn="just">
              <a:spcAft>
                <a:spcPts val="0"/>
              </a:spcAft>
            </a:pPr>
            <a:endParaRPr lang="uk-UA" dirty="0">
              <a:latin typeface="Times New Roman" panose="02020603050405020304" pitchFamily="18" charset="0"/>
              <a:ea typeface="Times New Roman" panose="02020603050405020304" pitchFamily="18" charset="0"/>
            </a:endParaRPr>
          </a:p>
          <a:p>
            <a:pPr indent="292735" algn="just">
              <a:spcAft>
                <a:spcPts val="0"/>
              </a:spcAft>
            </a:pPr>
            <a:r>
              <a:rPr lang="uk-UA" b="1" dirty="0">
                <a:latin typeface="Times New Roman" panose="02020603050405020304" pitchFamily="18" charset="0"/>
                <a:ea typeface="Times New Roman" panose="02020603050405020304" pitchFamily="18" charset="0"/>
              </a:rPr>
              <a:t>Логістичні методи</a:t>
            </a:r>
            <a:r>
              <a:rPr lang="uk-UA" dirty="0">
                <a:latin typeface="Times New Roman" panose="02020603050405020304" pitchFamily="18" charset="0"/>
                <a:ea typeface="Times New Roman" panose="02020603050405020304" pitchFamily="18" charset="0"/>
              </a:rPr>
              <a:t> є алгоритмізованими методами оцінки, які базуються на логічних припущеннях.</a:t>
            </a:r>
          </a:p>
        </p:txBody>
      </p:sp>
    </p:spTree>
    <p:extLst>
      <p:ext uri="{BB962C8B-B14F-4D97-AF65-F5344CB8AC3E}">
        <p14:creationId xmlns:p14="http://schemas.microsoft.com/office/powerpoint/2010/main" val="1768759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0611" y="624110"/>
            <a:ext cx="9734001" cy="1280890"/>
          </a:xfrm>
        </p:spPr>
        <p:txBody>
          <a:bodyPr>
            <a:normAutofit fontScale="90000"/>
          </a:bodyPr>
          <a:lstStyle/>
          <a:p>
            <a:r>
              <a:rPr lang="uk-UA" b="1" dirty="0" smtClean="0"/>
              <a:t>Методи </a:t>
            </a:r>
            <a:r>
              <a:rPr lang="uk-UA" b="1" dirty="0"/>
              <a:t>оцінки конкурентоспроможності потенціалу підприємства</a:t>
            </a:r>
            <a:endParaRPr lang="uk-UA" dirty="0"/>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13" name="Line 6"/>
          <p:cNvSpPr>
            <a:spLocks noChangeShapeType="1"/>
          </p:cNvSpPr>
          <p:nvPr/>
        </p:nvSpPr>
        <p:spPr bwMode="auto">
          <a:xfrm>
            <a:off x="6629400" y="152400"/>
            <a:ext cx="2352675" cy="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uk-UA"/>
          </a:p>
        </p:txBody>
      </p:sp>
      <p:sp>
        <p:nvSpPr>
          <p:cNvPr id="3" name="Прямокутник 2"/>
          <p:cNvSpPr/>
          <p:nvPr/>
        </p:nvSpPr>
        <p:spPr>
          <a:xfrm>
            <a:off x="1939636" y="2761866"/>
            <a:ext cx="9146568" cy="2585323"/>
          </a:xfrm>
          <a:prstGeom prst="rect">
            <a:avLst/>
          </a:prstGeom>
        </p:spPr>
        <p:txBody>
          <a:bodyPr wrap="square">
            <a:spAutoFit/>
          </a:bodyPr>
          <a:lstStyle/>
          <a:p>
            <a:r>
              <a:rPr lang="uk-UA" b="1" dirty="0">
                <a:solidFill>
                  <a:srgbClr val="00B050"/>
                </a:solidFill>
                <a:latin typeface="Times New Roman" panose="02020603050405020304" pitchFamily="18" charset="0"/>
                <a:ea typeface="Times New Roman" panose="02020603050405020304" pitchFamily="18" charset="0"/>
              </a:rPr>
              <a:t>ІІІ. За можливістю розробки управлінських рішень існують </a:t>
            </a:r>
            <a:r>
              <a:rPr lang="uk-UA" b="1" dirty="0" err="1">
                <a:solidFill>
                  <a:srgbClr val="00B050"/>
                </a:solidFill>
                <a:latin typeface="Times New Roman" panose="02020603050405020304" pitchFamily="18" charset="0"/>
                <a:ea typeface="Times New Roman" panose="02020603050405020304" pitchFamily="18" charset="0"/>
              </a:rPr>
              <a:t>одномоментні</a:t>
            </a:r>
            <a:r>
              <a:rPr lang="uk-UA" b="1" dirty="0">
                <a:solidFill>
                  <a:srgbClr val="00B050"/>
                </a:solidFill>
                <a:latin typeface="Times New Roman" panose="02020603050405020304" pitchFamily="18" charset="0"/>
                <a:ea typeface="Times New Roman" panose="02020603050405020304" pitchFamily="18" charset="0"/>
              </a:rPr>
              <a:t> та стратегічні методи оцінки</a:t>
            </a:r>
            <a:r>
              <a:rPr lang="uk-UA" b="1" dirty="0" smtClean="0">
                <a:solidFill>
                  <a:srgbClr val="00B050"/>
                </a:solidFill>
                <a:latin typeface="Times New Roman" panose="02020603050405020304" pitchFamily="18" charset="0"/>
                <a:ea typeface="Times New Roman" panose="02020603050405020304" pitchFamily="18" charset="0"/>
              </a:rPr>
              <a:t>.</a:t>
            </a:r>
            <a:endParaRPr lang="en-US" b="1" dirty="0" smtClean="0">
              <a:solidFill>
                <a:srgbClr val="00B050"/>
              </a:solidFill>
              <a:latin typeface="Times New Roman" panose="02020603050405020304" pitchFamily="18" charset="0"/>
              <a:ea typeface="Times New Roman" panose="02020603050405020304" pitchFamily="18" charset="0"/>
            </a:endParaRPr>
          </a:p>
          <a:p>
            <a:endParaRPr lang="uk-UA" b="1" dirty="0">
              <a:solidFill>
                <a:srgbClr val="00B050"/>
              </a:solidFill>
              <a:latin typeface="Times New Roman" panose="02020603050405020304" pitchFamily="18" charset="0"/>
              <a:ea typeface="Times New Roman" panose="02020603050405020304" pitchFamily="18" charset="0"/>
            </a:endParaRPr>
          </a:p>
          <a:p>
            <a:pPr algn="just"/>
            <a:r>
              <a:rPr lang="uk-UA" b="1" dirty="0">
                <a:latin typeface="Times New Roman" panose="02020603050405020304" pitchFamily="18" charset="0"/>
                <a:ea typeface="Times New Roman" panose="02020603050405020304" pitchFamily="18" charset="0"/>
              </a:rPr>
              <a:t>Одномоментні методи </a:t>
            </a:r>
            <a:r>
              <a:rPr lang="uk-UA" dirty="0">
                <a:latin typeface="Times New Roman" panose="02020603050405020304" pitchFamily="18" charset="0"/>
                <a:ea typeface="Times New Roman" panose="02020603050405020304" pitchFamily="18" charset="0"/>
              </a:rPr>
              <a:t>– це, по суті, статичні методи тому, що оцінюють тільки фактичний стан справ, не забезпечуючи можливості розроблення заходів на перспективу</a:t>
            </a:r>
            <a:r>
              <a:rPr lang="uk-UA" dirty="0" smtClean="0">
                <a:latin typeface="Times New Roman" panose="02020603050405020304" pitchFamily="18" charset="0"/>
                <a:ea typeface="Times New Roman" panose="02020603050405020304" pitchFamily="18" charset="0"/>
              </a:rPr>
              <a:t>.</a:t>
            </a:r>
            <a:endParaRPr lang="en-US" dirty="0" smtClean="0">
              <a:latin typeface="Times New Roman" panose="02020603050405020304" pitchFamily="18" charset="0"/>
              <a:ea typeface="Times New Roman" panose="02020603050405020304" pitchFamily="18" charset="0"/>
            </a:endParaRPr>
          </a:p>
          <a:p>
            <a:pPr algn="just"/>
            <a:endParaRPr lang="uk-UA" dirty="0">
              <a:latin typeface="Times New Roman" panose="02020603050405020304" pitchFamily="18" charset="0"/>
              <a:ea typeface="Times New Roman" panose="02020603050405020304" pitchFamily="18" charset="0"/>
            </a:endParaRPr>
          </a:p>
          <a:p>
            <a:pPr algn="just"/>
            <a:r>
              <a:rPr lang="uk-UA" b="1" dirty="0">
                <a:latin typeface="Times New Roman" panose="02020603050405020304" pitchFamily="18" charset="0"/>
                <a:ea typeface="Times New Roman" panose="02020603050405020304" pitchFamily="18" charset="0"/>
              </a:rPr>
              <a:t>Стратегічні методи </a:t>
            </a:r>
            <a:r>
              <a:rPr lang="uk-UA" dirty="0">
                <a:latin typeface="Times New Roman" panose="02020603050405020304" pitchFamily="18" charset="0"/>
                <a:ea typeface="Times New Roman" panose="02020603050405020304" pitchFamily="18" charset="0"/>
              </a:rPr>
              <a:t>уможливлюють не тільки оцінку стану конкурентоспроможності потенціалу підприємства на конкретну дату, а й розроблення стратегічних заходів з поліпшення цього потенціалу.</a:t>
            </a:r>
          </a:p>
        </p:txBody>
      </p:sp>
    </p:spTree>
    <p:extLst>
      <p:ext uri="{BB962C8B-B14F-4D97-AF65-F5344CB8AC3E}">
        <p14:creationId xmlns:p14="http://schemas.microsoft.com/office/powerpoint/2010/main" val="2204873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0611" y="624110"/>
            <a:ext cx="9734001" cy="1280890"/>
          </a:xfrm>
        </p:spPr>
        <p:txBody>
          <a:bodyPr>
            <a:normAutofit fontScale="90000"/>
          </a:bodyPr>
          <a:lstStyle/>
          <a:p>
            <a:r>
              <a:rPr lang="uk-UA" b="1" dirty="0" smtClean="0"/>
              <a:t>Методи </a:t>
            </a:r>
            <a:r>
              <a:rPr lang="uk-UA" b="1" dirty="0"/>
              <a:t>оцінки конкурентоспроможності потенціалу підприємства</a:t>
            </a:r>
            <a:endParaRPr lang="uk-UA" dirty="0"/>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13" name="Line 6"/>
          <p:cNvSpPr>
            <a:spLocks noChangeShapeType="1"/>
          </p:cNvSpPr>
          <p:nvPr/>
        </p:nvSpPr>
        <p:spPr bwMode="auto">
          <a:xfrm>
            <a:off x="6629400" y="152400"/>
            <a:ext cx="2352675" cy="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uk-UA"/>
          </a:p>
        </p:txBody>
      </p:sp>
      <p:sp>
        <p:nvSpPr>
          <p:cNvPr id="3" name="Прямокутник 2"/>
          <p:cNvSpPr/>
          <p:nvPr/>
        </p:nvSpPr>
        <p:spPr>
          <a:xfrm>
            <a:off x="2056116" y="2146724"/>
            <a:ext cx="9146568" cy="4247317"/>
          </a:xfrm>
          <a:prstGeom prst="rect">
            <a:avLst/>
          </a:prstGeom>
        </p:spPr>
        <p:txBody>
          <a:bodyPr wrap="square">
            <a:spAutoFit/>
          </a:bodyPr>
          <a:lstStyle/>
          <a:p>
            <a:r>
              <a:rPr lang="uk-UA" b="1" dirty="0">
                <a:solidFill>
                  <a:srgbClr val="00B050"/>
                </a:solidFill>
                <a:latin typeface="Times New Roman" panose="02020603050405020304" pitchFamily="18" charset="0"/>
                <a:ea typeface="Times New Roman" panose="02020603050405020304" pitchFamily="18" charset="0"/>
              </a:rPr>
              <a:t>І</a:t>
            </a:r>
            <a:r>
              <a:rPr lang="en-US" b="1" dirty="0">
                <a:solidFill>
                  <a:srgbClr val="00B050"/>
                </a:solidFill>
                <a:latin typeface="Times New Roman" panose="02020603050405020304" pitchFamily="18" charset="0"/>
                <a:ea typeface="Times New Roman" panose="02020603050405020304" pitchFamily="18" charset="0"/>
              </a:rPr>
              <a:t>V</a:t>
            </a:r>
            <a:r>
              <a:rPr lang="uk-UA" b="1" dirty="0">
                <a:solidFill>
                  <a:srgbClr val="00B050"/>
                </a:solidFill>
                <a:latin typeface="Times New Roman" panose="02020603050405020304" pitchFamily="18" charset="0"/>
                <a:ea typeface="Times New Roman" panose="02020603050405020304" pitchFamily="18" charset="0"/>
              </a:rPr>
              <a:t>. За способом оцінки виділяють індикаторні та матричні методи</a:t>
            </a:r>
            <a:r>
              <a:rPr lang="uk-UA" b="1" dirty="0" smtClean="0">
                <a:solidFill>
                  <a:srgbClr val="00B050"/>
                </a:solidFill>
                <a:latin typeface="Times New Roman" panose="02020603050405020304" pitchFamily="18" charset="0"/>
                <a:ea typeface="Times New Roman" panose="02020603050405020304" pitchFamily="18" charset="0"/>
              </a:rPr>
              <a:t>.</a:t>
            </a:r>
          </a:p>
          <a:p>
            <a:endParaRPr lang="uk-UA" b="1" dirty="0">
              <a:solidFill>
                <a:srgbClr val="00B050"/>
              </a:solidFill>
              <a:latin typeface="Times New Roman" panose="02020603050405020304" pitchFamily="18" charset="0"/>
              <a:ea typeface="Times New Roman" panose="02020603050405020304" pitchFamily="18" charset="0"/>
            </a:endParaRPr>
          </a:p>
          <a:p>
            <a:pPr algn="just"/>
            <a:r>
              <a:rPr lang="uk-UA" b="1" dirty="0">
                <a:latin typeface="Times New Roman" panose="02020603050405020304" pitchFamily="18" charset="0"/>
                <a:cs typeface="Times New Roman" panose="02020603050405020304" pitchFamily="18" charset="0"/>
              </a:rPr>
              <a:t>Індикаторні методи.</a:t>
            </a:r>
            <a:r>
              <a:rPr lang="uk-UA" dirty="0">
                <a:latin typeface="Times New Roman" panose="02020603050405020304" pitchFamily="18" charset="0"/>
                <a:cs typeface="Times New Roman" panose="02020603050405020304" pitchFamily="18" charset="0"/>
              </a:rPr>
              <a:t> Вони ґрунтуються на використанні системи індикаторів, за допомогою якої проводиться оцінка конкурентоспроможності потенціалу підприємства (фірми) і національної економіки в цілому. </a:t>
            </a:r>
            <a:endParaRPr lang="en-US" dirty="0" smtClean="0">
              <a:latin typeface="Times New Roman" panose="02020603050405020304" pitchFamily="18" charset="0"/>
              <a:cs typeface="Times New Roman" panose="02020603050405020304" pitchFamily="18" charset="0"/>
            </a:endParaRPr>
          </a:p>
          <a:p>
            <a:pPr algn="just"/>
            <a:r>
              <a:rPr lang="uk-UA" i="1" dirty="0">
                <a:latin typeface="Times New Roman" panose="02020603050405020304" pitchFamily="18" charset="0"/>
                <a:cs typeface="Times New Roman" panose="02020603050405020304" pitchFamily="18" charset="0"/>
              </a:rPr>
              <a:t>І</a:t>
            </a:r>
            <a:r>
              <a:rPr lang="uk-UA" i="1" dirty="0" smtClean="0">
                <a:latin typeface="Times New Roman" panose="02020603050405020304" pitchFamily="18" charset="0"/>
                <a:cs typeface="Times New Roman" panose="02020603050405020304" pitchFamily="18" charset="0"/>
              </a:rPr>
              <a:t>ндикаторні методи - </a:t>
            </a:r>
            <a:r>
              <a:rPr lang="uk-UA" dirty="0" smtClean="0">
                <a:latin typeface="Times New Roman" panose="02020603050405020304" pitchFamily="18" charset="0"/>
                <a:cs typeface="Times New Roman" panose="02020603050405020304" pitchFamily="18" charset="0"/>
              </a:rPr>
              <a:t> метод </a:t>
            </a:r>
            <a:r>
              <a:rPr lang="uk-UA" dirty="0">
                <a:latin typeface="Times New Roman" panose="02020603050405020304" pitchFamily="18" charset="0"/>
                <a:cs typeface="Times New Roman" panose="02020603050405020304" pitchFamily="18" charset="0"/>
              </a:rPr>
              <a:t>різниць і </a:t>
            </a:r>
            <a:r>
              <a:rPr lang="uk-UA" dirty="0" smtClean="0">
                <a:latin typeface="Times New Roman" panose="02020603050405020304" pitchFamily="18" charset="0"/>
                <a:cs typeface="Times New Roman" panose="02020603050405020304" pitchFamily="18" charset="0"/>
              </a:rPr>
              <a:t>метод </a:t>
            </a:r>
            <a:r>
              <a:rPr lang="uk-UA" dirty="0">
                <a:latin typeface="Times New Roman" panose="02020603050405020304" pitchFamily="18" charset="0"/>
                <a:cs typeface="Times New Roman" panose="02020603050405020304" pitchFamily="18" charset="0"/>
              </a:rPr>
              <a:t>рангів</a:t>
            </a:r>
            <a:r>
              <a:rPr lang="uk-UA" b="1" dirty="0" smtClean="0">
                <a:latin typeface="Times New Roman" panose="02020603050405020304" pitchFamily="18" charset="0"/>
                <a:cs typeface="Times New Roman" panose="02020603050405020304" pitchFamily="18" charset="0"/>
              </a:rPr>
              <a:t>.</a:t>
            </a:r>
          </a:p>
          <a:p>
            <a:pPr algn="just"/>
            <a:endParaRPr lang="uk-UA" b="1" dirty="0" smtClean="0">
              <a:latin typeface="Times New Roman" panose="02020603050405020304" pitchFamily="18" charset="0"/>
              <a:cs typeface="Times New Roman" panose="02020603050405020304" pitchFamily="18" charset="0"/>
            </a:endParaRPr>
          </a:p>
          <a:p>
            <a:pPr algn="just"/>
            <a:r>
              <a:rPr lang="uk-UA" b="1" dirty="0">
                <a:latin typeface="Times New Roman" panose="02020603050405020304" pitchFamily="18" charset="0"/>
                <a:cs typeface="Times New Roman" panose="02020603050405020304" pitchFamily="18" charset="0"/>
              </a:rPr>
              <a:t>Матричні методи.</a:t>
            </a:r>
            <a:r>
              <a:rPr lang="uk-UA" dirty="0">
                <a:latin typeface="Times New Roman" panose="02020603050405020304" pitchFamily="18" charset="0"/>
                <a:cs typeface="Times New Roman" panose="02020603050405020304" pitchFamily="18" charset="0"/>
              </a:rPr>
              <a:t> В основу цих методів покладено ідею розгляду процесів конкуренції в їх взаємозалежності та динаміці</a:t>
            </a:r>
            <a:r>
              <a:rPr lang="uk-UA" dirty="0" smtClean="0">
                <a:latin typeface="Times New Roman" panose="02020603050405020304" pitchFamily="18" charset="0"/>
                <a:cs typeface="Times New Roman" panose="02020603050405020304" pitchFamily="18" charset="0"/>
              </a:rPr>
              <a:t>.</a:t>
            </a:r>
          </a:p>
          <a:p>
            <a:pPr algn="just"/>
            <a:r>
              <a:rPr lang="uk-UA" dirty="0">
                <a:latin typeface="Times New Roman" panose="02020603050405020304" pitchFamily="18" charset="0"/>
                <a:cs typeface="Times New Roman" panose="02020603050405020304" pitchFamily="18" charset="0"/>
              </a:rPr>
              <a:t>Сутність </a:t>
            </a:r>
            <a:r>
              <a:rPr lang="uk-UA" i="1" dirty="0">
                <a:latin typeface="Times New Roman" panose="02020603050405020304" pitchFamily="18" charset="0"/>
                <a:cs typeface="Times New Roman" panose="02020603050405020304" pitchFamily="18" charset="0"/>
              </a:rPr>
              <a:t>матричних методів </a:t>
            </a:r>
            <a:r>
              <a:rPr lang="uk-UA" dirty="0">
                <a:latin typeface="Times New Roman" panose="02020603050405020304" pitchFamily="18" charset="0"/>
                <a:cs typeface="Times New Roman" panose="02020603050405020304" pitchFamily="18" charset="0"/>
              </a:rPr>
              <a:t>полягає у визначенні кіль­кісного значення інтегрального рейтингового показника конкурентоспроможності окремого підприємства або у гра­фічному визначенні його конкурентної позиції у матриці конкурентоспроможності за певними параметрами. </a:t>
            </a:r>
            <a:endParaRPr lang="uk-UA" dirty="0" smtClean="0">
              <a:latin typeface="Times New Roman" panose="02020603050405020304" pitchFamily="18" charset="0"/>
              <a:cs typeface="Times New Roman" panose="02020603050405020304" pitchFamily="18" charset="0"/>
            </a:endParaRPr>
          </a:p>
          <a:p>
            <a:pPr algn="just"/>
            <a:r>
              <a:rPr lang="uk-UA" dirty="0" smtClean="0">
                <a:latin typeface="Times New Roman" panose="02020603050405020304" pitchFamily="18" charset="0"/>
                <a:cs typeface="Times New Roman" panose="02020603050405020304" pitchFamily="18" charset="0"/>
              </a:rPr>
              <a:t>Основний матричний метод </a:t>
            </a:r>
            <a:r>
              <a:rPr lang="uk-UA" dirty="0">
                <a:latin typeface="Times New Roman" panose="02020603050405020304" pitchFamily="18" charset="0"/>
                <a:cs typeface="Times New Roman" panose="02020603050405020304" pitchFamily="18" charset="0"/>
              </a:rPr>
              <a:t>- </a:t>
            </a:r>
            <a:r>
              <a:rPr lang="uk-UA" b="1" i="1" dirty="0">
                <a:latin typeface="Times New Roman" panose="02020603050405020304" pitchFamily="18" charset="0"/>
                <a:cs typeface="Times New Roman" panose="02020603050405020304" pitchFamily="18" charset="0"/>
              </a:rPr>
              <a:t>метод балів.</a:t>
            </a:r>
            <a:endParaRPr lang="uk-UA" dirty="0">
              <a:latin typeface="Times New Roman" panose="02020603050405020304" pitchFamily="18" charset="0"/>
              <a:cs typeface="Times New Roman" panose="02020603050405020304" pitchFamily="18" charset="0"/>
            </a:endParaRPr>
          </a:p>
          <a:p>
            <a:endParaRPr lang="uk-UA"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09481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0611" y="624110"/>
            <a:ext cx="10421389" cy="1280890"/>
          </a:xfrm>
        </p:spPr>
        <p:txBody>
          <a:bodyPr>
            <a:normAutofit fontScale="90000"/>
          </a:bodyPr>
          <a:lstStyle/>
          <a:p>
            <a:r>
              <a:rPr lang="uk-UA" b="1" dirty="0" smtClean="0"/>
              <a:t>3. </a:t>
            </a:r>
            <a:r>
              <a:rPr lang="uk-UA" b="1" dirty="0"/>
              <a:t>Стратегічний аналіз конкурентоспроможності потенціалу підприємства</a:t>
            </a:r>
            <a:endParaRPr lang="uk-UA" dirty="0"/>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3" name="Прямокутник 2"/>
          <p:cNvSpPr/>
          <p:nvPr/>
        </p:nvSpPr>
        <p:spPr>
          <a:xfrm>
            <a:off x="3048000" y="2274838"/>
            <a:ext cx="6096000" cy="923330"/>
          </a:xfrm>
          <a:prstGeom prst="rect">
            <a:avLst/>
          </a:prstGeom>
        </p:spPr>
        <p:txBody>
          <a:bodyPr>
            <a:spAutoFit/>
          </a:bodyPr>
          <a:lstStyle/>
          <a:p>
            <a:pPr indent="292735" algn="just">
              <a:spcAft>
                <a:spcPts val="0"/>
              </a:spcAft>
            </a:pPr>
            <a:r>
              <a:rPr lang="uk-UA" b="1" i="1" dirty="0" smtClean="0">
                <a:solidFill>
                  <a:srgbClr val="000000"/>
                </a:solidFill>
                <a:latin typeface="Times New Roman" panose="02020603050405020304" pitchFamily="18" charset="0"/>
                <a:ea typeface="Times New Roman" panose="02020603050405020304" pitchFamily="18" charset="0"/>
              </a:rPr>
              <a:t>Стратегічний </a:t>
            </a:r>
            <a:r>
              <a:rPr lang="uk-UA" b="1" i="1" dirty="0">
                <a:solidFill>
                  <a:srgbClr val="000000"/>
                </a:solidFill>
                <a:latin typeface="Times New Roman" panose="02020603050405020304" pitchFamily="18" charset="0"/>
                <a:ea typeface="Times New Roman" panose="02020603050405020304" pitchFamily="18" charset="0"/>
              </a:rPr>
              <a:t>аналіз </a:t>
            </a:r>
            <a:r>
              <a:rPr lang="uk-UA" b="1" dirty="0">
                <a:solidFill>
                  <a:srgbClr val="000000"/>
                </a:solidFill>
                <a:latin typeface="Times New Roman" panose="02020603050405020304" pitchFamily="18" charset="0"/>
                <a:ea typeface="Times New Roman" panose="02020603050405020304" pitchFamily="18" charset="0"/>
              </a:rPr>
              <a:t>– </a:t>
            </a:r>
            <a:r>
              <a:rPr lang="uk-UA" dirty="0">
                <a:solidFill>
                  <a:srgbClr val="000000"/>
                </a:solidFill>
                <a:latin typeface="Times New Roman" panose="02020603050405020304" pitchFamily="18" charset="0"/>
                <a:ea typeface="Times New Roman" panose="02020603050405020304" pitchFamily="18" charset="0"/>
              </a:rPr>
              <a:t>це</a:t>
            </a:r>
            <a:r>
              <a:rPr lang="uk-UA" b="1" dirty="0">
                <a:solidFill>
                  <a:srgbClr val="000000"/>
                </a:solidFill>
                <a:latin typeface="Times New Roman" panose="02020603050405020304" pitchFamily="18" charset="0"/>
                <a:ea typeface="Times New Roman" panose="02020603050405020304" pitchFamily="18" charset="0"/>
              </a:rPr>
              <a:t> </a:t>
            </a:r>
            <a:r>
              <a:rPr lang="uk-UA" dirty="0">
                <a:solidFill>
                  <a:srgbClr val="000000"/>
                </a:solidFill>
                <a:latin typeface="Times New Roman" panose="02020603050405020304" pitchFamily="18" charset="0"/>
                <a:ea typeface="Times New Roman" panose="02020603050405020304" pitchFamily="18" charset="0"/>
              </a:rPr>
              <a:t>комплексне дослідження економічної системи за параметрами, які визначають </a:t>
            </a:r>
            <a:r>
              <a:rPr lang="uk-UA" dirty="0" smtClean="0">
                <a:solidFill>
                  <a:srgbClr val="000000"/>
                </a:solidFill>
                <a:latin typeface="Times New Roman" panose="02020603050405020304" pitchFamily="18" charset="0"/>
                <a:ea typeface="Times New Roman" panose="02020603050405020304" pitchFamily="18" charset="0"/>
              </a:rPr>
              <a:t>її майбутній </a:t>
            </a:r>
            <a:r>
              <a:rPr lang="uk-UA" dirty="0">
                <a:solidFill>
                  <a:srgbClr val="000000"/>
                </a:solidFill>
                <a:latin typeface="Times New Roman" panose="02020603050405020304" pitchFamily="18" charset="0"/>
                <a:ea typeface="Times New Roman" panose="02020603050405020304" pitchFamily="18" charset="0"/>
              </a:rPr>
              <a:t>етап</a:t>
            </a:r>
            <a:r>
              <a:rPr lang="uk-UA" b="1" dirty="0" smtClean="0">
                <a:solidFill>
                  <a:srgbClr val="000000"/>
                </a:solidFill>
                <a:latin typeface="Times New Roman" panose="02020603050405020304" pitchFamily="18" charset="0"/>
                <a:ea typeface="Times New Roman" panose="02020603050405020304" pitchFamily="18" charset="0"/>
              </a:rPr>
              <a:t>.</a:t>
            </a:r>
            <a:endParaRPr lang="uk-UA" dirty="0">
              <a:latin typeface="Times New Roman" panose="02020603050405020304" pitchFamily="18" charset="0"/>
              <a:ea typeface="Times New Roman" panose="02020603050405020304" pitchFamily="18" charset="0"/>
            </a:endParaRPr>
          </a:p>
        </p:txBody>
      </p:sp>
      <p:sp>
        <p:nvSpPr>
          <p:cNvPr id="5" name="Прямокутник 4"/>
          <p:cNvSpPr/>
          <p:nvPr/>
        </p:nvSpPr>
        <p:spPr>
          <a:xfrm>
            <a:off x="4511039" y="3455107"/>
            <a:ext cx="6752705" cy="1200329"/>
          </a:xfrm>
          <a:prstGeom prst="rect">
            <a:avLst/>
          </a:prstGeom>
        </p:spPr>
        <p:txBody>
          <a:bodyPr wrap="square">
            <a:spAutoFit/>
          </a:bodyPr>
          <a:lstStyle/>
          <a:p>
            <a:pPr algn="just"/>
            <a:r>
              <a:rPr lang="uk-UA" b="1" i="1" dirty="0">
                <a:solidFill>
                  <a:srgbClr val="FF0000"/>
                </a:solidFill>
                <a:latin typeface="Times New Roman" panose="02020603050405020304" pitchFamily="18" charset="0"/>
                <a:ea typeface="Times New Roman" panose="02020603050405020304" pitchFamily="18" charset="0"/>
              </a:rPr>
              <a:t>Метою</a:t>
            </a:r>
            <a:r>
              <a:rPr lang="uk-UA" i="1" dirty="0">
                <a:solidFill>
                  <a:srgbClr val="000000"/>
                </a:solidFill>
                <a:latin typeface="Times New Roman" panose="02020603050405020304" pitchFamily="18" charset="0"/>
                <a:ea typeface="Times New Roman" panose="02020603050405020304" pitchFamily="18" charset="0"/>
              </a:rPr>
              <a:t> </a:t>
            </a:r>
            <a:r>
              <a:rPr lang="uk-UA" dirty="0">
                <a:solidFill>
                  <a:srgbClr val="000000"/>
                </a:solidFill>
                <a:latin typeface="Times New Roman" panose="02020603050405020304" pitchFamily="18" charset="0"/>
                <a:ea typeface="Times New Roman" panose="02020603050405020304" pitchFamily="18" charset="0"/>
              </a:rPr>
              <a:t>стратегічного аналізу конкурентоспроможності потенціалу підприємства с виявлення позитивних і негативних факторів, які можуть вплинути на формування та розвиток елементів потенціалу у конкурентному середовищі.</a:t>
            </a:r>
            <a:endParaRPr lang="uk-UA" dirty="0"/>
          </a:p>
        </p:txBody>
      </p:sp>
    </p:spTree>
    <p:extLst>
      <p:ext uri="{BB962C8B-B14F-4D97-AF65-F5344CB8AC3E}">
        <p14:creationId xmlns:p14="http://schemas.microsoft.com/office/powerpoint/2010/main" val="1871786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0611" y="624110"/>
            <a:ext cx="9734001" cy="1280890"/>
          </a:xfrm>
        </p:spPr>
        <p:txBody>
          <a:bodyPr>
            <a:normAutofit fontScale="90000"/>
          </a:bodyPr>
          <a:lstStyle/>
          <a:p>
            <a:r>
              <a:rPr lang="uk-UA" b="1" dirty="0" smtClean="0"/>
              <a:t>1. Сутність </a:t>
            </a:r>
            <a:r>
              <a:rPr lang="uk-UA" b="1" dirty="0"/>
              <a:t>та рівні конкурентоспроможності потенціалу підприємства</a:t>
            </a:r>
            <a:endParaRPr lang="uk-UA" dirty="0"/>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3" name="Прямокутник 2"/>
          <p:cNvSpPr/>
          <p:nvPr/>
        </p:nvSpPr>
        <p:spPr>
          <a:xfrm>
            <a:off x="1645921" y="2245362"/>
            <a:ext cx="8454043" cy="1477328"/>
          </a:xfrm>
          <a:prstGeom prst="rect">
            <a:avLst/>
          </a:prstGeom>
        </p:spPr>
        <p:txBody>
          <a:bodyPr wrap="square">
            <a:spAutoFit/>
          </a:bodyPr>
          <a:lstStyle/>
          <a:p>
            <a:pPr indent="292735" algn="just">
              <a:spcAft>
                <a:spcPts val="0"/>
              </a:spcAft>
            </a:pPr>
            <a:r>
              <a:rPr lang="uk-UA" dirty="0">
                <a:solidFill>
                  <a:srgbClr val="000000"/>
                </a:solidFill>
                <a:latin typeface="Times New Roman" panose="02020603050405020304" pitchFamily="18" charset="0"/>
                <a:ea typeface="Times New Roman" panose="02020603050405020304" pitchFamily="18" charset="0"/>
              </a:rPr>
              <a:t>Теорія конкуренції не є новою в науковій економічній думці. її засновником вважається Адам Сміт, який ще в 1776 р. сформулював поняття конкуренції як певного виду суперництва, що виливає на зміну цін; її головний принцип «невидимої руки»; розробив механізм конкуренції, який об'єктивно врівноважує галузеву норму прибутку; визначив основні умови ефективної конкуренції</a:t>
            </a:r>
            <a:r>
              <a:rPr lang="uk-UA" dirty="0" smtClean="0">
                <a:solidFill>
                  <a:srgbClr val="000000"/>
                </a:solidFill>
                <a:latin typeface="Times New Roman" panose="02020603050405020304" pitchFamily="18" charset="0"/>
                <a:ea typeface="Times New Roman" panose="02020603050405020304" pitchFamily="18" charset="0"/>
              </a:rPr>
              <a:t>.</a:t>
            </a:r>
            <a:endParaRPr lang="uk-UA" dirty="0">
              <a:latin typeface="Times New Roman" panose="02020603050405020304" pitchFamily="18" charset="0"/>
              <a:ea typeface="Times New Roman" panose="02020603050405020304" pitchFamily="18" charset="0"/>
            </a:endParaRPr>
          </a:p>
        </p:txBody>
      </p:sp>
      <p:sp>
        <p:nvSpPr>
          <p:cNvPr id="7" name="Прямокутник 6"/>
          <p:cNvSpPr/>
          <p:nvPr/>
        </p:nvSpPr>
        <p:spPr>
          <a:xfrm>
            <a:off x="3133899" y="4340051"/>
            <a:ext cx="6899564" cy="1200329"/>
          </a:xfrm>
          <a:prstGeom prst="rect">
            <a:avLst/>
          </a:prstGeom>
        </p:spPr>
        <p:txBody>
          <a:bodyPr wrap="square">
            <a:spAutoFit/>
          </a:bodyPr>
          <a:lstStyle/>
          <a:p>
            <a:pPr algn="just"/>
            <a:r>
              <a:rPr lang="uk-UA" b="1" dirty="0" smtClean="0">
                <a:solidFill>
                  <a:schemeClr val="accent3">
                    <a:lumMod val="50000"/>
                  </a:schemeClr>
                </a:solidFill>
                <a:latin typeface="Times New Roman" panose="02020603050405020304" pitchFamily="18" charset="0"/>
                <a:ea typeface="Times New Roman" panose="02020603050405020304" pitchFamily="18" charset="0"/>
              </a:rPr>
              <a:t>Конкуренція - змагання, суперництво, напружена боротьба </a:t>
            </a:r>
            <a:r>
              <a:rPr lang="uk-UA" b="1" dirty="0">
                <a:solidFill>
                  <a:schemeClr val="accent3">
                    <a:lumMod val="50000"/>
                  </a:schemeClr>
                </a:solidFill>
                <a:latin typeface="Times New Roman" panose="02020603050405020304" pitchFamily="18" charset="0"/>
                <a:ea typeface="Times New Roman" panose="02020603050405020304" pitchFamily="18" charset="0"/>
              </a:rPr>
              <a:t>юридичних або фізичних осіб на ринку за покупця, за своє виживання в умовах дії закону «вимивання» неякісних товарів та послуг.</a:t>
            </a:r>
            <a:endParaRPr lang="uk-UA" b="1" dirty="0">
              <a:solidFill>
                <a:schemeClr val="accent3">
                  <a:lumMod val="50000"/>
                </a:schemeClr>
              </a:solidFill>
            </a:endParaRPr>
          </a:p>
        </p:txBody>
      </p:sp>
    </p:spTree>
    <p:extLst>
      <p:ext uri="{BB962C8B-B14F-4D97-AF65-F5344CB8AC3E}">
        <p14:creationId xmlns:p14="http://schemas.microsoft.com/office/powerpoint/2010/main" val="3232327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2" name="Rectangle 2"/>
          <p:cNvSpPr>
            <a:spLocks noChangeArrowheads="1"/>
          </p:cNvSpPr>
          <p:nvPr/>
        </p:nvSpPr>
        <p:spPr bwMode="auto">
          <a:xfrm>
            <a:off x="2236124" y="39069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3" name="Прямокутник 2"/>
          <p:cNvSpPr/>
          <p:nvPr/>
        </p:nvSpPr>
        <p:spPr>
          <a:xfrm>
            <a:off x="3276601" y="1430867"/>
            <a:ext cx="7501466" cy="3139321"/>
          </a:xfrm>
          <a:prstGeom prst="rect">
            <a:avLst/>
          </a:prstGeom>
        </p:spPr>
        <p:txBody>
          <a:bodyPr wrap="square">
            <a:spAutoFit/>
          </a:bodyPr>
          <a:lstStyle/>
          <a:p>
            <a:pPr indent="292735" algn="just">
              <a:spcAft>
                <a:spcPts val="0"/>
              </a:spcAft>
            </a:pPr>
            <a:r>
              <a:rPr lang="uk-UA" sz="2200" dirty="0" smtClean="0">
                <a:solidFill>
                  <a:srgbClr val="000000"/>
                </a:solidFill>
                <a:latin typeface="Times New Roman" panose="02020603050405020304" pitchFamily="18" charset="0"/>
                <a:ea typeface="Times New Roman" panose="02020603050405020304" pitchFamily="18" charset="0"/>
              </a:rPr>
              <a:t>Прийоми </a:t>
            </a:r>
            <a:r>
              <a:rPr lang="uk-UA" sz="2200" dirty="0">
                <a:solidFill>
                  <a:srgbClr val="000000"/>
                </a:solidFill>
                <a:latin typeface="Times New Roman" panose="02020603050405020304" pitchFamily="18" charset="0"/>
                <a:ea typeface="Times New Roman" panose="02020603050405020304" pitchFamily="18" charset="0"/>
              </a:rPr>
              <a:t>і </a:t>
            </a:r>
            <a:r>
              <a:rPr lang="uk-UA" sz="2200" dirty="0" smtClean="0">
                <a:solidFill>
                  <a:srgbClr val="000000"/>
                </a:solidFill>
                <a:latin typeface="Times New Roman" panose="02020603050405020304" pitchFamily="18" charset="0"/>
                <a:ea typeface="Times New Roman" panose="02020603050405020304" pitchFamily="18" charset="0"/>
              </a:rPr>
              <a:t>методи стратегічного аналізу:</a:t>
            </a:r>
            <a:endParaRPr lang="uk-UA" sz="2200" dirty="0">
              <a:latin typeface="Times New Roman" panose="02020603050405020304" pitchFamily="18" charset="0"/>
              <a:ea typeface="Times New Roman" panose="02020603050405020304" pitchFamily="18" charset="0"/>
            </a:endParaRPr>
          </a:p>
          <a:p>
            <a:pPr marL="342900" lvl="0" indent="-342900" algn="just">
              <a:spcAft>
                <a:spcPts val="0"/>
              </a:spcAft>
              <a:buFont typeface="Arial" panose="020B0604020202020204" pitchFamily="34" charset="0"/>
              <a:buChar char="*"/>
              <a:tabLst>
                <a:tab pos="445135" algn="l"/>
              </a:tabLst>
            </a:pPr>
            <a:r>
              <a:rPr lang="en-US" sz="2200" dirty="0" smtClean="0">
                <a:solidFill>
                  <a:srgbClr val="000000"/>
                </a:solidFill>
                <a:latin typeface="Times New Roman" panose="02020603050405020304" pitchFamily="18" charset="0"/>
                <a:ea typeface="Times New Roman" panose="02020603050405020304" pitchFamily="18" charset="0"/>
              </a:rPr>
              <a:t>PEST</a:t>
            </a:r>
            <a:r>
              <a:rPr lang="uk-UA" sz="2200" dirty="0" smtClean="0">
                <a:solidFill>
                  <a:srgbClr val="000000"/>
                </a:solidFill>
                <a:latin typeface="Times New Roman" panose="02020603050405020304" pitchFamily="18" charset="0"/>
                <a:ea typeface="Times New Roman" panose="02020603050405020304" pitchFamily="18" charset="0"/>
              </a:rPr>
              <a:t>-аналіз</a:t>
            </a:r>
            <a:r>
              <a:rPr lang="uk-UA" sz="2200" dirty="0">
                <a:solidFill>
                  <a:srgbClr val="000000"/>
                </a:solidFill>
                <a:latin typeface="Times New Roman" panose="02020603050405020304" pitchFamily="18" charset="0"/>
                <a:ea typeface="Times New Roman" panose="02020603050405020304" pitchFamily="18" charset="0"/>
              </a:rPr>
              <a:t>;</a:t>
            </a:r>
            <a:endParaRPr lang="uk-UA" sz="2200" dirty="0">
              <a:latin typeface="Times New Roman" panose="02020603050405020304" pitchFamily="18" charset="0"/>
              <a:ea typeface="Times New Roman" panose="02020603050405020304" pitchFamily="18" charset="0"/>
            </a:endParaRPr>
          </a:p>
          <a:p>
            <a:pPr marL="342900" lvl="0" indent="-342900" algn="just">
              <a:spcAft>
                <a:spcPts val="0"/>
              </a:spcAft>
              <a:buFont typeface="Arial" panose="020B0604020202020204" pitchFamily="34" charset="0"/>
              <a:buChar char="*"/>
              <a:tabLst>
                <a:tab pos="445135" algn="l"/>
              </a:tabLst>
            </a:pPr>
            <a:r>
              <a:rPr lang="en-US" sz="2200" dirty="0">
                <a:solidFill>
                  <a:srgbClr val="000000"/>
                </a:solidFill>
                <a:latin typeface="Times New Roman" panose="02020603050405020304" pitchFamily="18" charset="0"/>
                <a:ea typeface="Times New Roman" panose="02020603050405020304" pitchFamily="18" charset="0"/>
              </a:rPr>
              <a:t>SW</a:t>
            </a:r>
            <a:r>
              <a:rPr lang="uk-UA" sz="2200" dirty="0">
                <a:solidFill>
                  <a:srgbClr val="000000"/>
                </a:solidFill>
                <a:latin typeface="Times New Roman" panose="02020603050405020304" pitchFamily="18" charset="0"/>
                <a:ea typeface="Times New Roman" panose="02020603050405020304" pitchFamily="18" charset="0"/>
              </a:rPr>
              <a:t>ОТ-аналіз;</a:t>
            </a:r>
            <a:endParaRPr lang="uk-UA" sz="2200" dirty="0">
              <a:latin typeface="Times New Roman" panose="02020603050405020304" pitchFamily="18" charset="0"/>
              <a:ea typeface="Times New Roman" panose="02020603050405020304" pitchFamily="18" charset="0"/>
            </a:endParaRPr>
          </a:p>
          <a:p>
            <a:pPr marL="342900" lvl="0" indent="-342900" algn="just">
              <a:spcAft>
                <a:spcPts val="0"/>
              </a:spcAft>
              <a:buFont typeface="Arial" panose="020B0604020202020204" pitchFamily="34" charset="0"/>
              <a:buChar char="*"/>
              <a:tabLst>
                <a:tab pos="445135" algn="l"/>
              </a:tabLst>
            </a:pPr>
            <a:r>
              <a:rPr lang="en-US" sz="2200" dirty="0">
                <a:solidFill>
                  <a:srgbClr val="000000"/>
                </a:solidFill>
                <a:latin typeface="Times New Roman" panose="02020603050405020304" pitchFamily="18" charset="0"/>
                <a:ea typeface="Times New Roman" panose="02020603050405020304" pitchFamily="18" charset="0"/>
              </a:rPr>
              <a:t>S</a:t>
            </a:r>
            <a:r>
              <a:rPr lang="uk-UA" sz="2200" dirty="0">
                <a:solidFill>
                  <a:srgbClr val="000000"/>
                </a:solidFill>
                <a:latin typeface="Times New Roman" panose="02020603050405020304" pitchFamily="18" charset="0"/>
                <a:ea typeface="Times New Roman" panose="02020603050405020304" pitchFamily="18" charset="0"/>
              </a:rPr>
              <a:t>РАСЕ-аналіз;</a:t>
            </a:r>
            <a:endParaRPr lang="uk-UA" sz="2200" dirty="0">
              <a:latin typeface="Times New Roman" panose="02020603050405020304" pitchFamily="18" charset="0"/>
              <a:ea typeface="Times New Roman" panose="02020603050405020304" pitchFamily="18" charset="0"/>
            </a:endParaRPr>
          </a:p>
          <a:p>
            <a:pPr marL="342900" lvl="0" indent="-342900" algn="just">
              <a:spcAft>
                <a:spcPts val="0"/>
              </a:spcAft>
              <a:buFont typeface="Arial" panose="020B0604020202020204" pitchFamily="34" charset="0"/>
              <a:buChar char="*"/>
              <a:tabLst>
                <a:tab pos="445135" algn="l"/>
              </a:tabLst>
            </a:pPr>
            <a:r>
              <a:rPr lang="en-US" sz="2200" dirty="0">
                <a:solidFill>
                  <a:srgbClr val="000000"/>
                </a:solidFill>
                <a:latin typeface="Times New Roman" panose="02020603050405020304" pitchFamily="18" charset="0"/>
                <a:ea typeface="Times New Roman" panose="02020603050405020304" pitchFamily="18" charset="0"/>
              </a:rPr>
              <a:t>G</a:t>
            </a:r>
            <a:r>
              <a:rPr lang="uk-UA" sz="2200" dirty="0">
                <a:solidFill>
                  <a:srgbClr val="000000"/>
                </a:solidFill>
                <a:latin typeface="Times New Roman" panose="02020603050405020304" pitchFamily="18" charset="0"/>
                <a:ea typeface="Times New Roman" panose="02020603050405020304" pitchFamily="18" charset="0"/>
              </a:rPr>
              <a:t>АР-аналіз;</a:t>
            </a:r>
            <a:endParaRPr lang="uk-UA" sz="2200" dirty="0">
              <a:latin typeface="Times New Roman" panose="02020603050405020304" pitchFamily="18" charset="0"/>
              <a:ea typeface="Times New Roman" panose="02020603050405020304" pitchFamily="18" charset="0"/>
            </a:endParaRPr>
          </a:p>
          <a:p>
            <a:pPr marL="342900" lvl="0" indent="-342900" algn="just">
              <a:spcAft>
                <a:spcPts val="0"/>
              </a:spcAft>
              <a:buFont typeface="Arial" panose="020B0604020202020204" pitchFamily="34" charset="0"/>
              <a:buChar char="*"/>
              <a:tabLst>
                <a:tab pos="445135" algn="l"/>
              </a:tabLst>
            </a:pPr>
            <a:r>
              <a:rPr lang="uk-UA" sz="2200" dirty="0">
                <a:solidFill>
                  <a:srgbClr val="000000"/>
                </a:solidFill>
                <a:latin typeface="Times New Roman" panose="02020603050405020304" pitchFamily="18" charset="0"/>
                <a:ea typeface="Times New Roman" panose="02020603050405020304" pitchFamily="18" charset="0"/>
              </a:rPr>
              <a:t>метод аналізу </a:t>
            </a:r>
            <a:r>
              <a:rPr lang="en-US" sz="2200" dirty="0">
                <a:solidFill>
                  <a:srgbClr val="000000"/>
                </a:solidFill>
                <a:latin typeface="Times New Roman" panose="02020603050405020304" pitchFamily="18" charset="0"/>
                <a:ea typeface="Times New Roman" panose="02020603050405020304" pitchFamily="18" charset="0"/>
              </a:rPr>
              <a:t>L</a:t>
            </a:r>
            <a:r>
              <a:rPr lang="uk-UA" sz="2200" dirty="0">
                <a:solidFill>
                  <a:srgbClr val="000000"/>
                </a:solidFill>
                <a:latin typeface="Times New Roman" panose="02020603050405020304" pitchFamily="18" charset="0"/>
                <a:ea typeface="Times New Roman" panose="02020603050405020304" pitchFamily="18" charset="0"/>
              </a:rPr>
              <a:t>ОТ</a:t>
            </a:r>
            <a:r>
              <a:rPr lang="en-US" sz="2200" dirty="0">
                <a:solidFill>
                  <a:srgbClr val="000000"/>
                </a:solidFill>
                <a:latin typeface="Times New Roman" panose="02020603050405020304" pitchFamily="18" charset="0"/>
                <a:ea typeface="Times New Roman" panose="02020603050405020304" pitchFamily="18" charset="0"/>
              </a:rPr>
              <a:t>S</a:t>
            </a:r>
            <a:r>
              <a:rPr lang="uk-UA" sz="2200" dirty="0">
                <a:solidFill>
                  <a:srgbClr val="000000"/>
                </a:solidFill>
                <a:latin typeface="Times New Roman" panose="02020603050405020304" pitchFamily="18" charset="0"/>
                <a:ea typeface="Times New Roman" panose="02020603050405020304" pitchFamily="18" charset="0"/>
              </a:rPr>
              <a:t>;</a:t>
            </a:r>
            <a:endParaRPr lang="uk-UA" sz="2200" dirty="0">
              <a:latin typeface="Times New Roman" panose="02020603050405020304" pitchFamily="18" charset="0"/>
              <a:ea typeface="Times New Roman" panose="02020603050405020304" pitchFamily="18" charset="0"/>
            </a:endParaRPr>
          </a:p>
          <a:p>
            <a:pPr marL="342900" lvl="0" indent="-342900" algn="just">
              <a:spcAft>
                <a:spcPts val="0"/>
              </a:spcAft>
              <a:buFont typeface="Arial" panose="020B0604020202020204" pitchFamily="34" charset="0"/>
              <a:buChar char="*"/>
              <a:tabLst>
                <a:tab pos="445135" algn="l"/>
              </a:tabLst>
            </a:pPr>
            <a:r>
              <a:rPr lang="uk-UA" sz="2200" dirty="0">
                <a:solidFill>
                  <a:srgbClr val="000000"/>
                </a:solidFill>
                <a:latin typeface="Times New Roman" panose="02020603050405020304" pitchFamily="18" charset="0"/>
                <a:ea typeface="Times New Roman" panose="02020603050405020304" pitchFamily="18" charset="0"/>
              </a:rPr>
              <a:t>РІ</a:t>
            </a:r>
            <a:r>
              <a:rPr lang="en-US" sz="2200" dirty="0">
                <a:solidFill>
                  <a:srgbClr val="000000"/>
                </a:solidFill>
                <a:latin typeface="Times New Roman" panose="02020603050405020304" pitchFamily="18" charset="0"/>
                <a:ea typeface="Times New Roman" panose="02020603050405020304" pitchFamily="18" charset="0"/>
              </a:rPr>
              <a:t>MS</a:t>
            </a:r>
            <a:r>
              <a:rPr lang="uk-UA" sz="2200" dirty="0">
                <a:solidFill>
                  <a:srgbClr val="000000"/>
                </a:solidFill>
                <a:latin typeface="Times New Roman" panose="02020603050405020304" pitchFamily="18" charset="0"/>
                <a:ea typeface="Times New Roman" panose="02020603050405020304" pitchFamily="18" charset="0"/>
              </a:rPr>
              <a:t>-аналіз;</a:t>
            </a:r>
            <a:endParaRPr lang="uk-UA" sz="2200" dirty="0">
              <a:latin typeface="Times New Roman" panose="02020603050405020304" pitchFamily="18" charset="0"/>
              <a:ea typeface="Times New Roman" panose="02020603050405020304" pitchFamily="18" charset="0"/>
            </a:endParaRPr>
          </a:p>
          <a:p>
            <a:pPr marL="342900" lvl="0" indent="-342900" algn="just">
              <a:spcAft>
                <a:spcPts val="0"/>
              </a:spcAft>
              <a:buFont typeface="Arial" panose="020B0604020202020204" pitchFamily="34" charset="0"/>
              <a:buChar char="*"/>
              <a:tabLst>
                <a:tab pos="445135" algn="l"/>
              </a:tabLst>
            </a:pPr>
            <a:r>
              <a:rPr lang="uk-UA" sz="2200" dirty="0">
                <a:solidFill>
                  <a:srgbClr val="000000"/>
                </a:solidFill>
                <a:latin typeface="Times New Roman" panose="02020603050405020304" pitchFamily="18" charset="0"/>
                <a:ea typeface="Times New Roman" panose="02020603050405020304" pitchFamily="18" charset="0"/>
              </a:rPr>
              <a:t>вивчення профілю об'єкта;</a:t>
            </a:r>
            <a:endParaRPr lang="uk-UA" sz="2200" dirty="0">
              <a:latin typeface="Times New Roman" panose="02020603050405020304" pitchFamily="18" charset="0"/>
              <a:ea typeface="Times New Roman" panose="02020603050405020304" pitchFamily="18" charset="0"/>
            </a:endParaRPr>
          </a:p>
          <a:p>
            <a:pPr marL="342900" lvl="0" indent="-342900" algn="just">
              <a:spcAft>
                <a:spcPts val="0"/>
              </a:spcAft>
              <a:buFont typeface="Arial" panose="020B0604020202020204" pitchFamily="34" charset="0"/>
              <a:buChar char="*"/>
              <a:tabLst>
                <a:tab pos="445135" algn="l"/>
              </a:tabLst>
            </a:pPr>
            <a:r>
              <a:rPr lang="uk-UA" sz="2200" dirty="0">
                <a:solidFill>
                  <a:srgbClr val="000000"/>
                </a:solidFill>
                <a:latin typeface="Times New Roman" panose="02020603050405020304" pitchFamily="18" charset="0"/>
                <a:ea typeface="Times New Roman" panose="02020603050405020304" pitchFamily="18" charset="0"/>
              </a:rPr>
              <a:t>модель </a:t>
            </a:r>
            <a:r>
              <a:rPr lang="en-US" sz="2200" dirty="0">
                <a:solidFill>
                  <a:srgbClr val="000000"/>
                </a:solidFill>
                <a:latin typeface="Times New Roman" panose="02020603050405020304" pitchFamily="18" charset="0"/>
                <a:ea typeface="Times New Roman" panose="02020603050405020304" pitchFamily="18" charset="0"/>
              </a:rPr>
              <a:t>G</a:t>
            </a:r>
            <a:r>
              <a:rPr lang="uk-UA" sz="2200" dirty="0">
                <a:solidFill>
                  <a:srgbClr val="000000"/>
                </a:solidFill>
                <a:latin typeface="Times New Roman" panose="02020603050405020304" pitchFamily="18" charset="0"/>
                <a:ea typeface="Times New Roman" panose="02020603050405020304" pitchFamily="18" charset="0"/>
              </a:rPr>
              <a:t>Е/</a:t>
            </a:r>
            <a:r>
              <a:rPr lang="uk-UA" sz="2200" dirty="0" err="1">
                <a:solidFill>
                  <a:srgbClr val="000000"/>
                </a:solidFill>
                <a:latin typeface="Times New Roman" panose="02020603050405020304" pitchFamily="18" charset="0"/>
                <a:ea typeface="Times New Roman" panose="02020603050405020304" pitchFamily="18" charset="0"/>
              </a:rPr>
              <a:t>МсК</a:t>
            </a:r>
            <a:r>
              <a:rPr lang="en-US" sz="2200" dirty="0">
                <a:solidFill>
                  <a:srgbClr val="000000"/>
                </a:solidFill>
                <a:latin typeface="Times New Roman" panose="02020603050405020304" pitchFamily="18" charset="0"/>
                <a:ea typeface="Times New Roman" panose="02020603050405020304" pitchFamily="18" charset="0"/>
              </a:rPr>
              <a:t>ins</a:t>
            </a:r>
            <a:r>
              <a:rPr lang="uk-UA" sz="2200" dirty="0" err="1" smtClean="0">
                <a:solidFill>
                  <a:srgbClr val="000000"/>
                </a:solidFill>
                <a:latin typeface="Times New Roman" panose="02020603050405020304" pitchFamily="18" charset="0"/>
                <a:ea typeface="Times New Roman" panose="02020603050405020304" pitchFamily="18" charset="0"/>
              </a:rPr>
              <a:t>еу</a:t>
            </a:r>
            <a:r>
              <a:rPr lang="uk-UA" sz="2200" dirty="0">
                <a:solidFill>
                  <a:srgbClr val="000000"/>
                </a:solidFill>
                <a:latin typeface="Times New Roman" panose="02020603050405020304" pitchFamily="18" charset="0"/>
                <a:ea typeface="Times New Roman" panose="02020603050405020304" pitchFamily="18" charset="0"/>
              </a:rPr>
              <a:t>.</a:t>
            </a:r>
            <a:endParaRPr lang="uk-UA" sz="2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32488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2" name="Rectangle 2"/>
          <p:cNvSpPr>
            <a:spLocks noChangeArrowheads="1"/>
          </p:cNvSpPr>
          <p:nvPr/>
        </p:nvSpPr>
        <p:spPr bwMode="auto">
          <a:xfrm>
            <a:off x="2236124" y="39069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6" name="Прямокутник 5"/>
          <p:cNvSpPr/>
          <p:nvPr/>
        </p:nvSpPr>
        <p:spPr>
          <a:xfrm>
            <a:off x="3403600" y="1723874"/>
            <a:ext cx="7603066" cy="3416320"/>
          </a:xfrm>
          <a:prstGeom prst="rect">
            <a:avLst/>
          </a:prstGeom>
        </p:spPr>
        <p:txBody>
          <a:bodyPr wrap="square">
            <a:spAutoFit/>
          </a:bodyPr>
          <a:lstStyle/>
          <a:p>
            <a:r>
              <a:rPr lang="uk-UA" dirty="0" smtClean="0">
                <a:solidFill>
                  <a:srgbClr val="000000"/>
                </a:solidFill>
                <a:latin typeface="Times New Roman" panose="02020603050405020304" pitchFamily="18" charset="0"/>
                <a:ea typeface="Times New Roman" panose="02020603050405020304" pitchFamily="18" charset="0"/>
              </a:rPr>
              <a:t>дозволяє </a:t>
            </a:r>
            <a:r>
              <a:rPr lang="uk-UA" dirty="0">
                <a:solidFill>
                  <a:srgbClr val="000000"/>
                </a:solidFill>
                <a:latin typeface="Times New Roman" panose="02020603050405020304" pitchFamily="18" charset="0"/>
                <a:ea typeface="Times New Roman" panose="02020603050405020304" pitchFamily="18" charset="0"/>
              </a:rPr>
              <a:t>охарактеризувати зовнішньо економічну ситуацію комплексно, оцінюючи вплив чинників: суспільних, технологічних, економічних, політичних, правових. </a:t>
            </a:r>
            <a:endParaRPr lang="en-US" dirty="0" smtClean="0">
              <a:solidFill>
                <a:srgbClr val="000000"/>
              </a:solidFill>
              <a:latin typeface="Times New Roman" panose="02020603050405020304" pitchFamily="18" charset="0"/>
              <a:ea typeface="Times New Roman" panose="02020603050405020304" pitchFamily="18" charset="0"/>
            </a:endParaRPr>
          </a:p>
          <a:p>
            <a:endParaRPr lang="en-US" dirty="0">
              <a:solidFill>
                <a:srgbClr val="000000"/>
              </a:solidFill>
              <a:latin typeface="Times New Roman" panose="02020603050405020304" pitchFamily="18" charset="0"/>
              <a:ea typeface="Times New Roman" panose="02020603050405020304" pitchFamily="18" charset="0"/>
            </a:endParaRPr>
          </a:p>
          <a:p>
            <a:r>
              <a:rPr lang="uk-UA" dirty="0" smtClean="0">
                <a:solidFill>
                  <a:srgbClr val="000000"/>
                </a:solidFill>
                <a:latin typeface="Times New Roman" panose="02020603050405020304" pitchFamily="18" charset="0"/>
                <a:ea typeface="Times New Roman" panose="02020603050405020304" pitchFamily="18" charset="0"/>
              </a:rPr>
              <a:t>Аналіз </a:t>
            </a:r>
            <a:r>
              <a:rPr lang="uk-UA" dirty="0">
                <a:solidFill>
                  <a:srgbClr val="000000"/>
                </a:solidFill>
                <a:latin typeface="Times New Roman" panose="02020603050405020304" pitchFamily="18" charset="0"/>
                <a:ea typeface="Times New Roman" panose="02020603050405020304" pitchFamily="18" charset="0"/>
              </a:rPr>
              <a:t>здійснюється за схемою «чинник - підприємство». </a:t>
            </a:r>
            <a:endParaRPr lang="en-US" dirty="0" smtClean="0">
              <a:solidFill>
                <a:srgbClr val="000000"/>
              </a:solidFill>
              <a:latin typeface="Times New Roman" panose="02020603050405020304" pitchFamily="18" charset="0"/>
              <a:ea typeface="Times New Roman" panose="02020603050405020304" pitchFamily="18" charset="0"/>
            </a:endParaRPr>
          </a:p>
          <a:p>
            <a:endParaRPr lang="en-US" dirty="0">
              <a:solidFill>
                <a:srgbClr val="000000"/>
              </a:solidFill>
              <a:latin typeface="Times New Roman" panose="02020603050405020304" pitchFamily="18" charset="0"/>
              <a:ea typeface="Times New Roman" panose="02020603050405020304" pitchFamily="18" charset="0"/>
            </a:endParaRPr>
          </a:p>
          <a:p>
            <a:r>
              <a:rPr lang="uk-UA" dirty="0" smtClean="0">
                <a:solidFill>
                  <a:srgbClr val="000000"/>
                </a:solidFill>
                <a:latin typeface="Times New Roman" panose="02020603050405020304" pitchFamily="18" charset="0"/>
                <a:ea typeface="Times New Roman" panose="02020603050405020304" pitchFamily="18" charset="0"/>
              </a:rPr>
              <a:t>Результати </a:t>
            </a:r>
            <a:r>
              <a:rPr lang="uk-UA" dirty="0">
                <a:solidFill>
                  <a:srgbClr val="000000"/>
                </a:solidFill>
                <a:latin typeface="Times New Roman" panose="02020603050405020304" pitchFamily="18" charset="0"/>
                <a:ea typeface="Times New Roman" panose="02020603050405020304" pitchFamily="18" charset="0"/>
              </a:rPr>
              <a:t>аналізу оформлюються у вигляді матриці, на горизонтальній осі якої визначаються чинники </a:t>
            </a:r>
            <a:r>
              <a:rPr lang="uk-UA" dirty="0" err="1">
                <a:solidFill>
                  <a:srgbClr val="000000"/>
                </a:solidFill>
                <a:latin typeface="Times New Roman" panose="02020603050405020304" pitchFamily="18" charset="0"/>
                <a:ea typeface="Times New Roman" panose="02020603050405020304" pitchFamily="18" charset="0"/>
              </a:rPr>
              <a:t>макро</a:t>
            </a:r>
            <a:r>
              <a:rPr lang="uk-UA" dirty="0">
                <a:solidFill>
                  <a:srgbClr val="000000"/>
                </a:solidFill>
                <a:latin typeface="Times New Roman" panose="02020603050405020304" pitchFamily="18" charset="0"/>
                <a:ea typeface="Times New Roman" panose="02020603050405020304" pitchFamily="18" charset="0"/>
              </a:rPr>
              <a:t>-середовища, на вертикальній - сила їхнього впливу в балах, рангах або інших одиницях виміру. </a:t>
            </a:r>
            <a:endParaRPr lang="en-US" dirty="0" smtClean="0">
              <a:solidFill>
                <a:srgbClr val="000000"/>
              </a:solidFill>
              <a:latin typeface="Times New Roman" panose="02020603050405020304" pitchFamily="18" charset="0"/>
              <a:ea typeface="Times New Roman" panose="02020603050405020304" pitchFamily="18" charset="0"/>
            </a:endParaRPr>
          </a:p>
          <a:p>
            <a:endParaRPr lang="en-US" dirty="0">
              <a:solidFill>
                <a:srgbClr val="000000"/>
              </a:solidFill>
              <a:latin typeface="Times New Roman" panose="02020603050405020304" pitchFamily="18" charset="0"/>
              <a:ea typeface="Times New Roman" panose="02020603050405020304" pitchFamily="18" charset="0"/>
            </a:endParaRPr>
          </a:p>
          <a:p>
            <a:r>
              <a:rPr lang="uk-UA" dirty="0" smtClean="0">
                <a:solidFill>
                  <a:srgbClr val="000000"/>
                </a:solidFill>
                <a:latin typeface="Times New Roman" panose="02020603050405020304" pitchFamily="18" charset="0"/>
                <a:ea typeface="Times New Roman" panose="02020603050405020304" pitchFamily="18" charset="0"/>
              </a:rPr>
              <a:t>Результати </a:t>
            </a:r>
            <a:r>
              <a:rPr lang="uk-UA" dirty="0">
                <a:solidFill>
                  <a:srgbClr val="000000"/>
                </a:solidFill>
                <a:latin typeface="Times New Roman" panose="02020603050405020304" pitchFamily="18" charset="0"/>
                <a:ea typeface="Times New Roman" panose="02020603050405020304" pitchFamily="18" charset="0"/>
              </a:rPr>
              <a:t>даного аналізу дозволяють оцінити зовнішню економічну ситуацію, що склалася в галузі виробництва та комерційної діяльності.</a:t>
            </a:r>
            <a:endParaRPr lang="uk-UA" dirty="0"/>
          </a:p>
        </p:txBody>
      </p:sp>
      <p:sp>
        <p:nvSpPr>
          <p:cNvPr id="7" name="Прямокутник 6"/>
          <p:cNvSpPr/>
          <p:nvPr/>
        </p:nvSpPr>
        <p:spPr>
          <a:xfrm>
            <a:off x="2012411" y="1017071"/>
            <a:ext cx="3584056" cy="430887"/>
          </a:xfrm>
          <a:prstGeom prst="rect">
            <a:avLst/>
          </a:prstGeom>
        </p:spPr>
        <p:txBody>
          <a:bodyPr wrap="square">
            <a:spAutoFit/>
          </a:bodyPr>
          <a:lstStyle/>
          <a:p>
            <a:r>
              <a:rPr lang="uk-UA" sz="2200" b="1" dirty="0" smtClean="0">
                <a:solidFill>
                  <a:srgbClr val="00B050"/>
                </a:solidFill>
                <a:latin typeface="Times New Roman" panose="02020603050405020304" pitchFamily="18" charset="0"/>
                <a:ea typeface="Times New Roman" panose="02020603050405020304" pitchFamily="18" charset="0"/>
              </a:rPr>
              <a:t>МЕТОД </a:t>
            </a:r>
            <a:r>
              <a:rPr lang="en-US" sz="2200" b="1" dirty="0" smtClean="0">
                <a:solidFill>
                  <a:srgbClr val="00B050"/>
                </a:solidFill>
                <a:latin typeface="Times New Roman" panose="02020603050405020304" pitchFamily="18" charset="0"/>
                <a:ea typeface="Times New Roman" panose="02020603050405020304" pitchFamily="18" charset="0"/>
              </a:rPr>
              <a:t>PEST</a:t>
            </a:r>
            <a:r>
              <a:rPr lang="uk-UA" sz="2200" b="1" dirty="0" smtClean="0">
                <a:solidFill>
                  <a:srgbClr val="00B050"/>
                </a:solidFill>
                <a:latin typeface="Times New Roman" panose="02020603050405020304" pitchFamily="18" charset="0"/>
                <a:ea typeface="Times New Roman" panose="02020603050405020304" pitchFamily="18" charset="0"/>
              </a:rPr>
              <a:t>-А</a:t>
            </a:r>
            <a:r>
              <a:rPr lang="ru-RU" sz="2200" b="1" dirty="0" smtClean="0">
                <a:solidFill>
                  <a:srgbClr val="00B050"/>
                </a:solidFill>
                <a:latin typeface="Times New Roman" panose="02020603050405020304" pitchFamily="18" charset="0"/>
                <a:ea typeface="Times New Roman" panose="02020603050405020304" pitchFamily="18" charset="0"/>
              </a:rPr>
              <a:t>Н</a:t>
            </a:r>
            <a:r>
              <a:rPr lang="uk-UA" sz="2200" b="1" dirty="0" smtClean="0">
                <a:solidFill>
                  <a:srgbClr val="00B050"/>
                </a:solidFill>
                <a:latin typeface="Times New Roman" panose="02020603050405020304" pitchFamily="18" charset="0"/>
                <a:ea typeface="Times New Roman" panose="02020603050405020304" pitchFamily="18" charset="0"/>
              </a:rPr>
              <a:t>АЛІЗУ </a:t>
            </a:r>
            <a:endParaRPr lang="uk-UA" sz="2200" dirty="0">
              <a:solidFill>
                <a:srgbClr val="00B050"/>
              </a:solidFill>
            </a:endParaRPr>
          </a:p>
        </p:txBody>
      </p:sp>
    </p:spTree>
    <p:extLst>
      <p:ext uri="{BB962C8B-B14F-4D97-AF65-F5344CB8AC3E}">
        <p14:creationId xmlns:p14="http://schemas.microsoft.com/office/powerpoint/2010/main" val="3574615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SWOT- і PEST-аналіз — Telety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9200" y="624110"/>
            <a:ext cx="8424333" cy="566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389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txBox="1">
            <a:spLocks noChangeArrowheads="1"/>
          </p:cNvSpPr>
          <p:nvPr/>
        </p:nvSpPr>
        <p:spPr bwMode="auto">
          <a:xfrm>
            <a:off x="2063552" y="3861048"/>
            <a:ext cx="8388424" cy="1543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60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defTabSz="914400">
              <a:defRPr/>
            </a:pPr>
            <a:r>
              <a:rPr lang="en-US" altLang="en-US" sz="9600" b="1" dirty="0">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latin typeface="Times New Roman" panose="02020603050405020304" pitchFamily="18" charset="0"/>
              </a:rPr>
              <a:t>PEST</a:t>
            </a:r>
            <a:r>
              <a:rPr lang="uk-UA" altLang="en-US" sz="9600" b="1" dirty="0">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latin typeface="Times New Roman" panose="02020603050405020304" pitchFamily="18" charset="0"/>
              </a:rPr>
              <a:t> </a:t>
            </a:r>
            <a:r>
              <a:rPr lang="en-US" altLang="en-US" sz="9600" b="1" dirty="0">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latin typeface="Times New Roman" panose="02020603050405020304" pitchFamily="18" charset="0"/>
              </a:rPr>
              <a:t>- </a:t>
            </a:r>
            <a:r>
              <a:rPr lang="uk-UA" altLang="en-US" sz="9600" b="1" dirty="0">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latin typeface="Times New Roman" panose="02020603050405020304" pitchFamily="18" charset="0"/>
              </a:rPr>
              <a:t>аналіз</a:t>
            </a:r>
            <a:endParaRPr lang="ru-RU" altLang="en-US" sz="9600" b="1" dirty="0">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latin typeface="Times New Roman" panose="02020603050405020304" pitchFamily="18" charset="0"/>
            </a:endParaRPr>
          </a:p>
        </p:txBody>
      </p:sp>
      <p:pic>
        <p:nvPicPr>
          <p:cNvPr id="5" name="Picture 2" descr="Результат пошуку зображень за запитом &quot;київстар&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0236" y="-171400"/>
            <a:ext cx="4615056" cy="33843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432089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descr="Картинки по запросу белый фон"/>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7290"/>
          <a:stretch/>
        </p:blipFill>
        <p:spPr bwMode="auto">
          <a:xfrm>
            <a:off x="1506812" y="-37268"/>
            <a:ext cx="9161189" cy="6922652"/>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3" name="Group 12"/>
          <p:cNvGrpSpPr/>
          <p:nvPr/>
        </p:nvGrpSpPr>
        <p:grpSpPr>
          <a:xfrm>
            <a:off x="1622206" y="620689"/>
            <a:ext cx="9045795" cy="6200829"/>
            <a:chOff x="475948" y="765378"/>
            <a:chExt cx="8513979" cy="5620286"/>
          </a:xfrm>
        </p:grpSpPr>
        <p:grpSp>
          <p:nvGrpSpPr>
            <p:cNvPr id="3" name="Group 59"/>
            <p:cNvGrpSpPr/>
            <p:nvPr/>
          </p:nvGrpSpPr>
          <p:grpSpPr>
            <a:xfrm>
              <a:off x="5306313" y="3979317"/>
              <a:ext cx="3061132" cy="2406347"/>
              <a:chOff x="7014857" y="3119736"/>
              <a:chExt cx="1909496" cy="2406347"/>
            </a:xfrm>
          </p:grpSpPr>
          <p:sp>
            <p:nvSpPr>
              <p:cNvPr id="26" name="TextBox 25"/>
              <p:cNvSpPr txBox="1"/>
              <p:nvPr/>
            </p:nvSpPr>
            <p:spPr>
              <a:xfrm>
                <a:off x="7064477" y="3584511"/>
                <a:ext cx="1859876" cy="1941572"/>
              </a:xfrm>
              <a:prstGeom prst="rect">
                <a:avLst/>
              </a:prstGeom>
              <a:noFill/>
            </p:spPr>
            <p:txBody>
              <a:bodyPr wrap="square" lIns="0" tIns="0" rIns="0" bIns="0" rtlCol="0">
                <a:spAutoFit/>
              </a:bodyPr>
              <a:lstStyle/>
              <a:p>
                <a:pPr marL="171450" indent="-171450">
                  <a:spcBef>
                    <a:spcPct val="20000"/>
                  </a:spcBef>
                  <a:buFont typeface="Arial" panose="020B0604020202020204" pitchFamily="34" charset="0"/>
                  <a:buChar char="•"/>
                  <a:defRPr/>
                </a:pPr>
                <a:r>
                  <a:rPr lang="uk-UA" sz="1200" b="1" dirty="0">
                    <a:solidFill>
                      <a:schemeClr val="accent5">
                        <a:lumMod val="50000"/>
                      </a:schemeClr>
                    </a:solidFill>
                  </a:rPr>
                  <a:t>Ставлення персоналу до роботи відповідальне, за умови відповідного рівня оплати праці</a:t>
                </a:r>
              </a:p>
              <a:p>
                <a:pPr marL="171450" indent="-171450">
                  <a:spcBef>
                    <a:spcPct val="20000"/>
                  </a:spcBef>
                  <a:buFont typeface="Arial" panose="020B0604020202020204" pitchFamily="34" charset="0"/>
                  <a:buChar char="•"/>
                  <a:defRPr/>
                </a:pPr>
                <a:r>
                  <a:rPr lang="uk-UA" sz="1200" b="1" dirty="0">
                    <a:solidFill>
                      <a:schemeClr val="accent5">
                        <a:lumMod val="50000"/>
                      </a:schemeClr>
                    </a:solidFill>
                  </a:rPr>
                  <a:t>Вимоги до якості продукції помірно високі, споживча культура недостатньо добре розвинена</a:t>
                </a:r>
              </a:p>
              <a:p>
                <a:pPr marL="171450" indent="-171450">
                  <a:spcBef>
                    <a:spcPct val="20000"/>
                  </a:spcBef>
                  <a:buFont typeface="Arial" panose="020B0604020202020204" pitchFamily="34" charset="0"/>
                  <a:buChar char="•"/>
                  <a:defRPr/>
                </a:pPr>
                <a:r>
                  <a:rPr lang="uk-UA" sz="1200" b="1" dirty="0">
                    <a:solidFill>
                      <a:schemeClr val="accent5">
                        <a:lumMod val="50000"/>
                      </a:schemeClr>
                    </a:solidFill>
                  </a:rPr>
                  <a:t>Темпи росту населення від</a:t>
                </a:r>
                <a:r>
                  <a:rPr lang="en-US" sz="1200" b="1" dirty="0">
                    <a:solidFill>
                      <a:schemeClr val="accent5">
                        <a:lumMod val="50000"/>
                      </a:schemeClr>
                    </a:solidFill>
                  </a:rPr>
                  <a:t>’</a:t>
                </a:r>
                <a:r>
                  <a:rPr lang="uk-UA" sz="1200" b="1" dirty="0">
                    <a:solidFill>
                      <a:schemeClr val="accent5">
                        <a:lumMod val="50000"/>
                      </a:schemeClr>
                    </a:solidFill>
                  </a:rPr>
                  <a:t>ємні, спричинені високим рівнем еміграції та від</a:t>
                </a:r>
                <a:r>
                  <a:rPr lang="en-US" sz="1200" b="1" dirty="0">
                    <a:solidFill>
                      <a:schemeClr val="accent5">
                        <a:lumMod val="50000"/>
                      </a:schemeClr>
                    </a:solidFill>
                  </a:rPr>
                  <a:t>’</a:t>
                </a:r>
                <a:r>
                  <a:rPr lang="uk-UA" sz="1200" b="1" dirty="0">
                    <a:solidFill>
                      <a:schemeClr val="accent5">
                        <a:lumMod val="50000"/>
                      </a:schemeClr>
                    </a:solidFill>
                  </a:rPr>
                  <a:t>ємним показником природного приросту</a:t>
                </a:r>
              </a:p>
              <a:p>
                <a:pPr>
                  <a:spcBef>
                    <a:spcPct val="20000"/>
                  </a:spcBef>
                  <a:defRPr/>
                </a:pPr>
                <a:endParaRPr lang="en-US" sz="1200" b="1" dirty="0">
                  <a:solidFill>
                    <a:schemeClr val="accent5">
                      <a:lumMod val="50000"/>
                    </a:schemeClr>
                  </a:solidFill>
                </a:endParaRPr>
              </a:p>
            </p:txBody>
          </p:sp>
          <p:sp>
            <p:nvSpPr>
              <p:cNvPr id="27" name="Rectangle 26"/>
              <p:cNvSpPr/>
              <p:nvPr/>
            </p:nvSpPr>
            <p:spPr>
              <a:xfrm>
                <a:off x="7014857" y="3119736"/>
                <a:ext cx="1615006" cy="446339"/>
              </a:xfrm>
              <a:prstGeom prst="rect">
                <a:avLst/>
              </a:prstGeom>
            </p:spPr>
            <p:txBody>
              <a:bodyPr wrap="none" lIns="0" tIns="0" rIns="0" bIns="0">
                <a:spAutoFit/>
              </a:bodyPr>
              <a:lstStyle/>
              <a:p>
                <a:pPr algn="r" defTabSz="1031626"/>
                <a:r>
                  <a:rPr lang="en-US" sz="3200" b="1" dirty="0">
                    <a:solidFill>
                      <a:srgbClr val="002060"/>
                    </a:solidFill>
                  </a:rPr>
                  <a:t>Socio-cultural</a:t>
                </a:r>
                <a:endParaRPr lang="en-US" sz="2800" b="1" dirty="0">
                  <a:solidFill>
                    <a:srgbClr val="002060"/>
                  </a:solidFill>
                </a:endParaRPr>
              </a:p>
            </p:txBody>
          </p:sp>
        </p:grpSp>
        <p:grpSp>
          <p:nvGrpSpPr>
            <p:cNvPr id="4" name="Group 64"/>
            <p:cNvGrpSpPr/>
            <p:nvPr/>
          </p:nvGrpSpPr>
          <p:grpSpPr>
            <a:xfrm>
              <a:off x="5345035" y="2248849"/>
              <a:ext cx="1456772" cy="1526485"/>
              <a:chOff x="5350111" y="2144684"/>
              <a:chExt cx="1456772" cy="1526485"/>
            </a:xfrm>
            <a:solidFill>
              <a:srgbClr val="002060"/>
            </a:solidFill>
          </p:grpSpPr>
          <p:sp>
            <p:nvSpPr>
              <p:cNvPr id="60" name="Oval 59"/>
              <p:cNvSpPr>
                <a:spLocks noChangeAspect="1"/>
              </p:cNvSpPr>
              <p:nvPr/>
            </p:nvSpPr>
            <p:spPr>
              <a:xfrm>
                <a:off x="5355187" y="2219473"/>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a:endParaRPr lang="en-US" sz="1200" b="1" dirty="0">
                  <a:solidFill>
                    <a:srgbClr val="FFFFFF"/>
                  </a:solidFill>
                  <a:latin typeface="Roboto"/>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a:r>
                  <a:rPr lang="en-US" sz="4800" dirty="0">
                    <a:solidFill>
                      <a:srgbClr val="FFFFFF"/>
                    </a:solidFill>
                  </a:rPr>
                  <a:t>T</a:t>
                </a:r>
                <a:endParaRPr lang="en-US" sz="1600" b="1" dirty="0">
                  <a:solidFill>
                    <a:srgbClr val="FFFFFF"/>
                  </a:solidFill>
                  <a:latin typeface="Roboto"/>
                </a:endParaRPr>
              </a:p>
            </p:txBody>
          </p:sp>
        </p:grpSp>
        <p:grpSp>
          <p:nvGrpSpPr>
            <p:cNvPr id="5" name="Group 61"/>
            <p:cNvGrpSpPr/>
            <p:nvPr/>
          </p:nvGrpSpPr>
          <p:grpSpPr>
            <a:xfrm>
              <a:off x="2241436" y="2734911"/>
              <a:ext cx="1451696" cy="1516325"/>
              <a:chOff x="2241436" y="2144684"/>
              <a:chExt cx="1451696" cy="1516325"/>
            </a:xfrm>
            <a:solidFill>
              <a:srgbClr val="00B0F0"/>
            </a:solidFill>
          </p:grpSpPr>
          <p:sp>
            <p:nvSpPr>
              <p:cNvPr id="58" name="Oval 57"/>
              <p:cNvSpPr>
                <a:spLocks noChangeAspect="1"/>
              </p:cNvSpPr>
              <p:nvPr/>
            </p:nvSpPr>
            <p:spPr>
              <a:xfrm>
                <a:off x="2241436" y="2209313"/>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a:endParaRPr lang="en-US" sz="1200" b="1" dirty="0">
                  <a:solidFill>
                    <a:srgbClr val="FFFFFF"/>
                  </a:solidFill>
                  <a:latin typeface="Roboto"/>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a:r>
                  <a:rPr lang="en-US" sz="4800" dirty="0">
                    <a:solidFill>
                      <a:srgbClr val="FFFFFF"/>
                    </a:solidFill>
                  </a:rPr>
                  <a:t>P</a:t>
                </a:r>
                <a:endParaRPr lang="en-US" sz="4800" b="1" dirty="0">
                  <a:solidFill>
                    <a:srgbClr val="FFFFFF"/>
                  </a:solidFill>
                  <a:latin typeface="Roboto"/>
                </a:endParaRPr>
              </a:p>
            </p:txBody>
          </p:sp>
        </p:grpSp>
        <p:grpSp>
          <p:nvGrpSpPr>
            <p:cNvPr id="6" name="Group 62"/>
            <p:cNvGrpSpPr/>
            <p:nvPr/>
          </p:nvGrpSpPr>
          <p:grpSpPr>
            <a:xfrm>
              <a:off x="3590171" y="1865046"/>
              <a:ext cx="1451696" cy="1507307"/>
              <a:chOff x="3590171" y="1274819"/>
              <a:chExt cx="1451696" cy="1507307"/>
            </a:xfrm>
          </p:grpSpPr>
          <p:sp>
            <p:nvSpPr>
              <p:cNvPr id="61" name="Oval 60"/>
              <p:cNvSpPr>
                <a:spLocks noChangeAspect="1"/>
              </p:cNvSpPr>
              <p:nvPr/>
            </p:nvSpPr>
            <p:spPr>
              <a:xfrm>
                <a:off x="3590171" y="1330430"/>
                <a:ext cx="1451696" cy="145169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a:endParaRPr lang="en-US" sz="1200" b="1" dirty="0">
                  <a:solidFill>
                    <a:srgbClr val="FFFFFF"/>
                  </a:solidFill>
                  <a:latin typeface="Roboto"/>
                </a:endParaRPr>
              </a:p>
            </p:txBody>
          </p:sp>
          <p:sp>
            <p:nvSpPr>
              <p:cNvPr id="30" name="Oval 29"/>
              <p:cNvSpPr>
                <a:spLocks noChangeAspect="1"/>
              </p:cNvSpPr>
              <p:nvPr/>
            </p:nvSpPr>
            <p:spPr>
              <a:xfrm>
                <a:off x="3590171" y="1274819"/>
                <a:ext cx="1451696" cy="145169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a:endParaRPr lang="en-US" sz="1600" b="1" dirty="0">
                  <a:solidFill>
                    <a:srgbClr val="FFFFFF"/>
                  </a:solidFill>
                  <a:latin typeface="Roboto"/>
                </a:endParaRPr>
              </a:p>
            </p:txBody>
          </p:sp>
        </p:grpSp>
        <p:grpSp>
          <p:nvGrpSpPr>
            <p:cNvPr id="8" name="Group 63"/>
            <p:cNvGrpSpPr/>
            <p:nvPr/>
          </p:nvGrpSpPr>
          <p:grpSpPr>
            <a:xfrm>
              <a:off x="3939055" y="3362828"/>
              <a:ext cx="1451696" cy="1510257"/>
              <a:chOff x="3939055" y="2772601"/>
              <a:chExt cx="1451696" cy="1510257"/>
            </a:xfrm>
            <a:solidFill>
              <a:srgbClr val="0070C0"/>
            </a:solidFill>
          </p:grpSpPr>
          <p:sp>
            <p:nvSpPr>
              <p:cNvPr id="59" name="Oval 58"/>
              <p:cNvSpPr>
                <a:spLocks noChangeAspect="1"/>
              </p:cNvSpPr>
              <p:nvPr/>
            </p:nvSpPr>
            <p:spPr>
              <a:xfrm>
                <a:off x="3939055" y="2831162"/>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a:endParaRPr lang="en-US" sz="1200" b="1" dirty="0">
                  <a:solidFill>
                    <a:srgbClr val="FFFFFF"/>
                  </a:solidFill>
                  <a:latin typeface="Roboto"/>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a:r>
                  <a:rPr lang="en-US" sz="4800" dirty="0">
                    <a:solidFill>
                      <a:srgbClr val="FFFFFF"/>
                    </a:solidFill>
                    <a:latin typeface="Roboto"/>
                  </a:rPr>
                  <a:t>S</a:t>
                </a:r>
              </a:p>
            </p:txBody>
          </p:sp>
        </p:grpSp>
        <p:grpSp>
          <p:nvGrpSpPr>
            <p:cNvPr id="9" name="Group 57"/>
            <p:cNvGrpSpPr/>
            <p:nvPr/>
          </p:nvGrpSpPr>
          <p:grpSpPr>
            <a:xfrm>
              <a:off x="1365768" y="765378"/>
              <a:ext cx="2565265" cy="2185634"/>
              <a:chOff x="-220817" y="2789636"/>
              <a:chExt cx="2565265" cy="2185634"/>
            </a:xfrm>
          </p:grpSpPr>
          <p:sp>
            <p:nvSpPr>
              <p:cNvPr id="34" name="TextBox 33"/>
              <p:cNvSpPr txBox="1"/>
              <p:nvPr/>
            </p:nvSpPr>
            <p:spPr>
              <a:xfrm>
                <a:off x="-220817" y="3301501"/>
                <a:ext cx="2382014" cy="1673769"/>
              </a:xfrm>
              <a:prstGeom prst="rect">
                <a:avLst/>
              </a:prstGeom>
              <a:noFill/>
            </p:spPr>
            <p:txBody>
              <a:bodyPr wrap="square" lIns="0" tIns="0" rIns="0" bIns="0" rtlCol="0">
                <a:spAutoFit/>
              </a:bodyPr>
              <a:lstStyle/>
              <a:p>
                <a:pPr marL="171450" indent="-171450">
                  <a:spcBef>
                    <a:spcPct val="20000"/>
                  </a:spcBef>
                  <a:buFont typeface="Arial" panose="020B0604020202020204" pitchFamily="34" charset="0"/>
                  <a:buChar char="•"/>
                  <a:defRPr/>
                </a:pPr>
                <a:r>
                  <a:rPr lang="uk-UA" sz="1200" b="1" dirty="0">
                    <a:solidFill>
                      <a:schemeClr val="accent5">
                        <a:lumMod val="50000"/>
                      </a:schemeClr>
                    </a:solidFill>
                  </a:rPr>
                  <a:t>Девальвація національної валюти</a:t>
                </a:r>
              </a:p>
              <a:p>
                <a:pPr marL="171450" indent="-171450">
                  <a:spcBef>
                    <a:spcPct val="20000"/>
                  </a:spcBef>
                  <a:buFont typeface="Arial" panose="020B0604020202020204" pitchFamily="34" charset="0"/>
                  <a:buChar char="•"/>
                  <a:defRPr/>
                </a:pPr>
                <a:r>
                  <a:rPr lang="uk-UA" sz="1200" b="1" dirty="0">
                    <a:solidFill>
                      <a:schemeClr val="accent5">
                        <a:lumMod val="50000"/>
                      </a:schemeClr>
                    </a:solidFill>
                  </a:rPr>
                  <a:t>Очікуваний темп зростання ВВП</a:t>
                </a:r>
              </a:p>
              <a:p>
                <a:pPr marL="171450" indent="-171450">
                  <a:spcBef>
                    <a:spcPct val="20000"/>
                  </a:spcBef>
                  <a:buFont typeface="Arial" panose="020B0604020202020204" pitchFamily="34" charset="0"/>
                  <a:buChar char="•"/>
                  <a:defRPr/>
                </a:pPr>
                <a:r>
                  <a:rPr lang="uk-UA" sz="1200" b="1" dirty="0">
                    <a:solidFill>
                      <a:schemeClr val="accent5">
                        <a:lumMod val="50000"/>
                      </a:schemeClr>
                    </a:solidFill>
                  </a:rPr>
                  <a:t>Високий рівень безробіття</a:t>
                </a:r>
              </a:p>
              <a:p>
                <a:pPr marL="171450" indent="-171450">
                  <a:spcBef>
                    <a:spcPct val="20000"/>
                  </a:spcBef>
                  <a:buFont typeface="Arial" panose="020B0604020202020204" pitchFamily="34" charset="0"/>
                  <a:buChar char="•"/>
                  <a:defRPr/>
                </a:pPr>
                <a:r>
                  <a:rPr lang="uk-UA" sz="1200" b="1" dirty="0">
                    <a:solidFill>
                      <a:schemeClr val="accent5">
                        <a:lumMod val="50000"/>
                      </a:schemeClr>
                    </a:solidFill>
                  </a:rPr>
                  <a:t>Низькі доходи населення</a:t>
                </a:r>
                <a:r>
                  <a:rPr lang="en-US" sz="1200" b="1" dirty="0">
                    <a:solidFill>
                      <a:schemeClr val="accent5">
                        <a:lumMod val="50000"/>
                      </a:schemeClr>
                    </a:solidFill>
                  </a:rPr>
                  <a:t> </a:t>
                </a:r>
                <a:endParaRPr lang="ru-RU" sz="1200" b="1" dirty="0">
                  <a:solidFill>
                    <a:schemeClr val="accent5">
                      <a:lumMod val="50000"/>
                    </a:schemeClr>
                  </a:solidFill>
                </a:endParaRPr>
              </a:p>
              <a:p>
                <a:pPr marL="171450" indent="-171450">
                  <a:spcBef>
                    <a:spcPct val="20000"/>
                  </a:spcBef>
                  <a:buFont typeface="Arial" panose="020B0604020202020204" pitchFamily="34" charset="0"/>
                  <a:buChar char="•"/>
                  <a:defRPr/>
                </a:pPr>
                <a:r>
                  <a:rPr lang="uk-UA" sz="1200" b="1" dirty="0">
                    <a:solidFill>
                      <a:schemeClr val="accent5">
                        <a:lumMod val="50000"/>
                      </a:schemeClr>
                    </a:solidFill>
                  </a:rPr>
                  <a:t>Ступінь глобалізації та відкритості економіки</a:t>
                </a:r>
              </a:p>
              <a:p>
                <a:pPr>
                  <a:spcBef>
                    <a:spcPct val="20000"/>
                  </a:spcBef>
                  <a:defRPr/>
                </a:pPr>
                <a:endParaRPr lang="en-US" sz="1200" dirty="0">
                  <a:solidFill>
                    <a:schemeClr val="accent5">
                      <a:lumMod val="50000"/>
                    </a:schemeClr>
                  </a:solidFill>
                </a:endParaRPr>
              </a:p>
            </p:txBody>
          </p:sp>
          <p:sp>
            <p:nvSpPr>
              <p:cNvPr id="35" name="Rectangle 34"/>
              <p:cNvSpPr/>
              <p:nvPr/>
            </p:nvSpPr>
            <p:spPr>
              <a:xfrm>
                <a:off x="119026" y="2789636"/>
                <a:ext cx="2225422" cy="446339"/>
              </a:xfrm>
              <a:prstGeom prst="rect">
                <a:avLst/>
              </a:prstGeom>
            </p:spPr>
            <p:txBody>
              <a:bodyPr wrap="none" lIns="0" tIns="0" rIns="0" bIns="0">
                <a:spAutoFit/>
              </a:bodyPr>
              <a:lstStyle/>
              <a:p>
                <a:pPr algn="r" defTabSz="1031626"/>
                <a:r>
                  <a:rPr lang="en-US" sz="3200" b="1" dirty="0">
                    <a:solidFill>
                      <a:srgbClr val="0070C0"/>
                    </a:solidFill>
                  </a:rPr>
                  <a:t>Economical</a:t>
                </a:r>
                <a:endParaRPr lang="en-US" sz="2800" b="1" dirty="0">
                  <a:solidFill>
                    <a:srgbClr val="0070C0"/>
                  </a:solidFill>
                </a:endParaRPr>
              </a:p>
            </p:txBody>
          </p:sp>
        </p:grpSp>
        <p:grpSp>
          <p:nvGrpSpPr>
            <p:cNvPr id="10" name="Group 58"/>
            <p:cNvGrpSpPr/>
            <p:nvPr/>
          </p:nvGrpSpPr>
          <p:grpSpPr>
            <a:xfrm>
              <a:off x="5597043" y="1160223"/>
              <a:ext cx="3392884" cy="3418402"/>
              <a:chOff x="5898462" y="657127"/>
              <a:chExt cx="3392884" cy="3418402"/>
            </a:xfrm>
          </p:grpSpPr>
          <p:sp>
            <p:nvSpPr>
              <p:cNvPr id="37" name="TextBox 36"/>
              <p:cNvSpPr txBox="1"/>
              <p:nvPr/>
            </p:nvSpPr>
            <p:spPr>
              <a:xfrm>
                <a:off x="7141015" y="1096220"/>
                <a:ext cx="2150331" cy="2979309"/>
              </a:xfrm>
              <a:prstGeom prst="rect">
                <a:avLst/>
              </a:prstGeom>
              <a:noFill/>
            </p:spPr>
            <p:txBody>
              <a:bodyPr wrap="square" lIns="0" tIns="0" rIns="0" bIns="0" rtlCol="0">
                <a:spAutoFit/>
              </a:bodyPr>
              <a:lstStyle/>
              <a:p>
                <a:pPr marL="171450" indent="-171450">
                  <a:spcBef>
                    <a:spcPct val="20000"/>
                  </a:spcBef>
                  <a:buFont typeface="Arial" panose="020B0604020202020204" pitchFamily="34" charset="0"/>
                  <a:buChar char="•"/>
                  <a:defRPr/>
                </a:pPr>
                <a:r>
                  <a:rPr lang="uk-UA" sz="1200" b="1" dirty="0">
                    <a:solidFill>
                      <a:schemeClr val="accent5">
                        <a:lumMod val="50000"/>
                      </a:schemeClr>
                    </a:solidFill>
                  </a:rPr>
                  <a:t>Високий рівень технологічного розвитку галузі, використання передових зарубіжних технологій</a:t>
                </a:r>
              </a:p>
              <a:p>
                <a:pPr marL="171450" indent="-171450">
                  <a:spcBef>
                    <a:spcPct val="20000"/>
                  </a:spcBef>
                  <a:buFont typeface="Arial" panose="020B0604020202020204" pitchFamily="34" charset="0"/>
                  <a:buChar char="•"/>
                  <a:defRPr/>
                </a:pPr>
                <a:r>
                  <a:rPr lang="uk-UA" sz="1200" b="1" dirty="0">
                    <a:solidFill>
                      <a:schemeClr val="accent5">
                        <a:lumMod val="50000"/>
                      </a:schemeClr>
                    </a:solidFill>
                  </a:rPr>
                  <a:t>Порівняно низькі витрати на дослідження та розробку</a:t>
                </a:r>
              </a:p>
              <a:p>
                <a:pPr marL="171450" indent="-171450">
                  <a:spcBef>
                    <a:spcPct val="20000"/>
                  </a:spcBef>
                  <a:buFont typeface="Arial" panose="020B0604020202020204" pitchFamily="34" charset="0"/>
                  <a:buChar char="•"/>
                  <a:defRPr/>
                </a:pPr>
                <a:r>
                  <a:rPr lang="ru-RU" sz="1200" b="1" dirty="0" err="1">
                    <a:solidFill>
                      <a:schemeClr val="accent5">
                        <a:lumMod val="50000"/>
                      </a:schemeClr>
                    </a:solidFill>
                  </a:rPr>
                  <a:t>Високий</a:t>
                </a:r>
                <a:r>
                  <a:rPr lang="ru-RU" sz="1200" b="1" dirty="0">
                    <a:solidFill>
                      <a:schemeClr val="accent5">
                        <a:lumMod val="50000"/>
                      </a:schemeClr>
                    </a:solidFill>
                  </a:rPr>
                  <a:t> </a:t>
                </a:r>
                <a:r>
                  <a:rPr lang="ru-RU" sz="1200" b="1" dirty="0" err="1">
                    <a:solidFill>
                      <a:schemeClr val="accent5">
                        <a:lumMod val="50000"/>
                      </a:schemeClr>
                    </a:solidFill>
                  </a:rPr>
                  <a:t>рівень</a:t>
                </a:r>
                <a:r>
                  <a:rPr lang="ru-RU" sz="1200" b="1" dirty="0">
                    <a:solidFill>
                      <a:schemeClr val="accent5">
                        <a:lumMod val="50000"/>
                      </a:schemeClr>
                    </a:solidFill>
                  </a:rPr>
                  <a:t> </a:t>
                </a:r>
                <a:r>
                  <a:rPr lang="ru-RU" sz="1200" b="1" dirty="0" err="1">
                    <a:solidFill>
                      <a:schemeClr val="accent5">
                        <a:lumMod val="50000"/>
                      </a:schemeClr>
                    </a:solidFill>
                  </a:rPr>
                  <a:t>інновацій</a:t>
                </a:r>
                <a:r>
                  <a:rPr lang="ru-RU" sz="1200" b="1" dirty="0">
                    <a:solidFill>
                      <a:schemeClr val="accent5">
                        <a:lumMod val="50000"/>
                      </a:schemeClr>
                    </a:solidFill>
                  </a:rPr>
                  <a:t> і </a:t>
                </a:r>
                <a:r>
                  <a:rPr lang="ru-RU" sz="1200" b="1" dirty="0" err="1">
                    <a:solidFill>
                      <a:schemeClr val="accent5">
                        <a:lumMod val="50000"/>
                      </a:schemeClr>
                    </a:solidFill>
                  </a:rPr>
                  <a:t>технологічного</a:t>
                </a:r>
                <a:r>
                  <a:rPr lang="ru-RU" sz="1200" b="1" dirty="0">
                    <a:solidFill>
                      <a:schemeClr val="accent5">
                        <a:lumMod val="50000"/>
                      </a:schemeClr>
                    </a:solidFill>
                  </a:rPr>
                  <a:t> </a:t>
                </a:r>
                <a:r>
                  <a:rPr lang="ru-RU" sz="1200" b="1" dirty="0" err="1">
                    <a:solidFill>
                      <a:schemeClr val="accent5">
                        <a:lumMod val="50000"/>
                      </a:schemeClr>
                    </a:solidFill>
                  </a:rPr>
                  <a:t>розвитку</a:t>
                </a:r>
                <a:r>
                  <a:rPr lang="ru-RU" sz="1200" b="1" dirty="0">
                    <a:solidFill>
                      <a:schemeClr val="accent5">
                        <a:lumMod val="50000"/>
                      </a:schemeClr>
                    </a:solidFill>
                  </a:rPr>
                  <a:t> </a:t>
                </a:r>
                <a:r>
                  <a:rPr lang="ru-RU" sz="1200" b="1" dirty="0" err="1">
                    <a:solidFill>
                      <a:schemeClr val="accent5">
                        <a:lumMod val="50000"/>
                      </a:schemeClr>
                    </a:solidFill>
                  </a:rPr>
                  <a:t>галузі</a:t>
                </a:r>
                <a:endParaRPr lang="uk-UA" sz="1200" b="1" dirty="0">
                  <a:solidFill>
                    <a:schemeClr val="accent5">
                      <a:lumMod val="50000"/>
                    </a:schemeClr>
                  </a:solidFill>
                </a:endParaRPr>
              </a:p>
              <a:p>
                <a:pPr marL="171450" indent="-171450">
                  <a:spcBef>
                    <a:spcPct val="20000"/>
                  </a:spcBef>
                  <a:buFont typeface="Arial" panose="020B0604020202020204" pitchFamily="34" charset="0"/>
                  <a:buChar char="•"/>
                  <a:defRPr/>
                </a:pPr>
                <a:r>
                  <a:rPr lang="ru-RU" sz="1200" b="1" dirty="0" err="1">
                    <a:solidFill>
                      <a:schemeClr val="accent5">
                        <a:lumMod val="50000"/>
                      </a:schemeClr>
                    </a:solidFill>
                  </a:rPr>
                  <a:t>Зростання</a:t>
                </a:r>
                <a:r>
                  <a:rPr lang="ru-RU" sz="1200" b="1" dirty="0">
                    <a:solidFill>
                      <a:schemeClr val="accent5">
                        <a:lumMod val="50000"/>
                      </a:schemeClr>
                    </a:solidFill>
                  </a:rPr>
                  <a:t> </a:t>
                </a:r>
                <a:r>
                  <a:rPr lang="ru-RU" sz="1200" b="1" dirty="0" err="1">
                    <a:solidFill>
                      <a:schemeClr val="accent5">
                        <a:lumMod val="50000"/>
                      </a:schemeClr>
                    </a:solidFill>
                  </a:rPr>
                  <a:t>темпів</a:t>
                </a:r>
                <a:r>
                  <a:rPr lang="ru-RU" sz="1200" b="1" dirty="0">
                    <a:solidFill>
                      <a:schemeClr val="accent5">
                        <a:lumMod val="50000"/>
                      </a:schemeClr>
                    </a:solidFill>
                  </a:rPr>
                  <a:t> </a:t>
                </a:r>
                <a:r>
                  <a:rPr lang="ru-RU" sz="1200" b="1" dirty="0" err="1">
                    <a:solidFill>
                      <a:schemeClr val="accent5">
                        <a:lumMod val="50000"/>
                      </a:schemeClr>
                    </a:solidFill>
                  </a:rPr>
                  <a:t>використання</a:t>
                </a:r>
                <a:r>
                  <a:rPr lang="ru-RU" sz="1200" b="1" dirty="0">
                    <a:solidFill>
                      <a:schemeClr val="accent5">
                        <a:lumMod val="50000"/>
                      </a:schemeClr>
                    </a:solidFill>
                  </a:rPr>
                  <a:t>, </a:t>
                </a:r>
                <a:r>
                  <a:rPr lang="ru-RU" sz="1200" b="1" dirty="0" err="1">
                    <a:solidFill>
                      <a:schemeClr val="accent5">
                        <a:lumMod val="50000"/>
                      </a:schemeClr>
                    </a:solidFill>
                  </a:rPr>
                  <a:t>впровадження</a:t>
                </a:r>
                <a:r>
                  <a:rPr lang="ru-RU" sz="1200" b="1" dirty="0">
                    <a:solidFill>
                      <a:schemeClr val="accent5">
                        <a:lumMod val="50000"/>
                      </a:schemeClr>
                    </a:solidFill>
                  </a:rPr>
                  <a:t> та </a:t>
                </a:r>
                <a:r>
                  <a:rPr lang="ru-RU" sz="1200" b="1" dirty="0" err="1">
                    <a:solidFill>
                      <a:schemeClr val="accent5">
                        <a:lumMod val="50000"/>
                      </a:schemeClr>
                    </a:solidFill>
                  </a:rPr>
                  <a:t>передачі</a:t>
                </a:r>
                <a:r>
                  <a:rPr lang="ru-RU" sz="1200" b="1" dirty="0">
                    <a:solidFill>
                      <a:schemeClr val="accent5">
                        <a:lumMod val="50000"/>
                      </a:schemeClr>
                    </a:solidFill>
                  </a:rPr>
                  <a:t> </a:t>
                </a:r>
                <a:r>
                  <a:rPr lang="ru-RU" sz="1200" b="1" dirty="0" err="1">
                    <a:solidFill>
                      <a:schemeClr val="accent5">
                        <a:lumMod val="50000"/>
                      </a:schemeClr>
                    </a:solidFill>
                  </a:rPr>
                  <a:t>технологій</a:t>
                </a:r>
                <a:endParaRPr lang="en-US" sz="1200" b="1" dirty="0">
                  <a:solidFill>
                    <a:schemeClr val="accent5">
                      <a:lumMod val="50000"/>
                    </a:schemeClr>
                  </a:solidFill>
                </a:endParaRPr>
              </a:p>
              <a:p>
                <a:pPr marL="171450" indent="-171450">
                  <a:spcBef>
                    <a:spcPct val="20000"/>
                  </a:spcBef>
                  <a:buFont typeface="Arial" panose="020B0604020202020204" pitchFamily="34" charset="0"/>
                  <a:buChar char="•"/>
                  <a:defRPr/>
                </a:pPr>
                <a:endParaRPr lang="uk-UA" sz="1100" b="1" dirty="0">
                  <a:solidFill>
                    <a:schemeClr val="accent5">
                      <a:lumMod val="50000"/>
                    </a:schemeClr>
                  </a:solidFill>
                </a:endParaRPr>
              </a:p>
              <a:p>
                <a:pPr>
                  <a:spcBef>
                    <a:spcPct val="20000"/>
                  </a:spcBef>
                  <a:defRPr/>
                </a:pPr>
                <a:endParaRPr lang="en-US" sz="1100" dirty="0">
                  <a:solidFill>
                    <a:schemeClr val="accent5">
                      <a:lumMod val="50000"/>
                    </a:schemeClr>
                  </a:solidFill>
                </a:endParaRPr>
              </a:p>
            </p:txBody>
          </p:sp>
          <p:sp>
            <p:nvSpPr>
              <p:cNvPr id="39" name="Rectangle 38"/>
              <p:cNvSpPr/>
              <p:nvPr/>
            </p:nvSpPr>
            <p:spPr>
              <a:xfrm>
                <a:off x="5898462" y="657127"/>
                <a:ext cx="2650892" cy="446339"/>
              </a:xfrm>
              <a:prstGeom prst="rect">
                <a:avLst/>
              </a:prstGeom>
            </p:spPr>
            <p:txBody>
              <a:bodyPr wrap="none" lIns="0" tIns="0" rIns="0" bIns="0">
                <a:spAutoFit/>
              </a:bodyPr>
              <a:lstStyle/>
              <a:p>
                <a:pPr algn="r" defTabSz="1031626"/>
                <a:r>
                  <a:rPr lang="en-US" sz="3200" b="1" dirty="0">
                    <a:solidFill>
                      <a:srgbClr val="0070C0"/>
                    </a:solidFill>
                  </a:rPr>
                  <a:t>Technological</a:t>
                </a:r>
                <a:endParaRPr lang="en-US" sz="2800" b="1" dirty="0">
                  <a:solidFill>
                    <a:srgbClr val="0070C0"/>
                  </a:solidFill>
                </a:endParaRPr>
              </a:p>
            </p:txBody>
          </p:sp>
        </p:grpSp>
        <p:grpSp>
          <p:nvGrpSpPr>
            <p:cNvPr id="11" name="Group 56"/>
            <p:cNvGrpSpPr/>
            <p:nvPr/>
          </p:nvGrpSpPr>
          <p:grpSpPr>
            <a:xfrm>
              <a:off x="475948" y="3386558"/>
              <a:ext cx="1956983" cy="2580129"/>
              <a:chOff x="308522" y="1644035"/>
              <a:chExt cx="1956983" cy="2580129"/>
            </a:xfrm>
          </p:grpSpPr>
          <p:sp>
            <p:nvSpPr>
              <p:cNvPr id="42" name="TextBox 41"/>
              <p:cNvSpPr txBox="1"/>
              <p:nvPr/>
            </p:nvSpPr>
            <p:spPr>
              <a:xfrm>
                <a:off x="317273" y="2249117"/>
                <a:ext cx="1948232" cy="1975047"/>
              </a:xfrm>
              <a:prstGeom prst="rect">
                <a:avLst/>
              </a:prstGeom>
              <a:noFill/>
            </p:spPr>
            <p:txBody>
              <a:bodyPr wrap="square" lIns="0" tIns="0" rIns="0" bIns="0" rtlCol="0">
                <a:spAutoFit/>
              </a:bodyPr>
              <a:lstStyle/>
              <a:p>
                <a:pPr marL="171450" indent="-171450">
                  <a:spcBef>
                    <a:spcPct val="20000"/>
                  </a:spcBef>
                  <a:buFont typeface="Arial" panose="020B0604020202020204" pitchFamily="34" charset="0"/>
                  <a:buChar char="•"/>
                  <a:defRPr/>
                </a:pPr>
                <a:r>
                  <a:rPr lang="uk-UA" sz="1200" b="1" dirty="0">
                    <a:solidFill>
                      <a:schemeClr val="accent5">
                        <a:lumMod val="50000"/>
                      </a:schemeClr>
                    </a:solidFill>
                  </a:rPr>
                  <a:t>Нестійкість політичної влади</a:t>
                </a:r>
              </a:p>
              <a:p>
                <a:pPr marL="171450" indent="-171450">
                  <a:spcBef>
                    <a:spcPct val="20000"/>
                  </a:spcBef>
                  <a:buFont typeface="Arial" panose="020B0604020202020204" pitchFamily="34" charset="0"/>
                  <a:buChar char="•"/>
                  <a:defRPr/>
                </a:pPr>
                <a:r>
                  <a:rPr lang="uk-UA" sz="1200" b="1" dirty="0">
                    <a:solidFill>
                      <a:schemeClr val="accent5">
                        <a:lumMod val="50000"/>
                      </a:schemeClr>
                    </a:solidFill>
                  </a:rPr>
                  <a:t>Високий рівень бюрократизації та корупції</a:t>
                </a:r>
              </a:p>
              <a:p>
                <a:pPr marL="171450" indent="-171450">
                  <a:spcBef>
                    <a:spcPct val="20000"/>
                  </a:spcBef>
                  <a:buFont typeface="Arial" panose="020B0604020202020204" pitchFamily="34" charset="0"/>
                  <a:buChar char="•"/>
                  <a:defRPr/>
                </a:pPr>
                <a:r>
                  <a:rPr lang="uk-UA" sz="1200" b="1" dirty="0">
                    <a:solidFill>
                      <a:schemeClr val="accent5">
                        <a:lumMod val="50000"/>
                      </a:schemeClr>
                    </a:solidFill>
                  </a:rPr>
                  <a:t>Антимонопольне і трудове законодавство</a:t>
                </a:r>
              </a:p>
              <a:p>
                <a:pPr marL="171450" indent="-171450">
                  <a:spcBef>
                    <a:spcPct val="20000"/>
                  </a:spcBef>
                  <a:buFont typeface="Arial" panose="020B0604020202020204" pitchFamily="34" charset="0"/>
                  <a:buChar char="•"/>
                  <a:defRPr/>
                </a:pPr>
                <a:r>
                  <a:rPr lang="uk-UA" sz="1200" b="1" dirty="0">
                    <a:solidFill>
                      <a:schemeClr val="accent5">
                        <a:lumMod val="50000"/>
                      </a:schemeClr>
                    </a:solidFill>
                  </a:rPr>
                  <a:t>Високий рівень податкового навантаження</a:t>
                </a:r>
              </a:p>
              <a:p>
                <a:pPr marL="171450" indent="-171450">
                  <a:spcBef>
                    <a:spcPct val="20000"/>
                  </a:spcBef>
                  <a:buFont typeface="Arial" panose="020B0604020202020204" pitchFamily="34" charset="0"/>
                  <a:buChar char="•"/>
                  <a:defRPr/>
                </a:pPr>
                <a:r>
                  <a:rPr lang="uk-UA" sz="1200" b="1" dirty="0">
                    <a:solidFill>
                      <a:schemeClr val="accent5">
                        <a:lumMod val="50000"/>
                      </a:schemeClr>
                    </a:solidFill>
                  </a:rPr>
                  <a:t>Воєнні дії в країні</a:t>
                </a:r>
                <a:r>
                  <a:rPr lang="en-US" sz="1200" b="1" dirty="0">
                    <a:solidFill>
                      <a:schemeClr val="accent5">
                        <a:lumMod val="50000"/>
                      </a:schemeClr>
                    </a:solidFill>
                  </a:rPr>
                  <a:t> </a:t>
                </a:r>
                <a:endParaRPr lang="en-US" sz="1200" dirty="0">
                  <a:solidFill>
                    <a:schemeClr val="accent5">
                      <a:lumMod val="50000"/>
                    </a:schemeClr>
                  </a:solidFill>
                </a:endParaRPr>
              </a:p>
            </p:txBody>
          </p:sp>
          <p:sp>
            <p:nvSpPr>
              <p:cNvPr id="43" name="Rectangle 42"/>
              <p:cNvSpPr/>
              <p:nvPr/>
            </p:nvSpPr>
            <p:spPr>
              <a:xfrm>
                <a:off x="308522" y="1644035"/>
                <a:ext cx="1449919" cy="446339"/>
              </a:xfrm>
              <a:prstGeom prst="rect">
                <a:avLst/>
              </a:prstGeom>
            </p:spPr>
            <p:txBody>
              <a:bodyPr wrap="none" lIns="0" tIns="0" rIns="0" bIns="0">
                <a:spAutoFit/>
              </a:bodyPr>
              <a:lstStyle/>
              <a:p>
                <a:pPr algn="r" defTabSz="1031626"/>
                <a:r>
                  <a:rPr lang="en-US" sz="3200" b="1" dirty="0">
                    <a:solidFill>
                      <a:srgbClr val="002060"/>
                    </a:solidFill>
                  </a:rPr>
                  <a:t>Political</a:t>
                </a:r>
                <a:endParaRPr lang="en-US" sz="2800" b="1" dirty="0">
                  <a:solidFill>
                    <a:srgbClr val="002060"/>
                  </a:solidFill>
                </a:endParaRPr>
              </a:p>
            </p:txBody>
          </p:sp>
        </p:grpSp>
        <p:sp>
          <p:nvSpPr>
            <p:cNvPr id="47" name="Arc 46"/>
            <p:cNvSpPr/>
            <p:nvPr/>
          </p:nvSpPr>
          <p:spPr>
            <a:xfrm rot="18536433">
              <a:off x="2120378" y="2512866"/>
              <a:ext cx="1636328" cy="1636328"/>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defTabSz="1031626"/>
              <a:endParaRPr lang="en-US" sz="2000" dirty="0">
                <a:solidFill>
                  <a:prstClr val="black"/>
                </a:solidFill>
              </a:endParaRPr>
            </a:p>
          </p:txBody>
        </p:sp>
        <p:sp>
          <p:nvSpPr>
            <p:cNvPr id="48" name="Arc 47"/>
            <p:cNvSpPr/>
            <p:nvPr/>
          </p:nvSpPr>
          <p:spPr>
            <a:xfrm rot="2537090">
              <a:off x="3641809" y="1801409"/>
              <a:ext cx="1636328" cy="1636328"/>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defTabSz="1031626"/>
              <a:endParaRPr lang="en-US" sz="2000" dirty="0">
                <a:solidFill>
                  <a:prstClr val="black"/>
                </a:solidFill>
              </a:endParaRPr>
            </a:p>
          </p:txBody>
        </p:sp>
        <p:sp>
          <p:nvSpPr>
            <p:cNvPr id="49" name="Arc 48"/>
            <p:cNvSpPr/>
            <p:nvPr/>
          </p:nvSpPr>
          <p:spPr>
            <a:xfrm rot="16951463" flipH="1">
              <a:off x="3735263" y="3395793"/>
              <a:ext cx="1636328" cy="1636328"/>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defTabSz="1031626"/>
              <a:endParaRPr lang="en-US" sz="2000" dirty="0">
                <a:solidFill>
                  <a:prstClr val="black"/>
                </a:solidFill>
              </a:endParaRPr>
            </a:p>
          </p:txBody>
        </p:sp>
        <p:sp>
          <p:nvSpPr>
            <p:cNvPr id="50" name="Arc 49"/>
            <p:cNvSpPr/>
            <p:nvPr/>
          </p:nvSpPr>
          <p:spPr>
            <a:xfrm rot="12440065" flipH="1">
              <a:off x="5257795" y="2330575"/>
              <a:ext cx="1636328" cy="1636328"/>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defTabSz="1031626"/>
              <a:endParaRPr lang="en-US" sz="2000" dirty="0">
                <a:solidFill>
                  <a:prstClr val="black"/>
                </a:solidFill>
              </a:endParaRPr>
            </a:p>
          </p:txBody>
        </p:sp>
        <p:sp>
          <p:nvSpPr>
            <p:cNvPr id="7" name="Прямокутник 6"/>
            <p:cNvSpPr/>
            <p:nvPr/>
          </p:nvSpPr>
          <p:spPr>
            <a:xfrm>
              <a:off x="4086537" y="2180436"/>
              <a:ext cx="458964" cy="697403"/>
            </a:xfrm>
            <a:prstGeom prst="rect">
              <a:avLst/>
            </a:prstGeom>
          </p:spPr>
          <p:txBody>
            <a:bodyPr wrap="none">
              <a:spAutoFit/>
            </a:bodyPr>
            <a:lstStyle/>
            <a:p>
              <a:pPr algn="ctr" defTabSz="1031626"/>
              <a:r>
                <a:rPr lang="en-US" sz="4400" dirty="0">
                  <a:solidFill>
                    <a:srgbClr val="FFFFFF"/>
                  </a:solidFill>
                </a:rPr>
                <a:t>E</a:t>
              </a:r>
            </a:p>
          </p:txBody>
        </p:sp>
      </p:grpSp>
    </p:spTree>
    <p:extLst>
      <p:ext uri="{BB962C8B-B14F-4D97-AF65-F5344CB8AC3E}">
        <p14:creationId xmlns:p14="http://schemas.microsoft.com/office/powerpoint/2010/main" val="3538726399"/>
      </p:ext>
    </p:extLst>
  </p:cSld>
  <p:clrMapOvr>
    <a:masterClrMapping/>
  </p:clrMapOvr>
  <p:transition advTm="2000">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2" name="Rectangle 2"/>
          <p:cNvSpPr>
            <a:spLocks noChangeArrowheads="1"/>
          </p:cNvSpPr>
          <p:nvPr/>
        </p:nvSpPr>
        <p:spPr bwMode="auto">
          <a:xfrm>
            <a:off x="2236124" y="39069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7" name="Прямокутник 6"/>
          <p:cNvSpPr/>
          <p:nvPr/>
        </p:nvSpPr>
        <p:spPr>
          <a:xfrm>
            <a:off x="2012411" y="1017071"/>
            <a:ext cx="3584056" cy="430887"/>
          </a:xfrm>
          <a:prstGeom prst="rect">
            <a:avLst/>
          </a:prstGeom>
        </p:spPr>
        <p:txBody>
          <a:bodyPr wrap="square">
            <a:spAutoFit/>
          </a:bodyPr>
          <a:lstStyle/>
          <a:p>
            <a:r>
              <a:rPr lang="uk-UA" sz="2200" b="1" dirty="0" smtClean="0">
                <a:solidFill>
                  <a:srgbClr val="00B050"/>
                </a:solidFill>
                <a:latin typeface="Times New Roman" panose="02020603050405020304" pitchFamily="18" charset="0"/>
                <a:ea typeface="Times New Roman" panose="02020603050405020304" pitchFamily="18" charset="0"/>
              </a:rPr>
              <a:t>МЕТОД </a:t>
            </a:r>
            <a:r>
              <a:rPr lang="en-US" sz="2200" b="1" dirty="0" smtClean="0">
                <a:solidFill>
                  <a:srgbClr val="00B050"/>
                </a:solidFill>
                <a:latin typeface="Times New Roman" panose="02020603050405020304" pitchFamily="18" charset="0"/>
                <a:ea typeface="Times New Roman" panose="02020603050405020304" pitchFamily="18" charset="0"/>
              </a:rPr>
              <a:t>SWOT</a:t>
            </a:r>
            <a:r>
              <a:rPr lang="uk-UA" sz="2200" b="1" dirty="0" smtClean="0">
                <a:solidFill>
                  <a:srgbClr val="00B050"/>
                </a:solidFill>
                <a:latin typeface="Times New Roman" panose="02020603050405020304" pitchFamily="18" charset="0"/>
                <a:ea typeface="Times New Roman" panose="02020603050405020304" pitchFamily="18" charset="0"/>
              </a:rPr>
              <a:t>-А</a:t>
            </a:r>
            <a:r>
              <a:rPr lang="ru-RU" sz="2200" b="1" dirty="0" smtClean="0">
                <a:solidFill>
                  <a:srgbClr val="00B050"/>
                </a:solidFill>
                <a:latin typeface="Times New Roman" panose="02020603050405020304" pitchFamily="18" charset="0"/>
                <a:ea typeface="Times New Roman" panose="02020603050405020304" pitchFamily="18" charset="0"/>
              </a:rPr>
              <a:t>Н</a:t>
            </a:r>
            <a:r>
              <a:rPr lang="uk-UA" sz="2200" b="1" dirty="0" smtClean="0">
                <a:solidFill>
                  <a:srgbClr val="00B050"/>
                </a:solidFill>
                <a:latin typeface="Times New Roman" panose="02020603050405020304" pitchFamily="18" charset="0"/>
                <a:ea typeface="Times New Roman" panose="02020603050405020304" pitchFamily="18" charset="0"/>
              </a:rPr>
              <a:t>АЛІЗУ </a:t>
            </a:r>
            <a:endParaRPr lang="uk-UA" sz="2200" dirty="0">
              <a:solidFill>
                <a:srgbClr val="00B050"/>
              </a:solidFill>
            </a:endParaRPr>
          </a:p>
        </p:txBody>
      </p:sp>
      <p:sp>
        <p:nvSpPr>
          <p:cNvPr id="3" name="Прямокутник 2"/>
          <p:cNvSpPr/>
          <p:nvPr/>
        </p:nvSpPr>
        <p:spPr>
          <a:xfrm>
            <a:off x="2012411" y="1541903"/>
            <a:ext cx="9510722" cy="923330"/>
          </a:xfrm>
          <a:prstGeom prst="rect">
            <a:avLst/>
          </a:prstGeom>
        </p:spPr>
        <p:txBody>
          <a:bodyPr wrap="square">
            <a:spAutoFit/>
          </a:bodyPr>
          <a:lstStyle/>
          <a:p>
            <a:r>
              <a:rPr lang="uk-UA" b="1" i="1" dirty="0">
                <a:solidFill>
                  <a:srgbClr val="000000"/>
                </a:solidFill>
                <a:latin typeface="Times New Roman" panose="02020603050405020304" pitchFamily="18" charset="0"/>
                <a:ea typeface="Times New Roman" panose="02020603050405020304" pitchFamily="18" charset="0"/>
              </a:rPr>
              <a:t>метод </a:t>
            </a:r>
            <a:r>
              <a:rPr lang="en-US" b="1" i="1" dirty="0">
                <a:solidFill>
                  <a:srgbClr val="000000"/>
                </a:solidFill>
                <a:latin typeface="Times New Roman" panose="02020603050405020304" pitchFamily="18" charset="0"/>
                <a:ea typeface="Times New Roman" panose="02020603050405020304" pitchFamily="18" charset="0"/>
              </a:rPr>
              <a:t>SW</a:t>
            </a:r>
            <a:r>
              <a:rPr lang="uk-UA" b="1" i="1" dirty="0">
                <a:solidFill>
                  <a:srgbClr val="000000"/>
                </a:solidFill>
                <a:latin typeface="Times New Roman" panose="02020603050405020304" pitchFamily="18" charset="0"/>
                <a:ea typeface="Times New Roman" panose="02020603050405020304" pitchFamily="18" charset="0"/>
              </a:rPr>
              <a:t>ОТ-аналізу </a:t>
            </a:r>
            <a:endParaRPr lang="en-US" b="1" i="1" dirty="0" smtClean="0">
              <a:solidFill>
                <a:srgbClr val="000000"/>
              </a:solidFill>
              <a:latin typeface="Times New Roman" panose="02020603050405020304" pitchFamily="18" charset="0"/>
              <a:ea typeface="Times New Roman" panose="02020603050405020304" pitchFamily="18" charset="0"/>
            </a:endParaRPr>
          </a:p>
          <a:p>
            <a:r>
              <a:rPr lang="uk-UA" dirty="0" smtClean="0">
                <a:solidFill>
                  <a:srgbClr val="000000"/>
                </a:solidFill>
                <a:latin typeface="Times New Roman" panose="02020603050405020304" pitchFamily="18" charset="0"/>
                <a:ea typeface="Times New Roman" panose="02020603050405020304" pitchFamily="18" charset="0"/>
              </a:rPr>
              <a:t>(</a:t>
            </a:r>
            <a:r>
              <a:rPr lang="uk-UA" dirty="0">
                <a:solidFill>
                  <a:srgbClr val="000000"/>
                </a:solidFill>
                <a:latin typeface="Times New Roman" panose="02020603050405020304" pitchFamily="18" charset="0"/>
                <a:ea typeface="Times New Roman" panose="02020603050405020304" pitchFamily="18" charset="0"/>
              </a:rPr>
              <a:t>назва утворилася як абревіатура чотирьох англійських слів: </a:t>
            </a:r>
            <a:r>
              <a:rPr lang="en-US" dirty="0">
                <a:solidFill>
                  <a:srgbClr val="000000"/>
                </a:solidFill>
                <a:latin typeface="Times New Roman" panose="02020603050405020304" pitchFamily="18" charset="0"/>
                <a:ea typeface="Times New Roman" panose="02020603050405020304" pitchFamily="18" charset="0"/>
              </a:rPr>
              <a:t>Strengths</a:t>
            </a:r>
            <a:r>
              <a:rPr lang="uk-UA" dirty="0">
                <a:solidFill>
                  <a:srgbClr val="000000"/>
                </a:solidFill>
                <a:latin typeface="Times New Roman" panose="02020603050405020304" pitchFamily="18" charset="0"/>
                <a:ea typeface="Times New Roman" panose="02020603050405020304" pitchFamily="18" charset="0"/>
              </a:rPr>
              <a:t> – </a:t>
            </a:r>
            <a:r>
              <a:rPr lang="en-US" dirty="0">
                <a:solidFill>
                  <a:srgbClr val="000000"/>
                </a:solidFill>
                <a:latin typeface="Times New Roman" panose="02020603050405020304" pitchFamily="18" charset="0"/>
                <a:ea typeface="Times New Roman" panose="02020603050405020304" pitchFamily="18" charset="0"/>
              </a:rPr>
              <a:t>Weaknesses</a:t>
            </a:r>
            <a:r>
              <a:rPr lang="uk-UA" dirty="0">
                <a:solidFill>
                  <a:srgbClr val="000000"/>
                </a:solidFill>
                <a:latin typeface="Times New Roman" panose="02020603050405020304" pitchFamily="18" charset="0"/>
                <a:ea typeface="Times New Roman" panose="02020603050405020304" pitchFamily="18" charset="0"/>
              </a:rPr>
              <a:t> – </a:t>
            </a:r>
            <a:r>
              <a:rPr lang="en-US" dirty="0">
                <a:solidFill>
                  <a:srgbClr val="000000"/>
                </a:solidFill>
                <a:latin typeface="Times New Roman" panose="02020603050405020304" pitchFamily="18" charset="0"/>
                <a:ea typeface="Times New Roman" panose="02020603050405020304" pitchFamily="18" charset="0"/>
              </a:rPr>
              <a:t>Opportunities</a:t>
            </a:r>
            <a:r>
              <a:rPr lang="uk-UA" dirty="0">
                <a:solidFill>
                  <a:srgbClr val="000000"/>
                </a:solidFill>
                <a:latin typeface="Times New Roman" panose="02020603050405020304" pitchFamily="18" charset="0"/>
                <a:ea typeface="Times New Roman" panose="02020603050405020304" pitchFamily="18" charset="0"/>
              </a:rPr>
              <a:t> - </a:t>
            </a:r>
            <a:r>
              <a:rPr lang="en-US" dirty="0">
                <a:solidFill>
                  <a:srgbClr val="000000"/>
                </a:solidFill>
                <a:latin typeface="Times New Roman" panose="02020603050405020304" pitchFamily="18" charset="0"/>
                <a:ea typeface="Times New Roman" panose="02020603050405020304" pitchFamily="18" charset="0"/>
              </a:rPr>
              <a:t>T</a:t>
            </a:r>
            <a:r>
              <a:rPr lang="uk-UA" dirty="0" err="1">
                <a:solidFill>
                  <a:srgbClr val="000000"/>
                </a:solidFill>
                <a:latin typeface="Times New Roman" panose="02020603050405020304" pitchFamily="18" charset="0"/>
                <a:ea typeface="Times New Roman" panose="02020603050405020304" pitchFamily="18" charset="0"/>
              </a:rPr>
              <a:t>hreat</a:t>
            </a:r>
            <a:r>
              <a:rPr lang="uk-UA" dirty="0">
                <a:solidFill>
                  <a:srgbClr val="000000"/>
                </a:solidFill>
                <a:latin typeface="Times New Roman" panose="02020603050405020304" pitchFamily="18" charset="0"/>
                <a:ea typeface="Times New Roman" panose="02020603050405020304" pitchFamily="18" charset="0"/>
              </a:rPr>
              <a:t> , що у перекладі означає «сили, слабкості, можливості, загрози»)</a:t>
            </a:r>
            <a:endParaRPr lang="uk-UA" dirty="0"/>
          </a:p>
        </p:txBody>
      </p:sp>
      <p:sp>
        <p:nvSpPr>
          <p:cNvPr id="8" name="Прямокутник 7"/>
          <p:cNvSpPr/>
          <p:nvPr/>
        </p:nvSpPr>
        <p:spPr>
          <a:xfrm>
            <a:off x="2963333" y="2610683"/>
            <a:ext cx="8729133" cy="4247317"/>
          </a:xfrm>
          <a:prstGeom prst="rect">
            <a:avLst/>
          </a:prstGeom>
        </p:spPr>
        <p:txBody>
          <a:bodyPr wrap="square">
            <a:spAutoFit/>
          </a:bodyPr>
          <a:lstStyle/>
          <a:p>
            <a:pPr indent="292735" algn="just">
              <a:spcAft>
                <a:spcPts val="0"/>
              </a:spcAft>
            </a:pPr>
            <a:r>
              <a:rPr lang="uk-UA" dirty="0" smtClean="0">
                <a:solidFill>
                  <a:srgbClr val="FF0000"/>
                </a:solidFill>
                <a:latin typeface="Times New Roman" panose="02020603050405020304" pitchFamily="18" charset="0"/>
                <a:ea typeface="Times New Roman" panose="02020603050405020304" pitchFamily="18" charset="0"/>
              </a:rPr>
              <a:t>SWOT-аналіз виконується у наступній послідовності:</a:t>
            </a:r>
          </a:p>
          <a:p>
            <a:pPr indent="292735" algn="just">
              <a:spcAft>
                <a:spcPts val="0"/>
              </a:spcAft>
            </a:pPr>
            <a:r>
              <a:rPr lang="uk-UA" dirty="0" smtClean="0">
                <a:latin typeface="Times New Roman" panose="02020603050405020304" pitchFamily="18" charset="0"/>
                <a:ea typeface="Times New Roman" panose="02020603050405020304" pitchFamily="18" charset="0"/>
              </a:rPr>
              <a:t>1. Визначення найважливіших факторів зовнішнього середовища та вибір тих, які найбільшою мірою впливають на об’єкт аналізу згідно з його галузевою приналежністю, масштабами та типом виробництва з метою локалізації існуючих і потенційних загроз та розробка системи заходів з їх попередження та нейтралізації.</a:t>
            </a:r>
          </a:p>
          <a:p>
            <a:pPr indent="292735" algn="just">
              <a:spcAft>
                <a:spcPts val="0"/>
              </a:spcAft>
            </a:pPr>
            <a:r>
              <a:rPr lang="uk-UA" dirty="0" smtClean="0">
                <a:latin typeface="Times New Roman" panose="02020603050405020304" pitchFamily="18" charset="0"/>
                <a:ea typeface="Times New Roman" panose="02020603050405020304" pitchFamily="18" charset="0"/>
              </a:rPr>
              <a:t>2. Визначення серед встановлених факторів зовнішнього середовища тих, що сприяють розвитку підприємства з метою розробки системи заходів на умовах використання наданих можливостей для зміцнення конкурентних позицій об’єкта.</a:t>
            </a:r>
          </a:p>
          <a:p>
            <a:pPr indent="292735" algn="just">
              <a:spcAft>
                <a:spcPts val="0"/>
              </a:spcAft>
            </a:pPr>
            <a:r>
              <a:rPr lang="uk-UA" dirty="0" smtClean="0">
                <a:latin typeface="Times New Roman" panose="02020603050405020304" pitchFamily="18" charset="0"/>
                <a:ea typeface="Times New Roman" panose="02020603050405020304" pitchFamily="18" charset="0"/>
              </a:rPr>
              <a:t>3. Аналіз сильних сторін конкурентної позиції підприємства з урахуванням позитивного впливу пасивних та активних елементів зовнішнього середовища.</a:t>
            </a:r>
          </a:p>
          <a:p>
            <a:pPr indent="292735" algn="just">
              <a:spcAft>
                <a:spcPts val="0"/>
              </a:spcAft>
            </a:pPr>
            <a:r>
              <a:rPr lang="uk-UA" dirty="0" smtClean="0">
                <a:latin typeface="Times New Roman" panose="02020603050405020304" pitchFamily="18" charset="0"/>
                <a:ea typeface="Times New Roman" panose="02020603050405020304" pitchFamily="18" charset="0"/>
              </a:rPr>
              <a:t>4. Аналіз слабких сторін конкурентної позиції підприємства з урахуванням негативного впливу пасивних та активних елементів зовнішнього середовища.</a:t>
            </a:r>
          </a:p>
          <a:p>
            <a:pPr indent="292735" algn="just">
              <a:spcAft>
                <a:spcPts val="0"/>
              </a:spcAft>
            </a:pPr>
            <a:r>
              <a:rPr lang="uk-UA" dirty="0" smtClean="0">
                <a:latin typeface="Times New Roman" panose="02020603050405020304" pitchFamily="18" charset="0"/>
                <a:ea typeface="Times New Roman" panose="02020603050405020304" pitchFamily="18" charset="0"/>
              </a:rPr>
              <a:t>5. Аналіз обмежень, що накладає вплив пасивних та активних елементів зовнішнього середовища на рівень використання існуючого потенціалу конкурентоспроможності та можливості втілення потенціалу розвитку підприємства.</a:t>
            </a:r>
            <a:endParaRPr lang="uk-UA" dirty="0">
              <a:latin typeface="Times New Roman" panose="02020603050405020304" pitchFamily="18" charset="0"/>
              <a:ea typeface="Times New Roman" panose="02020603050405020304" pitchFamily="18" charset="0"/>
            </a:endParaRPr>
          </a:p>
        </p:txBody>
      </p:sp>
      <p:pic>
        <p:nvPicPr>
          <p:cNvPr id="24578" name="Picture 2" descr="SWOT-аналіз із прикладами: Що це і як скласти | Блог eSputn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175" y="2775538"/>
            <a:ext cx="2362200" cy="1943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681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txBox="1">
            <a:spLocks noChangeArrowheads="1"/>
          </p:cNvSpPr>
          <p:nvPr/>
        </p:nvSpPr>
        <p:spPr bwMode="auto">
          <a:xfrm>
            <a:off x="2063552" y="3861048"/>
            <a:ext cx="8388424" cy="1543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60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defTabSz="914400">
              <a:defRPr/>
            </a:pPr>
            <a:r>
              <a:rPr lang="en-US" altLang="en-US" sz="9600" b="1" dirty="0">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latin typeface="Times New Roman" panose="02020603050405020304" pitchFamily="18" charset="0"/>
              </a:rPr>
              <a:t>SWOT</a:t>
            </a:r>
            <a:r>
              <a:rPr lang="uk-UA" altLang="en-US" sz="9600" b="1" dirty="0">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latin typeface="Times New Roman" panose="02020603050405020304" pitchFamily="18" charset="0"/>
              </a:rPr>
              <a:t> </a:t>
            </a:r>
            <a:r>
              <a:rPr lang="en-US" altLang="en-US" sz="9600" b="1" dirty="0">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latin typeface="Times New Roman" panose="02020603050405020304" pitchFamily="18" charset="0"/>
              </a:rPr>
              <a:t>- </a:t>
            </a:r>
            <a:r>
              <a:rPr lang="uk-UA" altLang="en-US" sz="9600" b="1" dirty="0">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latin typeface="Times New Roman" panose="02020603050405020304" pitchFamily="18" charset="0"/>
              </a:rPr>
              <a:t>аналіз</a:t>
            </a:r>
            <a:endParaRPr lang="ru-RU" altLang="en-US" sz="9600" b="1" dirty="0">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latin typeface="Times New Roman" panose="02020603050405020304" pitchFamily="18" charset="0"/>
            </a:endParaRPr>
          </a:p>
        </p:txBody>
      </p:sp>
      <p:pic>
        <p:nvPicPr>
          <p:cNvPr id="5" name="Picture 2" descr="Результат пошуку зображень за запитом &quot;київстар&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0236" y="-171400"/>
            <a:ext cx="4615056" cy="33843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92841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Картинки по запросу белый фон"/>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7290"/>
          <a:stretch/>
        </p:blipFill>
        <p:spPr bwMode="auto">
          <a:xfrm>
            <a:off x="1506812" y="-27384"/>
            <a:ext cx="9161189" cy="6922652"/>
          </a:xfrm>
          <a:prstGeom prst="rect">
            <a:avLst/>
          </a:prstGeom>
          <a:noFill/>
          <a:extLst>
            <a:ext uri="{909E8E84-426E-40dd-AFC4-6F175D3DCCD1}">
              <a14:hiddenFill xmlns="" xmlns:a14="http://schemas.microsoft.com/office/drawing/2010/main">
                <a:solidFill>
                  <a:srgbClr val="FFFFFF"/>
                </a:solidFill>
              </a14:hiddenFill>
            </a:ext>
          </a:extLst>
        </p:spPr>
      </p:pic>
      <p:grpSp>
        <p:nvGrpSpPr>
          <p:cNvPr id="3" name="Group 59"/>
          <p:cNvGrpSpPr/>
          <p:nvPr/>
        </p:nvGrpSpPr>
        <p:grpSpPr>
          <a:xfrm>
            <a:off x="8040215" y="3052868"/>
            <a:ext cx="3028046" cy="3867649"/>
            <a:chOff x="7157215" y="2867003"/>
            <a:chExt cx="2470023" cy="3266647"/>
          </a:xfrm>
        </p:grpSpPr>
        <p:sp>
          <p:nvSpPr>
            <p:cNvPr id="39" name="TextBox 38"/>
            <p:cNvSpPr txBox="1"/>
            <p:nvPr/>
          </p:nvSpPr>
          <p:spPr>
            <a:xfrm>
              <a:off x="7157215" y="3240401"/>
              <a:ext cx="2470023" cy="2893249"/>
            </a:xfrm>
            <a:prstGeom prst="rect">
              <a:avLst/>
            </a:prstGeom>
            <a:noFill/>
          </p:spPr>
          <p:txBody>
            <a:bodyPr wrap="square" lIns="0" tIns="0" rIns="0" bIns="0" rtlCol="0">
              <a:spAutoFit/>
            </a:bodyPr>
            <a:lstStyle/>
            <a:p>
              <a:pPr lvl="0" fontAlgn="base">
                <a:spcBef>
                  <a:spcPct val="20000"/>
                </a:spcBef>
                <a:spcAft>
                  <a:spcPct val="0"/>
                </a:spcAft>
              </a:pPr>
              <a:r>
                <a:rPr lang="ru-RU" altLang="en-US" sz="1050" b="1" dirty="0" err="1">
                  <a:solidFill>
                    <a:schemeClr val="accent5">
                      <a:lumMod val="50000"/>
                    </a:schemeClr>
                  </a:solidFill>
                </a:rPr>
                <a:t>Перехід</a:t>
              </a:r>
              <a:r>
                <a:rPr lang="ru-RU" altLang="en-US" sz="1050" b="1" dirty="0">
                  <a:solidFill>
                    <a:schemeClr val="accent5">
                      <a:lumMod val="50000"/>
                    </a:schemeClr>
                  </a:solidFill>
                </a:rPr>
                <a:t> </a:t>
              </a:r>
              <a:r>
                <a:rPr lang="ru-RU" altLang="en-US" sz="1050" b="1" dirty="0" err="1">
                  <a:solidFill>
                    <a:schemeClr val="accent5">
                      <a:lumMod val="50000"/>
                    </a:schemeClr>
                  </a:solidFill>
                </a:rPr>
                <a:t>абонентів</a:t>
              </a:r>
              <a:r>
                <a:rPr lang="ru-RU" altLang="en-US" sz="1050" b="1" dirty="0">
                  <a:solidFill>
                    <a:schemeClr val="accent5">
                      <a:lumMod val="50000"/>
                    </a:schemeClr>
                  </a:solidFill>
                </a:rPr>
                <a:t> до </a:t>
              </a:r>
              <a:r>
                <a:rPr lang="ru-RU" altLang="en-US" sz="1050" b="1" dirty="0" err="1">
                  <a:solidFill>
                    <a:schemeClr val="accent5">
                      <a:lumMod val="50000"/>
                    </a:schemeClr>
                  </a:solidFill>
                </a:rPr>
                <a:t>конкурентів</a:t>
              </a:r>
              <a:r>
                <a:rPr lang="ru-RU" altLang="en-US" sz="1050" b="1" dirty="0">
                  <a:solidFill>
                    <a:schemeClr val="accent5">
                      <a:lumMod val="50000"/>
                    </a:schemeClr>
                  </a:solidFill>
                </a:rPr>
                <a:t> через </a:t>
              </a:r>
              <a:r>
                <a:rPr lang="ru-RU" altLang="en-US" sz="1050" b="1" dirty="0" err="1">
                  <a:solidFill>
                    <a:schemeClr val="accent5">
                      <a:lumMod val="50000"/>
                    </a:schemeClr>
                  </a:solidFill>
                </a:rPr>
                <a:t>зниження</a:t>
              </a:r>
              <a:r>
                <a:rPr lang="ru-RU" altLang="en-US" sz="1050" b="1" dirty="0">
                  <a:solidFill>
                    <a:schemeClr val="accent5">
                      <a:lumMod val="50000"/>
                    </a:schemeClr>
                  </a:solidFill>
                </a:rPr>
                <a:t> </a:t>
              </a:r>
              <a:r>
                <a:rPr lang="ru-RU" altLang="en-US" sz="1050" b="1" dirty="0" err="1">
                  <a:solidFill>
                    <a:schemeClr val="accent5">
                      <a:lumMod val="50000"/>
                    </a:schemeClr>
                  </a:solidFill>
                </a:rPr>
                <a:t>рівня</a:t>
              </a:r>
              <a:r>
                <a:rPr lang="ru-RU" altLang="en-US" sz="1050" b="1" dirty="0">
                  <a:solidFill>
                    <a:schemeClr val="accent5">
                      <a:lumMod val="50000"/>
                    </a:schemeClr>
                  </a:solidFill>
                </a:rPr>
                <a:t> доходу </a:t>
              </a:r>
              <a:endParaRPr lang="en-US" altLang="en-US" sz="1050" b="1" dirty="0">
                <a:solidFill>
                  <a:schemeClr val="accent5">
                    <a:lumMod val="50000"/>
                  </a:schemeClr>
                </a:solidFill>
              </a:endParaRPr>
            </a:p>
            <a:p>
              <a:pPr lvl="0" fontAlgn="base">
                <a:spcBef>
                  <a:spcPct val="20000"/>
                </a:spcBef>
                <a:spcAft>
                  <a:spcPct val="0"/>
                </a:spcAft>
              </a:pPr>
              <a:r>
                <a:rPr lang="ru-RU" altLang="en-US" sz="1050" b="1" dirty="0" err="1">
                  <a:solidFill>
                    <a:schemeClr val="accent5">
                      <a:lumMod val="50000"/>
                    </a:schemeClr>
                  </a:solidFill>
                </a:rPr>
                <a:t>Погіршення</a:t>
              </a:r>
              <a:r>
                <a:rPr lang="ru-RU" altLang="en-US" sz="1050" b="1" dirty="0">
                  <a:solidFill>
                    <a:schemeClr val="accent5">
                      <a:lumMod val="50000"/>
                    </a:schemeClr>
                  </a:solidFill>
                </a:rPr>
                <a:t> </a:t>
              </a:r>
              <a:r>
                <a:rPr lang="ru-RU" altLang="en-US" sz="1050" b="1" dirty="0" err="1">
                  <a:solidFill>
                    <a:schemeClr val="accent5">
                      <a:lumMod val="50000"/>
                    </a:schemeClr>
                  </a:solidFill>
                </a:rPr>
                <a:t>іміджу</a:t>
              </a:r>
              <a:r>
                <a:rPr lang="ru-RU" altLang="en-US" sz="1050" b="1" dirty="0">
                  <a:solidFill>
                    <a:schemeClr val="accent5">
                      <a:lumMod val="50000"/>
                    </a:schemeClr>
                  </a:solidFill>
                </a:rPr>
                <a:t> </a:t>
              </a:r>
              <a:r>
                <a:rPr lang="ru-RU" altLang="en-US" sz="1050" b="1" dirty="0" err="1">
                  <a:solidFill>
                    <a:schemeClr val="accent5">
                      <a:lumMod val="50000"/>
                    </a:schemeClr>
                  </a:solidFill>
                </a:rPr>
                <a:t>компанії</a:t>
              </a:r>
              <a:r>
                <a:rPr lang="ru-RU" altLang="en-US" sz="1050" b="1" dirty="0">
                  <a:solidFill>
                    <a:schemeClr val="accent5">
                      <a:lumMod val="50000"/>
                    </a:schemeClr>
                  </a:solidFill>
                </a:rPr>
                <a:t> </a:t>
              </a:r>
              <a:r>
                <a:rPr lang="ru-RU" altLang="en-US" sz="1050" b="1" dirty="0" err="1">
                  <a:solidFill>
                    <a:schemeClr val="accent5">
                      <a:lumMod val="50000"/>
                    </a:schemeClr>
                  </a:solidFill>
                </a:rPr>
                <a:t>внаслідок</a:t>
              </a:r>
              <a:r>
                <a:rPr lang="ru-RU" altLang="en-US" sz="1050" b="1" dirty="0">
                  <a:solidFill>
                    <a:schemeClr val="accent5">
                      <a:lumMod val="50000"/>
                    </a:schemeClr>
                  </a:solidFill>
                </a:rPr>
                <a:t> позову Антимонопольного </a:t>
              </a:r>
              <a:r>
                <a:rPr lang="ru-RU" altLang="en-US" sz="1050" b="1" dirty="0" err="1">
                  <a:solidFill>
                    <a:schemeClr val="accent5">
                      <a:lumMod val="50000"/>
                    </a:schemeClr>
                  </a:solidFill>
                </a:rPr>
                <a:t>комітету</a:t>
              </a:r>
              <a:r>
                <a:rPr lang="ru-RU" altLang="en-US" sz="1050" b="1" dirty="0">
                  <a:solidFill>
                    <a:schemeClr val="accent5">
                      <a:lumMod val="50000"/>
                    </a:schemeClr>
                  </a:solidFill>
                </a:rPr>
                <a:t> </a:t>
              </a:r>
              <a:r>
                <a:rPr lang="ru-RU" altLang="en-US" sz="1050" b="1" dirty="0" err="1">
                  <a:solidFill>
                    <a:schemeClr val="accent5">
                      <a:lumMod val="50000"/>
                    </a:schemeClr>
                  </a:solidFill>
                </a:rPr>
                <a:t>України</a:t>
              </a:r>
              <a:r>
                <a:rPr lang="ru-RU" altLang="en-US" sz="1050" b="1" dirty="0">
                  <a:solidFill>
                    <a:schemeClr val="accent5">
                      <a:lumMod val="50000"/>
                    </a:schemeClr>
                  </a:solidFill>
                </a:rPr>
                <a:t> </a:t>
              </a:r>
              <a:endParaRPr lang="en-US" altLang="en-US" sz="1050" b="1" dirty="0">
                <a:solidFill>
                  <a:schemeClr val="accent5">
                    <a:lumMod val="50000"/>
                  </a:schemeClr>
                </a:solidFill>
              </a:endParaRPr>
            </a:p>
            <a:p>
              <a:pPr lvl="0" fontAlgn="base">
                <a:spcBef>
                  <a:spcPct val="20000"/>
                </a:spcBef>
                <a:spcAft>
                  <a:spcPct val="0"/>
                </a:spcAft>
              </a:pPr>
              <a:r>
                <a:rPr lang="ru-RU" altLang="en-US" sz="1050" b="1" dirty="0" err="1">
                  <a:solidFill>
                    <a:schemeClr val="accent5">
                      <a:lumMod val="50000"/>
                    </a:schemeClr>
                  </a:solidFill>
                </a:rPr>
                <a:t>Втрата</a:t>
              </a:r>
              <a:r>
                <a:rPr lang="ru-RU" altLang="en-US" sz="1050" b="1" dirty="0">
                  <a:solidFill>
                    <a:schemeClr val="accent5">
                      <a:lumMod val="50000"/>
                    </a:schemeClr>
                  </a:solidFill>
                </a:rPr>
                <a:t> </a:t>
              </a:r>
              <a:r>
                <a:rPr lang="ru-RU" altLang="en-US" sz="1050" b="1" dirty="0" err="1">
                  <a:solidFill>
                    <a:schemeClr val="accent5">
                      <a:lumMod val="50000"/>
                    </a:schemeClr>
                  </a:solidFill>
                </a:rPr>
                <a:t>потенційних</a:t>
              </a:r>
              <a:r>
                <a:rPr lang="ru-RU" altLang="en-US" sz="1050" b="1" dirty="0">
                  <a:solidFill>
                    <a:schemeClr val="accent5">
                      <a:lumMod val="50000"/>
                    </a:schemeClr>
                  </a:solidFill>
                </a:rPr>
                <a:t> </a:t>
              </a:r>
              <a:r>
                <a:rPr lang="ru-RU" altLang="en-US" sz="1050" b="1" dirty="0" err="1">
                  <a:solidFill>
                    <a:schemeClr val="accent5">
                      <a:lumMod val="50000"/>
                    </a:schemeClr>
                  </a:solidFill>
                </a:rPr>
                <a:t>клієнтів</a:t>
              </a:r>
              <a:r>
                <a:rPr lang="ru-RU" altLang="en-US" sz="1050" b="1" dirty="0">
                  <a:solidFill>
                    <a:schemeClr val="accent5">
                      <a:lumMod val="50000"/>
                    </a:schemeClr>
                  </a:solidFill>
                </a:rPr>
                <a:t>, через </a:t>
              </a:r>
              <a:r>
                <a:rPr lang="ru-RU" altLang="en-US" sz="1050" b="1" dirty="0" err="1">
                  <a:solidFill>
                    <a:schemeClr val="accent5">
                      <a:lumMod val="50000"/>
                    </a:schemeClr>
                  </a:solidFill>
                </a:rPr>
                <a:t>відсутність</a:t>
              </a:r>
              <a:r>
                <a:rPr lang="ru-RU" altLang="en-US" sz="1050" b="1" dirty="0">
                  <a:solidFill>
                    <a:schemeClr val="accent5">
                      <a:lumMod val="50000"/>
                    </a:schemeClr>
                  </a:solidFill>
                </a:rPr>
                <a:t> </a:t>
              </a:r>
              <a:r>
                <a:rPr lang="ru-RU" altLang="en-US" sz="1050" b="1" dirty="0" err="1">
                  <a:solidFill>
                    <a:schemeClr val="accent5">
                      <a:lumMod val="50000"/>
                    </a:schemeClr>
                  </a:solidFill>
                </a:rPr>
                <a:t>пропозицій</a:t>
              </a:r>
              <a:r>
                <a:rPr lang="ru-RU" altLang="en-US" sz="1050" b="1" dirty="0">
                  <a:solidFill>
                    <a:schemeClr val="accent5">
                      <a:lumMod val="50000"/>
                    </a:schemeClr>
                  </a:solidFill>
                </a:rPr>
                <a:t> для </a:t>
              </a:r>
              <a:r>
                <a:rPr lang="ru-RU" altLang="en-US" sz="1050" b="1" dirty="0" err="1">
                  <a:solidFill>
                    <a:schemeClr val="accent5">
                      <a:lumMod val="50000"/>
                    </a:schemeClr>
                  </a:solidFill>
                </a:rPr>
                <a:t>зростаючої</a:t>
              </a:r>
              <a:r>
                <a:rPr lang="ru-RU" altLang="en-US" sz="1050" b="1" dirty="0">
                  <a:solidFill>
                    <a:schemeClr val="accent5">
                      <a:lumMod val="50000"/>
                    </a:schemeClr>
                  </a:solidFill>
                </a:rPr>
                <a:t> </a:t>
              </a:r>
              <a:r>
                <a:rPr lang="ru-RU" altLang="en-US" sz="1050" b="1" dirty="0" err="1">
                  <a:solidFill>
                    <a:schemeClr val="accent5">
                      <a:lumMod val="50000"/>
                    </a:schemeClr>
                  </a:solidFill>
                </a:rPr>
                <a:t>аудиторії</a:t>
              </a:r>
              <a:r>
                <a:rPr lang="ru-RU" altLang="en-US" sz="1050" b="1" dirty="0">
                  <a:solidFill>
                    <a:schemeClr val="accent5">
                      <a:lumMod val="50000"/>
                    </a:schemeClr>
                  </a:solidFill>
                </a:rPr>
                <a:t> – </a:t>
              </a:r>
              <a:r>
                <a:rPr lang="ru-RU" altLang="en-US" sz="1050" b="1" dirty="0" err="1">
                  <a:solidFill>
                    <a:schemeClr val="accent5">
                      <a:lumMod val="50000"/>
                    </a:schemeClr>
                  </a:solidFill>
                </a:rPr>
                <a:t>молоді</a:t>
              </a:r>
              <a:r>
                <a:rPr lang="ru-RU" altLang="en-US" sz="1050" b="1" dirty="0">
                  <a:solidFill>
                    <a:schemeClr val="accent5">
                      <a:lumMod val="50000"/>
                    </a:schemeClr>
                  </a:solidFill>
                </a:rPr>
                <a:t> </a:t>
              </a:r>
              <a:endParaRPr lang="en-US" altLang="en-US" sz="1050" b="1" dirty="0">
                <a:solidFill>
                  <a:schemeClr val="accent5">
                    <a:lumMod val="50000"/>
                  </a:schemeClr>
                </a:solidFill>
              </a:endParaRPr>
            </a:p>
            <a:p>
              <a:pPr lvl="0" fontAlgn="base">
                <a:spcBef>
                  <a:spcPct val="20000"/>
                </a:spcBef>
                <a:spcAft>
                  <a:spcPct val="0"/>
                </a:spcAft>
              </a:pPr>
              <a:r>
                <a:rPr lang="ru-RU" altLang="en-US" sz="1050" b="1" dirty="0" err="1">
                  <a:solidFill>
                    <a:schemeClr val="accent5">
                      <a:lumMod val="50000"/>
                    </a:schemeClr>
                  </a:solidFill>
                </a:rPr>
                <a:t>Перехід</a:t>
              </a:r>
              <a:r>
                <a:rPr lang="ru-RU" altLang="en-US" sz="1050" b="1" dirty="0">
                  <a:solidFill>
                    <a:schemeClr val="accent5">
                      <a:lumMod val="50000"/>
                    </a:schemeClr>
                  </a:solidFill>
                </a:rPr>
                <a:t> </a:t>
              </a:r>
              <a:r>
                <a:rPr lang="ru-RU" altLang="en-US" sz="1050" b="1" dirty="0" err="1">
                  <a:solidFill>
                    <a:schemeClr val="accent5">
                      <a:lumMod val="50000"/>
                    </a:schemeClr>
                  </a:solidFill>
                </a:rPr>
                <a:t>абонентів</a:t>
              </a:r>
              <a:r>
                <a:rPr lang="ru-RU" altLang="en-US" sz="1050" b="1" dirty="0">
                  <a:solidFill>
                    <a:schemeClr val="accent5">
                      <a:lumMod val="50000"/>
                    </a:schemeClr>
                  </a:solidFill>
                </a:rPr>
                <a:t> до </a:t>
              </a:r>
              <a:r>
                <a:rPr lang="ru-RU" altLang="en-US" sz="1050" b="1" dirty="0" err="1">
                  <a:solidFill>
                    <a:schemeClr val="accent5">
                      <a:lumMod val="50000"/>
                    </a:schemeClr>
                  </a:solidFill>
                </a:rPr>
                <a:t>інших</a:t>
              </a:r>
              <a:r>
                <a:rPr lang="ru-RU" altLang="en-US" sz="1050" b="1" dirty="0">
                  <a:solidFill>
                    <a:schemeClr val="accent5">
                      <a:lumMod val="50000"/>
                    </a:schemeClr>
                  </a:solidFill>
                </a:rPr>
                <a:t> </a:t>
              </a:r>
              <a:r>
                <a:rPr lang="ru-RU" altLang="en-US" sz="1050" b="1" dirty="0" err="1">
                  <a:solidFill>
                    <a:schemeClr val="accent5">
                      <a:lumMod val="50000"/>
                    </a:schemeClr>
                  </a:solidFill>
                </a:rPr>
                <a:t>операторів</a:t>
              </a:r>
              <a:r>
                <a:rPr lang="ru-RU" altLang="en-US" sz="1050" b="1" dirty="0">
                  <a:solidFill>
                    <a:schemeClr val="accent5">
                      <a:lumMod val="50000"/>
                    </a:schemeClr>
                  </a:solidFill>
                </a:rPr>
                <a:t> </a:t>
              </a:r>
              <a:r>
                <a:rPr lang="ru-RU" altLang="en-US" sz="1050" b="1" dirty="0" err="1">
                  <a:solidFill>
                    <a:schemeClr val="accent5">
                      <a:lumMod val="50000"/>
                    </a:schemeClr>
                  </a:solidFill>
                </a:rPr>
                <a:t>внаслідок</a:t>
              </a:r>
              <a:r>
                <a:rPr lang="ru-RU" altLang="en-US" sz="1050" b="1" dirty="0">
                  <a:solidFill>
                    <a:schemeClr val="accent5">
                      <a:lumMod val="50000"/>
                    </a:schemeClr>
                  </a:solidFill>
                </a:rPr>
                <a:t> </a:t>
              </a:r>
              <a:r>
                <a:rPr lang="ru-RU" altLang="en-US" sz="1050" b="1" dirty="0" err="1">
                  <a:solidFill>
                    <a:schemeClr val="accent5">
                      <a:lumMod val="50000"/>
                    </a:schemeClr>
                  </a:solidFill>
                </a:rPr>
                <a:t>активних</a:t>
              </a:r>
              <a:r>
                <a:rPr lang="ru-RU" altLang="en-US" sz="1050" b="1" dirty="0">
                  <a:solidFill>
                    <a:schemeClr val="accent5">
                      <a:lumMod val="50000"/>
                    </a:schemeClr>
                  </a:solidFill>
                </a:rPr>
                <a:t> </a:t>
              </a:r>
              <a:r>
                <a:rPr lang="ru-RU" altLang="en-US" sz="1050" b="1" dirty="0" err="1">
                  <a:solidFill>
                    <a:schemeClr val="accent5">
                      <a:lumMod val="50000"/>
                    </a:schemeClr>
                  </a:solidFill>
                </a:rPr>
                <a:t>дій</a:t>
              </a:r>
              <a:r>
                <a:rPr lang="ru-RU" altLang="en-US" sz="1050" b="1" dirty="0">
                  <a:solidFill>
                    <a:schemeClr val="accent5">
                      <a:lumMod val="50000"/>
                    </a:schemeClr>
                  </a:solidFill>
                </a:rPr>
                <a:t> </a:t>
              </a:r>
              <a:r>
                <a:rPr lang="ru-RU" altLang="en-US" sz="1050" b="1" dirty="0" err="1">
                  <a:solidFill>
                    <a:schemeClr val="accent5">
                      <a:lumMod val="50000"/>
                    </a:schemeClr>
                  </a:solidFill>
                </a:rPr>
                <a:t>конкурентів</a:t>
              </a:r>
              <a:r>
                <a:rPr lang="ru-RU" altLang="en-US" sz="1050" b="1" dirty="0">
                  <a:solidFill>
                    <a:schemeClr val="accent5">
                      <a:lumMod val="50000"/>
                    </a:schemeClr>
                  </a:solidFill>
                </a:rPr>
                <a:t> та </a:t>
              </a:r>
              <a:r>
                <a:rPr lang="ru-RU" altLang="en-US" sz="1050" b="1" dirty="0" err="1">
                  <a:solidFill>
                    <a:schemeClr val="accent5">
                      <a:lumMod val="50000"/>
                    </a:schemeClr>
                  </a:solidFill>
                </a:rPr>
                <a:t>відсутністю</a:t>
              </a:r>
              <a:r>
                <a:rPr lang="ru-RU" altLang="en-US" sz="1050" b="1" dirty="0">
                  <a:solidFill>
                    <a:schemeClr val="accent5">
                      <a:lumMod val="50000"/>
                    </a:schemeClr>
                  </a:solidFill>
                </a:rPr>
                <a:t> </a:t>
              </a:r>
              <a:r>
                <a:rPr lang="ru-RU" altLang="en-US" sz="1050" b="1" dirty="0" err="1">
                  <a:solidFill>
                    <a:schemeClr val="accent5">
                      <a:lumMod val="50000"/>
                    </a:schemeClr>
                  </a:solidFill>
                </a:rPr>
                <a:t>гнучкої</a:t>
              </a:r>
              <a:r>
                <a:rPr lang="ru-RU" altLang="en-US" sz="1050" b="1" dirty="0">
                  <a:solidFill>
                    <a:schemeClr val="accent5">
                      <a:lumMod val="50000"/>
                    </a:schemeClr>
                  </a:solidFill>
                </a:rPr>
                <a:t> </a:t>
              </a:r>
              <a:r>
                <a:rPr lang="ru-RU" altLang="en-US" sz="1050" b="1" dirty="0" err="1">
                  <a:solidFill>
                    <a:schemeClr val="accent5">
                      <a:lumMod val="50000"/>
                    </a:schemeClr>
                  </a:solidFill>
                </a:rPr>
                <a:t>політики</a:t>
              </a:r>
              <a:r>
                <a:rPr lang="ru-RU" altLang="en-US" sz="1050" b="1" dirty="0">
                  <a:solidFill>
                    <a:schemeClr val="accent5">
                      <a:lumMod val="50000"/>
                    </a:schemeClr>
                  </a:solidFill>
                </a:rPr>
                <a:t> на ринку </a:t>
              </a:r>
              <a:r>
                <a:rPr lang="ru-RU" altLang="en-US" sz="1050" b="1" dirty="0" err="1">
                  <a:solidFill>
                    <a:schemeClr val="accent5">
                      <a:lumMod val="50000"/>
                    </a:schemeClr>
                  </a:solidFill>
                </a:rPr>
                <a:t>компанії</a:t>
              </a:r>
              <a:r>
                <a:rPr lang="ru-RU" altLang="en-US" sz="1050" b="1" dirty="0">
                  <a:solidFill>
                    <a:schemeClr val="accent5">
                      <a:lumMod val="50000"/>
                    </a:schemeClr>
                  </a:solidFill>
                </a:rPr>
                <a:t> </a:t>
              </a:r>
              <a:r>
                <a:rPr lang="ru-RU" altLang="en-US" sz="1050" b="1" dirty="0" err="1">
                  <a:solidFill>
                    <a:schemeClr val="accent5">
                      <a:lumMod val="50000"/>
                    </a:schemeClr>
                  </a:solidFill>
                </a:rPr>
                <a:t>ПрАТ</a:t>
              </a:r>
              <a:r>
                <a:rPr lang="ru-RU" altLang="en-US" sz="1050" b="1" dirty="0">
                  <a:solidFill>
                    <a:schemeClr val="accent5">
                      <a:lumMod val="50000"/>
                    </a:schemeClr>
                  </a:solidFill>
                </a:rPr>
                <a:t> «</a:t>
              </a:r>
              <a:r>
                <a:rPr lang="ru-RU" altLang="en-US" sz="1050" b="1" dirty="0" err="1">
                  <a:solidFill>
                    <a:schemeClr val="accent5">
                      <a:lumMod val="50000"/>
                    </a:schemeClr>
                  </a:solidFill>
                </a:rPr>
                <a:t>Київстар</a:t>
              </a:r>
              <a:r>
                <a:rPr lang="ru-RU" altLang="en-US" sz="1050" b="1" dirty="0">
                  <a:solidFill>
                    <a:schemeClr val="accent5">
                      <a:lumMod val="50000"/>
                    </a:schemeClr>
                  </a:solidFill>
                </a:rPr>
                <a:t>»</a:t>
              </a:r>
            </a:p>
            <a:p>
              <a:pPr lvl="0" fontAlgn="base">
                <a:spcBef>
                  <a:spcPct val="20000"/>
                </a:spcBef>
                <a:spcAft>
                  <a:spcPct val="0"/>
                </a:spcAft>
              </a:pPr>
              <a:r>
                <a:rPr lang="uk-UA" altLang="en-US" sz="1050" b="1" dirty="0">
                  <a:solidFill>
                    <a:schemeClr val="accent5">
                      <a:lumMod val="50000"/>
                    </a:schemeClr>
                  </a:solidFill>
                </a:rPr>
                <a:t>Нестабільність законодавства України заважає розвитку та плануванню компанії;</a:t>
              </a:r>
            </a:p>
            <a:p>
              <a:pPr lvl="0" fontAlgn="base">
                <a:spcBef>
                  <a:spcPct val="20000"/>
                </a:spcBef>
                <a:spcAft>
                  <a:spcPct val="0"/>
                </a:spcAft>
              </a:pPr>
              <a:r>
                <a:rPr lang="uk-UA" altLang="en-US" sz="1050" b="1" dirty="0">
                  <a:solidFill>
                    <a:schemeClr val="accent5">
                      <a:lumMod val="50000"/>
                    </a:schemeClr>
                  </a:solidFill>
                </a:rPr>
                <a:t>Через нестабільність економіки впав рівень купівельної спроможності споживачів;</a:t>
              </a:r>
            </a:p>
            <a:p>
              <a:pPr lvl="0" fontAlgn="base">
                <a:spcBef>
                  <a:spcPct val="20000"/>
                </a:spcBef>
                <a:spcAft>
                  <a:spcPct val="0"/>
                </a:spcAft>
              </a:pPr>
              <a:r>
                <a:rPr lang="uk-UA" altLang="en-US" sz="1050" b="1" dirty="0">
                  <a:solidFill>
                    <a:schemeClr val="accent5">
                      <a:lumMod val="50000"/>
                    </a:schemeClr>
                  </a:solidFill>
                </a:rPr>
                <a:t>Конкуренти пропонують майже безкоштовні тарифи;</a:t>
              </a:r>
              <a:r>
                <a:rPr lang="ru-RU" altLang="en-US" sz="1050" b="1" dirty="0">
                  <a:solidFill>
                    <a:schemeClr val="accent5">
                      <a:lumMod val="50000"/>
                    </a:schemeClr>
                  </a:solidFill>
                </a:rPr>
                <a:t> </a:t>
              </a:r>
            </a:p>
          </p:txBody>
        </p:sp>
        <p:sp>
          <p:nvSpPr>
            <p:cNvPr id="50" name="Rectangle 49"/>
            <p:cNvSpPr/>
            <p:nvPr/>
          </p:nvSpPr>
          <p:spPr>
            <a:xfrm>
              <a:off x="7650388" y="2867003"/>
              <a:ext cx="1230310" cy="415921"/>
            </a:xfrm>
            <a:prstGeom prst="rect">
              <a:avLst/>
            </a:prstGeom>
          </p:spPr>
          <p:txBody>
            <a:bodyPr wrap="none" lIns="0" tIns="0" rIns="0" bIns="0">
              <a:spAutoFit/>
            </a:bodyPr>
            <a:lstStyle/>
            <a:p>
              <a:pPr defTabSz="1031626"/>
              <a:r>
                <a:rPr lang="en-US" sz="3200" b="1" dirty="0">
                  <a:solidFill>
                    <a:srgbClr val="002060"/>
                  </a:solidFill>
                </a:rPr>
                <a:t>Threats</a:t>
              </a:r>
              <a:endParaRPr lang="en-US" sz="2800" b="1" dirty="0">
                <a:solidFill>
                  <a:srgbClr val="002060"/>
                </a:solidFill>
              </a:endParaRPr>
            </a:p>
          </p:txBody>
        </p:sp>
      </p:grpSp>
      <p:grpSp>
        <p:nvGrpSpPr>
          <p:cNvPr id="4" name="Group 58"/>
          <p:cNvGrpSpPr/>
          <p:nvPr/>
        </p:nvGrpSpPr>
        <p:grpSpPr>
          <a:xfrm>
            <a:off x="7896199" y="43171"/>
            <a:ext cx="3008369" cy="3548429"/>
            <a:chOff x="7102742" y="471834"/>
            <a:chExt cx="2339940" cy="2997030"/>
          </a:xfrm>
        </p:grpSpPr>
        <p:sp>
          <p:nvSpPr>
            <p:cNvPr id="52" name="TextBox 51"/>
            <p:cNvSpPr txBox="1"/>
            <p:nvPr/>
          </p:nvSpPr>
          <p:spPr>
            <a:xfrm>
              <a:off x="7102742" y="895355"/>
              <a:ext cx="2339940" cy="2573509"/>
            </a:xfrm>
            <a:prstGeom prst="rect">
              <a:avLst/>
            </a:prstGeom>
            <a:noFill/>
          </p:spPr>
          <p:txBody>
            <a:bodyPr wrap="square" lIns="0" tIns="0" rIns="0" bIns="0" rtlCol="0">
              <a:spAutoFit/>
            </a:bodyPr>
            <a:lstStyle/>
            <a:p>
              <a:pPr lvl="0" fontAlgn="base">
                <a:spcBef>
                  <a:spcPct val="20000"/>
                </a:spcBef>
                <a:spcAft>
                  <a:spcPct val="0"/>
                </a:spcAft>
              </a:pPr>
              <a:r>
                <a:rPr lang="uk-UA" altLang="en-US" sz="1100" b="1" dirty="0">
                  <a:solidFill>
                    <a:schemeClr val="accent5">
                      <a:lumMod val="50000"/>
                    </a:schemeClr>
                  </a:solidFill>
                </a:rPr>
                <a:t>Зниження рівня продажу послуг, що надаються компанією;</a:t>
              </a:r>
            </a:p>
            <a:p>
              <a:pPr lvl="0" fontAlgn="base">
                <a:spcBef>
                  <a:spcPct val="20000"/>
                </a:spcBef>
                <a:spcAft>
                  <a:spcPct val="0"/>
                </a:spcAft>
              </a:pPr>
              <a:r>
                <a:rPr lang="uk-UA" altLang="en-US" sz="1100" b="1" dirty="0">
                  <a:solidFill>
                    <a:schemeClr val="accent5">
                      <a:lumMod val="50000"/>
                    </a:schemeClr>
                  </a:solidFill>
                </a:rPr>
                <a:t>Велика конкуренція на ринку зв</a:t>
              </a:r>
              <a:r>
                <a:rPr lang="en-US" altLang="en-US" sz="1100" b="1" dirty="0">
                  <a:solidFill>
                    <a:schemeClr val="accent5">
                      <a:lumMod val="50000"/>
                    </a:schemeClr>
                  </a:solidFill>
                </a:rPr>
                <a:t>’</a:t>
              </a:r>
              <a:r>
                <a:rPr lang="uk-UA" altLang="en-US" sz="1100" b="1" dirty="0" err="1">
                  <a:solidFill>
                    <a:schemeClr val="accent5">
                      <a:lumMod val="50000"/>
                    </a:schemeClr>
                  </a:solidFill>
                </a:rPr>
                <a:t>язку</a:t>
              </a:r>
              <a:r>
                <a:rPr lang="uk-UA" altLang="en-US" sz="1100" b="1" dirty="0">
                  <a:solidFill>
                    <a:schemeClr val="accent5">
                      <a:lumMod val="50000"/>
                    </a:schemeClr>
                  </a:solidFill>
                </a:rPr>
                <a:t>;</a:t>
              </a:r>
            </a:p>
            <a:p>
              <a:pPr lvl="0" fontAlgn="base">
                <a:spcBef>
                  <a:spcPct val="20000"/>
                </a:spcBef>
                <a:spcAft>
                  <a:spcPct val="0"/>
                </a:spcAft>
              </a:pPr>
              <a:r>
                <a:rPr lang="ru-RU" altLang="en-US" sz="1100" b="1" dirty="0" err="1">
                  <a:solidFill>
                    <a:schemeClr val="accent5">
                      <a:lumMod val="50000"/>
                    </a:schemeClr>
                  </a:solidFill>
                </a:rPr>
                <a:t>Висока</a:t>
              </a:r>
              <a:r>
                <a:rPr lang="ru-RU" altLang="en-US" sz="1100" b="1" dirty="0">
                  <a:solidFill>
                    <a:schemeClr val="accent5">
                      <a:lumMod val="50000"/>
                    </a:schemeClr>
                  </a:solidFill>
                </a:rPr>
                <a:t> </a:t>
              </a:r>
              <a:r>
                <a:rPr lang="ru-RU" altLang="en-US" sz="1100" b="1" dirty="0" err="1">
                  <a:solidFill>
                    <a:schemeClr val="accent5">
                      <a:lumMod val="50000"/>
                    </a:schemeClr>
                  </a:solidFill>
                </a:rPr>
                <a:t>вартість</a:t>
              </a:r>
              <a:r>
                <a:rPr lang="ru-RU" altLang="en-US" sz="1100" b="1" dirty="0">
                  <a:solidFill>
                    <a:schemeClr val="accent5">
                      <a:lumMod val="50000"/>
                    </a:schemeClr>
                  </a:solidFill>
                </a:rPr>
                <a:t> </a:t>
              </a:r>
              <a:r>
                <a:rPr lang="ru-RU" altLang="en-US" sz="1100" b="1" dirty="0" err="1">
                  <a:solidFill>
                    <a:schemeClr val="accent5">
                      <a:lumMod val="50000"/>
                    </a:schemeClr>
                  </a:solidFill>
                </a:rPr>
                <a:t>тарифних</a:t>
              </a:r>
              <a:r>
                <a:rPr lang="ru-RU" altLang="en-US" sz="1100" b="1" dirty="0">
                  <a:solidFill>
                    <a:schemeClr val="accent5">
                      <a:lumMod val="50000"/>
                    </a:schemeClr>
                  </a:solidFill>
                </a:rPr>
                <a:t> </a:t>
              </a:r>
              <a:r>
                <a:rPr lang="ru-RU" altLang="en-US" sz="1100" b="1" dirty="0" err="1">
                  <a:solidFill>
                    <a:schemeClr val="accent5">
                      <a:lumMod val="50000"/>
                    </a:schemeClr>
                  </a:solidFill>
                </a:rPr>
                <a:t>планів</a:t>
              </a:r>
              <a:r>
                <a:rPr lang="ru-RU" altLang="en-US" sz="1100" b="1" dirty="0">
                  <a:solidFill>
                    <a:schemeClr val="accent5">
                      <a:lumMod val="50000"/>
                    </a:schemeClr>
                  </a:solidFill>
                </a:rPr>
                <a:t>, </a:t>
              </a:r>
              <a:r>
                <a:rPr lang="ru-RU" altLang="en-US" sz="1100" b="1" dirty="0" err="1">
                  <a:solidFill>
                    <a:schemeClr val="accent5">
                      <a:lumMod val="50000"/>
                    </a:schemeClr>
                  </a:solidFill>
                </a:rPr>
                <a:t>порівняно</a:t>
              </a:r>
              <a:r>
                <a:rPr lang="ru-RU" altLang="en-US" sz="1100" b="1" dirty="0">
                  <a:solidFill>
                    <a:schemeClr val="accent5">
                      <a:lumMod val="50000"/>
                    </a:schemeClr>
                  </a:solidFill>
                </a:rPr>
                <a:t> з </a:t>
              </a:r>
              <a:r>
                <a:rPr lang="ru-RU" altLang="en-US" sz="1100" b="1" dirty="0" err="1">
                  <a:solidFill>
                    <a:schemeClr val="accent5">
                      <a:lumMod val="50000"/>
                    </a:schemeClr>
                  </a:solidFill>
                </a:rPr>
                <a:t>аналогічними</a:t>
              </a:r>
              <a:r>
                <a:rPr lang="ru-RU" altLang="en-US" sz="1100" b="1" dirty="0">
                  <a:solidFill>
                    <a:schemeClr val="accent5">
                      <a:lumMod val="50000"/>
                    </a:schemeClr>
                  </a:solidFill>
                </a:rPr>
                <a:t> </a:t>
              </a:r>
              <a:r>
                <a:rPr lang="ru-RU" altLang="en-US" sz="1100" b="1" dirty="0" err="1">
                  <a:solidFill>
                    <a:schemeClr val="accent5">
                      <a:lumMod val="50000"/>
                    </a:schemeClr>
                  </a:solidFill>
                </a:rPr>
                <a:t>конкурентів</a:t>
              </a:r>
              <a:r>
                <a:rPr lang="ru-RU" altLang="en-US" sz="1100" b="1" dirty="0">
                  <a:solidFill>
                    <a:schemeClr val="accent5">
                      <a:lumMod val="50000"/>
                    </a:schemeClr>
                  </a:solidFill>
                </a:rPr>
                <a:t> «</a:t>
              </a:r>
              <a:r>
                <a:rPr lang="en-US" altLang="en-US" sz="1100" b="1" dirty="0">
                  <a:solidFill>
                    <a:schemeClr val="accent5">
                      <a:lumMod val="50000"/>
                    </a:schemeClr>
                  </a:solidFill>
                </a:rPr>
                <a:t>Vodafone</a:t>
              </a:r>
              <a:r>
                <a:rPr lang="ru-RU" altLang="en-US" sz="1100" b="1" dirty="0">
                  <a:solidFill>
                    <a:schemeClr val="accent5">
                      <a:lumMod val="50000"/>
                    </a:schemeClr>
                  </a:solidFill>
                </a:rPr>
                <a:t> </a:t>
              </a:r>
              <a:r>
                <a:rPr lang="ru-RU" altLang="en-US" sz="1100" b="1" dirty="0" err="1">
                  <a:solidFill>
                    <a:schemeClr val="accent5">
                      <a:lumMod val="50000"/>
                    </a:schemeClr>
                  </a:solidFill>
                </a:rPr>
                <a:t>Україна</a:t>
              </a:r>
              <a:r>
                <a:rPr lang="ru-RU" altLang="en-US" sz="1100" b="1" dirty="0">
                  <a:solidFill>
                    <a:schemeClr val="accent5">
                      <a:lumMod val="50000"/>
                    </a:schemeClr>
                  </a:solidFill>
                </a:rPr>
                <a:t>» та «</a:t>
              </a:r>
              <a:r>
                <a:rPr lang="ru-RU" altLang="en-US" sz="1100" b="1" dirty="0" err="1">
                  <a:solidFill>
                    <a:schemeClr val="accent5">
                      <a:lumMod val="50000"/>
                    </a:schemeClr>
                  </a:solidFill>
                </a:rPr>
                <a:t>Lif</a:t>
              </a:r>
              <a:r>
                <a:rPr lang="en-US" altLang="en-US" sz="1100" b="1" dirty="0" err="1">
                  <a:solidFill>
                    <a:schemeClr val="accent5">
                      <a:lumMod val="50000"/>
                    </a:schemeClr>
                  </a:solidFill>
                </a:rPr>
                <a:t>ecell</a:t>
              </a:r>
              <a:r>
                <a:rPr lang="ru-RU" altLang="en-US" sz="1100" b="1" dirty="0">
                  <a:solidFill>
                    <a:schemeClr val="accent5">
                      <a:lumMod val="50000"/>
                    </a:schemeClr>
                  </a:solidFill>
                </a:rPr>
                <a:t>» </a:t>
              </a:r>
            </a:p>
            <a:p>
              <a:pPr lvl="0" fontAlgn="base">
                <a:spcBef>
                  <a:spcPct val="20000"/>
                </a:spcBef>
                <a:spcAft>
                  <a:spcPct val="0"/>
                </a:spcAft>
              </a:pPr>
              <a:r>
                <a:rPr lang="ru-RU" altLang="en-US" sz="1100" b="1" dirty="0">
                  <a:solidFill>
                    <a:schemeClr val="accent5">
                      <a:lumMod val="50000"/>
                    </a:schemeClr>
                  </a:solidFill>
                </a:rPr>
                <a:t> </a:t>
              </a:r>
              <a:r>
                <a:rPr lang="ru-RU" altLang="en-US" sz="1100" b="1" dirty="0" err="1">
                  <a:solidFill>
                    <a:schemeClr val="accent5">
                      <a:lumMod val="50000"/>
                    </a:schemeClr>
                  </a:solidFill>
                </a:rPr>
                <a:t>Відсутність</a:t>
              </a:r>
              <a:r>
                <a:rPr lang="ru-RU" altLang="en-US" sz="1100" b="1" dirty="0">
                  <a:solidFill>
                    <a:schemeClr val="accent5">
                      <a:lumMod val="50000"/>
                    </a:schemeClr>
                  </a:solidFill>
                </a:rPr>
                <a:t> </a:t>
              </a:r>
              <a:r>
                <a:rPr lang="ru-RU" altLang="en-US" sz="1100" b="1" dirty="0" err="1">
                  <a:solidFill>
                    <a:schemeClr val="accent5">
                      <a:lumMod val="50000"/>
                    </a:schemeClr>
                  </a:solidFill>
                </a:rPr>
                <a:t>гнучкої</a:t>
              </a:r>
              <a:r>
                <a:rPr lang="ru-RU" altLang="en-US" sz="1100" b="1" dirty="0">
                  <a:solidFill>
                    <a:schemeClr val="accent5">
                      <a:lumMod val="50000"/>
                    </a:schemeClr>
                  </a:solidFill>
                </a:rPr>
                <a:t> </a:t>
              </a:r>
              <a:r>
                <a:rPr lang="ru-RU" altLang="en-US" sz="1100" b="1" dirty="0" err="1">
                  <a:solidFill>
                    <a:schemeClr val="accent5">
                      <a:lumMod val="50000"/>
                    </a:schemeClr>
                  </a:solidFill>
                </a:rPr>
                <a:t>політики</a:t>
              </a:r>
              <a:r>
                <a:rPr lang="ru-RU" altLang="en-US" sz="1100" b="1" dirty="0">
                  <a:solidFill>
                    <a:schemeClr val="accent5">
                      <a:lumMod val="50000"/>
                    </a:schemeClr>
                  </a:solidFill>
                </a:rPr>
                <a:t> на ринку </a:t>
              </a:r>
            </a:p>
            <a:p>
              <a:pPr lvl="0" fontAlgn="base">
                <a:spcBef>
                  <a:spcPct val="20000"/>
                </a:spcBef>
                <a:spcAft>
                  <a:spcPct val="0"/>
                </a:spcAft>
              </a:pPr>
              <a:r>
                <a:rPr lang="ru-RU" altLang="en-US" sz="1100" b="1" dirty="0" err="1">
                  <a:solidFill>
                    <a:schemeClr val="accent5">
                      <a:lumMod val="50000"/>
                    </a:schemeClr>
                  </a:solidFill>
                </a:rPr>
                <a:t>Високий</a:t>
              </a:r>
              <a:r>
                <a:rPr lang="ru-RU" altLang="en-US" sz="1100" b="1" dirty="0">
                  <a:solidFill>
                    <a:schemeClr val="accent5">
                      <a:lumMod val="50000"/>
                    </a:schemeClr>
                  </a:solidFill>
                </a:rPr>
                <a:t> </a:t>
              </a:r>
              <a:r>
                <a:rPr lang="ru-RU" altLang="en-US" sz="1100" b="1" dirty="0" err="1">
                  <a:solidFill>
                    <a:schemeClr val="accent5">
                      <a:lumMod val="50000"/>
                    </a:schemeClr>
                  </a:solidFill>
                </a:rPr>
                <a:t>відтік</a:t>
              </a:r>
              <a:r>
                <a:rPr lang="ru-RU" altLang="en-US" sz="1100" b="1" dirty="0">
                  <a:solidFill>
                    <a:schemeClr val="accent5">
                      <a:lumMod val="50000"/>
                    </a:schemeClr>
                  </a:solidFill>
                </a:rPr>
                <a:t> </a:t>
              </a:r>
              <a:r>
                <a:rPr lang="ru-RU" altLang="en-US" sz="1100" b="1" dirty="0" err="1">
                  <a:solidFill>
                    <a:schemeClr val="accent5">
                      <a:lumMod val="50000"/>
                    </a:schemeClr>
                  </a:solidFill>
                </a:rPr>
                <a:t>абонентів</a:t>
              </a:r>
              <a:r>
                <a:rPr lang="ru-RU" altLang="en-US" sz="1100" b="1" dirty="0">
                  <a:solidFill>
                    <a:schemeClr val="accent5">
                      <a:lumMod val="50000"/>
                    </a:schemeClr>
                  </a:solidFill>
                </a:rPr>
                <a:t>, </a:t>
              </a:r>
              <a:r>
                <a:rPr lang="ru-RU" altLang="en-US" sz="1100" b="1" dirty="0" err="1">
                  <a:solidFill>
                    <a:schemeClr val="accent5">
                      <a:lumMod val="50000"/>
                    </a:schemeClr>
                  </a:solidFill>
                </a:rPr>
                <a:t>відносно</a:t>
              </a:r>
              <a:r>
                <a:rPr lang="ru-RU" altLang="en-US" sz="1100" b="1" dirty="0">
                  <a:solidFill>
                    <a:schemeClr val="accent5">
                      <a:lumMod val="50000"/>
                    </a:schemeClr>
                  </a:solidFill>
                </a:rPr>
                <a:t> </a:t>
              </a:r>
              <a:r>
                <a:rPr lang="ru-RU" altLang="en-US" sz="1100" b="1" dirty="0" err="1">
                  <a:solidFill>
                    <a:schemeClr val="accent5">
                      <a:lumMod val="50000"/>
                    </a:schemeClr>
                  </a:solidFill>
                </a:rPr>
                <a:t>основних</a:t>
              </a:r>
              <a:r>
                <a:rPr lang="ru-RU" altLang="en-US" sz="1100" b="1" dirty="0">
                  <a:solidFill>
                    <a:schemeClr val="accent5">
                      <a:lumMod val="50000"/>
                    </a:schemeClr>
                  </a:solidFill>
                </a:rPr>
                <a:t> </a:t>
              </a:r>
              <a:r>
                <a:rPr lang="ru-RU" altLang="en-US" sz="1100" b="1" dirty="0" err="1">
                  <a:solidFill>
                    <a:schemeClr val="accent5">
                      <a:lumMod val="50000"/>
                    </a:schemeClr>
                  </a:solidFill>
                </a:rPr>
                <a:t>конкурентів</a:t>
              </a:r>
              <a:r>
                <a:rPr lang="ru-RU" altLang="en-US" sz="1100" b="1" dirty="0">
                  <a:solidFill>
                    <a:schemeClr val="accent5">
                      <a:lumMod val="50000"/>
                    </a:schemeClr>
                  </a:solidFill>
                </a:rPr>
                <a:t>  </a:t>
              </a:r>
            </a:p>
            <a:p>
              <a:pPr fontAlgn="base">
                <a:spcBef>
                  <a:spcPct val="20000"/>
                </a:spcBef>
                <a:spcAft>
                  <a:spcPct val="0"/>
                </a:spcAft>
              </a:pPr>
              <a:r>
                <a:rPr lang="ru-RU" altLang="en-US" sz="1100" b="1" dirty="0" err="1">
                  <a:solidFill>
                    <a:schemeClr val="accent5">
                      <a:lumMod val="50000"/>
                    </a:schemeClr>
                  </a:solidFill>
                </a:rPr>
                <a:t>Нижчий</a:t>
              </a:r>
              <a:r>
                <a:rPr lang="ru-RU" altLang="en-US" sz="1100" b="1" dirty="0">
                  <a:solidFill>
                    <a:schemeClr val="accent5">
                      <a:lumMod val="50000"/>
                    </a:schemeClr>
                  </a:solidFill>
                </a:rPr>
                <a:t> </a:t>
              </a:r>
              <a:r>
                <a:rPr lang="ru-RU" altLang="en-US" sz="1100" b="1" dirty="0" err="1">
                  <a:solidFill>
                    <a:schemeClr val="accent5">
                      <a:lumMod val="50000"/>
                    </a:schemeClr>
                  </a:solidFill>
                </a:rPr>
                <a:t>показник</a:t>
              </a:r>
              <a:r>
                <a:rPr lang="ru-RU" altLang="en-US" sz="1100" b="1" dirty="0">
                  <a:solidFill>
                    <a:schemeClr val="accent5">
                      <a:lumMod val="50000"/>
                    </a:schemeClr>
                  </a:solidFill>
                </a:rPr>
                <a:t> </a:t>
              </a:r>
              <a:r>
                <a:rPr lang="ru-RU" altLang="en-US" sz="1100" b="1" dirty="0" err="1">
                  <a:solidFill>
                    <a:schemeClr val="accent5">
                      <a:lumMod val="50000"/>
                    </a:schemeClr>
                  </a:solidFill>
                </a:rPr>
                <a:t>рівня</a:t>
              </a:r>
              <a:r>
                <a:rPr lang="ru-RU" altLang="en-US" sz="1100" b="1" dirty="0">
                  <a:solidFill>
                    <a:schemeClr val="accent5">
                      <a:lumMod val="50000"/>
                    </a:schemeClr>
                  </a:solidFill>
                </a:rPr>
                <a:t> </a:t>
              </a:r>
              <a:r>
                <a:rPr lang="ru-RU" altLang="en-US" sz="1100" b="1" dirty="0" err="1">
                  <a:solidFill>
                    <a:schemeClr val="accent5">
                      <a:lumMod val="50000"/>
                    </a:schemeClr>
                  </a:solidFill>
                </a:rPr>
                <a:t>вдоволеності</a:t>
              </a:r>
              <a:r>
                <a:rPr lang="ru-RU" altLang="en-US" sz="1100" b="1" dirty="0">
                  <a:solidFill>
                    <a:schemeClr val="accent5">
                      <a:lumMod val="50000"/>
                    </a:schemeClr>
                  </a:solidFill>
                </a:rPr>
                <a:t> </a:t>
              </a:r>
              <a:r>
                <a:rPr lang="ru-RU" altLang="en-US" sz="1100" b="1" dirty="0" err="1">
                  <a:solidFill>
                    <a:schemeClr val="accent5">
                      <a:lumMod val="50000"/>
                    </a:schemeClr>
                  </a:solidFill>
                </a:rPr>
                <a:t>споживачів</a:t>
              </a:r>
              <a:r>
                <a:rPr lang="ru-RU" altLang="en-US" sz="1100" b="1" dirty="0">
                  <a:solidFill>
                    <a:schemeClr val="accent5">
                      <a:lumMod val="50000"/>
                    </a:schemeClr>
                  </a:solidFill>
                </a:rPr>
                <a:t> </a:t>
              </a:r>
              <a:r>
                <a:rPr lang="ru-RU" altLang="en-US" sz="1100" b="1" dirty="0" err="1">
                  <a:solidFill>
                    <a:schemeClr val="accent5">
                      <a:lumMod val="50000"/>
                    </a:schemeClr>
                  </a:solidFill>
                </a:rPr>
                <a:t>пропонованими</a:t>
              </a:r>
              <a:r>
                <a:rPr lang="ru-RU" altLang="en-US" sz="1100" b="1" dirty="0">
                  <a:solidFill>
                    <a:schemeClr val="accent5">
                      <a:lumMod val="50000"/>
                    </a:schemeClr>
                  </a:solidFill>
                </a:rPr>
                <a:t> </a:t>
              </a:r>
              <a:r>
                <a:rPr lang="ru-RU" altLang="en-US" sz="1100" b="1" dirty="0" err="1">
                  <a:solidFill>
                    <a:schemeClr val="accent5">
                      <a:lumMod val="50000"/>
                    </a:schemeClr>
                  </a:solidFill>
                </a:rPr>
                <a:t>тарифними</a:t>
              </a:r>
              <a:r>
                <a:rPr lang="ru-RU" altLang="en-US" sz="1100" b="1" dirty="0">
                  <a:solidFill>
                    <a:schemeClr val="accent5">
                      <a:lumMod val="50000"/>
                    </a:schemeClr>
                  </a:solidFill>
                </a:rPr>
                <a:t> планами </a:t>
              </a:r>
              <a:r>
                <a:rPr lang="ru-RU" altLang="en-US" sz="1100" b="1" dirty="0" err="1">
                  <a:solidFill>
                    <a:schemeClr val="accent5">
                      <a:lumMod val="50000"/>
                    </a:schemeClr>
                  </a:solidFill>
                </a:rPr>
                <a:t>відносно</a:t>
              </a:r>
              <a:r>
                <a:rPr lang="ru-RU" altLang="en-US" sz="1100" b="1" dirty="0">
                  <a:solidFill>
                    <a:schemeClr val="accent5">
                      <a:lumMod val="50000"/>
                    </a:schemeClr>
                  </a:solidFill>
                </a:rPr>
                <a:t> </a:t>
              </a:r>
              <a:r>
                <a:rPr lang="ru-RU" altLang="en-US" sz="1100" b="1" dirty="0" err="1">
                  <a:solidFill>
                    <a:schemeClr val="accent5">
                      <a:lumMod val="50000"/>
                    </a:schemeClr>
                  </a:solidFill>
                </a:rPr>
                <a:t>конкурентів</a:t>
              </a:r>
              <a:r>
                <a:rPr lang="ru-RU" altLang="en-US" sz="1100" b="1" dirty="0">
                  <a:solidFill>
                    <a:schemeClr val="accent5">
                      <a:lumMod val="50000"/>
                    </a:schemeClr>
                  </a:solidFill>
                </a:rPr>
                <a:t> </a:t>
              </a:r>
              <a:endParaRPr lang="uk-UA" altLang="en-US" sz="1100" b="1" dirty="0">
                <a:solidFill>
                  <a:schemeClr val="accent5">
                    <a:lumMod val="50000"/>
                  </a:schemeClr>
                </a:solidFill>
              </a:endParaRPr>
            </a:p>
            <a:p>
              <a:pPr defTabSz="1031626"/>
              <a:endParaRPr lang="uk-UA" sz="1100" b="1" dirty="0">
                <a:solidFill>
                  <a:schemeClr val="accent5">
                    <a:lumMod val="50000"/>
                  </a:schemeClr>
                </a:solidFill>
              </a:endParaRPr>
            </a:p>
            <a:p>
              <a:pPr defTabSz="1031626"/>
              <a:endParaRPr lang="en-US" sz="1100" b="1" dirty="0">
                <a:solidFill>
                  <a:schemeClr val="accent5">
                    <a:lumMod val="50000"/>
                  </a:schemeClr>
                </a:solidFill>
              </a:endParaRPr>
            </a:p>
          </p:txBody>
        </p:sp>
        <p:sp>
          <p:nvSpPr>
            <p:cNvPr id="53" name="Rectangle 52"/>
            <p:cNvSpPr/>
            <p:nvPr/>
          </p:nvSpPr>
          <p:spPr>
            <a:xfrm>
              <a:off x="7230231" y="471834"/>
              <a:ext cx="2175392" cy="415921"/>
            </a:xfrm>
            <a:prstGeom prst="rect">
              <a:avLst/>
            </a:prstGeom>
          </p:spPr>
          <p:txBody>
            <a:bodyPr wrap="none" lIns="0" tIns="0" rIns="0" bIns="0">
              <a:spAutoFit/>
            </a:bodyPr>
            <a:lstStyle/>
            <a:p>
              <a:pPr defTabSz="1031626"/>
              <a:r>
                <a:rPr lang="en-US" sz="3200" b="1" dirty="0">
                  <a:solidFill>
                    <a:srgbClr val="002060"/>
                  </a:solidFill>
                </a:rPr>
                <a:t>Weaknesses</a:t>
              </a:r>
              <a:endParaRPr lang="en-US" sz="2800" b="1" dirty="0">
                <a:solidFill>
                  <a:srgbClr val="002060"/>
                </a:solidFill>
              </a:endParaRPr>
            </a:p>
          </p:txBody>
        </p:sp>
      </p:grpSp>
      <p:grpSp>
        <p:nvGrpSpPr>
          <p:cNvPr id="5" name="Group 56"/>
          <p:cNvGrpSpPr/>
          <p:nvPr/>
        </p:nvGrpSpPr>
        <p:grpSpPr>
          <a:xfrm>
            <a:off x="1270244" y="-27384"/>
            <a:ext cx="3384377" cy="3563996"/>
            <a:chOff x="-745477" y="339122"/>
            <a:chExt cx="2995985" cy="3010178"/>
          </a:xfrm>
        </p:grpSpPr>
        <p:sp>
          <p:nvSpPr>
            <p:cNvPr id="55" name="TextBox 54"/>
            <p:cNvSpPr txBox="1"/>
            <p:nvPr/>
          </p:nvSpPr>
          <p:spPr>
            <a:xfrm>
              <a:off x="-745477" y="810885"/>
              <a:ext cx="2995985" cy="2538415"/>
            </a:xfrm>
            <a:prstGeom prst="rect">
              <a:avLst/>
            </a:prstGeom>
            <a:noFill/>
          </p:spPr>
          <p:txBody>
            <a:bodyPr wrap="square" lIns="0" tIns="0" rIns="0" bIns="0" rtlCol="0">
              <a:spAutoFit/>
            </a:bodyPr>
            <a:lstStyle/>
            <a:p>
              <a:pPr marL="533400" indent="-533400" fontAlgn="base">
                <a:spcBef>
                  <a:spcPct val="20000"/>
                </a:spcBef>
                <a:spcAft>
                  <a:spcPct val="0"/>
                </a:spcAft>
                <a:buFont typeface="Arial" panose="020B0604020202020204" pitchFamily="34" charset="0"/>
                <a:buChar char="•"/>
              </a:pPr>
              <a:r>
                <a:rPr lang="uk-UA" altLang="en-US" sz="1050" b="1" dirty="0">
                  <a:solidFill>
                    <a:schemeClr val="accent5">
                      <a:lumMod val="50000"/>
                    </a:schemeClr>
                  </a:solidFill>
                </a:rPr>
                <a:t>Висока якість зв’язку;</a:t>
              </a:r>
            </a:p>
            <a:p>
              <a:pPr marL="533400" indent="-533400" fontAlgn="base">
                <a:spcBef>
                  <a:spcPct val="20000"/>
                </a:spcBef>
                <a:spcAft>
                  <a:spcPct val="0"/>
                </a:spcAft>
                <a:buFont typeface="Arial" panose="020B0604020202020204" pitchFamily="34" charset="0"/>
                <a:buChar char="•"/>
              </a:pPr>
              <a:r>
                <a:rPr lang="uk-UA" altLang="en-US" sz="1050" b="1" dirty="0">
                  <a:solidFill>
                    <a:schemeClr val="accent5">
                      <a:lumMod val="50000"/>
                    </a:schemeClr>
                  </a:solidFill>
                </a:rPr>
                <a:t>Діє ефективна політика щодо стимулювання збуту;</a:t>
              </a:r>
            </a:p>
            <a:p>
              <a:pPr marL="533400" indent="-533400" fontAlgn="base">
                <a:spcBef>
                  <a:spcPct val="20000"/>
                </a:spcBef>
                <a:spcAft>
                  <a:spcPct val="0"/>
                </a:spcAft>
                <a:buFont typeface="Arial" panose="020B0604020202020204" pitchFamily="34" charset="0"/>
                <a:buChar char="•"/>
              </a:pPr>
              <a:r>
                <a:rPr lang="uk-UA" altLang="en-US" sz="1050" b="1" dirty="0">
                  <a:solidFill>
                    <a:schemeClr val="accent5">
                      <a:lumMod val="50000"/>
                    </a:schemeClr>
                  </a:solidFill>
                </a:rPr>
                <a:t>Постійне вдосконалення зв’язку та інших послуг;</a:t>
              </a:r>
            </a:p>
            <a:p>
              <a:pPr marL="533400" indent="-533400" fontAlgn="base">
                <a:spcBef>
                  <a:spcPct val="20000"/>
                </a:spcBef>
                <a:spcAft>
                  <a:spcPct val="0"/>
                </a:spcAft>
                <a:buFont typeface="Arial" panose="020B0604020202020204" pitchFamily="34" charset="0"/>
                <a:buChar char="•"/>
              </a:pPr>
              <a:r>
                <a:rPr lang="uk-UA" altLang="en-US" sz="1050" b="1" dirty="0">
                  <a:solidFill>
                    <a:schemeClr val="accent5">
                      <a:lumMod val="50000"/>
                    </a:schemeClr>
                  </a:solidFill>
                </a:rPr>
                <a:t>Високий рівень рентабельності;</a:t>
              </a:r>
              <a:endParaRPr lang="en-US" altLang="en-US" sz="1050" b="1" dirty="0">
                <a:solidFill>
                  <a:schemeClr val="accent5">
                    <a:lumMod val="50000"/>
                  </a:schemeClr>
                </a:solidFill>
              </a:endParaRPr>
            </a:p>
            <a:p>
              <a:pPr marL="533400" indent="-533400" fontAlgn="base">
                <a:spcBef>
                  <a:spcPct val="20000"/>
                </a:spcBef>
                <a:spcAft>
                  <a:spcPct val="0"/>
                </a:spcAft>
                <a:buFont typeface="Arial" panose="020B0604020202020204" pitchFamily="34" charset="0"/>
                <a:buChar char="•"/>
              </a:pPr>
              <a:r>
                <a:rPr lang="ru-RU" altLang="en-US" sz="1050" b="1" dirty="0" err="1">
                  <a:solidFill>
                    <a:schemeClr val="accent5">
                      <a:lumMod val="50000"/>
                    </a:schemeClr>
                  </a:solidFill>
                </a:rPr>
                <a:t>Компанія</a:t>
              </a:r>
              <a:r>
                <a:rPr lang="ru-RU" altLang="en-US" sz="1050" b="1" dirty="0">
                  <a:solidFill>
                    <a:schemeClr val="accent5">
                      <a:lumMod val="50000"/>
                    </a:schemeClr>
                  </a:solidFill>
                </a:rPr>
                <a:t> </a:t>
              </a:r>
              <a:r>
                <a:rPr lang="ru-RU" altLang="en-US" sz="1050" b="1" dirty="0" err="1">
                  <a:solidFill>
                    <a:schemeClr val="accent5">
                      <a:lumMod val="50000"/>
                    </a:schemeClr>
                  </a:solidFill>
                </a:rPr>
                <a:t>має</a:t>
              </a:r>
              <a:r>
                <a:rPr lang="ru-RU" altLang="en-US" sz="1050" b="1" dirty="0">
                  <a:solidFill>
                    <a:schemeClr val="accent5">
                      <a:lumMod val="50000"/>
                    </a:schemeClr>
                  </a:solidFill>
                </a:rPr>
                <a:t> </a:t>
              </a:r>
              <a:r>
                <a:rPr lang="ru-RU" altLang="en-US" sz="1050" b="1" dirty="0" err="1">
                  <a:solidFill>
                    <a:schemeClr val="accent5">
                      <a:lumMod val="50000"/>
                    </a:schemeClr>
                  </a:solidFill>
                </a:rPr>
                <a:t>найбільшу</a:t>
              </a:r>
              <a:r>
                <a:rPr lang="ru-RU" altLang="en-US" sz="1050" b="1" dirty="0">
                  <a:solidFill>
                    <a:schemeClr val="accent5">
                      <a:lumMod val="50000"/>
                    </a:schemeClr>
                  </a:solidFill>
                </a:rPr>
                <a:t> </a:t>
              </a:r>
              <a:r>
                <a:rPr lang="ru-RU" altLang="en-US" sz="1050" b="1" dirty="0" err="1">
                  <a:solidFill>
                    <a:schemeClr val="accent5">
                      <a:lumMod val="50000"/>
                    </a:schemeClr>
                  </a:solidFill>
                </a:rPr>
                <a:t>ринкову</a:t>
              </a:r>
              <a:r>
                <a:rPr lang="ru-RU" altLang="en-US" sz="1050" b="1" dirty="0">
                  <a:solidFill>
                    <a:schemeClr val="accent5">
                      <a:lumMod val="50000"/>
                    </a:schemeClr>
                  </a:solidFill>
                </a:rPr>
                <a:t> </a:t>
              </a:r>
              <a:r>
                <a:rPr lang="ru-RU" altLang="en-US" sz="1050" b="1" dirty="0" err="1">
                  <a:solidFill>
                    <a:schemeClr val="accent5">
                      <a:lumMod val="50000"/>
                    </a:schemeClr>
                  </a:solidFill>
                </a:rPr>
                <a:t>частку</a:t>
              </a:r>
              <a:r>
                <a:rPr lang="ru-RU" altLang="en-US" sz="1050" b="1" dirty="0">
                  <a:solidFill>
                    <a:schemeClr val="accent5">
                      <a:lumMod val="50000"/>
                    </a:schemeClr>
                  </a:solidFill>
                </a:rPr>
                <a:t> </a:t>
              </a:r>
            </a:p>
            <a:p>
              <a:pPr marL="533400" indent="-533400" fontAlgn="base">
                <a:spcBef>
                  <a:spcPct val="20000"/>
                </a:spcBef>
                <a:spcAft>
                  <a:spcPct val="0"/>
                </a:spcAft>
                <a:buFont typeface="Arial" panose="020B0604020202020204" pitchFamily="34" charset="0"/>
                <a:buChar char="•"/>
              </a:pPr>
              <a:r>
                <a:rPr lang="ru-RU" altLang="en-US" sz="1050" b="1" dirty="0" err="1">
                  <a:solidFill>
                    <a:schemeClr val="accent5">
                      <a:lumMod val="50000"/>
                    </a:schemeClr>
                  </a:solidFill>
                </a:rPr>
                <a:t>Наявність</a:t>
              </a:r>
              <a:r>
                <a:rPr lang="ru-RU" altLang="en-US" sz="1050" b="1" dirty="0">
                  <a:solidFill>
                    <a:schemeClr val="accent5">
                      <a:lumMod val="50000"/>
                    </a:schemeClr>
                  </a:solidFill>
                </a:rPr>
                <a:t> </a:t>
              </a:r>
              <a:r>
                <a:rPr lang="ru-RU" altLang="en-US" sz="1050" b="1" dirty="0" err="1">
                  <a:solidFill>
                    <a:schemeClr val="accent5">
                      <a:lumMod val="50000"/>
                    </a:schemeClr>
                  </a:solidFill>
                </a:rPr>
                <a:t>іноземного</a:t>
              </a:r>
              <a:r>
                <a:rPr lang="ru-RU" altLang="en-US" sz="1050" b="1" dirty="0">
                  <a:solidFill>
                    <a:schemeClr val="accent5">
                      <a:lumMod val="50000"/>
                    </a:schemeClr>
                  </a:solidFill>
                </a:rPr>
                <a:t> </a:t>
              </a:r>
              <a:r>
                <a:rPr lang="ru-RU" altLang="en-US" sz="1050" b="1" dirty="0" err="1">
                  <a:solidFill>
                    <a:schemeClr val="accent5">
                      <a:lumMod val="50000"/>
                    </a:schemeClr>
                  </a:solidFill>
                </a:rPr>
                <a:t>капіталу</a:t>
              </a:r>
              <a:r>
                <a:rPr lang="ru-RU" altLang="en-US" sz="1050" b="1" dirty="0">
                  <a:solidFill>
                    <a:schemeClr val="accent5">
                      <a:lumMod val="50000"/>
                    </a:schemeClr>
                  </a:solidFill>
                </a:rPr>
                <a:t>, </a:t>
              </a:r>
              <a:r>
                <a:rPr lang="ru-RU" altLang="en-US" sz="1050" b="1" dirty="0" err="1">
                  <a:solidFill>
                    <a:schemeClr val="accent5">
                      <a:lumMod val="50000"/>
                    </a:schemeClr>
                  </a:solidFill>
                </a:rPr>
                <a:t>що</a:t>
              </a:r>
              <a:r>
                <a:rPr lang="ru-RU" altLang="en-US" sz="1050" b="1" dirty="0">
                  <a:solidFill>
                    <a:schemeClr val="accent5">
                      <a:lumMod val="50000"/>
                    </a:schemeClr>
                  </a:solidFill>
                </a:rPr>
                <a:t> </a:t>
              </a:r>
              <a:r>
                <a:rPr lang="ru-RU" altLang="en-US" sz="1050" b="1" dirty="0" err="1">
                  <a:solidFill>
                    <a:schemeClr val="accent5">
                      <a:lumMod val="50000"/>
                    </a:schemeClr>
                  </a:solidFill>
                </a:rPr>
                <a:t>зумовлює</a:t>
              </a:r>
              <a:r>
                <a:rPr lang="ru-RU" altLang="en-US" sz="1050" b="1" dirty="0">
                  <a:solidFill>
                    <a:schemeClr val="accent5">
                      <a:lumMod val="50000"/>
                    </a:schemeClr>
                  </a:solidFill>
                </a:rPr>
                <a:t> </a:t>
              </a:r>
              <a:r>
                <a:rPr lang="ru-RU" altLang="en-US" sz="1050" b="1" dirty="0" err="1">
                  <a:solidFill>
                    <a:schemeClr val="accent5">
                      <a:lumMod val="50000"/>
                    </a:schemeClr>
                  </a:solidFill>
                </a:rPr>
                <a:t>потік</a:t>
              </a:r>
              <a:r>
                <a:rPr lang="ru-RU" altLang="en-US" sz="1050" b="1" dirty="0">
                  <a:solidFill>
                    <a:schemeClr val="accent5">
                      <a:lumMod val="50000"/>
                    </a:schemeClr>
                  </a:solidFill>
                </a:rPr>
                <a:t> </a:t>
              </a:r>
              <a:r>
                <a:rPr lang="ru-RU" altLang="en-US" sz="1050" b="1" dirty="0" err="1">
                  <a:solidFill>
                    <a:schemeClr val="accent5">
                      <a:lumMod val="50000"/>
                    </a:schemeClr>
                  </a:solidFill>
                </a:rPr>
                <a:t>інвестицій</a:t>
              </a:r>
              <a:r>
                <a:rPr lang="ru-RU" altLang="en-US" sz="1050" b="1" dirty="0">
                  <a:solidFill>
                    <a:schemeClr val="accent5">
                      <a:lumMod val="50000"/>
                    </a:schemeClr>
                  </a:solidFill>
                </a:rPr>
                <a:t> </a:t>
              </a:r>
            </a:p>
            <a:p>
              <a:pPr marL="533400" indent="-533400" fontAlgn="base">
                <a:spcBef>
                  <a:spcPct val="20000"/>
                </a:spcBef>
                <a:spcAft>
                  <a:spcPct val="0"/>
                </a:spcAft>
                <a:buFont typeface="Arial" panose="020B0604020202020204" pitchFamily="34" charset="0"/>
                <a:buChar char="•"/>
              </a:pPr>
              <a:r>
                <a:rPr lang="ru-RU" altLang="en-US" sz="1050" b="1" dirty="0">
                  <a:solidFill>
                    <a:schemeClr val="accent5">
                      <a:lumMod val="50000"/>
                    </a:schemeClr>
                  </a:solidFill>
                </a:rPr>
                <a:t>Хороша </a:t>
              </a:r>
              <a:r>
                <a:rPr lang="ru-RU" altLang="en-US" sz="1050" b="1" dirty="0" err="1">
                  <a:solidFill>
                    <a:schemeClr val="accent5">
                      <a:lumMod val="50000"/>
                    </a:schemeClr>
                  </a:solidFill>
                </a:rPr>
                <a:t>репутація</a:t>
              </a:r>
              <a:r>
                <a:rPr lang="ru-RU" altLang="en-US" sz="1050" b="1" dirty="0">
                  <a:solidFill>
                    <a:schemeClr val="accent5">
                      <a:lumMod val="50000"/>
                    </a:schemeClr>
                  </a:solidFill>
                </a:rPr>
                <a:t> та </a:t>
              </a:r>
              <a:r>
                <a:rPr lang="ru-RU" altLang="en-US" sz="1050" b="1" dirty="0" err="1">
                  <a:solidFill>
                    <a:schemeClr val="accent5">
                      <a:lumMod val="50000"/>
                    </a:schemeClr>
                  </a:solidFill>
                </a:rPr>
                <a:t>імідж</a:t>
              </a:r>
              <a:r>
                <a:rPr lang="ru-RU" altLang="en-US" sz="1050" b="1" dirty="0">
                  <a:solidFill>
                    <a:schemeClr val="accent5">
                      <a:lumMod val="50000"/>
                    </a:schemeClr>
                  </a:solidFill>
                </a:rPr>
                <a:t> </a:t>
              </a:r>
              <a:r>
                <a:rPr lang="ru-RU" altLang="en-US" sz="1050" b="1" dirty="0" err="1">
                  <a:solidFill>
                    <a:schemeClr val="accent5">
                      <a:lumMod val="50000"/>
                    </a:schemeClr>
                  </a:solidFill>
                </a:rPr>
                <a:t>соціально</a:t>
              </a:r>
              <a:r>
                <a:rPr lang="uk-UA" altLang="en-US" sz="1050" b="1" dirty="0">
                  <a:solidFill>
                    <a:schemeClr val="accent5">
                      <a:lumMod val="50000"/>
                    </a:schemeClr>
                  </a:solidFill>
                </a:rPr>
                <a:t>ї </a:t>
              </a:r>
              <a:r>
                <a:rPr lang="ru-RU" altLang="en-US" sz="1050" b="1" dirty="0" err="1">
                  <a:solidFill>
                    <a:schemeClr val="accent5">
                      <a:lumMod val="50000"/>
                    </a:schemeClr>
                  </a:solidFill>
                </a:rPr>
                <a:t>відповідальної</a:t>
              </a:r>
              <a:r>
                <a:rPr lang="ru-RU" altLang="en-US" sz="1050" b="1" dirty="0">
                  <a:solidFill>
                    <a:schemeClr val="accent5">
                      <a:lumMod val="50000"/>
                    </a:schemeClr>
                  </a:solidFill>
                </a:rPr>
                <a:t> </a:t>
              </a:r>
              <a:r>
                <a:rPr lang="ru-RU" altLang="en-US" sz="1050" b="1" dirty="0" err="1">
                  <a:solidFill>
                    <a:schemeClr val="accent5">
                      <a:lumMod val="50000"/>
                    </a:schemeClr>
                  </a:solidFill>
                </a:rPr>
                <a:t>компанії</a:t>
              </a:r>
              <a:r>
                <a:rPr lang="ru-RU" altLang="en-US" sz="1050" b="1" dirty="0">
                  <a:solidFill>
                    <a:schemeClr val="accent5">
                      <a:lumMod val="50000"/>
                    </a:schemeClr>
                  </a:solidFill>
                </a:rPr>
                <a:t> </a:t>
              </a:r>
            </a:p>
            <a:p>
              <a:pPr marL="533400" indent="-533400" fontAlgn="base">
                <a:spcBef>
                  <a:spcPct val="20000"/>
                </a:spcBef>
                <a:spcAft>
                  <a:spcPct val="0"/>
                </a:spcAft>
                <a:buFont typeface="Arial" panose="020B0604020202020204" pitchFamily="34" charset="0"/>
                <a:buChar char="•"/>
              </a:pPr>
              <a:r>
                <a:rPr lang="ru-RU" altLang="en-US" sz="1050" b="1" dirty="0" err="1">
                  <a:solidFill>
                    <a:schemeClr val="accent5">
                      <a:lumMod val="50000"/>
                    </a:schemeClr>
                  </a:solidFill>
                </a:rPr>
                <a:t>Міцна</a:t>
              </a:r>
              <a:r>
                <a:rPr lang="ru-RU" altLang="en-US" sz="1050" b="1" dirty="0">
                  <a:solidFill>
                    <a:schemeClr val="accent5">
                      <a:lumMod val="50000"/>
                    </a:schemeClr>
                  </a:solidFill>
                </a:rPr>
                <a:t> та </a:t>
              </a:r>
              <a:r>
                <a:rPr lang="ru-RU" altLang="en-US" sz="1050" b="1" dirty="0" err="1">
                  <a:solidFill>
                    <a:schemeClr val="accent5">
                      <a:lumMod val="50000"/>
                    </a:schemeClr>
                  </a:solidFill>
                </a:rPr>
                <a:t>ефективна</a:t>
              </a:r>
              <a:r>
                <a:rPr lang="ru-RU" altLang="en-US" sz="1050" b="1" dirty="0">
                  <a:solidFill>
                    <a:schemeClr val="accent5">
                      <a:lumMod val="50000"/>
                    </a:schemeClr>
                  </a:solidFill>
                </a:rPr>
                <a:t> </a:t>
              </a:r>
              <a:r>
                <a:rPr lang="ru-RU" altLang="en-US" sz="1050" b="1" dirty="0" err="1">
                  <a:solidFill>
                    <a:schemeClr val="accent5">
                      <a:lumMod val="50000"/>
                    </a:schemeClr>
                  </a:solidFill>
                </a:rPr>
                <a:t>комунікаційна</a:t>
              </a:r>
              <a:r>
                <a:rPr lang="ru-RU" altLang="en-US" sz="1050" b="1" dirty="0">
                  <a:solidFill>
                    <a:schemeClr val="accent5">
                      <a:lumMod val="50000"/>
                    </a:schemeClr>
                  </a:solidFill>
                </a:rPr>
                <a:t> платформа </a:t>
              </a:r>
            </a:p>
            <a:p>
              <a:pPr marL="533400" indent="-533400" fontAlgn="base">
                <a:spcBef>
                  <a:spcPct val="20000"/>
                </a:spcBef>
                <a:spcAft>
                  <a:spcPct val="0"/>
                </a:spcAft>
                <a:buFont typeface="Arial" panose="020B0604020202020204" pitchFamily="34" charset="0"/>
                <a:buChar char="•"/>
              </a:pPr>
              <a:r>
                <a:rPr lang="ru-RU" altLang="en-US" sz="1050" b="1" dirty="0" err="1">
                  <a:solidFill>
                    <a:schemeClr val="accent5">
                      <a:lumMod val="50000"/>
                    </a:schemeClr>
                  </a:solidFill>
                </a:rPr>
                <a:t>Наявність</a:t>
              </a:r>
              <a:r>
                <a:rPr lang="ru-RU" altLang="en-US" sz="1050" b="1" dirty="0">
                  <a:solidFill>
                    <a:schemeClr val="accent5">
                      <a:lumMod val="50000"/>
                    </a:schemeClr>
                  </a:solidFill>
                </a:rPr>
                <a:t> </a:t>
              </a:r>
              <a:r>
                <a:rPr lang="ru-RU" altLang="en-US" sz="1050" b="1" dirty="0" err="1">
                  <a:solidFill>
                    <a:schemeClr val="accent5">
                      <a:lumMod val="50000"/>
                    </a:schemeClr>
                  </a:solidFill>
                </a:rPr>
                <a:t>власного</a:t>
              </a:r>
              <a:r>
                <a:rPr lang="ru-RU" altLang="en-US" sz="1050" b="1" dirty="0">
                  <a:solidFill>
                    <a:schemeClr val="accent5">
                      <a:lumMod val="50000"/>
                    </a:schemeClr>
                  </a:solidFill>
                </a:rPr>
                <a:t>, </a:t>
              </a:r>
              <a:r>
                <a:rPr lang="ru-RU" altLang="en-US" sz="1050" b="1" dirty="0" err="1">
                  <a:solidFill>
                    <a:schemeClr val="accent5">
                      <a:lumMod val="50000"/>
                    </a:schemeClr>
                  </a:solidFill>
                </a:rPr>
                <a:t>ефективного</a:t>
              </a:r>
              <a:r>
                <a:rPr lang="ru-RU" altLang="en-US" sz="1050" b="1" dirty="0">
                  <a:solidFill>
                    <a:schemeClr val="accent5">
                      <a:lumMod val="50000"/>
                    </a:schemeClr>
                  </a:solidFill>
                </a:rPr>
                <a:t> маркетингового </a:t>
              </a:r>
              <a:r>
                <a:rPr lang="ru-RU" altLang="en-US" sz="1050" b="1" dirty="0" err="1">
                  <a:solidFill>
                    <a:schemeClr val="accent5">
                      <a:lumMod val="50000"/>
                    </a:schemeClr>
                  </a:solidFill>
                </a:rPr>
                <a:t>відділу</a:t>
              </a:r>
              <a:r>
                <a:rPr lang="ru-RU" altLang="en-US" sz="1050" b="1" dirty="0">
                  <a:solidFill>
                    <a:schemeClr val="accent5">
                      <a:lumMod val="50000"/>
                    </a:schemeClr>
                  </a:solidFill>
                </a:rPr>
                <a:t> </a:t>
              </a:r>
            </a:p>
            <a:p>
              <a:pPr defTabSz="1031626"/>
              <a:endParaRPr lang="uk-UA" sz="1050" b="1" dirty="0">
                <a:solidFill>
                  <a:schemeClr val="accent5">
                    <a:lumMod val="50000"/>
                  </a:schemeClr>
                </a:solidFill>
              </a:endParaRPr>
            </a:p>
            <a:p>
              <a:pPr defTabSz="1031626"/>
              <a:endParaRPr lang="en-US" sz="1050" b="1" dirty="0">
                <a:solidFill>
                  <a:schemeClr val="accent5">
                    <a:lumMod val="50000"/>
                  </a:schemeClr>
                </a:solidFill>
              </a:endParaRPr>
            </a:p>
          </p:txBody>
        </p:sp>
        <p:sp>
          <p:nvSpPr>
            <p:cNvPr id="57" name="Rectangle 56"/>
            <p:cNvSpPr/>
            <p:nvPr/>
          </p:nvSpPr>
          <p:spPr>
            <a:xfrm>
              <a:off x="-36356" y="339122"/>
              <a:ext cx="1593585" cy="415921"/>
            </a:xfrm>
            <a:prstGeom prst="rect">
              <a:avLst/>
            </a:prstGeom>
          </p:spPr>
          <p:txBody>
            <a:bodyPr wrap="none" lIns="0" tIns="0" rIns="0" bIns="0">
              <a:spAutoFit/>
            </a:bodyPr>
            <a:lstStyle/>
            <a:p>
              <a:pPr algn="r" defTabSz="1031626"/>
              <a:r>
                <a:rPr lang="en-US" sz="3200" b="1" dirty="0">
                  <a:solidFill>
                    <a:srgbClr val="0070C0"/>
                  </a:solidFill>
                </a:rPr>
                <a:t>Strengths</a:t>
              </a:r>
              <a:endParaRPr lang="en-US" sz="2800" b="1" dirty="0">
                <a:solidFill>
                  <a:srgbClr val="0070C0"/>
                </a:solidFill>
              </a:endParaRPr>
            </a:p>
          </p:txBody>
        </p:sp>
      </p:grpSp>
      <p:grpSp>
        <p:nvGrpSpPr>
          <p:cNvPr id="6" name="Group 56"/>
          <p:cNvGrpSpPr/>
          <p:nvPr/>
        </p:nvGrpSpPr>
        <p:grpSpPr>
          <a:xfrm>
            <a:off x="1549515" y="3290119"/>
            <a:ext cx="2890303" cy="3624302"/>
            <a:chOff x="-373059" y="1044011"/>
            <a:chExt cx="2558611" cy="3219881"/>
          </a:xfrm>
        </p:grpSpPr>
        <p:sp>
          <p:nvSpPr>
            <p:cNvPr id="62" name="TextBox 61"/>
            <p:cNvSpPr txBox="1"/>
            <p:nvPr/>
          </p:nvSpPr>
          <p:spPr>
            <a:xfrm>
              <a:off x="-267059" y="1286206"/>
              <a:ext cx="2452611" cy="2977686"/>
            </a:xfrm>
            <a:prstGeom prst="rect">
              <a:avLst/>
            </a:prstGeom>
            <a:noFill/>
          </p:spPr>
          <p:txBody>
            <a:bodyPr wrap="square" lIns="0" tIns="0" rIns="0" bIns="0" rtlCol="0">
              <a:spAutoFit/>
            </a:bodyPr>
            <a:lstStyle/>
            <a:p>
              <a:pPr marL="171450" indent="-171450" defTabSz="1031626">
                <a:buFont typeface="Arial" panose="020B0604020202020204" pitchFamily="34" charset="0"/>
                <a:buChar char="•"/>
              </a:pPr>
              <a:endParaRPr lang="uk-UA" sz="1100" b="1" dirty="0">
                <a:solidFill>
                  <a:schemeClr val="accent5">
                    <a:lumMod val="50000"/>
                  </a:schemeClr>
                </a:solidFill>
              </a:endParaRPr>
            </a:p>
            <a:p>
              <a:pPr marL="171450" indent="-171450" fontAlgn="base">
                <a:spcBef>
                  <a:spcPct val="20000"/>
                </a:spcBef>
                <a:spcAft>
                  <a:spcPct val="0"/>
                </a:spcAft>
                <a:buFont typeface="Arial" panose="020B0604020202020204" pitchFamily="34" charset="0"/>
                <a:buChar char="•"/>
              </a:pPr>
              <a:r>
                <a:rPr lang="ru-RU" altLang="en-US" sz="1100" b="1" dirty="0" err="1">
                  <a:solidFill>
                    <a:schemeClr val="accent5">
                      <a:lumMod val="50000"/>
                    </a:schemeClr>
                  </a:solidFill>
                </a:rPr>
                <a:t>Збільшення</a:t>
              </a:r>
              <a:r>
                <a:rPr lang="ru-RU" altLang="en-US" sz="1100" b="1" dirty="0">
                  <a:solidFill>
                    <a:schemeClr val="accent5">
                      <a:lumMod val="50000"/>
                    </a:schemeClr>
                  </a:solidFill>
                </a:rPr>
                <a:t> </a:t>
              </a:r>
              <a:r>
                <a:rPr lang="ru-RU" altLang="en-US" sz="1100" b="1" dirty="0" err="1">
                  <a:solidFill>
                    <a:schemeClr val="accent5">
                      <a:lumMod val="50000"/>
                    </a:schemeClr>
                  </a:solidFill>
                </a:rPr>
                <a:t>кількості</a:t>
              </a:r>
              <a:r>
                <a:rPr lang="ru-RU" altLang="en-US" sz="1100" b="1" dirty="0">
                  <a:solidFill>
                    <a:schemeClr val="accent5">
                      <a:lumMod val="50000"/>
                    </a:schemeClr>
                  </a:solidFill>
                </a:rPr>
                <a:t> </a:t>
              </a:r>
              <a:r>
                <a:rPr lang="ru-RU" altLang="en-US" sz="1100" b="1" dirty="0" err="1">
                  <a:solidFill>
                    <a:schemeClr val="accent5">
                      <a:lumMod val="50000"/>
                    </a:schemeClr>
                  </a:solidFill>
                </a:rPr>
                <a:t>абонентів</a:t>
              </a:r>
              <a:r>
                <a:rPr lang="ru-RU" altLang="en-US" sz="1100" b="1" dirty="0">
                  <a:solidFill>
                    <a:schemeClr val="accent5">
                      <a:lumMod val="50000"/>
                    </a:schemeClr>
                  </a:solidFill>
                </a:rPr>
                <a:t> за </a:t>
              </a:r>
              <a:r>
                <a:rPr lang="ru-RU" altLang="en-US" sz="1100" b="1" dirty="0" err="1">
                  <a:solidFill>
                    <a:schemeClr val="accent5">
                      <a:lumMod val="50000"/>
                    </a:schemeClr>
                  </a:solidFill>
                </a:rPr>
                <a:t>рахунок</a:t>
              </a:r>
              <a:r>
                <a:rPr lang="ru-RU" altLang="en-US" sz="1100" b="1" dirty="0">
                  <a:solidFill>
                    <a:schemeClr val="accent5">
                      <a:lumMod val="50000"/>
                    </a:schemeClr>
                  </a:solidFill>
                </a:rPr>
                <a:t> </a:t>
              </a:r>
              <a:r>
                <a:rPr lang="ru-RU" altLang="en-US" sz="1100" b="1" dirty="0" err="1">
                  <a:solidFill>
                    <a:schemeClr val="accent5">
                      <a:lumMod val="50000"/>
                    </a:schemeClr>
                  </a:solidFill>
                </a:rPr>
                <a:t>постійного</a:t>
              </a:r>
              <a:r>
                <a:rPr lang="ru-RU" altLang="en-US" sz="1100" b="1" dirty="0">
                  <a:solidFill>
                    <a:schemeClr val="accent5">
                      <a:lumMod val="50000"/>
                    </a:schemeClr>
                  </a:solidFill>
                </a:rPr>
                <a:t> приросту </a:t>
              </a:r>
              <a:r>
                <a:rPr lang="ru-RU" altLang="en-US" sz="1100" b="1" dirty="0" err="1">
                  <a:solidFill>
                    <a:schemeClr val="accent5">
                      <a:lumMod val="50000"/>
                    </a:schemeClr>
                  </a:solidFill>
                </a:rPr>
                <a:t>користувачів</a:t>
              </a:r>
              <a:r>
                <a:rPr lang="ru-RU" altLang="en-US" sz="1100" b="1" dirty="0">
                  <a:solidFill>
                    <a:schemeClr val="accent5">
                      <a:lumMod val="50000"/>
                    </a:schemeClr>
                  </a:solidFill>
                </a:rPr>
                <a:t> </a:t>
              </a:r>
              <a:r>
                <a:rPr lang="ru-RU" altLang="en-US" sz="1100" b="1" dirty="0" err="1">
                  <a:solidFill>
                    <a:schemeClr val="accent5">
                      <a:lumMod val="50000"/>
                    </a:schemeClr>
                  </a:solidFill>
                </a:rPr>
                <a:t>мобільного</a:t>
              </a:r>
              <a:r>
                <a:rPr lang="ru-RU" altLang="en-US" sz="1100" b="1" dirty="0">
                  <a:solidFill>
                    <a:schemeClr val="accent5">
                      <a:lumMod val="50000"/>
                    </a:schemeClr>
                  </a:solidFill>
                </a:rPr>
                <a:t> </a:t>
              </a:r>
              <a:r>
                <a:rPr lang="ru-RU" altLang="en-US" sz="1100" b="1" dirty="0" err="1">
                  <a:solidFill>
                    <a:schemeClr val="accent5">
                      <a:lumMod val="50000"/>
                    </a:schemeClr>
                  </a:solidFill>
                </a:rPr>
                <a:t>зв’язку</a:t>
              </a:r>
              <a:r>
                <a:rPr lang="ru-RU" altLang="en-US" sz="1100" b="1" dirty="0">
                  <a:solidFill>
                    <a:schemeClr val="accent5">
                      <a:lumMod val="50000"/>
                    </a:schemeClr>
                  </a:solidFill>
                </a:rPr>
                <a:t> та </a:t>
              </a:r>
              <a:r>
                <a:rPr lang="ru-RU" altLang="en-US" sz="1100" b="1" dirty="0" err="1">
                  <a:solidFill>
                    <a:schemeClr val="accent5">
                      <a:lumMod val="50000"/>
                    </a:schemeClr>
                  </a:solidFill>
                </a:rPr>
                <a:t>зменшення</a:t>
              </a:r>
              <a:r>
                <a:rPr lang="ru-RU" altLang="en-US" sz="1100" b="1" dirty="0">
                  <a:solidFill>
                    <a:schemeClr val="accent5">
                      <a:lumMod val="50000"/>
                    </a:schemeClr>
                  </a:solidFill>
                </a:rPr>
                <a:t> </a:t>
              </a:r>
              <a:r>
                <a:rPr lang="ru-RU" altLang="en-US" sz="1100" b="1" dirty="0" err="1">
                  <a:solidFill>
                    <a:schemeClr val="accent5">
                      <a:lumMod val="50000"/>
                    </a:schemeClr>
                  </a:solidFill>
                </a:rPr>
                <a:t>користувачів</a:t>
              </a:r>
              <a:r>
                <a:rPr lang="ru-RU" altLang="en-US" sz="1100" b="1" dirty="0">
                  <a:solidFill>
                    <a:schemeClr val="accent5">
                      <a:lumMod val="50000"/>
                    </a:schemeClr>
                  </a:solidFill>
                </a:rPr>
                <a:t> </a:t>
              </a:r>
              <a:r>
                <a:rPr lang="ru-RU" altLang="en-US" sz="1100" b="1" dirty="0" err="1">
                  <a:solidFill>
                    <a:schemeClr val="accent5">
                      <a:lumMod val="50000"/>
                    </a:schemeClr>
                  </a:solidFill>
                </a:rPr>
                <a:t>фіксованої</a:t>
              </a:r>
              <a:r>
                <a:rPr lang="ru-RU" altLang="en-US" sz="1100" b="1" dirty="0">
                  <a:solidFill>
                    <a:schemeClr val="accent5">
                      <a:lumMod val="50000"/>
                    </a:schemeClr>
                  </a:solidFill>
                </a:rPr>
                <a:t> </a:t>
              </a:r>
              <a:r>
                <a:rPr lang="ru-RU" altLang="en-US" sz="1100" b="1" dirty="0" err="1">
                  <a:solidFill>
                    <a:schemeClr val="accent5">
                      <a:lumMod val="50000"/>
                    </a:schemeClr>
                  </a:solidFill>
                </a:rPr>
                <a:t>телефонії</a:t>
              </a:r>
              <a:r>
                <a:rPr lang="ru-RU" altLang="en-US" sz="1100" b="1" dirty="0">
                  <a:solidFill>
                    <a:schemeClr val="accent5">
                      <a:lumMod val="50000"/>
                    </a:schemeClr>
                  </a:solidFill>
                </a:rPr>
                <a:t> </a:t>
              </a:r>
              <a:endParaRPr lang="en-US" altLang="en-US" sz="1100" b="1" dirty="0">
                <a:solidFill>
                  <a:schemeClr val="accent5">
                    <a:lumMod val="50000"/>
                  </a:schemeClr>
                </a:solidFill>
              </a:endParaRPr>
            </a:p>
            <a:p>
              <a:pPr marL="171450" indent="-171450" fontAlgn="base">
                <a:spcBef>
                  <a:spcPct val="20000"/>
                </a:spcBef>
                <a:spcAft>
                  <a:spcPct val="0"/>
                </a:spcAft>
                <a:buFont typeface="Arial" panose="020B0604020202020204" pitchFamily="34" charset="0"/>
                <a:buChar char="•"/>
              </a:pPr>
              <a:r>
                <a:rPr lang="ru-RU" altLang="en-US" sz="1100" b="1" dirty="0" err="1">
                  <a:solidFill>
                    <a:schemeClr val="accent5">
                      <a:lumMod val="50000"/>
                    </a:schemeClr>
                  </a:solidFill>
                </a:rPr>
                <a:t>Залучення</a:t>
              </a:r>
              <a:r>
                <a:rPr lang="ru-RU" altLang="en-US" sz="1100" b="1" dirty="0">
                  <a:solidFill>
                    <a:schemeClr val="accent5">
                      <a:lumMod val="50000"/>
                    </a:schemeClr>
                  </a:solidFill>
                </a:rPr>
                <a:t> </a:t>
              </a:r>
              <a:r>
                <a:rPr lang="ru-RU" altLang="en-US" sz="1100" b="1" dirty="0" err="1">
                  <a:solidFill>
                    <a:schemeClr val="accent5">
                      <a:lumMod val="50000"/>
                    </a:schemeClr>
                  </a:solidFill>
                </a:rPr>
                <a:t>нових</a:t>
              </a:r>
              <a:r>
                <a:rPr lang="ru-RU" altLang="en-US" sz="1100" b="1" dirty="0">
                  <a:solidFill>
                    <a:schemeClr val="accent5">
                      <a:lumMod val="50000"/>
                    </a:schemeClr>
                  </a:solidFill>
                </a:rPr>
                <a:t> </a:t>
              </a:r>
              <a:r>
                <a:rPr lang="ru-RU" altLang="en-US" sz="1100" b="1" dirty="0" err="1">
                  <a:solidFill>
                    <a:schemeClr val="accent5">
                      <a:lumMod val="50000"/>
                    </a:schemeClr>
                  </a:solidFill>
                </a:rPr>
                <a:t>абонентів</a:t>
              </a:r>
              <a:r>
                <a:rPr lang="ru-RU" altLang="en-US" sz="1100" b="1" dirty="0">
                  <a:solidFill>
                    <a:schemeClr val="accent5">
                      <a:lumMod val="50000"/>
                    </a:schemeClr>
                  </a:solidFill>
                </a:rPr>
                <a:t> при </a:t>
              </a:r>
              <a:r>
                <a:rPr lang="ru-RU" altLang="en-US" sz="1100" b="1" dirty="0" err="1">
                  <a:solidFill>
                    <a:schemeClr val="accent5">
                      <a:lumMod val="50000"/>
                    </a:schemeClr>
                  </a:solidFill>
                </a:rPr>
                <a:t>якісному</a:t>
              </a:r>
              <a:r>
                <a:rPr lang="ru-RU" altLang="en-US" sz="1100" b="1" dirty="0">
                  <a:solidFill>
                    <a:schemeClr val="accent5">
                      <a:lumMod val="50000"/>
                    </a:schemeClr>
                  </a:solidFill>
                </a:rPr>
                <a:t> та </a:t>
              </a:r>
              <a:r>
                <a:rPr lang="ru-RU" altLang="en-US" sz="1100" b="1" dirty="0" err="1">
                  <a:solidFill>
                    <a:schemeClr val="accent5">
                      <a:lumMod val="50000"/>
                    </a:schemeClr>
                  </a:solidFill>
                </a:rPr>
                <a:t>ефективному</a:t>
              </a:r>
              <a:r>
                <a:rPr lang="ru-RU" altLang="en-US" sz="1100" b="1" dirty="0">
                  <a:solidFill>
                    <a:schemeClr val="accent5">
                      <a:lumMod val="50000"/>
                    </a:schemeClr>
                  </a:solidFill>
                </a:rPr>
                <a:t> </a:t>
              </a:r>
              <a:r>
                <a:rPr lang="ru-RU" altLang="en-US" sz="1100" b="1" dirty="0" err="1">
                  <a:solidFill>
                    <a:schemeClr val="accent5">
                      <a:lumMod val="50000"/>
                    </a:schemeClr>
                  </a:solidFill>
                </a:rPr>
                <a:t>впровадженні</a:t>
              </a:r>
              <a:r>
                <a:rPr lang="ru-RU" altLang="en-US" sz="1100" b="1" dirty="0">
                  <a:solidFill>
                    <a:schemeClr val="accent5">
                      <a:lumMod val="50000"/>
                    </a:schemeClr>
                  </a:solidFill>
                </a:rPr>
                <a:t> 3G </a:t>
              </a:r>
              <a:r>
                <a:rPr lang="ru-RU" altLang="en-US" sz="1100" b="1" dirty="0" err="1">
                  <a:solidFill>
                    <a:schemeClr val="accent5">
                      <a:lumMod val="50000"/>
                    </a:schemeClr>
                  </a:solidFill>
                </a:rPr>
                <a:t>зв’язку</a:t>
              </a:r>
              <a:r>
                <a:rPr lang="ru-RU" altLang="en-US" sz="1100" b="1" dirty="0">
                  <a:solidFill>
                    <a:schemeClr val="accent5">
                      <a:lumMod val="50000"/>
                    </a:schemeClr>
                  </a:solidFill>
                </a:rPr>
                <a:t> </a:t>
              </a:r>
              <a:endParaRPr lang="en-US" altLang="en-US" sz="1100" b="1" dirty="0">
                <a:solidFill>
                  <a:schemeClr val="accent5">
                    <a:lumMod val="50000"/>
                  </a:schemeClr>
                </a:solidFill>
              </a:endParaRPr>
            </a:p>
            <a:p>
              <a:pPr marL="171450" indent="-171450" fontAlgn="base">
                <a:spcBef>
                  <a:spcPct val="20000"/>
                </a:spcBef>
                <a:spcAft>
                  <a:spcPct val="0"/>
                </a:spcAft>
                <a:buFont typeface="Arial" panose="020B0604020202020204" pitchFamily="34" charset="0"/>
                <a:buChar char="•"/>
              </a:pPr>
              <a:r>
                <a:rPr lang="ru-RU" altLang="en-US" sz="1100" b="1" dirty="0" err="1">
                  <a:solidFill>
                    <a:schemeClr val="accent5">
                      <a:lumMod val="50000"/>
                    </a:schemeClr>
                  </a:solidFill>
                </a:rPr>
                <a:t>Збереження</a:t>
              </a:r>
              <a:r>
                <a:rPr lang="ru-RU" altLang="en-US" sz="1100" b="1" dirty="0">
                  <a:solidFill>
                    <a:schemeClr val="accent5">
                      <a:lumMod val="50000"/>
                    </a:schemeClr>
                  </a:solidFill>
                </a:rPr>
                <a:t> </a:t>
              </a:r>
              <a:r>
                <a:rPr lang="ru-RU" altLang="en-US" sz="1100" b="1" dirty="0" err="1">
                  <a:solidFill>
                    <a:schemeClr val="accent5">
                      <a:lumMod val="50000"/>
                    </a:schemeClr>
                  </a:solidFill>
                </a:rPr>
                <a:t>абонентів</a:t>
              </a:r>
              <a:r>
                <a:rPr lang="ru-RU" altLang="en-US" sz="1100" b="1" dirty="0">
                  <a:solidFill>
                    <a:schemeClr val="accent5">
                      <a:lumMod val="50000"/>
                    </a:schemeClr>
                  </a:solidFill>
                </a:rPr>
                <a:t>, за </a:t>
              </a:r>
              <a:r>
                <a:rPr lang="ru-RU" altLang="en-US" sz="1100" b="1" dirty="0" err="1">
                  <a:solidFill>
                    <a:schemeClr val="accent5">
                      <a:lumMod val="50000"/>
                    </a:schemeClr>
                  </a:solidFill>
                </a:rPr>
                <a:t>рахунок</a:t>
              </a:r>
              <a:r>
                <a:rPr lang="ru-RU" altLang="en-US" sz="1100" b="1" dirty="0">
                  <a:solidFill>
                    <a:schemeClr val="accent5">
                      <a:lumMod val="50000"/>
                    </a:schemeClr>
                  </a:solidFill>
                </a:rPr>
                <a:t> </a:t>
              </a:r>
              <a:r>
                <a:rPr lang="ru-RU" altLang="en-US" sz="1100" b="1" dirty="0" err="1">
                  <a:solidFill>
                    <a:schemeClr val="accent5">
                      <a:lumMod val="50000"/>
                    </a:schemeClr>
                  </a:solidFill>
                </a:rPr>
                <a:t>зміни</a:t>
              </a:r>
              <a:r>
                <a:rPr lang="ru-RU" altLang="en-US" sz="1100" b="1" dirty="0">
                  <a:solidFill>
                    <a:schemeClr val="accent5">
                      <a:lumMod val="50000"/>
                    </a:schemeClr>
                  </a:solidFill>
                </a:rPr>
                <a:t> </a:t>
              </a:r>
              <a:r>
                <a:rPr lang="ru-RU" altLang="en-US" sz="1100" b="1" dirty="0" err="1">
                  <a:solidFill>
                    <a:schemeClr val="accent5">
                      <a:lumMod val="50000"/>
                    </a:schemeClr>
                  </a:solidFill>
                </a:rPr>
                <a:t>тарифних</a:t>
              </a:r>
              <a:r>
                <a:rPr lang="ru-RU" altLang="en-US" sz="1100" b="1" dirty="0">
                  <a:solidFill>
                    <a:schemeClr val="accent5">
                      <a:lumMod val="50000"/>
                    </a:schemeClr>
                  </a:solidFill>
                </a:rPr>
                <a:t> </a:t>
              </a:r>
              <a:r>
                <a:rPr lang="ru-RU" altLang="en-US" sz="1100" b="1" dirty="0" err="1">
                  <a:solidFill>
                    <a:schemeClr val="accent5">
                      <a:lumMod val="50000"/>
                    </a:schemeClr>
                  </a:solidFill>
                </a:rPr>
                <a:t>планів</a:t>
              </a:r>
              <a:r>
                <a:rPr lang="ru-RU" altLang="en-US" sz="1100" b="1" dirty="0">
                  <a:solidFill>
                    <a:schemeClr val="accent5">
                      <a:lumMod val="50000"/>
                    </a:schemeClr>
                  </a:solidFill>
                </a:rPr>
                <a:t>, </a:t>
              </a:r>
              <a:r>
                <a:rPr lang="ru-RU" altLang="en-US" sz="1100" b="1" dirty="0" err="1">
                  <a:solidFill>
                    <a:schemeClr val="accent5">
                      <a:lumMod val="50000"/>
                    </a:schemeClr>
                  </a:solidFill>
                </a:rPr>
                <a:t>спрямованих</a:t>
              </a:r>
              <a:r>
                <a:rPr lang="ru-RU" altLang="en-US" sz="1100" b="1" dirty="0">
                  <a:solidFill>
                    <a:schemeClr val="accent5">
                      <a:lumMod val="50000"/>
                    </a:schemeClr>
                  </a:solidFill>
                </a:rPr>
                <a:t> для </a:t>
              </a:r>
              <a:r>
                <a:rPr lang="ru-RU" altLang="en-US" sz="1100" b="1" dirty="0" err="1">
                  <a:solidFill>
                    <a:schemeClr val="accent5">
                      <a:lumMod val="50000"/>
                    </a:schemeClr>
                  </a:solidFill>
                </a:rPr>
                <a:t>абонентів</a:t>
              </a:r>
              <a:r>
                <a:rPr lang="ru-RU" altLang="en-US" sz="1100" b="1" dirty="0">
                  <a:solidFill>
                    <a:schemeClr val="accent5">
                      <a:lumMod val="50000"/>
                    </a:schemeClr>
                  </a:solidFill>
                </a:rPr>
                <a:t>, </a:t>
              </a:r>
              <a:r>
                <a:rPr lang="ru-RU" altLang="en-US" sz="1100" b="1" dirty="0" err="1">
                  <a:solidFill>
                    <a:schemeClr val="accent5">
                      <a:lumMod val="50000"/>
                    </a:schemeClr>
                  </a:solidFill>
                </a:rPr>
                <a:t>які</a:t>
              </a:r>
              <a:r>
                <a:rPr lang="ru-RU" altLang="en-US" sz="1100" b="1" dirty="0">
                  <a:solidFill>
                    <a:schemeClr val="accent5">
                      <a:lumMod val="50000"/>
                    </a:schemeClr>
                  </a:solidFill>
                </a:rPr>
                <a:t> </a:t>
              </a:r>
              <a:r>
                <a:rPr lang="ru-RU" altLang="en-US" sz="1100" b="1" dirty="0" err="1">
                  <a:solidFill>
                    <a:schemeClr val="accent5">
                      <a:lumMod val="50000"/>
                    </a:schemeClr>
                  </a:solidFill>
                </a:rPr>
                <a:t>бажають</a:t>
              </a:r>
              <a:r>
                <a:rPr lang="ru-RU" altLang="en-US" sz="1100" b="1" dirty="0">
                  <a:solidFill>
                    <a:schemeClr val="accent5">
                      <a:lumMod val="50000"/>
                    </a:schemeClr>
                  </a:solidFill>
                </a:rPr>
                <a:t> </a:t>
              </a:r>
              <a:r>
                <a:rPr lang="ru-RU" altLang="en-US" sz="1100" b="1" dirty="0" err="1">
                  <a:solidFill>
                    <a:schemeClr val="accent5">
                      <a:lumMod val="50000"/>
                    </a:schemeClr>
                  </a:solidFill>
                </a:rPr>
                <a:t>економити</a:t>
              </a:r>
              <a:r>
                <a:rPr lang="ru-RU" altLang="en-US" sz="1100" b="1" dirty="0">
                  <a:solidFill>
                    <a:schemeClr val="accent5">
                      <a:lumMod val="50000"/>
                    </a:schemeClr>
                  </a:solidFill>
                </a:rPr>
                <a:t> </a:t>
              </a:r>
              <a:endParaRPr lang="en-US" altLang="en-US" sz="1100" b="1" dirty="0">
                <a:solidFill>
                  <a:schemeClr val="accent5">
                    <a:lumMod val="50000"/>
                  </a:schemeClr>
                </a:solidFill>
              </a:endParaRPr>
            </a:p>
            <a:p>
              <a:pPr marL="171450" indent="-171450" fontAlgn="base">
                <a:spcBef>
                  <a:spcPct val="20000"/>
                </a:spcBef>
                <a:spcAft>
                  <a:spcPct val="0"/>
                </a:spcAft>
                <a:buFont typeface="Arial" panose="020B0604020202020204" pitchFamily="34" charset="0"/>
                <a:buChar char="•"/>
              </a:pPr>
              <a:r>
                <a:rPr lang="ru-RU" altLang="en-US" sz="1100" b="1" dirty="0" err="1">
                  <a:solidFill>
                    <a:schemeClr val="accent5">
                      <a:lumMod val="50000"/>
                    </a:schemeClr>
                  </a:solidFill>
                </a:rPr>
                <a:t>Підвищення</a:t>
              </a:r>
              <a:r>
                <a:rPr lang="ru-RU" altLang="en-US" sz="1100" b="1" dirty="0">
                  <a:solidFill>
                    <a:schemeClr val="accent5">
                      <a:lumMod val="50000"/>
                    </a:schemeClr>
                  </a:solidFill>
                </a:rPr>
                <a:t> </a:t>
              </a:r>
              <a:r>
                <a:rPr lang="ru-RU" altLang="en-US" sz="1100" b="1" dirty="0" err="1">
                  <a:solidFill>
                    <a:schemeClr val="accent5">
                      <a:lumMod val="50000"/>
                    </a:schemeClr>
                  </a:solidFill>
                </a:rPr>
                <a:t>довіри</a:t>
              </a:r>
              <a:r>
                <a:rPr lang="ru-RU" altLang="en-US" sz="1100" b="1" dirty="0">
                  <a:solidFill>
                    <a:schemeClr val="accent5">
                      <a:lumMod val="50000"/>
                    </a:schemeClr>
                  </a:solidFill>
                </a:rPr>
                <a:t> до бренду за </a:t>
              </a:r>
              <a:r>
                <a:rPr lang="ru-RU" altLang="en-US" sz="1100" b="1" dirty="0" err="1">
                  <a:solidFill>
                    <a:schemeClr val="accent5">
                      <a:lumMod val="50000"/>
                    </a:schemeClr>
                  </a:solidFill>
                </a:rPr>
                <a:t>рахунок</a:t>
              </a:r>
              <a:r>
                <a:rPr lang="ru-RU" altLang="en-US" sz="1100" b="1" dirty="0">
                  <a:solidFill>
                    <a:schemeClr val="accent5">
                      <a:lumMod val="50000"/>
                    </a:schemeClr>
                  </a:solidFill>
                </a:rPr>
                <a:t> </a:t>
              </a:r>
              <a:r>
                <a:rPr lang="ru-RU" altLang="en-US" sz="1100" b="1" dirty="0" err="1">
                  <a:solidFill>
                    <a:schemeClr val="accent5">
                      <a:lumMod val="50000"/>
                    </a:schemeClr>
                  </a:solidFill>
                </a:rPr>
                <a:t>створення</a:t>
              </a:r>
              <a:r>
                <a:rPr lang="ru-RU" altLang="en-US" sz="1100" b="1" dirty="0">
                  <a:solidFill>
                    <a:schemeClr val="accent5">
                      <a:lumMod val="50000"/>
                    </a:schemeClr>
                  </a:solidFill>
                </a:rPr>
                <a:t> </a:t>
              </a:r>
              <a:r>
                <a:rPr lang="ru-RU" altLang="en-US" sz="1100" b="1" dirty="0" err="1">
                  <a:solidFill>
                    <a:schemeClr val="accent5">
                      <a:lumMod val="50000"/>
                    </a:schemeClr>
                  </a:solidFill>
                </a:rPr>
                <a:t>іміджу</a:t>
              </a:r>
              <a:r>
                <a:rPr lang="ru-RU" altLang="en-US" sz="1100" b="1" dirty="0">
                  <a:solidFill>
                    <a:schemeClr val="accent5">
                      <a:lumMod val="50000"/>
                    </a:schemeClr>
                  </a:solidFill>
                </a:rPr>
                <a:t> «</a:t>
              </a:r>
              <a:r>
                <a:rPr lang="ru-RU" altLang="en-US" sz="1100" b="1" dirty="0" err="1">
                  <a:solidFill>
                    <a:schemeClr val="accent5">
                      <a:lumMod val="50000"/>
                    </a:schemeClr>
                  </a:solidFill>
                </a:rPr>
                <a:t>патріотичної</a:t>
              </a:r>
              <a:r>
                <a:rPr lang="ru-RU" altLang="en-US" sz="1100" b="1" dirty="0">
                  <a:solidFill>
                    <a:schemeClr val="accent5">
                      <a:lumMod val="50000"/>
                    </a:schemeClr>
                  </a:solidFill>
                </a:rPr>
                <a:t>» </a:t>
              </a:r>
              <a:r>
                <a:rPr lang="ru-RU" altLang="en-US" sz="1100" b="1" dirty="0" err="1">
                  <a:solidFill>
                    <a:schemeClr val="accent5">
                      <a:lumMod val="50000"/>
                    </a:schemeClr>
                  </a:solidFill>
                </a:rPr>
                <a:t>компанії</a:t>
              </a:r>
              <a:r>
                <a:rPr lang="ru-RU" altLang="en-US" sz="1100" b="1" dirty="0">
                  <a:solidFill>
                    <a:schemeClr val="accent5">
                      <a:lumMod val="50000"/>
                    </a:schemeClr>
                  </a:solidFill>
                </a:rPr>
                <a:t>, </a:t>
              </a:r>
              <a:r>
                <a:rPr lang="ru-RU" altLang="en-US" sz="1100" b="1" dirty="0" err="1">
                  <a:solidFill>
                    <a:schemeClr val="accent5">
                      <a:lumMod val="50000"/>
                    </a:schemeClr>
                  </a:solidFill>
                </a:rPr>
                <a:t>внаслідок</a:t>
              </a:r>
              <a:r>
                <a:rPr lang="ru-RU" altLang="en-US" sz="1100" b="1" dirty="0">
                  <a:solidFill>
                    <a:schemeClr val="accent5">
                      <a:lumMod val="50000"/>
                    </a:schemeClr>
                  </a:solidFill>
                </a:rPr>
                <a:t> </a:t>
              </a:r>
              <a:r>
                <a:rPr lang="ru-RU" altLang="en-US" sz="1100" b="1" dirty="0" err="1">
                  <a:solidFill>
                    <a:schemeClr val="accent5">
                      <a:lumMod val="50000"/>
                    </a:schemeClr>
                  </a:solidFill>
                </a:rPr>
                <a:t>зростання</a:t>
              </a:r>
              <a:r>
                <a:rPr lang="ru-RU" altLang="en-US" sz="1100" b="1" dirty="0">
                  <a:solidFill>
                    <a:schemeClr val="accent5">
                      <a:lumMod val="50000"/>
                    </a:schemeClr>
                  </a:solidFill>
                </a:rPr>
                <a:t> </a:t>
              </a:r>
              <a:r>
                <a:rPr lang="ru-RU" altLang="en-US" sz="1100" b="1" dirty="0" err="1">
                  <a:solidFill>
                    <a:schemeClr val="accent5">
                      <a:lumMod val="50000"/>
                    </a:schemeClr>
                  </a:solidFill>
                </a:rPr>
                <a:t>патріотко-налаштованого</a:t>
              </a:r>
              <a:r>
                <a:rPr lang="uk-UA" altLang="en-US" sz="1100" b="1" dirty="0">
                  <a:solidFill>
                    <a:schemeClr val="accent5">
                      <a:lumMod val="50000"/>
                    </a:schemeClr>
                  </a:solidFill>
                </a:rPr>
                <a:t> </a:t>
              </a:r>
              <a:r>
                <a:rPr lang="ru-RU" altLang="en-US" sz="1100" b="1" dirty="0" err="1">
                  <a:solidFill>
                    <a:schemeClr val="accent5">
                      <a:lumMod val="50000"/>
                    </a:schemeClr>
                  </a:solidFill>
                </a:rPr>
                <a:t>населення</a:t>
              </a:r>
              <a:r>
                <a:rPr lang="ru-RU" altLang="en-US" sz="1100" b="1" dirty="0">
                  <a:solidFill>
                    <a:schemeClr val="accent5">
                      <a:lumMod val="50000"/>
                    </a:schemeClr>
                  </a:solidFill>
                </a:rPr>
                <a:t> </a:t>
              </a:r>
            </a:p>
            <a:p>
              <a:pPr marL="171450" indent="-171450" algn="r" defTabSz="1031626">
                <a:buFont typeface="Arial" panose="020B0604020202020204" pitchFamily="34" charset="0"/>
                <a:buChar char="•"/>
              </a:pPr>
              <a:endParaRPr lang="en-US" sz="1100" b="1" dirty="0">
                <a:solidFill>
                  <a:schemeClr val="accent5">
                    <a:lumMod val="50000"/>
                  </a:schemeClr>
                </a:solidFill>
              </a:endParaRPr>
            </a:p>
          </p:txBody>
        </p:sp>
        <p:sp>
          <p:nvSpPr>
            <p:cNvPr id="64" name="Rectangle 63"/>
            <p:cNvSpPr/>
            <p:nvPr/>
          </p:nvSpPr>
          <p:spPr>
            <a:xfrm>
              <a:off x="-373059" y="1044011"/>
              <a:ext cx="2355611" cy="437493"/>
            </a:xfrm>
            <a:prstGeom prst="rect">
              <a:avLst/>
            </a:prstGeom>
          </p:spPr>
          <p:txBody>
            <a:bodyPr wrap="none" lIns="0" tIns="0" rIns="0" bIns="0">
              <a:spAutoFit/>
            </a:bodyPr>
            <a:lstStyle/>
            <a:p>
              <a:pPr algn="r" defTabSz="1031626"/>
              <a:r>
                <a:rPr lang="en-US" sz="3200" b="1" dirty="0">
                  <a:solidFill>
                    <a:srgbClr val="0070C0"/>
                  </a:solidFill>
                </a:rPr>
                <a:t>Opportunities</a:t>
              </a:r>
              <a:endParaRPr lang="en-US" sz="2800" b="1" dirty="0">
                <a:solidFill>
                  <a:srgbClr val="0070C0"/>
                </a:solidFill>
              </a:endParaRPr>
            </a:p>
          </p:txBody>
        </p:sp>
      </p:grpSp>
      <p:grpSp>
        <p:nvGrpSpPr>
          <p:cNvPr id="7" name="Group 65"/>
          <p:cNvGrpSpPr/>
          <p:nvPr/>
        </p:nvGrpSpPr>
        <p:grpSpPr>
          <a:xfrm>
            <a:off x="4439817" y="1741704"/>
            <a:ext cx="952314" cy="175130"/>
            <a:chOff x="3069197" y="1325205"/>
            <a:chExt cx="843026" cy="150420"/>
          </a:xfrm>
        </p:grpSpPr>
        <p:cxnSp>
          <p:nvCxnSpPr>
            <p:cNvPr id="67" name="Straight Connector 66"/>
            <p:cNvCxnSpPr/>
            <p:nvPr/>
          </p:nvCxnSpPr>
          <p:spPr>
            <a:xfrm flipH="1" flipV="1">
              <a:off x="3750327" y="1325206"/>
              <a:ext cx="161896" cy="150419"/>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3069197" y="1325205"/>
              <a:ext cx="681130" cy="1"/>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 name="Group 75"/>
          <p:cNvGrpSpPr/>
          <p:nvPr/>
        </p:nvGrpSpPr>
        <p:grpSpPr>
          <a:xfrm flipV="1">
            <a:off x="4439818" y="4818773"/>
            <a:ext cx="861390" cy="256450"/>
            <a:chOff x="3069198" y="1460250"/>
            <a:chExt cx="762537" cy="220268"/>
          </a:xfrm>
        </p:grpSpPr>
        <p:cxnSp>
          <p:nvCxnSpPr>
            <p:cNvPr id="77" name="Straight Connector 76"/>
            <p:cNvCxnSpPr/>
            <p:nvPr/>
          </p:nvCxnSpPr>
          <p:spPr>
            <a:xfrm flipH="1" flipV="1">
              <a:off x="3592681" y="1460250"/>
              <a:ext cx="239054" cy="220268"/>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flipV="1">
              <a:off x="3069198" y="1460250"/>
              <a:ext cx="523485" cy="3667"/>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0" name="Group 78"/>
          <p:cNvGrpSpPr/>
          <p:nvPr/>
        </p:nvGrpSpPr>
        <p:grpSpPr>
          <a:xfrm flipH="1" flipV="1">
            <a:off x="6773244" y="1728048"/>
            <a:ext cx="1177877" cy="3392287"/>
            <a:chOff x="2901397" y="1460250"/>
            <a:chExt cx="1042704" cy="2865151"/>
          </a:xfrm>
        </p:grpSpPr>
        <p:cxnSp>
          <p:nvCxnSpPr>
            <p:cNvPr id="80" name="Straight Connector 79"/>
            <p:cNvCxnSpPr/>
            <p:nvPr/>
          </p:nvCxnSpPr>
          <p:spPr>
            <a:xfrm flipH="1" flipV="1">
              <a:off x="3592681" y="1460250"/>
              <a:ext cx="239054" cy="220268"/>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2901397" y="1463918"/>
              <a:ext cx="691284" cy="0"/>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3705047" y="4105133"/>
              <a:ext cx="239054" cy="220268"/>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013759" y="4324069"/>
              <a:ext cx="691284" cy="0"/>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42" name="Freeform 41"/>
          <p:cNvSpPr/>
          <p:nvPr/>
        </p:nvSpPr>
        <p:spPr>
          <a:xfrm>
            <a:off x="4531569" y="1734904"/>
            <a:ext cx="1610367" cy="1687838"/>
          </a:xfrm>
          <a:custGeom>
            <a:avLst/>
            <a:gdLst>
              <a:gd name="connsiteX0" fmla="*/ 0 w 1759712"/>
              <a:gd name="connsiteY0" fmla="*/ 1759712 h 1759712"/>
              <a:gd name="connsiteX1" fmla="*/ 515410 w 1759712"/>
              <a:gd name="connsiteY1" fmla="*/ 515408 h 1759712"/>
              <a:gd name="connsiteX2" fmla="*/ 1759716 w 1759712"/>
              <a:gd name="connsiteY2" fmla="*/ 2 h 1759712"/>
              <a:gd name="connsiteX3" fmla="*/ 1759712 w 1759712"/>
              <a:gd name="connsiteY3" fmla="*/ 1759712 h 1759712"/>
              <a:gd name="connsiteX4" fmla="*/ 0 w 1759712"/>
              <a:gd name="connsiteY4" fmla="*/ 1759712 h 1759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712" h="1759712">
                <a:moveTo>
                  <a:pt x="0" y="1759712"/>
                </a:moveTo>
                <a:cubicBezTo>
                  <a:pt x="1" y="1293007"/>
                  <a:pt x="185399" y="845418"/>
                  <a:pt x="515410" y="515408"/>
                </a:cubicBezTo>
                <a:cubicBezTo>
                  <a:pt x="845421" y="185398"/>
                  <a:pt x="1293011" y="1"/>
                  <a:pt x="1759716" y="2"/>
                </a:cubicBezTo>
                <a:cubicBezTo>
                  <a:pt x="1759715" y="586572"/>
                  <a:pt x="1759713" y="1173142"/>
                  <a:pt x="1759712" y="1759712"/>
                </a:cubicBezTo>
                <a:lnTo>
                  <a:pt x="0" y="1759712"/>
                </a:lnTo>
                <a:close/>
              </a:path>
            </a:pathLst>
          </a:cu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4545" tIns="714542" rIns="199136" bIns="199136" numCol="1" spcCol="1270" anchor="ctr" anchorCtr="0">
            <a:noAutofit/>
          </a:bodyPr>
          <a:lstStyle/>
          <a:p>
            <a:pPr algn="ctr" defTabSz="1244600">
              <a:lnSpc>
                <a:spcPct val="90000"/>
              </a:lnSpc>
              <a:spcBef>
                <a:spcPct val="0"/>
              </a:spcBef>
              <a:spcAft>
                <a:spcPct val="35000"/>
              </a:spcAft>
            </a:pPr>
            <a:r>
              <a:rPr lang="en-US" sz="6600" dirty="0">
                <a:solidFill>
                  <a:srgbClr val="FFFFFF"/>
                </a:solidFill>
                <a:latin typeface="Times New Roman" panose="02020603050405020304" pitchFamily="18" charset="0"/>
                <a:cs typeface="Times New Roman" panose="02020603050405020304" pitchFamily="18" charset="0"/>
              </a:rPr>
              <a:t>S</a:t>
            </a:r>
          </a:p>
        </p:txBody>
      </p:sp>
      <p:sp>
        <p:nvSpPr>
          <p:cNvPr id="43" name="Freeform 42"/>
          <p:cNvSpPr/>
          <p:nvPr/>
        </p:nvSpPr>
        <p:spPr>
          <a:xfrm>
            <a:off x="6216316" y="1734904"/>
            <a:ext cx="1610367" cy="1687838"/>
          </a:xfrm>
          <a:custGeom>
            <a:avLst/>
            <a:gdLst>
              <a:gd name="connsiteX0" fmla="*/ 0 w 1759712"/>
              <a:gd name="connsiteY0" fmla="*/ 1759712 h 1759712"/>
              <a:gd name="connsiteX1" fmla="*/ 515410 w 1759712"/>
              <a:gd name="connsiteY1" fmla="*/ 515408 h 1759712"/>
              <a:gd name="connsiteX2" fmla="*/ 1759716 w 1759712"/>
              <a:gd name="connsiteY2" fmla="*/ 2 h 1759712"/>
              <a:gd name="connsiteX3" fmla="*/ 1759712 w 1759712"/>
              <a:gd name="connsiteY3" fmla="*/ 1759712 h 1759712"/>
              <a:gd name="connsiteX4" fmla="*/ 0 w 1759712"/>
              <a:gd name="connsiteY4" fmla="*/ 1759712 h 1759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712" h="1759712">
                <a:moveTo>
                  <a:pt x="0" y="0"/>
                </a:moveTo>
                <a:cubicBezTo>
                  <a:pt x="466705" y="1"/>
                  <a:pt x="914294" y="185399"/>
                  <a:pt x="1244304" y="515410"/>
                </a:cubicBezTo>
                <a:cubicBezTo>
                  <a:pt x="1574314" y="845421"/>
                  <a:pt x="1759711" y="1293011"/>
                  <a:pt x="1759710" y="1759716"/>
                </a:cubicBezTo>
                <a:cubicBezTo>
                  <a:pt x="1173140" y="1759715"/>
                  <a:pt x="586570" y="1759713"/>
                  <a:pt x="0" y="1759712"/>
                </a:cubicBezTo>
                <a:lnTo>
                  <a:pt x="0" y="0"/>
                </a:lnTo>
                <a:close/>
              </a:path>
            </a:pathLst>
          </a:custGeom>
          <a:solidFill>
            <a:schemeClr val="tx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137" tIns="714545" rIns="714541" bIns="199136" numCol="1" spcCol="1270" anchor="ctr" anchorCtr="0">
            <a:noAutofit/>
          </a:bodyPr>
          <a:lstStyle/>
          <a:p>
            <a:pPr algn="ctr" defTabSz="1244600">
              <a:lnSpc>
                <a:spcPct val="90000"/>
              </a:lnSpc>
              <a:spcBef>
                <a:spcPct val="0"/>
              </a:spcBef>
              <a:spcAft>
                <a:spcPct val="35000"/>
              </a:spcAft>
            </a:pPr>
            <a:r>
              <a:rPr lang="en-US" sz="6600" dirty="0">
                <a:solidFill>
                  <a:srgbClr val="FFFFFF"/>
                </a:solidFill>
                <a:latin typeface="Times New Roman" panose="02020603050405020304" pitchFamily="18" charset="0"/>
                <a:cs typeface="Times New Roman" panose="02020603050405020304" pitchFamily="18" charset="0"/>
              </a:rPr>
              <a:t>W</a:t>
            </a:r>
          </a:p>
        </p:txBody>
      </p:sp>
      <p:sp>
        <p:nvSpPr>
          <p:cNvPr id="44" name="Freeform 43"/>
          <p:cNvSpPr/>
          <p:nvPr/>
        </p:nvSpPr>
        <p:spPr>
          <a:xfrm>
            <a:off x="6216316" y="3500700"/>
            <a:ext cx="1610367" cy="1687839"/>
          </a:xfrm>
          <a:custGeom>
            <a:avLst/>
            <a:gdLst>
              <a:gd name="connsiteX0" fmla="*/ 0 w 1759712"/>
              <a:gd name="connsiteY0" fmla="*/ 1759712 h 1759712"/>
              <a:gd name="connsiteX1" fmla="*/ 515410 w 1759712"/>
              <a:gd name="connsiteY1" fmla="*/ 515408 h 1759712"/>
              <a:gd name="connsiteX2" fmla="*/ 1759716 w 1759712"/>
              <a:gd name="connsiteY2" fmla="*/ 2 h 1759712"/>
              <a:gd name="connsiteX3" fmla="*/ 1759712 w 1759712"/>
              <a:gd name="connsiteY3" fmla="*/ 1759712 h 1759712"/>
              <a:gd name="connsiteX4" fmla="*/ 0 w 1759712"/>
              <a:gd name="connsiteY4" fmla="*/ 1759712 h 1759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712" h="1759712">
                <a:moveTo>
                  <a:pt x="1759712" y="0"/>
                </a:moveTo>
                <a:cubicBezTo>
                  <a:pt x="1759711" y="466705"/>
                  <a:pt x="1574313" y="914294"/>
                  <a:pt x="1244302" y="1244304"/>
                </a:cubicBezTo>
                <a:cubicBezTo>
                  <a:pt x="914291" y="1574314"/>
                  <a:pt x="466701" y="1759711"/>
                  <a:pt x="-3" y="1759710"/>
                </a:cubicBezTo>
                <a:cubicBezTo>
                  <a:pt x="-2" y="1173140"/>
                  <a:pt x="0" y="586570"/>
                  <a:pt x="0" y="0"/>
                </a:cubicBezTo>
                <a:lnTo>
                  <a:pt x="1759712" y="0"/>
                </a:lnTo>
                <a:close/>
              </a:path>
            </a:pathLst>
          </a:custGeom>
          <a:solidFill>
            <a:srgbClr val="0020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136" tIns="199137" rIns="714545" bIns="714542" numCol="1" spcCol="1270" anchor="ctr" anchorCtr="0">
            <a:noAutofit/>
          </a:bodyPr>
          <a:lstStyle/>
          <a:p>
            <a:pPr algn="ctr" defTabSz="1244600">
              <a:lnSpc>
                <a:spcPct val="90000"/>
              </a:lnSpc>
              <a:spcBef>
                <a:spcPct val="0"/>
              </a:spcBef>
              <a:spcAft>
                <a:spcPct val="35000"/>
              </a:spcAft>
            </a:pPr>
            <a:r>
              <a:rPr lang="en-US" sz="6600" dirty="0">
                <a:solidFill>
                  <a:srgbClr val="FFFFFF"/>
                </a:solidFill>
                <a:latin typeface="Times New Roman" panose="02020603050405020304" pitchFamily="18" charset="0"/>
                <a:cs typeface="Times New Roman" panose="02020603050405020304" pitchFamily="18" charset="0"/>
              </a:rPr>
              <a:t>T</a:t>
            </a:r>
          </a:p>
        </p:txBody>
      </p:sp>
      <p:sp>
        <p:nvSpPr>
          <p:cNvPr id="45" name="Freeform 44"/>
          <p:cNvSpPr/>
          <p:nvPr/>
        </p:nvSpPr>
        <p:spPr>
          <a:xfrm>
            <a:off x="4531569" y="3500702"/>
            <a:ext cx="1610367" cy="1687838"/>
          </a:xfrm>
          <a:custGeom>
            <a:avLst/>
            <a:gdLst>
              <a:gd name="connsiteX0" fmla="*/ 0 w 1759712"/>
              <a:gd name="connsiteY0" fmla="*/ 1759712 h 1759712"/>
              <a:gd name="connsiteX1" fmla="*/ 515410 w 1759712"/>
              <a:gd name="connsiteY1" fmla="*/ 515408 h 1759712"/>
              <a:gd name="connsiteX2" fmla="*/ 1759716 w 1759712"/>
              <a:gd name="connsiteY2" fmla="*/ 2 h 1759712"/>
              <a:gd name="connsiteX3" fmla="*/ 1759712 w 1759712"/>
              <a:gd name="connsiteY3" fmla="*/ 1759712 h 1759712"/>
              <a:gd name="connsiteX4" fmla="*/ 0 w 1759712"/>
              <a:gd name="connsiteY4" fmla="*/ 1759712 h 1759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712" h="1759712">
                <a:moveTo>
                  <a:pt x="1759712" y="1759712"/>
                </a:moveTo>
                <a:cubicBezTo>
                  <a:pt x="1293007" y="1759711"/>
                  <a:pt x="845418" y="1574313"/>
                  <a:pt x="515408" y="1244302"/>
                </a:cubicBezTo>
                <a:cubicBezTo>
                  <a:pt x="185398" y="914291"/>
                  <a:pt x="1" y="466701"/>
                  <a:pt x="2" y="-4"/>
                </a:cubicBezTo>
                <a:cubicBezTo>
                  <a:pt x="586572" y="-3"/>
                  <a:pt x="1173142" y="-1"/>
                  <a:pt x="1759712" y="0"/>
                </a:cubicBezTo>
                <a:lnTo>
                  <a:pt x="1759712" y="1759712"/>
                </a:lnTo>
                <a:close/>
              </a:path>
            </a:pathLst>
          </a:cu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4543" tIns="199135" rIns="199134" bIns="714546" numCol="1" spcCol="1270" anchor="ctr" anchorCtr="0">
            <a:noAutofit/>
          </a:bodyPr>
          <a:lstStyle/>
          <a:p>
            <a:pPr algn="ctr" defTabSz="1244600">
              <a:lnSpc>
                <a:spcPct val="90000"/>
              </a:lnSpc>
              <a:spcBef>
                <a:spcPct val="0"/>
              </a:spcBef>
              <a:spcAft>
                <a:spcPct val="35000"/>
              </a:spcAft>
            </a:pPr>
            <a:r>
              <a:rPr lang="en-US" sz="6600" dirty="0">
                <a:solidFill>
                  <a:srgbClr val="FFFFFF"/>
                </a:solidFill>
                <a:latin typeface="Times New Roman" panose="02020603050405020304" pitchFamily="18" charset="0"/>
                <a:cs typeface="Times New Roman" panose="02020603050405020304" pitchFamily="18" charset="0"/>
              </a:rPr>
              <a:t>O</a:t>
            </a:r>
          </a:p>
        </p:txBody>
      </p:sp>
      <p:grpSp>
        <p:nvGrpSpPr>
          <p:cNvPr id="11" name="Group 71"/>
          <p:cNvGrpSpPr/>
          <p:nvPr/>
        </p:nvGrpSpPr>
        <p:grpSpPr>
          <a:xfrm>
            <a:off x="5901123" y="3110903"/>
            <a:ext cx="556003" cy="701641"/>
            <a:chOff x="4325902" y="2685301"/>
            <a:chExt cx="492196" cy="592611"/>
          </a:xfrm>
        </p:grpSpPr>
        <p:sp>
          <p:nvSpPr>
            <p:cNvPr id="46" name="Circular Arrow 45"/>
            <p:cNvSpPr/>
            <p:nvPr/>
          </p:nvSpPr>
          <p:spPr>
            <a:xfrm>
              <a:off x="4325902" y="2685301"/>
              <a:ext cx="492196" cy="427997"/>
            </a:xfrm>
            <a:prstGeom prst="circularArrow">
              <a:avLst/>
            </a:prstGeom>
            <a:solidFill>
              <a:schemeClr val="bg1"/>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47" name="Circular Arrow 46"/>
            <p:cNvSpPr/>
            <p:nvPr/>
          </p:nvSpPr>
          <p:spPr>
            <a:xfrm rot="10800000">
              <a:off x="4325902" y="2849915"/>
              <a:ext cx="492196" cy="427997"/>
            </a:xfrm>
            <a:prstGeom prst="circularArrow">
              <a:avLst/>
            </a:prstGeom>
            <a:solidFill>
              <a:schemeClr val="bg1"/>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4236865458"/>
      </p:ext>
    </p:extLst>
  </p:cSld>
  <p:clrMapOvr>
    <a:masterClrMapping/>
  </p:clrMapOvr>
  <p:transition advTm="2000">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WOT analysis – Lisa Goller Marketing | B2B content for retail tech strate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7563" y="227342"/>
            <a:ext cx="8154786" cy="6301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791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3" name="Прямокутник 2"/>
          <p:cNvSpPr/>
          <p:nvPr/>
        </p:nvSpPr>
        <p:spPr>
          <a:xfrm>
            <a:off x="1767975" y="953894"/>
            <a:ext cx="7633855" cy="2031325"/>
          </a:xfrm>
          <a:prstGeom prst="rect">
            <a:avLst/>
          </a:prstGeom>
        </p:spPr>
        <p:txBody>
          <a:bodyPr wrap="square">
            <a:spAutoFit/>
          </a:bodyPr>
          <a:lstStyle/>
          <a:p>
            <a:pPr indent="292735" algn="just">
              <a:spcAft>
                <a:spcPts val="0"/>
              </a:spcAft>
            </a:pPr>
            <a:r>
              <a:rPr lang="uk-UA" dirty="0" smtClean="0">
                <a:solidFill>
                  <a:srgbClr val="000000"/>
                </a:solidFill>
                <a:latin typeface="Times New Roman" panose="02020603050405020304" pitchFamily="18" charset="0"/>
                <a:ea typeface="Times New Roman" panose="02020603050405020304" pitchFamily="18" charset="0"/>
              </a:rPr>
              <a:t>є </a:t>
            </a:r>
            <a:r>
              <a:rPr lang="uk-UA" dirty="0">
                <a:solidFill>
                  <a:srgbClr val="000000"/>
                </a:solidFill>
                <a:latin typeface="Times New Roman" panose="02020603050405020304" pitchFamily="18" charset="0"/>
                <a:ea typeface="Times New Roman" panose="02020603050405020304" pitchFamily="18" charset="0"/>
              </a:rPr>
              <a:t>похідним від </a:t>
            </a:r>
            <a:r>
              <a:rPr lang="en-US" dirty="0">
                <a:solidFill>
                  <a:srgbClr val="000000"/>
                </a:solidFill>
                <a:latin typeface="Times New Roman" panose="02020603050405020304" pitchFamily="18" charset="0"/>
                <a:ea typeface="Times New Roman" panose="02020603050405020304" pitchFamily="18" charset="0"/>
              </a:rPr>
              <a:t>SW</a:t>
            </a:r>
            <a:r>
              <a:rPr lang="uk-UA" dirty="0">
                <a:solidFill>
                  <a:srgbClr val="000000"/>
                </a:solidFill>
                <a:latin typeface="Times New Roman" panose="02020603050405020304" pitchFamily="18" charset="0"/>
                <a:ea typeface="Times New Roman" panose="02020603050405020304" pitchFamily="18" charset="0"/>
              </a:rPr>
              <a:t>ОТ-аналізу та застосовується для оцінки сильних та слабких сторін діяль­ності невеликих підприємств за такими групами критеріїв:</a:t>
            </a:r>
            <a:endParaRPr lang="uk-UA" dirty="0">
              <a:latin typeface="Times New Roman" panose="02020603050405020304" pitchFamily="18" charset="0"/>
              <a:ea typeface="Times New Roman" panose="02020603050405020304" pitchFamily="18" charset="0"/>
            </a:endParaRPr>
          </a:p>
          <a:p>
            <a:pPr marL="342900" lvl="0" indent="-342900" algn="just">
              <a:spcAft>
                <a:spcPts val="0"/>
              </a:spcAft>
              <a:buFont typeface="Times New Roman" panose="02020603050405020304" pitchFamily="18" charset="0"/>
              <a:buAutoNum type="arabicParenR"/>
              <a:tabLst>
                <a:tab pos="472440" algn="l"/>
              </a:tabLst>
            </a:pPr>
            <a:r>
              <a:rPr lang="uk-UA" dirty="0">
                <a:solidFill>
                  <a:srgbClr val="000000"/>
                </a:solidFill>
                <a:latin typeface="Times New Roman" panose="02020603050405020304" pitchFamily="18" charset="0"/>
                <a:ea typeface="Times New Roman" panose="02020603050405020304" pitchFamily="18" charset="0"/>
              </a:rPr>
              <a:t>фінансова сила підприємства (ФС);</a:t>
            </a:r>
            <a:endParaRPr lang="uk-UA" dirty="0">
              <a:latin typeface="Times New Roman" panose="02020603050405020304" pitchFamily="18" charset="0"/>
              <a:ea typeface="Times New Roman" panose="02020603050405020304" pitchFamily="18" charset="0"/>
            </a:endParaRPr>
          </a:p>
          <a:p>
            <a:pPr marL="342900" lvl="0" indent="-342900" algn="just">
              <a:spcAft>
                <a:spcPts val="0"/>
              </a:spcAft>
              <a:buFont typeface="Times New Roman" panose="02020603050405020304" pitchFamily="18" charset="0"/>
              <a:buAutoNum type="arabicParenR"/>
              <a:tabLst>
                <a:tab pos="472440" algn="l"/>
              </a:tabLst>
            </a:pPr>
            <a:r>
              <a:rPr lang="uk-UA" dirty="0">
                <a:solidFill>
                  <a:srgbClr val="000000"/>
                </a:solidFill>
                <a:latin typeface="Times New Roman" panose="02020603050405020304" pitchFamily="18" charset="0"/>
                <a:ea typeface="Times New Roman" panose="02020603050405020304" pitchFamily="18" charset="0"/>
              </a:rPr>
              <a:t>конкурентоспроможність підприємства (КП);</a:t>
            </a:r>
            <a:endParaRPr lang="uk-UA" dirty="0">
              <a:latin typeface="Times New Roman" panose="02020603050405020304" pitchFamily="18" charset="0"/>
              <a:ea typeface="Times New Roman" panose="02020603050405020304" pitchFamily="18" charset="0"/>
            </a:endParaRPr>
          </a:p>
          <a:p>
            <a:pPr marL="342900" lvl="0" indent="-342900" algn="just">
              <a:spcAft>
                <a:spcPts val="0"/>
              </a:spcAft>
              <a:buFont typeface="Times New Roman" panose="02020603050405020304" pitchFamily="18" charset="0"/>
              <a:buAutoNum type="arabicParenR"/>
              <a:tabLst>
                <a:tab pos="472440" algn="l"/>
              </a:tabLst>
            </a:pPr>
            <a:r>
              <a:rPr lang="uk-UA" dirty="0">
                <a:solidFill>
                  <a:srgbClr val="000000"/>
                </a:solidFill>
                <a:latin typeface="Times New Roman" panose="02020603050405020304" pitchFamily="18" charset="0"/>
                <a:ea typeface="Times New Roman" panose="02020603050405020304" pitchFamily="18" charset="0"/>
              </a:rPr>
              <a:t>привабливість галузі (ПГ);</a:t>
            </a:r>
            <a:endParaRPr lang="uk-UA" dirty="0">
              <a:latin typeface="Times New Roman" panose="02020603050405020304" pitchFamily="18" charset="0"/>
              <a:ea typeface="Times New Roman" panose="02020603050405020304" pitchFamily="18" charset="0"/>
            </a:endParaRPr>
          </a:p>
          <a:p>
            <a:pPr marL="342900" lvl="0" indent="-342900" algn="just">
              <a:spcAft>
                <a:spcPts val="0"/>
              </a:spcAft>
              <a:buFont typeface="Times New Roman" panose="02020603050405020304" pitchFamily="18" charset="0"/>
              <a:buAutoNum type="arabicParenR"/>
              <a:tabLst>
                <a:tab pos="472440" algn="l"/>
              </a:tabLst>
            </a:pPr>
            <a:r>
              <a:rPr lang="uk-UA" dirty="0">
                <a:solidFill>
                  <a:srgbClr val="000000"/>
                </a:solidFill>
                <a:latin typeface="Times New Roman" panose="02020603050405020304" pitchFamily="18" charset="0"/>
                <a:ea typeface="Times New Roman" panose="02020603050405020304" pitchFamily="18" charset="0"/>
              </a:rPr>
              <a:t>стабільність галузі (СГ).</a:t>
            </a:r>
            <a:endParaRPr lang="uk-UA" dirty="0">
              <a:latin typeface="Times New Roman" panose="02020603050405020304" pitchFamily="18" charset="0"/>
              <a:ea typeface="Times New Roman" panose="02020603050405020304" pitchFamily="18" charset="0"/>
            </a:endParaRPr>
          </a:p>
        </p:txBody>
      </p:sp>
      <p:sp>
        <p:nvSpPr>
          <p:cNvPr id="7" name="Прямокутник 6"/>
          <p:cNvSpPr/>
          <p:nvPr/>
        </p:nvSpPr>
        <p:spPr>
          <a:xfrm>
            <a:off x="1767975" y="642751"/>
            <a:ext cx="3002360" cy="369332"/>
          </a:xfrm>
          <a:prstGeom prst="rect">
            <a:avLst/>
          </a:prstGeom>
        </p:spPr>
        <p:txBody>
          <a:bodyPr wrap="none">
            <a:spAutoFit/>
          </a:bodyPr>
          <a:lstStyle/>
          <a:p>
            <a:r>
              <a:rPr lang="uk-UA" b="1" dirty="0" smtClean="0">
                <a:solidFill>
                  <a:srgbClr val="00B050"/>
                </a:solidFill>
                <a:latin typeface="Times New Roman" panose="02020603050405020304" pitchFamily="18" charset="0"/>
                <a:ea typeface="Times New Roman" panose="02020603050405020304" pitchFamily="18" charset="0"/>
              </a:rPr>
              <a:t>МЕТОД </a:t>
            </a:r>
            <a:r>
              <a:rPr lang="en-US" b="1" dirty="0" smtClean="0">
                <a:solidFill>
                  <a:srgbClr val="00B050"/>
                </a:solidFill>
                <a:latin typeface="Times New Roman" panose="02020603050405020304" pitchFamily="18" charset="0"/>
                <a:ea typeface="Times New Roman" panose="02020603050405020304" pitchFamily="18" charset="0"/>
              </a:rPr>
              <a:t>S</a:t>
            </a:r>
            <a:r>
              <a:rPr lang="uk-UA" b="1" dirty="0" smtClean="0">
                <a:solidFill>
                  <a:srgbClr val="00B050"/>
                </a:solidFill>
                <a:latin typeface="Times New Roman" panose="02020603050405020304" pitchFamily="18" charset="0"/>
                <a:ea typeface="Times New Roman" panose="02020603050405020304" pitchFamily="18" charset="0"/>
              </a:rPr>
              <a:t>РАСЕ-АНАЛІЗУ </a:t>
            </a:r>
            <a:endParaRPr lang="uk-UA" b="1" dirty="0">
              <a:solidFill>
                <a:srgbClr val="00B050"/>
              </a:solidFill>
              <a:latin typeface="Times New Roman" panose="02020603050405020304" pitchFamily="18" charset="0"/>
              <a:ea typeface="Times New Roman" panose="02020603050405020304" pitchFamily="18" charset="0"/>
            </a:endParaRPr>
          </a:p>
        </p:txBody>
      </p:sp>
      <p:pic>
        <p:nvPicPr>
          <p:cNvPr id="11296" name="Picture 32" descr="SPACE Analysis - Toolshe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0888" y="2348997"/>
            <a:ext cx="5791602" cy="4343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55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70116" y="132172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3" name="Прямокутник 2"/>
          <p:cNvSpPr/>
          <p:nvPr/>
        </p:nvSpPr>
        <p:spPr>
          <a:xfrm>
            <a:off x="5604932" y="645573"/>
            <a:ext cx="5842001" cy="5632311"/>
          </a:xfrm>
          <a:prstGeom prst="rect">
            <a:avLst/>
          </a:prstGeom>
        </p:spPr>
        <p:txBody>
          <a:bodyPr wrap="square">
            <a:spAutoFit/>
          </a:bodyPr>
          <a:lstStyle/>
          <a:p>
            <a:pPr indent="292735" algn="just"/>
            <a:r>
              <a:rPr lang="uk-UA" sz="2400" b="1" dirty="0" smtClean="0">
                <a:solidFill>
                  <a:srgbClr val="FF0000"/>
                </a:solidFill>
                <a:latin typeface="Times New Roman" panose="02020603050405020304" pitchFamily="18" charset="0"/>
                <a:ea typeface="Times New Roman" panose="02020603050405020304" pitchFamily="18" charset="0"/>
              </a:rPr>
              <a:t>Конкурентні сили Портера</a:t>
            </a:r>
          </a:p>
          <a:p>
            <a:pPr indent="292735" algn="just">
              <a:spcAft>
                <a:spcPts val="0"/>
              </a:spcAft>
            </a:pPr>
            <a:r>
              <a:rPr lang="uk-UA" sz="2400" dirty="0" smtClean="0">
                <a:latin typeface="Times New Roman" panose="02020603050405020304" pitchFamily="18" charset="0"/>
                <a:ea typeface="Times New Roman" panose="02020603050405020304" pitchFamily="18" charset="0"/>
              </a:rPr>
              <a:t>1) конкуренція продавців, які пропонують однакові за характеристиками, якістю та ціною товари у межах однієї галузі;</a:t>
            </a:r>
          </a:p>
          <a:p>
            <a:pPr indent="292735" algn="just">
              <a:spcAft>
                <a:spcPts val="0"/>
              </a:spcAft>
            </a:pPr>
            <a:r>
              <a:rPr lang="uk-UA" sz="2400" dirty="0" smtClean="0">
                <a:latin typeface="Times New Roman" panose="02020603050405020304" pitchFamily="18" charset="0"/>
                <a:ea typeface="Times New Roman" panose="02020603050405020304" pitchFamily="18" charset="0"/>
              </a:rPr>
              <a:t>2) конкуренція з боку товарів, що є замінниками або альтернативою для покупця, і які конкурують у межах його платоспроможності ;</a:t>
            </a:r>
          </a:p>
          <a:p>
            <a:pPr indent="292735" algn="just">
              <a:spcAft>
                <a:spcPts val="0"/>
              </a:spcAft>
            </a:pPr>
            <a:r>
              <a:rPr lang="uk-UA" sz="2400" dirty="0" smtClean="0">
                <a:latin typeface="Times New Roman" panose="02020603050405020304" pitchFamily="18" charset="0"/>
                <a:ea typeface="Times New Roman" panose="02020603050405020304" pitchFamily="18" charset="0"/>
              </a:rPr>
              <a:t>3) потенціальна загроза появи нових конкурентів;</a:t>
            </a:r>
          </a:p>
          <a:p>
            <a:pPr indent="292735" algn="just">
              <a:spcAft>
                <a:spcPts val="0"/>
              </a:spcAft>
            </a:pPr>
            <a:r>
              <a:rPr lang="uk-UA" sz="2400" dirty="0" smtClean="0">
                <a:latin typeface="Times New Roman" panose="02020603050405020304" pitchFamily="18" charset="0"/>
                <a:ea typeface="Times New Roman" panose="02020603050405020304" pitchFamily="18" charset="0"/>
              </a:rPr>
              <a:t>4) економічні характеристики та збутова стратегія постачальників;</a:t>
            </a:r>
          </a:p>
          <a:p>
            <a:pPr indent="292735" algn="just">
              <a:spcAft>
                <a:spcPts val="0"/>
              </a:spcAft>
            </a:pPr>
            <a:r>
              <a:rPr lang="uk-UA" sz="2400" dirty="0" smtClean="0">
                <a:latin typeface="Times New Roman" panose="02020603050405020304" pitchFamily="18" charset="0"/>
                <a:ea typeface="Times New Roman" panose="02020603050405020304" pitchFamily="18" charset="0"/>
              </a:rPr>
              <a:t>5) економічні характеристики та стратегія поведінки покупців.</a:t>
            </a:r>
            <a:endParaRPr lang="uk-UA" sz="2400" dirty="0">
              <a:latin typeface="Times New Roman" panose="02020603050405020304" pitchFamily="18" charset="0"/>
              <a:ea typeface="Times New Roman" panose="02020603050405020304" pitchFamily="18" charset="0"/>
            </a:endParaRPr>
          </a:p>
        </p:txBody>
      </p:sp>
      <p:pic>
        <p:nvPicPr>
          <p:cNvPr id="2068" name="Picture 20" descr="On Competition, Updated and Expanded Edition: Porter, Michael E.:  9781422126967: Boo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2716" y="1185333"/>
            <a:ext cx="3281409" cy="4985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5116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pic>
        <p:nvPicPr>
          <p:cNvPr id="23554" name="Picture 2" descr="The 8th Voyager: SPACE Analysis with Strategic Position and Action  Evaluation Matr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950" y="611937"/>
            <a:ext cx="5972175" cy="447675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кутник 4"/>
          <p:cNvSpPr/>
          <p:nvPr/>
        </p:nvSpPr>
        <p:spPr>
          <a:xfrm>
            <a:off x="3663277" y="5243425"/>
            <a:ext cx="7625407" cy="1323439"/>
          </a:xfrm>
          <a:prstGeom prst="rect">
            <a:avLst/>
          </a:prstGeom>
        </p:spPr>
        <p:txBody>
          <a:bodyPr wrap="square">
            <a:spAutoFit/>
          </a:bodyPr>
          <a:lstStyle/>
          <a:p>
            <a:pPr indent="292735" algn="just">
              <a:spcAft>
                <a:spcPts val="0"/>
              </a:spcAft>
            </a:pPr>
            <a:r>
              <a:rPr lang="uk-UA" sz="1600" dirty="0">
                <a:solidFill>
                  <a:srgbClr val="000000"/>
                </a:solidFill>
                <a:latin typeface="Times New Roman" panose="02020603050405020304" pitchFamily="18" charset="0"/>
                <a:ea typeface="Times New Roman" panose="02020603050405020304" pitchFamily="18" charset="0"/>
              </a:rPr>
              <a:t>На основі вивчення ключових критеріїв у складі кожної групи складається матриця спрямованої стратегії в системі координат </a:t>
            </a:r>
            <a:r>
              <a:rPr lang="en-US" sz="1600" dirty="0">
                <a:solidFill>
                  <a:srgbClr val="000000"/>
                </a:solidFill>
                <a:latin typeface="Times New Roman" panose="02020603050405020304" pitchFamily="18" charset="0"/>
                <a:ea typeface="Times New Roman" panose="02020603050405020304" pitchFamily="18" charset="0"/>
              </a:rPr>
              <a:t>S</a:t>
            </a:r>
            <a:r>
              <a:rPr lang="uk-UA" sz="1600" dirty="0">
                <a:solidFill>
                  <a:srgbClr val="000000"/>
                </a:solidFill>
                <a:latin typeface="Times New Roman" panose="02020603050405020304" pitchFamily="18" charset="0"/>
                <a:ea typeface="Times New Roman" panose="02020603050405020304" pitchFamily="18" charset="0"/>
              </a:rPr>
              <a:t>РАСЕ та будується </a:t>
            </a:r>
            <a:r>
              <a:rPr lang="uk-UA" sz="1600" dirty="0">
                <a:solidFill>
                  <a:srgbClr val="92D050"/>
                </a:solidFill>
                <a:latin typeface="Times New Roman" panose="02020603050405020304" pitchFamily="18" charset="0"/>
                <a:ea typeface="Times New Roman" panose="02020603050405020304" pitchFamily="18" charset="0"/>
              </a:rPr>
              <a:t>вектор позиції підприємства, що оцінюється</a:t>
            </a:r>
            <a:r>
              <a:rPr lang="uk-UA" sz="1600" dirty="0">
                <a:solidFill>
                  <a:srgbClr val="000000"/>
                </a:solidFill>
                <a:latin typeface="Times New Roman" panose="02020603050405020304" pitchFamily="18" charset="0"/>
                <a:ea typeface="Times New Roman" panose="02020603050405020304" pitchFamily="18" charset="0"/>
              </a:rPr>
              <a:t>. Положення </a:t>
            </a:r>
            <a:r>
              <a:rPr lang="uk-UA" sz="1600" dirty="0" err="1">
                <a:solidFill>
                  <a:srgbClr val="000000"/>
                </a:solidFill>
                <a:latin typeface="Times New Roman" panose="02020603050405020304" pitchFamily="18" charset="0"/>
                <a:ea typeface="Times New Roman" panose="02020603050405020304" pitchFamily="18" charset="0"/>
              </a:rPr>
              <a:t>вектора</a:t>
            </a:r>
            <a:r>
              <a:rPr lang="uk-UA" sz="1600" dirty="0">
                <a:solidFill>
                  <a:srgbClr val="000000"/>
                </a:solidFill>
                <a:latin typeface="Times New Roman" panose="02020603050405020304" pitchFamily="18" charset="0"/>
                <a:ea typeface="Times New Roman" panose="02020603050405020304" pitchFamily="18" charset="0"/>
              </a:rPr>
              <a:t> визначає тип рекомендованої стратегії (консервативна, захисна, конкурентна, агресивна) для зміцнення конкурентних позицій.</a:t>
            </a:r>
            <a:endParaRPr lang="uk-UA" sz="1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35224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2" name="Прямокутник 1"/>
          <p:cNvSpPr/>
          <p:nvPr/>
        </p:nvSpPr>
        <p:spPr>
          <a:xfrm>
            <a:off x="4594167" y="983453"/>
            <a:ext cx="6096000" cy="1200329"/>
          </a:xfrm>
          <a:prstGeom prst="rect">
            <a:avLst/>
          </a:prstGeom>
        </p:spPr>
        <p:txBody>
          <a:bodyPr>
            <a:spAutoFit/>
          </a:bodyPr>
          <a:lstStyle/>
          <a:p>
            <a:r>
              <a:rPr lang="uk-UA" dirty="0" smtClean="0">
                <a:solidFill>
                  <a:srgbClr val="000000"/>
                </a:solidFill>
                <a:latin typeface="Times New Roman" panose="02020603050405020304" pitchFamily="18" charset="0"/>
                <a:ea typeface="Times New Roman" panose="02020603050405020304" pitchFamily="18" charset="0"/>
              </a:rPr>
              <a:t>розроблено </a:t>
            </a:r>
            <a:r>
              <a:rPr lang="uk-UA" dirty="0">
                <a:solidFill>
                  <a:srgbClr val="000000"/>
                </a:solidFill>
                <a:latin typeface="Times New Roman" panose="02020603050405020304" pitchFamily="18" charset="0"/>
                <a:ea typeface="Times New Roman" panose="02020603050405020304" pitchFamily="18" charset="0"/>
              </a:rPr>
              <a:t>в Стенфордському дослідницькому інституті в Каліфорнії. Він становить спробу знайти методи розробки стратегії та методи управління, які дозволяють привести справи у відповідність із найбільш високим рівнем  вимог.</a:t>
            </a:r>
            <a:endParaRPr lang="uk-UA" dirty="0"/>
          </a:p>
        </p:txBody>
      </p:sp>
      <p:sp>
        <p:nvSpPr>
          <p:cNvPr id="3" name="Прямокутник 2"/>
          <p:cNvSpPr/>
          <p:nvPr/>
        </p:nvSpPr>
        <p:spPr>
          <a:xfrm>
            <a:off x="1705496" y="421759"/>
            <a:ext cx="2754857" cy="369332"/>
          </a:xfrm>
          <a:prstGeom prst="rect">
            <a:avLst/>
          </a:prstGeom>
        </p:spPr>
        <p:txBody>
          <a:bodyPr wrap="none">
            <a:spAutoFit/>
          </a:bodyPr>
          <a:lstStyle/>
          <a:p>
            <a:r>
              <a:rPr lang="uk-UA" b="1" dirty="0">
                <a:solidFill>
                  <a:srgbClr val="00B050"/>
                </a:solidFill>
                <a:latin typeface="Times New Roman" panose="02020603050405020304" pitchFamily="18" charset="0"/>
                <a:ea typeface="Times New Roman" panose="02020603050405020304" pitchFamily="18" charset="0"/>
              </a:rPr>
              <a:t>МЕТОД АНАЛІЗУ </a:t>
            </a:r>
            <a:r>
              <a:rPr lang="en-US" b="1" dirty="0">
                <a:solidFill>
                  <a:srgbClr val="00B050"/>
                </a:solidFill>
                <a:latin typeface="Times New Roman" panose="02020603050405020304" pitchFamily="18" charset="0"/>
                <a:ea typeface="Times New Roman" panose="02020603050405020304" pitchFamily="18" charset="0"/>
              </a:rPr>
              <a:t>G</a:t>
            </a:r>
            <a:r>
              <a:rPr lang="uk-UA" b="1" dirty="0">
                <a:solidFill>
                  <a:srgbClr val="00B050"/>
                </a:solidFill>
                <a:latin typeface="Times New Roman" panose="02020603050405020304" pitchFamily="18" charset="0"/>
                <a:ea typeface="Times New Roman" panose="02020603050405020304" pitchFamily="18" charset="0"/>
              </a:rPr>
              <a:t>АР </a:t>
            </a:r>
            <a:endParaRPr lang="uk-UA" dirty="0"/>
          </a:p>
        </p:txBody>
      </p:sp>
      <p:pic>
        <p:nvPicPr>
          <p:cNvPr id="15362" name="Picture 2" descr="A basic guide to performing a gap analysis | monday.com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438" y="2517673"/>
            <a:ext cx="7802726" cy="342886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Example of the gap analysis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Tree>
    <p:extLst>
      <p:ext uri="{BB962C8B-B14F-4D97-AF65-F5344CB8AC3E}">
        <p14:creationId xmlns:p14="http://schemas.microsoft.com/office/powerpoint/2010/main" val="15749354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pic>
        <p:nvPicPr>
          <p:cNvPr id="26626" name="Picture 2" descr="90102152 Style Linear Single 7 Piece Powerpoint Presentation Diagram  Infographic Slide | Template Presentation | Sample of PPT Presentation |  Presentation Background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9146" y="690909"/>
            <a:ext cx="7733203" cy="5799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4977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2" name="Прямокутник 1"/>
          <p:cNvSpPr/>
          <p:nvPr/>
        </p:nvSpPr>
        <p:spPr>
          <a:xfrm>
            <a:off x="2466109" y="611596"/>
            <a:ext cx="8814262" cy="1754326"/>
          </a:xfrm>
          <a:prstGeom prst="rect">
            <a:avLst/>
          </a:prstGeom>
        </p:spPr>
        <p:txBody>
          <a:bodyPr wrap="square">
            <a:spAutoFit/>
          </a:bodyPr>
          <a:lstStyle/>
          <a:p>
            <a:pPr indent="292735" algn="just"/>
            <a:r>
              <a:rPr lang="uk-UA" dirty="0">
                <a:solidFill>
                  <a:srgbClr val="000000"/>
                </a:solidFill>
                <a:latin typeface="Times New Roman" panose="02020603050405020304" pitchFamily="18" charset="0"/>
                <a:ea typeface="Times New Roman" panose="02020603050405020304" pitchFamily="18" charset="0"/>
              </a:rPr>
              <a:t>Одною з найпопулярніших моделей стратегічного аналізу конкурентоспроможності потенціалу є </a:t>
            </a:r>
            <a:r>
              <a:rPr lang="uk-UA" b="1" i="1" dirty="0">
                <a:solidFill>
                  <a:srgbClr val="000000"/>
                </a:solidFill>
                <a:latin typeface="Times New Roman" panose="02020603050405020304" pitchFamily="18" charset="0"/>
                <a:ea typeface="Times New Roman" panose="02020603050405020304" pitchFamily="18" charset="0"/>
              </a:rPr>
              <a:t>модель </a:t>
            </a:r>
            <a:r>
              <a:rPr lang="en-US" b="1" i="1" dirty="0">
                <a:solidFill>
                  <a:srgbClr val="000000"/>
                </a:solidFill>
                <a:latin typeface="Times New Roman" panose="02020603050405020304" pitchFamily="18" charset="0"/>
                <a:ea typeface="Times New Roman" panose="02020603050405020304" pitchFamily="18" charset="0"/>
              </a:rPr>
              <a:t>G</a:t>
            </a:r>
            <a:r>
              <a:rPr lang="uk-UA" b="1" i="1" dirty="0">
                <a:solidFill>
                  <a:srgbClr val="000000"/>
                </a:solidFill>
                <a:latin typeface="Times New Roman" panose="02020603050405020304" pitchFamily="18" charset="0"/>
                <a:ea typeface="Times New Roman" panose="02020603050405020304" pitchFamily="18" charset="0"/>
              </a:rPr>
              <a:t>Е/</a:t>
            </a:r>
            <a:r>
              <a:rPr lang="uk-UA" b="1" i="1" dirty="0" err="1">
                <a:solidFill>
                  <a:srgbClr val="000000"/>
                </a:solidFill>
                <a:latin typeface="Times New Roman" panose="02020603050405020304" pitchFamily="18" charset="0"/>
                <a:ea typeface="Times New Roman" panose="02020603050405020304" pitchFamily="18" charset="0"/>
              </a:rPr>
              <a:t>МсКі</a:t>
            </a:r>
            <a:r>
              <a:rPr lang="en-US" b="1" i="1" dirty="0">
                <a:solidFill>
                  <a:srgbClr val="000000"/>
                </a:solidFill>
                <a:latin typeface="Times New Roman" panose="02020603050405020304" pitchFamily="18" charset="0"/>
                <a:ea typeface="Times New Roman" panose="02020603050405020304" pitchFamily="18" charset="0"/>
              </a:rPr>
              <a:t>ns</a:t>
            </a:r>
            <a:r>
              <a:rPr lang="uk-UA" b="1" i="1" dirty="0" err="1" smtClean="0">
                <a:solidFill>
                  <a:srgbClr val="000000"/>
                </a:solidFill>
                <a:latin typeface="Times New Roman" panose="02020603050405020304" pitchFamily="18" charset="0"/>
                <a:ea typeface="Times New Roman" panose="02020603050405020304" pitchFamily="18" charset="0"/>
              </a:rPr>
              <a:t>еу</a:t>
            </a:r>
            <a:r>
              <a:rPr lang="uk-UA" dirty="0" smtClean="0">
                <a:solidFill>
                  <a:srgbClr val="000000"/>
                </a:solidFill>
                <a:latin typeface="Times New Roman" panose="02020603050405020304" pitchFamily="18" charset="0"/>
                <a:ea typeface="Times New Roman" panose="02020603050405020304" pitchFamily="18" charset="0"/>
              </a:rPr>
              <a:t>, </a:t>
            </a:r>
            <a:r>
              <a:rPr lang="uk-UA" dirty="0">
                <a:solidFill>
                  <a:srgbClr val="000000"/>
                </a:solidFill>
                <a:latin typeface="Times New Roman" panose="02020603050405020304" pitchFamily="18" charset="0"/>
                <a:ea typeface="Times New Roman" panose="02020603050405020304" pitchFamily="18" charset="0"/>
              </a:rPr>
              <a:t>розроблена спеціалістами корпорації </a:t>
            </a:r>
            <a:r>
              <a:rPr lang="en-US" dirty="0">
                <a:solidFill>
                  <a:srgbClr val="000000"/>
                </a:solidFill>
                <a:latin typeface="Times New Roman" panose="02020603050405020304" pitchFamily="18" charset="0"/>
                <a:ea typeface="Times New Roman" panose="02020603050405020304" pitchFamily="18" charset="0"/>
              </a:rPr>
              <a:t>G</a:t>
            </a:r>
            <a:r>
              <a:rPr lang="uk-UA" dirty="0">
                <a:solidFill>
                  <a:srgbClr val="000000"/>
                </a:solidFill>
                <a:latin typeface="Times New Roman" panose="02020603050405020304" pitchFamily="18" charset="0"/>
                <a:ea typeface="Times New Roman" panose="02020603050405020304" pitchFamily="18" charset="0"/>
              </a:rPr>
              <a:t>е</a:t>
            </a:r>
            <a:r>
              <a:rPr lang="en-US" dirty="0">
                <a:solidFill>
                  <a:srgbClr val="000000"/>
                </a:solidFill>
                <a:latin typeface="Times New Roman" panose="02020603050405020304" pitchFamily="18" charset="0"/>
                <a:ea typeface="Times New Roman" panose="02020603050405020304" pitchFamily="18" charset="0"/>
              </a:rPr>
              <a:t>n</a:t>
            </a:r>
            <a:r>
              <a:rPr lang="uk-UA" dirty="0">
                <a:solidFill>
                  <a:srgbClr val="000000"/>
                </a:solidFill>
                <a:latin typeface="Times New Roman" panose="02020603050405020304" pitchFamily="18" charset="0"/>
                <a:ea typeface="Times New Roman" panose="02020603050405020304" pitchFamily="18" charset="0"/>
              </a:rPr>
              <a:t>е</a:t>
            </a:r>
            <a:r>
              <a:rPr lang="en-US" dirty="0">
                <a:solidFill>
                  <a:srgbClr val="000000"/>
                </a:solidFill>
                <a:latin typeface="Times New Roman" panose="02020603050405020304" pitchFamily="18" charset="0"/>
                <a:ea typeface="Times New Roman" panose="02020603050405020304" pitchFamily="18" charset="0"/>
              </a:rPr>
              <a:t>r</a:t>
            </a:r>
            <a:r>
              <a:rPr lang="uk-UA" dirty="0">
                <a:solidFill>
                  <a:srgbClr val="000000"/>
                </a:solidFill>
                <a:latin typeface="Times New Roman" panose="02020603050405020304" pitchFamily="18" charset="0"/>
                <a:ea typeface="Times New Roman" panose="02020603050405020304" pitchFamily="18" charset="0"/>
              </a:rPr>
              <a:t>а</a:t>
            </a:r>
            <a:r>
              <a:rPr lang="en-US" dirty="0">
                <a:solidFill>
                  <a:srgbClr val="000000"/>
                </a:solidFill>
                <a:latin typeface="Times New Roman" panose="02020603050405020304" pitchFamily="18" charset="0"/>
                <a:ea typeface="Times New Roman" panose="02020603050405020304" pitchFamily="18" charset="0"/>
              </a:rPr>
              <a:t>l</a:t>
            </a:r>
            <a:r>
              <a:rPr lang="uk-UA" dirty="0">
                <a:solidFill>
                  <a:srgbClr val="000000"/>
                </a:solidFill>
                <a:latin typeface="Times New Roman" panose="02020603050405020304" pitchFamily="18" charset="0"/>
                <a:ea typeface="Times New Roman" panose="02020603050405020304" pitchFamily="18" charset="0"/>
              </a:rPr>
              <a:t> Е</a:t>
            </a:r>
            <a:r>
              <a:rPr lang="en-US" dirty="0">
                <a:solidFill>
                  <a:srgbClr val="000000"/>
                </a:solidFill>
                <a:latin typeface="Times New Roman" panose="02020603050405020304" pitchFamily="18" charset="0"/>
                <a:ea typeface="Times New Roman" panose="02020603050405020304" pitchFamily="18" charset="0"/>
              </a:rPr>
              <a:t>l</a:t>
            </a:r>
            <a:r>
              <a:rPr lang="uk-UA" dirty="0">
                <a:solidFill>
                  <a:srgbClr val="000000"/>
                </a:solidFill>
                <a:latin typeface="Times New Roman" panose="02020603050405020304" pitchFamily="18" charset="0"/>
                <a:ea typeface="Times New Roman" panose="02020603050405020304" pitchFamily="18" charset="0"/>
              </a:rPr>
              <a:t>ес</a:t>
            </a:r>
            <a:r>
              <a:rPr lang="en-US" dirty="0" err="1">
                <a:solidFill>
                  <a:srgbClr val="000000"/>
                </a:solidFill>
                <a:latin typeface="Times New Roman" panose="02020603050405020304" pitchFamily="18" charset="0"/>
                <a:ea typeface="Times New Roman" panose="02020603050405020304" pitchFamily="18" charset="0"/>
              </a:rPr>
              <a:t>tr</a:t>
            </a:r>
            <a:r>
              <a:rPr lang="uk-UA" dirty="0" err="1">
                <a:solidFill>
                  <a:srgbClr val="000000"/>
                </a:solidFill>
                <a:latin typeface="Times New Roman" panose="02020603050405020304" pitchFamily="18" charset="0"/>
                <a:ea typeface="Times New Roman" panose="02020603050405020304" pitchFamily="18" charset="0"/>
              </a:rPr>
              <a:t>іс</a:t>
            </a:r>
            <a:r>
              <a:rPr lang="uk-UA" dirty="0">
                <a:solidFill>
                  <a:srgbClr val="000000"/>
                </a:solidFill>
                <a:latin typeface="Times New Roman" panose="02020603050405020304" pitchFamily="18" charset="0"/>
                <a:ea typeface="Times New Roman" panose="02020603050405020304" pitchFamily="18" charset="0"/>
              </a:rPr>
              <a:t> спільно із консалтинговою компанією </a:t>
            </a:r>
            <a:r>
              <a:rPr lang="uk-UA" dirty="0" err="1">
                <a:solidFill>
                  <a:srgbClr val="000000"/>
                </a:solidFill>
                <a:latin typeface="Times New Roman" panose="02020603050405020304" pitchFamily="18" charset="0"/>
                <a:ea typeface="Times New Roman" panose="02020603050405020304" pitchFamily="18" charset="0"/>
              </a:rPr>
              <a:t>МсКі</a:t>
            </a:r>
            <a:r>
              <a:rPr lang="en-US" dirty="0">
                <a:solidFill>
                  <a:srgbClr val="000000"/>
                </a:solidFill>
                <a:latin typeface="Times New Roman" panose="02020603050405020304" pitchFamily="18" charset="0"/>
                <a:ea typeface="Times New Roman" panose="02020603050405020304" pitchFamily="18" charset="0"/>
              </a:rPr>
              <a:t>ns</a:t>
            </a:r>
            <a:r>
              <a:rPr lang="uk-UA" dirty="0" err="1">
                <a:solidFill>
                  <a:srgbClr val="000000"/>
                </a:solidFill>
                <a:latin typeface="Times New Roman" panose="02020603050405020304" pitchFamily="18" charset="0"/>
                <a:ea typeface="Times New Roman" panose="02020603050405020304" pitchFamily="18" charset="0"/>
              </a:rPr>
              <a:t>еу&amp;Со</a:t>
            </a:r>
            <a:r>
              <a:rPr lang="uk-UA" dirty="0">
                <a:solidFill>
                  <a:srgbClr val="000000"/>
                </a:solidFill>
                <a:latin typeface="Times New Roman" panose="02020603050405020304" pitchFamily="18" charset="0"/>
                <a:ea typeface="Times New Roman" panose="02020603050405020304" pitchFamily="18" charset="0"/>
              </a:rPr>
              <a:t> ще на початку 1970-х років</a:t>
            </a:r>
            <a:endParaRPr lang="uk-UA" dirty="0">
              <a:latin typeface="Times New Roman" panose="02020603050405020304" pitchFamily="18" charset="0"/>
              <a:ea typeface="Times New Roman" panose="02020603050405020304" pitchFamily="18" charset="0"/>
            </a:endParaRPr>
          </a:p>
          <a:p>
            <a:r>
              <a:rPr lang="uk-UA" dirty="0">
                <a:solidFill>
                  <a:srgbClr val="000000"/>
                </a:solidFill>
                <a:latin typeface="Times New Roman" panose="02020603050405020304" pitchFamily="18" charset="0"/>
                <a:ea typeface="Times New Roman" panose="02020603050405020304" pitchFamily="18" charset="0"/>
              </a:rPr>
              <a:t>На основі рейтингів конкурентоспроможності потенціалу підприємства (горизонтальна вісь) та привабливості галузі (вертикальна вісь) визначається стратегічне положення підприємства у форматі матриці 3x3.</a:t>
            </a:r>
            <a:endParaRPr lang="uk-UA" dirty="0"/>
          </a:p>
        </p:txBody>
      </p:sp>
      <p:sp>
        <p:nvSpPr>
          <p:cNvPr id="3" name="Прямокутник 2"/>
          <p:cNvSpPr/>
          <p:nvPr/>
        </p:nvSpPr>
        <p:spPr>
          <a:xfrm>
            <a:off x="1659124" y="165066"/>
            <a:ext cx="2919325" cy="369332"/>
          </a:xfrm>
          <a:prstGeom prst="rect">
            <a:avLst/>
          </a:prstGeom>
        </p:spPr>
        <p:txBody>
          <a:bodyPr wrap="none">
            <a:spAutoFit/>
          </a:bodyPr>
          <a:lstStyle/>
          <a:p>
            <a:r>
              <a:rPr lang="uk-UA" b="1" dirty="0" smtClean="0">
                <a:solidFill>
                  <a:srgbClr val="00B050"/>
                </a:solidFill>
                <a:latin typeface="Times New Roman" panose="02020603050405020304" pitchFamily="18" charset="0"/>
                <a:ea typeface="Times New Roman" panose="02020603050405020304" pitchFamily="18" charset="0"/>
              </a:rPr>
              <a:t>МОДЕЛЬ </a:t>
            </a:r>
            <a:r>
              <a:rPr lang="en-US" b="1" dirty="0" smtClean="0">
                <a:solidFill>
                  <a:srgbClr val="00B050"/>
                </a:solidFill>
                <a:latin typeface="Times New Roman" panose="02020603050405020304" pitchFamily="18" charset="0"/>
                <a:ea typeface="Times New Roman" panose="02020603050405020304" pitchFamily="18" charset="0"/>
              </a:rPr>
              <a:t>G</a:t>
            </a:r>
            <a:r>
              <a:rPr lang="uk-UA" b="1" dirty="0" smtClean="0">
                <a:solidFill>
                  <a:srgbClr val="00B050"/>
                </a:solidFill>
                <a:latin typeface="Times New Roman" panose="02020603050405020304" pitchFamily="18" charset="0"/>
                <a:ea typeface="Times New Roman" panose="02020603050405020304" pitchFamily="18" charset="0"/>
              </a:rPr>
              <a:t>Е/МСКІ</a:t>
            </a:r>
            <a:r>
              <a:rPr lang="en-US" b="1" dirty="0" smtClean="0">
                <a:solidFill>
                  <a:srgbClr val="00B050"/>
                </a:solidFill>
                <a:latin typeface="Times New Roman" panose="02020603050405020304" pitchFamily="18" charset="0"/>
                <a:ea typeface="Times New Roman" panose="02020603050405020304" pitchFamily="18" charset="0"/>
              </a:rPr>
              <a:t>NS</a:t>
            </a:r>
            <a:r>
              <a:rPr lang="uk-UA" b="1" dirty="0" smtClean="0">
                <a:solidFill>
                  <a:srgbClr val="00B050"/>
                </a:solidFill>
                <a:latin typeface="Times New Roman" panose="02020603050405020304" pitchFamily="18" charset="0"/>
                <a:ea typeface="Times New Roman" panose="02020603050405020304" pitchFamily="18" charset="0"/>
              </a:rPr>
              <a:t>ЕУ</a:t>
            </a:r>
            <a:endParaRPr lang="uk-UA" b="1" dirty="0">
              <a:solidFill>
                <a:srgbClr val="00B050"/>
              </a:solidFill>
              <a:latin typeface="Times New Roman" panose="02020603050405020304" pitchFamily="18" charset="0"/>
              <a:ea typeface="Times New Roman" panose="02020603050405020304" pitchFamily="18" charset="0"/>
            </a:endParaRPr>
          </a:p>
        </p:txBody>
      </p:sp>
      <p:pic>
        <p:nvPicPr>
          <p:cNvPr id="2050" name="Picture 2" descr="GE McKinsey Matrix: The Ultimate Guide - SM Ins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4739" y="2798184"/>
            <a:ext cx="5162550" cy="3752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6481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3" name="Прямокутник 2"/>
          <p:cNvSpPr/>
          <p:nvPr/>
        </p:nvSpPr>
        <p:spPr>
          <a:xfrm>
            <a:off x="1659124" y="165066"/>
            <a:ext cx="2919325" cy="369332"/>
          </a:xfrm>
          <a:prstGeom prst="rect">
            <a:avLst/>
          </a:prstGeom>
        </p:spPr>
        <p:txBody>
          <a:bodyPr wrap="none">
            <a:spAutoFit/>
          </a:bodyPr>
          <a:lstStyle/>
          <a:p>
            <a:r>
              <a:rPr lang="uk-UA" b="1" dirty="0" smtClean="0">
                <a:solidFill>
                  <a:srgbClr val="00B050"/>
                </a:solidFill>
                <a:latin typeface="Times New Roman" panose="02020603050405020304" pitchFamily="18" charset="0"/>
                <a:ea typeface="Times New Roman" panose="02020603050405020304" pitchFamily="18" charset="0"/>
              </a:rPr>
              <a:t>МОДЕЛЬ </a:t>
            </a:r>
            <a:r>
              <a:rPr lang="en-US" b="1" dirty="0" smtClean="0">
                <a:solidFill>
                  <a:srgbClr val="00B050"/>
                </a:solidFill>
                <a:latin typeface="Times New Roman" panose="02020603050405020304" pitchFamily="18" charset="0"/>
                <a:ea typeface="Times New Roman" panose="02020603050405020304" pitchFamily="18" charset="0"/>
              </a:rPr>
              <a:t>G</a:t>
            </a:r>
            <a:r>
              <a:rPr lang="uk-UA" b="1" dirty="0" smtClean="0">
                <a:solidFill>
                  <a:srgbClr val="00B050"/>
                </a:solidFill>
                <a:latin typeface="Times New Roman" panose="02020603050405020304" pitchFamily="18" charset="0"/>
                <a:ea typeface="Times New Roman" panose="02020603050405020304" pitchFamily="18" charset="0"/>
              </a:rPr>
              <a:t>Е/МСКІ</a:t>
            </a:r>
            <a:r>
              <a:rPr lang="en-US" b="1" dirty="0" smtClean="0">
                <a:solidFill>
                  <a:srgbClr val="00B050"/>
                </a:solidFill>
                <a:latin typeface="Times New Roman" panose="02020603050405020304" pitchFamily="18" charset="0"/>
                <a:ea typeface="Times New Roman" panose="02020603050405020304" pitchFamily="18" charset="0"/>
              </a:rPr>
              <a:t>NS</a:t>
            </a:r>
            <a:r>
              <a:rPr lang="uk-UA" b="1" dirty="0" smtClean="0">
                <a:solidFill>
                  <a:srgbClr val="00B050"/>
                </a:solidFill>
                <a:latin typeface="Times New Roman" panose="02020603050405020304" pitchFamily="18" charset="0"/>
                <a:ea typeface="Times New Roman" panose="02020603050405020304" pitchFamily="18" charset="0"/>
              </a:rPr>
              <a:t>ЕУ</a:t>
            </a:r>
            <a:endParaRPr lang="uk-UA" b="1" dirty="0">
              <a:solidFill>
                <a:srgbClr val="00B050"/>
              </a:solidFill>
              <a:latin typeface="Times New Roman" panose="02020603050405020304" pitchFamily="18" charset="0"/>
              <a:ea typeface="Times New Roman" panose="02020603050405020304" pitchFamily="18" charset="0"/>
            </a:endParaRPr>
          </a:p>
        </p:txBody>
      </p:sp>
      <p:pic>
        <p:nvPicPr>
          <p:cNvPr id="27652" name="Picture 4" descr="https://bakertilly.ua/wp-content/uploads/2020/02/McKinsey_GE-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2895" y="997958"/>
            <a:ext cx="3543300" cy="2686051"/>
          </a:xfrm>
          <a:prstGeom prst="rect">
            <a:avLst/>
          </a:prstGeom>
          <a:noFill/>
          <a:extLst>
            <a:ext uri="{909E8E84-426E-40DD-AFC4-6F175D3DCCD1}">
              <a14:hiddenFill xmlns:a14="http://schemas.microsoft.com/office/drawing/2010/main">
                <a:solidFill>
                  <a:srgbClr val="FFFFFF"/>
                </a:solidFill>
              </a14:hiddenFill>
            </a:ext>
          </a:extLst>
        </p:spPr>
      </p:pic>
      <p:pic>
        <p:nvPicPr>
          <p:cNvPr id="29698" name="Picture 2" descr="https://bakertilly.ua/wp-content/uploads/2020/02/McKinsey_GE-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6656" y="1055109"/>
            <a:ext cx="3590925" cy="2628900"/>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https://bakertilly.ua/wp-content/uploads/2020/02/McKinsey_GE-1-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3066" y="4022879"/>
            <a:ext cx="35814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9761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Is The GE McKinsey Matrix And Why It Matters In Business - FourWeekM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913" y="890484"/>
            <a:ext cx="7831822" cy="5906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847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70116" y="132172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pic>
        <p:nvPicPr>
          <p:cNvPr id="12290" name="Picture 2" descr="https://bakertilly.ua/wp-content/uploads/2020/05/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2465" y="500591"/>
            <a:ext cx="6001809" cy="6001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85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кутник 4"/>
          <p:cNvSpPr/>
          <p:nvPr/>
        </p:nvSpPr>
        <p:spPr>
          <a:xfrm>
            <a:off x="2100350" y="1573614"/>
            <a:ext cx="8273934" cy="1200329"/>
          </a:xfrm>
          <a:prstGeom prst="rect">
            <a:avLst/>
          </a:prstGeom>
        </p:spPr>
        <p:txBody>
          <a:bodyPr wrap="square">
            <a:spAutoFit/>
          </a:bodyPr>
          <a:lstStyle/>
          <a:p>
            <a:pPr indent="292735" algn="just">
              <a:spcAft>
                <a:spcPts val="0"/>
              </a:spcAft>
            </a:pPr>
            <a:r>
              <a:rPr lang="uk-UA" b="1" i="1" dirty="0" smtClean="0">
                <a:solidFill>
                  <a:srgbClr val="002060"/>
                </a:solidFill>
                <a:latin typeface="Times New Roman" panose="02020603050405020304" pitchFamily="18" charset="0"/>
                <a:ea typeface="Times New Roman" panose="02020603050405020304" pitchFamily="18" charset="0"/>
              </a:rPr>
              <a:t>Конкурентна позиція </a:t>
            </a:r>
            <a:r>
              <a:rPr lang="uk-UA" b="1" i="1" dirty="0">
                <a:solidFill>
                  <a:srgbClr val="002060"/>
                </a:solidFill>
                <a:latin typeface="Times New Roman" panose="02020603050405020304" pitchFamily="18" charset="0"/>
                <a:ea typeface="Times New Roman" panose="02020603050405020304" pitchFamily="18" charset="0"/>
              </a:rPr>
              <a:t>підприємства </a:t>
            </a:r>
            <a:r>
              <a:rPr lang="uk-UA" b="1" dirty="0" smtClean="0">
                <a:solidFill>
                  <a:srgbClr val="002060"/>
                </a:solidFill>
                <a:latin typeface="Times New Roman" panose="02020603050405020304" pitchFamily="18" charset="0"/>
                <a:ea typeface="Times New Roman" panose="02020603050405020304" pitchFamily="18" charset="0"/>
              </a:rPr>
              <a:t>через </a:t>
            </a:r>
            <a:r>
              <a:rPr lang="uk-UA" b="1" dirty="0">
                <a:solidFill>
                  <a:srgbClr val="002060"/>
                </a:solidFill>
                <a:latin typeface="Times New Roman" panose="02020603050405020304" pitchFamily="18" charset="0"/>
                <a:ea typeface="Times New Roman" panose="02020603050405020304" pitchFamily="18" charset="0"/>
              </a:rPr>
              <a:t>його конкурентні переваги, що поділяються на два основні типи:</a:t>
            </a:r>
          </a:p>
          <a:p>
            <a:pPr indent="292735" algn="just">
              <a:spcAft>
                <a:spcPts val="0"/>
              </a:spcAft>
            </a:pPr>
            <a:r>
              <a:rPr lang="uk-UA" dirty="0">
                <a:latin typeface="Times New Roman" panose="02020603050405020304" pitchFamily="18" charset="0"/>
                <a:ea typeface="Times New Roman" panose="02020603050405020304" pitchFamily="18" charset="0"/>
              </a:rPr>
              <a:t>– більш низькі ціни;</a:t>
            </a:r>
          </a:p>
          <a:p>
            <a:pPr indent="292735" algn="just">
              <a:spcAft>
                <a:spcPts val="0"/>
              </a:spcAft>
            </a:pPr>
            <a:r>
              <a:rPr lang="uk-UA" dirty="0">
                <a:latin typeface="Times New Roman" panose="02020603050405020304" pitchFamily="18" charset="0"/>
                <a:ea typeface="Times New Roman" panose="02020603050405020304" pitchFamily="18" charset="0"/>
              </a:rPr>
              <a:t>– диференціація товарів.</a:t>
            </a:r>
          </a:p>
        </p:txBody>
      </p:sp>
      <p:pic>
        <p:nvPicPr>
          <p:cNvPr id="13314" name="Picture 2" descr="Competitive Advantage - Learn How a Competitive Advantage Wor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3907" y="3990108"/>
            <a:ext cx="3668883" cy="2644747"/>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кутник 5"/>
          <p:cNvSpPr/>
          <p:nvPr/>
        </p:nvSpPr>
        <p:spPr>
          <a:xfrm>
            <a:off x="6810536" y="3385651"/>
            <a:ext cx="4439100" cy="369332"/>
          </a:xfrm>
          <a:prstGeom prst="rect">
            <a:avLst/>
          </a:prstGeom>
        </p:spPr>
        <p:txBody>
          <a:bodyPr wrap="none">
            <a:spAutoFit/>
          </a:bodyPr>
          <a:lstStyle/>
          <a:p>
            <a:r>
              <a:rPr lang="uk-UA" b="1" i="1" dirty="0" smtClean="0">
                <a:latin typeface="Times New Roman" panose="02020603050405020304" pitchFamily="18" charset="0"/>
                <a:ea typeface="Times New Roman" panose="02020603050405020304" pitchFamily="18" charset="0"/>
              </a:rPr>
              <a:t>Цінова, нецінова </a:t>
            </a:r>
            <a:r>
              <a:rPr lang="uk-UA" b="1" i="1" dirty="0">
                <a:latin typeface="Times New Roman" panose="02020603050405020304" pitchFamily="18" charset="0"/>
                <a:ea typeface="Times New Roman" panose="02020603050405020304" pitchFamily="18" charset="0"/>
              </a:rPr>
              <a:t>та </a:t>
            </a:r>
            <a:r>
              <a:rPr lang="uk-UA" b="1" i="1" dirty="0" smtClean="0">
                <a:latin typeface="Times New Roman" panose="02020603050405020304" pitchFamily="18" charset="0"/>
                <a:ea typeface="Times New Roman" panose="02020603050405020304" pitchFamily="18" charset="0"/>
              </a:rPr>
              <a:t>змішана конкуренція</a:t>
            </a:r>
            <a:endParaRPr lang="uk-UA" dirty="0"/>
          </a:p>
        </p:txBody>
      </p:sp>
      <p:sp>
        <p:nvSpPr>
          <p:cNvPr id="7" name="Прямокутник 6"/>
          <p:cNvSpPr/>
          <p:nvPr/>
        </p:nvSpPr>
        <p:spPr>
          <a:xfrm>
            <a:off x="6810536" y="3990108"/>
            <a:ext cx="4253704" cy="1754326"/>
          </a:xfrm>
          <a:prstGeom prst="rect">
            <a:avLst/>
          </a:prstGeom>
        </p:spPr>
        <p:txBody>
          <a:bodyPr wrap="square">
            <a:spAutoFit/>
          </a:bodyPr>
          <a:lstStyle/>
          <a:p>
            <a:r>
              <a:rPr lang="uk-UA" b="1" i="1" dirty="0">
                <a:latin typeface="Times New Roman" panose="02020603050405020304" pitchFamily="18" charset="0"/>
                <a:ea typeface="Times New Roman" panose="02020603050405020304" pitchFamily="18" charset="0"/>
              </a:rPr>
              <a:t>Диференціація — це здатність забезпечити покупця унікальною продукцією або продукцією з більшою цінністю завдяки новим, особливим споживчим властивостям товару або </a:t>
            </a:r>
            <a:r>
              <a:rPr lang="uk-UA" b="1" i="1" dirty="0" err="1">
                <a:latin typeface="Times New Roman" panose="02020603050405020304" pitchFamily="18" charset="0"/>
                <a:ea typeface="Times New Roman" panose="02020603050405020304" pitchFamily="18" charset="0"/>
              </a:rPr>
              <a:t>післяпродажного</a:t>
            </a:r>
            <a:r>
              <a:rPr lang="uk-UA" b="1" i="1" dirty="0">
                <a:latin typeface="Times New Roman" panose="02020603050405020304" pitchFamily="18" charset="0"/>
                <a:ea typeface="Times New Roman" panose="02020603050405020304" pitchFamily="18" charset="0"/>
              </a:rPr>
              <a:t> обслуговування</a:t>
            </a:r>
          </a:p>
        </p:txBody>
      </p:sp>
    </p:spTree>
    <p:extLst>
      <p:ext uri="{BB962C8B-B14F-4D97-AF65-F5344CB8AC3E}">
        <p14:creationId xmlns:p14="http://schemas.microsoft.com/office/powerpoint/2010/main" val="575637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кутник 4"/>
          <p:cNvSpPr/>
          <p:nvPr/>
        </p:nvSpPr>
        <p:spPr>
          <a:xfrm>
            <a:off x="2823557" y="1674056"/>
            <a:ext cx="8215542" cy="4401205"/>
          </a:xfrm>
          <a:prstGeom prst="rect">
            <a:avLst/>
          </a:prstGeom>
        </p:spPr>
        <p:txBody>
          <a:bodyPr wrap="square">
            <a:spAutoFit/>
          </a:bodyPr>
          <a:lstStyle/>
          <a:p>
            <a:pPr indent="292735" algn="just">
              <a:spcAft>
                <a:spcPts val="0"/>
              </a:spcAft>
            </a:pPr>
            <a:r>
              <a:rPr lang="uk-UA" sz="2000" dirty="0" smtClean="0">
                <a:latin typeface="Times New Roman" panose="02020603050405020304" pitchFamily="18" charset="0"/>
                <a:ea typeface="Times New Roman" panose="02020603050405020304" pitchFamily="18" charset="0"/>
              </a:rPr>
              <a:t>1</a:t>
            </a:r>
            <a:r>
              <a:rPr lang="uk-UA" sz="2000" dirty="0">
                <a:latin typeface="Times New Roman" panose="02020603050405020304" pitchFamily="18" charset="0"/>
                <a:ea typeface="Times New Roman" panose="02020603050405020304" pitchFamily="18" charset="0"/>
              </a:rPr>
              <a:t>. Переваги, що досягаються за рахунок загально доступних джерел, якими можуть скористатися і конкуренти (загально доступні новітні технології, дешева робоча сила, місцева сировина). Переваги більш високого порядку (патентована технологія, власна розробка нових товарів, створення позитивного іміджу фірми, створення постійної клієнтури, та інше), які потребують значного часу на реалізацію та додаткових інвестицій.</a:t>
            </a:r>
          </a:p>
          <a:p>
            <a:pPr indent="292735" algn="just">
              <a:spcAft>
                <a:spcPts val="0"/>
              </a:spcAft>
            </a:pPr>
            <a:r>
              <a:rPr lang="uk-UA" sz="2000" dirty="0">
                <a:latin typeface="Times New Roman" panose="02020603050405020304" pitchFamily="18" charset="0"/>
                <a:ea typeface="Times New Roman" panose="02020603050405020304" pitchFamily="18" charset="0"/>
              </a:rPr>
              <a:t>2. Наявність унікальних джерел конкурентної переваги, якими конкуренти не можуть скористатися (славетна торгова марка, придбана або отримана протягом діяльності, унікальна технологія на початку її ексклюзивної експлуатації, наявність власних дешевих ресурсів, наприклад вторинна сировина та інше).</a:t>
            </a:r>
          </a:p>
          <a:p>
            <a:pPr indent="292735" algn="just">
              <a:spcAft>
                <a:spcPts val="0"/>
              </a:spcAft>
            </a:pPr>
            <a:r>
              <a:rPr lang="uk-UA" sz="2000" dirty="0">
                <a:latin typeface="Times New Roman" panose="02020603050405020304" pitchFamily="18" charset="0"/>
                <a:ea typeface="Times New Roman" panose="02020603050405020304" pitchFamily="18" charset="0"/>
              </a:rPr>
              <a:t>3. Оновлення усіх систем виробництва та реалізації продукції шляхом заміни та модернізації застарілих елементів.</a:t>
            </a:r>
          </a:p>
        </p:txBody>
      </p:sp>
      <p:sp>
        <p:nvSpPr>
          <p:cNvPr id="6" name="Заголовок 5"/>
          <p:cNvSpPr>
            <a:spLocks noGrp="1"/>
          </p:cNvSpPr>
          <p:nvPr>
            <p:ph type="title"/>
          </p:nvPr>
        </p:nvSpPr>
        <p:spPr/>
        <p:txBody>
          <a:bodyPr>
            <a:normAutofit/>
          </a:bodyPr>
          <a:lstStyle/>
          <a:p>
            <a:r>
              <a:rPr lang="uk-UA" sz="2500" dirty="0" smtClean="0">
                <a:latin typeface="Times New Roman" panose="02020603050405020304" pitchFamily="18" charset="0"/>
                <a:cs typeface="Times New Roman" panose="02020603050405020304" pitchFamily="18" charset="0"/>
              </a:rPr>
              <a:t>Чинники утримання конкурентної переваги </a:t>
            </a:r>
            <a:br>
              <a:rPr lang="uk-UA" sz="2500" dirty="0" smtClean="0">
                <a:latin typeface="Times New Roman" panose="02020603050405020304" pitchFamily="18" charset="0"/>
                <a:cs typeface="Times New Roman" panose="02020603050405020304" pitchFamily="18" charset="0"/>
              </a:rPr>
            </a:br>
            <a:r>
              <a:rPr lang="uk-UA" sz="2500" dirty="0" smtClean="0">
                <a:latin typeface="Times New Roman" panose="02020603050405020304" pitchFamily="18" charset="0"/>
                <a:cs typeface="Times New Roman" panose="02020603050405020304" pitchFamily="18" charset="0"/>
              </a:rPr>
              <a:t>(М. Портер)</a:t>
            </a:r>
            <a:endParaRPr lang="uk-UA"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8687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кутник 4"/>
          <p:cNvSpPr/>
          <p:nvPr/>
        </p:nvSpPr>
        <p:spPr>
          <a:xfrm>
            <a:off x="3743498" y="3122875"/>
            <a:ext cx="7462058" cy="1477328"/>
          </a:xfrm>
          <a:prstGeom prst="rect">
            <a:avLst/>
          </a:prstGeom>
        </p:spPr>
        <p:txBody>
          <a:bodyPr wrap="square">
            <a:spAutoFit/>
          </a:bodyPr>
          <a:lstStyle/>
          <a:p>
            <a:pPr indent="292735" algn="just">
              <a:spcAft>
                <a:spcPts val="0"/>
              </a:spcAft>
            </a:pPr>
            <a:r>
              <a:rPr lang="uk-UA" dirty="0" smtClean="0">
                <a:solidFill>
                  <a:srgbClr val="00B050"/>
                </a:solidFill>
                <a:latin typeface="Times New Roman" panose="02020603050405020304" pitchFamily="18" charset="0"/>
                <a:ea typeface="Times New Roman" panose="02020603050405020304" pitchFamily="18" charset="0"/>
              </a:rPr>
              <a:t>Конкурентоспроможність</a:t>
            </a:r>
            <a:r>
              <a:rPr lang="uk-UA" dirty="0" smtClean="0">
                <a:solidFill>
                  <a:srgbClr val="000000"/>
                </a:solidFill>
                <a:latin typeface="Times New Roman" panose="02020603050405020304" pitchFamily="18" charset="0"/>
                <a:ea typeface="Times New Roman" panose="02020603050405020304" pitchFamily="18" charset="0"/>
              </a:rPr>
              <a:t> </a:t>
            </a:r>
            <a:r>
              <a:rPr lang="uk-UA" dirty="0">
                <a:solidFill>
                  <a:srgbClr val="000000"/>
                </a:solidFill>
                <a:latin typeface="Times New Roman" panose="02020603050405020304" pitchFamily="18" charset="0"/>
                <a:ea typeface="Times New Roman" panose="02020603050405020304" pitchFamily="18" charset="0"/>
              </a:rPr>
              <a:t>визначає можливості виживання підприємства в умовах </a:t>
            </a:r>
            <a:r>
              <a:rPr lang="uk-UA" dirty="0">
                <a:solidFill>
                  <a:srgbClr val="00B050"/>
                </a:solidFill>
                <a:latin typeface="Times New Roman" panose="02020603050405020304" pitchFamily="18" charset="0"/>
                <a:ea typeface="Times New Roman" panose="02020603050405020304" pitchFamily="18" charset="0"/>
              </a:rPr>
              <a:t>постійної конкурентної боротьби </a:t>
            </a:r>
            <a:r>
              <a:rPr lang="uk-UA" dirty="0">
                <a:solidFill>
                  <a:srgbClr val="000000"/>
                </a:solidFill>
                <a:latin typeface="Times New Roman" panose="02020603050405020304" pitchFamily="18" charset="0"/>
                <a:ea typeface="Times New Roman" panose="02020603050405020304" pitchFamily="18" charset="0"/>
              </a:rPr>
              <a:t>на ринку і відбиває продуктивність </a:t>
            </a:r>
            <a:r>
              <a:rPr lang="uk-UA" dirty="0">
                <a:solidFill>
                  <a:srgbClr val="00B050"/>
                </a:solidFill>
                <a:latin typeface="Times New Roman" panose="02020603050405020304" pitchFamily="18" charset="0"/>
                <a:ea typeface="Times New Roman" panose="02020603050405020304" pitchFamily="18" charset="0"/>
              </a:rPr>
              <a:t>використання</a:t>
            </a:r>
            <a:r>
              <a:rPr lang="uk-UA" dirty="0">
                <a:solidFill>
                  <a:srgbClr val="000000"/>
                </a:solidFill>
                <a:latin typeface="Times New Roman" panose="02020603050405020304" pitchFamily="18" charset="0"/>
                <a:ea typeface="Times New Roman" panose="02020603050405020304" pitchFamily="18" charset="0"/>
              </a:rPr>
              <a:t> його ресурсів. Тому для забезпечення конкурентоздатного підприємства повинні постійно піклуватися про найбільш повне й </a:t>
            </a:r>
            <a:r>
              <a:rPr lang="uk-UA" dirty="0">
                <a:solidFill>
                  <a:srgbClr val="FF0000"/>
                </a:solidFill>
                <a:latin typeface="Times New Roman" panose="02020603050405020304" pitchFamily="18" charset="0"/>
                <a:ea typeface="Times New Roman" panose="02020603050405020304" pitchFamily="18" charset="0"/>
              </a:rPr>
              <a:t>ефек­тивне</a:t>
            </a:r>
            <a:r>
              <a:rPr lang="uk-UA" dirty="0">
                <a:solidFill>
                  <a:srgbClr val="000000"/>
                </a:solidFill>
                <a:latin typeface="Times New Roman" panose="02020603050405020304" pitchFamily="18" charset="0"/>
                <a:ea typeface="Times New Roman" panose="02020603050405020304" pitchFamily="18" charset="0"/>
              </a:rPr>
              <a:t> використання ресурсів.</a:t>
            </a:r>
            <a:endParaRPr lang="uk-UA" dirty="0">
              <a:latin typeface="Times New Roman" panose="02020603050405020304" pitchFamily="18" charset="0"/>
              <a:ea typeface="Times New Roman" panose="02020603050405020304" pitchFamily="18" charset="0"/>
            </a:endParaRPr>
          </a:p>
        </p:txBody>
      </p:sp>
      <p:sp>
        <p:nvSpPr>
          <p:cNvPr id="6" name="Прямокутник 5"/>
          <p:cNvSpPr/>
          <p:nvPr/>
        </p:nvSpPr>
        <p:spPr>
          <a:xfrm>
            <a:off x="2324793" y="1039151"/>
            <a:ext cx="6096000" cy="1200329"/>
          </a:xfrm>
          <a:prstGeom prst="rect">
            <a:avLst/>
          </a:prstGeom>
        </p:spPr>
        <p:txBody>
          <a:bodyPr>
            <a:spAutoFit/>
          </a:bodyPr>
          <a:lstStyle/>
          <a:p>
            <a:pPr indent="292735" algn="just">
              <a:spcAft>
                <a:spcPts val="0"/>
              </a:spcAft>
            </a:pPr>
            <a:r>
              <a:rPr lang="uk-UA" b="1" i="1" dirty="0" smtClean="0">
                <a:solidFill>
                  <a:srgbClr val="000000"/>
                </a:solidFill>
                <a:latin typeface="Times New Roman" panose="02020603050405020304" pitchFamily="18" charset="0"/>
                <a:ea typeface="Times New Roman" panose="02020603050405020304" pitchFamily="18" charset="0"/>
              </a:rPr>
              <a:t>Конкурентоспроможність </a:t>
            </a:r>
            <a:r>
              <a:rPr lang="uk-UA" i="1" dirty="0" smtClean="0">
                <a:solidFill>
                  <a:srgbClr val="000000"/>
                </a:solidFill>
                <a:latin typeface="Times New Roman" panose="02020603050405020304" pitchFamily="18" charset="0"/>
                <a:ea typeface="Times New Roman" panose="02020603050405020304" pitchFamily="18" charset="0"/>
              </a:rPr>
              <a:t>- </a:t>
            </a:r>
            <a:r>
              <a:rPr lang="uk-UA" i="1" dirty="0">
                <a:solidFill>
                  <a:srgbClr val="000000"/>
                </a:solidFill>
                <a:latin typeface="Times New Roman" panose="02020603050405020304" pitchFamily="18" charset="0"/>
                <a:ea typeface="Times New Roman" panose="02020603050405020304" pitchFamily="18" charset="0"/>
              </a:rPr>
              <a:t>властивість об'єкта, що характеризується ступенем реального чи потенційного задоволення їм конкретної потреби в порівнянні з аналогічними об'єктами, що діють на даному ринку</a:t>
            </a:r>
            <a:r>
              <a:rPr lang="uk-UA" b="1" dirty="0">
                <a:solidFill>
                  <a:srgbClr val="000000"/>
                </a:solidFill>
                <a:latin typeface="Times New Roman" panose="02020603050405020304" pitchFamily="18" charset="0"/>
                <a:ea typeface="Times New Roman" panose="02020603050405020304" pitchFamily="18" charset="0"/>
              </a:rPr>
              <a:t>. </a:t>
            </a:r>
            <a:endParaRPr lang="uk-UA"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17192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кутник 4"/>
          <p:cNvSpPr/>
          <p:nvPr/>
        </p:nvSpPr>
        <p:spPr>
          <a:xfrm>
            <a:off x="3048000" y="2274838"/>
            <a:ext cx="8149244" cy="1938992"/>
          </a:xfrm>
          <a:prstGeom prst="rect">
            <a:avLst/>
          </a:prstGeom>
        </p:spPr>
        <p:txBody>
          <a:bodyPr wrap="square">
            <a:spAutoFit/>
          </a:bodyPr>
          <a:lstStyle/>
          <a:p>
            <a:r>
              <a:rPr lang="uk-UA" sz="2000" b="1" dirty="0">
                <a:solidFill>
                  <a:srgbClr val="000000"/>
                </a:solidFill>
                <a:latin typeface="Times New Roman" panose="02020603050405020304" pitchFamily="18" charset="0"/>
                <a:ea typeface="Times New Roman" panose="02020603050405020304" pitchFamily="18" charset="0"/>
              </a:rPr>
              <a:t>Конкурентоспроможність потенціалу підприємства </a:t>
            </a:r>
            <a:r>
              <a:rPr lang="uk-UA" sz="2000" dirty="0" smtClean="0">
                <a:solidFill>
                  <a:srgbClr val="000000"/>
                </a:solidFill>
                <a:latin typeface="Times New Roman" panose="02020603050405020304" pitchFamily="18" charset="0"/>
                <a:ea typeface="Times New Roman" panose="02020603050405020304" pitchFamily="18" charset="0"/>
              </a:rPr>
              <a:t>- комплексна порівняльна характеристика </a:t>
            </a:r>
            <a:r>
              <a:rPr lang="uk-UA" sz="2000" dirty="0">
                <a:solidFill>
                  <a:srgbClr val="000000"/>
                </a:solidFill>
                <a:latin typeface="Times New Roman" panose="02020603050405020304" pitchFamily="18" charset="0"/>
                <a:ea typeface="Times New Roman" panose="02020603050405020304" pitchFamily="18" charset="0"/>
              </a:rPr>
              <a:t>потенціалу, яка відбиває ступінь переваги сукупності інди­каторів якості використання ресурсів та організації </a:t>
            </a:r>
            <a:r>
              <a:rPr lang="uk-UA" sz="2000" dirty="0" smtClean="0">
                <a:solidFill>
                  <a:srgbClr val="000000"/>
                </a:solidFill>
                <a:latin typeface="Times New Roman" panose="02020603050405020304" pitchFamily="18" charset="0"/>
                <a:ea typeface="Times New Roman" panose="02020603050405020304" pitchFamily="18" charset="0"/>
              </a:rPr>
              <a:t>взаємозв'язків </a:t>
            </a:r>
            <a:r>
              <a:rPr lang="uk-UA" sz="2000" dirty="0">
                <a:solidFill>
                  <a:srgbClr val="000000"/>
                </a:solidFill>
                <a:latin typeface="Times New Roman" panose="02020603050405020304" pitchFamily="18" charset="0"/>
                <a:ea typeface="Times New Roman" panose="02020603050405020304" pitchFamily="18" charset="0"/>
              </a:rPr>
              <a:t>між ними, що визначають ефективність потенціалу па певному ринку в певний проміжок часу, щодо сукупності індикаторів підприємств-аналогів.</a:t>
            </a:r>
            <a:endParaRPr lang="uk-UA" sz="2000" dirty="0"/>
          </a:p>
        </p:txBody>
      </p:sp>
    </p:spTree>
    <p:extLst>
      <p:ext uri="{BB962C8B-B14F-4D97-AF65-F5344CB8AC3E}">
        <p14:creationId xmlns:p14="http://schemas.microsoft.com/office/powerpoint/2010/main" val="1414229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2815243" y="2098006"/>
            <a:ext cx="8074429" cy="2862322"/>
          </a:xfrm>
          <a:prstGeom prst="rect">
            <a:avLst/>
          </a:prstGeom>
        </p:spPr>
        <p:txBody>
          <a:bodyPr wrap="square">
            <a:spAutoFit/>
          </a:bodyPr>
          <a:lstStyle/>
          <a:p>
            <a:pPr marL="342900" lvl="0" indent="-342900" algn="just">
              <a:spcAft>
                <a:spcPts val="0"/>
              </a:spcAft>
              <a:buFont typeface="Times New Roman" panose="02020603050405020304" pitchFamily="18" charset="0"/>
              <a:buAutoNum type="arabicPeriod"/>
              <a:tabLst>
                <a:tab pos="384175" algn="l"/>
              </a:tabLst>
            </a:pPr>
            <a:r>
              <a:rPr lang="uk-UA" dirty="0" smtClean="0">
                <a:latin typeface="Times New Roman" panose="02020603050405020304" pitchFamily="18" charset="0"/>
                <a:ea typeface="Times New Roman" panose="02020603050405020304" pitchFamily="18" charset="0"/>
              </a:rPr>
              <a:t>Конкурентоспроможність </a:t>
            </a:r>
            <a:r>
              <a:rPr lang="uk-UA" dirty="0">
                <a:latin typeface="Times New Roman" panose="02020603050405020304" pitchFamily="18" charset="0"/>
                <a:ea typeface="Times New Roman" panose="02020603050405020304" pitchFamily="18" charset="0"/>
              </a:rPr>
              <a:t>не є іманентною якістю підприємства (тобто його внутрішньою, природною якістю). Вона може бути виявлена й оцінена тільки за наявності конкурентів (реальних або потенційних).</a:t>
            </a:r>
          </a:p>
          <a:p>
            <a:pPr marL="342900" lvl="0" indent="-342900" algn="just">
              <a:spcAft>
                <a:spcPts val="0"/>
              </a:spcAft>
              <a:buFont typeface="Times New Roman" panose="02020603050405020304" pitchFamily="18" charset="0"/>
              <a:buAutoNum type="arabicPeriod"/>
              <a:tabLst>
                <a:tab pos="384175" algn="l"/>
              </a:tabLst>
            </a:pPr>
            <a:r>
              <a:rPr lang="uk-UA" dirty="0">
                <a:latin typeface="Times New Roman" panose="02020603050405020304" pitchFamily="18" charset="0"/>
                <a:ea typeface="Times New Roman" panose="02020603050405020304" pitchFamily="18" charset="0"/>
              </a:rPr>
              <a:t>Це поняття є відносним, тобто воно має різний рівень стосовно різних конкурентів.</a:t>
            </a:r>
          </a:p>
          <a:p>
            <a:pPr marL="342900" lvl="0" indent="-342900" algn="just">
              <a:spcAft>
                <a:spcPts val="0"/>
              </a:spcAft>
              <a:buFont typeface="Times New Roman" panose="02020603050405020304" pitchFamily="18" charset="0"/>
              <a:buAutoNum type="arabicPeriod"/>
              <a:tabLst>
                <a:tab pos="384175" algn="l"/>
              </a:tabLst>
            </a:pPr>
            <a:r>
              <a:rPr lang="uk-UA" dirty="0">
                <a:latin typeface="Times New Roman" panose="02020603050405020304" pitchFamily="18" charset="0"/>
                <a:ea typeface="Times New Roman" panose="02020603050405020304" pitchFamily="18" charset="0"/>
              </a:rPr>
              <a:t>Конкурентоспроможність потенціалу підприємства визначається продуктивністю використання залучених до процесу виробництва </a:t>
            </a:r>
            <a:r>
              <a:rPr lang="uk-UA" dirty="0" smtClean="0">
                <a:latin typeface="Times New Roman" panose="02020603050405020304" pitchFamily="18" charset="0"/>
                <a:ea typeface="Times New Roman" panose="02020603050405020304" pitchFamily="18" charset="0"/>
              </a:rPr>
              <a:t>ресурсів.</a:t>
            </a:r>
          </a:p>
          <a:p>
            <a:pPr marL="342900" lvl="0" indent="-342900" algn="just">
              <a:spcAft>
                <a:spcPts val="0"/>
              </a:spcAft>
              <a:buFont typeface="Times New Roman" panose="02020603050405020304" pitchFamily="18" charset="0"/>
              <a:buAutoNum type="arabicPeriod"/>
              <a:tabLst>
                <a:tab pos="384175" algn="l"/>
              </a:tabLst>
            </a:pPr>
            <a:r>
              <a:rPr lang="uk-UA" dirty="0" smtClean="0">
                <a:latin typeface="Times New Roman" panose="02020603050405020304" pitchFamily="18" charset="0"/>
                <a:ea typeface="Times New Roman" panose="02020603050405020304" pitchFamily="18" charset="0"/>
              </a:rPr>
              <a:t>Рівень </a:t>
            </a:r>
            <a:r>
              <a:rPr lang="uk-UA" dirty="0">
                <a:latin typeface="Times New Roman" panose="02020603050405020304" pitchFamily="18" charset="0"/>
                <a:ea typeface="Times New Roman" panose="02020603050405020304" pitchFamily="18" charset="0"/>
              </a:rPr>
              <a:t>конкурентоспроможності потенціалу підприємства залежить від рівня конкурентоспроможності його складових (передовсім продукції), а також від загальної конкурентоспроможності галузі та країни.</a:t>
            </a:r>
            <a:endParaRPr lang="uk-UA" dirty="0"/>
          </a:p>
        </p:txBody>
      </p:sp>
      <p:sp>
        <p:nvSpPr>
          <p:cNvPr id="4" name="Заголовок 5"/>
          <p:cNvSpPr>
            <a:spLocks noGrp="1"/>
          </p:cNvSpPr>
          <p:nvPr>
            <p:ph type="title"/>
          </p:nvPr>
        </p:nvSpPr>
        <p:spPr>
          <a:xfrm>
            <a:off x="2592924" y="624110"/>
            <a:ext cx="8911687" cy="1280890"/>
          </a:xfrm>
        </p:spPr>
        <p:txBody>
          <a:bodyPr>
            <a:normAutofit/>
          </a:bodyPr>
          <a:lstStyle/>
          <a:p>
            <a:pPr indent="292735" algn="ctr">
              <a:spcAft>
                <a:spcPts val="0"/>
              </a:spcAft>
            </a:pPr>
            <a:r>
              <a:rPr lang="uk-UA" sz="2800" dirty="0">
                <a:latin typeface="Times New Roman" panose="02020603050405020304" pitchFamily="18" charset="0"/>
                <a:ea typeface="Times New Roman" panose="02020603050405020304" pitchFamily="18" charset="0"/>
              </a:rPr>
              <a:t>Особливості конкурентоспроможності потенціалу підприємства:</a:t>
            </a:r>
          </a:p>
        </p:txBody>
      </p:sp>
    </p:spTree>
    <p:extLst>
      <p:ext uri="{BB962C8B-B14F-4D97-AF65-F5344CB8AC3E}">
        <p14:creationId xmlns:p14="http://schemas.microsoft.com/office/powerpoint/2010/main" val="3717547002"/>
      </p:ext>
    </p:extLst>
  </p:cSld>
  <p:clrMapOvr>
    <a:masterClrMapping/>
  </p:clrMapOvr>
</p:sld>
</file>

<file path=ppt/theme/theme1.xml><?xml version="1.0" encoding="utf-8"?>
<a:theme xmlns:a="http://schemas.openxmlformats.org/drawingml/2006/main" name="Пасмо">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237</TotalTime>
  <Words>2402</Words>
  <Application>Microsoft Office PowerPoint</Application>
  <PresentationFormat>Широкий екран</PresentationFormat>
  <Paragraphs>213</Paragraphs>
  <Slides>35</Slides>
  <Notes>2</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35</vt:i4>
      </vt:variant>
    </vt:vector>
  </HeadingPairs>
  <TitlesOfParts>
    <vt:vector size="42" baseType="lpstr">
      <vt:lpstr>Arial</vt:lpstr>
      <vt:lpstr>Calibri</vt:lpstr>
      <vt:lpstr>Century Gothic</vt:lpstr>
      <vt:lpstr>Roboto</vt:lpstr>
      <vt:lpstr>Times New Roman</vt:lpstr>
      <vt:lpstr>Wingdings 3</vt:lpstr>
      <vt:lpstr>Пасмо</vt:lpstr>
      <vt:lpstr>Лекція № 7. Управління конкурентоспроможністю потенціалу підприємства</vt:lpstr>
      <vt:lpstr>1. Сутність та рівні конкурентоспроможності потенціалу підприємства</vt:lpstr>
      <vt:lpstr>Презентація PowerPoint</vt:lpstr>
      <vt:lpstr>Презентація PowerPoint</vt:lpstr>
      <vt:lpstr>Презентація PowerPoint</vt:lpstr>
      <vt:lpstr>Чинники утримання конкурентної переваги  (М. Портер)</vt:lpstr>
      <vt:lpstr>Презентація PowerPoint</vt:lpstr>
      <vt:lpstr>Презентація PowerPoint</vt:lpstr>
      <vt:lpstr>Особливості конкурентоспроможності потенціалу підприємства:</vt:lpstr>
      <vt:lpstr>Класифікація конкурентоспроможності потенціалу підприємства</vt:lpstr>
      <vt:lpstr>Класифікація конкурентоспроможності потенціалу підприємства</vt:lpstr>
      <vt:lpstr>Класифікація конкурентоспроможності потенціалу підприємства</vt:lpstr>
      <vt:lpstr>2. Методи оцінки конкурентоспроможності потенціалу підприємства</vt:lpstr>
      <vt:lpstr>Презентація PowerPoint</vt:lpstr>
      <vt:lpstr>Методи оцінки конкурентоспроможності потенціалу підприємства</vt:lpstr>
      <vt:lpstr>Методи оцінки конкурентоспроможності потенціалу підприємства</vt:lpstr>
      <vt:lpstr>Методи оцінки конкурентоспроможності потенціалу підприємства</vt:lpstr>
      <vt:lpstr>Методи оцінки конкурентоспроможності потенціалу підприємства</vt:lpstr>
      <vt:lpstr>3. Стратегічний аналіз конкурентоспроможності потенціалу підприємства</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№5. Управління майновим потенціалом підприємства</dc:title>
  <dc:creator>Денисюк Олена Григорівна</dc:creator>
  <cp:lastModifiedBy>Денисюк Олена Григорівна</cp:lastModifiedBy>
  <cp:revision>38</cp:revision>
  <dcterms:created xsi:type="dcterms:W3CDTF">2021-03-17T12:07:15Z</dcterms:created>
  <dcterms:modified xsi:type="dcterms:W3CDTF">2022-05-25T05:30:53Z</dcterms:modified>
</cp:coreProperties>
</file>