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77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4610"/>
  </p:normalViewPr>
  <p:slideViewPr>
    <p:cSldViewPr snapToGrid="0">
      <p:cViewPr varScale="1">
        <p:scale>
          <a:sx n="116" d="100"/>
          <a:sy n="116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73B4-5D1F-5742-900F-3251F1051F8E}" type="datetimeFigureOut">
              <a:rPr lang="ru-UA" smtClean="0"/>
              <a:t>13.03.2025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C16-394C-4B4A-925A-559156E1AB9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79145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73B4-5D1F-5742-900F-3251F1051F8E}" type="datetimeFigureOut">
              <a:rPr lang="ru-UA" smtClean="0"/>
              <a:t>13.03.2025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C16-394C-4B4A-925A-559156E1AB9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05438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73B4-5D1F-5742-900F-3251F1051F8E}" type="datetimeFigureOut">
              <a:rPr lang="ru-UA" smtClean="0"/>
              <a:t>13.03.2025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C16-394C-4B4A-925A-559156E1AB9F}" type="slidenum">
              <a:rPr lang="ru-UA" smtClean="0"/>
              <a:t>‹#›</a:t>
            </a:fld>
            <a:endParaRPr lang="ru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9211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73B4-5D1F-5742-900F-3251F1051F8E}" type="datetimeFigureOut">
              <a:rPr lang="ru-UA" smtClean="0"/>
              <a:t>13.03.2025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C16-394C-4B4A-925A-559156E1AB9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4183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73B4-5D1F-5742-900F-3251F1051F8E}" type="datetimeFigureOut">
              <a:rPr lang="ru-UA" smtClean="0"/>
              <a:t>13.03.2025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C16-394C-4B4A-925A-559156E1AB9F}" type="slidenum">
              <a:rPr lang="ru-UA" smtClean="0"/>
              <a:t>‹#›</a:t>
            </a:fld>
            <a:endParaRPr lang="ru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78568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73B4-5D1F-5742-900F-3251F1051F8E}" type="datetimeFigureOut">
              <a:rPr lang="ru-UA" smtClean="0"/>
              <a:t>13.03.2025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C16-394C-4B4A-925A-559156E1AB9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13897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73B4-5D1F-5742-900F-3251F1051F8E}" type="datetimeFigureOut">
              <a:rPr lang="ru-UA" smtClean="0"/>
              <a:t>13.03.2025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C16-394C-4B4A-925A-559156E1AB9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39029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73B4-5D1F-5742-900F-3251F1051F8E}" type="datetimeFigureOut">
              <a:rPr lang="ru-UA" smtClean="0"/>
              <a:t>13.03.2025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C16-394C-4B4A-925A-559156E1AB9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22024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73B4-5D1F-5742-900F-3251F1051F8E}" type="datetimeFigureOut">
              <a:rPr lang="ru-UA" smtClean="0"/>
              <a:t>13.03.2025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C16-394C-4B4A-925A-559156E1AB9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9675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73B4-5D1F-5742-900F-3251F1051F8E}" type="datetimeFigureOut">
              <a:rPr lang="ru-UA" smtClean="0"/>
              <a:t>13.03.2025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C16-394C-4B4A-925A-559156E1AB9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53040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73B4-5D1F-5742-900F-3251F1051F8E}" type="datetimeFigureOut">
              <a:rPr lang="ru-UA" smtClean="0"/>
              <a:t>13.03.2025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C16-394C-4B4A-925A-559156E1AB9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8250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73B4-5D1F-5742-900F-3251F1051F8E}" type="datetimeFigureOut">
              <a:rPr lang="ru-UA" smtClean="0"/>
              <a:t>13.03.2025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C16-394C-4B4A-925A-559156E1AB9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0333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73B4-5D1F-5742-900F-3251F1051F8E}" type="datetimeFigureOut">
              <a:rPr lang="ru-UA" smtClean="0"/>
              <a:t>13.03.2025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C16-394C-4B4A-925A-559156E1AB9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55658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73B4-5D1F-5742-900F-3251F1051F8E}" type="datetimeFigureOut">
              <a:rPr lang="ru-UA" smtClean="0"/>
              <a:t>13.03.2025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C16-394C-4B4A-925A-559156E1AB9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5288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73B4-5D1F-5742-900F-3251F1051F8E}" type="datetimeFigureOut">
              <a:rPr lang="ru-UA" smtClean="0"/>
              <a:t>13.03.2025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C16-394C-4B4A-925A-559156E1AB9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97227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73B4-5D1F-5742-900F-3251F1051F8E}" type="datetimeFigureOut">
              <a:rPr lang="ru-UA" smtClean="0"/>
              <a:t>13.03.2025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1C16-394C-4B4A-925A-559156E1AB9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65297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C73B4-5D1F-5742-900F-3251F1051F8E}" type="datetimeFigureOut">
              <a:rPr lang="ru-UA" smtClean="0"/>
              <a:t>13.03.2025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6721C16-394C-4B4A-925A-559156E1AB9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68576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EE9822-9525-9397-F247-CF714D508C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1800" b="1" dirty="0">
                <a:effectLst/>
                <a:latin typeface="TimesNewRomanPS"/>
              </a:rPr>
              <a:t>УПРАВЛІННЯ АКТИВНІСТЮ І ПРАЦЕЗДАТНІСТЮ </a:t>
            </a:r>
            <a:br>
              <a:rPr lang="ru-RU" dirty="0"/>
            </a:br>
            <a:endParaRPr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6D7DCE7-1194-8AA2-9B43-712A9A39DD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 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690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F94DC64-0E66-81E8-DCAB-BE83352D8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010" y="356261"/>
            <a:ext cx="11329060" cy="6139542"/>
          </a:xfrm>
        </p:spPr>
        <p:txBody>
          <a:bodyPr/>
          <a:lstStyle/>
          <a:p>
            <a:r>
              <a:rPr lang="ru-RU" sz="1800" dirty="0" err="1">
                <a:effectLst/>
                <a:latin typeface="TimesNewRomanPSMT"/>
              </a:rPr>
              <a:t>Довгии</a:t>
            </a:r>
            <a:r>
              <a:rPr lang="ru-RU" sz="1800" dirty="0">
                <a:effectLst/>
                <a:latin typeface="TimesNewRomanPSMT"/>
              </a:rPr>
              <a:t>̆ час </a:t>
            </a:r>
            <a:r>
              <a:rPr lang="ru-RU" sz="1800" dirty="0" err="1">
                <a:effectLst/>
                <a:latin typeface="TimesNewRomanPSMT"/>
              </a:rPr>
              <a:t>вірування</a:t>
            </a:r>
            <a:r>
              <a:rPr lang="ru-RU" sz="1800" dirty="0">
                <a:effectLst/>
                <a:latin typeface="TimesNewRomanPSMT"/>
              </a:rPr>
              <a:t> про </a:t>
            </a:r>
            <a:r>
              <a:rPr lang="ru-RU" sz="1800" dirty="0" err="1">
                <a:effectLst/>
                <a:latin typeface="TimesNewRomanPSMT"/>
              </a:rPr>
              <a:t>семирічні</a:t>
            </a:r>
            <a:r>
              <a:rPr lang="ru-RU" sz="1800" dirty="0">
                <a:effectLst/>
                <a:latin typeface="TimesNewRomanPSMT"/>
              </a:rPr>
              <a:t> цикли </a:t>
            </a:r>
            <a:r>
              <a:rPr lang="ru-RU" sz="1800" dirty="0" err="1">
                <a:effectLst/>
                <a:latin typeface="TimesNewRomanPSMT"/>
              </a:rPr>
              <a:t>життя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людини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здавалися</a:t>
            </a:r>
            <a:r>
              <a:rPr lang="ru-RU" sz="1800" dirty="0">
                <a:effectLst/>
                <a:latin typeface="TimesNewRomanPSMT"/>
              </a:rPr>
              <a:t> людям </a:t>
            </a:r>
            <a:r>
              <a:rPr lang="ru-RU" sz="1800" dirty="0" err="1">
                <a:effectLst/>
                <a:latin typeface="TimesNewRomanPSMT"/>
              </a:rPr>
              <a:t>порожніми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казками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проте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сучасна</a:t>
            </a:r>
            <a:r>
              <a:rPr lang="ru-RU" sz="1800" dirty="0">
                <a:effectLst/>
                <a:latin typeface="TimesNewRomanPSMT"/>
              </a:rPr>
              <a:t> наука довела, </a:t>
            </a:r>
            <a:r>
              <a:rPr lang="ru-RU" sz="1800" dirty="0" err="1">
                <a:effectLst/>
                <a:latin typeface="TimesNewRomanPSMT"/>
              </a:rPr>
              <a:t>що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приблизно</a:t>
            </a:r>
            <a:r>
              <a:rPr lang="ru-RU" sz="1800" dirty="0">
                <a:effectLst/>
                <a:latin typeface="TimesNewRomanPSMT"/>
              </a:rPr>
              <a:t> за </a:t>
            </a:r>
            <a:r>
              <a:rPr lang="ru-RU" sz="1800" dirty="0" err="1">
                <a:effectLst/>
                <a:latin typeface="TimesNewRomanPSMT"/>
              </a:rPr>
              <a:t>сім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років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клітини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нашого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організму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повністю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оновлюються</a:t>
            </a:r>
            <a:r>
              <a:rPr lang="ru-RU" sz="1800" dirty="0">
                <a:effectLst/>
                <a:latin typeface="TimesNewRomanPSMT"/>
              </a:rPr>
              <a:t> – і </a:t>
            </a:r>
            <a:r>
              <a:rPr lang="ru-RU" sz="1800" dirty="0" err="1">
                <a:effectLst/>
                <a:latin typeface="TimesNewRomanPSMT"/>
              </a:rPr>
              <a:t>починається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наступнии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життєвии</a:t>
            </a:r>
            <a:r>
              <a:rPr lang="ru-RU" sz="1800" dirty="0">
                <a:effectLst/>
                <a:latin typeface="TimesNewRomanPSMT"/>
              </a:rPr>
              <a:t>̆ цикл.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TimesNewRomanPSMT"/>
              </a:rPr>
              <a:t>«</a:t>
            </a:r>
            <a:r>
              <a:rPr lang="ru-RU" sz="1800" dirty="0" err="1">
                <a:effectLst/>
                <a:latin typeface="TimesNewRomanPSMT"/>
              </a:rPr>
              <a:t>Вік</a:t>
            </a:r>
            <a:r>
              <a:rPr lang="ru-RU" sz="1800" dirty="0">
                <a:effectLst/>
                <a:latin typeface="TimesNewRomanPSMT"/>
              </a:rPr>
              <a:t>» в </a:t>
            </a:r>
            <a:r>
              <a:rPr lang="ru-RU" sz="1800" dirty="0" err="1">
                <a:effectLst/>
                <a:latin typeface="TimesNewRomanPSMT"/>
              </a:rPr>
              <a:t>кожніи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семирічці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людини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розподіляються</a:t>
            </a:r>
            <a:r>
              <a:rPr lang="ru-RU" sz="1800" dirty="0">
                <a:effectLst/>
                <a:latin typeface="TimesNewRomanPSMT"/>
              </a:rPr>
              <a:t> таким чином: </a:t>
            </a:r>
            <a:r>
              <a:rPr lang="ru-RU" sz="1800" dirty="0" err="1">
                <a:effectLst/>
                <a:latin typeface="TimesNewRomanPSMT"/>
              </a:rPr>
              <a:t>перші</a:t>
            </a:r>
            <a:r>
              <a:rPr lang="ru-RU" sz="1800" dirty="0">
                <a:effectLst/>
                <a:latin typeface="TimesNewRomanPSMT"/>
              </a:rPr>
              <a:t> два роки </a:t>
            </a:r>
            <a:r>
              <a:rPr lang="ru-RU" sz="1800" dirty="0" err="1">
                <a:effectLst/>
                <a:latin typeface="TimesNewRomanPSMT"/>
              </a:rPr>
              <a:t>відповідають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дитинству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юності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наступні</a:t>
            </a:r>
            <a:r>
              <a:rPr lang="ru-RU" sz="1800" dirty="0">
                <a:effectLst/>
                <a:latin typeface="TimesNewRomanPSMT"/>
              </a:rPr>
              <a:t> два – </a:t>
            </a:r>
            <a:r>
              <a:rPr lang="ru-RU" sz="1800" dirty="0" err="1">
                <a:effectLst/>
                <a:latin typeface="TimesNewRomanPSMT"/>
              </a:rPr>
              <a:t>це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молодість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дорослішання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ще</a:t>
            </a:r>
            <a:r>
              <a:rPr lang="ru-RU" sz="1800" dirty="0">
                <a:effectLst/>
                <a:latin typeface="TimesNewRomanPSMT"/>
              </a:rPr>
              <a:t> два – </a:t>
            </a:r>
            <a:r>
              <a:rPr lang="ru-RU" sz="1800" dirty="0" err="1">
                <a:effectLst/>
                <a:latin typeface="TimesNewRomanPSMT"/>
              </a:rPr>
              <a:t>зрілість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старість</a:t>
            </a:r>
            <a:r>
              <a:rPr lang="ru-RU" sz="1800" dirty="0">
                <a:effectLst/>
                <a:latin typeface="TimesNewRomanPSMT"/>
              </a:rPr>
              <a:t> і, </a:t>
            </a:r>
            <a:r>
              <a:rPr lang="ru-RU" sz="1800" dirty="0" err="1">
                <a:effectLst/>
                <a:latin typeface="TimesNewRomanPSMT"/>
              </a:rPr>
              <a:t>нарешті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останніи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рік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відповідає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згасанню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переродженню</a:t>
            </a:r>
            <a:r>
              <a:rPr lang="ru-RU" sz="1800" dirty="0">
                <a:effectLst/>
                <a:latin typeface="TimesNewRomanPSMT"/>
              </a:rPr>
              <a:t>. І </a:t>
            </a:r>
            <a:r>
              <a:rPr lang="ru-RU" sz="1800" dirty="0" err="1">
                <a:effectLst/>
                <a:latin typeface="TimesNewRomanPSMT"/>
              </a:rPr>
              <a:t>кожен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вік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відкриває</a:t>
            </a:r>
            <a:r>
              <a:rPr lang="ru-RU" sz="1800" dirty="0">
                <a:effectLst/>
                <a:latin typeface="TimesNewRomanPSMT"/>
              </a:rPr>
              <a:t> перед </a:t>
            </a:r>
            <a:r>
              <a:rPr lang="ru-RU" sz="1800" dirty="0" err="1">
                <a:effectLst/>
                <a:latin typeface="TimesNewRomanPSMT"/>
              </a:rPr>
              <a:t>людиною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своі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перспективи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дарує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своі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можливості</a:t>
            </a:r>
            <a:r>
              <a:rPr lang="ru-RU" sz="1800" dirty="0">
                <a:effectLst/>
                <a:latin typeface="TimesNewRomanPSMT"/>
              </a:rPr>
              <a:t> (табл. 6.1). </a:t>
            </a:r>
            <a:endParaRPr lang="ru-RU" dirty="0">
              <a:effectLst/>
            </a:endParaRPr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CCCD7BB-46DC-2FA2-D4A1-1CAA24BAFD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6884" y="2501811"/>
            <a:ext cx="7772400" cy="399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30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641791C-DAB6-3955-BB1E-3F57C6588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639" y="261257"/>
            <a:ext cx="11269683" cy="6222670"/>
          </a:xfrm>
        </p:spPr>
        <p:txBody>
          <a:bodyPr/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Аналізуючи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таблицю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6.1, головне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пам’ятати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згасання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працездатності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необхіднии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перед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відродженням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відродитися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неодмінно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треба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завершити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попередніи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життєвии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цикл.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враховують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такии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 фактор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як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біологічнии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містить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поняття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природного ритму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індивідуального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кожноі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поняття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біоритмів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  <a:highlight>
                <a:srgbClr val="FFFF00"/>
              </a:highlight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Працездатність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рамках природного ритму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піддається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певним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коливанням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звичайно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людину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ранку»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чи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жайворонка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», і про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людину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вечора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«сову».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Пік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працездатності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припадає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них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різні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періоди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дня.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Кожен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пристосуватися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коливань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своєі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працездатності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вивчити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особливості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використовувати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закономірності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своєму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розпорядку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дня. </a:t>
            </a:r>
            <a:endParaRPr lang="ru-RU" b="1" dirty="0">
              <a:solidFill>
                <a:schemeClr val="tx1"/>
              </a:solidFill>
              <a:effectLst/>
            </a:endParaRPr>
          </a:p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Численні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дослідження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вчених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різних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країн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показали,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люди,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відчувають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однакові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коливання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рівня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фізіологічних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можливостеи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протягом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доби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̈х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назвали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аритміками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або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голубами.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Німецькии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дослідник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Г.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Хамі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встановив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представники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ранкового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типу – в основному,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службовці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вечірнього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– люди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розумовоі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аритміки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– особи,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зайняті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фізичною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діяльністю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endParaRPr lang="ru-RU" dirty="0">
              <a:solidFill>
                <a:schemeClr val="tx1"/>
              </a:solidFill>
              <a:effectLst/>
              <a:highlight>
                <a:srgbClr val="FFFF00"/>
              </a:highlight>
            </a:endParaRPr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5DA46B2-C8B5-4198-0322-2C7D234ADF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463" y="4726509"/>
            <a:ext cx="7003472" cy="2131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023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96F8A44-BFA8-8163-3BD8-8F1B4CEF0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91" y="285009"/>
            <a:ext cx="11269683" cy="6377048"/>
          </a:xfrm>
        </p:spPr>
        <p:txBody>
          <a:bodyPr/>
          <a:lstStyle/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Люди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ранкового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типу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жайворонки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працездатності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першіи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половині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дня. Вони рано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прокидаються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з ранку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відчувають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бадьорими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життєрадісними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ввечері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відчувають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сонливість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рано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лягають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Люди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вечірнього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типу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сови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загальмованими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нерідко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головними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болями,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працездатні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18-ої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пізно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лягають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 роками люди все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стають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жайворонками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міру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старіння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організму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біологічнии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годинник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йде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вперед.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сімдесяти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років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показують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час на годину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півтора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раніше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ніж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дитинстві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Але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нічого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поробиш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незалежно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обставин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жайворонки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сови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жити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працювати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разом. </a:t>
            </a:r>
            <a:endParaRPr lang="ru-RU" dirty="0">
              <a:solidFill>
                <a:schemeClr val="tx1"/>
              </a:solidFill>
              <a:effectLst/>
              <a:highlight>
                <a:srgbClr val="FFFF00"/>
              </a:highlight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Для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збереження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здоров’я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рівня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працездатності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образ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збігався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фактичними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коливаннями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тимчасових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процесів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організму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  <a:highlight>
                <a:srgbClr val="FFFF00"/>
              </a:highlight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На рисунку 6.3 наведена крива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працездатності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змінюється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плином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>
              <a:effectLst/>
            </a:endParaRPr>
          </a:p>
          <a:p>
            <a:endParaRPr lang="uk-UA" dirty="0"/>
          </a:p>
          <a:p>
            <a:endParaRPr lang="ru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5A61736-E494-4FB3-FB00-DB4551F2BD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0717" y="3880391"/>
            <a:ext cx="7052046" cy="269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394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730AC48-3EAA-E61B-5B30-011AE88D0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517" y="451263"/>
            <a:ext cx="11186556" cy="597328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 err="1">
                <a:effectLst/>
                <a:latin typeface="TimesNewRomanPSMT"/>
              </a:rPr>
              <a:t>Узагальнення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досвіду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вивчення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періодичних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змін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організму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людини</a:t>
            </a:r>
            <a:r>
              <a:rPr lang="ru-RU" sz="1800" dirty="0">
                <a:effectLst/>
                <a:latin typeface="TimesNewRomanPSMT"/>
              </a:rPr>
              <a:t>, особливо </a:t>
            </a:r>
            <a:r>
              <a:rPr lang="ru-RU" sz="1800" dirty="0" err="1">
                <a:effectLst/>
                <a:latin typeface="TimesNewRomanPSMT"/>
              </a:rPr>
              <a:t>його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розумовоі</a:t>
            </a:r>
            <a:r>
              <a:rPr lang="ru-RU" sz="1800" dirty="0">
                <a:effectLst/>
                <a:latin typeface="TimesNewRomanPSMT"/>
              </a:rPr>
              <a:t>̈, </a:t>
            </a:r>
            <a:r>
              <a:rPr lang="ru-RU" sz="1800" dirty="0" err="1">
                <a:effectLst/>
                <a:latin typeface="TimesNewRomanPSMT"/>
              </a:rPr>
              <a:t>фізичноі</a:t>
            </a:r>
            <a:r>
              <a:rPr lang="ru-RU" sz="1800" dirty="0">
                <a:effectLst/>
                <a:latin typeface="TimesNewRomanPSMT"/>
              </a:rPr>
              <a:t>̈ і </a:t>
            </a:r>
            <a:r>
              <a:rPr lang="ru-RU" sz="1800" dirty="0" err="1">
                <a:effectLst/>
                <a:latin typeface="TimesNewRomanPSMT"/>
              </a:rPr>
              <a:t>психічноі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активності</a:t>
            </a:r>
            <a:r>
              <a:rPr lang="ru-RU" sz="1800" dirty="0">
                <a:effectLst/>
                <a:latin typeface="TimesNewRomanPSMT"/>
              </a:rPr>
              <a:t>, дозволило </a:t>
            </a:r>
            <a:r>
              <a:rPr lang="ru-RU" sz="1800" dirty="0" err="1">
                <a:effectLst/>
                <a:latin typeface="TimesNewRomanPSMT"/>
              </a:rPr>
              <a:t>вченим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сформулювати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загальнии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добовии</a:t>
            </a:r>
            <a:r>
              <a:rPr lang="ru-RU" sz="1800" dirty="0">
                <a:effectLst/>
                <a:latin typeface="TimesNewRomanPSMT"/>
              </a:rPr>
              <a:t>̆ ритм, </a:t>
            </a:r>
            <a:r>
              <a:rPr lang="ru-RU" sz="1800" dirty="0" err="1">
                <a:effectLst/>
                <a:latin typeface="TimesNewRomanPSMT"/>
              </a:rPr>
              <a:t>використовувати</a:t>
            </a:r>
            <a:r>
              <a:rPr lang="ru-RU" sz="1800" dirty="0">
                <a:effectLst/>
                <a:latin typeface="TimesNewRomanPSMT"/>
              </a:rPr>
              <a:t> при </a:t>
            </a:r>
            <a:r>
              <a:rPr lang="ru-RU" sz="1800" dirty="0" err="1">
                <a:effectLst/>
                <a:latin typeface="TimesNewRomanPSMT"/>
              </a:rPr>
              <a:t>організаціі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процесів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життєдіяльності</a:t>
            </a:r>
            <a:r>
              <a:rPr lang="ru-RU" sz="1800" dirty="0">
                <a:effectLst/>
                <a:latin typeface="TimesNewRomanPSMT"/>
              </a:rPr>
              <a:t>. </a:t>
            </a:r>
            <a:r>
              <a:rPr lang="ru-RU" sz="1800" dirty="0" err="1">
                <a:effectLst/>
                <a:latin typeface="TimesNewRomanPSMT"/>
              </a:rPr>
              <a:t>якии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можна</a:t>
            </a:r>
            <a:r>
              <a:rPr lang="ru-RU" sz="1800" dirty="0">
                <a:effectLst/>
                <a:latin typeface="TimesNewRomanPSMT"/>
              </a:rPr>
              <a:t> </a:t>
            </a:r>
            <a:endParaRPr lang="ru-RU" dirty="0"/>
          </a:p>
          <a:p>
            <a:pPr algn="just"/>
            <a:r>
              <a:rPr lang="ru-RU" sz="1800" dirty="0">
                <a:effectLst/>
                <a:latin typeface="TimesNewRomanPSMT"/>
              </a:rPr>
              <a:t>У </a:t>
            </a:r>
            <a:r>
              <a:rPr lang="ru-RU" sz="1800" dirty="0" err="1">
                <a:effectLst/>
                <a:latin typeface="TimesNewRomanPSMT"/>
              </a:rPr>
              <a:t>спрощеному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вигляді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його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можна</a:t>
            </a:r>
            <a:r>
              <a:rPr lang="ru-RU" sz="1800" dirty="0">
                <a:effectLst/>
                <a:latin typeface="TimesNewRomanPSMT"/>
              </a:rPr>
              <a:t> подати так: </a:t>
            </a:r>
            <a:endParaRPr lang="ru-RU" dirty="0">
              <a:effectLst/>
            </a:endParaRPr>
          </a:p>
          <a:p>
            <a:pPr algn="just"/>
            <a:r>
              <a:rPr lang="ru-RU" sz="1800" dirty="0">
                <a:effectLst/>
                <a:latin typeface="TimesNewRomanPSMT"/>
              </a:rPr>
              <a:t>- Перша половина дня (</a:t>
            </a:r>
            <a:r>
              <a:rPr lang="ru-RU" sz="1800" dirty="0" err="1">
                <a:effectLst/>
                <a:latin typeface="TimesNewRomanPSMT"/>
              </a:rPr>
              <a:t>приблизно</a:t>
            </a:r>
            <a:r>
              <a:rPr lang="ru-RU" sz="1800" dirty="0">
                <a:effectLst/>
                <a:latin typeface="TimesNewRomanPSMT"/>
              </a:rPr>
              <a:t> до 12–13-ї </a:t>
            </a:r>
            <a:r>
              <a:rPr lang="ru-RU" sz="1800" dirty="0" err="1">
                <a:effectLst/>
                <a:latin typeface="TimesNewRomanPSMT"/>
              </a:rPr>
              <a:t>години</a:t>
            </a:r>
            <a:r>
              <a:rPr lang="ru-RU" sz="1800" dirty="0">
                <a:effectLst/>
                <a:latin typeface="TimesNewRomanPSMT"/>
              </a:rPr>
              <a:t>) – максимальна </a:t>
            </a:r>
            <a:r>
              <a:rPr lang="ru-RU" sz="1800" dirty="0" err="1">
                <a:effectLst/>
                <a:latin typeface="TimesNewRomanPSMT"/>
              </a:rPr>
              <a:t>активність</a:t>
            </a:r>
            <a:r>
              <a:rPr lang="ru-RU" sz="1800" dirty="0">
                <a:effectLst/>
                <a:latin typeface="TimesNewRomanPSMT"/>
              </a:rPr>
              <a:t>; </a:t>
            </a:r>
            <a:endParaRPr lang="ru-RU" dirty="0">
              <a:effectLst/>
            </a:endParaRPr>
          </a:p>
          <a:p>
            <a:pPr algn="just"/>
            <a:r>
              <a:rPr lang="ru-RU" sz="1800" dirty="0">
                <a:effectLst/>
                <a:latin typeface="TimesNewRomanPSMT"/>
              </a:rPr>
              <a:t>- Друга половина дня (</a:t>
            </a:r>
            <a:r>
              <a:rPr lang="ru-RU" sz="1800" dirty="0" err="1">
                <a:effectLst/>
                <a:latin typeface="TimesNewRomanPSMT"/>
              </a:rPr>
              <a:t>приблизно</a:t>
            </a:r>
            <a:r>
              <a:rPr lang="ru-RU" sz="1800" dirty="0">
                <a:effectLst/>
                <a:latin typeface="TimesNewRomanPSMT"/>
              </a:rPr>
              <a:t> до 15–16-ї </a:t>
            </a:r>
            <a:r>
              <a:rPr lang="ru-RU" sz="1800" dirty="0" err="1">
                <a:effectLst/>
                <a:latin typeface="TimesNewRomanPSMT"/>
              </a:rPr>
              <a:t>години</a:t>
            </a:r>
            <a:r>
              <a:rPr lang="ru-RU" sz="1800" dirty="0">
                <a:effectLst/>
                <a:latin typeface="TimesNewRomanPSMT"/>
              </a:rPr>
              <a:t>) – спад </a:t>
            </a:r>
            <a:r>
              <a:rPr lang="ru-RU" sz="1800" dirty="0" err="1">
                <a:effectLst/>
                <a:latin typeface="TimesNewRomanPSMT"/>
              </a:rPr>
              <a:t>активності</a:t>
            </a:r>
            <a:r>
              <a:rPr lang="ru-RU" sz="1800" dirty="0">
                <a:effectLst/>
                <a:latin typeface="TimesNewRomanPSMT"/>
              </a:rPr>
              <a:t>; </a:t>
            </a:r>
            <a:endParaRPr lang="ru-RU" dirty="0">
              <a:effectLst/>
            </a:endParaRPr>
          </a:p>
          <a:p>
            <a:pPr algn="just"/>
            <a:r>
              <a:rPr lang="ru-RU" sz="1800" dirty="0">
                <a:effectLst/>
                <a:latin typeface="TimesNewRomanPSMT"/>
              </a:rPr>
              <a:t>- </a:t>
            </a:r>
            <a:r>
              <a:rPr lang="ru-RU" sz="1800" dirty="0" err="1">
                <a:effectLst/>
                <a:latin typeface="TimesNewRomanPSMT"/>
              </a:rPr>
              <a:t>Вечір</a:t>
            </a:r>
            <a:r>
              <a:rPr lang="ru-RU" sz="1800" dirty="0">
                <a:effectLst/>
                <a:latin typeface="TimesNewRomanPSMT"/>
              </a:rPr>
              <a:t> (</a:t>
            </a:r>
            <a:r>
              <a:rPr lang="ru-RU" sz="1800" dirty="0" err="1">
                <a:effectLst/>
                <a:latin typeface="TimesNewRomanPSMT"/>
              </a:rPr>
              <a:t>приблизно</a:t>
            </a:r>
            <a:r>
              <a:rPr lang="ru-RU" sz="1800" dirty="0">
                <a:effectLst/>
                <a:latin typeface="TimesNewRomanPSMT"/>
              </a:rPr>
              <a:t> до 20–21-ї </a:t>
            </a:r>
            <a:r>
              <a:rPr lang="ru-RU" sz="1800" dirty="0" err="1">
                <a:effectLst/>
                <a:latin typeface="TimesNewRomanPSMT"/>
              </a:rPr>
              <a:t>години</a:t>
            </a:r>
            <a:r>
              <a:rPr lang="ru-RU" sz="1800" dirty="0">
                <a:effectLst/>
                <a:latin typeface="TimesNewRomanPSMT"/>
              </a:rPr>
              <a:t>) – </a:t>
            </a:r>
            <a:r>
              <a:rPr lang="ru-RU" sz="1800" dirty="0" err="1">
                <a:effectLst/>
                <a:latin typeface="TimesNewRomanPSMT"/>
              </a:rPr>
              <a:t>невеликии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підйом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активності</a:t>
            </a:r>
            <a:r>
              <a:rPr lang="ru-RU" sz="1800" dirty="0">
                <a:effectLst/>
                <a:latin typeface="TimesNewRomanPSMT"/>
              </a:rPr>
              <a:t>; </a:t>
            </a:r>
            <a:endParaRPr lang="ru-RU" dirty="0">
              <a:effectLst/>
            </a:endParaRPr>
          </a:p>
          <a:p>
            <a:pPr algn="just"/>
            <a:r>
              <a:rPr lang="ru-RU" sz="1800" dirty="0">
                <a:effectLst/>
                <a:latin typeface="TimesNewRomanPSMT"/>
              </a:rPr>
              <a:t>- </a:t>
            </a:r>
            <a:r>
              <a:rPr lang="ru-RU" sz="1800" dirty="0" err="1">
                <a:effectLst/>
                <a:latin typeface="TimesNewRomanPSMT"/>
              </a:rPr>
              <a:t>Пізніи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вечір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ніч</a:t>
            </a:r>
            <a:r>
              <a:rPr lang="ru-RU" sz="1800" dirty="0">
                <a:effectLst/>
                <a:latin typeface="TimesNewRomanPSMT"/>
              </a:rPr>
              <a:t> – </a:t>
            </a:r>
            <a:r>
              <a:rPr lang="ru-RU" sz="1800" dirty="0" err="1">
                <a:effectLst/>
                <a:latin typeface="TimesNewRomanPSMT"/>
              </a:rPr>
              <a:t>мінімальна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активність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>
              <a:effectLst/>
            </a:endParaRPr>
          </a:p>
          <a:p>
            <a:pPr algn="just"/>
            <a:r>
              <a:rPr lang="ru-RU" sz="1800" dirty="0" err="1">
                <a:effectLst/>
                <a:latin typeface="TimesNewRomanPSMT"/>
              </a:rPr>
              <a:t>Якщо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кожна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людина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проаналізує</a:t>
            </a:r>
            <a:r>
              <a:rPr lang="ru-RU" sz="1800" dirty="0">
                <a:effectLst/>
                <a:latin typeface="TimesNewRomanPSMT"/>
              </a:rPr>
              <a:t> свою </a:t>
            </a:r>
            <a:r>
              <a:rPr lang="ru-RU" sz="1800" dirty="0" err="1">
                <a:effectLst/>
                <a:latin typeface="TimesNewRomanPSMT"/>
              </a:rPr>
              <a:t>активність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працездатність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самопочуття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протягом</a:t>
            </a:r>
            <a:r>
              <a:rPr lang="ru-RU" sz="1800" dirty="0">
                <a:effectLst/>
                <a:latin typeface="TimesNewRomanPSMT"/>
              </a:rPr>
              <a:t> дня, то стане </a:t>
            </a:r>
            <a:r>
              <a:rPr lang="ru-RU" sz="1800" dirty="0" err="1">
                <a:effectLst/>
                <a:latin typeface="TimesNewRomanPSMT"/>
              </a:rPr>
              <a:t>зрозуміло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чому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максимальні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навантаження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легше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переносяться</a:t>
            </a:r>
            <a:r>
              <a:rPr lang="ru-RU" sz="1800" dirty="0">
                <a:effectLst/>
                <a:latin typeface="TimesNewRomanPSMT"/>
              </a:rPr>
              <a:t> в </a:t>
            </a:r>
            <a:r>
              <a:rPr lang="ru-RU" sz="1800" dirty="0" err="1">
                <a:effectLst/>
                <a:latin typeface="TimesNewRomanPSMT"/>
              </a:rPr>
              <a:t>першіи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половині</a:t>
            </a:r>
            <a:r>
              <a:rPr lang="ru-RU" sz="1800" dirty="0">
                <a:effectLst/>
                <a:latin typeface="TimesNewRomanPSMT"/>
              </a:rPr>
              <a:t> дня, в </a:t>
            </a:r>
            <a:r>
              <a:rPr lang="ru-RU" sz="1800" dirty="0" err="1">
                <a:effectLst/>
                <a:latin typeface="TimesNewRomanPSMT"/>
              </a:rPr>
              <a:t>другіи</a:t>
            </a:r>
            <a:r>
              <a:rPr lang="ru-RU" sz="1800" dirty="0">
                <a:effectLst/>
                <a:latin typeface="TimesNewRomanPSMT"/>
              </a:rPr>
              <a:t>̆ – </a:t>
            </a:r>
            <a:r>
              <a:rPr lang="ru-RU" sz="1800" dirty="0" err="1">
                <a:effectLst/>
                <a:latin typeface="TimesNewRomanPSMT"/>
              </a:rPr>
              <a:t>виникає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сонливість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знижується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загальнии</a:t>
            </a:r>
            <a:r>
              <a:rPr lang="ru-RU" sz="1800" dirty="0">
                <a:effectLst/>
                <a:latin typeface="TimesNewRomanPSMT"/>
              </a:rPr>
              <a:t>̆ тонус </a:t>
            </a:r>
            <a:r>
              <a:rPr lang="ru-RU" sz="1800" dirty="0" err="1">
                <a:effectLst/>
                <a:latin typeface="TimesNewRomanPSMT"/>
              </a:rPr>
              <a:t>організму</a:t>
            </a:r>
            <a:r>
              <a:rPr lang="ru-RU" sz="1800" dirty="0">
                <a:effectLst/>
                <a:latin typeface="TimesNewRomanPSMT"/>
              </a:rPr>
              <a:t>, а до </a:t>
            </a:r>
            <a:r>
              <a:rPr lang="ru-RU" sz="1800" dirty="0" err="1">
                <a:effectLst/>
                <a:latin typeface="TimesNewRomanPSMT"/>
              </a:rPr>
              <a:t>вечора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виникає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відчуття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втоми</a:t>
            </a:r>
            <a:r>
              <a:rPr lang="ru-RU" sz="1800" dirty="0">
                <a:effectLst/>
                <a:latin typeface="TimesNewRomanPSMT"/>
              </a:rPr>
              <a:t>. Але при </a:t>
            </a:r>
            <a:r>
              <a:rPr lang="ru-RU" sz="1800" dirty="0" err="1">
                <a:effectLst/>
                <a:latin typeface="TimesNewRomanPSMT"/>
              </a:rPr>
              <a:t>цьому</a:t>
            </a:r>
            <a:r>
              <a:rPr lang="ru-RU" sz="1800" dirty="0">
                <a:effectLst/>
                <a:latin typeface="TimesNewRomanPSMT"/>
              </a:rPr>
              <a:t> не </a:t>
            </a:r>
            <a:r>
              <a:rPr lang="ru-RU" sz="1800" dirty="0" err="1">
                <a:effectLst/>
                <a:latin typeface="TimesNewRomanPSMT"/>
              </a:rPr>
              <a:t>потрібно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забувати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що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адекватні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дані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можуть</a:t>
            </a:r>
            <a:r>
              <a:rPr lang="ru-RU" sz="1800" dirty="0">
                <a:effectLst/>
                <a:latin typeface="TimesNewRomanPSMT"/>
              </a:rPr>
              <a:t> бути </a:t>
            </a:r>
            <a:r>
              <a:rPr lang="ru-RU" sz="1800" dirty="0" err="1">
                <a:effectLst/>
                <a:latin typeface="TimesNewRomanPSMT"/>
              </a:rPr>
              <a:t>отримані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лише</a:t>
            </a:r>
            <a:r>
              <a:rPr lang="ru-RU" sz="1800" dirty="0">
                <a:effectLst/>
                <a:latin typeface="TimesNewRomanPSMT"/>
              </a:rPr>
              <a:t> при </a:t>
            </a:r>
            <a:r>
              <a:rPr lang="ru-RU" sz="1800" dirty="0" err="1">
                <a:effectLst/>
                <a:latin typeface="TimesNewRomanPSMT"/>
              </a:rPr>
              <a:t>дотриманні</a:t>
            </a:r>
            <a:r>
              <a:rPr lang="ru-RU" sz="1800" dirty="0">
                <a:effectLst/>
                <a:latin typeface="TimesNewRomanPSMT"/>
              </a:rPr>
              <a:t> режиму </a:t>
            </a:r>
            <a:r>
              <a:rPr lang="ru-RU" sz="1800" dirty="0" err="1">
                <a:effectLst/>
                <a:latin typeface="TimesNewRomanPSMT"/>
              </a:rPr>
              <a:t>праці</a:t>
            </a:r>
            <a:r>
              <a:rPr lang="ru-RU" sz="1800" dirty="0">
                <a:effectLst/>
                <a:latin typeface="TimesNewRomanPSMT"/>
              </a:rPr>
              <a:t> та </a:t>
            </a:r>
            <a:r>
              <a:rPr lang="ru-RU" sz="1800" dirty="0" err="1">
                <a:effectLst/>
                <a:latin typeface="TimesNewRomanPSMT"/>
              </a:rPr>
              <a:t>відпочинку</a:t>
            </a:r>
            <a:r>
              <a:rPr lang="ru-RU" sz="1800" dirty="0">
                <a:effectLst/>
                <a:latin typeface="TimesNewRomanPSMT"/>
              </a:rPr>
              <a:t>. </a:t>
            </a:r>
          </a:p>
          <a:p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Десинхроноз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неузгодженість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біологічних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ритмів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організму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фізичними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соціальними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датчиками </a:t>
            </a:r>
            <a:r>
              <a:rPr lang="ru-RU" sz="1800" dirty="0">
                <a:effectLst/>
                <a:highlight>
                  <a:srgbClr val="FFFF00"/>
                </a:highlight>
                <a:latin typeface="TimesNewRomanPSMT"/>
              </a:rPr>
              <a:t>часу. </a:t>
            </a:r>
            <a:endParaRPr lang="ru-RU" dirty="0">
              <a:effectLst/>
              <a:highlight>
                <a:srgbClr val="FFFF00"/>
              </a:highlight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Швидкість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втоми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залежить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інтенсивності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вища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інтенсивність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швидше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з’являється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втома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b="1" dirty="0">
              <a:solidFill>
                <a:schemeClr val="tx1"/>
              </a:solidFill>
              <a:effectLst/>
            </a:endParaRPr>
          </a:p>
          <a:p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Втома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є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своєрідною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захисною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реакцією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організму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яка не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дозволяє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йому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перейти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межу, за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якою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виникають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функціональні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та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біохімічні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зміни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не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сумісні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з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життям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</a:t>
            </a:r>
            <a:endParaRPr lang="ru-RU" b="1" dirty="0">
              <a:solidFill>
                <a:schemeClr val="tx1"/>
              </a:solidFill>
              <a:effectLst/>
              <a:highlight>
                <a:srgbClr val="FFFF00"/>
              </a:highlight>
            </a:endParaRPr>
          </a:p>
          <a:p>
            <a:pPr algn="just"/>
            <a:endParaRPr lang="ru-RU" dirty="0"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84160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A86874A-6BA9-3CC5-579F-63CC8F15A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512" y="296883"/>
            <a:ext cx="11424062" cy="6127668"/>
          </a:xfrm>
        </p:spPr>
        <p:txBody>
          <a:bodyPr>
            <a:normAutofit/>
          </a:bodyPr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зменшенні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інтенсивності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припинення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викликаного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втомою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нервовіи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системі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м’язах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органах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посилюються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відновні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приводять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відпочинку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відновлення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працездатності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засіб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зниження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стомлюваності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правильне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чергування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відпочинку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нервових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клітин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функціональних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одиниць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обов’язково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пов’язано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припиненням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Як показали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дослідження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хорошою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формою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відпочинку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чергування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одних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м’язових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груп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роботу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Заходи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профілактики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втоми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 </a:t>
            </a:r>
            <a:endParaRPr lang="ru-RU" dirty="0">
              <a:solidFill>
                <a:schemeClr val="tx1"/>
              </a:solidFill>
              <a:effectLst/>
              <a:highlight>
                <a:srgbClr val="FFFF00"/>
              </a:highlight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Своєчасне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призначення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відпочинку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– активного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пасивного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Збільшення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мікропауз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проміжків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між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роботами.</a:t>
            </a:r>
            <a:b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3.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Регламентація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фізичного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розумового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навантаження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4.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функціональноі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музики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  <a:highlight>
                <a:srgbClr val="FFFF00"/>
              </a:highlight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5.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Застосування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факторів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підвищують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потік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аферентних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імпульсів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в ЦНС,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виробничоі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гімнастики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самомасаж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голови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обличчя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шиі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  <a:highlight>
                <a:srgbClr val="FFFF00"/>
              </a:highlight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6.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Дихальна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гімнастика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  <a:highlight>
                <a:srgbClr val="FFFF00"/>
              </a:highlight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50153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508A7D6-7235-7CB5-8D0E-7D1631BB0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259" y="380010"/>
            <a:ext cx="11483439" cy="6198919"/>
          </a:xfrm>
        </p:spPr>
        <p:txBody>
          <a:bodyPr/>
          <a:lstStyle/>
          <a:p>
            <a:pPr algn="just"/>
            <a:r>
              <a:rPr lang="ru-RU" sz="1800" b="1" dirty="0">
                <a:effectLst/>
                <a:latin typeface="TimesNewRomanPS"/>
              </a:rPr>
              <a:t>4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Розвиток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навичок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здорового способу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життя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Здоров’я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безцінне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надбання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але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суспільства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Здоров’я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допомагає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людям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здійснювати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успішно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життєві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долати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труднощі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доведеться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– то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перевантаження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Добре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здоров’я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зберігається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зміцнюється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самою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забезпечує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Здоровии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спосіб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життя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спосіб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життєдіяльності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усвідомлено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обирає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відповідально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відтворює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повсякденному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бутті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метою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збереження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зміцнення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здоров’я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продукту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духовних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фізичних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зусиль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цілісна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система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життєвих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проявів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гармонізаціі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індивідуальності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умовах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соціального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середовища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Наукові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свідчать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дотриманні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ними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гігієнічних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правил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веденні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здорового способу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100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На жаль,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багато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дотримуються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найпростіших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обґрунтованих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наукою норм здорового способу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Останні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роки в силу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високого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навантаження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вдома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причин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більшості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відзначається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дефіцит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режимі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дня,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недостатня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рухова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активність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яка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обумовлює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появу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гіпокінезіі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викликати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ряд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серйозних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змін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організмі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  <a:highlight>
                <a:srgbClr val="FF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сформувати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навички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здорового способу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4131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D1EF206-4F7C-A228-0AC2-54FD520AD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87" y="475013"/>
            <a:ext cx="11352810" cy="6056416"/>
          </a:xfrm>
        </p:spPr>
        <p:txBody>
          <a:bodyPr>
            <a:normAutofit lnSpcReduction="10000"/>
          </a:bodyPr>
          <a:lstStyle/>
          <a:p>
            <a:r>
              <a:rPr lang="ru-RU" sz="1800" dirty="0">
                <a:effectLst/>
                <a:latin typeface="TimesNewRomanPSMT"/>
              </a:rPr>
              <a:t>На рисунку 6.4 </a:t>
            </a:r>
            <a:r>
              <a:rPr lang="ru-RU" sz="1800" dirty="0" err="1">
                <a:effectLst/>
                <a:latin typeface="TimesNewRomanPSMT"/>
              </a:rPr>
              <a:t>наведені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основні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складові</a:t>
            </a:r>
            <a:r>
              <a:rPr lang="ru-RU" sz="1800" dirty="0">
                <a:effectLst/>
                <a:latin typeface="TimesNewRomanPSMT"/>
              </a:rPr>
              <a:t> здорового способу </a:t>
            </a:r>
            <a:r>
              <a:rPr lang="ru-RU" sz="1800" dirty="0" err="1">
                <a:effectLst/>
                <a:latin typeface="TimesNewRomanPSMT"/>
              </a:rPr>
              <a:t>життя</a:t>
            </a:r>
            <a:r>
              <a:rPr lang="ru-RU" sz="1800" dirty="0">
                <a:effectLst/>
                <a:latin typeface="TimesNewRomanPSMT"/>
              </a:rPr>
              <a:t> (ЗСЖ).</a:t>
            </a:r>
          </a:p>
          <a:p>
            <a:endParaRPr lang="ru-RU" dirty="0">
              <a:latin typeface="TimesNewRomanPSMT"/>
            </a:endParaRPr>
          </a:p>
          <a:p>
            <a:endParaRPr lang="ru-RU" sz="1800" dirty="0">
              <a:effectLst/>
              <a:latin typeface="TimesNewRomanPSMT"/>
            </a:endParaRPr>
          </a:p>
          <a:p>
            <a:endParaRPr lang="ru-RU" dirty="0">
              <a:latin typeface="TimesNewRomanPSMT"/>
            </a:endParaRPr>
          </a:p>
          <a:p>
            <a:endParaRPr lang="ru-RU" sz="1800" dirty="0">
              <a:effectLst/>
              <a:latin typeface="TimesNewRomanPSMT"/>
            </a:endParaRPr>
          </a:p>
          <a:p>
            <a:endParaRPr lang="ru-RU" dirty="0">
              <a:latin typeface="TimesNewRomanPSMT"/>
            </a:endParaRPr>
          </a:p>
          <a:p>
            <a:endParaRPr lang="ru-RU" sz="1800" dirty="0">
              <a:effectLst/>
              <a:latin typeface="TimesNewRomanPSMT"/>
            </a:endParaRPr>
          </a:p>
          <a:p>
            <a:endParaRPr lang="ru-RU" dirty="0">
              <a:latin typeface="TimesNewRomanPSMT"/>
            </a:endParaRPr>
          </a:p>
          <a:p>
            <a:endParaRPr lang="ru-RU" sz="1800" dirty="0">
              <a:effectLst/>
              <a:latin typeface="TimesNewRomanPSMT"/>
            </a:endParaRPr>
          </a:p>
          <a:p>
            <a:endParaRPr lang="ru-RU" dirty="0">
              <a:latin typeface="TimesNewRomanPSMT"/>
            </a:endParaRPr>
          </a:p>
          <a:p>
            <a:endParaRPr lang="ru-RU" sz="1800" dirty="0">
              <a:effectLst/>
              <a:latin typeface="TimesNewRomanPSMT"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Аналізуючи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рисунок 6.4,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варто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«ЗСЖ» і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фізкультура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близькі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змістом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Тому на рисунку 6.4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фізична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культура,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раціональне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харчування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відмова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шкідливих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звичок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виділені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курсивом,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на нашу думку,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основою здорового способу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фізкультуру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рух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говорилося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9F5CAE3-CBCD-A9E1-A37C-CFA4B85A60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1664" y="805460"/>
            <a:ext cx="7772400" cy="372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956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CB9827D-993F-1CA2-0FB0-AA1DFEFE3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368135"/>
            <a:ext cx="11008426" cy="6068291"/>
          </a:xfrm>
        </p:spPr>
        <p:txBody>
          <a:bodyPr/>
          <a:lstStyle/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агартовування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система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спеціального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тренування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терморегуляторних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містить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процедури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спрямована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стійкості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переохолодження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перегрівання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загартовування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вдосконалюється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робота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збільшується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працездатність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знижується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захворюваність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особливо простудного характеру,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поліпшується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самопочуття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зв’язку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загартовування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широко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використовується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перебування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спортом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свіжому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повітрі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процедури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обтирання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обливання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купання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контрастнии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душ).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поступовість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систематичність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зниженні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температури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води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повітря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Наступнии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компонент ЗСЖ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раціональне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харчування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допомогою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працездатність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зменшити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стомлення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поліпшити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пам’ять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збереження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ясності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потрібен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необхіднии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вироблення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хімічних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субстанціи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допамін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адреналін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збуджують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мозок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прискорюють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реакцію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збільшують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енергію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Їжа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містити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трохи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рослинного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тваринного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походження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перешкоджає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приглушенню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вуглеводами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Чорнии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хліб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картопля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горіхи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рис, горох,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квасоля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підняти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працездатність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кілька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годин.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119541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6B4AB01-282A-DC5D-9519-126A389CA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013" y="451262"/>
            <a:ext cx="11257808" cy="5985163"/>
          </a:xfrm>
        </p:spPr>
        <p:txBody>
          <a:bodyPr/>
          <a:lstStyle/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Нервовим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клітинам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потрібні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вітаміни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групи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нікотиновоі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кислоти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вітаміну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РР.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багато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рибі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бобових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крупах (особливо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гречаніи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пшоняніи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вівсяніи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̆),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хлібі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 муки грубого помелу,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яйцях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молочних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продуктах,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картоплі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дріжджах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Поліненасичені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жирні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кислоти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риби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рослинних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оліи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сприятливо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впливають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мозок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підвищують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сприймати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інформацію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Особливо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багато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кислот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оселедцях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трісці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тунці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коропі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вугрі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сардинах.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Такі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ж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сполуки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в плодах авокадо,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горіх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Покращують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розумову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каліи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кальціи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кураги,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родзинок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йогурту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сиру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молочних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продуктів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Горіхи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насіння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допомагають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зняти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втому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при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важкіи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тривалоіи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розумовіи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Для того,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посилити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концентраціі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уваги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своє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меню внести страви з креветок,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кальмарів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крабів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свіжоі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ріпчастоі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цибулі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покращують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кровопостачання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мозку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Зняти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зайву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нервозність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заважає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зосередитися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допоможе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шоколад, банан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полуниця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Активізують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обмін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речовин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мозку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поліпшують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загострюють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пам’ять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полегшуючи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запам’ятовування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продукти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як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морква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імбир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і тмин.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треба буде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багато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вчити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напам’ять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сенс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з’їсти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тарілку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тертоі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моркви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заправленоі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 тмином,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імбиром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і сметаною (сметана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потрібна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для того,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краще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засвоївся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каротин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моркви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).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Відомо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багатоденноі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комп’ютером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погіршується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зір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моркви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додати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чорницю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то проблем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із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зором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бути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Наступнии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навик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вирішила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стати на шлях здорового способу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відмова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від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шкідливих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звичок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до основного числа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відносять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зловживання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спиртними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напоями,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залежність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нікотинових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виробів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наркоманію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405743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D0BB14B-3FAD-F6BE-AF75-759157632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383" y="249383"/>
            <a:ext cx="11459689" cy="6483926"/>
          </a:xfrm>
        </p:spPr>
        <p:txBody>
          <a:bodyPr/>
          <a:lstStyle/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Куріння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– одна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найнебезпечніших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звичок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сучасноі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Встановлено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через 5–9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хвилин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викурювання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однієі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сигарети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м’язова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сила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зменшується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на 15%,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знижується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точність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рухів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погіршується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сприйняття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інформаціі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̈. </a:t>
            </a:r>
            <a:endParaRPr lang="ru-RU" dirty="0">
              <a:solidFill>
                <a:schemeClr val="tx1"/>
              </a:solidFill>
              <a:effectLst/>
              <a:highlight>
                <a:srgbClr val="00FF00"/>
              </a:highlight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Постійне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тривале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куріння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причиною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виникнення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пухлин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порожнини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рота,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гортані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бронхів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легенів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призводить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передчасного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старіння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Порушення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постачання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тканин киснем,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спазми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дрібних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судин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роблять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характерною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зовнішність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курця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жовтуватии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тінок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білків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очеи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шкіри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передчасне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старіння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), 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зміна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слизових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оболонок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дихальних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шляхів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впливає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на голос 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втрачається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дзвінкість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знижується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тембр,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з’являється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хриплість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). </a:t>
            </a:r>
            <a:endParaRPr lang="ru-RU" dirty="0">
              <a:solidFill>
                <a:schemeClr val="tx1"/>
              </a:solidFill>
              <a:effectLst/>
              <a:highlight>
                <a:srgbClr val="00FF00"/>
              </a:highlight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стосується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спиртних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напоїв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то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вживання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досить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великих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кількостях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негативно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впливає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серцево-судинну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систему.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прийому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спиртних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напоїв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судини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(як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шкірні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так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мозкові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венозні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)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розширюються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однак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короткии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час,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чого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настає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спазм.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Підвищується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проникність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судинних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стінок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Алкоголь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порушує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нормальне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регулювання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коронарного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кровообігу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  <a:highlight>
                <a:srgbClr val="00FF00"/>
              </a:highlight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Таким чином,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спиртні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напоі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̈, особливо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вживати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постійно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провокують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розвиток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серцево-судинних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захворювань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здорових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погіршення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перебігу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будь-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подібних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хвороб,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вони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  <a:highlight>
                <a:srgbClr val="00FF00"/>
              </a:highlight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Вплив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наркотичних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речовин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організм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буває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різним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залежно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того, про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наркотик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йдеться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Однак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вплив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)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завжди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негативнии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проявляється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швидко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позбутися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наркотичноі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залежності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як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відомо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важко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Так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краще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ніколи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вживати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наркотики. </a:t>
            </a:r>
            <a:endParaRPr lang="ru-RU" dirty="0">
              <a:solidFill>
                <a:schemeClr val="tx1"/>
              </a:solidFill>
              <a:effectLst/>
              <a:highlight>
                <a:srgbClr val="00FF00"/>
              </a:highlight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Гігієна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грец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–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цілющии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̆) –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сфера науки,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зокрема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медицина,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вивчає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вплив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умов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людину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розробляє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профілактику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різних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захворювань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забезпечує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оптимальні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умови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існування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зберігає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здоров’я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продовжує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lang="ru-RU" dirty="0"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22798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2CFB4C4-D112-7BF3-F799-6A3262C06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634" y="463138"/>
            <a:ext cx="11127179" cy="5902035"/>
          </a:xfrm>
        </p:spPr>
        <p:txBody>
          <a:bodyPr/>
          <a:lstStyle/>
          <a:p>
            <a:r>
              <a:rPr lang="ru-RU" sz="1800" b="1" dirty="0">
                <a:effectLst/>
                <a:latin typeface="TimesNewRomanPS"/>
              </a:rPr>
              <a:t>1 </a:t>
            </a:r>
            <a:r>
              <a:rPr lang="ru-RU" sz="1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ресурсу </a:t>
            </a:r>
            <a:r>
              <a:rPr lang="ru-RU" sz="1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активності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працездатності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невід’ємною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 основному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сидячі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̈, при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м’язова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зменшилася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нервова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напруга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зросла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призводить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нервового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напруження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безсоння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проблем. Здорова ж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нормалізує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сон,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розрядити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напругу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поліпшити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настріи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Однією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яка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міра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задля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потреб.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виділити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показано на рис. 6.1.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4169D8E-43D2-4254-14D8-6CFAB6B4F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0712" y="3269673"/>
            <a:ext cx="8081736" cy="340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4342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B36B5A1-613A-04EB-059D-039267136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262" y="154379"/>
            <a:ext cx="11008426" cy="6495803"/>
          </a:xfrm>
        </p:spPr>
        <p:txBody>
          <a:bodyPr/>
          <a:lstStyle/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Особиста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гігієна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невід’ємна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частина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гігієни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містить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правила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гігієни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тіла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порожнини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рота,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статевих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користування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взуттям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білизною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одягом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житлом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Розглядаються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відпочинку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режиму сну,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харчування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гігієни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Екологічна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свідомість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людини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полягає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такого способу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думок,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/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усвідомленіи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турботі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навколишнє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середовище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Позитивнии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настріи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людини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позитивні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емоціі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хорошии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настріи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Відомо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більшість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хвороб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нервів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». Тому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важливим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компонентом правильного способу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самоменеджменті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стресом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Стрес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фізіологічне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психологічне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напруження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виникло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результаті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впливу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стресорів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порушили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рівновагу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існувала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стрес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перенапруження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Стрес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викликати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депресію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Занадто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тривалии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занадто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важкии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стрес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призвести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клінічно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значущоі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депресіі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̈, яка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вимагає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кваліфікованоі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допомоги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лікаря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- психотерапевта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психіатра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  <a:highlight>
                <a:srgbClr val="00FF00"/>
              </a:highlight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Існує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низка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помилок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призводити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невиправдано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сильного,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надмірного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1.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Чорно-біле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».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Світ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бачиться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чорно-білих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тонах, без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кольору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півтонів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Людина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мислить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категоріями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«все»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нічого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»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вважає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себе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повною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невдахою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найменшіи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розбіжності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очікувань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реальністю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  <a:highlight>
                <a:srgbClr val="FFFF00"/>
              </a:highlight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Надмірні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узагальнення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підставі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поодиноких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фактів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формулюється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глобальнии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 (і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нічим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підтверджении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̆)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висновок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Часто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використовуються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слова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ніколи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ніхто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нічого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все,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завжди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903161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5DB92AA-2A5A-5826-A025-786C4597D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974" y="276101"/>
            <a:ext cx="11044052" cy="6305797"/>
          </a:xfrm>
        </p:spPr>
        <p:txBody>
          <a:bodyPr>
            <a:normAutofit/>
          </a:bodyPr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Катастрофізація.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своєрідне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роздування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з мухи слона».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перебільшення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подіі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до тих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пір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вона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виростає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катастрофи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слова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кошмарнии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жахливии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трагічнии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̆»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Суб’єктивізація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Іншии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мухи в слона», коли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налаштована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певне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подіи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наполегливо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намагається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знайти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ж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фактів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усього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рукою,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власних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емоціи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  <a:endParaRPr lang="ru-RU" dirty="0">
              <a:solidFill>
                <a:schemeClr val="tx1"/>
              </a:solidFill>
              <a:effectLst/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5.Надмірний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песимізм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Ефект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підзорноі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труби», при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зменшуються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хороші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новини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перебільшуються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погані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Людина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звертає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тільк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вперто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ігнорувати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моменти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Мрійливість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заперечення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Людина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повна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барвистих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але абсолютно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нереалістичних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себе,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навколишнього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т. д. При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часто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бачить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переконує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себе,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насправді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актуальна. </a:t>
            </a:r>
            <a:endParaRPr lang="ru-RU" dirty="0">
              <a:solidFill>
                <a:schemeClr val="tx1"/>
              </a:solidFill>
              <a:effectLst/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Надмірна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вимогливість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Людина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висуває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до себе,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неадекватні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завищені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неймовірні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зусилля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Часто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слова «повинен,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зобов’язании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̆». </a:t>
            </a:r>
            <a:endParaRPr lang="ru-RU" dirty="0">
              <a:solidFill>
                <a:schemeClr val="tx1"/>
              </a:solidFill>
              <a:effectLst/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Засудження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ярлики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Людина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займає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суворого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судді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виносить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уявнии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вирок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іншому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«я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невдаха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погана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» і т. п. </a:t>
            </a:r>
            <a:endParaRPr lang="ru-RU" dirty="0">
              <a:solidFill>
                <a:schemeClr val="tx1"/>
              </a:solidFill>
              <a:effectLst/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198455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C4BF392-7628-62D0-E623-12BB5B7DF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639" y="344384"/>
            <a:ext cx="11008426" cy="6329547"/>
          </a:xfrm>
        </p:spPr>
        <p:txBody>
          <a:bodyPr/>
          <a:lstStyle/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Висока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опірність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стресу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залежить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від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 таких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факторів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як: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захопленість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приборкувати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домагання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справлятися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стресогенними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викликають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стрес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) факторами,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оптимізм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скромність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високі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інтелектуальні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здібності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толерантність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доброзичливість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спокіи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стриманість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комунікабельність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холоднокровність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поблажливість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  <a:highlight>
                <a:srgbClr val="FFFF00"/>
              </a:highlight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Крім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використовувати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методи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боротьби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стресами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слухайте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музику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яка вас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заспокоює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самомасаж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покращить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циркуляцію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крові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розслабить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вас; метод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листочок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» –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намалюйте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кривдника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разфорбувати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замалювати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порвати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маленькі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шматочки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  <a:highlight>
                <a:srgbClr val="00FF00"/>
              </a:highlight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одним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елементом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здорового способу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повноціннии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сон.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Сон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періодичнии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функціональнии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стан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характеризується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вимкненням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свідомості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зниженням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нервовоі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системи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зовнішні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подразники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10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дивовижних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фактів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про те,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чому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нам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необхіднии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повноціннии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сон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Знайомі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запахи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допомагають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спогади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мозку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 сну,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поліпшуючи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навчання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Здригання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тіла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коли 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засинаємо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поширене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явище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Воно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абсолютно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шкідливе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називається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гіпнотичні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ривки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3.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невелике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дослідження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показало,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діджеріду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музичнии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духовии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інструмент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аборигенів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Австраліі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дерев’яною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бамбуковою трубою)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українськіи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трембіті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поліпшенню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сну,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зміцнює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м’язи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беруть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участь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дихання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endParaRPr lang="ru-RU" dirty="0"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893835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A80A7DC-B4B7-14D4-8961-A97D15374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09" y="439388"/>
            <a:ext cx="10817794" cy="5826226"/>
          </a:xfrm>
        </p:spPr>
        <p:txBody>
          <a:bodyPr>
            <a:normAutofit lnSpcReduction="10000"/>
          </a:bodyPr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4.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Аналіз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добових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біоритмів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показує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природнии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час для денного сну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14-ю та 16-ю годинами.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сон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другіи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половині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дня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відновленню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невеликии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відпочинок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близько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полудня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творчии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потенціал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5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Дослідження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показали,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мутація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гені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DEC2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дозволяє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деяким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людям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повністю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висипатися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чотири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години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сну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вночі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Жодних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побічних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ефектів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організм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такого короткого сну в них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виявили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  <a:highlight>
                <a:srgbClr val="00FF00"/>
              </a:highlight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6.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Однак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навряд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Ви належите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цієі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групи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̆. Тих, кому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пощастило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висипатися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декілька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годин,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Землі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5%.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Більшості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8 годин сну. Але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близько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30%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дозволяють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спати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шести годин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ніч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  <a:highlight>
                <a:srgbClr val="00FF00"/>
              </a:highlight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7. Одна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теоріи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про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твердить,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 сну наш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мозок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упорядковує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спогади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враження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протягом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дня.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раду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спогадами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неприємні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травмувальні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8.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дослідники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допомогою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аналізу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мозковоі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змогли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реконструювати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відеосюжети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люди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проглядали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вдень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каналі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TimesNewRomanPSMT"/>
              </a:rPr>
              <a:t>YouTube.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Вчені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впевнені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за горами той день, 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подібна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методика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розшифровувати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9.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Військові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дослідники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виявили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виспитеся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заздалегідь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лягаючи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протягом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декількох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позбавлення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сну не буде таким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важким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10.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12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ночеи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поспіль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спатимете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всього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по 6 годин, стан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вашого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організму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буде таким, як при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наявності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0,1% алкоголю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крові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невиразне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мовлення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порушення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рівноваги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погіршення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пам’яті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Іншими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словами,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стан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сп’яніння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  <a:highlight>
                <a:srgbClr val="00FF00"/>
              </a:highlight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53528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9ECB782-62E8-7293-44D7-D1E892C19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09" y="415637"/>
            <a:ext cx="11530940" cy="6103916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9.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Гедоністичне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яке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орієнтоване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максимальне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задоволення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повне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усунення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страждань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і будь-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обмежень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Часто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зустрічаються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фрази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: «я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витримаю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»,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мені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прямо зараз»,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занадто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важко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». </a:t>
            </a:r>
            <a:endParaRPr lang="ru-RU" dirty="0">
              <a:solidFill>
                <a:schemeClr val="tx1"/>
              </a:solidFill>
              <a:effectLst/>
              <a:highlight>
                <a:srgbClr val="00FF00"/>
              </a:highlight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10.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В’язке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Людина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знову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знову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повертається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однієі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тієі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ж думки,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вона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заповнює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собою весь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простір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свідомості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При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кожна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наступна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спроба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вирішити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проблему все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менш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успішна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</a:t>
            </a: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Перераховані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помилки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зустрічаються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виявлення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корекція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складовою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менеджменту.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займатися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самостійно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так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керівництвом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фахівця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швидше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Але і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самостійніи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помітно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вдосконалити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навички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факторів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викликають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підсилюють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стрес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належать: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високии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рівень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домагань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прагнення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мети,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перевищує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особи,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непосильне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навантаження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);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заздрість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песимізм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підозрілість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втрата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близьких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цінностеи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̆;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очікування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загрози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невдачі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);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постійне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перебування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ризикованих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ситуаціях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; травма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зради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хвороби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безсоння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жадібність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марнославство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закритість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метушливість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похмурість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недовірливість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мстивість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недоброзичливість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уїдливість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злість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конфліктність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швидкии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ритм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різка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зміна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стрес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поразки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краху, провалу. </a:t>
            </a:r>
            <a:endParaRPr lang="ru-RU" dirty="0">
              <a:solidFill>
                <a:schemeClr val="tx1"/>
              </a:solidFill>
              <a:effectLst/>
              <a:highlight>
                <a:srgbClr val="00FF00"/>
              </a:highlight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807914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E4A07BE-A93F-F9B4-E146-15C570034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761" y="629392"/>
            <a:ext cx="10960925" cy="5652655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effectLst/>
                <a:latin typeface="TimesNewRomanPS"/>
              </a:rPr>
              <a:t>12 </a:t>
            </a:r>
            <a:r>
              <a:rPr lang="ru-RU" sz="1800" b="1" dirty="0" err="1">
                <a:effectLst/>
                <a:latin typeface="TimesNewRomanPS"/>
              </a:rPr>
              <a:t>речеи</a:t>
            </a:r>
            <a:r>
              <a:rPr lang="ru-RU" sz="1800" b="1" dirty="0">
                <a:effectLst/>
                <a:latin typeface="TimesNewRomanPS"/>
              </a:rPr>
              <a:t>̆, </a:t>
            </a:r>
            <a:r>
              <a:rPr lang="ru-RU" sz="1800" b="1" dirty="0" err="1">
                <a:effectLst/>
                <a:latin typeface="TimesNewRomanPS"/>
              </a:rPr>
              <a:t>які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роблять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успішні</a:t>
            </a:r>
            <a:r>
              <a:rPr lang="ru-RU" sz="1800" b="1" dirty="0">
                <a:effectLst/>
                <a:latin typeface="TimesNewRomanPS"/>
              </a:rPr>
              <a:t> люди перед сном: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err="1">
                <a:effectLst/>
                <a:latin typeface="TimesNewRomanPSMT"/>
              </a:rPr>
              <a:t>легкі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фізичні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вправи</a:t>
            </a:r>
            <a:r>
              <a:rPr lang="ru-RU" sz="1800" dirty="0">
                <a:effectLst/>
                <a:latin typeface="TimesNewRomanPSMT"/>
              </a:rPr>
              <a:t> (</a:t>
            </a:r>
            <a:r>
              <a:rPr lang="ru-RU" sz="1800" dirty="0" err="1">
                <a:effectLst/>
                <a:latin typeface="TimesNewRomanPSMT"/>
              </a:rPr>
              <a:t>прогулянка</a:t>
            </a:r>
            <a:r>
              <a:rPr lang="ru-RU" sz="1800" dirty="0">
                <a:effectLst/>
                <a:latin typeface="TimesNewRomanPSMT"/>
              </a:rPr>
              <a:t> на </a:t>
            </a:r>
            <a:r>
              <a:rPr lang="ru-RU" sz="1800" dirty="0" err="1">
                <a:effectLst/>
                <a:latin typeface="TimesNewRomanPSMT"/>
              </a:rPr>
              <a:t>свіжому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повітрі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велопрогулянка</a:t>
            </a:r>
            <a:r>
              <a:rPr lang="ru-RU" sz="1800" dirty="0">
                <a:effectLst/>
                <a:latin typeface="TimesNewRomanPSMT"/>
              </a:rPr>
              <a:t>); </a:t>
            </a:r>
            <a:endParaRPr lang="ru-RU" sz="1800" dirty="0">
              <a:effectLst/>
              <a:latin typeface="SymbolM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err="1">
                <a:effectLst/>
                <a:latin typeface="TimesNewRomanPSMT"/>
              </a:rPr>
              <a:t>читають</a:t>
            </a:r>
            <a:r>
              <a:rPr lang="ru-RU" sz="1800" dirty="0">
                <a:effectLst/>
                <a:latin typeface="TimesNewRomanPSMT"/>
              </a:rPr>
              <a:t>; </a:t>
            </a:r>
            <a:endParaRPr lang="ru-RU" sz="1800" dirty="0">
              <a:effectLst/>
              <a:latin typeface="SymbolM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err="1">
                <a:effectLst/>
                <a:latin typeface="TimesNewRomanPSMT"/>
              </a:rPr>
              <a:t>складають</a:t>
            </a:r>
            <a:r>
              <a:rPr lang="ru-RU" sz="1800" dirty="0">
                <a:effectLst/>
                <a:latin typeface="TimesNewRomanPSMT"/>
              </a:rPr>
              <a:t> список справ; </a:t>
            </a:r>
            <a:endParaRPr lang="ru-RU" sz="1800" dirty="0">
              <a:effectLst/>
              <a:latin typeface="SymbolM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err="1">
                <a:effectLst/>
                <a:latin typeface="TimesNewRomanPSMT"/>
              </a:rPr>
              <a:t>проводять</a:t>
            </a:r>
            <a:r>
              <a:rPr lang="ru-RU" sz="1800" dirty="0">
                <a:effectLst/>
                <a:latin typeface="TimesNewRomanPSMT"/>
              </a:rPr>
              <a:t> час з </a:t>
            </a:r>
            <a:r>
              <a:rPr lang="ru-RU" sz="1800" dirty="0" err="1">
                <a:effectLst/>
                <a:latin typeface="TimesNewRomanPSMT"/>
              </a:rPr>
              <a:t>сім’єю</a:t>
            </a:r>
            <a:r>
              <a:rPr lang="ru-RU" sz="1800" dirty="0">
                <a:effectLst/>
                <a:latin typeface="TimesNewRomanPSMT"/>
              </a:rPr>
              <a:t>; </a:t>
            </a:r>
            <a:endParaRPr lang="ru-RU" sz="1800" dirty="0">
              <a:effectLst/>
              <a:latin typeface="SymbolM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err="1">
                <a:effectLst/>
                <a:latin typeface="TimesNewRomanPSMT"/>
              </a:rPr>
              <a:t>аналізують</a:t>
            </a:r>
            <a:r>
              <a:rPr lang="ru-RU" sz="1800" dirty="0">
                <a:effectLst/>
                <a:latin typeface="TimesNewRomanPSMT"/>
              </a:rPr>
              <a:t> прожитий день; </a:t>
            </a:r>
            <a:endParaRPr lang="ru-RU" sz="1800" dirty="0">
              <a:effectLst/>
              <a:latin typeface="SymbolM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err="1">
                <a:effectLst/>
                <a:latin typeface="TimesNewRomanPSMT"/>
              </a:rPr>
              <a:t>медитують</a:t>
            </a:r>
            <a:r>
              <a:rPr lang="ru-RU" sz="1800" dirty="0">
                <a:effectLst/>
                <a:latin typeface="TimesNewRomanPSMT"/>
              </a:rPr>
              <a:t>; </a:t>
            </a:r>
            <a:endParaRPr lang="ru-RU" sz="1800" dirty="0">
              <a:effectLst/>
              <a:latin typeface="SymbolM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err="1">
                <a:effectLst/>
                <a:latin typeface="TimesNewRomanPSMT"/>
              </a:rPr>
              <a:t>завершують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справи</a:t>
            </a:r>
            <a:r>
              <a:rPr lang="ru-RU" sz="1800" dirty="0">
                <a:effectLst/>
                <a:latin typeface="TimesNewRomanPSMT"/>
              </a:rPr>
              <a:t>; </a:t>
            </a:r>
            <a:endParaRPr lang="ru-RU" sz="1800" dirty="0">
              <a:effectLst/>
              <a:latin typeface="SymbolM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NewRomanPSMT"/>
              </a:rPr>
              <a:t>«</a:t>
            </a:r>
            <a:r>
              <a:rPr lang="ru-RU" sz="1800" dirty="0" err="1">
                <a:effectLst/>
                <a:latin typeface="TimesNewRomanPSMT"/>
              </a:rPr>
              <a:t>ні</a:t>
            </a:r>
            <a:r>
              <a:rPr lang="ru-RU" sz="1800" dirty="0">
                <a:effectLst/>
                <a:latin typeface="TimesNewRomanPSMT"/>
              </a:rPr>
              <a:t>» </a:t>
            </a:r>
            <a:r>
              <a:rPr lang="ru-RU" sz="1800" dirty="0" err="1">
                <a:effectLst/>
                <a:latin typeface="TimesNewRomanPSMT"/>
              </a:rPr>
              <a:t>техніці</a:t>
            </a:r>
            <a:r>
              <a:rPr lang="ru-RU" sz="1800" dirty="0">
                <a:effectLst/>
                <a:latin typeface="TimesNewRomanPSMT"/>
              </a:rPr>
              <a:t> (</a:t>
            </a:r>
            <a:r>
              <a:rPr lang="ru-RU" sz="1800" dirty="0" err="1">
                <a:effectLst/>
                <a:latin typeface="TimesNewRomanPSMT"/>
              </a:rPr>
              <a:t>щовечора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забирайте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телефони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телевізори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тощо</a:t>
            </a:r>
            <a:r>
              <a:rPr lang="ru-RU" sz="1800" dirty="0">
                <a:effectLst/>
                <a:latin typeface="TimesNewRomanPSMT"/>
              </a:rPr>
              <a:t>, будьте </a:t>
            </a:r>
            <a:r>
              <a:rPr lang="ru-RU" sz="1800" dirty="0" err="1">
                <a:effectLst/>
                <a:latin typeface="TimesNewRomanPSMT"/>
              </a:rPr>
              <a:t>наодинці</a:t>
            </a:r>
            <a:r>
              <a:rPr lang="ru-RU" sz="1800" dirty="0">
                <a:effectLst/>
                <a:latin typeface="TimesNewRomanPSMT"/>
              </a:rPr>
              <a:t>); </a:t>
            </a:r>
            <a:endParaRPr lang="ru-RU" sz="1800" dirty="0">
              <a:effectLst/>
              <a:latin typeface="SymbolM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NewRomanPSMT"/>
              </a:rPr>
              <a:t>природа (</a:t>
            </a:r>
            <a:r>
              <a:rPr lang="ru-RU" sz="1800" dirty="0" err="1">
                <a:effectLst/>
                <a:latin typeface="TimesNewRomanPSMT"/>
              </a:rPr>
              <a:t>прогулянка</a:t>
            </a:r>
            <a:r>
              <a:rPr lang="ru-RU" sz="1800" dirty="0">
                <a:effectLst/>
                <a:latin typeface="TimesNewRomanPSMT"/>
              </a:rPr>
              <a:t> перед сном); </a:t>
            </a:r>
            <a:endParaRPr lang="ru-RU" sz="1800" dirty="0">
              <a:effectLst/>
              <a:latin typeface="SymbolM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NewRomanPSMT"/>
              </a:rPr>
              <a:t>тепла ванна; </a:t>
            </a:r>
            <a:endParaRPr lang="ru-RU" sz="1800" dirty="0">
              <a:effectLst/>
              <a:latin typeface="SymbolM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err="1">
                <a:effectLst/>
                <a:latin typeface="TimesNewRomanPSMT"/>
              </a:rPr>
              <a:t>відповідне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оточення</a:t>
            </a:r>
            <a:r>
              <a:rPr lang="ru-RU" sz="1800" dirty="0">
                <a:effectLst/>
                <a:latin typeface="TimesNewRomanPSMT"/>
              </a:rPr>
              <a:t> (максимально комфортна спальня для Вас); </a:t>
            </a:r>
            <a:endParaRPr lang="ru-RU" sz="1800" dirty="0">
              <a:effectLst/>
              <a:latin typeface="SymbolM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err="1">
                <a:effectLst/>
                <a:latin typeface="TimesNewRomanPSMT"/>
              </a:rPr>
              <a:t>позитивнии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настріи</a:t>
            </a:r>
            <a:r>
              <a:rPr lang="ru-RU" sz="1800" dirty="0">
                <a:effectLst/>
                <a:latin typeface="TimesNewRomanPSMT"/>
              </a:rPr>
              <a:t>̆. </a:t>
            </a:r>
            <a:endParaRPr lang="ru-RU" sz="1800" dirty="0">
              <a:effectLst/>
              <a:latin typeface="SymbolMT"/>
            </a:endParaRPr>
          </a:p>
          <a:p>
            <a:r>
              <a:rPr lang="ru-RU" sz="1800" dirty="0">
                <a:effectLst/>
                <a:latin typeface="TimesNewRomanPSMT"/>
              </a:rPr>
              <a:t>Для </a:t>
            </a:r>
            <a:r>
              <a:rPr lang="ru-RU" sz="1800" dirty="0" err="1">
                <a:effectLst/>
                <a:latin typeface="TimesNewRomanPSMT"/>
              </a:rPr>
              <a:t>формування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навичок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зазначених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компонентів</a:t>
            </a:r>
            <a:r>
              <a:rPr lang="ru-RU" sz="1800" dirty="0">
                <a:effectLst/>
                <a:latin typeface="TimesNewRomanPSMT"/>
              </a:rPr>
              <a:t> ЗСЖ </a:t>
            </a:r>
            <a:r>
              <a:rPr lang="ru-RU" sz="1800" dirty="0" err="1">
                <a:effectLst/>
                <a:latin typeface="TimesNewRomanPSMT"/>
              </a:rPr>
              <a:t>потрібно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скласти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правильнии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розпорядок</a:t>
            </a:r>
            <a:r>
              <a:rPr lang="ru-RU" sz="1800" dirty="0">
                <a:effectLst/>
                <a:latin typeface="TimesNewRomanPSMT"/>
              </a:rPr>
              <a:t> дня, </a:t>
            </a:r>
            <a:r>
              <a:rPr lang="ru-RU" sz="1800" dirty="0" err="1">
                <a:effectLst/>
                <a:latin typeface="TimesNewRomanPSMT"/>
              </a:rPr>
              <a:t>відповіднии</a:t>
            </a:r>
            <a:r>
              <a:rPr lang="ru-RU" sz="1800" dirty="0">
                <a:effectLst/>
                <a:latin typeface="TimesNewRomanPSMT"/>
              </a:rPr>
              <a:t>̆ способу </a:t>
            </a:r>
            <a:r>
              <a:rPr lang="ru-RU" sz="1800" dirty="0" err="1">
                <a:effectLst/>
                <a:latin typeface="TimesNewRomanPSMT"/>
              </a:rPr>
              <a:t>життя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кожноі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конкретноі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людини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80909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80C0923-B7BA-BA86-7F2A-B30E66A2F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512" y="356261"/>
            <a:ext cx="11424062" cy="604454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b="1" dirty="0" err="1">
                <a:effectLst/>
                <a:latin typeface="TimesNewRomanPS"/>
              </a:rPr>
              <a:t>Ділова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активність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визначається</a:t>
            </a:r>
            <a:r>
              <a:rPr lang="ru-RU" sz="1800" dirty="0">
                <a:effectLst/>
                <a:latin typeface="TimesNewRomanPSMT"/>
              </a:rPr>
              <a:t> як </a:t>
            </a:r>
            <a:r>
              <a:rPr lang="ru-RU" sz="1800" dirty="0" err="1">
                <a:effectLst/>
                <a:latin typeface="TimesNewRomanPSMT"/>
              </a:rPr>
              <a:t>реальні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ініціативні</a:t>
            </a:r>
            <a:r>
              <a:rPr lang="ru-RU" sz="1800" dirty="0">
                <a:effectLst/>
                <a:latin typeface="TimesNewRomanPSMT"/>
              </a:rPr>
              <a:t> та </a:t>
            </a:r>
            <a:r>
              <a:rPr lang="ru-RU" sz="1800" dirty="0" err="1">
                <a:effectLst/>
                <a:latin typeface="TimesNewRomanPSMT"/>
              </a:rPr>
              <a:t>ефективні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діі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підприємницьких</a:t>
            </a:r>
            <a:r>
              <a:rPr lang="ru-RU" sz="1800" dirty="0">
                <a:effectLst/>
                <a:latin typeface="TimesNewRomanPSMT"/>
              </a:rPr>
              <a:t> структур і </a:t>
            </a:r>
            <a:r>
              <a:rPr lang="ru-RU" sz="1800" dirty="0" err="1">
                <a:effectLst/>
                <a:latin typeface="TimesNewRomanPSMT"/>
              </a:rPr>
              <a:t>ділових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людеи</a:t>
            </a:r>
            <a:r>
              <a:rPr lang="ru-RU" sz="1800" dirty="0">
                <a:effectLst/>
                <a:latin typeface="TimesNewRomanPSMT"/>
              </a:rPr>
              <a:t>̆,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спрямовані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 на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одержання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позитивних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результатів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від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підприємницькоі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діяльності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внаслідок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якоі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реалізуються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задані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програми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 й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заплановані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 заходи</a:t>
            </a:r>
            <a:r>
              <a:rPr lang="ru-RU" sz="1800" b="1" dirty="0">
                <a:effectLst/>
                <a:latin typeface="TimesNewRomanPSMT"/>
              </a:rPr>
              <a:t>. </a:t>
            </a:r>
            <a:endParaRPr lang="ru-RU" b="1" dirty="0"/>
          </a:p>
          <a:p>
            <a:pPr algn="just"/>
            <a:r>
              <a:rPr lang="ru-RU" sz="1800" b="1" dirty="0" err="1">
                <a:effectLst/>
                <a:latin typeface="TimesNewRomanPS"/>
              </a:rPr>
              <a:t>Творча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активність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характеризує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діяльність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спрямовану</a:t>
            </a:r>
            <a:r>
              <a:rPr lang="ru-RU" sz="1800" dirty="0">
                <a:effectLst/>
                <a:latin typeface="TimesNewRomanPSMT"/>
              </a:rPr>
              <a:t> на </a:t>
            </a:r>
            <a:r>
              <a:rPr lang="ru-RU" sz="1800" dirty="0" err="1">
                <a:effectLst/>
                <a:latin typeface="TimesNewRomanPSMT"/>
              </a:rPr>
              <a:t>виконання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творчих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нестереотипних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виробничих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завдань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(участь у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раціоналізаторстві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 та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винахідництві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, у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пошуку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резервів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виробництва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, у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розробці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нових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методів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праці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 та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ін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.). Вона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сприяє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підвищенню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ефективності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використання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робочоі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сили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. </a:t>
            </a:r>
            <a:endParaRPr lang="ru-RU" b="1" dirty="0">
              <a:highlight>
                <a:srgbClr val="00FF00"/>
              </a:highlight>
            </a:endParaRPr>
          </a:p>
          <a:p>
            <a:pPr algn="just"/>
            <a:r>
              <a:rPr lang="ru-RU" sz="1800" b="1" dirty="0" err="1">
                <a:effectLst/>
                <a:latin typeface="TimesNewRomanPS"/>
              </a:rPr>
              <a:t>Суспільна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активність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виражається</a:t>
            </a:r>
            <a:r>
              <a:rPr lang="ru-RU" sz="1800" dirty="0">
                <a:effectLst/>
                <a:latin typeface="TimesNewRomanPSMT"/>
              </a:rPr>
              <a:t> в </a:t>
            </a:r>
            <a:r>
              <a:rPr lang="ru-RU" sz="1800" dirty="0" err="1">
                <a:effectLst/>
                <a:latin typeface="TimesNewRomanPSMT"/>
              </a:rPr>
              <a:t>розширенні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участі</a:t>
            </a:r>
            <a:r>
              <a:rPr lang="ru-RU" sz="1800" dirty="0">
                <a:effectLst/>
                <a:latin typeface="TimesNewRomanPSMT"/>
              </a:rPr>
              <a:t> в </a:t>
            </a:r>
            <a:r>
              <a:rPr lang="ru-RU" sz="1800" dirty="0" err="1">
                <a:effectLst/>
                <a:latin typeface="TimesNewRomanPSMT"/>
              </a:rPr>
              <a:t>суспільно</a:t>
            </a:r>
            <a:r>
              <a:rPr lang="ru-RU" sz="1800" dirty="0">
                <a:effectLst/>
                <a:latin typeface="TimesNewRomanPSMT"/>
              </a:rPr>
              <a:t>- </a:t>
            </a:r>
            <a:r>
              <a:rPr lang="ru-RU" sz="1800" dirty="0" err="1">
                <a:effectLst/>
                <a:latin typeface="TimesNewRomanPSMT"/>
              </a:rPr>
              <a:t>політичніи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діяльності</a:t>
            </a:r>
            <a:r>
              <a:rPr lang="ru-RU" sz="1800" dirty="0">
                <a:effectLst/>
                <a:latin typeface="TimesNewRomanPSMT"/>
              </a:rPr>
              <a:t>, в </a:t>
            </a:r>
            <a:r>
              <a:rPr lang="ru-RU" sz="1800" dirty="0" err="1">
                <a:effectLst/>
                <a:latin typeface="TimesNewRomanPSMT"/>
              </a:rPr>
              <a:t>управлінні</a:t>
            </a:r>
            <a:r>
              <a:rPr lang="ru-RU" sz="1800" dirty="0">
                <a:effectLst/>
                <a:latin typeface="TimesNewRomanPSMT"/>
              </a:rPr>
              <a:t> справами </a:t>
            </a:r>
            <a:r>
              <a:rPr lang="ru-RU" sz="1800" dirty="0" err="1">
                <a:effectLst/>
                <a:latin typeface="TimesNewRomanPSMT"/>
              </a:rPr>
              <a:t>виробництва</a:t>
            </a:r>
            <a:r>
              <a:rPr lang="ru-RU" sz="1800" dirty="0"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участь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обговоренні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загальнодержавних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справ, 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виборчих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органах, 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роботі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громадських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організаціи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тощо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</a:p>
          <a:p>
            <a:pPr algn="just"/>
            <a:r>
              <a:rPr lang="ru-RU" sz="1800" b="1" dirty="0" err="1">
                <a:effectLst/>
                <a:latin typeface="TimesNewRomanPS"/>
              </a:rPr>
              <a:t>Пізнавально-творча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активність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виявляється</a:t>
            </a:r>
            <a:r>
              <a:rPr lang="ru-RU" sz="1800" dirty="0">
                <a:effectLst/>
                <a:latin typeface="TimesNewRomanPSMT"/>
              </a:rPr>
              <a:t> у </a:t>
            </a:r>
            <a:r>
              <a:rPr lang="ru-RU" sz="1800" dirty="0" err="1">
                <a:effectLst/>
                <a:latin typeface="TimesNewRomanPSMT"/>
              </a:rPr>
              <a:t>підвищенні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загальноосвітнього</a:t>
            </a:r>
            <a:r>
              <a:rPr lang="ru-RU" sz="1800" dirty="0">
                <a:effectLst/>
                <a:latin typeface="TimesNewRomanPSMT"/>
              </a:rPr>
              <a:t> та </a:t>
            </a:r>
            <a:r>
              <a:rPr lang="ru-RU" sz="1800" dirty="0" err="1">
                <a:effectLst/>
                <a:latin typeface="TimesNewRomanPSMT"/>
              </a:rPr>
              <a:t>кваліфікаційного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рівнів</a:t>
            </a:r>
            <a:r>
              <a:rPr lang="ru-RU" sz="1800" dirty="0">
                <a:effectLst/>
                <a:latin typeface="TimesNewRomanPSMT"/>
              </a:rPr>
              <a:t>.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Це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постійнии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пошук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нових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 постановок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завдань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рішень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оволодіння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передовими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засобами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 та методами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праці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внесення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 у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трудовии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процес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нових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прогресивних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елементів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які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раніше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 не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використовувались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, участь у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раціоналізаторстві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 та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винахідництві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effectLst/>
                <a:highlight>
                  <a:srgbClr val="00FF00"/>
                </a:highlight>
                <a:latin typeface="TimesNewRomanPSMT"/>
              </a:rPr>
              <a:t>тощо</a:t>
            </a:r>
            <a:r>
              <a:rPr lang="ru-RU" sz="1800" b="1" dirty="0">
                <a:effectLst/>
                <a:highlight>
                  <a:srgbClr val="00FF00"/>
                </a:highlight>
                <a:latin typeface="TimesNewRomanPSMT"/>
              </a:rPr>
              <a:t>.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Часто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трудова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економічна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ототожнюються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працездатноі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особи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застосувати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практиці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винагороду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категоріі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трудова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та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економічна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нетотожні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трудова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активність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виявляється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процесі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тоді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як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економічна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активність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ширше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поняття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яке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охоплює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підготовку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цієі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профнавчання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профпідготовку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економічних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результатів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активність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безробітних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пошуку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кваліфікаціі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активність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зайнятих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напряму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продуктивнішоі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раціоналізаторства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активність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економічно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неактивного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населення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щодо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переходу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категорію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економічно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активного.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47644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9FF5B2D-1B24-315F-04F3-E6475A36C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383" y="415637"/>
            <a:ext cx="11590317" cy="6032664"/>
          </a:xfrm>
        </p:spPr>
        <p:txBody>
          <a:bodyPr>
            <a:normAutofit/>
          </a:bodyPr>
          <a:lstStyle/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Ресурс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активності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умов,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людині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робити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значущі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світі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присвоєння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й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Активність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проявляється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творчості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вольових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актах, у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спілкуванні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т. д.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Інтегральна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характеристика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активності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– активна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життєва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позиція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виражається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ідейніи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принциповості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послідовності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відстоюванні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своїх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поглядів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єдність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слова і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діла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Ресурс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працездатності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працездатності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умов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мотиваціі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до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індивідуальних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особливостеи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т. д. </a:t>
            </a: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Підвищенню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працездатності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робочому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вдосконалення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психофізіологічних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 них належать:</a:t>
            </a:r>
            <a:b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поділ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суміщення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яке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монотонність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фізіологічно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обґрунтованих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режимів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відпочинку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сприятливого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соціально-психологічного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клімату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12362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D8320FC-C6EA-74AE-497F-CD59BDDA2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09" y="356261"/>
            <a:ext cx="11139055" cy="5685102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Ресурс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безпосередньо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пов’язании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з ресурсом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працездатності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добре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індивідуум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підтримує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свою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фізичну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форму,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життєву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позицію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відстоювати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залежать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професійно-особистісні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доцільно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об’єднати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два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ресурси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один –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ресурс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активності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працездатності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сукупність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фізичних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характеристик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умов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навколишнього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середовища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конкретноі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Головними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факторами,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ресурс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працездатності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фізичне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емоційне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здоров’я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Причому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перше, на нашу думку,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домінуюче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 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 здоровому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здоровии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дух. </a:t>
            </a:r>
          </a:p>
          <a:p>
            <a:pPr algn="just"/>
            <a:endParaRPr lang="ru-RU" sz="1800" dirty="0">
              <a:solidFill>
                <a:schemeClr val="tx1"/>
              </a:solidFill>
              <a:effectLst/>
              <a:latin typeface="TimesNewRomanPSMT"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2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Методи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управління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ресурсом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активності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працездатності</a:t>
            </a:r>
            <a:endParaRPr lang="ru-RU" sz="1800" b="1" dirty="0">
              <a:solidFill>
                <a:schemeClr val="tx1"/>
              </a:solidFill>
              <a:effectLst/>
              <a:latin typeface="TimesNewRomanPS"/>
            </a:endParaRPr>
          </a:p>
          <a:p>
            <a:pPr algn="just"/>
            <a:endParaRPr lang="ru-RU" b="1" dirty="0">
              <a:solidFill>
                <a:schemeClr val="tx1"/>
              </a:solidFill>
              <a:latin typeface="TimesNewRomanPS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Хорошии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працівник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здоровии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працівник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Здоров’я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головнии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показник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ресурсом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працездатності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методом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з точки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зору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підтримка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здорового способу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(ЗСЖ).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endParaRPr lang="ru-RU" b="1" dirty="0">
              <a:solidFill>
                <a:schemeClr val="tx1"/>
              </a:solidFill>
            </a:endParaRPr>
          </a:p>
          <a:p>
            <a:pPr algn="just"/>
            <a:endParaRPr lang="ru-RU" b="1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29762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FAD204-501F-24D2-EDCB-6BF409603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015" y="273133"/>
            <a:ext cx="11507189" cy="6127668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раціональноі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життєдіяльності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комплексно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підійти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внутрішніми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ресурсами. Так,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фізкультуру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розглядати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виключно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точки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зору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фізичних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вправ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вигляді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спорту,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гімнастики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рухливих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ігор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органічно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містить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суспільну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особисту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гігієну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гігієну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побуту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широко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використовує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природи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виховує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правильнии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режим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відпочинку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Перед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рівень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фізичних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навантажень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треба, перш за все,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здоров’я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Фізична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культура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культура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тіла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зміцнення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здоров’я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систематичне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різнобічне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вдосконалення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людського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Фізична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врівноважує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напружении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стан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працівника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розумовоі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займається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фізкультурою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спортом,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потужнии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потік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імпульсів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йдуть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м’язів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підсилює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творчу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домінанту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тобто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ділянки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кори головного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мозку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пов’язані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інтелектуальною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діяльністю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b="1" dirty="0">
              <a:solidFill>
                <a:schemeClr val="tx1"/>
              </a:solidFill>
              <a:effectLst/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Методика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управління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 ресурсом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активності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працездатності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складається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 з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нижченаведених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етапів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.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1-й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етап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Оцінювання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існуючого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потенціалу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працездатності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порівнюються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перетворення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плином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потребою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способу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індивіда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78568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3D43FB1-C1CF-BC84-00C3-87264FD9B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009" y="285009"/>
            <a:ext cx="11245933" cy="5913910"/>
          </a:xfrm>
        </p:spPr>
        <p:txBody>
          <a:bodyPr/>
          <a:lstStyle/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2-й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етап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програми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фізичноі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підготовки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рівню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стану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здоров’я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Курс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вправ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конкретнии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період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з метою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подальшого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контролю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коригування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3-й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етап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Контроль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змінилися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показники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ресурсу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працездатності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переході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початкового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завершального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Існують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методики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дозування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фізичних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вправ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руховоі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обсягом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інтенсивністю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спрямованістю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методикою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Метод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вправи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фізичному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вихованні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багаторазове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будь-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рухів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згідно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методичними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правилами.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Вправа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метод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закріплення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вдосконалення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рухових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навичок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виховання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фізичних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Метод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залежно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фізичного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навантаження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відпочинку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ряд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різновидів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З точки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зору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навантаження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виділяють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стандартними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мінливими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варіативними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навантаженнями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Вправа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зі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стандартними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навантаженнями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найчастіше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застосовується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вигляді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повторення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спорті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воно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називається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повторне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тренування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»).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багаторазове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пробігання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будь-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дистанціі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однаковою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швидкістю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повторення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гімнастичноі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комбінаціі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багаторазове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піднімання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штанги одним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же способом і т. д.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Вправа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варіативними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навантаженнями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два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різновиди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варіативні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зокрема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прогресувальні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18262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C0CADDE-C3B6-017C-34E0-12DD93556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5" y="391887"/>
            <a:ext cx="11317185" cy="5878284"/>
          </a:xfrm>
        </p:spPr>
        <p:txBody>
          <a:bodyPr/>
          <a:lstStyle/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При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варіативніи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вправі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навантаження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змінюється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в сторону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збільшення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і в сторону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зменшення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загальною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тенденцією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займається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весь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ставляться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біг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дистанціі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швидкістю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перемежовується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повільним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ігрових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комбінаціи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мінливіи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обстановці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прогресувальніи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вправі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навантаження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змінюється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лише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піднімання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штанги, вага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збільшується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підходом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Один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основних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методів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прискорення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відновлення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організму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застосування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дозволених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фармакологічних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препаратів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спеціалізованих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харчових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продуктів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так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продуктів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підвищеноі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біологічноі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цінності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(ППБЦ).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виключно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корисні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засоби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 першу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чергу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1)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вітаміни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2)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гепатопротектори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3)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імуномодулятори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4)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адаптогени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Вітаміни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обов’язково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бути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їжі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Вони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використовуються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джерело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енергіі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побудови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тканин. Вони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незамінні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регулятори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біохімічних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організмі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Зокрема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вітаміни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значною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мірою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регулюють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біосинтез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забезпечення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м’язів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інтенсивних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навантаженнях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вітаміни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прискорено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розпадаються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виводяться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потреба в них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зростає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59721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2C90E9F-E3CF-D68F-61A8-9ECE0FE9E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265" y="332509"/>
            <a:ext cx="11198431" cy="6305797"/>
          </a:xfrm>
        </p:spPr>
        <p:txBody>
          <a:bodyPr/>
          <a:lstStyle/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Гепатопротектори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оберігають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клітини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печінки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ушкодження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жовчогінні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препарати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посилюють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утворення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жовчі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гепатоцітов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сприяють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виділенню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жовчного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міхура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кишечник. До них належать: расторопша, артишок,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рутка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Імуномодулятор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покращують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роботу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імунноі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системи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фізичні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навантаження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виснажують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Адаптогени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допінг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дозволені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корисні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засоби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одержувані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натуральноі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сировини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рослинного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тваринного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походження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Загальне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адаптогенів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функціональних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пристосовності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адаптаціі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̈)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ускладнених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умовах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</a:p>
          <a:p>
            <a:pPr algn="just"/>
            <a:endParaRPr lang="ru-RU" sz="1800" dirty="0">
              <a:effectLst/>
              <a:latin typeface="TimesNewRomanPSMT"/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3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Управління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працездатністю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: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життєві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тимчасові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цикли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найдавніших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навчаннях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говориться,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ділиться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на цикли,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періоди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Кожен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триває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сім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років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являє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собою весь наш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вік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«в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мініатюрі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»: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дитинства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старості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Проживши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цеи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 час як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ціле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виходить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новии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 виток, – і все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повторюється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спочатку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  <a:highlight>
                <a:srgbClr val="FF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Таким чином,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періоди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дитинства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юності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молодості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дорослішання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зрілості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старості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згасання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відбуваються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кожні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сім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років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Важливо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враховувати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вплив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працездатність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активність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хапатися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«в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дитинстві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» за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здатнии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вирішити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лише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переживаючи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чергову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зрілість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». </a:t>
            </a:r>
            <a:endParaRPr lang="ru-RU" dirty="0">
              <a:solidFill>
                <a:schemeClr val="tx1"/>
              </a:solidFill>
              <a:effectLst/>
              <a:highlight>
                <a:srgbClr val="FFFF00"/>
              </a:highlight>
            </a:endParaRPr>
          </a:p>
          <a:p>
            <a:pPr algn="just"/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8604395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{BAD841DC-749C-D84D-A5D1-B99D800B7271}tf10001060</Template>
  <TotalTime>490</TotalTime>
  <Words>5106</Words>
  <Application>Microsoft Macintosh PowerPoint</Application>
  <PresentationFormat>Широкоэкранный</PresentationFormat>
  <Paragraphs>160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3" baseType="lpstr">
      <vt:lpstr>Arial</vt:lpstr>
      <vt:lpstr>SymbolMT</vt:lpstr>
      <vt:lpstr>Times New Roman</vt:lpstr>
      <vt:lpstr>TimesNewRomanPS</vt:lpstr>
      <vt:lpstr>TimesNewRomanPSMT</vt:lpstr>
      <vt:lpstr>Trebuchet MS</vt:lpstr>
      <vt:lpstr>Wingdings 3</vt:lpstr>
      <vt:lpstr>Аспект</vt:lpstr>
      <vt:lpstr>УПРАВЛІННЯ АКТИВНІСТЮ І ПРАЦЕЗДАТНІСТЮ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УПРАВЛІННЯ АКТИВНІСТЮ І ПРАЦЕЗДАТНІСТЮ  </dc:title>
  <dc:creator>Александр Ткачук</dc:creator>
  <cp:lastModifiedBy>Александр Ткачук</cp:lastModifiedBy>
  <cp:revision>20</cp:revision>
  <dcterms:created xsi:type="dcterms:W3CDTF">2024-03-17T17:46:43Z</dcterms:created>
  <dcterms:modified xsi:type="dcterms:W3CDTF">2025-03-13T09:17:30Z</dcterms:modified>
</cp:coreProperties>
</file>