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5" r:id="rId4"/>
    <p:sldId id="277" r:id="rId5"/>
    <p:sldId id="276" r:id="rId6"/>
    <p:sldId id="278" r:id="rId7"/>
    <p:sldId id="279" r:id="rId8"/>
    <p:sldId id="281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ollkorn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9600" y="1943100"/>
            <a:ext cx="17526000" cy="4893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Тема 11. Гібридні війни як механізм геополітичної експансії </a:t>
            </a:r>
            <a:r>
              <a:rPr lang="uk-UA" sz="4000" b="1" dirty="0" err="1" smtClean="0">
                <a:solidFill>
                  <a:schemeClr val="bg1"/>
                </a:solidFill>
              </a:rPr>
              <a:t>росії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marL="514350" indent="-514350" algn="just">
              <a:buFont typeface="+mj-lt"/>
              <a:buAutoNum type="arabicPeriod"/>
            </a:pPr>
            <a:endParaRPr lang="uk-UA" sz="28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Витоки та особливості формування зовнішньої політики </a:t>
            </a:r>
            <a:r>
              <a:rPr lang="uk-UA" sz="2800" dirty="0" err="1">
                <a:solidFill>
                  <a:schemeClr val="bg1"/>
                </a:solidFill>
              </a:rPr>
              <a:t>росії</a:t>
            </a:r>
            <a:r>
              <a:rPr lang="uk-UA" sz="2800" dirty="0">
                <a:solidFill>
                  <a:schemeClr val="bg1"/>
                </a:solidFill>
              </a:rPr>
              <a:t>. </a:t>
            </a:r>
            <a:r>
              <a:rPr lang="uk-UA" sz="2800" dirty="0" smtClean="0">
                <a:solidFill>
                  <a:schemeClr val="bg1"/>
                </a:solidFill>
              </a:rPr>
              <a:t>Основні принципи зовнішньої політики СРСР </a:t>
            </a:r>
            <a:r>
              <a:rPr lang="uk-UA" sz="2800" dirty="0">
                <a:solidFill>
                  <a:schemeClr val="bg1"/>
                </a:solidFill>
              </a:rPr>
              <a:t> щодо </a:t>
            </a:r>
            <a:r>
              <a:rPr lang="uk-UA" sz="2800" dirty="0" smtClean="0">
                <a:solidFill>
                  <a:schemeClr val="bg1"/>
                </a:solidFill>
              </a:rPr>
              <a:t>країн радянської зони </a:t>
            </a:r>
            <a:r>
              <a:rPr lang="uk-UA" sz="2800" dirty="0">
                <a:solidFill>
                  <a:schemeClr val="bg1"/>
                </a:solidFill>
              </a:rPr>
              <a:t>впливу.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Інтеграційна політика </a:t>
            </a:r>
            <a:r>
              <a:rPr lang="uk-UA" sz="2800" dirty="0" err="1">
                <a:solidFill>
                  <a:schemeClr val="bg1"/>
                </a:solidFill>
              </a:rPr>
              <a:t>росії</a:t>
            </a:r>
            <a:r>
              <a:rPr lang="uk-UA" sz="2800" dirty="0">
                <a:solidFill>
                  <a:schemeClr val="bg1"/>
                </a:solidFill>
              </a:rPr>
              <a:t> щодо нових незалежних держав.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СНД, ЄАЕС, ОДКБ, БРІКС, як інструменти реалізації геостратегії </a:t>
            </a:r>
            <a:r>
              <a:rPr lang="uk-UA" sz="2800" dirty="0" err="1">
                <a:solidFill>
                  <a:schemeClr val="bg1"/>
                </a:solidFill>
              </a:rPr>
              <a:t>росії</a:t>
            </a:r>
            <a:r>
              <a:rPr lang="uk-UA" sz="2800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Зовнішньополітичні інструменти геостратегії </a:t>
            </a:r>
            <a:r>
              <a:rPr lang="uk-UA" sz="2800" dirty="0" err="1">
                <a:solidFill>
                  <a:schemeClr val="bg1"/>
                </a:solidFill>
              </a:rPr>
              <a:t>росії</a:t>
            </a:r>
            <a:r>
              <a:rPr lang="uk-UA" sz="2800" dirty="0">
                <a:solidFill>
                  <a:schemeClr val="bg1"/>
                </a:solidFill>
              </a:rPr>
              <a:t> під час російсько-української війни.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Російсько-північнокорейські взаємини на сучасному етапі та ризики для регіональної і міжнародної безпеки.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Геостратегічний вектор </a:t>
            </a:r>
            <a:r>
              <a:rPr lang="uk-UA" sz="2800" dirty="0" err="1">
                <a:solidFill>
                  <a:schemeClr val="bg1"/>
                </a:solidFill>
              </a:rPr>
              <a:t>росії</a:t>
            </a:r>
            <a:r>
              <a:rPr lang="uk-UA" sz="2800" dirty="0">
                <a:solidFill>
                  <a:schemeClr val="bg1"/>
                </a:solidFill>
              </a:rPr>
              <a:t> на співпрацю з Китаєм.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479" y="3185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Прямоугольник 4"/>
          <p:cNvSpPr/>
          <p:nvPr/>
        </p:nvSpPr>
        <p:spPr>
          <a:xfrm>
            <a:off x="1524000" y="571500"/>
            <a:ext cx="15544800" cy="713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/>
              <a:t>1. Витоки </a:t>
            </a:r>
            <a:r>
              <a:rPr lang="uk-UA" sz="2800" b="1" dirty="0"/>
              <a:t>та особливості формування зовнішньої політики </a:t>
            </a:r>
            <a:r>
              <a:rPr lang="uk-UA" sz="2800" b="1" dirty="0" err="1"/>
              <a:t>росії</a:t>
            </a:r>
            <a:r>
              <a:rPr lang="uk-UA" sz="2800" b="1" dirty="0"/>
              <a:t>. Основні принципи зовнішньої політики СРСР щодо країн радянської зони впливу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Історичне підґрунтя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Імперські амбіції </a:t>
            </a:r>
            <a:r>
              <a:rPr lang="uk-UA" sz="2800" dirty="0" err="1"/>
              <a:t>росії</a:t>
            </a:r>
            <a:r>
              <a:rPr lang="uk-UA" sz="2800" dirty="0"/>
              <a:t> з </a:t>
            </a:r>
            <a:r>
              <a:rPr lang="en-GB" sz="2800" dirty="0"/>
              <a:t>XVIII </a:t>
            </a:r>
            <a:r>
              <a:rPr lang="uk-UA" sz="2800" dirty="0"/>
              <a:t>ст.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Контроль над сусідніми територіями через військову силу та політичний тиск.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Політика СРСР щодо країн соцтабору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Створення "санітарного кордону" між Заходом і СРСР.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Використання військового та економічного контролю (Угорщина 1956, Чехословаччина 1968).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Спадщина радянської політики у сучасній </a:t>
            </a:r>
            <a:r>
              <a:rPr lang="uk-UA" sz="2800" b="1" dirty="0" err="1"/>
              <a:t>росії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Відновлення впливу через "</a:t>
            </a:r>
            <a:r>
              <a:rPr lang="uk-UA" sz="2800" dirty="0" err="1"/>
              <a:t>русскій</a:t>
            </a:r>
            <a:r>
              <a:rPr lang="uk-UA" sz="2800" dirty="0"/>
              <a:t> мір".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Використання силових методів, інформаційних кампаній.</a:t>
            </a:r>
          </a:p>
        </p:txBody>
      </p:sp>
      <p:pic>
        <p:nvPicPr>
          <p:cNvPr id="1026" name="Picture 2" descr="Що чекає на Україну і світ: аналіз нової концепції зовнішньої політики Рос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040" y="6353547"/>
            <a:ext cx="4800600" cy="270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35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1447800" y="876300"/>
            <a:ext cx="1630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/>
              <a:t>2. Інтеграційна </a:t>
            </a:r>
            <a:r>
              <a:rPr lang="uk-UA" sz="2800" b="1" dirty="0"/>
              <a:t>політика </a:t>
            </a:r>
            <a:r>
              <a:rPr lang="uk-UA" sz="2800" b="1" dirty="0" err="1"/>
              <a:t>росії</a:t>
            </a:r>
            <a:r>
              <a:rPr lang="uk-UA" sz="2800" b="1" dirty="0"/>
              <a:t> щодо нових незалежних держав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Пострадянський простір як зона впливу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Політика "багатовекторності" </a:t>
            </a:r>
            <a:r>
              <a:rPr lang="uk-UA" sz="2800" dirty="0" err="1"/>
              <a:t>росії</a:t>
            </a:r>
            <a:r>
              <a:rPr lang="uk-UA" sz="2800" dirty="0"/>
              <a:t> для збереження контролю.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Вплив через економічні, політичні та енергетичні механізми.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Гібридні методи впливу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Підтримка проросійських політичних сил (Білорусь, Казахстан, Молдова).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Використання енергетичного шантажу та економічної залежності.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Дестабілізація ситуації у країнах-сусідах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Підтримка сепаратистських рухів (Придністров'я, Донбас).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Інформаційні кампанії, втручання у вибори.</a:t>
            </a: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311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1135505" y="23110"/>
            <a:ext cx="17145000" cy="842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/>
              <a:t>3. СНД</a:t>
            </a:r>
            <a:r>
              <a:rPr lang="uk-UA" sz="2800" b="1" dirty="0"/>
              <a:t>, ЄАЕС, ОДКБ, БРІКС як інструменти реалізації геостратегії </a:t>
            </a:r>
            <a:r>
              <a:rPr lang="uk-UA" sz="2800" b="1" dirty="0" err="1"/>
              <a:t>росії</a:t>
            </a:r>
            <a:endParaRPr lang="uk-UA" sz="2800" b="1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СНД (Співдружність Незалежних Держав)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Політичний інструмент контролю над пострадянським простором.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Обмежений вплив через відмову окремих країн від активної участі.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ЄАЕС (Євразійський економічний союз)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Економічна інтеграція як метод збереження залежності сусідніх країн.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Фактична домінація </a:t>
            </a:r>
            <a:r>
              <a:rPr lang="uk-UA" sz="2800" dirty="0" err="1"/>
              <a:t>росії</a:t>
            </a:r>
            <a:r>
              <a:rPr lang="uk-UA" sz="2800" dirty="0"/>
              <a:t> у структурах союзу.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ОДКБ (Організація Договору про колективну безпеку)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Військово-політичний альянс як альтернатива НАТО.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Використання для контролю над країнами-учасниками (Казахстан 2022).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БРІКС (Бразилія, </a:t>
            </a:r>
            <a:r>
              <a:rPr lang="uk-UA" sz="2800" b="1" dirty="0" err="1"/>
              <a:t>росія</a:t>
            </a:r>
            <a:r>
              <a:rPr lang="uk-UA" sz="2800" b="1" dirty="0"/>
              <a:t>, Індія, Китай, ПАР)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 err="1"/>
              <a:t>Антизахідний</a:t>
            </a:r>
            <a:r>
              <a:rPr lang="uk-UA" sz="2800" dirty="0"/>
              <a:t> геополітичний блок.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Намагання просувати альтернативні економічні та фінансові механізми.</a:t>
            </a: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34" y="131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1090534" y="419100"/>
            <a:ext cx="16154400" cy="7781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/>
              <a:t>4. Зовнішньополітичні </a:t>
            </a:r>
            <a:r>
              <a:rPr lang="uk-UA" sz="2800" b="1" dirty="0"/>
              <a:t>інструменти геостратегії </a:t>
            </a:r>
            <a:r>
              <a:rPr lang="uk-UA" sz="2800" b="1" dirty="0" err="1"/>
              <a:t>росії</a:t>
            </a:r>
            <a:r>
              <a:rPr lang="uk-UA" sz="2800" b="1" dirty="0"/>
              <a:t> під час російсько-української війни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Гібридна агресія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Використання "зелених чоловічків" у 2014 р.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Підтримка незаконних збройних формувань на Донбасі.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Енергетичний шантаж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Маніпуляції постачанням газу та нафти до Європи.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Намагання послабити підтримку України через економічний тиск.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Інформаційна війна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Пропаганда через державні ЗМІ (</a:t>
            </a:r>
            <a:r>
              <a:rPr lang="en-GB" sz="2800" dirty="0"/>
              <a:t>RT, Sputnik).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 err="1"/>
              <a:t>Фейки</a:t>
            </a:r>
            <a:r>
              <a:rPr lang="uk-UA" sz="2800" dirty="0"/>
              <a:t> та дезінформація для дискредитації України на міжнародному рівні.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Співпраця з терористичними режимами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Використання іранських </a:t>
            </a:r>
            <a:r>
              <a:rPr lang="uk-UA" sz="2800" dirty="0" err="1"/>
              <a:t>дронів</a:t>
            </a:r>
            <a:r>
              <a:rPr lang="uk-UA" sz="2800" dirty="0"/>
              <a:t>, військові контракти з КНДР.</a:t>
            </a: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3685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914400" y="495300"/>
            <a:ext cx="15621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/>
              <a:t>5. Російсько-північнокорейські </a:t>
            </a:r>
            <a:r>
              <a:rPr lang="uk-UA" sz="2800" b="1" dirty="0"/>
              <a:t>взаємини на сучасному етапі та ризики для регіональної і міжнародної безпеки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Сучасний рівень співпраці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Військова підтримка </a:t>
            </a:r>
            <a:r>
              <a:rPr lang="uk-UA" sz="2800" dirty="0" err="1"/>
              <a:t>росії</a:t>
            </a:r>
            <a:r>
              <a:rPr lang="uk-UA" sz="2800" dirty="0"/>
              <a:t> з боку КНДР (боєприпаси, артилерія).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Технологічний обмін у сфері ракетобудування.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Ризики для регіональної безпеки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Посилення конфронтації у Східній Азії (КНДР—США, Південна Корея, Японія).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Розширення </a:t>
            </a:r>
            <a:r>
              <a:rPr lang="uk-UA" sz="2800" dirty="0" err="1"/>
              <a:t>санкційних</a:t>
            </a:r>
            <a:r>
              <a:rPr lang="uk-UA" sz="2800" dirty="0"/>
              <a:t> механізмів ООН.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Загрози для міжнародної безпеки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Використання КНДР як логістичного </a:t>
            </a:r>
            <a:r>
              <a:rPr lang="uk-UA" sz="2800" dirty="0" err="1"/>
              <a:t>хабу</a:t>
            </a:r>
            <a:r>
              <a:rPr lang="uk-UA" sz="2800" dirty="0"/>
              <a:t> для обходу санкцій.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Можливий обмін військовими технологіями між Пхеньяном і Москвою.</a:t>
            </a: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95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1295400" y="459698"/>
            <a:ext cx="15697200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/>
              <a:t>6. Геостратегічний </a:t>
            </a:r>
            <a:r>
              <a:rPr lang="uk-UA" sz="2800" b="1" dirty="0"/>
              <a:t>вектор </a:t>
            </a:r>
            <a:r>
              <a:rPr lang="uk-UA" sz="2800" b="1" dirty="0" err="1"/>
              <a:t>росії</a:t>
            </a:r>
            <a:r>
              <a:rPr lang="uk-UA" sz="2800" b="1" dirty="0"/>
              <a:t> на співпрацю з Китаєм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Стратегічне партнерство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Альянс проти США та Заходу.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Спільні економічні та військові проекти.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Енергетична залежність </a:t>
            </a:r>
            <a:r>
              <a:rPr lang="uk-UA" sz="2800" b="1" dirty="0" err="1"/>
              <a:t>росії</a:t>
            </a:r>
            <a:r>
              <a:rPr lang="uk-UA" sz="2800" b="1" dirty="0"/>
              <a:t> від Китаю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Китай став головним покупцем російських енергоресурсів.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Дисконтні ціни на газ та нафту через санкції.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Політичні та військові аспекти співпраці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Китай використовує </a:t>
            </a:r>
            <a:r>
              <a:rPr lang="uk-UA" sz="2800" dirty="0" err="1"/>
              <a:t>росію</a:t>
            </a:r>
            <a:r>
              <a:rPr lang="uk-UA" sz="2800" dirty="0"/>
              <a:t> для відволікання уваги США.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Відсутність реальної військової підтримки з боку КНР.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Можливі майбутні ризики для </a:t>
            </a:r>
            <a:r>
              <a:rPr lang="uk-UA" sz="2800" b="1" dirty="0" err="1"/>
              <a:t>росії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Домінація Китаю у регіоні Центральної Азії.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Використання слабкості </a:t>
            </a:r>
            <a:r>
              <a:rPr lang="uk-UA" sz="2800" dirty="0" err="1"/>
              <a:t>росії</a:t>
            </a:r>
            <a:r>
              <a:rPr lang="uk-UA" sz="2800" dirty="0"/>
              <a:t> для власної економічної вигоди.</a:t>
            </a: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620</Words>
  <Application>Microsoft Office PowerPoint</Application>
  <PresentationFormat>Произвольный</PresentationFormat>
  <Paragraphs>81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Vollkorn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Пользователь Windows</cp:lastModifiedBy>
  <cp:revision>50</cp:revision>
  <dcterms:created xsi:type="dcterms:W3CDTF">2006-08-16T00:00:00Z</dcterms:created>
  <dcterms:modified xsi:type="dcterms:W3CDTF">2025-03-05T20:10:35Z</dcterms:modified>
  <dc:identifier>DAGCUslPLi8</dc:identifier>
</cp:coreProperties>
</file>