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й трикут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/>
              <a:t>Зразок підзаголовка</a:t>
            </a:r>
            <a:endParaRPr kumimoji="0" lang="en-US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іліні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іліні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іліні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 сполучна ліні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/>
              <a:t>Зразок тексту</a:t>
            </a:r>
          </a:p>
          <a:p>
            <a:pPr lvl="1" eaLnBrk="1" latinLnBrk="0" hangingPunct="1"/>
            <a:r>
              <a:rPr lang="uk-UA"/>
              <a:t>Другий рівень</a:t>
            </a:r>
          </a:p>
          <a:p>
            <a:pPr lvl="2" eaLnBrk="1" latinLnBrk="0" hangingPunct="1"/>
            <a:r>
              <a:rPr lang="uk-UA"/>
              <a:t>Третій рівень</a:t>
            </a:r>
          </a:p>
          <a:p>
            <a:pPr lvl="3" eaLnBrk="1" latinLnBrk="0" hangingPunct="1"/>
            <a:r>
              <a:rPr lang="uk-UA"/>
              <a:t>Четвертий рівень</a:t>
            </a:r>
          </a:p>
          <a:p>
            <a:pPr lvl="4" eaLnBrk="1" latinLnBrk="0" hangingPunct="1"/>
            <a:r>
              <a:rPr lang="uk-UA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іліні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кутний трикут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 сполучна ліні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іліні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іліні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кутний трикут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uk-UA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/>
              <a:t>Зразок тексту</a:t>
            </a:r>
          </a:p>
          <a:p>
            <a:pPr lvl="1" eaLnBrk="1" latinLnBrk="0" hangingPunct="1"/>
            <a:r>
              <a:rPr kumimoji="0" lang="uk-UA"/>
              <a:t>Другий рівень</a:t>
            </a:r>
          </a:p>
          <a:p>
            <a:pPr lvl="2" eaLnBrk="1" latinLnBrk="0" hangingPunct="1"/>
            <a:r>
              <a:rPr kumimoji="0" lang="uk-UA"/>
              <a:t>Третій рівень</a:t>
            </a:r>
          </a:p>
          <a:p>
            <a:pPr lvl="3" eaLnBrk="1" latinLnBrk="0" hangingPunct="1"/>
            <a:r>
              <a:rPr kumimoji="0" lang="uk-UA"/>
              <a:t>Четвертий рівень</a:t>
            </a:r>
          </a:p>
          <a:p>
            <a:pPr lvl="4" eaLnBrk="1" latinLnBrk="0" hangingPunct="1"/>
            <a:r>
              <a:rPr kumimoji="0" lang="uk-UA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0A66AE-81F5-474A-B74B-EE41E9320F19}" type="datetimeFigureOut">
              <a:rPr lang="uk-UA" smtClean="0"/>
              <a:t>07.02.2024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2650" y="1893"/>
            <a:ext cx="914400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Тема </a:t>
            </a:r>
            <a:r>
              <a:rPr lang="en-US" sz="5400" b="1" dirty="0">
                <a:solidFill>
                  <a:srgbClr val="FF0000"/>
                </a:solidFill>
              </a:rPr>
              <a:t>1.</a:t>
            </a:r>
          </a:p>
          <a:p>
            <a:pPr algn="ctr"/>
            <a:endParaRPr lang="en-US" sz="5400" dirty="0"/>
          </a:p>
          <a:p>
            <a:pPr algn="ctr"/>
            <a:r>
              <a:rPr lang="ru-RU" sz="5400" b="1" dirty="0" err="1"/>
              <a:t>Курорти</a:t>
            </a:r>
            <a:r>
              <a:rPr lang="ru-RU" sz="5400" b="1" dirty="0"/>
              <a:t> – </a:t>
            </a:r>
            <a:r>
              <a:rPr lang="ru-RU" sz="5400" b="1" dirty="0" err="1"/>
              <a:t>провідний</a:t>
            </a:r>
            <a:r>
              <a:rPr lang="ru-RU" sz="5400" b="1" dirty="0"/>
              <a:t> сегмент </a:t>
            </a:r>
            <a:r>
              <a:rPr lang="ru-RU" sz="5400" b="1" dirty="0" err="1"/>
              <a:t>індустрії</a:t>
            </a:r>
            <a:r>
              <a:rPr lang="ru-RU" sz="5400" b="1" dirty="0"/>
              <a:t> туризму</a:t>
            </a:r>
            <a:endParaRPr lang="uk-UA" sz="5400" b="1" dirty="0"/>
          </a:p>
        </p:txBody>
      </p:sp>
    </p:spTree>
    <p:extLst>
      <p:ext uri="{BB962C8B-B14F-4D97-AF65-F5344CB8AC3E}">
        <p14:creationId xmlns:p14="http://schemas.microsoft.com/office/powerpoint/2010/main" val="3182677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27435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800" dirty="0" err="1"/>
              <a:t>врахування</a:t>
            </a:r>
            <a:r>
              <a:rPr lang="ru-RU" sz="2800" dirty="0"/>
              <a:t> </a:t>
            </a:r>
            <a:r>
              <a:rPr lang="ru-RU" sz="2800" dirty="0" err="1"/>
              <a:t>попиту</a:t>
            </a:r>
            <a:r>
              <a:rPr lang="ru-RU" sz="2800" dirty="0"/>
              <a:t>     </a:t>
            </a:r>
            <a:r>
              <a:rPr lang="ru-RU" sz="2800" dirty="0" err="1"/>
              <a:t>населення</a:t>
            </a:r>
            <a:r>
              <a:rPr lang="ru-RU" sz="2800" dirty="0"/>
              <a:t>     на     </a:t>
            </a:r>
            <a:r>
              <a:rPr lang="ru-RU" sz="2800" dirty="0" err="1"/>
              <a:t>конкретні</a:t>
            </a:r>
            <a:r>
              <a:rPr lang="ru-RU" sz="2800" dirty="0"/>
              <a:t>  </a:t>
            </a:r>
            <a:r>
              <a:rPr lang="ru-RU" sz="2800" dirty="0" err="1"/>
              <a:t>види</a:t>
            </a:r>
            <a:r>
              <a:rPr lang="ru-RU" sz="2800" dirty="0"/>
              <a:t> санаторно-</a:t>
            </a:r>
            <a:r>
              <a:rPr lang="ru-RU" sz="2800" dirty="0" err="1"/>
              <a:t>курортних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   при  </a:t>
            </a:r>
            <a:r>
              <a:rPr lang="ru-RU" sz="2800" dirty="0" err="1"/>
              <a:t>розробці</a:t>
            </a:r>
            <a:r>
              <a:rPr lang="ru-RU" sz="2800" dirty="0"/>
              <a:t>  та </a:t>
            </a:r>
            <a:r>
              <a:rPr lang="ru-RU" sz="2800" dirty="0" err="1"/>
              <a:t>затвердженні</a:t>
            </a:r>
            <a:r>
              <a:rPr lang="ru-RU" sz="2800" dirty="0"/>
              <a:t> </a:t>
            </a:r>
            <a:r>
              <a:rPr lang="ru-RU" sz="2800" dirty="0" err="1"/>
              <a:t>загальнодержавних</a:t>
            </a:r>
            <a:r>
              <a:rPr lang="ru-RU" sz="2800" dirty="0"/>
              <a:t> і </a:t>
            </a:r>
            <a:r>
              <a:rPr lang="ru-RU" sz="2800" dirty="0" err="1"/>
              <a:t>місцевих</a:t>
            </a:r>
            <a:r>
              <a:rPr lang="ru-RU" sz="2800" dirty="0"/>
              <a:t> </a:t>
            </a:r>
            <a:r>
              <a:rPr lang="ru-RU" sz="2800" dirty="0" err="1"/>
              <a:t>програм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 </a:t>
            </a:r>
            <a:r>
              <a:rPr lang="ru-RU" sz="2800" dirty="0" err="1"/>
              <a:t>курортів</a:t>
            </a:r>
            <a:r>
              <a:rPr lang="ru-RU" sz="2800" dirty="0"/>
              <a:t>;</a:t>
            </a:r>
            <a:endParaRPr lang="uk-UA" sz="2800" dirty="0"/>
          </a:p>
        </p:txBody>
      </p:sp>
      <p:sp>
        <p:nvSpPr>
          <p:cNvPr id="6" name="Прямокутник 5"/>
          <p:cNvSpPr/>
          <p:nvPr/>
        </p:nvSpPr>
        <p:spPr>
          <a:xfrm>
            <a:off x="3011" y="2996952"/>
            <a:ext cx="9107420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800" dirty="0" err="1"/>
              <a:t>економного</a:t>
            </a:r>
            <a:r>
              <a:rPr lang="ru-RU" sz="2800" dirty="0"/>
              <a:t> та </a:t>
            </a:r>
            <a:r>
              <a:rPr lang="ru-RU" sz="2800" dirty="0" err="1"/>
              <a:t>раціонального</a:t>
            </a:r>
            <a:r>
              <a:rPr lang="ru-RU" sz="2800" dirty="0"/>
              <a:t>  </a:t>
            </a:r>
            <a:r>
              <a:rPr lang="ru-RU" sz="2800" dirty="0" err="1"/>
              <a:t>використання</a:t>
            </a:r>
            <a:r>
              <a:rPr lang="ru-RU" sz="2800" dirty="0"/>
              <a:t>    </a:t>
            </a:r>
            <a:r>
              <a:rPr lang="ru-RU" sz="2800" dirty="0" err="1"/>
              <a:t>природних</a:t>
            </a:r>
            <a:r>
              <a:rPr lang="ru-RU" sz="2800" dirty="0"/>
              <a:t> </a:t>
            </a:r>
            <a:r>
              <a:rPr lang="ru-RU" sz="2800" dirty="0" err="1"/>
              <a:t>лікувальних</a:t>
            </a:r>
            <a:r>
              <a:rPr lang="ru-RU" sz="2800" dirty="0"/>
              <a:t> </a:t>
            </a:r>
            <a:r>
              <a:rPr lang="ru-RU" sz="2800" dirty="0" err="1"/>
              <a:t>ресурсів</a:t>
            </a:r>
            <a:r>
              <a:rPr lang="ru-RU" sz="2800" dirty="0"/>
              <a:t> і </a:t>
            </a:r>
            <a:r>
              <a:rPr lang="ru-RU" sz="2800" dirty="0" err="1"/>
              <a:t>забезпечення</a:t>
            </a:r>
            <a:r>
              <a:rPr lang="ru-RU" sz="2800" dirty="0"/>
              <a:t>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належної</a:t>
            </a:r>
            <a:r>
              <a:rPr lang="ru-RU" sz="2800" dirty="0"/>
              <a:t> </a:t>
            </a:r>
            <a:r>
              <a:rPr lang="ru-RU" sz="2800" dirty="0" err="1"/>
              <a:t>охорони</a:t>
            </a:r>
            <a:r>
              <a:rPr lang="ru-RU" sz="2800" dirty="0"/>
              <a:t>; 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011" y="5042118"/>
            <a:ext cx="9160258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800" dirty="0" err="1"/>
              <a:t>сприяння</a:t>
            </a:r>
            <a:r>
              <a:rPr lang="ru-RU" sz="2800" dirty="0"/>
              <a:t> </a:t>
            </a:r>
            <a:r>
              <a:rPr lang="ru-RU" sz="2800" dirty="0" err="1"/>
              <a:t>перетворенню</a:t>
            </a:r>
            <a:r>
              <a:rPr lang="ru-RU" sz="2800" dirty="0"/>
              <a:t> санаторно-курортного комплексу  </a:t>
            </a:r>
            <a:r>
              <a:rPr lang="ru-RU" sz="2800" dirty="0" err="1"/>
              <a:t>України</a:t>
            </a:r>
            <a:r>
              <a:rPr lang="ru-RU" sz="2800" dirty="0"/>
              <a:t> </a:t>
            </a:r>
          </a:p>
          <a:p>
            <a:r>
              <a:rPr lang="ru-RU" sz="2800" dirty="0"/>
              <a:t>у </a:t>
            </a:r>
            <a:r>
              <a:rPr lang="ru-RU" sz="2800" dirty="0" err="1"/>
              <a:t>високорентабельну</a:t>
            </a:r>
            <a:r>
              <a:rPr lang="ru-RU" sz="2800" dirty="0"/>
              <a:t> та </a:t>
            </a:r>
            <a:r>
              <a:rPr lang="ru-RU" sz="2800" dirty="0" err="1"/>
              <a:t>конкурентоспроможну</a:t>
            </a:r>
            <a:r>
              <a:rPr lang="ru-RU" sz="2800" dirty="0"/>
              <a:t> </a:t>
            </a:r>
            <a:r>
              <a:rPr lang="ru-RU" sz="2800" dirty="0" err="1"/>
              <a:t>галузь</a:t>
            </a:r>
            <a:r>
              <a:rPr lang="ru-RU" sz="2800" dirty="0"/>
              <a:t> </a:t>
            </a:r>
            <a:r>
              <a:rPr lang="ru-RU" sz="2800" dirty="0" err="1"/>
              <a:t>економіки</a:t>
            </a:r>
            <a:r>
              <a:rPr lang="ru-RU" sz="2800" dirty="0"/>
              <a:t>. </a:t>
            </a:r>
            <a:endParaRPr lang="uk-UA" sz="2800" dirty="0"/>
          </a:p>
        </p:txBody>
      </p:sp>
      <p:cxnSp>
        <p:nvCxnSpPr>
          <p:cNvPr id="17" name="Пряма сполучна лінія 16"/>
          <p:cNvCxnSpPr>
            <a:stCxn id="2" idx="2"/>
          </p:cNvCxnSpPr>
          <p:nvPr/>
        </p:nvCxnSpPr>
        <p:spPr>
          <a:xfrm flipH="1">
            <a:off x="4563717" y="2246769"/>
            <a:ext cx="1" cy="750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 сполучна лінія 18"/>
          <p:cNvCxnSpPr>
            <a:stCxn id="6" idx="2"/>
          </p:cNvCxnSpPr>
          <p:nvPr/>
        </p:nvCxnSpPr>
        <p:spPr>
          <a:xfrm>
            <a:off x="4556721" y="4381947"/>
            <a:ext cx="6997" cy="6601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389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9195" y="0"/>
            <a:ext cx="272222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uk-UA" sz="2800" dirty="0"/>
              <a:t>Види курортів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-11697" y="980728"/>
            <a:ext cx="9134805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 За характером  </a:t>
            </a:r>
            <a:r>
              <a:rPr lang="ru-RU" sz="2800" dirty="0" err="1"/>
              <a:t>природних</a:t>
            </a:r>
            <a:r>
              <a:rPr lang="ru-RU" sz="2800" dirty="0"/>
              <a:t> </a:t>
            </a:r>
            <a:r>
              <a:rPr lang="ru-RU" sz="2800" dirty="0" err="1"/>
              <a:t>лікувальних</a:t>
            </a:r>
            <a:r>
              <a:rPr lang="ru-RU" sz="2800" dirty="0"/>
              <a:t> </a:t>
            </a:r>
            <a:r>
              <a:rPr lang="ru-RU" sz="2800" dirty="0" err="1"/>
              <a:t>ресурсів</a:t>
            </a:r>
            <a:r>
              <a:rPr lang="ru-RU" sz="2800" dirty="0"/>
              <a:t> </a:t>
            </a:r>
            <a:r>
              <a:rPr lang="ru-RU" sz="2800" dirty="0" err="1"/>
              <a:t>курорти</a:t>
            </a:r>
            <a:r>
              <a:rPr lang="ru-RU" sz="2800" dirty="0"/>
              <a:t> </a:t>
            </a:r>
            <a:r>
              <a:rPr lang="ru-RU" sz="2800" dirty="0" err="1"/>
              <a:t>України</a:t>
            </a:r>
            <a:r>
              <a:rPr lang="ru-RU" sz="2800" dirty="0"/>
              <a:t> </a:t>
            </a:r>
            <a:r>
              <a:rPr lang="ru-RU" sz="2800" dirty="0" err="1"/>
              <a:t>поділяються</a:t>
            </a:r>
            <a:r>
              <a:rPr lang="ru-RU" sz="2800" dirty="0"/>
              <a:t> на </a:t>
            </a:r>
            <a:r>
              <a:rPr lang="ru-RU" sz="2800" dirty="0" err="1"/>
              <a:t>курорти</a:t>
            </a:r>
            <a:r>
              <a:rPr lang="ru-RU" sz="2800" dirty="0"/>
              <a:t> державного та </a:t>
            </a:r>
            <a:r>
              <a:rPr lang="ru-RU" sz="2800" dirty="0" err="1"/>
              <a:t>місцевого</a:t>
            </a:r>
            <a:r>
              <a:rPr lang="ru-RU" sz="2800" dirty="0"/>
              <a:t> </a:t>
            </a:r>
            <a:r>
              <a:rPr lang="ru-RU" sz="2800" dirty="0" err="1"/>
              <a:t>значення</a:t>
            </a:r>
            <a:r>
              <a:rPr lang="ru-RU" sz="2800" dirty="0"/>
              <a:t>. 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-11697" y="3068960"/>
            <a:ext cx="91440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/>
              <a:t> До курортів державного значення належать природні  території, </a:t>
            </a:r>
          </a:p>
          <a:p>
            <a:r>
              <a:rPr lang="uk-UA" sz="2800" dirty="0"/>
              <a:t>що мають особливо цінні та унікальні природні лікувальні ресурси і використовуються  з  метою  лікування,  медичної  реабілітації  та профілактики захворювань. </a:t>
            </a:r>
          </a:p>
        </p:txBody>
      </p:sp>
      <p:cxnSp>
        <p:nvCxnSpPr>
          <p:cNvPr id="6" name="Пряма сполучна лінія 5"/>
          <p:cNvCxnSpPr>
            <a:stCxn id="4" idx="0"/>
            <a:endCxn id="3" idx="2"/>
          </p:cNvCxnSpPr>
          <p:nvPr/>
        </p:nvCxnSpPr>
        <p:spPr>
          <a:xfrm flipH="1" flipV="1">
            <a:off x="4555706" y="2365723"/>
            <a:ext cx="4597" cy="703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818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1196752"/>
            <a:ext cx="91440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/>
              <a:t>До курортів  місцевого  значення належать природні території, що  мають   загальнопоширені   природні   лікувальні  ресурси і використовуються  з  метою  лікування,  медичної  реабілітації  та </a:t>
            </a:r>
          </a:p>
          <a:p>
            <a:r>
              <a:rPr lang="uk-UA" sz="2800" dirty="0"/>
              <a:t>профілактики захворювань. </a:t>
            </a:r>
          </a:p>
        </p:txBody>
      </p:sp>
    </p:spTree>
    <p:extLst>
      <p:ext uri="{BB962C8B-B14F-4D97-AF65-F5344CB8AC3E}">
        <p14:creationId xmlns:p14="http://schemas.microsoft.com/office/powerpoint/2010/main" val="4189452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dirty="0"/>
              <a:t>Медичний профіль (спеціалізація) курортів 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0" y="692696"/>
            <a:ext cx="9144000" cy="48320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/>
              <a:t>Медичний профіль  (спеціалізація)  курортів  визначається   з урахуванням властивостей природних лікувальних ресурсів. </a:t>
            </a:r>
            <a:r>
              <a:rPr lang="uk-UA" sz="2800" b="1" i="1" dirty="0">
                <a:solidFill>
                  <a:srgbClr val="FF0000"/>
                </a:solidFill>
              </a:rPr>
              <a:t>За своєю   спеціалізацією   курорти  поділяються  на курорти загального призначення та  спеціалізовані  курорти  для  лікування </a:t>
            </a:r>
          </a:p>
          <a:p>
            <a:r>
              <a:rPr lang="uk-UA" sz="2800" b="1" i="1" dirty="0">
                <a:solidFill>
                  <a:srgbClr val="FF0000"/>
                </a:solidFill>
              </a:rPr>
              <a:t>конкретних захворювань. </a:t>
            </a:r>
          </a:p>
          <a:p>
            <a:r>
              <a:rPr lang="uk-UA" sz="2800" dirty="0"/>
              <a:t>     Медичний профіль   (спеціалізація)   курортів  установлюється центральним  органом  виконавчої  влади,  що забезпечує формування </a:t>
            </a:r>
          </a:p>
          <a:p>
            <a:r>
              <a:rPr lang="uk-UA" sz="2800" dirty="0"/>
              <a:t>державної політики у сфері охорони здоров'я. </a:t>
            </a:r>
          </a:p>
        </p:txBody>
      </p:sp>
    </p:spTree>
    <p:extLst>
      <p:ext uri="{BB962C8B-B14F-4D97-AF65-F5344CB8AC3E}">
        <p14:creationId xmlns:p14="http://schemas.microsoft.com/office/powerpoint/2010/main" val="3355755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550022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uk-UA" sz="2800" dirty="0"/>
              <a:t>Природні лікувальні ресурси 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0" y="1124744"/>
            <a:ext cx="9144000" cy="35394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/>
              <a:t> До природних  лікувальних  ресурсів  належать  мінеральні   і термальні  води,  лікувальні  грязі  та озокерит,  ропа лиманів та озер,  морська вода,  природні об'єкти і комплекси із сприятливими для  лікування  кліматичними умовами,  придатні для використання з </a:t>
            </a:r>
          </a:p>
          <a:p>
            <a:r>
              <a:rPr lang="uk-UA" sz="2800" dirty="0"/>
              <a:t>метою   лікування,   медичної   реабілітації    та    профілактики захворювань. </a:t>
            </a:r>
          </a:p>
        </p:txBody>
      </p:sp>
    </p:spTree>
    <p:extLst>
      <p:ext uri="{BB962C8B-B14F-4D97-AF65-F5344CB8AC3E}">
        <p14:creationId xmlns:p14="http://schemas.microsoft.com/office/powerpoint/2010/main" val="2246405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8451" y="1340768"/>
            <a:ext cx="9144000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/>
              <a:t>Лікувально-оздоровчий туризм — один з найперспективніших видів туризму України. Він розвивається за рахунок значних ресурсів: морського узбережжя, гарячих, теплих і холодних мінеральних джерел, лікувальних лиманових родовищ грязі, лісів тощо, якими багата країна. Інтерес до лікувально-оздоров-чого туризму в Європі постійно зростає, що в значній мірі обумовлено демографічними тенденціями.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3.Туризм як </a:t>
            </a:r>
            <a:r>
              <a:rPr lang="ru-RU" sz="2800" dirty="0" err="1"/>
              <a:t>галузь</a:t>
            </a:r>
            <a:r>
              <a:rPr lang="ru-RU" sz="2800" dirty="0"/>
              <a:t> </a:t>
            </a:r>
            <a:r>
              <a:rPr lang="ru-RU" sz="2800" dirty="0" err="1"/>
              <a:t>рекреації</a:t>
            </a:r>
            <a:r>
              <a:rPr lang="ru-RU" sz="2800" dirty="0"/>
              <a:t>, </a:t>
            </a:r>
            <a:r>
              <a:rPr lang="ru-RU" sz="2800" dirty="0" err="1"/>
              <a:t>оздоровчий</a:t>
            </a:r>
            <a:r>
              <a:rPr lang="ru-RU" sz="2800" dirty="0"/>
              <a:t> туризм.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032681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4266" y="1268760"/>
            <a:ext cx="9144000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/>
              <a:t>Санаторно-курортне лікування для певної категорії людей у сучасних умовах якоюсь мірою може стати лікувально-оздоровчим туризмом. Лікувальний туризм розглядає організацію роботи рекреаційної галузі з погляду технології подорожі та, окрім захоплюючих маршрутів різної категорії складності, обов'язково повинен ураховувати систему занять, зумовлену методами </a:t>
            </a:r>
            <a:r>
              <a:rPr lang="uk-UA" sz="2800" dirty="0" err="1"/>
              <a:t>бальнео-</a:t>
            </a:r>
            <a:r>
              <a:rPr lang="uk-UA" sz="2800" dirty="0"/>
              <a:t> і кліматолікування.</a:t>
            </a:r>
          </a:p>
        </p:txBody>
      </p:sp>
    </p:spTree>
    <p:extLst>
      <p:ext uri="{BB962C8B-B14F-4D97-AF65-F5344CB8AC3E}">
        <p14:creationId xmlns:p14="http://schemas.microsoft.com/office/powerpoint/2010/main" val="3013590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9872" y="1124744"/>
            <a:ext cx="9144000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err="1"/>
              <a:t>Однією</a:t>
            </a:r>
            <a:r>
              <a:rPr lang="ru-RU" sz="2800" dirty="0"/>
              <a:t> з форм </a:t>
            </a:r>
            <a:r>
              <a:rPr lang="ru-RU" sz="2800" dirty="0" err="1"/>
              <a:t>використання</a:t>
            </a:r>
            <a:r>
              <a:rPr lang="ru-RU" sz="2800" dirty="0"/>
              <a:t> </a:t>
            </a:r>
            <a:r>
              <a:rPr lang="ru-RU" sz="2800" dirty="0" err="1"/>
              <a:t>лікувально-оздоровчого</a:t>
            </a:r>
            <a:r>
              <a:rPr lang="ru-RU" sz="2800" dirty="0"/>
              <a:t> </a:t>
            </a:r>
            <a:r>
              <a:rPr lang="ru-RU" sz="2800" dirty="0" err="1"/>
              <a:t>потенціалу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бути </a:t>
            </a:r>
            <a:r>
              <a:rPr lang="ru-RU" sz="2800" dirty="0" err="1"/>
              <a:t>організація</a:t>
            </a:r>
            <a:r>
              <a:rPr lang="ru-RU" sz="2800" dirty="0"/>
              <a:t> </a:t>
            </a:r>
            <a:r>
              <a:rPr lang="ru-RU" sz="2800" dirty="0" err="1"/>
              <a:t>лікувального</a:t>
            </a:r>
            <a:r>
              <a:rPr lang="ru-RU" sz="2800" dirty="0"/>
              <a:t> туризму і </a:t>
            </a:r>
            <a:r>
              <a:rPr lang="ru-RU" sz="2800" dirty="0" err="1"/>
              <a:t>створення</a:t>
            </a:r>
            <a:r>
              <a:rPr lang="ru-RU" sz="2800" dirty="0"/>
              <a:t> </a:t>
            </a:r>
            <a:r>
              <a:rPr lang="ru-RU" sz="2800" dirty="0" err="1"/>
              <a:t>лікувально-профілактичних</a:t>
            </a:r>
            <a:r>
              <a:rPr lang="ru-RU" sz="2800" dirty="0"/>
              <a:t> </a:t>
            </a:r>
            <a:r>
              <a:rPr lang="ru-RU" sz="2800" dirty="0" err="1"/>
              <a:t>установ</a:t>
            </a:r>
            <a:r>
              <a:rPr lang="ru-RU" sz="2800" dirty="0"/>
              <a:t> на </a:t>
            </a:r>
            <a:r>
              <a:rPr lang="ru-RU" sz="2800" dirty="0" err="1"/>
              <a:t>базі</a:t>
            </a:r>
            <a:r>
              <a:rPr lang="ru-RU" sz="2800" dirty="0"/>
              <a:t> </a:t>
            </a:r>
            <a:r>
              <a:rPr lang="ru-RU" sz="2800" dirty="0" err="1"/>
              <a:t>нових</a:t>
            </a:r>
            <a:r>
              <a:rPr lang="ru-RU" sz="2800" dirty="0"/>
              <a:t> </a:t>
            </a:r>
            <a:r>
              <a:rPr lang="ru-RU" sz="2800" dirty="0" err="1"/>
              <a:t>перспективних</a:t>
            </a:r>
            <a:r>
              <a:rPr lang="ru-RU" sz="2800" dirty="0"/>
              <a:t> </a:t>
            </a:r>
            <a:r>
              <a:rPr lang="ru-RU" sz="2800" dirty="0" err="1"/>
              <a:t>лікувально-оздоровчих</a:t>
            </a:r>
            <a:r>
              <a:rPr lang="ru-RU" sz="2800" dirty="0"/>
              <a:t> </a:t>
            </a:r>
            <a:r>
              <a:rPr lang="ru-RU" sz="2800" dirty="0" err="1"/>
              <a:t>методів</a:t>
            </a:r>
            <a:r>
              <a:rPr lang="ru-RU" sz="2800" dirty="0"/>
              <a:t>. У </a:t>
            </a:r>
            <a:r>
              <a:rPr lang="ru-RU" sz="2800" dirty="0" err="1"/>
              <a:t>основі</a:t>
            </a:r>
            <a:r>
              <a:rPr lang="ru-RU" sz="2800" dirty="0"/>
              <a:t> </a:t>
            </a:r>
            <a:r>
              <a:rPr lang="ru-RU" sz="2800" dirty="0" err="1"/>
              <a:t>лікувального</a:t>
            </a:r>
            <a:r>
              <a:rPr lang="ru-RU" sz="2800" dirty="0"/>
              <a:t> туризму повинна бути </a:t>
            </a:r>
            <a:r>
              <a:rPr lang="ru-RU" sz="2800" dirty="0" err="1"/>
              <a:t>закладена</a:t>
            </a:r>
            <a:r>
              <a:rPr lang="ru-RU" sz="2800" dirty="0"/>
              <a:t> </a:t>
            </a:r>
            <a:r>
              <a:rPr lang="ru-RU" sz="2800" dirty="0" err="1"/>
              <a:t>лікувальна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оздоровча</a:t>
            </a:r>
            <a:r>
              <a:rPr lang="ru-RU" sz="2800" dirty="0"/>
              <a:t> </a:t>
            </a:r>
            <a:r>
              <a:rPr lang="ru-RU" sz="2800" dirty="0" err="1"/>
              <a:t>технологія</a:t>
            </a:r>
            <a:r>
              <a:rPr lang="ru-RU" sz="2800" dirty="0"/>
              <a:t>, яка </a:t>
            </a:r>
            <a:r>
              <a:rPr lang="ru-RU" sz="2800" dirty="0" err="1"/>
              <a:t>поліпшує</a:t>
            </a:r>
            <a:r>
              <a:rPr lang="ru-RU" sz="2800" dirty="0"/>
              <a:t> </a:t>
            </a:r>
            <a:r>
              <a:rPr lang="ru-RU" sz="2800" dirty="0" err="1"/>
              <a:t>якість</a:t>
            </a:r>
            <a:r>
              <a:rPr lang="ru-RU" sz="2800" dirty="0"/>
              <a:t> </a:t>
            </a:r>
            <a:r>
              <a:rPr lang="ru-RU" sz="2800" dirty="0" err="1"/>
              <a:t>життя</a:t>
            </a:r>
            <a:r>
              <a:rPr lang="ru-RU" sz="2800" dirty="0"/>
              <a:t> шляхом </a:t>
            </a:r>
            <a:r>
              <a:rPr lang="ru-RU" sz="2800" dirty="0" err="1"/>
              <a:t>повного</a:t>
            </a:r>
            <a:r>
              <a:rPr lang="ru-RU" sz="2800" dirty="0"/>
              <a:t> </a:t>
            </a:r>
            <a:r>
              <a:rPr lang="ru-RU" sz="2800" dirty="0" err="1"/>
              <a:t>задоволення</a:t>
            </a:r>
            <a:r>
              <a:rPr lang="ru-RU" sz="2800" dirty="0"/>
              <a:t> потреби у </a:t>
            </a:r>
            <a:r>
              <a:rPr lang="ru-RU" sz="2800" dirty="0" err="1"/>
              <a:t>відпочинку</a:t>
            </a:r>
            <a:r>
              <a:rPr lang="ru-RU" sz="2800" dirty="0"/>
              <a:t> і </a:t>
            </a:r>
            <a:r>
              <a:rPr lang="ru-RU" sz="2800" dirty="0" err="1"/>
              <a:t>лікуванні</a:t>
            </a:r>
            <a:r>
              <a:rPr lang="ru-RU" sz="2800" dirty="0"/>
              <a:t>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подорожі</a:t>
            </a:r>
            <a:r>
              <a:rPr lang="ru-RU" sz="2800" dirty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752069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1412776"/>
            <a:ext cx="9163270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/>
              <a:t>Сучасна курортологія і фізіотерапія — це, насамперед, фізична реабілітація за допомогою </a:t>
            </a:r>
            <a:r>
              <a:rPr lang="uk-UA" sz="2800" dirty="0" err="1"/>
              <a:t>кінезотерапії</a:t>
            </a:r>
            <a:r>
              <a:rPr lang="uk-UA" sz="2800" dirty="0"/>
              <a:t> — «лікування рухом». Останніми роками на курортах України відроджуються традиційні теренкури, чудові паркові зони, гірські маршрути, стежки ближнього і дальнього лікувального туризму та інші способи, що в світовій курортній практиці позначаються терміном </a:t>
            </a:r>
            <a:r>
              <a:rPr lang="en-US" sz="2800" dirty="0"/>
              <a:t>recreation facility (</a:t>
            </a:r>
            <a:r>
              <a:rPr lang="uk-UA" sz="2800" dirty="0"/>
              <a:t>оздоровчі послуги).</a:t>
            </a:r>
          </a:p>
        </p:txBody>
      </p:sp>
    </p:spTree>
    <p:extLst>
      <p:ext uri="{BB962C8B-B14F-4D97-AF65-F5344CB8AC3E}">
        <p14:creationId xmlns:p14="http://schemas.microsoft.com/office/powerpoint/2010/main" val="3351926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8391" y="1700808"/>
            <a:ext cx="9125609" cy="31085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/>
              <a:t>Лікувальна дія </a:t>
            </a:r>
            <a:r>
              <a:rPr lang="uk-UA" sz="2800" dirty="0" err="1"/>
              <a:t>ландшафтотерапії</a:t>
            </a:r>
            <a:r>
              <a:rPr lang="uk-UA" sz="2800" dirty="0"/>
              <a:t> обумовлена безперервним </a:t>
            </a:r>
            <a:r>
              <a:rPr lang="uk-UA" sz="2800" dirty="0" err="1"/>
              <a:t>чередуванням</a:t>
            </a:r>
            <a:r>
              <a:rPr lang="uk-UA" sz="2800" dirty="0"/>
              <a:t> садів і лісів, полів тощо, що сприяє постійній зміні вражень, поліпшує настрій і діяльність всього організму. Прекрасний ландшафт і повітря різноманітної української природи, в поєднанні з ходьбою, справляють потужний оздоровчий ефект.</a:t>
            </a:r>
          </a:p>
        </p:txBody>
      </p:sp>
    </p:spTree>
    <p:extLst>
      <p:ext uri="{BB962C8B-B14F-4D97-AF65-F5344CB8AC3E}">
        <p14:creationId xmlns:p14="http://schemas.microsoft.com/office/powerpoint/2010/main" val="332156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dirty="0"/>
              <a:t>План</a:t>
            </a:r>
          </a:p>
          <a:p>
            <a:pPr algn="ctr"/>
            <a:endParaRPr lang="ru-RU" sz="4000" dirty="0"/>
          </a:p>
          <a:p>
            <a:pPr marL="742950" indent="-742950">
              <a:buAutoNum type="arabicPeriod"/>
            </a:pPr>
            <a:r>
              <a:rPr lang="ru-RU" sz="4000" dirty="0" err="1"/>
              <a:t>Визначення</a:t>
            </a:r>
            <a:endParaRPr lang="ru-RU" sz="4000" dirty="0"/>
          </a:p>
          <a:p>
            <a:pPr marL="742950" indent="-742950">
              <a:buAutoNum type="arabicPeriod"/>
            </a:pPr>
            <a:endParaRPr lang="ru-RU" sz="4000" dirty="0"/>
          </a:p>
          <a:p>
            <a:pPr marL="742950" indent="-742950">
              <a:buFontTx/>
              <a:buAutoNum type="arabicPeriod"/>
            </a:pPr>
            <a:r>
              <a:rPr lang="ru-RU" sz="4000" dirty="0" err="1"/>
              <a:t>Основні</a:t>
            </a:r>
            <a:r>
              <a:rPr lang="ru-RU" sz="4000" dirty="0"/>
              <a:t> </a:t>
            </a:r>
            <a:r>
              <a:rPr lang="ru-RU" sz="4000" dirty="0" err="1"/>
              <a:t>положення</a:t>
            </a:r>
            <a:r>
              <a:rPr lang="ru-RU" sz="4000" dirty="0"/>
              <a:t> Закону </a:t>
            </a:r>
            <a:r>
              <a:rPr lang="ru-RU" sz="4000" dirty="0" err="1"/>
              <a:t>України</a:t>
            </a:r>
            <a:r>
              <a:rPr lang="ru-RU" sz="4000" dirty="0"/>
              <a:t> про </a:t>
            </a:r>
            <a:r>
              <a:rPr lang="ru-RU" sz="4000" dirty="0" err="1"/>
              <a:t>курорти</a:t>
            </a:r>
            <a:endParaRPr lang="ru-RU" sz="4000" dirty="0"/>
          </a:p>
          <a:p>
            <a:pPr marL="742950" indent="-742950">
              <a:buFontTx/>
              <a:buAutoNum type="arabicPeriod"/>
            </a:pPr>
            <a:endParaRPr lang="ru-RU" sz="4000" dirty="0"/>
          </a:p>
          <a:p>
            <a:pPr marL="742950" indent="-742950">
              <a:buFontTx/>
              <a:buAutoNum type="arabicPeriod"/>
            </a:pPr>
            <a:r>
              <a:rPr lang="ru-RU" sz="4000" dirty="0"/>
              <a:t>Туризм як </a:t>
            </a:r>
            <a:r>
              <a:rPr lang="ru-RU" sz="4000" dirty="0" err="1"/>
              <a:t>галузь</a:t>
            </a:r>
            <a:r>
              <a:rPr lang="ru-RU" sz="4000" dirty="0"/>
              <a:t> </a:t>
            </a:r>
            <a:r>
              <a:rPr lang="ru-RU" sz="4000" dirty="0" err="1"/>
              <a:t>рекреації</a:t>
            </a:r>
            <a:r>
              <a:rPr lang="ru-RU" sz="4000" dirty="0"/>
              <a:t>, </a:t>
            </a:r>
            <a:r>
              <a:rPr lang="ru-RU" sz="4000" dirty="0" err="1"/>
              <a:t>оздоровчий</a:t>
            </a:r>
            <a:r>
              <a:rPr lang="ru-RU" sz="4000" dirty="0"/>
              <a:t> туризм.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612683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1" y="908720"/>
            <a:ext cx="9118037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Курорт</a:t>
            </a:r>
            <a:r>
              <a:rPr lang="en-US" sz="2800" b="1" dirty="0"/>
              <a:t> - </a:t>
            </a:r>
            <a:r>
              <a:rPr lang="uk-UA" sz="2800" dirty="0"/>
              <a:t>місце з природними лікувальними засобами (мінеральними джерелами, сприятливим кліматом, лікувальними грязями тощо), де є спеціальні установи та споруди для лікування й відпочинку хворих.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0" y="4179533"/>
            <a:ext cx="91440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Лікувально-оздоровча місцевість </a:t>
            </a:r>
            <a:r>
              <a:rPr lang="uk-UA" sz="2800" dirty="0"/>
              <a:t>- це природна територія, що має мінеральні та термальні води, лікувальні грязі, озокерит, ропу лиманів та озер, кліматичні та інші природні умови, сприятливі для лікування, медичної реабілітації та профілактики захворювань</a:t>
            </a:r>
          </a:p>
        </p:txBody>
      </p:sp>
      <p:cxnSp>
        <p:nvCxnSpPr>
          <p:cNvPr id="5" name="Пряма сполучна лінія 4"/>
          <p:cNvCxnSpPr>
            <a:stCxn id="2" idx="2"/>
            <a:endCxn id="3" idx="0"/>
          </p:cNvCxnSpPr>
          <p:nvPr/>
        </p:nvCxnSpPr>
        <p:spPr>
          <a:xfrm>
            <a:off x="4559018" y="3155489"/>
            <a:ext cx="12982" cy="1024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0"/>
            <a:ext cx="2699792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/>
              <a:t>1. </a:t>
            </a:r>
            <a:r>
              <a:rPr lang="ru-RU" sz="2800" dirty="0" err="1"/>
              <a:t>Визначення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90561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2711" y="22920"/>
            <a:ext cx="91440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dirty="0"/>
              <a:t>До курортів державного значення належать природні  території, що мають </a:t>
            </a:r>
            <a:r>
              <a:rPr lang="uk-UA" sz="2800" b="1" dirty="0">
                <a:solidFill>
                  <a:srgbClr val="FF0000"/>
                </a:solidFill>
              </a:rPr>
              <a:t>особливо цінні та унікальні природні лікувальні ресурси </a:t>
            </a:r>
            <a:r>
              <a:rPr lang="uk-UA" sz="2800" dirty="0"/>
              <a:t>і </a:t>
            </a:r>
          </a:p>
          <a:p>
            <a:r>
              <a:rPr lang="uk-UA" sz="2800" dirty="0"/>
              <a:t>використовуються  з  метою  лікування,  медичної  реабілітації  та профілактики захворювань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-10074" y="3522546"/>
            <a:ext cx="9131289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Лікувальні природні ресурси </a:t>
            </a:r>
            <a:r>
              <a:rPr lang="uk-UA" sz="2800" dirty="0"/>
              <a:t>поділяються залежно від їх розповсюдження на два види: особливо цінні та унікальні природні </a:t>
            </a:r>
            <a:r>
              <a:rPr lang="uk-UA" sz="2800" b="1" dirty="0"/>
              <a:t>лікувальні ресурси та загальнопоширені природні лікувальні ресурси.</a:t>
            </a:r>
          </a:p>
        </p:txBody>
      </p:sp>
      <p:cxnSp>
        <p:nvCxnSpPr>
          <p:cNvPr id="7" name="Пряма сполучна лінія 6"/>
          <p:cNvCxnSpPr>
            <a:stCxn id="2" idx="2"/>
          </p:cNvCxnSpPr>
          <p:nvPr/>
        </p:nvCxnSpPr>
        <p:spPr>
          <a:xfrm>
            <a:off x="4584711" y="2269689"/>
            <a:ext cx="0" cy="12528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603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2739"/>
            <a:ext cx="9144000" cy="31085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i="1" dirty="0">
                <a:solidFill>
                  <a:srgbClr val="FF0000"/>
                </a:solidFill>
              </a:rPr>
              <a:t>До першого виду відносять </a:t>
            </a:r>
            <a:r>
              <a:rPr lang="uk-UA" sz="2800" dirty="0"/>
              <a:t>ресурси, які рідко (не часто) зустрічаються на території України, мають обмежене поширення або невеликі запаси в родовищах і є особливо сприятливими і ефективними для використання з метою лікування, медичної реабілітації та профілактики захворювань.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0" y="4611231"/>
            <a:ext cx="91440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i="1" dirty="0">
                <a:solidFill>
                  <a:srgbClr val="FF0000"/>
                </a:solidFill>
              </a:rPr>
              <a:t>До другого виду належать </a:t>
            </a:r>
            <a:r>
              <a:rPr lang="uk-UA" sz="2800" dirty="0"/>
              <a:t>ресурси, які зустрічаються в різних регіонах України, мають значні запаси і придатні для використання з метою лікування, медичної реабілітації та профілактики захворювань.</a:t>
            </a:r>
          </a:p>
        </p:txBody>
      </p:sp>
      <p:cxnSp>
        <p:nvCxnSpPr>
          <p:cNvPr id="5" name="Пряма сполучна лінія 4"/>
          <p:cNvCxnSpPr>
            <a:stCxn id="2" idx="2"/>
            <a:endCxn id="3" idx="0"/>
          </p:cNvCxnSpPr>
          <p:nvPr/>
        </p:nvCxnSpPr>
        <p:spPr>
          <a:xfrm>
            <a:off x="4572000" y="3111282"/>
            <a:ext cx="0" cy="14999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870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-21401" y="22379"/>
            <a:ext cx="9128111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Курортна справа </a:t>
            </a:r>
            <a:r>
              <a:rPr lang="uk-UA" sz="2800" dirty="0"/>
              <a:t>- це сукупність усіх видів науково-практичної та господарської діяльності, спрямованих на організацію та забезпечення лікування, медичної реабілітації та профілактики захворювань із використанням природних лікувальних ресурсів</a:t>
            </a:r>
          </a:p>
        </p:txBody>
      </p:sp>
      <p:sp>
        <p:nvSpPr>
          <p:cNvPr id="5" name="Прямокутник 4"/>
          <p:cNvSpPr/>
          <p:nvPr/>
        </p:nvSpPr>
        <p:spPr>
          <a:xfrm>
            <a:off x="12576" y="3318570"/>
            <a:ext cx="9144000" cy="35394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</a:rPr>
              <a:t>Санато́рій</a:t>
            </a:r>
            <a:r>
              <a:rPr lang="vi-VN" sz="2800" dirty="0">
                <a:solidFill>
                  <a:srgbClr val="FF0000"/>
                </a:solidFill>
              </a:rPr>
              <a:t>, </a:t>
            </a:r>
            <a:r>
              <a:rPr lang="vi-VN" sz="2800" i="1" dirty="0">
                <a:solidFill>
                  <a:srgbClr val="FF0000"/>
                </a:solidFill>
              </a:rPr>
              <a:t>також лічни́ця, оздоро́вниця </a:t>
            </a:r>
            <a:r>
              <a:rPr lang="vi-VN" sz="2800" dirty="0"/>
              <a:t>— лікувально-профілактичний заклад для лікування та оздоровлення з допомогою природних факторів (клімат, мінеральні води, лікувальні грязі, морські купання, сонцелікування тощо) у сполученні з дієтотерапією, фізіотерапією, медикаментозним лікуванням та іншими заходами.</a:t>
            </a:r>
            <a:endParaRPr lang="uk-UA" sz="2800" dirty="0"/>
          </a:p>
        </p:txBody>
      </p:sp>
      <p:cxnSp>
        <p:nvCxnSpPr>
          <p:cNvPr id="26" name="Пряма сполучна лінія 25"/>
          <p:cNvCxnSpPr>
            <a:stCxn id="3" idx="2"/>
          </p:cNvCxnSpPr>
          <p:nvPr/>
        </p:nvCxnSpPr>
        <p:spPr>
          <a:xfrm flipH="1">
            <a:off x="4542654" y="2700035"/>
            <a:ext cx="1" cy="6185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4308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1412776"/>
            <a:ext cx="9144000" cy="20621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3200" b="1" dirty="0">
                <a:solidFill>
                  <a:srgbClr val="FF0000"/>
                </a:solidFill>
              </a:rPr>
              <a:t>Профілакторій</a:t>
            </a:r>
            <a:r>
              <a:rPr lang="uk-UA" sz="3200" dirty="0"/>
              <a:t> — лікувально-профілактичний заклад для санаторного лікування робітників і службовців без відриву від виробництва.</a:t>
            </a:r>
          </a:p>
        </p:txBody>
      </p:sp>
      <p:cxnSp>
        <p:nvCxnSpPr>
          <p:cNvPr id="4" name="Пряма сполучна лінія 3"/>
          <p:cNvCxnSpPr>
            <a:stCxn id="2" idx="0"/>
          </p:cNvCxnSpPr>
          <p:nvPr/>
        </p:nvCxnSpPr>
        <p:spPr>
          <a:xfrm flipV="1">
            <a:off x="4572000" y="0"/>
            <a:ext cx="0" cy="1412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177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1" y="0"/>
            <a:ext cx="914400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2. </a:t>
            </a:r>
            <a:r>
              <a:rPr lang="ru-RU" sz="2400" dirty="0" err="1"/>
              <a:t>Основні</a:t>
            </a:r>
            <a:r>
              <a:rPr lang="ru-RU" sz="2400" dirty="0"/>
              <a:t> </a:t>
            </a:r>
            <a:r>
              <a:rPr lang="ru-RU" sz="2400" dirty="0" err="1"/>
              <a:t>положення</a:t>
            </a:r>
            <a:r>
              <a:rPr lang="ru-RU" sz="2400" dirty="0"/>
              <a:t> Закону </a:t>
            </a:r>
            <a:r>
              <a:rPr lang="ru-RU" sz="2400" dirty="0" err="1"/>
              <a:t>України</a:t>
            </a:r>
            <a:r>
              <a:rPr lang="ru-RU" sz="2400" dirty="0"/>
              <a:t> про </a:t>
            </a:r>
            <a:r>
              <a:rPr lang="ru-RU" sz="2400" dirty="0" err="1"/>
              <a:t>курорти</a:t>
            </a:r>
            <a:endParaRPr lang="uk-UA" sz="24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0" y="764704"/>
            <a:ext cx="914400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err="1"/>
              <a:t>Принципи</a:t>
            </a:r>
            <a:r>
              <a:rPr lang="ru-RU" sz="2400" dirty="0"/>
              <a:t> </a:t>
            </a:r>
            <a:r>
              <a:rPr lang="ru-RU" sz="2400" dirty="0" err="1"/>
              <a:t>державної</a:t>
            </a:r>
            <a:r>
              <a:rPr lang="ru-RU" sz="2400" dirty="0"/>
              <a:t> </a:t>
            </a:r>
            <a:r>
              <a:rPr lang="ru-RU" sz="2400" dirty="0" err="1"/>
              <a:t>політики</a:t>
            </a:r>
            <a:r>
              <a:rPr lang="ru-RU" sz="2400" dirty="0"/>
              <a:t> у </a:t>
            </a:r>
            <a:r>
              <a:rPr lang="ru-RU" sz="2400" dirty="0" err="1"/>
              <a:t>сфері</a:t>
            </a:r>
            <a:r>
              <a:rPr lang="ru-RU" sz="2400" dirty="0"/>
              <a:t> </a:t>
            </a:r>
            <a:r>
              <a:rPr lang="ru-RU" sz="2400" dirty="0" err="1"/>
              <a:t>курортної</a:t>
            </a:r>
            <a:r>
              <a:rPr lang="ru-RU" sz="2400" dirty="0"/>
              <a:t> </a:t>
            </a:r>
            <a:r>
              <a:rPr lang="ru-RU" sz="2400" dirty="0" err="1"/>
              <a:t>справи</a:t>
            </a:r>
            <a:r>
              <a:rPr lang="ru-RU" sz="2400" dirty="0"/>
              <a:t> </a:t>
            </a:r>
            <a:endParaRPr lang="uk-UA" sz="2400" dirty="0"/>
          </a:p>
        </p:txBody>
      </p:sp>
      <p:cxnSp>
        <p:nvCxnSpPr>
          <p:cNvPr id="7" name="Пряма сполучна лінія 6"/>
          <p:cNvCxnSpPr>
            <a:stCxn id="3" idx="0"/>
            <a:endCxn id="2" idx="2"/>
          </p:cNvCxnSpPr>
          <p:nvPr/>
        </p:nvCxnSpPr>
        <p:spPr>
          <a:xfrm flipV="1">
            <a:off x="4572000" y="461665"/>
            <a:ext cx="0" cy="3030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кутник 7"/>
          <p:cNvSpPr/>
          <p:nvPr/>
        </p:nvSpPr>
        <p:spPr>
          <a:xfrm>
            <a:off x="0" y="2348880"/>
            <a:ext cx="9144000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err="1"/>
              <a:t>Державна</a:t>
            </a:r>
            <a:r>
              <a:rPr lang="ru-RU" sz="2800" b="1" dirty="0"/>
              <a:t> </a:t>
            </a:r>
            <a:r>
              <a:rPr lang="ru-RU" sz="2800" b="1" dirty="0" err="1"/>
              <a:t>політика</a:t>
            </a:r>
            <a:r>
              <a:rPr lang="ru-RU" sz="2800" b="1" dirty="0"/>
              <a:t>    </a:t>
            </a:r>
            <a:r>
              <a:rPr lang="ru-RU" sz="2800" b="1" dirty="0" err="1"/>
              <a:t>України</a:t>
            </a:r>
            <a:r>
              <a:rPr lang="ru-RU" sz="2800" b="1" dirty="0"/>
              <a:t>   у   </a:t>
            </a:r>
            <a:r>
              <a:rPr lang="ru-RU" sz="2800" b="1" dirty="0" err="1"/>
              <a:t>сфері</a:t>
            </a:r>
            <a:r>
              <a:rPr lang="ru-RU" sz="2800" b="1" dirty="0"/>
              <a:t>   </a:t>
            </a:r>
            <a:r>
              <a:rPr lang="ru-RU" sz="2800" b="1" dirty="0" err="1"/>
              <a:t>курортної</a:t>
            </a:r>
            <a:r>
              <a:rPr lang="ru-RU" sz="2800" b="1" dirty="0"/>
              <a:t>   </a:t>
            </a:r>
            <a:r>
              <a:rPr lang="ru-RU" sz="2800" b="1" dirty="0" err="1"/>
              <a:t>справи</a:t>
            </a:r>
            <a:r>
              <a:rPr lang="ru-RU" sz="2800" b="1" dirty="0"/>
              <a:t> </a:t>
            </a:r>
            <a:r>
              <a:rPr lang="ru-RU" sz="2800" b="1" dirty="0" err="1"/>
              <a:t>визначається</a:t>
            </a:r>
            <a:r>
              <a:rPr lang="ru-RU" sz="2800" b="1" dirty="0"/>
              <a:t> Верховною Радою </a:t>
            </a:r>
            <a:r>
              <a:rPr lang="ru-RU" sz="2800" b="1" dirty="0" err="1"/>
              <a:t>України</a:t>
            </a:r>
            <a:r>
              <a:rPr lang="ru-RU" sz="2800" b="1" dirty="0"/>
              <a:t> і </a:t>
            </a:r>
            <a:r>
              <a:rPr lang="ru-RU" sz="2800" b="1" dirty="0" err="1"/>
              <a:t>будується</a:t>
            </a:r>
            <a:r>
              <a:rPr lang="ru-RU" sz="2800" b="1" dirty="0"/>
              <a:t> на принципах: </a:t>
            </a:r>
          </a:p>
          <a:p>
            <a:endParaRPr lang="ru-RU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err="1"/>
              <a:t>законодавчого</a:t>
            </a:r>
            <a:r>
              <a:rPr lang="ru-RU" sz="2800" dirty="0"/>
              <a:t> </a:t>
            </a:r>
            <a:r>
              <a:rPr lang="ru-RU" sz="2800" dirty="0" err="1"/>
              <a:t>визначення</a:t>
            </a:r>
            <a:r>
              <a:rPr lang="ru-RU" sz="2800" dirty="0"/>
              <a:t>   умов   і    порядку    </a:t>
            </a:r>
            <a:r>
              <a:rPr lang="ru-RU" sz="2800" dirty="0" err="1"/>
              <a:t>організації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</a:t>
            </a:r>
            <a:r>
              <a:rPr lang="ru-RU" sz="2800" dirty="0" err="1"/>
              <a:t>курортів</a:t>
            </a:r>
            <a:r>
              <a:rPr lang="ru-RU" sz="2800" dirty="0"/>
              <a:t>; </a:t>
            </a:r>
            <a:endParaRPr lang="uk-UA" sz="2800" dirty="0"/>
          </a:p>
        </p:txBody>
      </p:sp>
      <p:cxnSp>
        <p:nvCxnSpPr>
          <p:cNvPr id="10" name="Пряма сполучна лінія 9"/>
          <p:cNvCxnSpPr>
            <a:stCxn id="3" idx="2"/>
            <a:endCxn id="8" idx="0"/>
          </p:cNvCxnSpPr>
          <p:nvPr/>
        </p:nvCxnSpPr>
        <p:spPr>
          <a:xfrm>
            <a:off x="4572000" y="1226369"/>
            <a:ext cx="0" cy="11225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754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0142" y="1196752"/>
            <a:ext cx="9144000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uk-UA" sz="2800" dirty="0"/>
              <a:t>забезпечення доступності  санаторно-курортного  лікування для </a:t>
            </a:r>
          </a:p>
          <a:p>
            <a:r>
              <a:rPr lang="uk-UA" sz="2800" dirty="0"/>
              <a:t>всіх громадян,  в першу чергу для інвалідів,  ветеранів  війни  та праці,  учасників бойових дій, громадян, які постраждали внаслідок </a:t>
            </a:r>
          </a:p>
          <a:p>
            <a:r>
              <a:rPr lang="uk-UA" sz="2800" dirty="0"/>
              <a:t>аварії на Чорнобильській АЕС,  дітей,  жінок репродуктивного віку, які   страждають   на   гінекологічні   захворювання,   хворих  на </a:t>
            </a:r>
          </a:p>
          <a:p>
            <a:r>
              <a:rPr lang="uk-UA" sz="2800" dirty="0"/>
              <a:t>туберкульоз та хворих з травмами і захворюваннями  спинного  мозку та хребта; </a:t>
            </a:r>
          </a:p>
        </p:txBody>
      </p:sp>
      <p:cxnSp>
        <p:nvCxnSpPr>
          <p:cNvPr id="4" name="Пряма сполучна лінія 3"/>
          <p:cNvCxnSpPr>
            <a:stCxn id="2" idx="0"/>
          </p:cNvCxnSpPr>
          <p:nvPr/>
        </p:nvCxnSpPr>
        <p:spPr>
          <a:xfrm flipV="1">
            <a:off x="4582142" y="0"/>
            <a:ext cx="0" cy="1196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118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естибюль">
  <a:themeElements>
    <a:clrScheme name="Цивільна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Вестибюль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Вестибюль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</TotalTime>
  <Words>907</Words>
  <Application>Microsoft Office PowerPoint</Application>
  <PresentationFormat>Екран (4:3)</PresentationFormat>
  <Paragraphs>54</Paragraphs>
  <Slides>19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5" baseType="lpstr">
      <vt:lpstr>Arial</vt:lpstr>
      <vt:lpstr>Lucida Sans Unicode</vt:lpstr>
      <vt:lpstr>Verdana</vt:lpstr>
      <vt:lpstr>Wingdings 2</vt:lpstr>
      <vt:lpstr>Wingdings 3</vt:lpstr>
      <vt:lpstr>Вестибюль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Людмила</cp:lastModifiedBy>
  <cp:revision>10</cp:revision>
  <dcterms:created xsi:type="dcterms:W3CDTF">2010-02-23T11:30:32Z</dcterms:created>
  <dcterms:modified xsi:type="dcterms:W3CDTF">2024-02-07T10:03:00Z</dcterms:modified>
</cp:coreProperties>
</file>