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70" r:id="rId15"/>
    <p:sldId id="271" r:id="rId16"/>
    <p:sldId id="272" r:id="rId17"/>
    <p:sldId id="269" r:id="rId18"/>
    <p:sldId id="273" r:id="rId19"/>
  </p:sldIdLst>
  <p:sldSz cx="9144000" cy="6858000" type="screen4x3"/>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40"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404A73FD-3E62-4357-95A9-CAFC8C6D1065}" type="datetimeFigureOut">
              <a:rPr lang="uk-UA" smtClean="0"/>
              <a:t>21.09.2021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673D959E-D87E-4772-8AA2-C6A9DB61D2D0}" type="slidenum">
              <a:rPr lang="uk-UA" smtClean="0"/>
              <a:t>‹#›</a:t>
            </a:fld>
            <a:endParaRPr lang="uk-UA"/>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404A73FD-3E62-4357-95A9-CAFC8C6D1065}" type="datetimeFigureOut">
              <a:rPr lang="uk-UA" smtClean="0"/>
              <a:t>21.09.2021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673D959E-D87E-4772-8AA2-C6A9DB61D2D0}" type="slidenum">
              <a:rPr lang="uk-UA" smtClean="0"/>
              <a:t>‹#›</a:t>
            </a:fld>
            <a:endParaRPr lang="uk-UA"/>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ru-RU" smtClean="0"/>
              <a:t>Образец заголовка</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04A73FD-3E62-4357-95A9-CAFC8C6D1065}" type="datetimeFigureOut">
              <a:rPr lang="uk-UA" smtClean="0"/>
              <a:t>21.09.2021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673D959E-D87E-4772-8AA2-C6A9DB61D2D0}" type="slidenum">
              <a:rPr lang="uk-UA" smtClean="0"/>
              <a:t>‹#›</a:t>
            </a:fld>
            <a:endParaRPr lang="uk-UA"/>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04A73FD-3E62-4357-95A9-CAFC8C6D1065}" type="datetimeFigureOut">
              <a:rPr lang="uk-UA" smtClean="0"/>
              <a:t>21.09.2021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673D959E-D87E-4772-8AA2-C6A9DB61D2D0}" type="slidenum">
              <a:rPr lang="uk-UA" smtClean="0"/>
              <a:t>‹#›</a:t>
            </a:fld>
            <a:endParaRPr lang="uk-UA"/>
          </a:p>
        </p:txBody>
      </p:sp>
      <p:sp>
        <p:nvSpPr>
          <p:cNvPr id="8" name="Title 7"/>
          <p:cNvSpPr>
            <a:spLocks noGrp="1"/>
          </p:cNvSpPr>
          <p:nvPr>
            <p:ph type="title"/>
          </p:nvPr>
        </p:nvSpPr>
        <p:spPr/>
        <p:txBody>
          <a:bodyPr/>
          <a:lstStyle/>
          <a:p>
            <a:r>
              <a:rPr lang="ru-RU" smtClean="0"/>
              <a:t>Образец заголовка</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404A73FD-3E62-4357-95A9-CAFC8C6D1065}" type="datetimeFigureOut">
              <a:rPr lang="uk-UA" smtClean="0"/>
              <a:t>21.09.2021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673D959E-D87E-4772-8AA2-C6A9DB61D2D0}" type="slidenum">
              <a:rPr lang="uk-UA" smtClean="0"/>
              <a:t>‹#›</a:t>
            </a:fld>
            <a:endParaRPr lang="uk-UA"/>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04A73FD-3E62-4357-95A9-CAFC8C6D1065}" type="datetimeFigureOut">
              <a:rPr lang="uk-UA" smtClean="0"/>
              <a:t>21.09.2021</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673D959E-D87E-4772-8AA2-C6A9DB61D2D0}" type="slidenum">
              <a:rPr lang="uk-UA" smtClean="0"/>
              <a:t>‹#›</a:t>
            </a:fld>
            <a:endParaRPr lang="uk-UA"/>
          </a:p>
        </p:txBody>
      </p:sp>
      <p:sp>
        <p:nvSpPr>
          <p:cNvPr id="8" name="Title 7"/>
          <p:cNvSpPr>
            <a:spLocks noGrp="1"/>
          </p:cNvSpPr>
          <p:nvPr>
            <p:ph type="title"/>
          </p:nvPr>
        </p:nvSpPr>
        <p:spPr/>
        <p:txBody>
          <a:bodyPr/>
          <a:lstStyle/>
          <a:p>
            <a:r>
              <a:rPr lang="ru-RU" smtClean="0"/>
              <a:t>Образец заголовка</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ru-RU" smtClean="0"/>
              <a:t>Образец текста</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404A73FD-3E62-4357-95A9-CAFC8C6D1065}" type="datetimeFigureOut">
              <a:rPr lang="uk-UA" smtClean="0"/>
              <a:t>21.09.2021</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673D959E-D87E-4772-8AA2-C6A9DB61D2D0}" type="slidenum">
              <a:rPr lang="uk-UA" smtClean="0"/>
              <a:t>‹#›</a:t>
            </a:fld>
            <a:endParaRPr lang="uk-UA"/>
          </a:p>
        </p:txBody>
      </p:sp>
      <p:sp>
        <p:nvSpPr>
          <p:cNvPr id="10" name="Title 9"/>
          <p:cNvSpPr>
            <a:spLocks noGrp="1"/>
          </p:cNvSpPr>
          <p:nvPr>
            <p:ph type="title"/>
          </p:nvPr>
        </p:nvSpPr>
        <p:spPr/>
        <p:txBody>
          <a:body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404A73FD-3E62-4357-95A9-CAFC8C6D1065}" type="datetimeFigureOut">
              <a:rPr lang="uk-UA" smtClean="0"/>
              <a:t>21.09.2021</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673D959E-D87E-4772-8AA2-C6A9DB61D2D0}" type="slidenum">
              <a:rPr lang="uk-UA" smtClean="0"/>
              <a:t>‹#›</a:t>
            </a:fld>
            <a:endParaRPr lang="uk-UA"/>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4A73FD-3E62-4357-95A9-CAFC8C6D1065}" type="datetimeFigureOut">
              <a:rPr lang="uk-UA" smtClean="0"/>
              <a:t>21.09.2021</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673D959E-D87E-4772-8AA2-C6A9DB61D2D0}" type="slidenum">
              <a:rPr lang="uk-UA" smtClean="0"/>
              <a:t>‹#›</a:t>
            </a:fld>
            <a:endParaRPr lang="uk-UA"/>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ru-RU" smtClean="0"/>
              <a:t>Образец заголовка</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404A73FD-3E62-4357-95A9-CAFC8C6D1065}" type="datetimeFigureOut">
              <a:rPr lang="uk-UA" smtClean="0"/>
              <a:t>21.09.2021</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673D959E-D87E-4772-8AA2-C6A9DB61D2D0}" type="slidenum">
              <a:rPr lang="uk-UA" smtClean="0"/>
              <a:t>‹#›</a:t>
            </a:fld>
            <a:endParaRPr lang="uk-UA"/>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404A73FD-3E62-4357-95A9-CAFC8C6D1065}" type="datetimeFigureOut">
              <a:rPr lang="uk-UA" smtClean="0"/>
              <a:t>21.09.2021</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673D959E-D87E-4772-8AA2-C6A9DB61D2D0}" type="slidenum">
              <a:rPr lang="uk-UA" smtClean="0"/>
              <a:t>‹#›</a:t>
            </a:fld>
            <a:endParaRPr lang="uk-UA"/>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404A73FD-3E62-4357-95A9-CAFC8C6D1065}" type="datetimeFigureOut">
              <a:rPr lang="uk-UA" smtClean="0"/>
              <a:t>21.09.2021</a:t>
            </a:fld>
            <a:endParaRPr lang="uk-UA"/>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uk-UA"/>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673D959E-D87E-4772-8AA2-C6A9DB61D2D0}" type="slidenum">
              <a:rPr lang="uk-UA" smtClean="0"/>
              <a:t>‹#›</a:t>
            </a:fld>
            <a:endParaRPr lang="uk-UA"/>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p:txBody>
          <a:bodyPr/>
          <a:lstStyle/>
          <a:p>
            <a:pPr algn="r"/>
            <a:r>
              <a:rPr lang="uk-UA" dirty="0" smtClean="0"/>
              <a:t>Лекція 3</a:t>
            </a:r>
            <a:endParaRPr lang="uk-UA" dirty="0"/>
          </a:p>
        </p:txBody>
      </p:sp>
      <p:sp>
        <p:nvSpPr>
          <p:cNvPr id="2" name="Заголовок 1"/>
          <p:cNvSpPr>
            <a:spLocks noGrp="1"/>
          </p:cNvSpPr>
          <p:nvPr>
            <p:ph type="ctrTitle"/>
          </p:nvPr>
        </p:nvSpPr>
        <p:spPr/>
        <p:txBody>
          <a:bodyPr/>
          <a:lstStyle/>
          <a:p>
            <a:pPr algn="just"/>
            <a:r>
              <a:rPr lang="uk-UA" sz="2400" dirty="0">
                <a:effectLst/>
              </a:rPr>
              <a:t>ОРГАНІЗАЦІЯ ВИРОБНИЧОГО ПРОЦЕСУ НА ПІДПРИЄМСТВІ</a:t>
            </a:r>
            <a:endParaRPr lang="uk-UA" sz="2400" dirty="0"/>
          </a:p>
        </p:txBody>
      </p:sp>
    </p:spTree>
    <p:extLst>
      <p:ext uri="{BB962C8B-B14F-4D97-AF65-F5344CB8AC3E}">
        <p14:creationId xmlns:p14="http://schemas.microsoft.com/office/powerpoint/2010/main" val="31752798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683568" y="731520"/>
            <a:ext cx="7920880" cy="5649808"/>
          </a:xfrm>
        </p:spPr>
        <p:txBody>
          <a:bodyPr>
            <a:normAutofit/>
          </a:bodyPr>
          <a:lstStyle/>
          <a:p>
            <a:r>
              <a:rPr lang="uk-UA" dirty="0">
                <a:latin typeface="Times New Roman" pitchFamily="18" charset="0"/>
                <a:cs typeface="Times New Roman" pitchFamily="18" charset="0"/>
              </a:rPr>
              <a:t>В основі організації цехів і дільниць лежить принцип спеціалізації, згідно з яким виділяють цехи (дільниці), з технологічного і предметною спеціалізацією.</a:t>
            </a:r>
          </a:p>
          <a:p>
            <a:r>
              <a:rPr lang="uk-UA" dirty="0">
                <a:latin typeface="Times New Roman" pitchFamily="18" charset="0"/>
                <a:cs typeface="Times New Roman" pitchFamily="18" charset="0"/>
              </a:rPr>
              <a:t>При </a:t>
            </a:r>
            <a:r>
              <a:rPr lang="uk-UA" i="1" dirty="0">
                <a:latin typeface="Times New Roman" pitchFamily="18" charset="0"/>
                <a:cs typeface="Times New Roman" pitchFamily="18" charset="0"/>
              </a:rPr>
              <a:t>технологічному </a:t>
            </a:r>
            <a:r>
              <a:rPr lang="uk-UA" dirty="0">
                <a:latin typeface="Times New Roman" pitchFamily="18" charset="0"/>
                <a:cs typeface="Times New Roman" pitchFamily="18" charset="0"/>
              </a:rPr>
              <a:t>принципі спеціалізації дільниці можуть включати робочі місця й устаткування, призначені для виконання окремих технологічних операцій (наприклад, дільниці фрезерної обробки, токарної, шліфувальної і т.д.). </a:t>
            </a:r>
          </a:p>
          <a:p>
            <a:r>
              <a:rPr lang="uk-UA" dirty="0">
                <a:latin typeface="Times New Roman" pitchFamily="18" charset="0"/>
                <a:cs typeface="Times New Roman" pitchFamily="18" charset="0"/>
              </a:rPr>
              <a:t>При </a:t>
            </a:r>
            <a:r>
              <a:rPr lang="uk-UA" i="1" dirty="0">
                <a:latin typeface="Times New Roman" pitchFamily="18" charset="0"/>
                <a:cs typeface="Times New Roman" pitchFamily="18" charset="0"/>
              </a:rPr>
              <a:t>предметному </a:t>
            </a:r>
            <a:r>
              <a:rPr lang="uk-UA" dirty="0">
                <a:latin typeface="Times New Roman" pitchFamily="18" charset="0"/>
                <a:cs typeface="Times New Roman" pitchFamily="18" charset="0"/>
              </a:rPr>
              <a:t>принципі спеціалізації створюють дільниці, лінії чи інші виробничі підрозділи, за якими закріплюють виготовлення обмеженої номенклатури деталей чи виробів. </a:t>
            </a:r>
          </a:p>
          <a:p>
            <a:endParaRPr lang="uk-UA" dirty="0"/>
          </a:p>
        </p:txBody>
      </p:sp>
    </p:spTree>
    <p:extLst>
      <p:ext uri="{BB962C8B-B14F-4D97-AF65-F5344CB8AC3E}">
        <p14:creationId xmlns:p14="http://schemas.microsoft.com/office/powerpoint/2010/main" val="39465256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683568" y="731520"/>
            <a:ext cx="7848872" cy="5433784"/>
          </a:xfrm>
        </p:spPr>
        <p:txBody>
          <a:bodyPr>
            <a:normAutofit fontScale="92500" lnSpcReduction="20000"/>
          </a:bodyPr>
          <a:lstStyle/>
          <a:p>
            <a:pPr algn="just"/>
            <a:r>
              <a:rPr lang="uk-UA" dirty="0">
                <a:latin typeface="Times New Roman" pitchFamily="18" charset="0"/>
                <a:cs typeface="Times New Roman" pitchFamily="18" charset="0"/>
              </a:rPr>
              <a:t>Цехи поділяються на основні (виробничі), допоміжні і обслуговуючі. </a:t>
            </a:r>
          </a:p>
          <a:p>
            <a:pPr algn="just"/>
            <a:r>
              <a:rPr lang="uk-UA" b="1" dirty="0">
                <a:latin typeface="Times New Roman" pitchFamily="18" charset="0"/>
                <a:cs typeface="Times New Roman" pitchFamily="18" charset="0"/>
              </a:rPr>
              <a:t>Основні цехи </a:t>
            </a:r>
            <a:r>
              <a:rPr lang="uk-UA" dirty="0">
                <a:latin typeface="Times New Roman" pitchFamily="18" charset="0"/>
                <a:cs typeface="Times New Roman" pitchFamily="18" charset="0"/>
              </a:rPr>
              <a:t>поділяються на </a:t>
            </a:r>
            <a:r>
              <a:rPr lang="uk-UA" i="1" dirty="0">
                <a:latin typeface="Times New Roman" pitchFamily="18" charset="0"/>
                <a:cs typeface="Times New Roman" pitchFamily="18" charset="0"/>
              </a:rPr>
              <a:t>заготівельні, оброблювальні, складальні і фасувальні цехи.</a:t>
            </a:r>
            <a:endParaRPr lang="uk-UA" dirty="0">
              <a:latin typeface="Times New Roman" pitchFamily="18" charset="0"/>
              <a:cs typeface="Times New Roman" pitchFamily="18" charset="0"/>
            </a:endParaRPr>
          </a:p>
          <a:p>
            <a:pPr algn="just"/>
            <a:r>
              <a:rPr lang="uk-UA" b="1" dirty="0">
                <a:latin typeface="Times New Roman" pitchFamily="18" charset="0"/>
                <a:cs typeface="Times New Roman" pitchFamily="18" charset="0"/>
              </a:rPr>
              <a:t>Заготівельні цехи </a:t>
            </a:r>
            <a:r>
              <a:rPr lang="uk-UA" dirty="0">
                <a:latin typeface="Times New Roman" pitchFamily="18" charset="0"/>
                <a:cs typeface="Times New Roman" pitchFamily="18" charset="0"/>
              </a:rPr>
              <a:t>призначені для виготовлення заготовок і підготовки матеріалів, які підлягатимуть подальшій обробці в інших цехах або їх можна реалізувати іншим підприємствам як напівфабрикат. До них відносяться: </a:t>
            </a:r>
            <a:r>
              <a:rPr lang="uk-UA" i="1" dirty="0">
                <a:latin typeface="Times New Roman" pitchFamily="18" charset="0"/>
                <a:cs typeface="Times New Roman" pitchFamily="18" charset="0"/>
              </a:rPr>
              <a:t>ливарні, ковальські, пресові, розкрійно-заготівельні, металоконструкцій </a:t>
            </a:r>
            <a:r>
              <a:rPr lang="uk-UA" dirty="0">
                <a:latin typeface="Times New Roman" pitchFamily="18" charset="0"/>
                <a:cs typeface="Times New Roman" pitchFamily="18" charset="0"/>
              </a:rPr>
              <a:t>та інші. </a:t>
            </a:r>
          </a:p>
          <a:p>
            <a:pPr algn="just"/>
            <a:r>
              <a:rPr lang="uk-UA" dirty="0">
                <a:latin typeface="Times New Roman" pitchFamily="18" charset="0"/>
                <a:cs typeface="Times New Roman" pitchFamily="18" charset="0"/>
              </a:rPr>
              <a:t>До </a:t>
            </a:r>
            <a:r>
              <a:rPr lang="uk-UA" b="1" dirty="0">
                <a:latin typeface="Times New Roman" pitchFamily="18" charset="0"/>
                <a:cs typeface="Times New Roman" pitchFamily="18" charset="0"/>
              </a:rPr>
              <a:t>оброблювальних </a:t>
            </a:r>
            <a:r>
              <a:rPr lang="uk-UA" dirty="0">
                <a:latin typeface="Times New Roman" pitchFamily="18" charset="0"/>
                <a:cs typeface="Times New Roman" pitchFamily="18" charset="0"/>
              </a:rPr>
              <a:t>входять </a:t>
            </a:r>
            <a:r>
              <a:rPr lang="uk-UA" i="1" dirty="0" err="1">
                <a:latin typeface="Times New Roman" pitchFamily="18" charset="0"/>
                <a:cs typeface="Times New Roman" pitchFamily="18" charset="0"/>
              </a:rPr>
              <a:t>механооброблювальні</a:t>
            </a:r>
            <a:r>
              <a:rPr lang="uk-UA" i="1" dirty="0">
                <a:latin typeface="Times New Roman" pitchFamily="18" charset="0"/>
                <a:cs typeface="Times New Roman" pitchFamily="18" charset="0"/>
              </a:rPr>
              <a:t> </a:t>
            </a:r>
            <a:r>
              <a:rPr lang="uk-UA" dirty="0">
                <a:latin typeface="Times New Roman" pitchFamily="18" charset="0"/>
                <a:cs typeface="Times New Roman" pitchFamily="18" charset="0"/>
              </a:rPr>
              <a:t>(механічні), термічні, </a:t>
            </a:r>
            <a:r>
              <a:rPr lang="uk-UA" dirty="0" err="1">
                <a:latin typeface="Times New Roman" pitchFamily="18" charset="0"/>
                <a:cs typeface="Times New Roman" pitchFamily="18" charset="0"/>
              </a:rPr>
              <a:t>деревооброблювальні</a:t>
            </a:r>
            <a:r>
              <a:rPr lang="uk-UA" dirty="0">
                <a:latin typeface="Times New Roman" pitchFamily="18" charset="0"/>
                <a:cs typeface="Times New Roman" pitchFamily="18" charset="0"/>
              </a:rPr>
              <a:t>, металопокриття (гальванічні) і фарбувальні цехи.</a:t>
            </a:r>
          </a:p>
          <a:p>
            <a:pPr algn="just"/>
            <a:r>
              <a:rPr lang="uk-UA" b="1" dirty="0">
                <a:latin typeface="Times New Roman" pitchFamily="18" charset="0"/>
                <a:cs typeface="Times New Roman" pitchFamily="18" charset="0"/>
              </a:rPr>
              <a:t>Складальні </a:t>
            </a:r>
            <a:r>
              <a:rPr lang="uk-UA" dirty="0">
                <a:latin typeface="Times New Roman" pitchFamily="18" charset="0"/>
                <a:cs typeface="Times New Roman" pitchFamily="18" charset="0"/>
              </a:rPr>
              <a:t>включають цехи складання окремих </a:t>
            </a:r>
            <a:r>
              <a:rPr lang="uk-UA" i="1" dirty="0">
                <a:latin typeface="Times New Roman" pitchFamily="18" charset="0"/>
                <a:cs typeface="Times New Roman" pitchFamily="18" charset="0"/>
              </a:rPr>
              <a:t>складальних одиниць і загального складання, випробувальні цехи, зварювально-складальні </a:t>
            </a:r>
            <a:r>
              <a:rPr lang="uk-UA" dirty="0">
                <a:latin typeface="Times New Roman" pitchFamily="18" charset="0"/>
                <a:cs typeface="Times New Roman" pitchFamily="18" charset="0"/>
              </a:rPr>
              <a:t>та інші</a:t>
            </a:r>
          </a:p>
          <a:p>
            <a:pPr algn="just"/>
            <a:r>
              <a:rPr lang="uk-UA" b="1" dirty="0">
                <a:latin typeface="Times New Roman" pitchFamily="18" charset="0"/>
                <a:cs typeface="Times New Roman" pitchFamily="18" charset="0"/>
              </a:rPr>
              <a:t>Допоміжні цехи</a:t>
            </a:r>
            <a:r>
              <a:rPr lang="uk-UA" dirty="0">
                <a:latin typeface="Times New Roman" pitchFamily="18" charset="0"/>
                <a:cs typeface="Times New Roman" pitchFamily="18" charset="0"/>
              </a:rPr>
              <a:t> включають: </a:t>
            </a:r>
            <a:r>
              <a:rPr lang="uk-UA" i="1" dirty="0">
                <a:latin typeface="Times New Roman" pitchFamily="18" charset="0"/>
                <a:cs typeface="Times New Roman" pitchFamily="18" charset="0"/>
              </a:rPr>
              <a:t>інструментальні, ремонтні, енергетичні, модельні, електроремонтні, тарні, дослідні </a:t>
            </a:r>
            <a:r>
              <a:rPr lang="uk-UA" dirty="0">
                <a:latin typeface="Times New Roman" pitchFamily="18" charset="0"/>
                <a:cs typeface="Times New Roman" pitchFamily="18" charset="0"/>
              </a:rPr>
              <a:t>та інші цехи. </a:t>
            </a:r>
          </a:p>
          <a:p>
            <a:endParaRPr lang="uk-UA" dirty="0"/>
          </a:p>
        </p:txBody>
      </p:sp>
    </p:spTree>
    <p:extLst>
      <p:ext uri="{BB962C8B-B14F-4D97-AF65-F5344CB8AC3E}">
        <p14:creationId xmlns:p14="http://schemas.microsoft.com/office/powerpoint/2010/main" val="12666895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611560" y="731520"/>
            <a:ext cx="8208912" cy="5217760"/>
          </a:xfrm>
        </p:spPr>
        <p:txBody>
          <a:bodyPr>
            <a:normAutofit/>
          </a:bodyPr>
          <a:lstStyle/>
          <a:p>
            <a:pPr algn="just"/>
            <a:r>
              <a:rPr lang="uk-UA" dirty="0">
                <a:latin typeface="Times New Roman" pitchFamily="18" charset="0"/>
                <a:cs typeface="Times New Roman" pitchFamily="18" charset="0"/>
              </a:rPr>
              <a:t>Для обслуговування основних і допоміжних цехів на підприємствах </a:t>
            </a:r>
            <a:r>
              <a:rPr lang="uk-UA" b="1" dirty="0">
                <a:latin typeface="Times New Roman" pitchFamily="18" charset="0"/>
                <a:cs typeface="Times New Roman" pitchFamily="18" charset="0"/>
              </a:rPr>
              <a:t>створюються загальногосподарські служби </a:t>
            </a:r>
            <a:r>
              <a:rPr lang="uk-UA" dirty="0">
                <a:latin typeface="Times New Roman" pitchFamily="18" charset="0"/>
                <a:cs typeface="Times New Roman" pitchFamily="18" charset="0"/>
              </a:rPr>
              <a:t>виробничого призначення: складське господарство, енергетичне господарство, транспортне господарство, центральна заводська лабораторія та інші.</a:t>
            </a:r>
          </a:p>
          <a:p>
            <a:pPr algn="just"/>
            <a:r>
              <a:rPr lang="uk-UA" dirty="0">
                <a:latin typeface="Times New Roman" pitchFamily="18" charset="0"/>
                <a:cs typeface="Times New Roman" pitchFamily="18" charset="0"/>
              </a:rPr>
              <a:t>Сукупність допоміжних і обслуговуючих цехів та підрозділів утворюють </a:t>
            </a:r>
            <a:r>
              <a:rPr lang="uk-UA" b="1" dirty="0">
                <a:latin typeface="Times New Roman" pitchFamily="18" charset="0"/>
                <a:cs typeface="Times New Roman" pitchFamily="18" charset="0"/>
              </a:rPr>
              <a:t>виробничу інфраструктуру підприємства</a:t>
            </a:r>
            <a:endParaRPr lang="uk-UA" dirty="0">
              <a:latin typeface="Times New Roman" pitchFamily="18" charset="0"/>
              <a:cs typeface="Times New Roman" pitchFamily="18" charset="0"/>
            </a:endParaRPr>
          </a:p>
          <a:p>
            <a:endParaRPr lang="uk-UA" dirty="0"/>
          </a:p>
        </p:txBody>
      </p:sp>
    </p:spTree>
    <p:extLst>
      <p:ext uri="{BB962C8B-B14F-4D97-AF65-F5344CB8AC3E}">
        <p14:creationId xmlns:p14="http://schemas.microsoft.com/office/powerpoint/2010/main" val="20436483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611560" y="764704"/>
            <a:ext cx="7776864" cy="5616624"/>
          </a:xfrm>
        </p:spPr>
        <p:txBody>
          <a:bodyPr>
            <a:normAutofit/>
          </a:bodyPr>
          <a:lstStyle/>
          <a:p>
            <a:r>
              <a:rPr lang="uk-UA" b="1" dirty="0">
                <a:latin typeface="Times New Roman" pitchFamily="18" charset="0"/>
                <a:cs typeface="Times New Roman" pitchFamily="18" charset="0"/>
              </a:rPr>
              <a:t>Вимоги щодо ефективності виробничої структури:</a:t>
            </a:r>
            <a:endParaRPr lang="uk-UA" dirty="0">
              <a:latin typeface="Times New Roman" pitchFamily="18" charset="0"/>
              <a:cs typeface="Times New Roman" pitchFamily="18" charset="0"/>
            </a:endParaRPr>
          </a:p>
          <a:p>
            <a:r>
              <a:rPr lang="uk-UA" dirty="0">
                <a:latin typeface="Times New Roman" pitchFamily="18" charset="0"/>
                <a:cs typeface="Times New Roman" pitchFamily="18" charset="0"/>
              </a:rPr>
              <a:t>- максимальне забезпечення </a:t>
            </a:r>
            <a:r>
              <a:rPr lang="uk-UA" dirty="0" err="1">
                <a:latin typeface="Times New Roman" pitchFamily="18" charset="0"/>
                <a:cs typeface="Times New Roman" pitchFamily="18" charset="0"/>
              </a:rPr>
              <a:t>прямоточності</a:t>
            </a:r>
            <a:r>
              <a:rPr lang="uk-UA" dirty="0">
                <a:latin typeface="Times New Roman" pitchFamily="18" charset="0"/>
                <a:cs typeface="Times New Roman" pitchFamily="18" charset="0"/>
              </a:rPr>
              <a:t> предметів праці при переміщенні їх із цеху в цех без зустрічних потоків;</a:t>
            </a:r>
          </a:p>
          <a:p>
            <a:r>
              <a:rPr lang="uk-UA" dirty="0">
                <a:latin typeface="Times New Roman" pitchFamily="18" charset="0"/>
                <a:cs typeface="Times New Roman" pitchFamily="18" charset="0"/>
              </a:rPr>
              <a:t>- мінімізація транспортних витрат, яка досягається використанням технологічного транспорту;</a:t>
            </a:r>
          </a:p>
          <a:p>
            <a:r>
              <a:rPr lang="uk-UA" dirty="0">
                <a:latin typeface="Times New Roman" pitchFamily="18" charset="0"/>
                <a:cs typeface="Times New Roman" pitchFamily="18" charset="0"/>
              </a:rPr>
              <a:t>- виділення в особливі та окремі групи цехів з одноріднім характером виробництва і однаковими умовами праці;</a:t>
            </a:r>
          </a:p>
          <a:p>
            <a:r>
              <a:rPr lang="uk-UA" dirty="0">
                <a:latin typeface="Times New Roman" pitchFamily="18" charset="0"/>
                <a:cs typeface="Times New Roman" pitchFamily="18" charset="0"/>
              </a:rPr>
              <a:t>- врахування характеру технологічних процесів цехів, які розміщують поруч. </a:t>
            </a:r>
          </a:p>
          <a:p>
            <a:r>
              <a:rPr lang="uk-UA" dirty="0">
                <a:latin typeface="Times New Roman" pitchFamily="18" charset="0"/>
                <a:cs typeface="Times New Roman" pitchFamily="18" charset="0"/>
              </a:rPr>
              <a:t>- можливість швидкого перепланування у випадку ринкової переорієнтації підприємства.</a:t>
            </a:r>
          </a:p>
          <a:p>
            <a:r>
              <a:rPr lang="uk-UA" dirty="0">
                <a:latin typeface="Times New Roman" pitchFamily="18" charset="0"/>
                <a:cs typeface="Times New Roman" pitchFamily="18" charset="0"/>
              </a:rPr>
              <a:t> </a:t>
            </a:r>
          </a:p>
          <a:p>
            <a:endParaRPr lang="uk-UA" dirty="0"/>
          </a:p>
        </p:txBody>
      </p:sp>
    </p:spTree>
    <p:extLst>
      <p:ext uri="{BB962C8B-B14F-4D97-AF65-F5344CB8AC3E}">
        <p14:creationId xmlns:p14="http://schemas.microsoft.com/office/powerpoint/2010/main" val="19855249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1143000" y="731520"/>
            <a:ext cx="7461448" cy="5361776"/>
          </a:xfrm>
        </p:spPr>
        <p:txBody>
          <a:bodyPr>
            <a:normAutofit fontScale="92500"/>
          </a:bodyPr>
          <a:lstStyle/>
          <a:p>
            <a:r>
              <a:rPr lang="uk-UA" b="1" dirty="0" smtClean="0">
                <a:latin typeface="Times New Roman" pitchFamily="18" charset="0"/>
                <a:cs typeface="Times New Roman" pitchFamily="18" charset="0"/>
              </a:rPr>
              <a:t>2</a:t>
            </a:r>
            <a:r>
              <a:rPr lang="uk-UA" b="1" dirty="0">
                <a:latin typeface="Times New Roman" pitchFamily="18" charset="0"/>
                <a:cs typeface="Times New Roman" pitchFamily="18" charset="0"/>
              </a:rPr>
              <a:t>. Типи організації виробництва та їх характеристика</a:t>
            </a:r>
            <a:endParaRPr lang="uk-UA" dirty="0">
              <a:latin typeface="Times New Roman" pitchFamily="18" charset="0"/>
              <a:cs typeface="Times New Roman" pitchFamily="18" charset="0"/>
            </a:endParaRPr>
          </a:p>
          <a:p>
            <a:r>
              <a:rPr lang="uk-UA" dirty="0">
                <a:latin typeface="Times New Roman" pitchFamily="18" charset="0"/>
                <a:cs typeface="Times New Roman" pitchFamily="18" charset="0"/>
              </a:rPr>
              <a:t> </a:t>
            </a:r>
          </a:p>
          <a:p>
            <a:r>
              <a:rPr lang="uk-UA" b="1" i="1" dirty="0">
                <a:latin typeface="Times New Roman" pitchFamily="18" charset="0"/>
                <a:cs typeface="Times New Roman" pitchFamily="18" charset="0"/>
              </a:rPr>
              <a:t>Тип виробництва </a:t>
            </a:r>
            <a:r>
              <a:rPr lang="uk-UA" i="1" dirty="0">
                <a:latin typeface="Times New Roman" pitchFamily="18" charset="0"/>
                <a:cs typeface="Times New Roman" pitchFamily="18" charset="0"/>
              </a:rPr>
              <a:t>- комплексна характеристика технічних, організаційних та економічних особливостей промислового виробництва, що обумовлена його спеціалізацією, обсягом та повторюваністю випуску виробів.</a:t>
            </a:r>
            <a:endParaRPr lang="uk-UA" dirty="0">
              <a:latin typeface="Times New Roman" pitchFamily="18" charset="0"/>
              <a:cs typeface="Times New Roman" pitchFamily="18" charset="0"/>
            </a:endParaRPr>
          </a:p>
          <a:p>
            <a:r>
              <a:rPr lang="uk-UA" dirty="0">
                <a:latin typeface="Times New Roman" pitchFamily="18" charset="0"/>
                <a:cs typeface="Times New Roman" pitchFamily="18" charset="0"/>
              </a:rPr>
              <a:t>Тип виробництва у значній мірі визначає виробничу структуру підприємств та їх підрозділів, характер технологічних процесів та їх оснащеність, організаційні форми виробничих процесів та праці на робочих місцях, конкретні методи управління виробництвом. Тип виробництва суттєво впливає на техніко-економічний рівень підприємства.</a:t>
            </a:r>
          </a:p>
          <a:p>
            <a:r>
              <a:rPr lang="uk-UA" dirty="0">
                <a:latin typeface="Times New Roman" pitchFamily="18" charset="0"/>
                <a:cs typeface="Times New Roman" pitchFamily="18" charset="0"/>
              </a:rPr>
              <a:t>Існує три основних типи організації виробництва: </a:t>
            </a:r>
            <a:r>
              <a:rPr lang="uk-UA" i="1" dirty="0">
                <a:latin typeface="Times New Roman" pitchFamily="18" charset="0"/>
                <a:cs typeface="Times New Roman" pitchFamily="18" charset="0"/>
              </a:rPr>
              <a:t>масовий, серійний </a:t>
            </a:r>
            <a:r>
              <a:rPr lang="uk-UA" dirty="0">
                <a:latin typeface="Times New Roman" pitchFamily="18" charset="0"/>
                <a:cs typeface="Times New Roman" pitchFamily="18" charset="0"/>
              </a:rPr>
              <a:t>та </a:t>
            </a:r>
            <a:r>
              <a:rPr lang="uk-UA" i="1" dirty="0">
                <a:latin typeface="Times New Roman" pitchFamily="18" charset="0"/>
                <a:cs typeface="Times New Roman" pitchFamily="18" charset="0"/>
              </a:rPr>
              <a:t>одиничний. </a:t>
            </a:r>
            <a:r>
              <a:rPr lang="uk-UA" dirty="0">
                <a:latin typeface="Times New Roman" pitchFamily="18" charset="0"/>
                <a:cs typeface="Times New Roman" pitchFamily="18" charset="0"/>
              </a:rPr>
              <a:t>В серійному виробництві розрізняють </a:t>
            </a:r>
            <a:r>
              <a:rPr lang="uk-UA" i="1" dirty="0">
                <a:latin typeface="Times New Roman" pitchFamily="18" charset="0"/>
                <a:cs typeface="Times New Roman" pitchFamily="18" charset="0"/>
              </a:rPr>
              <a:t>крупносерійне, </a:t>
            </a:r>
            <a:r>
              <a:rPr lang="uk-UA" i="1" dirty="0" err="1">
                <a:latin typeface="Times New Roman" pitchFamily="18" charset="0"/>
                <a:cs typeface="Times New Roman" pitchFamily="18" charset="0"/>
              </a:rPr>
              <a:t>середньосерійне</a:t>
            </a:r>
            <a:r>
              <a:rPr lang="uk-UA" i="1" dirty="0">
                <a:latin typeface="Times New Roman" pitchFamily="18" charset="0"/>
                <a:cs typeface="Times New Roman" pitchFamily="18" charset="0"/>
              </a:rPr>
              <a:t> </a:t>
            </a:r>
            <a:r>
              <a:rPr lang="uk-UA" dirty="0">
                <a:latin typeface="Times New Roman" pitchFamily="18" charset="0"/>
                <a:cs typeface="Times New Roman" pitchFamily="18" charset="0"/>
              </a:rPr>
              <a:t>та </a:t>
            </a:r>
            <a:r>
              <a:rPr lang="uk-UA" i="1" dirty="0">
                <a:latin typeface="Times New Roman" pitchFamily="18" charset="0"/>
                <a:cs typeface="Times New Roman" pitchFamily="18" charset="0"/>
              </a:rPr>
              <a:t>дрібносерійне.</a:t>
            </a:r>
            <a:endParaRPr lang="uk-UA" dirty="0">
              <a:latin typeface="Times New Roman" pitchFamily="18" charset="0"/>
              <a:cs typeface="Times New Roman" pitchFamily="18" charset="0"/>
            </a:endParaRPr>
          </a:p>
          <a:p>
            <a:endParaRPr lang="uk-UA" dirty="0"/>
          </a:p>
        </p:txBody>
      </p:sp>
    </p:spTree>
    <p:extLst>
      <p:ext uri="{BB962C8B-B14F-4D97-AF65-F5344CB8AC3E}">
        <p14:creationId xmlns:p14="http://schemas.microsoft.com/office/powerpoint/2010/main" val="14014976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755576" y="404664"/>
            <a:ext cx="7632848" cy="5832648"/>
          </a:xfrm>
        </p:spPr>
        <p:txBody>
          <a:bodyPr>
            <a:normAutofit fontScale="92500"/>
          </a:bodyPr>
          <a:lstStyle/>
          <a:p>
            <a:pPr algn="just"/>
            <a:r>
              <a:rPr lang="uk-UA" dirty="0">
                <a:latin typeface="Times New Roman" pitchFamily="18" charset="0"/>
                <a:cs typeface="Times New Roman" pitchFamily="18" charset="0"/>
              </a:rPr>
              <a:t>Віднесення промислового підприємства до того чи іншого типу виробництва має умовний характер тому, що на кожному підприємстві, і навіть в окремих його цехах, можна зустріти поєднання різноманітних типів в організації виробничих процесів. Так, на підприємствах масового виробництва можуть бути серійні і навіть одиничні процеси, а на підприємствах одиничного виробництва виготовлення деяких виробів може бути організоване за принципом серійності.</a:t>
            </a:r>
          </a:p>
          <a:p>
            <a:pPr algn="just"/>
            <a:r>
              <a:rPr lang="uk-UA" b="1" i="1" dirty="0">
                <a:latin typeface="Times New Roman" pitchFamily="18" charset="0"/>
                <a:cs typeface="Times New Roman" pitchFamily="18" charset="0"/>
              </a:rPr>
              <a:t>Одиничний тип виробництва </a:t>
            </a:r>
            <a:r>
              <a:rPr lang="uk-UA" dirty="0">
                <a:latin typeface="Times New Roman" pitchFamily="18" charset="0"/>
                <a:cs typeface="Times New Roman" pitchFamily="18" charset="0"/>
              </a:rPr>
              <a:t>характеризується високою різноманітністю продукції, виготовлення якої здійснюється у невеликій кількості за окремими замовленнями і принципово не повторюється, переважанням технологічної спеціалізації робочих місць і відсутністю постійного закріплення за ними нових операцій, застосуванням універсального устаткування, високою питомою вагою ручних робіт, виконуваних універсальними робітниками, відносно великою тривалістю виробничого циклу та високою собівартістю продукції</a:t>
            </a:r>
            <a:endParaRPr lang="uk-UA" dirty="0">
              <a:latin typeface="Times New Roman" pitchFamily="18" charset="0"/>
              <a:cs typeface="Times New Roman" pitchFamily="18" charset="0"/>
            </a:endParaRPr>
          </a:p>
        </p:txBody>
      </p:sp>
    </p:spTree>
    <p:extLst>
      <p:ext uri="{BB962C8B-B14F-4D97-AF65-F5344CB8AC3E}">
        <p14:creationId xmlns:p14="http://schemas.microsoft.com/office/powerpoint/2010/main" val="13619401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683568" y="476672"/>
            <a:ext cx="7920880" cy="5616624"/>
          </a:xfrm>
        </p:spPr>
        <p:txBody>
          <a:bodyPr>
            <a:normAutofit fontScale="92500" lnSpcReduction="20000"/>
          </a:bodyPr>
          <a:lstStyle/>
          <a:p>
            <a:pPr algn="just"/>
            <a:r>
              <a:rPr lang="uk-UA" b="1" i="1" dirty="0">
                <a:latin typeface="Times New Roman" pitchFamily="18" charset="0"/>
                <a:cs typeface="Times New Roman" pitchFamily="18" charset="0"/>
              </a:rPr>
              <a:t>Серійний тип виробництва </a:t>
            </a:r>
            <a:r>
              <a:rPr lang="uk-UA" dirty="0">
                <a:latin typeface="Times New Roman" pitchFamily="18" charset="0"/>
                <a:cs typeface="Times New Roman" pitchFamily="18" charset="0"/>
              </a:rPr>
              <a:t>характеризується випуском продукції відповідними серіями, які періодично повторюються, та обробкою деталей партіями з певною, наперед встановленою черговістю і періодичністю, спеціалізацією робочих місць на виконанні декількох, постійно закріплених операцій, застосуванням поряд з універсальним спеціалізованого та спеціального устаткування, зменшенням питомої ваги ручних робіт, використанням на виконанні основних операцій робітників середньої кваліфікації, відносним скороченням тривалості виробничого циклу, порівняно низькою собівартістю виготовлюваної продукції.</a:t>
            </a:r>
          </a:p>
          <a:p>
            <a:pPr algn="just"/>
            <a:r>
              <a:rPr lang="uk-UA" b="1" i="1" dirty="0">
                <a:latin typeface="Times New Roman" pitchFamily="18" charset="0"/>
                <a:cs typeface="Times New Roman" pitchFamily="18" charset="0"/>
              </a:rPr>
              <a:t>Масовий тип виробництва </a:t>
            </a:r>
            <a:r>
              <a:rPr lang="uk-UA" dirty="0">
                <a:latin typeface="Times New Roman" pitchFamily="18" charset="0"/>
                <a:cs typeface="Times New Roman" pitchFamily="18" charset="0"/>
              </a:rPr>
              <a:t>характеризується великим обсягом виготовлюваних виробів обмеженої номенклатури, які безперервно і постійно виготовляються протягом тривалого періоду часу, вузькою спеціалізацією робочих місць, на яких виконуються від 1 до 3 операцій, стандартизацією всіх видів організаційної діяльності, високою питомою вагою спеціального і спеціалізованого та високопродуктивного оснащення, широким використанням робітників, спеціалізованих на виконанні обмеженої кількості операцій і високою продуктивністю праці, мінімальною тривалістю виробничого циклу, низькою собівартістю виготовлюваної продукції.</a:t>
            </a:r>
          </a:p>
          <a:p>
            <a:endParaRPr lang="uk-UA" dirty="0">
              <a:latin typeface="Times New Roman" pitchFamily="18" charset="0"/>
              <a:cs typeface="Times New Roman" pitchFamily="18" charset="0"/>
            </a:endParaRPr>
          </a:p>
        </p:txBody>
      </p:sp>
    </p:spTree>
    <p:extLst>
      <p:ext uri="{BB962C8B-B14F-4D97-AF65-F5344CB8AC3E}">
        <p14:creationId xmlns:p14="http://schemas.microsoft.com/office/powerpoint/2010/main" val="5440118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755576" y="404664"/>
            <a:ext cx="7776864" cy="5832648"/>
          </a:xfrm>
        </p:spPr>
        <p:txBody>
          <a:bodyPr>
            <a:normAutofit fontScale="77500" lnSpcReduction="20000"/>
          </a:bodyPr>
          <a:lstStyle/>
          <a:p>
            <a:pPr algn="just"/>
            <a:r>
              <a:rPr lang="uk-UA" b="1" dirty="0" err="1">
                <a:latin typeface="Times New Roman" pitchFamily="18" charset="0"/>
                <a:cs typeface="Times New Roman" pitchFamily="18" charset="0"/>
              </a:rPr>
              <a:t>Партіонні</a:t>
            </a:r>
            <a:r>
              <a:rPr lang="uk-UA" b="1" dirty="0">
                <a:latin typeface="Times New Roman" pitchFamily="18" charset="0"/>
                <a:cs typeface="Times New Roman" pitchFamily="18" charset="0"/>
              </a:rPr>
              <a:t> методи організації виробничих процесів. </a:t>
            </a:r>
            <a:r>
              <a:rPr lang="uk-UA" dirty="0">
                <a:latin typeface="Times New Roman" pitchFamily="18" charset="0"/>
                <a:cs typeface="Times New Roman" pitchFamily="18" charset="0"/>
              </a:rPr>
              <a:t>Дані методи організації виробництва </a:t>
            </a:r>
            <a:r>
              <a:rPr lang="uk-UA" dirty="0" err="1">
                <a:latin typeface="Times New Roman" pitchFamily="18" charset="0"/>
                <a:cs typeface="Times New Roman" pitchFamily="18" charset="0"/>
              </a:rPr>
              <a:t>застосувуються</a:t>
            </a:r>
            <a:r>
              <a:rPr lang="uk-UA" dirty="0">
                <a:latin typeface="Times New Roman" pitchFamily="18" charset="0"/>
                <a:cs typeface="Times New Roman" pitchFamily="18" charset="0"/>
              </a:rPr>
              <a:t> в серійному виробництві. Для дотримання пропорційності між запуском у виробництво виробів та тривалістю їх виготовлення потрібно розрахувати розмір партії або серії виробів та нормальний період їх повторного виробництва, щоб запобігти порушенню ритмічності виробничої лінії.</a:t>
            </a:r>
          </a:p>
          <a:p>
            <a:pPr algn="just"/>
            <a:r>
              <a:rPr lang="uk-UA" i="1" dirty="0">
                <a:latin typeface="Times New Roman" pitchFamily="18" charset="0"/>
                <a:cs typeface="Times New Roman" pitchFamily="18" charset="0"/>
              </a:rPr>
              <a:t>Серія - </a:t>
            </a:r>
            <a:r>
              <a:rPr lang="uk-UA" dirty="0">
                <a:latin typeface="Times New Roman" pitchFamily="18" charset="0"/>
                <a:cs typeface="Times New Roman" pitchFamily="18" charset="0"/>
              </a:rPr>
              <a:t>це вироби з однаковими конструктивними і техніко-економічними показниками, які повинні забезпечити оптимальне завантаження обладнання на визначений відрізок часу (годину, добу, місяць), виробничих площ і при цьому кількість продукції повинна відповідати терміну її випуску).</a:t>
            </a:r>
          </a:p>
          <a:p>
            <a:pPr algn="just"/>
            <a:r>
              <a:rPr lang="uk-UA" dirty="0">
                <a:latin typeface="Times New Roman" pitchFamily="18" charset="0"/>
                <a:cs typeface="Times New Roman" pitchFamily="18" charset="0"/>
              </a:rPr>
              <a:t>Для дотримання цих умов потрібно розрахувати мінімальний розмір партії та нормальний період її повторення за формулою:</a:t>
            </a:r>
          </a:p>
          <a:p>
            <a:pPr algn="just"/>
            <a:r>
              <a:rPr lang="uk-UA" dirty="0">
                <a:latin typeface="Times New Roman" pitchFamily="18" charset="0"/>
                <a:cs typeface="Times New Roman" pitchFamily="18" charset="0"/>
              </a:rPr>
              <a:t>П = </a:t>
            </a:r>
            <a:r>
              <a:rPr lang="en-US" dirty="0">
                <a:latin typeface="Times New Roman" pitchFamily="18" charset="0"/>
                <a:cs typeface="Times New Roman" pitchFamily="18" charset="0"/>
              </a:rPr>
              <a:t>t</a:t>
            </a:r>
            <a:r>
              <a:rPr lang="uk-UA" dirty="0">
                <a:latin typeface="Times New Roman" pitchFamily="18" charset="0"/>
                <a:cs typeface="Times New Roman" pitchFamily="18" charset="0"/>
              </a:rPr>
              <a:t> </a:t>
            </a:r>
            <a:r>
              <a:rPr lang="uk-UA" dirty="0" err="1">
                <a:latin typeface="Times New Roman" pitchFamily="18" charset="0"/>
                <a:cs typeface="Times New Roman" pitchFamily="18" charset="0"/>
              </a:rPr>
              <a:t>п.з</a:t>
            </a:r>
            <a:r>
              <a:rPr lang="uk-UA" dirty="0">
                <a:latin typeface="Times New Roman" pitchFamily="18" charset="0"/>
                <a:cs typeface="Times New Roman" pitchFamily="18" charset="0"/>
              </a:rPr>
              <a:t>./ </a:t>
            </a:r>
            <a:r>
              <a:rPr lang="en-US" dirty="0">
                <a:latin typeface="Times New Roman" pitchFamily="18" charset="0"/>
                <a:cs typeface="Times New Roman" pitchFamily="18" charset="0"/>
              </a:rPr>
              <a:t>t</a:t>
            </a:r>
            <a:r>
              <a:rPr lang="uk-UA" dirty="0">
                <a:latin typeface="Times New Roman" pitchFamily="18" charset="0"/>
                <a:cs typeface="Times New Roman" pitchFamily="18" charset="0"/>
              </a:rPr>
              <a:t>ш.* </a:t>
            </a:r>
            <a:r>
              <a:rPr lang="en-US" dirty="0">
                <a:latin typeface="Times New Roman" pitchFamily="18" charset="0"/>
                <a:cs typeface="Times New Roman" pitchFamily="18" charset="0"/>
              </a:rPr>
              <a:t>k</a:t>
            </a:r>
            <a:endParaRPr lang="uk-UA" dirty="0">
              <a:latin typeface="Times New Roman" pitchFamily="18" charset="0"/>
              <a:cs typeface="Times New Roman" pitchFamily="18" charset="0"/>
            </a:endParaRPr>
          </a:p>
          <a:p>
            <a:pPr algn="just"/>
            <a:r>
              <a:rPr lang="uk-UA" dirty="0">
                <a:latin typeface="Times New Roman" pitchFamily="18" charset="0"/>
                <a:cs typeface="Times New Roman" pitchFamily="18" charset="0"/>
              </a:rPr>
              <a:t>де П - мінімальний розмір партії виробів, шт.; </a:t>
            </a:r>
            <a:r>
              <a:rPr lang="en-US" dirty="0">
                <a:latin typeface="Times New Roman" pitchFamily="18" charset="0"/>
                <a:cs typeface="Times New Roman" pitchFamily="18" charset="0"/>
              </a:rPr>
              <a:t>t</a:t>
            </a:r>
            <a:r>
              <a:rPr lang="uk-UA" dirty="0">
                <a:latin typeface="Times New Roman" pitchFamily="18" charset="0"/>
                <a:cs typeface="Times New Roman" pitchFamily="18" charset="0"/>
              </a:rPr>
              <a:t> </a:t>
            </a:r>
            <a:r>
              <a:rPr lang="uk-UA" dirty="0" err="1">
                <a:latin typeface="Times New Roman" pitchFamily="18" charset="0"/>
                <a:cs typeface="Times New Roman" pitchFamily="18" charset="0"/>
              </a:rPr>
              <a:t>п.з</a:t>
            </a:r>
            <a:r>
              <a:rPr lang="uk-UA" dirty="0">
                <a:latin typeface="Times New Roman" pitchFamily="18" charset="0"/>
                <a:cs typeface="Times New Roman" pitchFamily="18" charset="0"/>
              </a:rPr>
              <a:t>.</a:t>
            </a:r>
            <a:r>
              <a:rPr lang="uk-UA" i="1" dirty="0">
                <a:latin typeface="Times New Roman" pitchFamily="18" charset="0"/>
                <a:cs typeface="Times New Roman" pitchFamily="18" charset="0"/>
              </a:rPr>
              <a:t> - </a:t>
            </a:r>
            <a:r>
              <a:rPr lang="uk-UA" dirty="0">
                <a:latin typeface="Times New Roman" pitchFamily="18" charset="0"/>
                <a:cs typeface="Times New Roman" pitchFamily="18" charset="0"/>
              </a:rPr>
              <a:t>підготовчо-заключний час для окремої операції, </a:t>
            </a:r>
            <a:r>
              <a:rPr lang="uk-UA" dirty="0" err="1">
                <a:latin typeface="Times New Roman" pitchFamily="18" charset="0"/>
                <a:cs typeface="Times New Roman" pitchFamily="18" charset="0"/>
              </a:rPr>
              <a:t>хв</a:t>
            </a:r>
            <a:r>
              <a:rPr lang="uk-UA" dirty="0">
                <a:latin typeface="Times New Roman" pitchFamily="18" charset="0"/>
                <a:cs typeface="Times New Roman" pitchFamily="18" charset="0"/>
              </a:rPr>
              <a:t>; </a:t>
            </a:r>
            <a:r>
              <a:rPr lang="en-US" dirty="0">
                <a:latin typeface="Times New Roman" pitchFamily="18" charset="0"/>
                <a:cs typeface="Times New Roman" pitchFamily="18" charset="0"/>
              </a:rPr>
              <a:t>t</a:t>
            </a:r>
            <a:r>
              <a:rPr lang="uk-UA" dirty="0">
                <a:latin typeface="Times New Roman" pitchFamily="18" charset="0"/>
                <a:cs typeface="Times New Roman" pitchFamily="18" charset="0"/>
              </a:rPr>
              <a:t>ш.</a:t>
            </a:r>
            <a:r>
              <a:rPr lang="uk-UA" i="1" dirty="0">
                <a:latin typeface="Times New Roman" pitchFamily="18" charset="0"/>
                <a:cs typeface="Times New Roman" pitchFamily="18" charset="0"/>
              </a:rPr>
              <a:t> - </a:t>
            </a:r>
            <a:r>
              <a:rPr lang="uk-UA" dirty="0">
                <a:latin typeface="Times New Roman" pitchFamily="18" charset="0"/>
                <a:cs typeface="Times New Roman" pitchFamily="18" charset="0"/>
              </a:rPr>
              <a:t>штучний час на операцію, </a:t>
            </a:r>
            <a:r>
              <a:rPr lang="uk-UA" dirty="0" err="1">
                <a:latin typeface="Times New Roman" pitchFamily="18" charset="0"/>
                <a:cs typeface="Times New Roman" pitchFamily="18" charset="0"/>
              </a:rPr>
              <a:t>хв</a:t>
            </a:r>
            <a:r>
              <a:rPr lang="uk-UA" dirty="0">
                <a:latin typeface="Times New Roman" pitchFamily="18" charset="0"/>
                <a:cs typeface="Times New Roman" pitchFamily="18" charset="0"/>
              </a:rPr>
              <a:t>; </a:t>
            </a:r>
            <a:r>
              <a:rPr lang="en-US" dirty="0">
                <a:latin typeface="Times New Roman" pitchFamily="18" charset="0"/>
                <a:cs typeface="Times New Roman" pitchFamily="18" charset="0"/>
              </a:rPr>
              <a:t>k</a:t>
            </a:r>
            <a:r>
              <a:rPr lang="uk-UA" dirty="0">
                <a:latin typeface="Times New Roman" pitchFamily="18" charset="0"/>
                <a:cs typeface="Times New Roman" pitchFamily="18" charset="0"/>
              </a:rPr>
              <a:t> - коефіцієнт нормативних втрат часу на переобладнання лінії (нормативна величина </a:t>
            </a:r>
            <a:r>
              <a:rPr lang="en-US" dirty="0">
                <a:latin typeface="Times New Roman" pitchFamily="18" charset="0"/>
                <a:cs typeface="Times New Roman" pitchFamily="18" charset="0"/>
              </a:rPr>
              <a:t>k</a:t>
            </a:r>
            <a:r>
              <a:rPr lang="uk-UA" dirty="0">
                <a:latin typeface="Times New Roman" pitchFamily="18" charset="0"/>
                <a:cs typeface="Times New Roman" pitchFamily="18" charset="0"/>
              </a:rPr>
              <a:t> = 0,006 – 0,1). Розмір партії розраховують, ґрунтуючись на тривалості основних операцій, для яких (</a:t>
            </a:r>
            <a:r>
              <a:rPr lang="en-US" dirty="0">
                <a:latin typeface="Times New Roman" pitchFamily="18" charset="0"/>
                <a:cs typeface="Times New Roman" pitchFamily="18" charset="0"/>
              </a:rPr>
              <a:t>t</a:t>
            </a:r>
            <a:r>
              <a:rPr lang="uk-UA" dirty="0" err="1">
                <a:latin typeface="Times New Roman" pitchFamily="18" charset="0"/>
                <a:cs typeface="Times New Roman" pitchFamily="18" charset="0"/>
              </a:rPr>
              <a:t>п.з</a:t>
            </a:r>
            <a:r>
              <a:rPr lang="uk-UA" dirty="0">
                <a:latin typeface="Times New Roman" pitchFamily="18" charset="0"/>
                <a:cs typeface="Times New Roman" pitchFamily="18" charset="0"/>
              </a:rPr>
              <a:t>./ </a:t>
            </a:r>
            <a:r>
              <a:rPr lang="en-US" dirty="0">
                <a:latin typeface="Times New Roman" pitchFamily="18" charset="0"/>
                <a:cs typeface="Times New Roman" pitchFamily="18" charset="0"/>
              </a:rPr>
              <a:t>t</a:t>
            </a:r>
            <a:r>
              <a:rPr lang="uk-UA" dirty="0">
                <a:latin typeface="Times New Roman" pitchFamily="18" charset="0"/>
                <a:cs typeface="Times New Roman" pitchFamily="18" charset="0"/>
              </a:rPr>
              <a:t>ш.) - має максимальну величину.</a:t>
            </a:r>
          </a:p>
          <a:p>
            <a:pPr algn="just"/>
            <a:r>
              <a:rPr lang="uk-UA" dirty="0">
                <a:latin typeface="Times New Roman" pitchFamily="18" charset="0"/>
                <a:cs typeface="Times New Roman" pitchFamily="18" charset="0"/>
              </a:rPr>
              <a:t>Розрахована партія повинна відповідати нормальному терміну її повторення між запуском і випуском двох партій деталей або вузлів одного найменування. Нормальний період повторення розраховують так:</a:t>
            </a:r>
          </a:p>
          <a:p>
            <a:pPr algn="just"/>
            <a:r>
              <a:rPr lang="en-US" dirty="0">
                <a:latin typeface="Times New Roman" pitchFamily="18" charset="0"/>
                <a:cs typeface="Times New Roman" pitchFamily="18" charset="0"/>
              </a:rPr>
              <a:t>R</a:t>
            </a:r>
            <a:r>
              <a:rPr lang="ru-RU" dirty="0">
                <a:latin typeface="Times New Roman" pitchFamily="18" charset="0"/>
                <a:cs typeface="Times New Roman" pitchFamily="18" charset="0"/>
              </a:rPr>
              <a:t> = </a:t>
            </a:r>
            <a:r>
              <a:rPr lang="uk-UA" dirty="0" err="1">
                <a:latin typeface="Times New Roman" pitchFamily="18" charset="0"/>
                <a:cs typeface="Times New Roman" pitchFamily="18" charset="0"/>
              </a:rPr>
              <a:t>П\Пдоб</a:t>
            </a:r>
            <a:endParaRPr lang="uk-UA" dirty="0">
              <a:latin typeface="Times New Roman" pitchFamily="18" charset="0"/>
              <a:cs typeface="Times New Roman" pitchFamily="18" charset="0"/>
            </a:endParaRPr>
          </a:p>
          <a:p>
            <a:pPr algn="just"/>
            <a:r>
              <a:rPr lang="uk-UA" dirty="0">
                <a:latin typeface="Times New Roman" pitchFamily="18" charset="0"/>
                <a:cs typeface="Times New Roman" pitchFamily="18" charset="0"/>
              </a:rPr>
              <a:t>де П - розмір партії деталей; П </a:t>
            </a:r>
            <a:r>
              <a:rPr lang="uk-UA" baseline="-25000" dirty="0" err="1">
                <a:latin typeface="Times New Roman" pitchFamily="18" charset="0"/>
                <a:cs typeface="Times New Roman" pitchFamily="18" charset="0"/>
              </a:rPr>
              <a:t>доб</a:t>
            </a:r>
            <a:r>
              <a:rPr lang="uk-UA" dirty="0">
                <a:latin typeface="Times New Roman" pitchFamily="18" charset="0"/>
                <a:cs typeface="Times New Roman" pitchFamily="18" charset="0"/>
              </a:rPr>
              <a:t> - середньодобова потреба у деталях або вузлах.</a:t>
            </a:r>
          </a:p>
          <a:p>
            <a:pPr algn="just"/>
            <a:endParaRPr lang="uk-UA" dirty="0">
              <a:latin typeface="Times New Roman" pitchFamily="18" charset="0"/>
              <a:cs typeface="Times New Roman" pitchFamily="18" charset="0"/>
            </a:endParaRPr>
          </a:p>
        </p:txBody>
      </p:sp>
    </p:spTree>
    <p:extLst>
      <p:ext uri="{BB962C8B-B14F-4D97-AF65-F5344CB8AC3E}">
        <p14:creationId xmlns:p14="http://schemas.microsoft.com/office/powerpoint/2010/main" val="6561704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755576" y="404664"/>
            <a:ext cx="7920880" cy="5832648"/>
          </a:xfrm>
        </p:spPr>
        <p:txBody>
          <a:bodyPr/>
          <a:lstStyle/>
          <a:p>
            <a:pPr algn="ctr"/>
            <a:r>
              <a:rPr lang="uk-UA" sz="1600" b="1" dirty="0" smtClean="0">
                <a:latin typeface="Times New Roman" pitchFamily="18" charset="0"/>
                <a:cs typeface="Times New Roman" pitchFamily="18" charset="0"/>
              </a:rPr>
              <a:t>Порівняльна </a:t>
            </a:r>
            <a:r>
              <a:rPr lang="uk-UA" sz="1600" b="1" dirty="0">
                <a:latin typeface="Times New Roman" pitchFamily="18" charset="0"/>
                <a:cs typeface="Times New Roman" pitchFamily="18" charset="0"/>
              </a:rPr>
              <a:t>характеристика типів виробництва</a:t>
            </a:r>
            <a:endParaRPr lang="uk-UA" sz="1600" dirty="0">
              <a:latin typeface="Times New Roman" pitchFamily="18" charset="0"/>
              <a:cs typeface="Times New Roman" pitchFamily="18" charset="0"/>
            </a:endParaRPr>
          </a:p>
          <a:p>
            <a:endParaRPr lang="uk-UA" dirty="0"/>
          </a:p>
        </p:txBody>
      </p:sp>
      <p:graphicFrame>
        <p:nvGraphicFramePr>
          <p:cNvPr id="4" name="Таблица 3"/>
          <p:cNvGraphicFramePr>
            <a:graphicFrameLocks noGrp="1"/>
          </p:cNvGraphicFramePr>
          <p:nvPr>
            <p:extLst>
              <p:ext uri="{D42A27DB-BD31-4B8C-83A1-F6EECF244321}">
                <p14:modId xmlns:p14="http://schemas.microsoft.com/office/powerpoint/2010/main" val="2646101586"/>
              </p:ext>
            </p:extLst>
          </p:nvPr>
        </p:nvGraphicFramePr>
        <p:xfrm>
          <a:off x="395535" y="692696"/>
          <a:ext cx="8496946" cy="6148530"/>
        </p:xfrm>
        <a:graphic>
          <a:graphicData uri="http://schemas.openxmlformats.org/drawingml/2006/table">
            <a:tbl>
              <a:tblPr>
                <a:tableStyleId>{5C22544A-7EE6-4342-B048-85BDC9FD1C3A}</a:tableStyleId>
              </a:tblPr>
              <a:tblGrid>
                <a:gridCol w="343309"/>
                <a:gridCol w="2717373"/>
                <a:gridCol w="1672697"/>
                <a:gridCol w="1881784"/>
                <a:gridCol w="1881783"/>
              </a:tblGrid>
              <a:tr h="216024">
                <a:tc rowSpan="2">
                  <a:txBody>
                    <a:bodyPr/>
                    <a:lstStyle/>
                    <a:p>
                      <a:pPr algn="just">
                        <a:lnSpc>
                          <a:spcPct val="115000"/>
                        </a:lnSpc>
                        <a:spcAft>
                          <a:spcPts val="0"/>
                        </a:spcAft>
                      </a:pPr>
                      <a:r>
                        <a:rPr lang="uk-UA" sz="1400" dirty="0">
                          <a:effectLst/>
                          <a:latin typeface="Times New Roman" pitchFamily="18" charset="0"/>
                          <a:cs typeface="Times New Roman" pitchFamily="18" charset="0"/>
                        </a:rPr>
                        <a:t>№ з/п </a:t>
                      </a:r>
                      <a:endParaRPr lang="uk-UA" sz="1400" dirty="0">
                        <a:effectLst/>
                        <a:latin typeface="Times New Roman" pitchFamily="18" charset="0"/>
                        <a:ea typeface="Calibri"/>
                        <a:cs typeface="Times New Roman" pitchFamily="18" charset="0"/>
                      </a:endParaRPr>
                    </a:p>
                  </a:txBody>
                  <a:tcPr marL="11159" marR="11159" marT="0" marB="0"/>
                </a:tc>
                <a:tc rowSpan="2">
                  <a:txBody>
                    <a:bodyPr/>
                    <a:lstStyle/>
                    <a:p>
                      <a:pPr algn="ctr">
                        <a:lnSpc>
                          <a:spcPct val="115000"/>
                        </a:lnSpc>
                        <a:spcAft>
                          <a:spcPts val="0"/>
                        </a:spcAft>
                      </a:pPr>
                      <a:r>
                        <a:rPr lang="uk-UA" sz="1400" dirty="0">
                          <a:effectLst/>
                          <a:latin typeface="Times New Roman" pitchFamily="18" charset="0"/>
                          <a:cs typeface="Times New Roman" pitchFamily="18" charset="0"/>
                        </a:rPr>
                        <a:t>Фактори </a:t>
                      </a:r>
                    </a:p>
                    <a:p>
                      <a:pPr algn="just">
                        <a:lnSpc>
                          <a:spcPct val="115000"/>
                        </a:lnSpc>
                        <a:spcAft>
                          <a:spcPts val="0"/>
                        </a:spcAft>
                      </a:pPr>
                      <a:r>
                        <a:rPr lang="ru-RU" sz="1400" dirty="0">
                          <a:effectLst/>
                          <a:latin typeface="Times New Roman" pitchFamily="18" charset="0"/>
                          <a:cs typeface="Times New Roman" pitchFamily="18" charset="0"/>
                        </a:rPr>
                        <a:t> </a:t>
                      </a:r>
                      <a:endParaRPr lang="uk-UA" sz="1400" dirty="0">
                        <a:effectLst/>
                        <a:latin typeface="Times New Roman" pitchFamily="18" charset="0"/>
                        <a:ea typeface="Calibri"/>
                        <a:cs typeface="Times New Roman" pitchFamily="18" charset="0"/>
                      </a:endParaRPr>
                    </a:p>
                  </a:txBody>
                  <a:tcPr marL="11159" marR="11159" marT="0" marB="0"/>
                </a:tc>
                <a:tc gridSpan="3">
                  <a:txBody>
                    <a:bodyPr/>
                    <a:lstStyle/>
                    <a:p>
                      <a:pPr algn="ctr">
                        <a:lnSpc>
                          <a:spcPct val="115000"/>
                        </a:lnSpc>
                        <a:spcAft>
                          <a:spcPts val="0"/>
                        </a:spcAft>
                      </a:pPr>
                      <a:r>
                        <a:rPr lang="uk-UA" sz="1400" dirty="0">
                          <a:effectLst/>
                          <a:latin typeface="Times New Roman" pitchFamily="18" charset="0"/>
                          <a:cs typeface="Times New Roman" pitchFamily="18" charset="0"/>
                        </a:rPr>
                        <a:t>Типи виробництва </a:t>
                      </a:r>
                      <a:endParaRPr lang="uk-UA" sz="1400" dirty="0">
                        <a:effectLst/>
                        <a:latin typeface="Times New Roman" pitchFamily="18" charset="0"/>
                        <a:ea typeface="Calibri"/>
                        <a:cs typeface="Times New Roman" pitchFamily="18" charset="0"/>
                      </a:endParaRPr>
                    </a:p>
                  </a:txBody>
                  <a:tcPr marL="11159" marR="11159" marT="0" marB="0"/>
                </a:tc>
                <a:tc hMerge="1">
                  <a:txBody>
                    <a:bodyPr/>
                    <a:lstStyle/>
                    <a:p>
                      <a:endParaRPr lang="uk-UA"/>
                    </a:p>
                  </a:txBody>
                  <a:tcPr/>
                </a:tc>
                <a:tc hMerge="1">
                  <a:txBody>
                    <a:bodyPr/>
                    <a:lstStyle/>
                    <a:p>
                      <a:endParaRPr lang="uk-UA"/>
                    </a:p>
                  </a:txBody>
                  <a:tcPr/>
                </a:tc>
              </a:tr>
              <a:tr h="138182">
                <a:tc vMerge="1">
                  <a:txBody>
                    <a:bodyPr/>
                    <a:lstStyle/>
                    <a:p>
                      <a:endParaRPr lang="uk-UA"/>
                    </a:p>
                  </a:txBody>
                  <a:tcPr/>
                </a:tc>
                <a:tc vMerge="1">
                  <a:txBody>
                    <a:bodyPr/>
                    <a:lstStyle/>
                    <a:p>
                      <a:endParaRPr lang="uk-UA"/>
                    </a:p>
                  </a:txBody>
                  <a:tcPr/>
                </a:tc>
                <a:tc>
                  <a:txBody>
                    <a:bodyPr/>
                    <a:lstStyle/>
                    <a:p>
                      <a:pPr algn="just">
                        <a:lnSpc>
                          <a:spcPct val="115000"/>
                        </a:lnSpc>
                        <a:spcAft>
                          <a:spcPts val="0"/>
                        </a:spcAft>
                      </a:pPr>
                      <a:r>
                        <a:rPr lang="uk-UA" sz="1400" dirty="0">
                          <a:effectLst/>
                          <a:latin typeface="Times New Roman" pitchFamily="18" charset="0"/>
                          <a:cs typeface="Times New Roman" pitchFamily="18" charset="0"/>
                        </a:rPr>
                        <a:t>Одиничне </a:t>
                      </a:r>
                      <a:endParaRPr lang="uk-UA" sz="1400" dirty="0">
                        <a:effectLst/>
                        <a:latin typeface="Times New Roman" pitchFamily="18" charset="0"/>
                        <a:ea typeface="Calibri"/>
                        <a:cs typeface="Times New Roman" pitchFamily="18" charset="0"/>
                      </a:endParaRPr>
                    </a:p>
                  </a:txBody>
                  <a:tcPr marL="11159" marR="11159" marT="0" marB="0"/>
                </a:tc>
                <a:tc>
                  <a:txBody>
                    <a:bodyPr/>
                    <a:lstStyle/>
                    <a:p>
                      <a:pPr algn="just">
                        <a:lnSpc>
                          <a:spcPct val="115000"/>
                        </a:lnSpc>
                        <a:spcAft>
                          <a:spcPts val="0"/>
                        </a:spcAft>
                      </a:pPr>
                      <a:r>
                        <a:rPr lang="uk-UA" sz="1400">
                          <a:effectLst/>
                          <a:latin typeface="Times New Roman" pitchFamily="18" charset="0"/>
                          <a:cs typeface="Times New Roman" pitchFamily="18" charset="0"/>
                        </a:rPr>
                        <a:t>Серійне </a:t>
                      </a:r>
                      <a:endParaRPr lang="uk-UA" sz="1400">
                        <a:effectLst/>
                        <a:latin typeface="Times New Roman" pitchFamily="18" charset="0"/>
                        <a:ea typeface="Calibri"/>
                        <a:cs typeface="Times New Roman" pitchFamily="18" charset="0"/>
                      </a:endParaRPr>
                    </a:p>
                  </a:txBody>
                  <a:tcPr marL="11159" marR="11159" marT="0" marB="0"/>
                </a:tc>
                <a:tc>
                  <a:txBody>
                    <a:bodyPr/>
                    <a:lstStyle/>
                    <a:p>
                      <a:pPr algn="just">
                        <a:lnSpc>
                          <a:spcPct val="115000"/>
                        </a:lnSpc>
                        <a:spcAft>
                          <a:spcPts val="0"/>
                        </a:spcAft>
                      </a:pPr>
                      <a:r>
                        <a:rPr lang="uk-UA" sz="1400">
                          <a:effectLst/>
                          <a:latin typeface="Times New Roman" pitchFamily="18" charset="0"/>
                          <a:cs typeface="Times New Roman" pitchFamily="18" charset="0"/>
                        </a:rPr>
                        <a:t>Масове </a:t>
                      </a:r>
                      <a:endParaRPr lang="uk-UA" sz="1400">
                        <a:effectLst/>
                        <a:latin typeface="Times New Roman" pitchFamily="18" charset="0"/>
                        <a:ea typeface="Calibri"/>
                        <a:cs typeface="Times New Roman" pitchFamily="18" charset="0"/>
                      </a:endParaRPr>
                    </a:p>
                  </a:txBody>
                  <a:tcPr marL="11159" marR="11159" marT="0" marB="0"/>
                </a:tc>
              </a:tr>
              <a:tr h="414546">
                <a:tc>
                  <a:txBody>
                    <a:bodyPr/>
                    <a:lstStyle/>
                    <a:p>
                      <a:pPr algn="just">
                        <a:lnSpc>
                          <a:spcPct val="115000"/>
                        </a:lnSpc>
                        <a:spcAft>
                          <a:spcPts val="0"/>
                        </a:spcAft>
                      </a:pPr>
                      <a:r>
                        <a:rPr lang="uk-UA" sz="1400">
                          <a:effectLst/>
                          <a:latin typeface="Times New Roman" pitchFamily="18" charset="0"/>
                          <a:cs typeface="Times New Roman" pitchFamily="18" charset="0"/>
                        </a:rPr>
                        <a:t>1 </a:t>
                      </a:r>
                      <a:endParaRPr lang="uk-UA" sz="1400">
                        <a:effectLst/>
                        <a:latin typeface="Times New Roman" pitchFamily="18" charset="0"/>
                        <a:ea typeface="Calibri"/>
                        <a:cs typeface="Times New Roman" pitchFamily="18" charset="0"/>
                      </a:endParaRPr>
                    </a:p>
                  </a:txBody>
                  <a:tcPr marL="11159" marR="11159" marT="0" marB="0" anchor="ctr"/>
                </a:tc>
                <a:tc>
                  <a:txBody>
                    <a:bodyPr/>
                    <a:lstStyle/>
                    <a:p>
                      <a:pPr algn="just">
                        <a:lnSpc>
                          <a:spcPct val="115000"/>
                        </a:lnSpc>
                        <a:spcAft>
                          <a:spcPts val="0"/>
                        </a:spcAft>
                      </a:pPr>
                      <a:r>
                        <a:rPr lang="uk-UA" sz="1400" dirty="0">
                          <a:effectLst/>
                          <a:latin typeface="Times New Roman" pitchFamily="18" charset="0"/>
                          <a:cs typeface="Times New Roman" pitchFamily="18" charset="0"/>
                        </a:rPr>
                        <a:t>Номенклатура виготовлюваної продукції </a:t>
                      </a:r>
                      <a:endParaRPr lang="uk-UA" sz="1400" dirty="0">
                        <a:effectLst/>
                        <a:latin typeface="Times New Roman" pitchFamily="18" charset="0"/>
                        <a:ea typeface="Calibri"/>
                        <a:cs typeface="Times New Roman" pitchFamily="18" charset="0"/>
                      </a:endParaRPr>
                    </a:p>
                  </a:txBody>
                  <a:tcPr marL="11159" marR="11159" marT="0" marB="0" anchor="ctr"/>
                </a:tc>
                <a:tc>
                  <a:txBody>
                    <a:bodyPr/>
                    <a:lstStyle/>
                    <a:p>
                      <a:pPr algn="just">
                        <a:lnSpc>
                          <a:spcPct val="115000"/>
                        </a:lnSpc>
                        <a:spcAft>
                          <a:spcPts val="0"/>
                        </a:spcAft>
                      </a:pPr>
                      <a:r>
                        <a:rPr lang="uk-UA" sz="1400" dirty="0">
                          <a:effectLst/>
                          <a:latin typeface="Times New Roman" pitchFamily="18" charset="0"/>
                          <a:cs typeface="Times New Roman" pitchFamily="18" charset="0"/>
                        </a:rPr>
                        <a:t>Широка, різноманітна </a:t>
                      </a:r>
                      <a:endParaRPr lang="uk-UA" sz="1400" dirty="0">
                        <a:effectLst/>
                        <a:latin typeface="Times New Roman" pitchFamily="18" charset="0"/>
                        <a:ea typeface="Calibri"/>
                        <a:cs typeface="Times New Roman" pitchFamily="18" charset="0"/>
                      </a:endParaRPr>
                    </a:p>
                  </a:txBody>
                  <a:tcPr marL="11159" marR="11159" marT="0" marB="0" anchor="ctr"/>
                </a:tc>
                <a:tc>
                  <a:txBody>
                    <a:bodyPr/>
                    <a:lstStyle/>
                    <a:p>
                      <a:pPr algn="just">
                        <a:lnSpc>
                          <a:spcPct val="115000"/>
                        </a:lnSpc>
                        <a:spcAft>
                          <a:spcPts val="0"/>
                        </a:spcAft>
                      </a:pPr>
                      <a:r>
                        <a:rPr lang="uk-UA" sz="1400">
                          <a:effectLst/>
                          <a:latin typeface="Times New Roman" pitchFamily="18" charset="0"/>
                          <a:cs typeface="Times New Roman" pitchFamily="18" charset="0"/>
                        </a:rPr>
                        <a:t>Обмежена серіями </a:t>
                      </a:r>
                      <a:endParaRPr lang="uk-UA" sz="1400">
                        <a:effectLst/>
                        <a:latin typeface="Times New Roman" pitchFamily="18" charset="0"/>
                        <a:ea typeface="Calibri"/>
                        <a:cs typeface="Times New Roman" pitchFamily="18" charset="0"/>
                      </a:endParaRPr>
                    </a:p>
                  </a:txBody>
                  <a:tcPr marL="11159" marR="11159" marT="0" marB="0" anchor="ctr"/>
                </a:tc>
                <a:tc>
                  <a:txBody>
                    <a:bodyPr/>
                    <a:lstStyle/>
                    <a:p>
                      <a:pPr algn="just">
                        <a:lnSpc>
                          <a:spcPct val="115000"/>
                        </a:lnSpc>
                        <a:spcAft>
                          <a:spcPts val="0"/>
                        </a:spcAft>
                      </a:pPr>
                      <a:r>
                        <a:rPr lang="uk-UA" sz="1400">
                          <a:effectLst/>
                          <a:latin typeface="Times New Roman" pitchFamily="18" charset="0"/>
                          <a:cs typeface="Times New Roman" pitchFamily="18" charset="0"/>
                        </a:rPr>
                        <a:t>Вузька, постійна </a:t>
                      </a:r>
                      <a:endParaRPr lang="uk-UA" sz="1400">
                        <a:effectLst/>
                        <a:latin typeface="Times New Roman" pitchFamily="18" charset="0"/>
                        <a:ea typeface="Calibri"/>
                        <a:cs typeface="Times New Roman" pitchFamily="18" charset="0"/>
                      </a:endParaRPr>
                    </a:p>
                  </a:txBody>
                  <a:tcPr marL="11159" marR="11159" marT="0" marB="0" anchor="ctr"/>
                </a:tc>
              </a:tr>
              <a:tr h="382523">
                <a:tc>
                  <a:txBody>
                    <a:bodyPr/>
                    <a:lstStyle/>
                    <a:p>
                      <a:pPr algn="just">
                        <a:lnSpc>
                          <a:spcPct val="115000"/>
                        </a:lnSpc>
                        <a:spcAft>
                          <a:spcPts val="0"/>
                        </a:spcAft>
                      </a:pPr>
                      <a:r>
                        <a:rPr lang="uk-UA" sz="1400">
                          <a:effectLst/>
                          <a:latin typeface="Times New Roman" pitchFamily="18" charset="0"/>
                          <a:cs typeface="Times New Roman" pitchFamily="18" charset="0"/>
                        </a:rPr>
                        <a:t>2 </a:t>
                      </a:r>
                      <a:endParaRPr lang="uk-UA" sz="1400">
                        <a:effectLst/>
                        <a:latin typeface="Times New Roman" pitchFamily="18" charset="0"/>
                        <a:ea typeface="Calibri"/>
                        <a:cs typeface="Times New Roman" pitchFamily="18" charset="0"/>
                      </a:endParaRPr>
                    </a:p>
                  </a:txBody>
                  <a:tcPr marL="11159" marR="11159" marT="0" marB="0" anchor="ctr"/>
                </a:tc>
                <a:tc>
                  <a:txBody>
                    <a:bodyPr/>
                    <a:lstStyle/>
                    <a:p>
                      <a:pPr algn="just">
                        <a:lnSpc>
                          <a:spcPct val="115000"/>
                        </a:lnSpc>
                        <a:spcAft>
                          <a:spcPts val="0"/>
                        </a:spcAft>
                      </a:pPr>
                      <a:r>
                        <a:rPr lang="uk-UA" sz="1400">
                          <a:effectLst/>
                          <a:latin typeface="Times New Roman" pitchFamily="18" charset="0"/>
                          <a:cs typeface="Times New Roman" pitchFamily="18" charset="0"/>
                        </a:rPr>
                        <a:t>Повторюваність випуску виробів </a:t>
                      </a:r>
                      <a:endParaRPr lang="uk-UA" sz="1400">
                        <a:effectLst/>
                        <a:latin typeface="Times New Roman" pitchFamily="18" charset="0"/>
                        <a:ea typeface="Calibri"/>
                        <a:cs typeface="Times New Roman" pitchFamily="18" charset="0"/>
                      </a:endParaRPr>
                    </a:p>
                  </a:txBody>
                  <a:tcPr marL="11159" marR="11159" marT="0" marB="0" anchor="ctr"/>
                </a:tc>
                <a:tc>
                  <a:txBody>
                    <a:bodyPr/>
                    <a:lstStyle/>
                    <a:p>
                      <a:pPr algn="just">
                        <a:lnSpc>
                          <a:spcPct val="115000"/>
                        </a:lnSpc>
                        <a:spcAft>
                          <a:spcPts val="0"/>
                        </a:spcAft>
                      </a:pPr>
                      <a:r>
                        <a:rPr lang="uk-UA" sz="1400" dirty="0">
                          <a:effectLst/>
                          <a:latin typeface="Times New Roman" pitchFamily="18" charset="0"/>
                          <a:cs typeface="Times New Roman" pitchFamily="18" charset="0"/>
                        </a:rPr>
                        <a:t>Не повторюється </a:t>
                      </a:r>
                      <a:endParaRPr lang="uk-UA" sz="1400" dirty="0">
                        <a:effectLst/>
                        <a:latin typeface="Times New Roman" pitchFamily="18" charset="0"/>
                        <a:ea typeface="Calibri"/>
                        <a:cs typeface="Times New Roman" pitchFamily="18" charset="0"/>
                      </a:endParaRPr>
                    </a:p>
                  </a:txBody>
                  <a:tcPr marL="11159" marR="11159" marT="0" marB="0" anchor="ctr"/>
                </a:tc>
                <a:tc>
                  <a:txBody>
                    <a:bodyPr/>
                    <a:lstStyle/>
                    <a:p>
                      <a:pPr algn="just">
                        <a:lnSpc>
                          <a:spcPct val="115000"/>
                        </a:lnSpc>
                        <a:spcAft>
                          <a:spcPts val="0"/>
                        </a:spcAft>
                      </a:pPr>
                      <a:r>
                        <a:rPr lang="uk-UA" sz="1400">
                          <a:effectLst/>
                          <a:latin typeface="Times New Roman" pitchFamily="18" charset="0"/>
                          <a:cs typeface="Times New Roman" pitchFamily="18" charset="0"/>
                        </a:rPr>
                        <a:t>Періодично повторюється </a:t>
                      </a:r>
                      <a:endParaRPr lang="uk-UA" sz="1400">
                        <a:effectLst/>
                        <a:latin typeface="Times New Roman" pitchFamily="18" charset="0"/>
                        <a:ea typeface="Calibri"/>
                        <a:cs typeface="Times New Roman" pitchFamily="18" charset="0"/>
                      </a:endParaRPr>
                    </a:p>
                  </a:txBody>
                  <a:tcPr marL="11159" marR="11159" marT="0" marB="0" anchor="ctr"/>
                </a:tc>
                <a:tc>
                  <a:txBody>
                    <a:bodyPr/>
                    <a:lstStyle/>
                    <a:p>
                      <a:pPr algn="just">
                        <a:lnSpc>
                          <a:spcPct val="115000"/>
                        </a:lnSpc>
                        <a:spcAft>
                          <a:spcPts val="0"/>
                        </a:spcAft>
                      </a:pPr>
                      <a:r>
                        <a:rPr lang="uk-UA" sz="1400">
                          <a:effectLst/>
                          <a:latin typeface="Times New Roman" pitchFamily="18" charset="0"/>
                          <a:cs typeface="Times New Roman" pitchFamily="18" charset="0"/>
                        </a:rPr>
                        <a:t>Постійно повторюється </a:t>
                      </a:r>
                      <a:endParaRPr lang="uk-UA" sz="1400">
                        <a:effectLst/>
                        <a:latin typeface="Times New Roman" pitchFamily="18" charset="0"/>
                        <a:ea typeface="Calibri"/>
                        <a:cs typeface="Times New Roman" pitchFamily="18" charset="0"/>
                      </a:endParaRPr>
                    </a:p>
                  </a:txBody>
                  <a:tcPr marL="11159" marR="11159" marT="0" marB="0" anchor="ctr"/>
                </a:tc>
              </a:tr>
              <a:tr h="352548">
                <a:tc>
                  <a:txBody>
                    <a:bodyPr/>
                    <a:lstStyle/>
                    <a:p>
                      <a:pPr algn="just">
                        <a:lnSpc>
                          <a:spcPct val="115000"/>
                        </a:lnSpc>
                        <a:spcAft>
                          <a:spcPts val="0"/>
                        </a:spcAft>
                      </a:pPr>
                      <a:r>
                        <a:rPr lang="uk-UA" sz="1400">
                          <a:effectLst/>
                          <a:latin typeface="Times New Roman" pitchFamily="18" charset="0"/>
                          <a:cs typeface="Times New Roman" pitchFamily="18" charset="0"/>
                        </a:rPr>
                        <a:t>3 </a:t>
                      </a:r>
                      <a:endParaRPr lang="uk-UA" sz="1400">
                        <a:effectLst/>
                        <a:latin typeface="Times New Roman" pitchFamily="18" charset="0"/>
                        <a:ea typeface="Calibri"/>
                        <a:cs typeface="Times New Roman" pitchFamily="18" charset="0"/>
                      </a:endParaRPr>
                    </a:p>
                  </a:txBody>
                  <a:tcPr marL="11159" marR="11159" marT="0" marB="0" anchor="ctr"/>
                </a:tc>
                <a:tc>
                  <a:txBody>
                    <a:bodyPr/>
                    <a:lstStyle/>
                    <a:p>
                      <a:pPr algn="just">
                        <a:lnSpc>
                          <a:spcPct val="115000"/>
                        </a:lnSpc>
                        <a:spcAft>
                          <a:spcPts val="0"/>
                        </a:spcAft>
                      </a:pPr>
                      <a:r>
                        <a:rPr lang="uk-UA" sz="1400">
                          <a:effectLst/>
                          <a:latin typeface="Times New Roman" pitchFamily="18" charset="0"/>
                          <a:cs typeface="Times New Roman" pitchFamily="18" charset="0"/>
                        </a:rPr>
                        <a:t>Використовуване устаткування </a:t>
                      </a:r>
                      <a:endParaRPr lang="uk-UA" sz="1400">
                        <a:effectLst/>
                        <a:latin typeface="Times New Roman" pitchFamily="18" charset="0"/>
                        <a:ea typeface="Calibri"/>
                        <a:cs typeface="Times New Roman" pitchFamily="18" charset="0"/>
                      </a:endParaRPr>
                    </a:p>
                  </a:txBody>
                  <a:tcPr marL="11159" marR="11159" marT="0" marB="0" anchor="ctr"/>
                </a:tc>
                <a:tc>
                  <a:txBody>
                    <a:bodyPr/>
                    <a:lstStyle/>
                    <a:p>
                      <a:pPr algn="just">
                        <a:lnSpc>
                          <a:spcPct val="115000"/>
                        </a:lnSpc>
                        <a:spcAft>
                          <a:spcPts val="0"/>
                        </a:spcAft>
                      </a:pPr>
                      <a:r>
                        <a:rPr lang="uk-UA" sz="1400" dirty="0">
                          <a:effectLst/>
                          <a:latin typeface="Times New Roman" pitchFamily="18" charset="0"/>
                          <a:cs typeface="Times New Roman" pitchFamily="18" charset="0"/>
                        </a:rPr>
                        <a:t>Універсальне </a:t>
                      </a:r>
                      <a:endParaRPr lang="uk-UA" sz="1400" dirty="0">
                        <a:effectLst/>
                        <a:latin typeface="Times New Roman" pitchFamily="18" charset="0"/>
                        <a:ea typeface="Calibri"/>
                        <a:cs typeface="Times New Roman" pitchFamily="18" charset="0"/>
                      </a:endParaRPr>
                    </a:p>
                  </a:txBody>
                  <a:tcPr marL="11159" marR="11159" marT="0" marB="0" anchor="ctr"/>
                </a:tc>
                <a:tc>
                  <a:txBody>
                    <a:bodyPr/>
                    <a:lstStyle/>
                    <a:p>
                      <a:pPr algn="just">
                        <a:lnSpc>
                          <a:spcPct val="115000"/>
                        </a:lnSpc>
                        <a:spcAft>
                          <a:spcPts val="0"/>
                        </a:spcAft>
                      </a:pPr>
                      <a:r>
                        <a:rPr lang="uk-UA" sz="1400">
                          <a:effectLst/>
                          <a:latin typeface="Times New Roman" pitchFamily="18" charset="0"/>
                          <a:cs typeface="Times New Roman" pitchFamily="18" charset="0"/>
                        </a:rPr>
                        <a:t>Спеціалізоване </a:t>
                      </a:r>
                      <a:endParaRPr lang="uk-UA" sz="1400">
                        <a:effectLst/>
                        <a:latin typeface="Times New Roman" pitchFamily="18" charset="0"/>
                        <a:ea typeface="Calibri"/>
                        <a:cs typeface="Times New Roman" pitchFamily="18" charset="0"/>
                      </a:endParaRPr>
                    </a:p>
                  </a:txBody>
                  <a:tcPr marL="11159" marR="11159" marT="0" marB="0" anchor="ctr"/>
                </a:tc>
                <a:tc>
                  <a:txBody>
                    <a:bodyPr/>
                    <a:lstStyle/>
                    <a:p>
                      <a:pPr algn="just">
                        <a:lnSpc>
                          <a:spcPct val="115000"/>
                        </a:lnSpc>
                        <a:spcAft>
                          <a:spcPts val="0"/>
                        </a:spcAft>
                      </a:pPr>
                      <a:r>
                        <a:rPr lang="uk-UA" sz="1400">
                          <a:effectLst/>
                          <a:latin typeface="Times New Roman" pitchFamily="18" charset="0"/>
                          <a:cs typeface="Times New Roman" pitchFamily="18" charset="0"/>
                        </a:rPr>
                        <a:t>Спеціальне </a:t>
                      </a:r>
                      <a:endParaRPr lang="uk-UA" sz="1400">
                        <a:effectLst/>
                        <a:latin typeface="Times New Roman" pitchFamily="18" charset="0"/>
                        <a:ea typeface="Calibri"/>
                        <a:cs typeface="Times New Roman" pitchFamily="18" charset="0"/>
                      </a:endParaRPr>
                    </a:p>
                  </a:txBody>
                  <a:tcPr marL="11159" marR="11159" marT="0" marB="0" anchor="ctr"/>
                </a:tc>
              </a:tr>
              <a:tr h="414546">
                <a:tc>
                  <a:txBody>
                    <a:bodyPr/>
                    <a:lstStyle/>
                    <a:p>
                      <a:pPr algn="just">
                        <a:lnSpc>
                          <a:spcPct val="115000"/>
                        </a:lnSpc>
                        <a:spcAft>
                          <a:spcPts val="0"/>
                        </a:spcAft>
                      </a:pPr>
                      <a:r>
                        <a:rPr lang="uk-UA" sz="1400">
                          <a:effectLst/>
                          <a:latin typeface="Times New Roman" pitchFamily="18" charset="0"/>
                          <a:cs typeface="Times New Roman" pitchFamily="18" charset="0"/>
                        </a:rPr>
                        <a:t>4 </a:t>
                      </a:r>
                      <a:endParaRPr lang="uk-UA" sz="1400">
                        <a:effectLst/>
                        <a:latin typeface="Times New Roman" pitchFamily="18" charset="0"/>
                        <a:ea typeface="Calibri"/>
                        <a:cs typeface="Times New Roman" pitchFamily="18" charset="0"/>
                      </a:endParaRPr>
                    </a:p>
                  </a:txBody>
                  <a:tcPr marL="11159" marR="11159" marT="0" marB="0" anchor="ctr"/>
                </a:tc>
                <a:tc>
                  <a:txBody>
                    <a:bodyPr/>
                    <a:lstStyle/>
                    <a:p>
                      <a:pPr algn="just">
                        <a:lnSpc>
                          <a:spcPct val="115000"/>
                        </a:lnSpc>
                        <a:spcAft>
                          <a:spcPts val="0"/>
                        </a:spcAft>
                      </a:pPr>
                      <a:r>
                        <a:rPr lang="uk-UA" sz="1400">
                          <a:effectLst/>
                          <a:latin typeface="Times New Roman" pitchFamily="18" charset="0"/>
                          <a:cs typeface="Times New Roman" pitchFamily="18" charset="0"/>
                        </a:rPr>
                        <a:t>Розміщення виробничого устаткування </a:t>
                      </a:r>
                      <a:endParaRPr lang="uk-UA" sz="1400">
                        <a:effectLst/>
                        <a:latin typeface="Times New Roman" pitchFamily="18" charset="0"/>
                        <a:ea typeface="Calibri"/>
                        <a:cs typeface="Times New Roman" pitchFamily="18" charset="0"/>
                      </a:endParaRPr>
                    </a:p>
                  </a:txBody>
                  <a:tcPr marL="11159" marR="11159" marT="0" marB="0" anchor="ctr"/>
                </a:tc>
                <a:tc>
                  <a:txBody>
                    <a:bodyPr/>
                    <a:lstStyle/>
                    <a:p>
                      <a:pPr algn="just">
                        <a:lnSpc>
                          <a:spcPct val="115000"/>
                        </a:lnSpc>
                        <a:spcAft>
                          <a:spcPts val="0"/>
                        </a:spcAft>
                      </a:pPr>
                      <a:r>
                        <a:rPr lang="uk-UA" sz="1400" dirty="0">
                          <a:effectLst/>
                          <a:latin typeface="Times New Roman" pitchFamily="18" charset="0"/>
                          <a:cs typeface="Times New Roman" pitchFamily="18" charset="0"/>
                        </a:rPr>
                        <a:t>За технологічним принципом </a:t>
                      </a:r>
                      <a:endParaRPr lang="uk-UA" sz="1400" dirty="0">
                        <a:effectLst/>
                        <a:latin typeface="Times New Roman" pitchFamily="18" charset="0"/>
                        <a:ea typeface="Calibri"/>
                        <a:cs typeface="Times New Roman" pitchFamily="18" charset="0"/>
                      </a:endParaRPr>
                    </a:p>
                  </a:txBody>
                  <a:tcPr marL="11159" marR="11159" marT="0" marB="0" anchor="ctr"/>
                </a:tc>
                <a:tc>
                  <a:txBody>
                    <a:bodyPr/>
                    <a:lstStyle/>
                    <a:p>
                      <a:pPr algn="just">
                        <a:lnSpc>
                          <a:spcPct val="115000"/>
                        </a:lnSpc>
                        <a:spcAft>
                          <a:spcPts val="0"/>
                        </a:spcAft>
                      </a:pPr>
                      <a:r>
                        <a:rPr lang="uk-UA" sz="1400" dirty="0">
                          <a:effectLst/>
                          <a:latin typeface="Times New Roman" pitchFamily="18" charset="0"/>
                          <a:cs typeface="Times New Roman" pitchFamily="18" charset="0"/>
                        </a:rPr>
                        <a:t>За предметно-технологічним принципом </a:t>
                      </a:r>
                      <a:endParaRPr lang="uk-UA" sz="1400" dirty="0">
                        <a:effectLst/>
                        <a:latin typeface="Times New Roman" pitchFamily="18" charset="0"/>
                        <a:ea typeface="Calibri"/>
                        <a:cs typeface="Times New Roman" pitchFamily="18" charset="0"/>
                      </a:endParaRPr>
                    </a:p>
                  </a:txBody>
                  <a:tcPr marL="11159" marR="11159" marT="0" marB="0" anchor="ctr"/>
                </a:tc>
                <a:tc>
                  <a:txBody>
                    <a:bodyPr/>
                    <a:lstStyle/>
                    <a:p>
                      <a:pPr algn="just">
                        <a:lnSpc>
                          <a:spcPct val="115000"/>
                        </a:lnSpc>
                        <a:spcAft>
                          <a:spcPts val="0"/>
                        </a:spcAft>
                      </a:pPr>
                      <a:r>
                        <a:rPr lang="uk-UA" sz="1400">
                          <a:effectLst/>
                          <a:latin typeface="Times New Roman" pitchFamily="18" charset="0"/>
                          <a:cs typeface="Times New Roman" pitchFamily="18" charset="0"/>
                        </a:rPr>
                        <a:t>За предметним принципом </a:t>
                      </a:r>
                      <a:endParaRPr lang="uk-UA" sz="1400">
                        <a:effectLst/>
                        <a:latin typeface="Times New Roman" pitchFamily="18" charset="0"/>
                        <a:ea typeface="Calibri"/>
                        <a:cs typeface="Times New Roman" pitchFamily="18" charset="0"/>
                      </a:endParaRPr>
                    </a:p>
                  </a:txBody>
                  <a:tcPr marL="11159" marR="11159" marT="0" marB="0" anchor="ctr"/>
                </a:tc>
              </a:tr>
              <a:tr h="414546">
                <a:tc>
                  <a:txBody>
                    <a:bodyPr/>
                    <a:lstStyle/>
                    <a:p>
                      <a:pPr algn="just">
                        <a:lnSpc>
                          <a:spcPct val="115000"/>
                        </a:lnSpc>
                        <a:spcAft>
                          <a:spcPts val="0"/>
                        </a:spcAft>
                      </a:pPr>
                      <a:r>
                        <a:rPr lang="uk-UA" sz="1400">
                          <a:effectLst/>
                          <a:latin typeface="Times New Roman" pitchFamily="18" charset="0"/>
                          <a:cs typeface="Times New Roman" pitchFamily="18" charset="0"/>
                        </a:rPr>
                        <a:t>5 </a:t>
                      </a:r>
                      <a:endParaRPr lang="uk-UA" sz="1400">
                        <a:effectLst/>
                        <a:latin typeface="Times New Roman" pitchFamily="18" charset="0"/>
                        <a:ea typeface="Calibri"/>
                        <a:cs typeface="Times New Roman" pitchFamily="18" charset="0"/>
                      </a:endParaRPr>
                    </a:p>
                  </a:txBody>
                  <a:tcPr marL="11159" marR="11159" marT="0" marB="0" anchor="ctr"/>
                </a:tc>
                <a:tc>
                  <a:txBody>
                    <a:bodyPr/>
                    <a:lstStyle/>
                    <a:p>
                      <a:pPr algn="just">
                        <a:lnSpc>
                          <a:spcPct val="115000"/>
                        </a:lnSpc>
                        <a:spcAft>
                          <a:spcPts val="0"/>
                        </a:spcAft>
                      </a:pPr>
                      <a:r>
                        <a:rPr lang="uk-UA" sz="1400">
                          <a:effectLst/>
                          <a:latin typeface="Times New Roman" pitchFamily="18" charset="0"/>
                          <a:cs typeface="Times New Roman" pitchFamily="18" charset="0"/>
                        </a:rPr>
                        <a:t>Розроблення технологічного процесу </a:t>
                      </a:r>
                      <a:endParaRPr lang="uk-UA" sz="1400">
                        <a:effectLst/>
                        <a:latin typeface="Times New Roman" pitchFamily="18" charset="0"/>
                        <a:ea typeface="Calibri"/>
                        <a:cs typeface="Times New Roman" pitchFamily="18" charset="0"/>
                      </a:endParaRPr>
                    </a:p>
                  </a:txBody>
                  <a:tcPr marL="11159" marR="11159" marT="0" marB="0" anchor="ctr"/>
                </a:tc>
                <a:tc>
                  <a:txBody>
                    <a:bodyPr/>
                    <a:lstStyle/>
                    <a:p>
                      <a:pPr algn="just">
                        <a:lnSpc>
                          <a:spcPct val="115000"/>
                        </a:lnSpc>
                        <a:spcAft>
                          <a:spcPts val="0"/>
                        </a:spcAft>
                      </a:pPr>
                      <a:r>
                        <a:rPr lang="uk-UA" sz="1400">
                          <a:effectLst/>
                          <a:latin typeface="Times New Roman" pitchFamily="18" charset="0"/>
                          <a:cs typeface="Times New Roman" pitchFamily="18" charset="0"/>
                        </a:rPr>
                        <a:t>Укрупнений метод (на виріб) </a:t>
                      </a:r>
                      <a:endParaRPr lang="uk-UA" sz="1400">
                        <a:effectLst/>
                        <a:latin typeface="Times New Roman" pitchFamily="18" charset="0"/>
                        <a:ea typeface="Calibri"/>
                        <a:cs typeface="Times New Roman" pitchFamily="18" charset="0"/>
                      </a:endParaRPr>
                    </a:p>
                  </a:txBody>
                  <a:tcPr marL="11159" marR="11159" marT="0" marB="0" anchor="ctr"/>
                </a:tc>
                <a:tc>
                  <a:txBody>
                    <a:bodyPr/>
                    <a:lstStyle/>
                    <a:p>
                      <a:pPr algn="just">
                        <a:lnSpc>
                          <a:spcPct val="115000"/>
                        </a:lnSpc>
                        <a:spcAft>
                          <a:spcPts val="0"/>
                        </a:spcAft>
                      </a:pPr>
                      <a:r>
                        <a:rPr lang="uk-UA" sz="1400" dirty="0" err="1">
                          <a:effectLst/>
                          <a:latin typeface="Times New Roman" pitchFamily="18" charset="0"/>
                          <a:cs typeface="Times New Roman" pitchFamily="18" charset="0"/>
                        </a:rPr>
                        <a:t>Подетальна</a:t>
                      </a:r>
                      <a:r>
                        <a:rPr lang="uk-UA" sz="1400" dirty="0">
                          <a:effectLst/>
                          <a:latin typeface="Times New Roman" pitchFamily="18" charset="0"/>
                          <a:cs typeface="Times New Roman" pitchFamily="18" charset="0"/>
                        </a:rPr>
                        <a:t> </a:t>
                      </a:r>
                      <a:endParaRPr lang="uk-UA" sz="1400" dirty="0">
                        <a:effectLst/>
                        <a:latin typeface="Times New Roman" pitchFamily="18" charset="0"/>
                        <a:ea typeface="Calibri"/>
                        <a:cs typeface="Times New Roman" pitchFamily="18" charset="0"/>
                      </a:endParaRPr>
                    </a:p>
                  </a:txBody>
                  <a:tcPr marL="11159" marR="11159" marT="0" marB="0" anchor="ctr"/>
                </a:tc>
                <a:tc>
                  <a:txBody>
                    <a:bodyPr/>
                    <a:lstStyle/>
                    <a:p>
                      <a:pPr algn="just">
                        <a:lnSpc>
                          <a:spcPct val="115000"/>
                        </a:lnSpc>
                        <a:spcAft>
                          <a:spcPts val="0"/>
                        </a:spcAft>
                      </a:pPr>
                      <a:r>
                        <a:rPr lang="uk-UA" sz="1400">
                          <a:effectLst/>
                          <a:latin typeface="Times New Roman" pitchFamily="18" charset="0"/>
                          <a:cs typeface="Times New Roman" pitchFamily="18" charset="0"/>
                        </a:rPr>
                        <a:t>Подетально- поопераційна </a:t>
                      </a:r>
                      <a:endParaRPr lang="uk-UA" sz="1400">
                        <a:effectLst/>
                        <a:latin typeface="Times New Roman" pitchFamily="18" charset="0"/>
                        <a:ea typeface="Calibri"/>
                        <a:cs typeface="Times New Roman" pitchFamily="18" charset="0"/>
                      </a:endParaRPr>
                    </a:p>
                  </a:txBody>
                  <a:tcPr marL="11159" marR="11159" marT="0" marB="0" anchor="ctr"/>
                </a:tc>
              </a:tr>
              <a:tr h="344620">
                <a:tc>
                  <a:txBody>
                    <a:bodyPr/>
                    <a:lstStyle/>
                    <a:p>
                      <a:pPr algn="just">
                        <a:lnSpc>
                          <a:spcPct val="115000"/>
                        </a:lnSpc>
                        <a:spcAft>
                          <a:spcPts val="0"/>
                        </a:spcAft>
                      </a:pPr>
                      <a:r>
                        <a:rPr lang="uk-UA" sz="1400">
                          <a:effectLst/>
                          <a:latin typeface="Times New Roman" pitchFamily="18" charset="0"/>
                          <a:cs typeface="Times New Roman" pitchFamily="18" charset="0"/>
                        </a:rPr>
                        <a:t>6 </a:t>
                      </a:r>
                      <a:endParaRPr lang="uk-UA" sz="1400">
                        <a:effectLst/>
                        <a:latin typeface="Times New Roman" pitchFamily="18" charset="0"/>
                        <a:ea typeface="Calibri"/>
                        <a:cs typeface="Times New Roman" pitchFamily="18" charset="0"/>
                      </a:endParaRPr>
                    </a:p>
                  </a:txBody>
                  <a:tcPr marL="11159" marR="11159" marT="0" marB="0" anchor="ctr"/>
                </a:tc>
                <a:tc>
                  <a:txBody>
                    <a:bodyPr/>
                    <a:lstStyle/>
                    <a:p>
                      <a:pPr algn="just">
                        <a:lnSpc>
                          <a:spcPct val="115000"/>
                        </a:lnSpc>
                        <a:spcAft>
                          <a:spcPts val="0"/>
                        </a:spcAft>
                      </a:pPr>
                      <a:r>
                        <a:rPr lang="uk-UA" sz="1400">
                          <a:effectLst/>
                          <a:latin typeface="Times New Roman" pitchFamily="18" charset="0"/>
                          <a:cs typeface="Times New Roman" pitchFamily="18" charset="0"/>
                        </a:rPr>
                        <a:t>Інструмент, що застосовується </a:t>
                      </a:r>
                      <a:endParaRPr lang="uk-UA" sz="1400">
                        <a:effectLst/>
                        <a:latin typeface="Times New Roman" pitchFamily="18" charset="0"/>
                        <a:ea typeface="Calibri"/>
                        <a:cs typeface="Times New Roman" pitchFamily="18" charset="0"/>
                      </a:endParaRPr>
                    </a:p>
                  </a:txBody>
                  <a:tcPr marL="11159" marR="11159" marT="0" marB="0" anchor="ctr"/>
                </a:tc>
                <a:tc>
                  <a:txBody>
                    <a:bodyPr/>
                    <a:lstStyle/>
                    <a:p>
                      <a:pPr algn="just">
                        <a:lnSpc>
                          <a:spcPct val="115000"/>
                        </a:lnSpc>
                        <a:spcAft>
                          <a:spcPts val="0"/>
                        </a:spcAft>
                      </a:pPr>
                      <a:r>
                        <a:rPr lang="uk-UA" sz="1400">
                          <a:effectLst/>
                          <a:latin typeface="Times New Roman" pitchFamily="18" charset="0"/>
                          <a:cs typeface="Times New Roman" pitchFamily="18" charset="0"/>
                        </a:rPr>
                        <a:t>Універсальний, </a:t>
                      </a:r>
                      <a:endParaRPr lang="uk-UA" sz="1400">
                        <a:effectLst/>
                        <a:latin typeface="Times New Roman" pitchFamily="18" charset="0"/>
                        <a:ea typeface="Calibri"/>
                        <a:cs typeface="Times New Roman" pitchFamily="18" charset="0"/>
                      </a:endParaRPr>
                    </a:p>
                  </a:txBody>
                  <a:tcPr marL="11159" marR="11159" marT="0" marB="0" anchor="ctr"/>
                </a:tc>
                <a:tc>
                  <a:txBody>
                    <a:bodyPr/>
                    <a:lstStyle/>
                    <a:p>
                      <a:pPr algn="just">
                        <a:lnSpc>
                          <a:spcPct val="115000"/>
                        </a:lnSpc>
                        <a:spcAft>
                          <a:spcPts val="0"/>
                        </a:spcAft>
                      </a:pPr>
                      <a:r>
                        <a:rPr lang="uk-UA" sz="1400" dirty="0">
                          <a:effectLst/>
                          <a:latin typeface="Times New Roman" pitchFamily="18" charset="0"/>
                          <a:cs typeface="Times New Roman" pitchFamily="18" charset="0"/>
                        </a:rPr>
                        <a:t>Уніфікований</a:t>
                      </a:r>
                      <a:endParaRPr lang="uk-UA" sz="1400" dirty="0">
                        <a:effectLst/>
                        <a:latin typeface="Times New Roman" pitchFamily="18" charset="0"/>
                        <a:ea typeface="Calibri"/>
                        <a:cs typeface="Times New Roman" pitchFamily="18" charset="0"/>
                      </a:endParaRPr>
                    </a:p>
                  </a:txBody>
                  <a:tcPr marL="11159" marR="11159" marT="0" marB="0" anchor="ctr"/>
                </a:tc>
                <a:tc>
                  <a:txBody>
                    <a:bodyPr/>
                    <a:lstStyle/>
                    <a:p>
                      <a:pPr algn="just">
                        <a:lnSpc>
                          <a:spcPct val="115000"/>
                        </a:lnSpc>
                        <a:spcAft>
                          <a:spcPts val="0"/>
                        </a:spcAft>
                      </a:pPr>
                      <a:r>
                        <a:rPr lang="uk-UA" sz="1400">
                          <a:effectLst/>
                          <a:latin typeface="Times New Roman" pitchFamily="18" charset="0"/>
                          <a:cs typeface="Times New Roman" pitchFamily="18" charset="0"/>
                        </a:rPr>
                        <a:t>Спеціальний </a:t>
                      </a:r>
                      <a:endParaRPr lang="uk-UA" sz="1400">
                        <a:effectLst/>
                        <a:latin typeface="Times New Roman" pitchFamily="18" charset="0"/>
                        <a:ea typeface="Calibri"/>
                        <a:cs typeface="Times New Roman" pitchFamily="18" charset="0"/>
                      </a:endParaRPr>
                    </a:p>
                  </a:txBody>
                  <a:tcPr marL="11159" marR="11159" marT="0" marB="0" anchor="ctr"/>
                </a:tc>
              </a:tr>
              <a:tr h="924308">
                <a:tc>
                  <a:txBody>
                    <a:bodyPr/>
                    <a:lstStyle/>
                    <a:p>
                      <a:pPr algn="just">
                        <a:lnSpc>
                          <a:spcPct val="115000"/>
                        </a:lnSpc>
                        <a:spcAft>
                          <a:spcPts val="0"/>
                        </a:spcAft>
                      </a:pPr>
                      <a:r>
                        <a:rPr lang="uk-UA" sz="1400">
                          <a:effectLst/>
                          <a:latin typeface="Times New Roman" pitchFamily="18" charset="0"/>
                          <a:cs typeface="Times New Roman" pitchFamily="18" charset="0"/>
                        </a:rPr>
                        <a:t>7 </a:t>
                      </a:r>
                      <a:endParaRPr lang="uk-UA" sz="1400">
                        <a:effectLst/>
                        <a:latin typeface="Times New Roman" pitchFamily="18" charset="0"/>
                        <a:ea typeface="Calibri"/>
                        <a:cs typeface="Times New Roman" pitchFamily="18" charset="0"/>
                      </a:endParaRPr>
                    </a:p>
                  </a:txBody>
                  <a:tcPr marL="11159" marR="11159" marT="0" marB="0" anchor="ctr"/>
                </a:tc>
                <a:tc>
                  <a:txBody>
                    <a:bodyPr/>
                    <a:lstStyle/>
                    <a:p>
                      <a:pPr algn="just">
                        <a:lnSpc>
                          <a:spcPct val="115000"/>
                        </a:lnSpc>
                        <a:spcAft>
                          <a:spcPts val="0"/>
                        </a:spcAft>
                      </a:pPr>
                      <a:r>
                        <a:rPr lang="uk-UA" sz="1400">
                          <a:effectLst/>
                          <a:latin typeface="Times New Roman" pitchFamily="18" charset="0"/>
                          <a:cs typeface="Times New Roman" pitchFamily="18" charset="0"/>
                        </a:rPr>
                        <a:t>Закріплення деталей та операцій за верстатами </a:t>
                      </a:r>
                      <a:endParaRPr lang="uk-UA" sz="1400">
                        <a:effectLst/>
                        <a:latin typeface="Times New Roman" pitchFamily="18" charset="0"/>
                        <a:ea typeface="Calibri"/>
                        <a:cs typeface="Times New Roman" pitchFamily="18" charset="0"/>
                      </a:endParaRPr>
                    </a:p>
                  </a:txBody>
                  <a:tcPr marL="11159" marR="11159" marT="0" marB="0" anchor="ctr"/>
                </a:tc>
                <a:tc>
                  <a:txBody>
                    <a:bodyPr/>
                    <a:lstStyle/>
                    <a:p>
                      <a:pPr algn="just">
                        <a:lnSpc>
                          <a:spcPct val="115000"/>
                        </a:lnSpc>
                        <a:spcAft>
                          <a:spcPts val="0"/>
                        </a:spcAft>
                      </a:pPr>
                      <a:r>
                        <a:rPr lang="uk-UA" sz="1400">
                          <a:effectLst/>
                          <a:latin typeface="Times New Roman" pitchFamily="18" charset="0"/>
                          <a:cs typeface="Times New Roman" pitchFamily="18" charset="0"/>
                        </a:rPr>
                        <a:t>Спеціально не закріплені</a:t>
                      </a:r>
                    </a:p>
                    <a:p>
                      <a:pPr algn="just">
                        <a:lnSpc>
                          <a:spcPct val="115000"/>
                        </a:lnSpc>
                        <a:spcAft>
                          <a:spcPts val="0"/>
                        </a:spcAft>
                      </a:pPr>
                      <a:r>
                        <a:rPr lang="uk-UA" sz="1400">
                          <a:effectLst/>
                          <a:latin typeface="Times New Roman" pitchFamily="18" charset="0"/>
                          <a:cs typeface="Times New Roman" pitchFamily="18" charset="0"/>
                        </a:rPr>
                        <a:t>Кзо≥40 </a:t>
                      </a:r>
                      <a:endParaRPr lang="uk-UA" sz="1400">
                        <a:effectLst/>
                        <a:latin typeface="Times New Roman" pitchFamily="18" charset="0"/>
                        <a:ea typeface="Calibri"/>
                        <a:cs typeface="Times New Roman" pitchFamily="18" charset="0"/>
                      </a:endParaRPr>
                    </a:p>
                  </a:txBody>
                  <a:tcPr marL="11159" marR="11159" marT="0" marB="0" anchor="ctr"/>
                </a:tc>
                <a:tc>
                  <a:txBody>
                    <a:bodyPr/>
                    <a:lstStyle/>
                    <a:p>
                      <a:pPr algn="just">
                        <a:lnSpc>
                          <a:spcPct val="115000"/>
                        </a:lnSpc>
                        <a:spcAft>
                          <a:spcPts val="0"/>
                        </a:spcAft>
                      </a:pPr>
                      <a:r>
                        <a:rPr lang="uk-UA" sz="1400" dirty="0">
                          <a:effectLst/>
                          <a:latin typeface="Times New Roman" pitchFamily="18" charset="0"/>
                          <a:cs typeface="Times New Roman" pitchFamily="18" charset="0"/>
                        </a:rPr>
                        <a:t>20≤Кзо≤40</a:t>
                      </a:r>
                    </a:p>
                    <a:p>
                      <a:pPr algn="just">
                        <a:lnSpc>
                          <a:spcPct val="115000"/>
                        </a:lnSpc>
                        <a:spcAft>
                          <a:spcPts val="0"/>
                        </a:spcAft>
                      </a:pPr>
                      <a:r>
                        <a:rPr lang="uk-UA" sz="1400" dirty="0">
                          <a:effectLst/>
                          <a:latin typeface="Times New Roman" pitchFamily="18" charset="0"/>
                          <a:cs typeface="Times New Roman" pitchFamily="18" charset="0"/>
                        </a:rPr>
                        <a:t>10≤Кзо≤20</a:t>
                      </a:r>
                    </a:p>
                    <a:p>
                      <a:pPr algn="just">
                        <a:lnSpc>
                          <a:spcPct val="115000"/>
                        </a:lnSpc>
                        <a:spcAft>
                          <a:spcPts val="0"/>
                        </a:spcAft>
                      </a:pPr>
                      <a:r>
                        <a:rPr lang="uk-UA" sz="1400" dirty="0">
                          <a:effectLst/>
                          <a:latin typeface="Times New Roman" pitchFamily="18" charset="0"/>
                          <a:cs typeface="Times New Roman" pitchFamily="18" charset="0"/>
                        </a:rPr>
                        <a:t>1≤Кзо≤1</a:t>
                      </a:r>
                    </a:p>
                    <a:p>
                      <a:pPr algn="just">
                        <a:lnSpc>
                          <a:spcPct val="115000"/>
                        </a:lnSpc>
                        <a:spcAft>
                          <a:spcPts val="0"/>
                        </a:spcAft>
                      </a:pPr>
                      <a:r>
                        <a:rPr lang="uk-UA" sz="1400" dirty="0">
                          <a:effectLst/>
                          <a:latin typeface="Times New Roman" pitchFamily="18" charset="0"/>
                          <a:cs typeface="Times New Roman" pitchFamily="18" charset="0"/>
                        </a:rPr>
                        <a:t> </a:t>
                      </a:r>
                      <a:endParaRPr lang="uk-UA" sz="1400" dirty="0">
                        <a:effectLst/>
                        <a:latin typeface="Times New Roman" pitchFamily="18" charset="0"/>
                        <a:ea typeface="Calibri"/>
                        <a:cs typeface="Times New Roman" pitchFamily="18" charset="0"/>
                      </a:endParaRPr>
                    </a:p>
                  </a:txBody>
                  <a:tcPr marL="11159" marR="11159" marT="0" marB="0" anchor="ctr"/>
                </a:tc>
                <a:tc>
                  <a:txBody>
                    <a:bodyPr/>
                    <a:lstStyle/>
                    <a:p>
                      <a:pPr algn="just">
                        <a:lnSpc>
                          <a:spcPct val="115000"/>
                        </a:lnSpc>
                        <a:spcAft>
                          <a:spcPts val="0"/>
                        </a:spcAft>
                      </a:pPr>
                      <a:r>
                        <a:rPr lang="uk-UA" sz="1400" dirty="0">
                          <a:effectLst/>
                          <a:latin typeface="Times New Roman" pitchFamily="18" charset="0"/>
                          <a:cs typeface="Times New Roman" pitchFamily="18" charset="0"/>
                        </a:rPr>
                        <a:t>На кожному верстаті виконується одна й та ж операція над однією деталлю </a:t>
                      </a:r>
                      <a:r>
                        <a:rPr lang="uk-UA" sz="1400" dirty="0" smtClean="0">
                          <a:effectLst/>
                          <a:latin typeface="Times New Roman" pitchFamily="18" charset="0"/>
                          <a:cs typeface="Times New Roman" pitchFamily="18" charset="0"/>
                        </a:rPr>
                        <a:t>Кзо=1</a:t>
                      </a:r>
                      <a:r>
                        <a:rPr lang="ru-RU" sz="1400" dirty="0">
                          <a:effectLst/>
                          <a:latin typeface="Times New Roman" pitchFamily="18" charset="0"/>
                          <a:cs typeface="Times New Roman" pitchFamily="18" charset="0"/>
                        </a:rPr>
                        <a:t> </a:t>
                      </a:r>
                      <a:endParaRPr lang="uk-UA" sz="1400" dirty="0">
                        <a:effectLst/>
                        <a:latin typeface="Times New Roman" pitchFamily="18" charset="0"/>
                        <a:ea typeface="Calibri"/>
                        <a:cs typeface="Times New Roman" pitchFamily="18" charset="0"/>
                      </a:endParaRPr>
                    </a:p>
                  </a:txBody>
                  <a:tcPr marL="11159" marR="11159" marT="0" marB="0" anchor="ctr"/>
                </a:tc>
              </a:tr>
              <a:tr h="374900">
                <a:tc>
                  <a:txBody>
                    <a:bodyPr/>
                    <a:lstStyle/>
                    <a:p>
                      <a:pPr algn="just">
                        <a:lnSpc>
                          <a:spcPct val="115000"/>
                        </a:lnSpc>
                        <a:spcAft>
                          <a:spcPts val="0"/>
                        </a:spcAft>
                      </a:pPr>
                      <a:r>
                        <a:rPr lang="uk-UA" sz="1400">
                          <a:effectLst/>
                          <a:latin typeface="Times New Roman" pitchFamily="18" charset="0"/>
                          <a:cs typeface="Times New Roman" pitchFamily="18" charset="0"/>
                        </a:rPr>
                        <a:t>8 </a:t>
                      </a:r>
                      <a:endParaRPr lang="uk-UA" sz="1400">
                        <a:effectLst/>
                        <a:latin typeface="Times New Roman" pitchFamily="18" charset="0"/>
                        <a:ea typeface="Calibri"/>
                        <a:cs typeface="Times New Roman" pitchFamily="18" charset="0"/>
                      </a:endParaRPr>
                    </a:p>
                  </a:txBody>
                  <a:tcPr marL="11159" marR="11159" marT="0" marB="0" anchor="ctr"/>
                </a:tc>
                <a:tc>
                  <a:txBody>
                    <a:bodyPr/>
                    <a:lstStyle/>
                    <a:p>
                      <a:pPr algn="just">
                        <a:lnSpc>
                          <a:spcPct val="115000"/>
                        </a:lnSpc>
                        <a:spcAft>
                          <a:spcPts val="0"/>
                        </a:spcAft>
                      </a:pPr>
                      <a:r>
                        <a:rPr lang="uk-UA" sz="1400">
                          <a:effectLst/>
                          <a:latin typeface="Times New Roman" pitchFamily="18" charset="0"/>
                          <a:cs typeface="Times New Roman" pitchFamily="18" charset="0"/>
                        </a:rPr>
                        <a:t>Кваліфікація робітників </a:t>
                      </a:r>
                      <a:endParaRPr lang="uk-UA" sz="1400">
                        <a:effectLst/>
                        <a:latin typeface="Times New Roman" pitchFamily="18" charset="0"/>
                        <a:ea typeface="Calibri"/>
                        <a:cs typeface="Times New Roman" pitchFamily="18" charset="0"/>
                      </a:endParaRPr>
                    </a:p>
                  </a:txBody>
                  <a:tcPr marL="11159" marR="11159" marT="0" marB="0" anchor="ctr"/>
                </a:tc>
                <a:tc>
                  <a:txBody>
                    <a:bodyPr/>
                    <a:lstStyle/>
                    <a:p>
                      <a:pPr algn="just">
                        <a:lnSpc>
                          <a:spcPct val="115000"/>
                        </a:lnSpc>
                        <a:spcAft>
                          <a:spcPts val="0"/>
                        </a:spcAft>
                      </a:pPr>
                      <a:r>
                        <a:rPr lang="uk-UA" sz="1400">
                          <a:effectLst/>
                          <a:latin typeface="Times New Roman" pitchFamily="18" charset="0"/>
                          <a:cs typeface="Times New Roman" pitchFamily="18" charset="0"/>
                        </a:rPr>
                        <a:t>Висока </a:t>
                      </a:r>
                      <a:endParaRPr lang="uk-UA" sz="1400">
                        <a:effectLst/>
                        <a:latin typeface="Times New Roman" pitchFamily="18" charset="0"/>
                        <a:ea typeface="Calibri"/>
                        <a:cs typeface="Times New Roman" pitchFamily="18" charset="0"/>
                      </a:endParaRPr>
                    </a:p>
                  </a:txBody>
                  <a:tcPr marL="11159" marR="11159" marT="0" marB="0" anchor="ctr"/>
                </a:tc>
                <a:tc>
                  <a:txBody>
                    <a:bodyPr/>
                    <a:lstStyle/>
                    <a:p>
                      <a:pPr algn="just">
                        <a:lnSpc>
                          <a:spcPct val="115000"/>
                        </a:lnSpc>
                        <a:spcAft>
                          <a:spcPts val="0"/>
                        </a:spcAft>
                      </a:pPr>
                      <a:r>
                        <a:rPr lang="uk-UA" sz="1400" dirty="0">
                          <a:effectLst/>
                          <a:latin typeface="Times New Roman" pitchFamily="18" charset="0"/>
                          <a:cs typeface="Times New Roman" pitchFamily="18" charset="0"/>
                        </a:rPr>
                        <a:t>Середня </a:t>
                      </a:r>
                      <a:endParaRPr lang="uk-UA" sz="1400" dirty="0">
                        <a:effectLst/>
                        <a:latin typeface="Times New Roman" pitchFamily="18" charset="0"/>
                        <a:ea typeface="Calibri"/>
                        <a:cs typeface="Times New Roman" pitchFamily="18" charset="0"/>
                      </a:endParaRPr>
                    </a:p>
                  </a:txBody>
                  <a:tcPr marL="11159" marR="11159" marT="0" marB="0" anchor="ctr"/>
                </a:tc>
                <a:tc>
                  <a:txBody>
                    <a:bodyPr/>
                    <a:lstStyle/>
                    <a:p>
                      <a:pPr algn="just">
                        <a:lnSpc>
                          <a:spcPct val="115000"/>
                        </a:lnSpc>
                        <a:spcAft>
                          <a:spcPts val="0"/>
                        </a:spcAft>
                      </a:pPr>
                      <a:r>
                        <a:rPr lang="uk-UA" sz="1400">
                          <a:effectLst/>
                          <a:latin typeface="Times New Roman" pitchFamily="18" charset="0"/>
                          <a:cs typeface="Times New Roman" pitchFamily="18" charset="0"/>
                        </a:rPr>
                        <a:t>Низька </a:t>
                      </a:r>
                      <a:endParaRPr lang="uk-UA" sz="1400">
                        <a:effectLst/>
                        <a:latin typeface="Times New Roman" pitchFamily="18" charset="0"/>
                        <a:ea typeface="Calibri"/>
                        <a:cs typeface="Times New Roman" pitchFamily="18" charset="0"/>
                      </a:endParaRPr>
                    </a:p>
                  </a:txBody>
                  <a:tcPr marL="11159" marR="11159" marT="0" marB="0" anchor="ctr"/>
                </a:tc>
              </a:tr>
              <a:tr h="414546">
                <a:tc>
                  <a:txBody>
                    <a:bodyPr/>
                    <a:lstStyle/>
                    <a:p>
                      <a:pPr algn="just">
                        <a:lnSpc>
                          <a:spcPct val="115000"/>
                        </a:lnSpc>
                        <a:spcAft>
                          <a:spcPts val="0"/>
                        </a:spcAft>
                      </a:pPr>
                      <a:r>
                        <a:rPr lang="uk-UA" sz="1400">
                          <a:effectLst/>
                          <a:latin typeface="Times New Roman" pitchFamily="18" charset="0"/>
                          <a:cs typeface="Times New Roman" pitchFamily="18" charset="0"/>
                        </a:rPr>
                        <a:t>9 </a:t>
                      </a:r>
                      <a:endParaRPr lang="uk-UA" sz="1400">
                        <a:effectLst/>
                        <a:latin typeface="Times New Roman" pitchFamily="18" charset="0"/>
                        <a:ea typeface="Calibri"/>
                        <a:cs typeface="Times New Roman" pitchFamily="18" charset="0"/>
                      </a:endParaRPr>
                    </a:p>
                  </a:txBody>
                  <a:tcPr marL="11159" marR="11159" marT="0" marB="0" anchor="ctr"/>
                </a:tc>
                <a:tc>
                  <a:txBody>
                    <a:bodyPr/>
                    <a:lstStyle/>
                    <a:p>
                      <a:pPr algn="just">
                        <a:lnSpc>
                          <a:spcPct val="115000"/>
                        </a:lnSpc>
                        <a:spcAft>
                          <a:spcPts val="0"/>
                        </a:spcAft>
                      </a:pPr>
                      <a:r>
                        <a:rPr lang="uk-UA" sz="1400">
                          <a:effectLst/>
                          <a:latin typeface="Times New Roman" pitchFamily="18" charset="0"/>
                          <a:cs typeface="Times New Roman" pitchFamily="18" charset="0"/>
                        </a:rPr>
                        <a:t>Метод організації виробництва</a:t>
                      </a:r>
                      <a:endParaRPr lang="uk-UA" sz="1400">
                        <a:effectLst/>
                        <a:latin typeface="Times New Roman" pitchFamily="18" charset="0"/>
                        <a:ea typeface="Calibri"/>
                        <a:cs typeface="Times New Roman" pitchFamily="18" charset="0"/>
                      </a:endParaRPr>
                    </a:p>
                  </a:txBody>
                  <a:tcPr marL="11159" marR="11159" marT="0" marB="0" anchor="ctr"/>
                </a:tc>
                <a:tc>
                  <a:txBody>
                    <a:bodyPr/>
                    <a:lstStyle/>
                    <a:p>
                      <a:pPr algn="just">
                        <a:lnSpc>
                          <a:spcPct val="115000"/>
                        </a:lnSpc>
                        <a:spcAft>
                          <a:spcPts val="0"/>
                        </a:spcAft>
                      </a:pPr>
                      <a:r>
                        <a:rPr lang="uk-UA" sz="1400">
                          <a:effectLst/>
                          <a:latin typeface="Times New Roman" pitchFamily="18" charset="0"/>
                          <a:cs typeface="Times New Roman" pitchFamily="18" charset="0"/>
                        </a:rPr>
                        <a:t>Непотоковий (одиничний)</a:t>
                      </a:r>
                      <a:endParaRPr lang="uk-UA" sz="1400">
                        <a:effectLst/>
                        <a:latin typeface="Times New Roman" pitchFamily="18" charset="0"/>
                        <a:ea typeface="Calibri"/>
                        <a:cs typeface="Times New Roman" pitchFamily="18" charset="0"/>
                      </a:endParaRPr>
                    </a:p>
                  </a:txBody>
                  <a:tcPr marL="11159" marR="11159" marT="0" marB="0" anchor="ctr"/>
                </a:tc>
                <a:tc>
                  <a:txBody>
                    <a:bodyPr/>
                    <a:lstStyle/>
                    <a:p>
                      <a:pPr algn="just">
                        <a:lnSpc>
                          <a:spcPct val="115000"/>
                        </a:lnSpc>
                        <a:spcAft>
                          <a:spcPts val="0"/>
                        </a:spcAft>
                      </a:pPr>
                      <a:r>
                        <a:rPr lang="uk-UA" sz="1400" dirty="0" err="1">
                          <a:effectLst/>
                          <a:latin typeface="Times New Roman" pitchFamily="18" charset="0"/>
                          <a:cs typeface="Times New Roman" pitchFamily="18" charset="0"/>
                        </a:rPr>
                        <a:t>Непотоковий</a:t>
                      </a:r>
                      <a:r>
                        <a:rPr lang="uk-UA" sz="1400" dirty="0">
                          <a:effectLst/>
                          <a:latin typeface="Times New Roman" pitchFamily="18" charset="0"/>
                          <a:cs typeface="Times New Roman" pitchFamily="18" charset="0"/>
                        </a:rPr>
                        <a:t> (</a:t>
                      </a:r>
                      <a:r>
                        <a:rPr lang="uk-UA" sz="1400" dirty="0" err="1">
                          <a:effectLst/>
                          <a:latin typeface="Times New Roman" pitchFamily="18" charset="0"/>
                          <a:cs typeface="Times New Roman" pitchFamily="18" charset="0"/>
                        </a:rPr>
                        <a:t>партіонний</a:t>
                      </a:r>
                      <a:r>
                        <a:rPr lang="uk-UA" sz="1400" dirty="0">
                          <a:effectLst/>
                          <a:latin typeface="Times New Roman" pitchFamily="18" charset="0"/>
                          <a:cs typeface="Times New Roman" pitchFamily="18" charset="0"/>
                        </a:rPr>
                        <a:t>)</a:t>
                      </a:r>
                      <a:endParaRPr lang="uk-UA" sz="1400" dirty="0">
                        <a:effectLst/>
                        <a:latin typeface="Times New Roman" pitchFamily="18" charset="0"/>
                        <a:ea typeface="Calibri"/>
                        <a:cs typeface="Times New Roman" pitchFamily="18" charset="0"/>
                      </a:endParaRPr>
                    </a:p>
                  </a:txBody>
                  <a:tcPr marL="11159" marR="11159" marT="0" marB="0" anchor="ctr"/>
                </a:tc>
                <a:tc>
                  <a:txBody>
                    <a:bodyPr/>
                    <a:lstStyle/>
                    <a:p>
                      <a:pPr algn="just">
                        <a:lnSpc>
                          <a:spcPct val="115000"/>
                        </a:lnSpc>
                        <a:spcAft>
                          <a:spcPts val="0"/>
                        </a:spcAft>
                      </a:pPr>
                      <a:r>
                        <a:rPr lang="uk-UA" sz="1400" dirty="0">
                          <a:effectLst/>
                          <a:latin typeface="Times New Roman" pitchFamily="18" charset="0"/>
                          <a:cs typeface="Times New Roman" pitchFamily="18" charset="0"/>
                        </a:rPr>
                        <a:t>Потоковий (автоматизований)</a:t>
                      </a:r>
                      <a:endParaRPr lang="uk-UA" sz="1400" dirty="0">
                        <a:effectLst/>
                        <a:latin typeface="Times New Roman" pitchFamily="18" charset="0"/>
                        <a:ea typeface="Calibri"/>
                        <a:cs typeface="Times New Roman" pitchFamily="18" charset="0"/>
                      </a:endParaRPr>
                    </a:p>
                  </a:txBody>
                  <a:tcPr marL="11159" marR="11159" marT="0" marB="0" anchor="ctr"/>
                </a:tc>
              </a:tr>
              <a:tr h="414546">
                <a:tc>
                  <a:txBody>
                    <a:bodyPr/>
                    <a:lstStyle/>
                    <a:p>
                      <a:pPr algn="just">
                        <a:lnSpc>
                          <a:spcPct val="115000"/>
                        </a:lnSpc>
                        <a:spcAft>
                          <a:spcPts val="0"/>
                        </a:spcAft>
                      </a:pPr>
                      <a:r>
                        <a:rPr lang="uk-UA" sz="1400">
                          <a:effectLst/>
                          <a:latin typeface="Times New Roman" pitchFamily="18" charset="0"/>
                          <a:cs typeface="Times New Roman" pitchFamily="18" charset="0"/>
                        </a:rPr>
                        <a:t>10 </a:t>
                      </a:r>
                      <a:endParaRPr lang="uk-UA" sz="1400">
                        <a:effectLst/>
                        <a:latin typeface="Times New Roman" pitchFamily="18" charset="0"/>
                        <a:ea typeface="Calibri"/>
                        <a:cs typeface="Times New Roman" pitchFamily="18" charset="0"/>
                      </a:endParaRPr>
                    </a:p>
                  </a:txBody>
                  <a:tcPr marL="11159" marR="11159" marT="0" marB="0" anchor="ctr"/>
                </a:tc>
                <a:tc>
                  <a:txBody>
                    <a:bodyPr/>
                    <a:lstStyle/>
                    <a:p>
                      <a:pPr algn="just">
                        <a:lnSpc>
                          <a:spcPct val="115000"/>
                        </a:lnSpc>
                        <a:spcAft>
                          <a:spcPts val="0"/>
                        </a:spcAft>
                      </a:pPr>
                      <a:r>
                        <a:rPr lang="uk-UA" sz="1400">
                          <a:effectLst/>
                          <a:latin typeface="Times New Roman" pitchFamily="18" charset="0"/>
                          <a:cs typeface="Times New Roman" pitchFamily="18" charset="0"/>
                        </a:rPr>
                        <a:t>Собівартість</a:t>
                      </a:r>
                    </a:p>
                    <a:p>
                      <a:pPr algn="just">
                        <a:lnSpc>
                          <a:spcPct val="115000"/>
                        </a:lnSpc>
                        <a:spcAft>
                          <a:spcPts val="0"/>
                        </a:spcAft>
                      </a:pPr>
                      <a:r>
                        <a:rPr lang="uk-UA" sz="1400">
                          <a:effectLst/>
                          <a:latin typeface="Times New Roman" pitchFamily="18" charset="0"/>
                          <a:cs typeface="Times New Roman" pitchFamily="18" charset="0"/>
                        </a:rPr>
                        <a:t>одиниці продукції </a:t>
                      </a:r>
                      <a:endParaRPr lang="uk-UA" sz="1400">
                        <a:effectLst/>
                        <a:latin typeface="Times New Roman" pitchFamily="18" charset="0"/>
                        <a:ea typeface="Calibri"/>
                        <a:cs typeface="Times New Roman" pitchFamily="18" charset="0"/>
                      </a:endParaRPr>
                    </a:p>
                  </a:txBody>
                  <a:tcPr marL="11159" marR="11159" marT="0" marB="0" anchor="ctr"/>
                </a:tc>
                <a:tc>
                  <a:txBody>
                    <a:bodyPr/>
                    <a:lstStyle/>
                    <a:p>
                      <a:pPr algn="just">
                        <a:lnSpc>
                          <a:spcPct val="115000"/>
                        </a:lnSpc>
                        <a:spcAft>
                          <a:spcPts val="0"/>
                        </a:spcAft>
                      </a:pPr>
                      <a:r>
                        <a:rPr lang="uk-UA" sz="1400">
                          <a:effectLst/>
                          <a:latin typeface="Times New Roman" pitchFamily="18" charset="0"/>
                          <a:cs typeface="Times New Roman" pitchFamily="18" charset="0"/>
                        </a:rPr>
                        <a:t>Висока </a:t>
                      </a:r>
                      <a:endParaRPr lang="uk-UA" sz="1400">
                        <a:effectLst/>
                        <a:latin typeface="Times New Roman" pitchFamily="18" charset="0"/>
                        <a:ea typeface="Calibri"/>
                        <a:cs typeface="Times New Roman" pitchFamily="18" charset="0"/>
                      </a:endParaRPr>
                    </a:p>
                  </a:txBody>
                  <a:tcPr marL="11159" marR="11159" marT="0" marB="0" anchor="ctr"/>
                </a:tc>
                <a:tc>
                  <a:txBody>
                    <a:bodyPr/>
                    <a:lstStyle/>
                    <a:p>
                      <a:pPr algn="just">
                        <a:lnSpc>
                          <a:spcPct val="115000"/>
                        </a:lnSpc>
                        <a:spcAft>
                          <a:spcPts val="0"/>
                        </a:spcAft>
                      </a:pPr>
                      <a:r>
                        <a:rPr lang="uk-UA" sz="1400">
                          <a:effectLst/>
                          <a:latin typeface="Times New Roman" pitchFamily="18" charset="0"/>
                          <a:cs typeface="Times New Roman" pitchFamily="18" charset="0"/>
                        </a:rPr>
                        <a:t>Середня </a:t>
                      </a:r>
                      <a:endParaRPr lang="uk-UA" sz="1400">
                        <a:effectLst/>
                        <a:latin typeface="Times New Roman" pitchFamily="18" charset="0"/>
                        <a:ea typeface="Calibri"/>
                        <a:cs typeface="Times New Roman" pitchFamily="18" charset="0"/>
                      </a:endParaRPr>
                    </a:p>
                  </a:txBody>
                  <a:tcPr marL="11159" marR="11159" marT="0" marB="0" anchor="ctr"/>
                </a:tc>
                <a:tc>
                  <a:txBody>
                    <a:bodyPr/>
                    <a:lstStyle/>
                    <a:p>
                      <a:pPr algn="just">
                        <a:lnSpc>
                          <a:spcPct val="115000"/>
                        </a:lnSpc>
                        <a:spcAft>
                          <a:spcPts val="0"/>
                        </a:spcAft>
                      </a:pPr>
                      <a:r>
                        <a:rPr lang="uk-UA" sz="1400" dirty="0">
                          <a:effectLst/>
                          <a:latin typeface="Times New Roman" pitchFamily="18" charset="0"/>
                          <a:cs typeface="Times New Roman" pitchFamily="18" charset="0"/>
                        </a:rPr>
                        <a:t>Низька </a:t>
                      </a:r>
                      <a:endParaRPr lang="uk-UA" sz="1400" dirty="0">
                        <a:effectLst/>
                        <a:latin typeface="Times New Roman" pitchFamily="18" charset="0"/>
                        <a:ea typeface="Calibri"/>
                        <a:cs typeface="Times New Roman" pitchFamily="18" charset="0"/>
                      </a:endParaRPr>
                    </a:p>
                  </a:txBody>
                  <a:tcPr marL="11159" marR="11159" marT="0" marB="0" anchor="ctr"/>
                </a:tc>
              </a:tr>
              <a:tr h="414546">
                <a:tc>
                  <a:txBody>
                    <a:bodyPr/>
                    <a:lstStyle/>
                    <a:p>
                      <a:pPr algn="just">
                        <a:lnSpc>
                          <a:spcPct val="115000"/>
                        </a:lnSpc>
                        <a:spcAft>
                          <a:spcPts val="0"/>
                        </a:spcAft>
                      </a:pPr>
                      <a:r>
                        <a:rPr lang="uk-UA" sz="1400">
                          <a:effectLst/>
                          <a:latin typeface="Times New Roman" pitchFamily="18" charset="0"/>
                          <a:cs typeface="Times New Roman" pitchFamily="18" charset="0"/>
                        </a:rPr>
                        <a:t>11</a:t>
                      </a:r>
                      <a:endParaRPr lang="uk-UA" sz="1400">
                        <a:effectLst/>
                        <a:latin typeface="Times New Roman" pitchFamily="18" charset="0"/>
                        <a:ea typeface="Calibri"/>
                        <a:cs typeface="Times New Roman" pitchFamily="18" charset="0"/>
                      </a:endParaRPr>
                    </a:p>
                  </a:txBody>
                  <a:tcPr marL="11159" marR="11159" marT="0" marB="0" anchor="ctr"/>
                </a:tc>
                <a:tc>
                  <a:txBody>
                    <a:bodyPr/>
                    <a:lstStyle/>
                    <a:p>
                      <a:pPr algn="just">
                        <a:lnSpc>
                          <a:spcPct val="115000"/>
                        </a:lnSpc>
                        <a:spcAft>
                          <a:spcPts val="0"/>
                        </a:spcAft>
                      </a:pPr>
                      <a:r>
                        <a:rPr lang="uk-UA" sz="1400">
                          <a:effectLst/>
                          <a:latin typeface="Times New Roman" pitchFamily="18" charset="0"/>
                          <a:cs typeface="Times New Roman" pitchFamily="18" charset="0"/>
                        </a:rPr>
                        <a:t>Тривалість виробничого циклу</a:t>
                      </a:r>
                      <a:endParaRPr lang="uk-UA" sz="1400">
                        <a:effectLst/>
                        <a:latin typeface="Times New Roman" pitchFamily="18" charset="0"/>
                        <a:ea typeface="Calibri"/>
                        <a:cs typeface="Times New Roman" pitchFamily="18" charset="0"/>
                      </a:endParaRPr>
                    </a:p>
                  </a:txBody>
                  <a:tcPr marL="11159" marR="11159" marT="0" marB="0" anchor="ctr"/>
                </a:tc>
                <a:tc>
                  <a:txBody>
                    <a:bodyPr/>
                    <a:lstStyle/>
                    <a:p>
                      <a:pPr algn="just">
                        <a:lnSpc>
                          <a:spcPct val="115000"/>
                        </a:lnSpc>
                        <a:spcAft>
                          <a:spcPts val="0"/>
                        </a:spcAft>
                      </a:pPr>
                      <a:r>
                        <a:rPr lang="uk-UA" sz="1400">
                          <a:effectLst/>
                          <a:latin typeface="Times New Roman" pitchFamily="18" charset="0"/>
                          <a:cs typeface="Times New Roman" pitchFamily="18" charset="0"/>
                        </a:rPr>
                        <a:t>Велика </a:t>
                      </a:r>
                      <a:endParaRPr lang="uk-UA" sz="1400">
                        <a:effectLst/>
                        <a:latin typeface="Times New Roman" pitchFamily="18" charset="0"/>
                        <a:ea typeface="Calibri"/>
                        <a:cs typeface="Times New Roman" pitchFamily="18" charset="0"/>
                      </a:endParaRPr>
                    </a:p>
                  </a:txBody>
                  <a:tcPr marL="11159" marR="11159" marT="0" marB="0" anchor="ctr"/>
                </a:tc>
                <a:tc>
                  <a:txBody>
                    <a:bodyPr/>
                    <a:lstStyle/>
                    <a:p>
                      <a:pPr algn="just">
                        <a:lnSpc>
                          <a:spcPct val="115000"/>
                        </a:lnSpc>
                        <a:spcAft>
                          <a:spcPts val="0"/>
                        </a:spcAft>
                      </a:pPr>
                      <a:r>
                        <a:rPr lang="uk-UA" sz="1400">
                          <a:effectLst/>
                          <a:latin typeface="Times New Roman" pitchFamily="18" charset="0"/>
                          <a:cs typeface="Times New Roman" pitchFamily="18" charset="0"/>
                        </a:rPr>
                        <a:t>Середня </a:t>
                      </a:r>
                      <a:endParaRPr lang="uk-UA" sz="1400">
                        <a:effectLst/>
                        <a:latin typeface="Times New Roman" pitchFamily="18" charset="0"/>
                        <a:ea typeface="Calibri"/>
                        <a:cs typeface="Times New Roman" pitchFamily="18" charset="0"/>
                      </a:endParaRPr>
                    </a:p>
                  </a:txBody>
                  <a:tcPr marL="11159" marR="11159" marT="0" marB="0" anchor="ctr"/>
                </a:tc>
                <a:tc>
                  <a:txBody>
                    <a:bodyPr/>
                    <a:lstStyle/>
                    <a:p>
                      <a:pPr algn="just">
                        <a:lnSpc>
                          <a:spcPct val="115000"/>
                        </a:lnSpc>
                        <a:spcAft>
                          <a:spcPts val="0"/>
                        </a:spcAft>
                      </a:pPr>
                      <a:r>
                        <a:rPr lang="uk-UA" sz="1400" dirty="0">
                          <a:effectLst/>
                          <a:latin typeface="Times New Roman" pitchFamily="18" charset="0"/>
                          <a:cs typeface="Times New Roman" pitchFamily="18" charset="0"/>
                        </a:rPr>
                        <a:t>Низька </a:t>
                      </a:r>
                      <a:endParaRPr lang="uk-UA" sz="1400" dirty="0">
                        <a:effectLst/>
                        <a:latin typeface="Times New Roman" pitchFamily="18" charset="0"/>
                        <a:ea typeface="Calibri"/>
                        <a:cs typeface="Times New Roman" pitchFamily="18" charset="0"/>
                      </a:endParaRPr>
                    </a:p>
                  </a:txBody>
                  <a:tcPr marL="11159" marR="11159" marT="0" marB="0" anchor="ctr"/>
                </a:tc>
              </a:tr>
            </a:tbl>
          </a:graphicData>
        </a:graphic>
      </p:graphicFrame>
    </p:spTree>
    <p:extLst>
      <p:ext uri="{BB962C8B-B14F-4D97-AF65-F5344CB8AC3E}">
        <p14:creationId xmlns:p14="http://schemas.microsoft.com/office/powerpoint/2010/main" val="25045651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395536" y="404664"/>
            <a:ext cx="8208912" cy="5688632"/>
          </a:xfrm>
        </p:spPr>
        <p:txBody>
          <a:bodyPr>
            <a:normAutofit fontScale="85000" lnSpcReduction="10000"/>
          </a:bodyPr>
          <a:lstStyle/>
          <a:p>
            <a:pPr marL="45720" indent="0" algn="ctr">
              <a:buNone/>
            </a:pPr>
            <a:r>
              <a:rPr lang="uk-UA" b="1" dirty="0" smtClean="0"/>
              <a:t>1</a:t>
            </a:r>
            <a:r>
              <a:rPr lang="uk-UA" b="1" dirty="0">
                <a:latin typeface="Times New Roman" pitchFamily="18" charset="0"/>
                <a:cs typeface="Times New Roman" pitchFamily="18" charset="0"/>
              </a:rPr>
              <a:t>. Виробничий процес та виробнича структура підприємства </a:t>
            </a:r>
            <a:endParaRPr lang="uk-UA" dirty="0">
              <a:latin typeface="Times New Roman" pitchFamily="18" charset="0"/>
              <a:cs typeface="Times New Roman" pitchFamily="18" charset="0"/>
            </a:endParaRPr>
          </a:p>
          <a:p>
            <a:r>
              <a:rPr lang="ru-RU" dirty="0">
                <a:latin typeface="Times New Roman" pitchFamily="18" charset="0"/>
                <a:cs typeface="Times New Roman" pitchFamily="18" charset="0"/>
              </a:rPr>
              <a:t> </a:t>
            </a:r>
            <a:endParaRPr lang="uk-UA" dirty="0">
              <a:latin typeface="Times New Roman" pitchFamily="18" charset="0"/>
              <a:cs typeface="Times New Roman" pitchFamily="18" charset="0"/>
            </a:endParaRPr>
          </a:p>
          <a:p>
            <a:r>
              <a:rPr lang="uk-UA" b="1" dirty="0">
                <a:latin typeface="Times New Roman" pitchFamily="18" charset="0"/>
                <a:cs typeface="Times New Roman" pitchFamily="18" charset="0"/>
              </a:rPr>
              <a:t>Виробничий процес </a:t>
            </a:r>
            <a:r>
              <a:rPr lang="uk-UA" dirty="0">
                <a:latin typeface="Times New Roman" pitchFamily="18" charset="0"/>
                <a:cs typeface="Times New Roman" pitchFamily="18" charset="0"/>
              </a:rPr>
              <a:t>— це сукупність взаємопов'язаних процесів праці і природних процесів, в результаті яких вихідні матеріали й напівфабрикати перетворюються, на готову продукцію.</a:t>
            </a:r>
          </a:p>
          <a:p>
            <a:r>
              <a:rPr lang="uk-UA" b="1" dirty="0">
                <a:latin typeface="Times New Roman" pitchFamily="18" charset="0"/>
                <a:cs typeface="Times New Roman" pitchFamily="18" charset="0"/>
              </a:rPr>
              <a:t>Класифікація виробничих процесів</a:t>
            </a:r>
            <a:endParaRPr lang="uk-UA" dirty="0">
              <a:latin typeface="Times New Roman" pitchFamily="18" charset="0"/>
              <a:cs typeface="Times New Roman" pitchFamily="18" charset="0"/>
            </a:endParaRPr>
          </a:p>
          <a:p>
            <a:r>
              <a:rPr lang="uk-UA" dirty="0">
                <a:latin typeface="Times New Roman" pitchFamily="18" charset="0"/>
                <a:cs typeface="Times New Roman" pitchFamily="18" charset="0"/>
              </a:rPr>
              <a:t>1.Залежно від ролі у виготовленні продукції виробничі процеси поділяються на:</a:t>
            </a:r>
          </a:p>
          <a:p>
            <a:r>
              <a:rPr lang="uk-UA" dirty="0">
                <a:latin typeface="Times New Roman" pitchFamily="18" charset="0"/>
                <a:cs typeface="Times New Roman" pitchFamily="18" charset="0"/>
              </a:rPr>
              <a:t>Процес виробництва на підприємствах складається з </a:t>
            </a:r>
            <a:r>
              <a:rPr lang="uk-UA" b="1" dirty="0">
                <a:latin typeface="Times New Roman" pitchFamily="18" charset="0"/>
                <a:cs typeface="Times New Roman" pitchFamily="18" charset="0"/>
              </a:rPr>
              <a:t>основних, допоміжних, обслуговуючих </a:t>
            </a:r>
            <a:r>
              <a:rPr lang="uk-UA" dirty="0">
                <a:latin typeface="Times New Roman" pitchFamily="18" charset="0"/>
                <a:cs typeface="Times New Roman" pitchFamily="18" charset="0"/>
              </a:rPr>
              <a:t>процесів.</a:t>
            </a:r>
          </a:p>
          <a:p>
            <a:r>
              <a:rPr lang="uk-UA" b="1" dirty="0">
                <a:latin typeface="Times New Roman" pitchFamily="18" charset="0"/>
                <a:cs typeface="Times New Roman" pitchFamily="18" charset="0"/>
              </a:rPr>
              <a:t>Основний процес </a:t>
            </a:r>
            <a:r>
              <a:rPr lang="uk-UA" dirty="0">
                <a:latin typeface="Times New Roman" pitchFamily="18" charset="0"/>
                <a:cs typeface="Times New Roman" pitchFamily="18" charset="0"/>
              </a:rPr>
              <a:t>- це процес, у якому вихідні сировина і матеріали перетворюються на готову продукцію. Основний процес на підприємствах представлений трьома стадіями: </a:t>
            </a:r>
            <a:r>
              <a:rPr lang="uk-UA" i="1" dirty="0">
                <a:latin typeface="Times New Roman" pitchFamily="18" charset="0"/>
                <a:cs typeface="Times New Roman" pitchFamily="18" charset="0"/>
              </a:rPr>
              <a:t>заготівельною, обробною </a:t>
            </a:r>
            <a:r>
              <a:rPr lang="uk-UA" dirty="0">
                <a:latin typeface="Times New Roman" pitchFamily="18" charset="0"/>
                <a:cs typeface="Times New Roman" pitchFamily="18" charset="0"/>
              </a:rPr>
              <a:t>і </a:t>
            </a:r>
            <a:r>
              <a:rPr lang="uk-UA" i="1" dirty="0">
                <a:latin typeface="Times New Roman" pitchFamily="18" charset="0"/>
                <a:cs typeface="Times New Roman" pitchFamily="18" charset="0"/>
              </a:rPr>
              <a:t>складальною.</a:t>
            </a:r>
            <a:endParaRPr lang="uk-UA" dirty="0">
              <a:latin typeface="Times New Roman" pitchFamily="18" charset="0"/>
              <a:cs typeface="Times New Roman" pitchFamily="18" charset="0"/>
            </a:endParaRPr>
          </a:p>
          <a:p>
            <a:r>
              <a:rPr lang="uk-UA" b="1" dirty="0">
                <a:latin typeface="Times New Roman" pitchFamily="18" charset="0"/>
                <a:cs typeface="Times New Roman" pitchFamily="18" charset="0"/>
              </a:rPr>
              <a:t>Допоміжні процеси </a:t>
            </a:r>
            <a:r>
              <a:rPr lang="uk-UA" dirty="0">
                <a:latin typeface="Times New Roman" pitchFamily="18" charset="0"/>
                <a:cs typeface="Times New Roman" pitchFamily="18" charset="0"/>
              </a:rPr>
              <a:t>створюють сприятливі умови для успішного здійснення основних процесів (ремонт, виготовлення запчастин, інструментів). Вони покликані забезпечити основні процеси необхідним технологічним оснащенням, проведення ремонтів технологічного устаткування, виготовлення нестандартного устаткування тощо.</a:t>
            </a:r>
          </a:p>
          <a:p>
            <a:endParaRPr lang="uk-UA" dirty="0"/>
          </a:p>
        </p:txBody>
      </p:sp>
    </p:spTree>
    <p:extLst>
      <p:ext uri="{BB962C8B-B14F-4D97-AF65-F5344CB8AC3E}">
        <p14:creationId xmlns:p14="http://schemas.microsoft.com/office/powerpoint/2010/main" val="6347400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827584" y="731520"/>
            <a:ext cx="7704856" cy="5721816"/>
          </a:xfrm>
        </p:spPr>
        <p:txBody>
          <a:bodyPr>
            <a:normAutofit/>
          </a:bodyPr>
          <a:lstStyle/>
          <a:p>
            <a:pPr algn="just"/>
            <a:r>
              <a:rPr lang="uk-UA" sz="1900" b="1" dirty="0">
                <a:latin typeface="Times New Roman" pitchFamily="18" charset="0"/>
                <a:cs typeface="Times New Roman" pitchFamily="18" charset="0"/>
              </a:rPr>
              <a:t>Обслуговуючі процеси </a:t>
            </a:r>
            <a:r>
              <a:rPr lang="uk-UA" sz="1900" dirty="0">
                <a:latin typeface="Times New Roman" pitchFamily="18" charset="0"/>
                <a:cs typeface="Times New Roman" pitchFamily="18" charset="0"/>
              </a:rPr>
              <a:t>- це процеси, основним завданням, яких є обслуговування основних і допоміжних процесів. До них відноситься виконання складських і транспортних операцій, проведення робіт, пов'язаних з технічним контролем якості продукції. </a:t>
            </a:r>
          </a:p>
          <a:p>
            <a:pPr algn="just"/>
            <a:r>
              <a:rPr lang="uk-UA" sz="1900" dirty="0">
                <a:latin typeface="Times New Roman" pitchFamily="18" charset="0"/>
                <a:cs typeface="Times New Roman" pitchFamily="18" charset="0"/>
              </a:rPr>
              <a:t>Кожна із складових виробничого процесу поділяється на технологічні, транспортні та природні процеси.</a:t>
            </a:r>
          </a:p>
          <a:p>
            <a:pPr algn="just"/>
            <a:r>
              <a:rPr lang="uk-UA" sz="1900" b="1" dirty="0">
                <a:latin typeface="Times New Roman" pitchFamily="18" charset="0"/>
                <a:cs typeface="Times New Roman" pitchFamily="18" charset="0"/>
              </a:rPr>
              <a:t>Технологічний </a:t>
            </a:r>
            <a:r>
              <a:rPr lang="uk-UA" sz="1900" dirty="0">
                <a:latin typeface="Times New Roman" pitchFamily="18" charset="0"/>
                <a:cs typeface="Times New Roman" pitchFamily="18" charset="0"/>
              </a:rPr>
              <a:t>- це процес, який безпосередньо пов'язаний з обробкою або переробкою сировини та перетворення її на готову продукцію шляхом виконання механічних, фізичних та хімічних операцій, які змінюють форму і властивість вихідної сировини. Технологічний процес складається з окремих операцій.</a:t>
            </a:r>
          </a:p>
          <a:p>
            <a:pPr algn="just"/>
            <a:r>
              <a:rPr lang="uk-UA" sz="1900" b="1" dirty="0">
                <a:latin typeface="Times New Roman" pitchFamily="18" charset="0"/>
                <a:cs typeface="Times New Roman" pitchFamily="18" charset="0"/>
              </a:rPr>
              <a:t>Операція </a:t>
            </a:r>
            <a:r>
              <a:rPr lang="uk-UA" sz="1900" dirty="0">
                <a:latin typeface="Times New Roman" pitchFamily="18" charset="0"/>
                <a:cs typeface="Times New Roman" pitchFamily="18" charset="0"/>
              </a:rPr>
              <a:t>є складовою процесу виробництва, яка передбачає виконання однієї роботи на одному робочому місці з постійним застосуванням одного інструменту або обладнання. </a:t>
            </a:r>
            <a:r>
              <a:rPr lang="uk-UA" sz="1900" b="1" dirty="0">
                <a:latin typeface="Times New Roman" pitchFamily="18" charset="0"/>
                <a:cs typeface="Times New Roman" pitchFamily="18" charset="0"/>
              </a:rPr>
              <a:t>Операції розподіляються на </a:t>
            </a:r>
            <a:r>
              <a:rPr lang="uk-UA" sz="1900" dirty="0">
                <a:latin typeface="Times New Roman" pitchFamily="18" charset="0"/>
                <a:cs typeface="Times New Roman" pitchFamily="18" charset="0"/>
              </a:rPr>
              <a:t>робочі рухи і робочі прийоми.</a:t>
            </a:r>
          </a:p>
          <a:p>
            <a:endParaRPr lang="uk-UA" dirty="0"/>
          </a:p>
        </p:txBody>
      </p:sp>
    </p:spTree>
    <p:extLst>
      <p:ext uri="{BB962C8B-B14F-4D97-AF65-F5344CB8AC3E}">
        <p14:creationId xmlns:p14="http://schemas.microsoft.com/office/powerpoint/2010/main" val="42255699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827584" y="731520"/>
            <a:ext cx="7848872" cy="5289768"/>
          </a:xfrm>
        </p:spPr>
        <p:txBody>
          <a:bodyPr>
            <a:normAutofit/>
          </a:bodyPr>
          <a:lstStyle/>
          <a:p>
            <a:pPr algn="just"/>
            <a:r>
              <a:rPr lang="uk-UA" dirty="0">
                <a:latin typeface="Times New Roman" pitchFamily="18" charset="0"/>
                <a:cs typeface="Times New Roman" pitchFamily="18" charset="0"/>
              </a:rPr>
              <a:t>2. Залежно </a:t>
            </a:r>
            <a:r>
              <a:rPr lang="uk-UA" b="1" i="1" dirty="0">
                <a:latin typeface="Times New Roman" pitchFamily="18" charset="0"/>
                <a:cs typeface="Times New Roman" pitchFamily="18" charset="0"/>
              </a:rPr>
              <a:t>від стадії виробничого процесу</a:t>
            </a:r>
            <a:r>
              <a:rPr lang="uk-UA" i="1" dirty="0">
                <a:latin typeface="Times New Roman" pitchFamily="18" charset="0"/>
                <a:cs typeface="Times New Roman" pitchFamily="18" charset="0"/>
              </a:rPr>
              <a:t> </a:t>
            </a:r>
            <a:r>
              <a:rPr lang="uk-UA" dirty="0">
                <a:latin typeface="Times New Roman" pitchFamily="18" charset="0"/>
                <a:cs typeface="Times New Roman" pitchFamily="18" charset="0"/>
              </a:rPr>
              <a:t>виділяють: </a:t>
            </a:r>
          </a:p>
          <a:p>
            <a:pPr lvl="0" algn="just"/>
            <a:r>
              <a:rPr lang="uk-UA" i="1" dirty="0">
                <a:latin typeface="Times New Roman" pitchFamily="18" charset="0"/>
                <a:cs typeface="Times New Roman" pitchFamily="18" charset="0"/>
              </a:rPr>
              <a:t>підготовчі (заготівельні) </a:t>
            </a:r>
            <a:r>
              <a:rPr lang="uk-UA" dirty="0">
                <a:latin typeface="Times New Roman" pitchFamily="18" charset="0"/>
                <a:cs typeface="Times New Roman" pitchFamily="18" charset="0"/>
              </a:rPr>
              <a:t>процеси, що призначені для підготовки живої праці, предметів і засобів праці до перетворення предметів праці в корисний (кінцевий) продукт;</a:t>
            </a:r>
          </a:p>
          <a:p>
            <a:pPr lvl="0" algn="just"/>
            <a:r>
              <a:rPr lang="uk-UA" i="1" dirty="0">
                <a:latin typeface="Times New Roman" pitchFamily="18" charset="0"/>
                <a:cs typeface="Times New Roman" pitchFamily="18" charset="0"/>
              </a:rPr>
              <a:t>перетворювальні </a:t>
            </a:r>
            <a:r>
              <a:rPr lang="uk-UA" dirty="0">
                <a:latin typeface="Times New Roman" pitchFamily="18" charset="0"/>
                <a:cs typeface="Times New Roman" pitchFamily="18" charset="0"/>
              </a:rPr>
              <a:t>процеси, під час яких відбувається переробка предметів праці в кінцевий продукт шляхом цілеспрямованої зміни форми, розмірів, зовнішнього вигляду, фізичних чи хімічних властивостей;</a:t>
            </a:r>
          </a:p>
          <a:p>
            <a:pPr lvl="0" algn="just"/>
            <a:r>
              <a:rPr lang="uk-UA" i="1" dirty="0">
                <a:latin typeface="Times New Roman" pitchFamily="18" charset="0"/>
                <a:cs typeface="Times New Roman" pitchFamily="18" charset="0"/>
              </a:rPr>
              <a:t>кінцеві </a:t>
            </a:r>
            <a:r>
              <a:rPr lang="uk-UA" dirty="0">
                <a:latin typeface="Times New Roman" pitchFamily="18" charset="0"/>
                <a:cs typeface="Times New Roman" pitchFamily="18" charset="0"/>
              </a:rPr>
              <a:t>процеси, які полягають у підготовці результатів попереднього перетворення в кінцеву продукцію для подальшого споживання.</a:t>
            </a:r>
          </a:p>
          <a:p>
            <a:endParaRPr lang="uk-UA" dirty="0"/>
          </a:p>
        </p:txBody>
      </p:sp>
    </p:spTree>
    <p:extLst>
      <p:ext uri="{BB962C8B-B14F-4D97-AF65-F5344CB8AC3E}">
        <p14:creationId xmlns:p14="http://schemas.microsoft.com/office/powerpoint/2010/main" val="22016851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755576" y="476672"/>
            <a:ext cx="7488832" cy="5760640"/>
          </a:xfrm>
        </p:spPr>
        <p:txBody>
          <a:bodyPr>
            <a:normAutofit lnSpcReduction="10000"/>
          </a:bodyPr>
          <a:lstStyle/>
          <a:p>
            <a:pPr algn="just"/>
            <a:r>
              <a:rPr lang="uk-UA" b="1" i="1" dirty="0">
                <a:latin typeface="Times New Roman" pitchFamily="18" charset="0"/>
                <a:cs typeface="Times New Roman" pitchFamily="18" charset="0"/>
              </a:rPr>
              <a:t>3. За ступенем автоматизації</a:t>
            </a:r>
            <a:r>
              <a:rPr lang="uk-UA" i="1" dirty="0">
                <a:latin typeface="Times New Roman" pitchFamily="18" charset="0"/>
                <a:cs typeface="Times New Roman" pitchFamily="18" charset="0"/>
              </a:rPr>
              <a:t> </a:t>
            </a:r>
            <a:r>
              <a:rPr lang="uk-UA" b="1" i="1" dirty="0">
                <a:latin typeface="Times New Roman" pitchFamily="18" charset="0"/>
                <a:cs typeface="Times New Roman" pitchFamily="18" charset="0"/>
              </a:rPr>
              <a:t>виробничі</a:t>
            </a:r>
            <a:r>
              <a:rPr lang="uk-UA" i="1" dirty="0">
                <a:latin typeface="Times New Roman" pitchFamily="18" charset="0"/>
                <a:cs typeface="Times New Roman" pitchFamily="18" charset="0"/>
              </a:rPr>
              <a:t> </a:t>
            </a:r>
            <a:r>
              <a:rPr lang="uk-UA" dirty="0">
                <a:latin typeface="Times New Roman" pitchFamily="18" charset="0"/>
                <a:cs typeface="Times New Roman" pitchFamily="18" charset="0"/>
              </a:rPr>
              <a:t>процеси поділяють на:</a:t>
            </a:r>
          </a:p>
          <a:p>
            <a:pPr lvl="0" algn="just"/>
            <a:r>
              <a:rPr lang="uk-UA" i="1" dirty="0">
                <a:latin typeface="Times New Roman" pitchFamily="18" charset="0"/>
                <a:cs typeface="Times New Roman" pitchFamily="18" charset="0"/>
              </a:rPr>
              <a:t>ручні - </a:t>
            </a:r>
            <a:r>
              <a:rPr lang="uk-UA" dirty="0">
                <a:latin typeface="Times New Roman" pitchFamily="18" charset="0"/>
                <a:cs typeface="Times New Roman" pitchFamily="18" charset="0"/>
              </a:rPr>
              <a:t>процеси, які виконуються безпосередньо робітником без застосування машин і механізмів;</a:t>
            </a:r>
          </a:p>
          <a:p>
            <a:pPr lvl="0" algn="just"/>
            <a:r>
              <a:rPr lang="uk-UA" i="1" dirty="0">
                <a:latin typeface="Times New Roman" pitchFamily="18" charset="0"/>
                <a:cs typeface="Times New Roman" pitchFamily="18" charset="0"/>
              </a:rPr>
              <a:t>механізовані </a:t>
            </a:r>
            <a:r>
              <a:rPr lang="uk-UA" dirty="0">
                <a:latin typeface="Times New Roman" pitchFamily="18" charset="0"/>
                <a:cs typeface="Times New Roman" pitchFamily="18" charset="0"/>
              </a:rPr>
              <a:t>процеси, що виконуються робітником за допомогою машин і механізмів;</a:t>
            </a:r>
          </a:p>
          <a:p>
            <a:pPr lvl="0" algn="just"/>
            <a:r>
              <a:rPr lang="uk-UA" i="1" dirty="0">
                <a:latin typeface="Times New Roman" pitchFamily="18" charset="0"/>
                <a:cs typeface="Times New Roman" pitchFamily="18" charset="0"/>
              </a:rPr>
              <a:t>машинні - </a:t>
            </a:r>
            <a:r>
              <a:rPr lang="uk-UA" dirty="0">
                <a:latin typeface="Times New Roman" pitchFamily="18" charset="0"/>
                <a:cs typeface="Times New Roman" pitchFamily="18" charset="0"/>
              </a:rPr>
              <a:t>процеси, що виконуються машинами, якими управляє робітник;</a:t>
            </a:r>
          </a:p>
          <a:p>
            <a:pPr algn="just"/>
            <a:r>
              <a:rPr lang="uk-UA" i="1" dirty="0">
                <a:latin typeface="Times New Roman" pitchFamily="18" charset="0"/>
                <a:cs typeface="Times New Roman" pitchFamily="18" charset="0"/>
              </a:rPr>
              <a:t>- автоматизовані - </a:t>
            </a:r>
            <a:r>
              <a:rPr lang="uk-UA" dirty="0">
                <a:latin typeface="Times New Roman" pitchFamily="18" charset="0"/>
                <a:cs typeface="Times New Roman" pitchFamily="18" charset="0"/>
              </a:rPr>
              <a:t>процеси, які виконуються машинами під наглядом робітника;</a:t>
            </a:r>
          </a:p>
          <a:p>
            <a:pPr algn="just"/>
            <a:r>
              <a:rPr lang="uk-UA" dirty="0">
                <a:latin typeface="Times New Roman" pitchFamily="18" charset="0"/>
                <a:cs typeface="Times New Roman" pitchFamily="18" charset="0"/>
              </a:rPr>
              <a:t>- </a:t>
            </a:r>
            <a:r>
              <a:rPr lang="uk-UA" i="1" dirty="0">
                <a:latin typeface="Times New Roman" pitchFamily="18" charset="0"/>
                <a:cs typeface="Times New Roman" pitchFamily="18" charset="0"/>
              </a:rPr>
              <a:t>автоматичні - </a:t>
            </a:r>
            <a:r>
              <a:rPr lang="uk-UA" dirty="0">
                <a:latin typeface="Times New Roman" pitchFamily="18" charset="0"/>
                <a:cs typeface="Times New Roman" pitchFamily="18" charset="0"/>
              </a:rPr>
              <a:t>процеси, що виконуються без участі робітника спеціальними машинами за попередньо розробленою програмою, тобто з використанням сучасної комп'ютерної та мікропроцесорної техніки;</a:t>
            </a:r>
          </a:p>
          <a:p>
            <a:pPr algn="just"/>
            <a:r>
              <a:rPr lang="uk-UA" i="1" dirty="0">
                <a:latin typeface="Times New Roman" pitchFamily="18" charset="0"/>
                <a:cs typeface="Times New Roman" pitchFamily="18" charset="0"/>
              </a:rPr>
              <a:t>- апаратні - </a:t>
            </a:r>
            <a:r>
              <a:rPr lang="uk-UA" dirty="0">
                <a:latin typeface="Times New Roman" pitchFamily="18" charset="0"/>
                <a:cs typeface="Times New Roman" pitchFamily="18" charset="0"/>
              </a:rPr>
              <a:t>процеси, що здійснюються в спеціальних апаратах в автоматичному чи автоматизованому режимах.</a:t>
            </a:r>
          </a:p>
          <a:p>
            <a:endParaRPr lang="uk-UA" dirty="0"/>
          </a:p>
        </p:txBody>
      </p:sp>
    </p:spTree>
    <p:extLst>
      <p:ext uri="{BB962C8B-B14F-4D97-AF65-F5344CB8AC3E}">
        <p14:creationId xmlns:p14="http://schemas.microsoft.com/office/powerpoint/2010/main" val="6924785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827584" y="731520"/>
            <a:ext cx="7848872" cy="5505792"/>
          </a:xfrm>
        </p:spPr>
        <p:txBody>
          <a:bodyPr>
            <a:normAutofit/>
          </a:bodyPr>
          <a:lstStyle/>
          <a:p>
            <a:r>
              <a:rPr lang="uk-UA" i="1" dirty="0">
                <a:latin typeface="Times New Roman" pitchFamily="18" charset="0"/>
                <a:cs typeface="Times New Roman" pitchFamily="18" charset="0"/>
              </a:rPr>
              <a:t>4. </a:t>
            </a:r>
            <a:r>
              <a:rPr lang="uk-UA" b="1" i="1" dirty="0">
                <a:latin typeface="Times New Roman" pitchFamily="18" charset="0"/>
                <a:cs typeface="Times New Roman" pitchFamily="18" charset="0"/>
              </a:rPr>
              <a:t>За  характером об'єкта виробництва</a:t>
            </a:r>
            <a:r>
              <a:rPr lang="uk-UA" i="1" dirty="0">
                <a:latin typeface="Times New Roman" pitchFamily="18" charset="0"/>
                <a:cs typeface="Times New Roman" pitchFamily="18" charset="0"/>
              </a:rPr>
              <a:t> </a:t>
            </a:r>
            <a:r>
              <a:rPr lang="uk-UA" dirty="0">
                <a:latin typeface="Times New Roman" pitchFamily="18" charset="0"/>
                <a:cs typeface="Times New Roman" pitchFamily="18" charset="0"/>
              </a:rPr>
              <a:t>виробничі процеси поділяються на:</a:t>
            </a:r>
          </a:p>
          <a:p>
            <a:r>
              <a:rPr lang="uk-UA" i="1" dirty="0">
                <a:latin typeface="Times New Roman" pitchFamily="18" charset="0"/>
                <a:cs typeface="Times New Roman" pitchFamily="18" charset="0"/>
              </a:rPr>
              <a:t>- прості, </a:t>
            </a:r>
            <a:r>
              <a:rPr lang="uk-UA" dirty="0">
                <a:latin typeface="Times New Roman" pitchFamily="18" charset="0"/>
                <a:cs typeface="Times New Roman" pitchFamily="18" charset="0"/>
              </a:rPr>
              <a:t>які складаються з операцій, що послідовно виконуються (виготовлення деталі);</a:t>
            </a:r>
          </a:p>
          <a:p>
            <a:r>
              <a:rPr lang="uk-UA" i="1" dirty="0">
                <a:latin typeface="Times New Roman" pitchFamily="18" charset="0"/>
                <a:cs typeface="Times New Roman" pitchFamily="18" charset="0"/>
              </a:rPr>
              <a:t>- складні, </a:t>
            </a:r>
            <a:r>
              <a:rPr lang="uk-UA" dirty="0">
                <a:latin typeface="Times New Roman" pitchFamily="18" charset="0"/>
                <a:cs typeface="Times New Roman" pitchFamily="18" charset="0"/>
              </a:rPr>
              <a:t>що включають взаємопов'язані прості процеси, що виконуються і паралельно, іІ послідовно (виготовлення машини).</a:t>
            </a:r>
          </a:p>
          <a:p>
            <a:r>
              <a:rPr lang="uk-UA" dirty="0">
                <a:latin typeface="Times New Roman" pitchFamily="18" charset="0"/>
                <a:cs typeface="Times New Roman" pitchFamily="18" charset="0"/>
              </a:rPr>
              <a:t>5. </a:t>
            </a:r>
            <a:r>
              <a:rPr lang="uk-UA" i="1" dirty="0">
                <a:latin typeface="Times New Roman" pitchFamily="18" charset="0"/>
                <a:cs typeface="Times New Roman" pitchFamily="18" charset="0"/>
              </a:rPr>
              <a:t> </a:t>
            </a:r>
            <a:r>
              <a:rPr lang="uk-UA" b="1" i="1" dirty="0">
                <a:latin typeface="Times New Roman" pitchFamily="18" charset="0"/>
                <a:cs typeface="Times New Roman" pitchFamily="18" charset="0"/>
              </a:rPr>
              <a:t>За масштабами виробництва однорідної продукції</a:t>
            </a:r>
            <a:r>
              <a:rPr lang="uk-UA" i="1" dirty="0">
                <a:latin typeface="Times New Roman" pitchFamily="18" charset="0"/>
                <a:cs typeface="Times New Roman" pitchFamily="18" charset="0"/>
              </a:rPr>
              <a:t> </a:t>
            </a:r>
            <a:r>
              <a:rPr lang="uk-UA" dirty="0">
                <a:latin typeface="Times New Roman" pitchFamily="18" charset="0"/>
                <a:cs typeface="Times New Roman" pitchFamily="18" charset="0"/>
              </a:rPr>
              <a:t>виділяють: </a:t>
            </a:r>
          </a:p>
          <a:p>
            <a:r>
              <a:rPr lang="uk-UA" i="1" dirty="0">
                <a:latin typeface="Times New Roman" pitchFamily="18" charset="0"/>
                <a:cs typeface="Times New Roman" pitchFamily="18" charset="0"/>
              </a:rPr>
              <a:t>- масові </a:t>
            </a:r>
            <a:r>
              <a:rPr lang="uk-UA" dirty="0">
                <a:latin typeface="Times New Roman" pitchFamily="18" charset="0"/>
                <a:cs typeface="Times New Roman" pitchFamily="18" charset="0"/>
              </a:rPr>
              <a:t>процеси, що здійснюються в масовому типі виробництва; </a:t>
            </a:r>
          </a:p>
          <a:p>
            <a:r>
              <a:rPr lang="uk-UA" dirty="0">
                <a:latin typeface="Times New Roman" pitchFamily="18" charset="0"/>
                <a:cs typeface="Times New Roman" pitchFamily="18" charset="0"/>
              </a:rPr>
              <a:t>- </a:t>
            </a:r>
            <a:r>
              <a:rPr lang="uk-UA" i="1" dirty="0">
                <a:latin typeface="Times New Roman" pitchFamily="18" charset="0"/>
                <a:cs typeface="Times New Roman" pitchFamily="18" charset="0"/>
              </a:rPr>
              <a:t>серійні, </a:t>
            </a:r>
            <a:r>
              <a:rPr lang="uk-UA" dirty="0">
                <a:latin typeface="Times New Roman" pitchFamily="18" charset="0"/>
                <a:cs typeface="Times New Roman" pitchFamily="18" charset="0"/>
              </a:rPr>
              <a:t>що здійснюються в серійному типі виробництва;</a:t>
            </a:r>
          </a:p>
          <a:p>
            <a:r>
              <a:rPr lang="uk-UA" dirty="0">
                <a:latin typeface="Times New Roman" pitchFamily="18" charset="0"/>
                <a:cs typeface="Times New Roman" pitchFamily="18" charset="0"/>
              </a:rPr>
              <a:t>- </a:t>
            </a:r>
            <a:r>
              <a:rPr lang="uk-UA" i="1" dirty="0">
                <a:latin typeface="Times New Roman" pitchFamily="18" charset="0"/>
                <a:cs typeface="Times New Roman" pitchFamily="18" charset="0"/>
              </a:rPr>
              <a:t>одиничні, </a:t>
            </a:r>
            <a:r>
              <a:rPr lang="uk-UA" dirty="0">
                <a:latin typeface="Times New Roman" pitchFamily="18" charset="0"/>
                <a:cs typeface="Times New Roman" pitchFamily="18" charset="0"/>
              </a:rPr>
              <a:t>що здійснюються в одиничному типі виробництва.</a:t>
            </a:r>
          </a:p>
          <a:p>
            <a:endParaRPr lang="uk-UA" dirty="0"/>
          </a:p>
        </p:txBody>
      </p:sp>
    </p:spTree>
    <p:extLst>
      <p:ext uri="{BB962C8B-B14F-4D97-AF65-F5344CB8AC3E}">
        <p14:creationId xmlns:p14="http://schemas.microsoft.com/office/powerpoint/2010/main" val="38055028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1143000" y="731520"/>
            <a:ext cx="7317432" cy="5289768"/>
          </a:xfrm>
        </p:spPr>
        <p:txBody>
          <a:bodyPr/>
          <a:lstStyle/>
          <a:p>
            <a:r>
              <a:rPr lang="uk-UA" b="1" i="1" dirty="0">
                <a:latin typeface="Times New Roman" pitchFamily="18" charset="0"/>
                <a:cs typeface="Times New Roman" pitchFamily="18" charset="0"/>
              </a:rPr>
              <a:t>6. За перебігом у часі</a:t>
            </a:r>
            <a:r>
              <a:rPr lang="uk-UA" i="1" dirty="0">
                <a:latin typeface="Times New Roman" pitchFamily="18" charset="0"/>
                <a:cs typeface="Times New Roman" pitchFamily="18" charset="0"/>
              </a:rPr>
              <a:t> </a:t>
            </a:r>
            <a:r>
              <a:rPr lang="uk-UA" dirty="0">
                <a:latin typeface="Times New Roman" pitchFamily="18" charset="0"/>
                <a:cs typeface="Times New Roman" pitchFamily="18" charset="0"/>
              </a:rPr>
              <a:t>виробничі процеси поділяються на:</a:t>
            </a:r>
          </a:p>
          <a:p>
            <a:r>
              <a:rPr lang="uk-UA" dirty="0">
                <a:latin typeface="Times New Roman" pitchFamily="18" charset="0"/>
                <a:cs typeface="Times New Roman" pitchFamily="18" charset="0"/>
              </a:rPr>
              <a:t>- </a:t>
            </a:r>
            <a:r>
              <a:rPr lang="uk-UA" i="1" dirty="0">
                <a:latin typeface="Times New Roman" pitchFamily="18" charset="0"/>
                <a:cs typeface="Times New Roman" pitchFamily="18" charset="0"/>
              </a:rPr>
              <a:t>дискретні </a:t>
            </a:r>
            <a:r>
              <a:rPr lang="uk-UA" dirty="0">
                <a:latin typeface="Times New Roman" pitchFamily="18" charset="0"/>
                <a:cs typeface="Times New Roman" pitchFamily="18" charset="0"/>
              </a:rPr>
              <a:t>(перервні), для яких  характерні  циклічність  та наявність технологічних перерв;</a:t>
            </a:r>
          </a:p>
          <a:p>
            <a:r>
              <a:rPr lang="uk-UA" i="1" dirty="0">
                <a:latin typeface="Times New Roman" pitchFamily="18" charset="0"/>
                <a:cs typeface="Times New Roman" pitchFamily="18" charset="0"/>
              </a:rPr>
              <a:t>- безперервні, у </a:t>
            </a:r>
            <a:r>
              <a:rPr lang="uk-UA" dirty="0">
                <a:latin typeface="Times New Roman" pitchFamily="18" charset="0"/>
                <a:cs typeface="Times New Roman" pitchFamily="18" charset="0"/>
              </a:rPr>
              <a:t>яких відсутні перерви між різними видами операцій, часткових процесів.</a:t>
            </a:r>
          </a:p>
        </p:txBody>
      </p:sp>
    </p:spTree>
    <p:extLst>
      <p:ext uri="{BB962C8B-B14F-4D97-AF65-F5344CB8AC3E}">
        <p14:creationId xmlns:p14="http://schemas.microsoft.com/office/powerpoint/2010/main" val="21877328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827584" y="731520"/>
            <a:ext cx="7776864" cy="5289768"/>
          </a:xfrm>
        </p:spPr>
        <p:txBody>
          <a:bodyPr/>
          <a:lstStyle/>
          <a:p>
            <a:r>
              <a:rPr lang="uk-UA" dirty="0">
                <a:latin typeface="Times New Roman" pitchFamily="18" charset="0"/>
                <a:cs typeface="Times New Roman" pitchFamily="18" charset="0"/>
              </a:rPr>
              <a:t>Поєднання частин виробничого процесу в просторі забезпечується </a:t>
            </a:r>
            <a:r>
              <a:rPr lang="uk-UA" b="1" dirty="0">
                <a:latin typeface="Times New Roman" pitchFamily="18" charset="0"/>
                <a:cs typeface="Times New Roman" pitchFamily="18" charset="0"/>
              </a:rPr>
              <a:t>структурою підприємства, </a:t>
            </a:r>
            <a:r>
              <a:rPr lang="uk-UA" dirty="0">
                <a:latin typeface="Times New Roman" pitchFamily="18" charset="0"/>
                <a:cs typeface="Times New Roman" pitchFamily="18" charset="0"/>
              </a:rPr>
              <a:t>під якою розуміють склад підрозділів, що входять до даної виробничої ланки, а також форми їх взаємозв'язку.</a:t>
            </a:r>
          </a:p>
          <a:p>
            <a:r>
              <a:rPr lang="uk-UA" b="1" dirty="0">
                <a:latin typeface="Times New Roman" pitchFamily="18" charset="0"/>
                <a:cs typeface="Times New Roman" pitchFamily="18" charset="0"/>
              </a:rPr>
              <a:t>Фактори, які впливають на виробничу структуру підприємства:</a:t>
            </a:r>
            <a:endParaRPr lang="uk-UA" dirty="0">
              <a:latin typeface="Times New Roman" pitchFamily="18" charset="0"/>
              <a:cs typeface="Times New Roman" pitchFamily="18" charset="0"/>
            </a:endParaRPr>
          </a:p>
          <a:p>
            <a:r>
              <a:rPr lang="uk-UA" dirty="0">
                <a:latin typeface="Times New Roman" pitchFamily="18" charset="0"/>
                <a:cs typeface="Times New Roman" pitchFamily="18" charset="0"/>
              </a:rPr>
              <a:t>1. Масштаб виробництва;</a:t>
            </a:r>
          </a:p>
          <a:p>
            <a:r>
              <a:rPr lang="uk-UA" dirty="0">
                <a:latin typeface="Times New Roman" pitchFamily="18" charset="0"/>
                <a:cs typeface="Times New Roman" pitchFamily="18" charset="0"/>
              </a:rPr>
              <a:t>2. Характер і особливості продукції;</a:t>
            </a:r>
          </a:p>
          <a:p>
            <a:r>
              <a:rPr lang="uk-UA" dirty="0">
                <a:latin typeface="Times New Roman" pitchFamily="18" charset="0"/>
                <a:cs typeface="Times New Roman" pitchFamily="18" charset="0"/>
              </a:rPr>
              <a:t>3. Методи виготовлення продукції;</a:t>
            </a:r>
          </a:p>
          <a:p>
            <a:r>
              <a:rPr lang="uk-UA" dirty="0">
                <a:latin typeface="Times New Roman" pitchFamily="18" charset="0"/>
                <a:cs typeface="Times New Roman" pitchFamily="18" charset="0"/>
              </a:rPr>
              <a:t>4. Форма і рівень спеціалізації й кооперації підприємства.</a:t>
            </a:r>
          </a:p>
          <a:p>
            <a:r>
              <a:rPr lang="uk-UA" dirty="0">
                <a:latin typeface="Times New Roman" pitchFamily="18" charset="0"/>
                <a:cs typeface="Times New Roman" pitchFamily="18" charset="0"/>
              </a:rPr>
              <a:t>Основним структурним підрозділом підприємства є цех, а при </a:t>
            </a:r>
            <a:r>
              <a:rPr lang="uk-UA" dirty="0" err="1">
                <a:latin typeface="Times New Roman" pitchFamily="18" charset="0"/>
                <a:cs typeface="Times New Roman" pitchFamily="18" charset="0"/>
              </a:rPr>
              <a:t>безцеховій</a:t>
            </a:r>
            <a:r>
              <a:rPr lang="uk-UA" dirty="0">
                <a:latin typeface="Times New Roman" pitchFamily="18" charset="0"/>
                <a:cs typeface="Times New Roman" pitchFamily="18" charset="0"/>
              </a:rPr>
              <a:t> структурі управління - дільниця.</a:t>
            </a:r>
          </a:p>
          <a:p>
            <a:endParaRPr lang="uk-UA" dirty="0"/>
          </a:p>
        </p:txBody>
      </p:sp>
    </p:spTree>
    <p:extLst>
      <p:ext uri="{BB962C8B-B14F-4D97-AF65-F5344CB8AC3E}">
        <p14:creationId xmlns:p14="http://schemas.microsoft.com/office/powerpoint/2010/main" val="24217440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827584" y="731520"/>
            <a:ext cx="7344816" cy="5289768"/>
          </a:xfrm>
        </p:spPr>
        <p:txBody>
          <a:bodyPr>
            <a:normAutofit/>
          </a:bodyPr>
          <a:lstStyle/>
          <a:p>
            <a:r>
              <a:rPr lang="uk-UA" dirty="0">
                <a:latin typeface="Times New Roman" pitchFamily="18" charset="0"/>
                <a:cs typeface="Times New Roman" pitchFamily="18" charset="0"/>
              </a:rPr>
              <a:t>Поєднання частин виробничого процесу в просторі забезпечується </a:t>
            </a:r>
            <a:r>
              <a:rPr lang="uk-UA" b="1" dirty="0">
                <a:latin typeface="Times New Roman" pitchFamily="18" charset="0"/>
                <a:cs typeface="Times New Roman" pitchFamily="18" charset="0"/>
              </a:rPr>
              <a:t>структурою підприємства, </a:t>
            </a:r>
            <a:r>
              <a:rPr lang="uk-UA" dirty="0">
                <a:latin typeface="Times New Roman" pitchFamily="18" charset="0"/>
                <a:cs typeface="Times New Roman" pitchFamily="18" charset="0"/>
              </a:rPr>
              <a:t>під якою розуміють склад підрозділів, що входять до даної виробничої ланки, а також форми їх взаємозв'язку.</a:t>
            </a:r>
          </a:p>
          <a:p>
            <a:r>
              <a:rPr lang="uk-UA" b="1" dirty="0">
                <a:latin typeface="Times New Roman" pitchFamily="18" charset="0"/>
                <a:cs typeface="Times New Roman" pitchFamily="18" charset="0"/>
              </a:rPr>
              <a:t>Фактори, які впливають на виробничу структуру підприємства:</a:t>
            </a:r>
            <a:endParaRPr lang="uk-UA" dirty="0">
              <a:latin typeface="Times New Roman" pitchFamily="18" charset="0"/>
              <a:cs typeface="Times New Roman" pitchFamily="18" charset="0"/>
            </a:endParaRPr>
          </a:p>
          <a:p>
            <a:r>
              <a:rPr lang="uk-UA" dirty="0">
                <a:latin typeface="Times New Roman" pitchFamily="18" charset="0"/>
                <a:cs typeface="Times New Roman" pitchFamily="18" charset="0"/>
              </a:rPr>
              <a:t>1. Масштаб виробництва;</a:t>
            </a:r>
          </a:p>
          <a:p>
            <a:r>
              <a:rPr lang="uk-UA" dirty="0">
                <a:latin typeface="Times New Roman" pitchFamily="18" charset="0"/>
                <a:cs typeface="Times New Roman" pitchFamily="18" charset="0"/>
              </a:rPr>
              <a:t>2. Характер і особливості продукції;</a:t>
            </a:r>
          </a:p>
          <a:p>
            <a:r>
              <a:rPr lang="uk-UA" dirty="0">
                <a:latin typeface="Times New Roman" pitchFamily="18" charset="0"/>
                <a:cs typeface="Times New Roman" pitchFamily="18" charset="0"/>
              </a:rPr>
              <a:t>3. Методи виготовлення продукції;</a:t>
            </a:r>
          </a:p>
          <a:p>
            <a:r>
              <a:rPr lang="uk-UA" dirty="0">
                <a:latin typeface="Times New Roman" pitchFamily="18" charset="0"/>
                <a:cs typeface="Times New Roman" pitchFamily="18" charset="0"/>
              </a:rPr>
              <a:t>4. Форма і рівень спеціалізації й кооперації підприємства.</a:t>
            </a:r>
          </a:p>
          <a:p>
            <a:r>
              <a:rPr lang="uk-UA" dirty="0">
                <a:latin typeface="Times New Roman" pitchFamily="18" charset="0"/>
                <a:cs typeface="Times New Roman" pitchFamily="18" charset="0"/>
              </a:rPr>
              <a:t>Основним структурним підрозділом підприємства є цех, а при </a:t>
            </a:r>
            <a:r>
              <a:rPr lang="uk-UA" dirty="0" err="1">
                <a:latin typeface="Times New Roman" pitchFamily="18" charset="0"/>
                <a:cs typeface="Times New Roman" pitchFamily="18" charset="0"/>
              </a:rPr>
              <a:t>безцеховій</a:t>
            </a:r>
            <a:r>
              <a:rPr lang="uk-UA" dirty="0">
                <a:latin typeface="Times New Roman" pitchFamily="18" charset="0"/>
                <a:cs typeface="Times New Roman" pitchFamily="18" charset="0"/>
              </a:rPr>
              <a:t> структурі управління - дільниця.</a:t>
            </a:r>
          </a:p>
          <a:p>
            <a:endParaRPr lang="uk-UA" dirty="0"/>
          </a:p>
        </p:txBody>
      </p:sp>
    </p:spTree>
    <p:extLst>
      <p:ext uri="{BB962C8B-B14F-4D97-AF65-F5344CB8AC3E}">
        <p14:creationId xmlns:p14="http://schemas.microsoft.com/office/powerpoint/2010/main" val="1891343416"/>
      </p:ext>
    </p:extLst>
  </p:cSld>
  <p:clrMapOvr>
    <a:masterClrMapping/>
  </p:clrMapOvr>
</p:sld>
</file>

<file path=ppt/theme/theme1.xml><?xml version="1.0" encoding="utf-8"?>
<a:theme xmlns:a="http://schemas.openxmlformats.org/drawingml/2006/main" name="Воздушный поток">
  <a:themeElements>
    <a:clrScheme name="Воздушный поток">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Воздушный поток">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Воздушный поток">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167</TotalTime>
  <Words>1594</Words>
  <Application>Microsoft Office PowerPoint</Application>
  <PresentationFormat>Экран (4:3)</PresentationFormat>
  <Paragraphs>152</Paragraphs>
  <Slides>18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18</vt:i4>
      </vt:variant>
    </vt:vector>
  </HeadingPairs>
  <TitlesOfParts>
    <vt:vector size="19" baseType="lpstr">
      <vt:lpstr>Воздушный поток</vt:lpstr>
      <vt:lpstr>ОРГАНІЗАЦІЯ ВИРОБНИЧОГО ПРОЦЕСУ НА ПІДПРИЄМСТВІ</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ОРГАНІЗАЦІЯ ВИРОБНИЧОГО ПРОЦЕСУ НА ПІДПРИЄМСТВІ</dc:title>
  <dc:creator>Anonim from Hacapetovka</dc:creator>
  <cp:lastModifiedBy>Anonim from Hacapetovka</cp:lastModifiedBy>
  <cp:revision>8</cp:revision>
  <dcterms:created xsi:type="dcterms:W3CDTF">2021-09-21T06:26:43Z</dcterms:created>
  <dcterms:modified xsi:type="dcterms:W3CDTF">2021-09-21T09:13:44Z</dcterms:modified>
</cp:coreProperties>
</file>