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57" r:id="rId4"/>
    <p:sldId id="278" r:id="rId5"/>
    <p:sldId id="279" r:id="rId6"/>
    <p:sldId id="258" r:id="rId7"/>
    <p:sldId id="280" r:id="rId8"/>
    <p:sldId id="259" r:id="rId9"/>
    <p:sldId id="281" r:id="rId10"/>
    <p:sldId id="282" r:id="rId11"/>
    <p:sldId id="283" r:id="rId12"/>
    <p:sldId id="261" r:id="rId13"/>
    <p:sldId id="262" r:id="rId14"/>
    <p:sldId id="284" r:id="rId15"/>
    <p:sldId id="285" r:id="rId16"/>
    <p:sldId id="263" r:id="rId17"/>
    <p:sldId id="264" r:id="rId18"/>
    <p:sldId id="265" r:id="rId19"/>
    <p:sldId id="266" r:id="rId20"/>
    <p:sldId id="286" r:id="rId21"/>
    <p:sldId id="287" r:id="rId22"/>
    <p:sldId id="267" r:id="rId23"/>
    <p:sldId id="268" r:id="rId24"/>
    <p:sldId id="269" r:id="rId25"/>
    <p:sldId id="270" r:id="rId26"/>
    <p:sldId id="288" r:id="rId27"/>
    <p:sldId id="271" r:id="rId28"/>
    <p:sldId id="272" r:id="rId29"/>
    <p:sldId id="273" r:id="rId30"/>
    <p:sldId id="274" r:id="rId31"/>
    <p:sldId id="275" r:id="rId32"/>
    <p:sldId id="276" r:id="rId3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09" autoAdjust="0"/>
    <p:restoredTop sz="94660"/>
  </p:normalViewPr>
  <p:slideViewPr>
    <p:cSldViewPr>
      <p:cViewPr varScale="1">
        <p:scale>
          <a:sx n="109" d="100"/>
          <a:sy n="109" d="100"/>
        </p:scale>
        <p:origin x="1662"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FBD53E-C3F2-4688-A3FF-95FFA2B1FBF5}"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BFB37566-AFC2-4BC5-BE49-0B53C25267B0}">
      <dgm:prSet phldrT="[Текст]" custT="1"/>
      <dgm:spPr/>
      <dgm:t>
        <a:bodyPr/>
        <a:lstStyle/>
        <a:p>
          <a:r>
            <a:rPr lang="uk-UA" sz="1400" dirty="0" smtClean="0">
              <a:latin typeface="Times New Roman" pitchFamily="18" charset="0"/>
              <a:cs typeface="Times New Roman" pitchFamily="18" charset="0"/>
            </a:rPr>
            <a:t>Заголовок “ Лист-повідомлення “</a:t>
          </a:r>
          <a:endParaRPr lang="ru-RU" sz="1400" dirty="0">
            <a:latin typeface="Times New Roman" pitchFamily="18" charset="0"/>
            <a:cs typeface="Times New Roman" pitchFamily="18" charset="0"/>
          </a:endParaRPr>
        </a:p>
      </dgm:t>
    </dgm:pt>
    <dgm:pt modelId="{5CD95A9A-1240-4E09-8BF4-CDC8D8D7D3D4}" type="parTrans" cxnId="{FE59F23F-7549-4D22-81F0-B30916EEC83D}">
      <dgm:prSet/>
      <dgm:spPr/>
      <dgm:t>
        <a:bodyPr/>
        <a:lstStyle/>
        <a:p>
          <a:endParaRPr lang="ru-RU"/>
        </a:p>
      </dgm:t>
    </dgm:pt>
    <dgm:pt modelId="{3B66421B-30DC-4135-A0A8-84C36A054182}" type="sibTrans" cxnId="{FE59F23F-7549-4D22-81F0-B30916EEC83D}">
      <dgm:prSet/>
      <dgm:spPr/>
      <dgm:t>
        <a:bodyPr/>
        <a:lstStyle/>
        <a:p>
          <a:endParaRPr lang="ru-RU"/>
        </a:p>
      </dgm:t>
    </dgm:pt>
    <dgm:pt modelId="{639A6419-1BB2-478E-86BD-3659AF45EA66}">
      <dgm:prSet phldrT="[Текст]" custT="1"/>
      <dgm:spPr/>
      <dgm:t>
        <a:bodyPr/>
        <a:lstStyle/>
        <a:p>
          <a:r>
            <a:rPr lang="uk-UA" sz="1400" dirty="0" smtClean="0">
              <a:latin typeface="Times New Roman" pitchFamily="18" charset="0"/>
              <a:cs typeface="Times New Roman" pitchFamily="18" charset="0"/>
            </a:rPr>
            <a:t>Номер листа-повідомлення</a:t>
          </a:r>
          <a:endParaRPr lang="ru-RU" sz="1400" dirty="0">
            <a:latin typeface="Times New Roman" pitchFamily="18" charset="0"/>
            <a:cs typeface="Times New Roman" pitchFamily="18" charset="0"/>
          </a:endParaRPr>
        </a:p>
      </dgm:t>
    </dgm:pt>
    <dgm:pt modelId="{1D334D41-CD2C-4074-8243-9FE0E6AE063A}" type="parTrans" cxnId="{CC4AECA4-E6AA-4FEE-809E-FEEC98D895F2}">
      <dgm:prSet/>
      <dgm:spPr/>
      <dgm:t>
        <a:bodyPr/>
        <a:lstStyle/>
        <a:p>
          <a:endParaRPr lang="ru-RU"/>
        </a:p>
      </dgm:t>
    </dgm:pt>
    <dgm:pt modelId="{CFE97143-2F0C-4038-BCCF-740449B87399}" type="sibTrans" cxnId="{CC4AECA4-E6AA-4FEE-809E-FEEC98D895F2}">
      <dgm:prSet/>
      <dgm:spPr/>
      <dgm:t>
        <a:bodyPr/>
        <a:lstStyle/>
        <a:p>
          <a:endParaRPr lang="ru-RU"/>
        </a:p>
      </dgm:t>
    </dgm:pt>
    <dgm:pt modelId="{CB9FF4D9-D9C5-4675-9537-DE30E0F83C45}">
      <dgm:prSet phldrT="[Текст]" custT="1"/>
      <dgm:spPr/>
      <dgm:t>
        <a:bodyPr/>
        <a:lstStyle/>
        <a:p>
          <a:pPr algn="just"/>
          <a:r>
            <a:rPr lang="uk-UA" sz="1400" dirty="0" smtClean="0">
              <a:latin typeface="Times New Roman" pitchFamily="18" charset="0"/>
              <a:cs typeface="Times New Roman" pitchFamily="18" charset="0"/>
            </a:rPr>
            <a:t>Адресат: ПІБ, посада конкретної управлінської особи або назва управлінського органу</a:t>
          </a:r>
          <a:endParaRPr lang="ru-RU" sz="1400" dirty="0">
            <a:latin typeface="Times New Roman" pitchFamily="18" charset="0"/>
            <a:cs typeface="Times New Roman" pitchFamily="18" charset="0"/>
          </a:endParaRPr>
        </a:p>
      </dgm:t>
    </dgm:pt>
    <dgm:pt modelId="{32165FC5-3BF6-4500-82C8-F268720AE2B1}" type="parTrans" cxnId="{7F5995E3-3A9C-4FC8-A332-A2339EB338BB}">
      <dgm:prSet/>
      <dgm:spPr/>
      <dgm:t>
        <a:bodyPr/>
        <a:lstStyle/>
        <a:p>
          <a:endParaRPr lang="ru-RU"/>
        </a:p>
      </dgm:t>
    </dgm:pt>
    <dgm:pt modelId="{8078DBBB-16CE-403C-AE8D-6FC01FFA7BC0}" type="sibTrans" cxnId="{7F5995E3-3A9C-4FC8-A332-A2339EB338BB}">
      <dgm:prSet/>
      <dgm:spPr/>
      <dgm:t>
        <a:bodyPr/>
        <a:lstStyle/>
        <a:p>
          <a:endParaRPr lang="ru-RU"/>
        </a:p>
      </dgm:t>
    </dgm:pt>
    <dgm:pt modelId="{340741C0-90EA-4853-99B7-C5FA9C664F74}">
      <dgm:prSet phldrT="[Текст]" custT="1"/>
      <dgm:spPr/>
      <dgm:t>
        <a:bodyPr/>
        <a:lstStyle/>
        <a:p>
          <a:r>
            <a:rPr lang="uk-UA" sz="1400" dirty="0" smtClean="0">
              <a:latin typeface="Times New Roman" pitchFamily="18" charset="0"/>
              <a:cs typeface="Times New Roman" pitchFamily="18" charset="0"/>
            </a:rPr>
            <a:t>Вступний параграф, в якому вказано підставу, за якою аудитор надає відповідну інформацію</a:t>
          </a:r>
          <a:endParaRPr lang="ru-RU" sz="1400" dirty="0">
            <a:latin typeface="Times New Roman" pitchFamily="18" charset="0"/>
            <a:cs typeface="Times New Roman" pitchFamily="18" charset="0"/>
          </a:endParaRPr>
        </a:p>
      </dgm:t>
    </dgm:pt>
    <dgm:pt modelId="{BD5AE595-E991-4984-AE88-19DE5EBB8D72}" type="parTrans" cxnId="{A7E3E834-5408-4F30-AA60-FCE63EF4C7C6}">
      <dgm:prSet/>
      <dgm:spPr/>
      <dgm:t>
        <a:bodyPr/>
        <a:lstStyle/>
        <a:p>
          <a:endParaRPr lang="ru-RU"/>
        </a:p>
      </dgm:t>
    </dgm:pt>
    <dgm:pt modelId="{961D30A7-179A-4702-99EB-2CE4DCE63F33}" type="sibTrans" cxnId="{A7E3E834-5408-4F30-AA60-FCE63EF4C7C6}">
      <dgm:prSet/>
      <dgm:spPr/>
      <dgm:t>
        <a:bodyPr/>
        <a:lstStyle/>
        <a:p>
          <a:endParaRPr lang="ru-RU"/>
        </a:p>
      </dgm:t>
    </dgm:pt>
    <dgm:pt modelId="{EB19F6B6-8DDF-4209-BC70-AC3A5481D251}">
      <dgm:prSet phldrT="[Текст]" custT="1"/>
      <dgm:spPr/>
      <dgm:t>
        <a:bodyPr/>
        <a:lstStyle/>
        <a:p>
          <a:r>
            <a:rPr lang="uk-UA" sz="1400" dirty="0" smtClean="0">
              <a:latin typeface="Times New Roman" pitchFamily="18" charset="0"/>
              <a:cs typeface="Times New Roman" pitchFamily="18" charset="0"/>
            </a:rPr>
            <a:t>Параграф зі змістом отриманої інформації, переліком аудиторських доказів та аудиторських процедур;</a:t>
          </a:r>
          <a:endParaRPr lang="ru-RU" sz="1400" dirty="0">
            <a:latin typeface="Times New Roman" pitchFamily="18" charset="0"/>
            <a:cs typeface="Times New Roman" pitchFamily="18" charset="0"/>
          </a:endParaRPr>
        </a:p>
      </dgm:t>
    </dgm:pt>
    <dgm:pt modelId="{91602749-76CB-4E08-8F01-6F02CA951079}" type="parTrans" cxnId="{AF043BA8-8DC0-45E9-86E2-6D6593A7B756}">
      <dgm:prSet/>
      <dgm:spPr/>
      <dgm:t>
        <a:bodyPr/>
        <a:lstStyle/>
        <a:p>
          <a:endParaRPr lang="ru-RU"/>
        </a:p>
      </dgm:t>
    </dgm:pt>
    <dgm:pt modelId="{75323A31-AC5B-4A5D-B696-15291AA9B920}" type="sibTrans" cxnId="{AF043BA8-8DC0-45E9-86E2-6D6593A7B756}">
      <dgm:prSet/>
      <dgm:spPr/>
      <dgm:t>
        <a:bodyPr/>
        <a:lstStyle/>
        <a:p>
          <a:endParaRPr lang="ru-RU"/>
        </a:p>
      </dgm:t>
    </dgm:pt>
    <dgm:pt modelId="{6748FB06-1C61-491D-B6A8-815DE020B0D9}">
      <dgm:prSet phldrT="[Текст]" custT="1"/>
      <dgm:spPr/>
      <dgm:t>
        <a:bodyPr/>
        <a:lstStyle/>
        <a:p>
          <a:r>
            <a:rPr lang="uk-UA" sz="1400" dirty="0" smtClean="0">
              <a:latin typeface="Times New Roman" pitchFamily="18" charset="0"/>
              <a:cs typeface="Times New Roman" pitchFamily="18" charset="0"/>
            </a:rPr>
            <a:t>Підпис аудитора;</a:t>
          </a:r>
          <a:endParaRPr lang="ru-RU" sz="1400" dirty="0">
            <a:latin typeface="Times New Roman" pitchFamily="18" charset="0"/>
            <a:cs typeface="Times New Roman" pitchFamily="18" charset="0"/>
          </a:endParaRPr>
        </a:p>
      </dgm:t>
    </dgm:pt>
    <dgm:pt modelId="{C9FB1EEB-4502-4BDD-92B3-7530DED1D40E}" type="parTrans" cxnId="{13AEF318-7901-4EFA-9B3C-7DF356B064B1}">
      <dgm:prSet/>
      <dgm:spPr/>
      <dgm:t>
        <a:bodyPr/>
        <a:lstStyle/>
        <a:p>
          <a:endParaRPr lang="ru-RU"/>
        </a:p>
      </dgm:t>
    </dgm:pt>
    <dgm:pt modelId="{697C5958-6C92-4341-8640-BF0B11F924F3}" type="sibTrans" cxnId="{13AEF318-7901-4EFA-9B3C-7DF356B064B1}">
      <dgm:prSet/>
      <dgm:spPr/>
      <dgm:t>
        <a:bodyPr/>
        <a:lstStyle/>
        <a:p>
          <a:endParaRPr lang="ru-RU"/>
        </a:p>
      </dgm:t>
    </dgm:pt>
    <dgm:pt modelId="{A0D4D930-7405-4C04-AFA8-CECC5C6CFFB3}">
      <dgm:prSet phldrT="[Текст]" custT="1"/>
      <dgm:spPr/>
      <dgm:t>
        <a:bodyPr/>
        <a:lstStyle/>
        <a:p>
          <a:r>
            <a:rPr lang="uk-UA" sz="1400" dirty="0" smtClean="0">
              <a:latin typeface="Times New Roman" pitchFamily="18" charset="0"/>
              <a:cs typeface="Times New Roman" pitchFamily="18" charset="0"/>
            </a:rPr>
            <a:t>Дата листа-повідомлення;</a:t>
          </a:r>
          <a:endParaRPr lang="ru-RU" sz="1400" dirty="0">
            <a:latin typeface="Times New Roman" pitchFamily="18" charset="0"/>
            <a:cs typeface="Times New Roman" pitchFamily="18" charset="0"/>
          </a:endParaRPr>
        </a:p>
      </dgm:t>
    </dgm:pt>
    <dgm:pt modelId="{D28BEF8C-D0E8-42DB-B620-B4A92FA8F947}" type="parTrans" cxnId="{00992882-E25F-4BEF-917F-66843A915BBA}">
      <dgm:prSet/>
      <dgm:spPr/>
      <dgm:t>
        <a:bodyPr/>
        <a:lstStyle/>
        <a:p>
          <a:endParaRPr lang="ru-RU"/>
        </a:p>
      </dgm:t>
    </dgm:pt>
    <dgm:pt modelId="{ABD808C1-CF8D-4B2E-828E-65325DC9C8A3}" type="sibTrans" cxnId="{00992882-E25F-4BEF-917F-66843A915BBA}">
      <dgm:prSet/>
      <dgm:spPr/>
      <dgm:t>
        <a:bodyPr/>
        <a:lstStyle/>
        <a:p>
          <a:endParaRPr lang="ru-RU"/>
        </a:p>
      </dgm:t>
    </dgm:pt>
    <dgm:pt modelId="{8B38BAEA-086E-407F-ABC2-3F2B74A9F5F1}">
      <dgm:prSet phldrT="[Текст]" custT="1"/>
      <dgm:spPr/>
      <dgm:t>
        <a:bodyPr/>
        <a:lstStyle/>
        <a:p>
          <a:r>
            <a:rPr lang="uk-UA" sz="1400" dirty="0" smtClean="0">
              <a:latin typeface="Times New Roman" pitchFamily="18" charset="0"/>
              <a:cs typeface="Times New Roman" pitchFamily="18" charset="0"/>
            </a:rPr>
            <a:t>Печатка аудиторської фірми;</a:t>
          </a:r>
          <a:endParaRPr lang="ru-RU" sz="1400" dirty="0">
            <a:latin typeface="Times New Roman" pitchFamily="18" charset="0"/>
            <a:cs typeface="Times New Roman" pitchFamily="18" charset="0"/>
          </a:endParaRPr>
        </a:p>
      </dgm:t>
    </dgm:pt>
    <dgm:pt modelId="{C0B8B0DF-42B6-4923-B351-2233FFD41F13}" type="parTrans" cxnId="{C3CD1457-D0A1-46B9-8ED6-BD36B06C7D53}">
      <dgm:prSet/>
      <dgm:spPr/>
      <dgm:t>
        <a:bodyPr/>
        <a:lstStyle/>
        <a:p>
          <a:endParaRPr lang="ru-RU"/>
        </a:p>
      </dgm:t>
    </dgm:pt>
    <dgm:pt modelId="{DD5E2C57-4848-4AE7-8D32-8D5BA00FF3B6}" type="sibTrans" cxnId="{C3CD1457-D0A1-46B9-8ED6-BD36B06C7D53}">
      <dgm:prSet/>
      <dgm:spPr/>
      <dgm:t>
        <a:bodyPr/>
        <a:lstStyle/>
        <a:p>
          <a:endParaRPr lang="ru-RU"/>
        </a:p>
      </dgm:t>
    </dgm:pt>
    <dgm:pt modelId="{EF0E267A-BACF-4237-864C-DCCD7746F10B}">
      <dgm:prSet phldrT="[Текст]" custT="1"/>
      <dgm:spPr/>
      <dgm:t>
        <a:bodyPr/>
        <a:lstStyle/>
        <a:p>
          <a:r>
            <a:rPr lang="uk-UA" sz="1400" dirty="0" smtClean="0">
              <a:latin typeface="Times New Roman" pitchFamily="18" charset="0"/>
              <a:cs typeface="Times New Roman" pitchFamily="18" charset="0"/>
            </a:rPr>
            <a:t>Письмове підтвердження факту отримання та дати отримання листа-повідомлення;</a:t>
          </a:r>
          <a:endParaRPr lang="ru-RU" sz="1400" dirty="0">
            <a:latin typeface="Times New Roman" pitchFamily="18" charset="0"/>
            <a:cs typeface="Times New Roman" pitchFamily="18" charset="0"/>
          </a:endParaRPr>
        </a:p>
      </dgm:t>
    </dgm:pt>
    <dgm:pt modelId="{0DFFC5EB-910D-4DBC-8E07-C558340DA3E0}" type="parTrans" cxnId="{29EC72C8-B5F1-4D2B-9FC5-E091A9349DFA}">
      <dgm:prSet/>
      <dgm:spPr/>
      <dgm:t>
        <a:bodyPr/>
        <a:lstStyle/>
        <a:p>
          <a:endParaRPr lang="ru-RU"/>
        </a:p>
      </dgm:t>
    </dgm:pt>
    <dgm:pt modelId="{DD6389DC-68E0-490E-9B46-96D7E400E55F}" type="sibTrans" cxnId="{29EC72C8-B5F1-4D2B-9FC5-E091A9349DFA}">
      <dgm:prSet/>
      <dgm:spPr/>
      <dgm:t>
        <a:bodyPr/>
        <a:lstStyle/>
        <a:p>
          <a:endParaRPr lang="ru-RU"/>
        </a:p>
      </dgm:t>
    </dgm:pt>
    <dgm:pt modelId="{78350A5C-98FC-4622-B9A7-AC7DC27FE30B}">
      <dgm:prSet phldrT="[Текст]" custT="1"/>
      <dgm:spPr/>
      <dgm:t>
        <a:bodyPr/>
        <a:lstStyle/>
        <a:p>
          <a:r>
            <a:rPr lang="uk-UA" sz="1400" dirty="0" smtClean="0">
              <a:latin typeface="Times New Roman" pitchFamily="18" charset="0"/>
              <a:cs typeface="Times New Roman" pitchFamily="18" charset="0"/>
            </a:rPr>
            <a:t>Печатка адресата.</a:t>
          </a:r>
          <a:endParaRPr lang="ru-RU" sz="1400" dirty="0">
            <a:latin typeface="Times New Roman" pitchFamily="18" charset="0"/>
            <a:cs typeface="Times New Roman" pitchFamily="18" charset="0"/>
          </a:endParaRPr>
        </a:p>
      </dgm:t>
    </dgm:pt>
    <dgm:pt modelId="{405735A9-941B-454E-B09F-17BB94941AB4}" type="parTrans" cxnId="{E9823C92-0C10-4072-AADC-259C4C32FF5A}">
      <dgm:prSet/>
      <dgm:spPr/>
      <dgm:t>
        <a:bodyPr/>
        <a:lstStyle/>
        <a:p>
          <a:endParaRPr lang="ru-RU"/>
        </a:p>
      </dgm:t>
    </dgm:pt>
    <dgm:pt modelId="{72225989-12BF-48D9-B36E-8E3A8A60DE16}" type="sibTrans" cxnId="{E9823C92-0C10-4072-AADC-259C4C32FF5A}">
      <dgm:prSet/>
      <dgm:spPr/>
      <dgm:t>
        <a:bodyPr/>
        <a:lstStyle/>
        <a:p>
          <a:endParaRPr lang="ru-RU"/>
        </a:p>
      </dgm:t>
    </dgm:pt>
    <dgm:pt modelId="{7B886315-E72A-407C-9A3E-047C08479223}" type="pres">
      <dgm:prSet presAssocID="{B6FBD53E-C3F2-4688-A3FF-95FFA2B1FBF5}" presName="linear" presStyleCnt="0">
        <dgm:presLayoutVars>
          <dgm:dir/>
          <dgm:animLvl val="lvl"/>
          <dgm:resizeHandles val="exact"/>
        </dgm:presLayoutVars>
      </dgm:prSet>
      <dgm:spPr/>
      <dgm:t>
        <a:bodyPr/>
        <a:lstStyle/>
        <a:p>
          <a:endParaRPr lang="ru-RU"/>
        </a:p>
      </dgm:t>
    </dgm:pt>
    <dgm:pt modelId="{095CD876-61ED-47DD-AD53-5E6B0CB98658}" type="pres">
      <dgm:prSet presAssocID="{BFB37566-AFC2-4BC5-BE49-0B53C25267B0}" presName="parentLin" presStyleCnt="0"/>
      <dgm:spPr/>
    </dgm:pt>
    <dgm:pt modelId="{FDB5F191-CABC-4DC2-A187-A82E06740903}" type="pres">
      <dgm:prSet presAssocID="{BFB37566-AFC2-4BC5-BE49-0B53C25267B0}" presName="parentLeftMargin" presStyleLbl="node1" presStyleIdx="0" presStyleCnt="10"/>
      <dgm:spPr/>
      <dgm:t>
        <a:bodyPr/>
        <a:lstStyle/>
        <a:p>
          <a:endParaRPr lang="ru-RU"/>
        </a:p>
      </dgm:t>
    </dgm:pt>
    <dgm:pt modelId="{1A1B45DC-2818-4794-8A83-9E57B2F36D7D}" type="pres">
      <dgm:prSet presAssocID="{BFB37566-AFC2-4BC5-BE49-0B53C25267B0}" presName="parentText" presStyleLbl="node1" presStyleIdx="0" presStyleCnt="10" custScaleX="132367" custScaleY="128190">
        <dgm:presLayoutVars>
          <dgm:chMax val="0"/>
          <dgm:bulletEnabled val="1"/>
        </dgm:presLayoutVars>
      </dgm:prSet>
      <dgm:spPr/>
      <dgm:t>
        <a:bodyPr/>
        <a:lstStyle/>
        <a:p>
          <a:endParaRPr lang="ru-RU"/>
        </a:p>
      </dgm:t>
    </dgm:pt>
    <dgm:pt modelId="{4EE3F4BC-82F8-4834-BDF9-CE8FAC14FFB6}" type="pres">
      <dgm:prSet presAssocID="{BFB37566-AFC2-4BC5-BE49-0B53C25267B0}" presName="negativeSpace" presStyleCnt="0"/>
      <dgm:spPr/>
    </dgm:pt>
    <dgm:pt modelId="{5A1E8E48-15F7-404B-85CC-8C79C53C3F8D}" type="pres">
      <dgm:prSet presAssocID="{BFB37566-AFC2-4BC5-BE49-0B53C25267B0}" presName="childText" presStyleLbl="conFgAcc1" presStyleIdx="0" presStyleCnt="10" custScaleY="109129">
        <dgm:presLayoutVars>
          <dgm:bulletEnabled val="1"/>
        </dgm:presLayoutVars>
      </dgm:prSet>
      <dgm:spPr/>
    </dgm:pt>
    <dgm:pt modelId="{9165B2EC-227A-4EF4-BE46-412B73EDE8BD}" type="pres">
      <dgm:prSet presAssocID="{3B66421B-30DC-4135-A0A8-84C36A054182}" presName="spaceBetweenRectangles" presStyleCnt="0"/>
      <dgm:spPr/>
    </dgm:pt>
    <dgm:pt modelId="{77EFF097-F55A-4F04-967D-72B17477F0AE}" type="pres">
      <dgm:prSet presAssocID="{639A6419-1BB2-478E-86BD-3659AF45EA66}" presName="parentLin" presStyleCnt="0"/>
      <dgm:spPr/>
    </dgm:pt>
    <dgm:pt modelId="{4B4B9265-F860-4C19-A088-23CC8743721E}" type="pres">
      <dgm:prSet presAssocID="{639A6419-1BB2-478E-86BD-3659AF45EA66}" presName="parentLeftMargin" presStyleLbl="node1" presStyleIdx="0" presStyleCnt="10"/>
      <dgm:spPr/>
      <dgm:t>
        <a:bodyPr/>
        <a:lstStyle/>
        <a:p>
          <a:endParaRPr lang="ru-RU"/>
        </a:p>
      </dgm:t>
    </dgm:pt>
    <dgm:pt modelId="{7DA3CB99-7364-465C-9228-B9ED964CB021}" type="pres">
      <dgm:prSet presAssocID="{639A6419-1BB2-478E-86BD-3659AF45EA66}" presName="parentText" presStyleLbl="node1" presStyleIdx="1" presStyleCnt="10" custScaleX="132367" custScaleY="87492">
        <dgm:presLayoutVars>
          <dgm:chMax val="0"/>
          <dgm:bulletEnabled val="1"/>
        </dgm:presLayoutVars>
      </dgm:prSet>
      <dgm:spPr/>
      <dgm:t>
        <a:bodyPr/>
        <a:lstStyle/>
        <a:p>
          <a:endParaRPr lang="ru-RU"/>
        </a:p>
      </dgm:t>
    </dgm:pt>
    <dgm:pt modelId="{CA5F4067-184B-4558-9B15-E561B6B82954}" type="pres">
      <dgm:prSet presAssocID="{639A6419-1BB2-478E-86BD-3659AF45EA66}" presName="negativeSpace" presStyleCnt="0"/>
      <dgm:spPr/>
    </dgm:pt>
    <dgm:pt modelId="{3CA4C54B-9A0B-4FB6-9E3E-DEE74F6722D3}" type="pres">
      <dgm:prSet presAssocID="{639A6419-1BB2-478E-86BD-3659AF45EA66}" presName="childText" presStyleLbl="conFgAcc1" presStyleIdx="1" presStyleCnt="10">
        <dgm:presLayoutVars>
          <dgm:bulletEnabled val="1"/>
        </dgm:presLayoutVars>
      </dgm:prSet>
      <dgm:spPr/>
    </dgm:pt>
    <dgm:pt modelId="{D1112552-F9D6-4979-BDB1-D2530B25B45D}" type="pres">
      <dgm:prSet presAssocID="{CFE97143-2F0C-4038-BCCF-740449B87399}" presName="spaceBetweenRectangles" presStyleCnt="0"/>
      <dgm:spPr/>
    </dgm:pt>
    <dgm:pt modelId="{AF9E8AED-A484-4496-9EA5-E9D95F1B251A}" type="pres">
      <dgm:prSet presAssocID="{CB9FF4D9-D9C5-4675-9537-DE30E0F83C45}" presName="parentLin" presStyleCnt="0"/>
      <dgm:spPr/>
    </dgm:pt>
    <dgm:pt modelId="{B5D8596F-2A65-40A8-8AB4-89CF529BC216}" type="pres">
      <dgm:prSet presAssocID="{CB9FF4D9-D9C5-4675-9537-DE30E0F83C45}" presName="parentLeftMargin" presStyleLbl="node1" presStyleIdx="1" presStyleCnt="10"/>
      <dgm:spPr/>
      <dgm:t>
        <a:bodyPr/>
        <a:lstStyle/>
        <a:p>
          <a:endParaRPr lang="ru-RU"/>
        </a:p>
      </dgm:t>
    </dgm:pt>
    <dgm:pt modelId="{7FCC2E74-9FEE-4279-BF38-D0562C5FDA97}" type="pres">
      <dgm:prSet presAssocID="{CB9FF4D9-D9C5-4675-9537-DE30E0F83C45}" presName="parentText" presStyleLbl="node1" presStyleIdx="2" presStyleCnt="10" custScaleX="132636" custScaleY="174397">
        <dgm:presLayoutVars>
          <dgm:chMax val="0"/>
          <dgm:bulletEnabled val="1"/>
        </dgm:presLayoutVars>
      </dgm:prSet>
      <dgm:spPr/>
      <dgm:t>
        <a:bodyPr/>
        <a:lstStyle/>
        <a:p>
          <a:endParaRPr lang="ru-RU"/>
        </a:p>
      </dgm:t>
    </dgm:pt>
    <dgm:pt modelId="{6F74EFED-5117-4175-94D1-6C219061B9FC}" type="pres">
      <dgm:prSet presAssocID="{CB9FF4D9-D9C5-4675-9537-DE30E0F83C45}" presName="negativeSpace" presStyleCnt="0"/>
      <dgm:spPr/>
    </dgm:pt>
    <dgm:pt modelId="{21A116D4-8EF5-43A3-8F40-6AA1F1DF2EC4}" type="pres">
      <dgm:prSet presAssocID="{CB9FF4D9-D9C5-4675-9537-DE30E0F83C45}" presName="childText" presStyleLbl="conFgAcc1" presStyleIdx="2" presStyleCnt="10">
        <dgm:presLayoutVars>
          <dgm:bulletEnabled val="1"/>
        </dgm:presLayoutVars>
      </dgm:prSet>
      <dgm:spPr/>
    </dgm:pt>
    <dgm:pt modelId="{5797C453-5C79-4022-9A95-07FEE627C731}" type="pres">
      <dgm:prSet presAssocID="{8078DBBB-16CE-403C-AE8D-6FC01FFA7BC0}" presName="spaceBetweenRectangles" presStyleCnt="0"/>
      <dgm:spPr/>
    </dgm:pt>
    <dgm:pt modelId="{8D1A0D95-3D77-49DB-8661-0FAF7FDC8F9A}" type="pres">
      <dgm:prSet presAssocID="{340741C0-90EA-4853-99B7-C5FA9C664F74}" presName="parentLin" presStyleCnt="0"/>
      <dgm:spPr/>
    </dgm:pt>
    <dgm:pt modelId="{AE44C4DB-CA02-4172-9960-416183DA03FF}" type="pres">
      <dgm:prSet presAssocID="{340741C0-90EA-4853-99B7-C5FA9C664F74}" presName="parentLeftMargin" presStyleLbl="node1" presStyleIdx="2" presStyleCnt="10"/>
      <dgm:spPr/>
      <dgm:t>
        <a:bodyPr/>
        <a:lstStyle/>
        <a:p>
          <a:endParaRPr lang="ru-RU"/>
        </a:p>
      </dgm:t>
    </dgm:pt>
    <dgm:pt modelId="{E9FE16C4-8C0A-49E0-A3C4-9F5908F99263}" type="pres">
      <dgm:prSet presAssocID="{340741C0-90EA-4853-99B7-C5FA9C664F74}" presName="parentText" presStyleLbl="node1" presStyleIdx="3" presStyleCnt="10" custScaleX="133484" custScaleY="183360">
        <dgm:presLayoutVars>
          <dgm:chMax val="0"/>
          <dgm:bulletEnabled val="1"/>
        </dgm:presLayoutVars>
      </dgm:prSet>
      <dgm:spPr/>
      <dgm:t>
        <a:bodyPr/>
        <a:lstStyle/>
        <a:p>
          <a:endParaRPr lang="ru-RU"/>
        </a:p>
      </dgm:t>
    </dgm:pt>
    <dgm:pt modelId="{CDE6F79F-5505-49A8-B972-4A4C51427897}" type="pres">
      <dgm:prSet presAssocID="{340741C0-90EA-4853-99B7-C5FA9C664F74}" presName="negativeSpace" presStyleCnt="0"/>
      <dgm:spPr/>
    </dgm:pt>
    <dgm:pt modelId="{668895B8-B5F4-4A07-AC97-E32F5963F126}" type="pres">
      <dgm:prSet presAssocID="{340741C0-90EA-4853-99B7-C5FA9C664F74}" presName="childText" presStyleLbl="conFgAcc1" presStyleIdx="3" presStyleCnt="10">
        <dgm:presLayoutVars>
          <dgm:bulletEnabled val="1"/>
        </dgm:presLayoutVars>
      </dgm:prSet>
      <dgm:spPr/>
    </dgm:pt>
    <dgm:pt modelId="{2677166E-21FB-4148-832D-8CB6FC2AF23C}" type="pres">
      <dgm:prSet presAssocID="{961D30A7-179A-4702-99EB-2CE4DCE63F33}" presName="spaceBetweenRectangles" presStyleCnt="0"/>
      <dgm:spPr/>
    </dgm:pt>
    <dgm:pt modelId="{41D89630-83EF-4EA6-AD91-A25B5579B50B}" type="pres">
      <dgm:prSet presAssocID="{EB19F6B6-8DDF-4209-BC70-AC3A5481D251}" presName="parentLin" presStyleCnt="0"/>
      <dgm:spPr/>
    </dgm:pt>
    <dgm:pt modelId="{472CDCC5-AFB3-4416-B1F7-A54C011BE581}" type="pres">
      <dgm:prSet presAssocID="{EB19F6B6-8DDF-4209-BC70-AC3A5481D251}" presName="parentLeftMargin" presStyleLbl="node1" presStyleIdx="3" presStyleCnt="10"/>
      <dgm:spPr/>
      <dgm:t>
        <a:bodyPr/>
        <a:lstStyle/>
        <a:p>
          <a:endParaRPr lang="ru-RU"/>
        </a:p>
      </dgm:t>
    </dgm:pt>
    <dgm:pt modelId="{7AF14573-CF41-44EB-8D0C-9484A1C65254}" type="pres">
      <dgm:prSet presAssocID="{EB19F6B6-8DDF-4209-BC70-AC3A5481D251}" presName="parentText" presStyleLbl="node1" presStyleIdx="4" presStyleCnt="10" custScaleX="133614" custScaleY="179654">
        <dgm:presLayoutVars>
          <dgm:chMax val="0"/>
          <dgm:bulletEnabled val="1"/>
        </dgm:presLayoutVars>
      </dgm:prSet>
      <dgm:spPr/>
      <dgm:t>
        <a:bodyPr/>
        <a:lstStyle/>
        <a:p>
          <a:endParaRPr lang="ru-RU"/>
        </a:p>
      </dgm:t>
    </dgm:pt>
    <dgm:pt modelId="{EC14C558-88FF-4583-97D2-DD9F9D06DA34}" type="pres">
      <dgm:prSet presAssocID="{EB19F6B6-8DDF-4209-BC70-AC3A5481D251}" presName="negativeSpace" presStyleCnt="0"/>
      <dgm:spPr/>
    </dgm:pt>
    <dgm:pt modelId="{71CCD875-EC38-434A-8570-8C9B483A86E6}" type="pres">
      <dgm:prSet presAssocID="{EB19F6B6-8DDF-4209-BC70-AC3A5481D251}" presName="childText" presStyleLbl="conFgAcc1" presStyleIdx="4" presStyleCnt="10">
        <dgm:presLayoutVars>
          <dgm:bulletEnabled val="1"/>
        </dgm:presLayoutVars>
      </dgm:prSet>
      <dgm:spPr/>
    </dgm:pt>
    <dgm:pt modelId="{46DC1BEC-C7FD-4392-8527-6FD8E0455E91}" type="pres">
      <dgm:prSet presAssocID="{75323A31-AC5B-4A5D-B696-15291AA9B920}" presName="spaceBetweenRectangles" presStyleCnt="0"/>
      <dgm:spPr/>
    </dgm:pt>
    <dgm:pt modelId="{6210A4F6-CD93-4C72-9849-7FE81F81DA14}" type="pres">
      <dgm:prSet presAssocID="{6748FB06-1C61-491D-B6A8-815DE020B0D9}" presName="parentLin" presStyleCnt="0"/>
      <dgm:spPr/>
    </dgm:pt>
    <dgm:pt modelId="{615FF122-B7C0-4A5A-9D5F-DB8A4CA2FCD9}" type="pres">
      <dgm:prSet presAssocID="{6748FB06-1C61-491D-B6A8-815DE020B0D9}" presName="parentLeftMargin" presStyleLbl="node1" presStyleIdx="4" presStyleCnt="10"/>
      <dgm:spPr/>
      <dgm:t>
        <a:bodyPr/>
        <a:lstStyle/>
        <a:p>
          <a:endParaRPr lang="ru-RU"/>
        </a:p>
      </dgm:t>
    </dgm:pt>
    <dgm:pt modelId="{42EBE238-2C40-4B75-998B-BFEE5F7B6E2E}" type="pres">
      <dgm:prSet presAssocID="{6748FB06-1C61-491D-B6A8-815DE020B0D9}" presName="parentText" presStyleLbl="node1" presStyleIdx="5" presStyleCnt="10" custScaleX="133613" custScaleY="95181">
        <dgm:presLayoutVars>
          <dgm:chMax val="0"/>
          <dgm:bulletEnabled val="1"/>
        </dgm:presLayoutVars>
      </dgm:prSet>
      <dgm:spPr/>
      <dgm:t>
        <a:bodyPr/>
        <a:lstStyle/>
        <a:p>
          <a:endParaRPr lang="ru-RU"/>
        </a:p>
      </dgm:t>
    </dgm:pt>
    <dgm:pt modelId="{441B3C67-F922-47C6-96FD-5DF705D4716D}" type="pres">
      <dgm:prSet presAssocID="{6748FB06-1C61-491D-B6A8-815DE020B0D9}" presName="negativeSpace" presStyleCnt="0"/>
      <dgm:spPr/>
    </dgm:pt>
    <dgm:pt modelId="{5B15ACBB-43A6-4334-B2E5-004332F562B5}" type="pres">
      <dgm:prSet presAssocID="{6748FB06-1C61-491D-B6A8-815DE020B0D9}" presName="childText" presStyleLbl="conFgAcc1" presStyleIdx="5" presStyleCnt="10">
        <dgm:presLayoutVars>
          <dgm:bulletEnabled val="1"/>
        </dgm:presLayoutVars>
      </dgm:prSet>
      <dgm:spPr/>
    </dgm:pt>
    <dgm:pt modelId="{D439534E-8945-49DC-8033-07479208B4C0}" type="pres">
      <dgm:prSet presAssocID="{697C5958-6C92-4341-8640-BF0B11F924F3}" presName="spaceBetweenRectangles" presStyleCnt="0"/>
      <dgm:spPr/>
    </dgm:pt>
    <dgm:pt modelId="{A660225B-48F5-4549-ACF3-24C272889DEF}" type="pres">
      <dgm:prSet presAssocID="{A0D4D930-7405-4C04-AFA8-CECC5C6CFFB3}" presName="parentLin" presStyleCnt="0"/>
      <dgm:spPr/>
    </dgm:pt>
    <dgm:pt modelId="{5C3FD16E-071C-4497-80E3-E6B56EEEA7AD}" type="pres">
      <dgm:prSet presAssocID="{A0D4D930-7405-4C04-AFA8-CECC5C6CFFB3}" presName="parentLeftMargin" presStyleLbl="node1" presStyleIdx="5" presStyleCnt="10"/>
      <dgm:spPr/>
      <dgm:t>
        <a:bodyPr/>
        <a:lstStyle/>
        <a:p>
          <a:endParaRPr lang="ru-RU"/>
        </a:p>
      </dgm:t>
    </dgm:pt>
    <dgm:pt modelId="{E79D4F27-A0A4-4CF8-9613-D732CCD4FAC3}" type="pres">
      <dgm:prSet presAssocID="{A0D4D930-7405-4C04-AFA8-CECC5C6CFFB3}" presName="parentText" presStyleLbl="node1" presStyleIdx="6" presStyleCnt="10" custScaleX="134284" custScaleY="95181">
        <dgm:presLayoutVars>
          <dgm:chMax val="0"/>
          <dgm:bulletEnabled val="1"/>
        </dgm:presLayoutVars>
      </dgm:prSet>
      <dgm:spPr/>
      <dgm:t>
        <a:bodyPr/>
        <a:lstStyle/>
        <a:p>
          <a:endParaRPr lang="ru-RU"/>
        </a:p>
      </dgm:t>
    </dgm:pt>
    <dgm:pt modelId="{600FDBAC-26D9-4A9D-854B-30316E1A3B35}" type="pres">
      <dgm:prSet presAssocID="{A0D4D930-7405-4C04-AFA8-CECC5C6CFFB3}" presName="negativeSpace" presStyleCnt="0"/>
      <dgm:spPr/>
    </dgm:pt>
    <dgm:pt modelId="{3D8E8514-8525-486F-827E-2A20D1A1554C}" type="pres">
      <dgm:prSet presAssocID="{A0D4D930-7405-4C04-AFA8-CECC5C6CFFB3}" presName="childText" presStyleLbl="conFgAcc1" presStyleIdx="6" presStyleCnt="10">
        <dgm:presLayoutVars>
          <dgm:bulletEnabled val="1"/>
        </dgm:presLayoutVars>
      </dgm:prSet>
      <dgm:spPr/>
    </dgm:pt>
    <dgm:pt modelId="{EBC2ECAA-B6E7-41F9-BD5A-D6D9D5A1387D}" type="pres">
      <dgm:prSet presAssocID="{ABD808C1-CF8D-4B2E-828E-65325DC9C8A3}" presName="spaceBetweenRectangles" presStyleCnt="0"/>
      <dgm:spPr/>
    </dgm:pt>
    <dgm:pt modelId="{C3403599-3423-46C7-AED2-F356C2750779}" type="pres">
      <dgm:prSet presAssocID="{8B38BAEA-086E-407F-ABC2-3F2B74A9F5F1}" presName="parentLin" presStyleCnt="0"/>
      <dgm:spPr/>
    </dgm:pt>
    <dgm:pt modelId="{2E240B38-2F31-4ADD-9468-B5AAE498D19B}" type="pres">
      <dgm:prSet presAssocID="{8B38BAEA-086E-407F-ABC2-3F2B74A9F5F1}" presName="parentLeftMargin" presStyleLbl="node1" presStyleIdx="6" presStyleCnt="10"/>
      <dgm:spPr/>
      <dgm:t>
        <a:bodyPr/>
        <a:lstStyle/>
        <a:p>
          <a:endParaRPr lang="ru-RU"/>
        </a:p>
      </dgm:t>
    </dgm:pt>
    <dgm:pt modelId="{5F65C8A6-B63D-410C-8AB2-48087A740E18}" type="pres">
      <dgm:prSet presAssocID="{8B38BAEA-086E-407F-ABC2-3F2B74A9F5F1}" presName="parentText" presStyleLbl="node1" presStyleIdx="7" presStyleCnt="10" custScaleX="133614" custScaleY="104820">
        <dgm:presLayoutVars>
          <dgm:chMax val="0"/>
          <dgm:bulletEnabled val="1"/>
        </dgm:presLayoutVars>
      </dgm:prSet>
      <dgm:spPr/>
      <dgm:t>
        <a:bodyPr/>
        <a:lstStyle/>
        <a:p>
          <a:endParaRPr lang="ru-RU"/>
        </a:p>
      </dgm:t>
    </dgm:pt>
    <dgm:pt modelId="{0C539BE2-84EB-4629-9438-3C28821204EA}" type="pres">
      <dgm:prSet presAssocID="{8B38BAEA-086E-407F-ABC2-3F2B74A9F5F1}" presName="negativeSpace" presStyleCnt="0"/>
      <dgm:spPr/>
    </dgm:pt>
    <dgm:pt modelId="{1D0513A6-9428-4263-AFA8-72713F454943}" type="pres">
      <dgm:prSet presAssocID="{8B38BAEA-086E-407F-ABC2-3F2B74A9F5F1}" presName="childText" presStyleLbl="conFgAcc1" presStyleIdx="7" presStyleCnt="10">
        <dgm:presLayoutVars>
          <dgm:bulletEnabled val="1"/>
        </dgm:presLayoutVars>
      </dgm:prSet>
      <dgm:spPr/>
    </dgm:pt>
    <dgm:pt modelId="{2570C185-6BE4-4338-956C-946D6B12EE35}" type="pres">
      <dgm:prSet presAssocID="{DD5E2C57-4848-4AE7-8D32-8D5BA00FF3B6}" presName="spaceBetweenRectangles" presStyleCnt="0"/>
      <dgm:spPr/>
    </dgm:pt>
    <dgm:pt modelId="{D2067CD1-B226-4C62-BFB5-97D1873A6401}" type="pres">
      <dgm:prSet presAssocID="{EF0E267A-BACF-4237-864C-DCCD7746F10B}" presName="parentLin" presStyleCnt="0"/>
      <dgm:spPr/>
    </dgm:pt>
    <dgm:pt modelId="{D9F8AF4E-2E4C-4224-AC81-F6573FB64EB8}" type="pres">
      <dgm:prSet presAssocID="{EF0E267A-BACF-4237-864C-DCCD7746F10B}" presName="parentLeftMargin" presStyleLbl="node1" presStyleIdx="7" presStyleCnt="10"/>
      <dgm:spPr/>
      <dgm:t>
        <a:bodyPr/>
        <a:lstStyle/>
        <a:p>
          <a:endParaRPr lang="ru-RU"/>
        </a:p>
      </dgm:t>
    </dgm:pt>
    <dgm:pt modelId="{11B92F04-C0DA-4C70-BC47-D288988D52C9}" type="pres">
      <dgm:prSet presAssocID="{EF0E267A-BACF-4237-864C-DCCD7746F10B}" presName="parentText" presStyleLbl="node1" presStyleIdx="8" presStyleCnt="10" custScaleX="133614" custScaleY="95180">
        <dgm:presLayoutVars>
          <dgm:chMax val="0"/>
          <dgm:bulletEnabled val="1"/>
        </dgm:presLayoutVars>
      </dgm:prSet>
      <dgm:spPr/>
      <dgm:t>
        <a:bodyPr/>
        <a:lstStyle/>
        <a:p>
          <a:endParaRPr lang="ru-RU"/>
        </a:p>
      </dgm:t>
    </dgm:pt>
    <dgm:pt modelId="{70B66A7B-756F-4B07-8C0E-762625DD2D91}" type="pres">
      <dgm:prSet presAssocID="{EF0E267A-BACF-4237-864C-DCCD7746F10B}" presName="negativeSpace" presStyleCnt="0"/>
      <dgm:spPr/>
    </dgm:pt>
    <dgm:pt modelId="{BB88B996-DAA7-4A72-AC82-6B02CBBF5F9F}" type="pres">
      <dgm:prSet presAssocID="{EF0E267A-BACF-4237-864C-DCCD7746F10B}" presName="childText" presStyleLbl="conFgAcc1" presStyleIdx="8" presStyleCnt="10">
        <dgm:presLayoutVars>
          <dgm:bulletEnabled val="1"/>
        </dgm:presLayoutVars>
      </dgm:prSet>
      <dgm:spPr/>
    </dgm:pt>
    <dgm:pt modelId="{DC6D0882-139E-4662-BF7B-751E31BDF6D3}" type="pres">
      <dgm:prSet presAssocID="{DD6389DC-68E0-490E-9B46-96D7E400E55F}" presName="spaceBetweenRectangles" presStyleCnt="0"/>
      <dgm:spPr/>
    </dgm:pt>
    <dgm:pt modelId="{079612D1-514D-4F87-B595-B2C86AC202CB}" type="pres">
      <dgm:prSet presAssocID="{78350A5C-98FC-4622-B9A7-AC7DC27FE30B}" presName="parentLin" presStyleCnt="0"/>
      <dgm:spPr/>
    </dgm:pt>
    <dgm:pt modelId="{20CFD7E3-6CD3-4824-82A1-9261C69504E3}" type="pres">
      <dgm:prSet presAssocID="{78350A5C-98FC-4622-B9A7-AC7DC27FE30B}" presName="parentLeftMargin" presStyleLbl="node1" presStyleIdx="8" presStyleCnt="10"/>
      <dgm:spPr/>
      <dgm:t>
        <a:bodyPr/>
        <a:lstStyle/>
        <a:p>
          <a:endParaRPr lang="ru-RU"/>
        </a:p>
      </dgm:t>
    </dgm:pt>
    <dgm:pt modelId="{B6D52AE2-7EEE-44ED-8386-902E51FD7905}" type="pres">
      <dgm:prSet presAssocID="{78350A5C-98FC-4622-B9A7-AC7DC27FE30B}" presName="parentText" presStyleLbl="node1" presStyleIdx="9" presStyleCnt="10" custScaleX="133613" custScaleY="95182">
        <dgm:presLayoutVars>
          <dgm:chMax val="0"/>
          <dgm:bulletEnabled val="1"/>
        </dgm:presLayoutVars>
      </dgm:prSet>
      <dgm:spPr/>
      <dgm:t>
        <a:bodyPr/>
        <a:lstStyle/>
        <a:p>
          <a:endParaRPr lang="ru-RU"/>
        </a:p>
      </dgm:t>
    </dgm:pt>
    <dgm:pt modelId="{B149039D-5514-46FE-9690-2E02CA0CDAD4}" type="pres">
      <dgm:prSet presAssocID="{78350A5C-98FC-4622-B9A7-AC7DC27FE30B}" presName="negativeSpace" presStyleCnt="0"/>
      <dgm:spPr/>
    </dgm:pt>
    <dgm:pt modelId="{A695A01E-1A7C-474E-AC50-4319CC9CBFAF}" type="pres">
      <dgm:prSet presAssocID="{78350A5C-98FC-4622-B9A7-AC7DC27FE30B}" presName="childText" presStyleLbl="conFgAcc1" presStyleIdx="9" presStyleCnt="10">
        <dgm:presLayoutVars>
          <dgm:bulletEnabled val="1"/>
        </dgm:presLayoutVars>
      </dgm:prSet>
      <dgm:spPr/>
    </dgm:pt>
  </dgm:ptLst>
  <dgm:cxnLst>
    <dgm:cxn modelId="{84E3886D-0386-4599-ABF4-0D001C8F388A}" type="presOf" srcId="{EF0E267A-BACF-4237-864C-DCCD7746F10B}" destId="{D9F8AF4E-2E4C-4224-AC81-F6573FB64EB8}" srcOrd="0" destOrd="0" presId="urn:microsoft.com/office/officeart/2005/8/layout/list1"/>
    <dgm:cxn modelId="{CC4AECA4-E6AA-4FEE-809E-FEEC98D895F2}" srcId="{B6FBD53E-C3F2-4688-A3FF-95FFA2B1FBF5}" destId="{639A6419-1BB2-478E-86BD-3659AF45EA66}" srcOrd="1" destOrd="0" parTransId="{1D334D41-CD2C-4074-8243-9FE0E6AE063A}" sibTransId="{CFE97143-2F0C-4038-BCCF-740449B87399}"/>
    <dgm:cxn modelId="{E357506F-E372-4532-A394-36337898C8CB}" type="presOf" srcId="{78350A5C-98FC-4622-B9A7-AC7DC27FE30B}" destId="{20CFD7E3-6CD3-4824-82A1-9261C69504E3}" srcOrd="0" destOrd="0" presId="urn:microsoft.com/office/officeart/2005/8/layout/list1"/>
    <dgm:cxn modelId="{7F5995E3-3A9C-4FC8-A332-A2339EB338BB}" srcId="{B6FBD53E-C3F2-4688-A3FF-95FFA2B1FBF5}" destId="{CB9FF4D9-D9C5-4675-9537-DE30E0F83C45}" srcOrd="2" destOrd="0" parTransId="{32165FC5-3BF6-4500-82C8-F268720AE2B1}" sibTransId="{8078DBBB-16CE-403C-AE8D-6FC01FFA7BC0}"/>
    <dgm:cxn modelId="{9ED1A984-D056-4C77-85E4-BF7B4A562853}" type="presOf" srcId="{340741C0-90EA-4853-99B7-C5FA9C664F74}" destId="{AE44C4DB-CA02-4172-9960-416183DA03FF}" srcOrd="0" destOrd="0" presId="urn:microsoft.com/office/officeart/2005/8/layout/list1"/>
    <dgm:cxn modelId="{4790C543-AB28-4E97-9A0E-82990EA7744A}" type="presOf" srcId="{A0D4D930-7405-4C04-AFA8-CECC5C6CFFB3}" destId="{5C3FD16E-071C-4497-80E3-E6B56EEEA7AD}" srcOrd="0" destOrd="0" presId="urn:microsoft.com/office/officeart/2005/8/layout/list1"/>
    <dgm:cxn modelId="{29EC72C8-B5F1-4D2B-9FC5-E091A9349DFA}" srcId="{B6FBD53E-C3F2-4688-A3FF-95FFA2B1FBF5}" destId="{EF0E267A-BACF-4237-864C-DCCD7746F10B}" srcOrd="8" destOrd="0" parTransId="{0DFFC5EB-910D-4DBC-8E07-C558340DA3E0}" sibTransId="{DD6389DC-68E0-490E-9B46-96D7E400E55F}"/>
    <dgm:cxn modelId="{00992882-E25F-4BEF-917F-66843A915BBA}" srcId="{B6FBD53E-C3F2-4688-A3FF-95FFA2B1FBF5}" destId="{A0D4D930-7405-4C04-AFA8-CECC5C6CFFB3}" srcOrd="6" destOrd="0" parTransId="{D28BEF8C-D0E8-42DB-B620-B4A92FA8F947}" sibTransId="{ABD808C1-CF8D-4B2E-828E-65325DC9C8A3}"/>
    <dgm:cxn modelId="{FE59F23F-7549-4D22-81F0-B30916EEC83D}" srcId="{B6FBD53E-C3F2-4688-A3FF-95FFA2B1FBF5}" destId="{BFB37566-AFC2-4BC5-BE49-0B53C25267B0}" srcOrd="0" destOrd="0" parTransId="{5CD95A9A-1240-4E09-8BF4-CDC8D8D7D3D4}" sibTransId="{3B66421B-30DC-4135-A0A8-84C36A054182}"/>
    <dgm:cxn modelId="{C3041639-737F-4B0C-9D95-0DACD520A4A9}" type="presOf" srcId="{B6FBD53E-C3F2-4688-A3FF-95FFA2B1FBF5}" destId="{7B886315-E72A-407C-9A3E-047C08479223}" srcOrd="0" destOrd="0" presId="urn:microsoft.com/office/officeart/2005/8/layout/list1"/>
    <dgm:cxn modelId="{CFD97A63-D298-4011-A093-378FFA6C69D1}" type="presOf" srcId="{8B38BAEA-086E-407F-ABC2-3F2B74A9F5F1}" destId="{5F65C8A6-B63D-410C-8AB2-48087A740E18}" srcOrd="1" destOrd="0" presId="urn:microsoft.com/office/officeart/2005/8/layout/list1"/>
    <dgm:cxn modelId="{DD27376C-B56A-433D-910C-13E86A3FDB92}" type="presOf" srcId="{CB9FF4D9-D9C5-4675-9537-DE30E0F83C45}" destId="{B5D8596F-2A65-40A8-8AB4-89CF529BC216}" srcOrd="0" destOrd="0" presId="urn:microsoft.com/office/officeart/2005/8/layout/list1"/>
    <dgm:cxn modelId="{DF356668-060D-448E-BA01-9F85EBDBC685}" type="presOf" srcId="{BFB37566-AFC2-4BC5-BE49-0B53C25267B0}" destId="{FDB5F191-CABC-4DC2-A187-A82E06740903}" srcOrd="0" destOrd="0" presId="urn:microsoft.com/office/officeart/2005/8/layout/list1"/>
    <dgm:cxn modelId="{E6CCC66E-6A1E-4479-87B0-D2D17E69E3B1}" type="presOf" srcId="{A0D4D930-7405-4C04-AFA8-CECC5C6CFFB3}" destId="{E79D4F27-A0A4-4CF8-9613-D732CCD4FAC3}" srcOrd="1" destOrd="0" presId="urn:microsoft.com/office/officeart/2005/8/layout/list1"/>
    <dgm:cxn modelId="{C3CD1457-D0A1-46B9-8ED6-BD36B06C7D53}" srcId="{B6FBD53E-C3F2-4688-A3FF-95FFA2B1FBF5}" destId="{8B38BAEA-086E-407F-ABC2-3F2B74A9F5F1}" srcOrd="7" destOrd="0" parTransId="{C0B8B0DF-42B6-4923-B351-2233FFD41F13}" sibTransId="{DD5E2C57-4848-4AE7-8D32-8D5BA00FF3B6}"/>
    <dgm:cxn modelId="{4572159F-534D-498B-A2E5-84E2671A1777}" type="presOf" srcId="{6748FB06-1C61-491D-B6A8-815DE020B0D9}" destId="{42EBE238-2C40-4B75-998B-BFEE5F7B6E2E}" srcOrd="1" destOrd="0" presId="urn:microsoft.com/office/officeart/2005/8/layout/list1"/>
    <dgm:cxn modelId="{D919F8C1-4CF4-4142-BC89-D243B7838F6A}" type="presOf" srcId="{EB19F6B6-8DDF-4209-BC70-AC3A5481D251}" destId="{472CDCC5-AFB3-4416-B1F7-A54C011BE581}" srcOrd="0" destOrd="0" presId="urn:microsoft.com/office/officeart/2005/8/layout/list1"/>
    <dgm:cxn modelId="{A7E3E834-5408-4F30-AA60-FCE63EF4C7C6}" srcId="{B6FBD53E-C3F2-4688-A3FF-95FFA2B1FBF5}" destId="{340741C0-90EA-4853-99B7-C5FA9C664F74}" srcOrd="3" destOrd="0" parTransId="{BD5AE595-E991-4984-AE88-19DE5EBB8D72}" sibTransId="{961D30A7-179A-4702-99EB-2CE4DCE63F33}"/>
    <dgm:cxn modelId="{0468E822-E881-4B08-A774-AF2D0BEC6D5E}" type="presOf" srcId="{8B38BAEA-086E-407F-ABC2-3F2B74A9F5F1}" destId="{2E240B38-2F31-4ADD-9468-B5AAE498D19B}" srcOrd="0" destOrd="0" presId="urn:microsoft.com/office/officeart/2005/8/layout/list1"/>
    <dgm:cxn modelId="{277859F8-06A5-4627-8E7A-9BF1F1A5E7A0}" type="presOf" srcId="{78350A5C-98FC-4622-B9A7-AC7DC27FE30B}" destId="{B6D52AE2-7EEE-44ED-8386-902E51FD7905}" srcOrd="1" destOrd="0" presId="urn:microsoft.com/office/officeart/2005/8/layout/list1"/>
    <dgm:cxn modelId="{AF043BA8-8DC0-45E9-86E2-6D6593A7B756}" srcId="{B6FBD53E-C3F2-4688-A3FF-95FFA2B1FBF5}" destId="{EB19F6B6-8DDF-4209-BC70-AC3A5481D251}" srcOrd="4" destOrd="0" parTransId="{91602749-76CB-4E08-8F01-6F02CA951079}" sibTransId="{75323A31-AC5B-4A5D-B696-15291AA9B920}"/>
    <dgm:cxn modelId="{E28C907B-F7B8-467D-9DA6-12BDD0DA4E43}" type="presOf" srcId="{EF0E267A-BACF-4237-864C-DCCD7746F10B}" destId="{11B92F04-C0DA-4C70-BC47-D288988D52C9}" srcOrd="1" destOrd="0" presId="urn:microsoft.com/office/officeart/2005/8/layout/list1"/>
    <dgm:cxn modelId="{C9D72CF1-A0EE-43BE-AE6A-F01BDA6D3632}" type="presOf" srcId="{EB19F6B6-8DDF-4209-BC70-AC3A5481D251}" destId="{7AF14573-CF41-44EB-8D0C-9484A1C65254}" srcOrd="1" destOrd="0" presId="urn:microsoft.com/office/officeart/2005/8/layout/list1"/>
    <dgm:cxn modelId="{FD2D4ABF-020B-4FEE-91B0-55F333DF2458}" type="presOf" srcId="{BFB37566-AFC2-4BC5-BE49-0B53C25267B0}" destId="{1A1B45DC-2818-4794-8A83-9E57B2F36D7D}" srcOrd="1" destOrd="0" presId="urn:microsoft.com/office/officeart/2005/8/layout/list1"/>
    <dgm:cxn modelId="{A502288B-7200-4322-AA09-636054A13524}" type="presOf" srcId="{6748FB06-1C61-491D-B6A8-815DE020B0D9}" destId="{615FF122-B7C0-4A5A-9D5F-DB8A4CA2FCD9}" srcOrd="0" destOrd="0" presId="urn:microsoft.com/office/officeart/2005/8/layout/list1"/>
    <dgm:cxn modelId="{89EA5F9E-5E12-4DE9-BD6D-0AF3D34C1EC6}" type="presOf" srcId="{340741C0-90EA-4853-99B7-C5FA9C664F74}" destId="{E9FE16C4-8C0A-49E0-A3C4-9F5908F99263}" srcOrd="1" destOrd="0" presId="urn:microsoft.com/office/officeart/2005/8/layout/list1"/>
    <dgm:cxn modelId="{5CAA78F3-F767-4967-A169-E4AFA5C90EC8}" type="presOf" srcId="{639A6419-1BB2-478E-86BD-3659AF45EA66}" destId="{7DA3CB99-7364-465C-9228-B9ED964CB021}" srcOrd="1" destOrd="0" presId="urn:microsoft.com/office/officeart/2005/8/layout/list1"/>
    <dgm:cxn modelId="{E9823C92-0C10-4072-AADC-259C4C32FF5A}" srcId="{B6FBD53E-C3F2-4688-A3FF-95FFA2B1FBF5}" destId="{78350A5C-98FC-4622-B9A7-AC7DC27FE30B}" srcOrd="9" destOrd="0" parTransId="{405735A9-941B-454E-B09F-17BB94941AB4}" sibTransId="{72225989-12BF-48D9-B36E-8E3A8A60DE16}"/>
    <dgm:cxn modelId="{73BB93DA-A0ED-4BC3-88CD-EF92BBB4A78B}" type="presOf" srcId="{639A6419-1BB2-478E-86BD-3659AF45EA66}" destId="{4B4B9265-F860-4C19-A088-23CC8743721E}" srcOrd="0" destOrd="0" presId="urn:microsoft.com/office/officeart/2005/8/layout/list1"/>
    <dgm:cxn modelId="{1C44C785-755B-4023-9BC4-8B2BD405220C}" type="presOf" srcId="{CB9FF4D9-D9C5-4675-9537-DE30E0F83C45}" destId="{7FCC2E74-9FEE-4279-BF38-D0562C5FDA97}" srcOrd="1" destOrd="0" presId="urn:microsoft.com/office/officeart/2005/8/layout/list1"/>
    <dgm:cxn modelId="{13AEF318-7901-4EFA-9B3C-7DF356B064B1}" srcId="{B6FBD53E-C3F2-4688-A3FF-95FFA2B1FBF5}" destId="{6748FB06-1C61-491D-B6A8-815DE020B0D9}" srcOrd="5" destOrd="0" parTransId="{C9FB1EEB-4502-4BDD-92B3-7530DED1D40E}" sibTransId="{697C5958-6C92-4341-8640-BF0B11F924F3}"/>
    <dgm:cxn modelId="{DB8A196B-CD85-458E-AC78-F175EA0DF5C8}" type="presParOf" srcId="{7B886315-E72A-407C-9A3E-047C08479223}" destId="{095CD876-61ED-47DD-AD53-5E6B0CB98658}" srcOrd="0" destOrd="0" presId="urn:microsoft.com/office/officeart/2005/8/layout/list1"/>
    <dgm:cxn modelId="{69A7FD32-1567-438F-AA3F-2BADE17320BB}" type="presParOf" srcId="{095CD876-61ED-47DD-AD53-5E6B0CB98658}" destId="{FDB5F191-CABC-4DC2-A187-A82E06740903}" srcOrd="0" destOrd="0" presId="urn:microsoft.com/office/officeart/2005/8/layout/list1"/>
    <dgm:cxn modelId="{0359F49B-E9AD-42A7-ACD9-039F89ED9953}" type="presParOf" srcId="{095CD876-61ED-47DD-AD53-5E6B0CB98658}" destId="{1A1B45DC-2818-4794-8A83-9E57B2F36D7D}" srcOrd="1" destOrd="0" presId="urn:microsoft.com/office/officeart/2005/8/layout/list1"/>
    <dgm:cxn modelId="{8E1185A2-8727-49A3-9DA8-A8F925820B7B}" type="presParOf" srcId="{7B886315-E72A-407C-9A3E-047C08479223}" destId="{4EE3F4BC-82F8-4834-BDF9-CE8FAC14FFB6}" srcOrd="1" destOrd="0" presId="urn:microsoft.com/office/officeart/2005/8/layout/list1"/>
    <dgm:cxn modelId="{5F529ABE-0642-4C6C-B239-E08AE7A0FC26}" type="presParOf" srcId="{7B886315-E72A-407C-9A3E-047C08479223}" destId="{5A1E8E48-15F7-404B-85CC-8C79C53C3F8D}" srcOrd="2" destOrd="0" presId="urn:microsoft.com/office/officeart/2005/8/layout/list1"/>
    <dgm:cxn modelId="{2D2A884B-B067-4E27-B245-AD06DED820D6}" type="presParOf" srcId="{7B886315-E72A-407C-9A3E-047C08479223}" destId="{9165B2EC-227A-4EF4-BE46-412B73EDE8BD}" srcOrd="3" destOrd="0" presId="urn:microsoft.com/office/officeart/2005/8/layout/list1"/>
    <dgm:cxn modelId="{A0385CEF-7A54-4020-8756-287D657A15BE}" type="presParOf" srcId="{7B886315-E72A-407C-9A3E-047C08479223}" destId="{77EFF097-F55A-4F04-967D-72B17477F0AE}" srcOrd="4" destOrd="0" presId="urn:microsoft.com/office/officeart/2005/8/layout/list1"/>
    <dgm:cxn modelId="{3F4A03BC-7E11-422C-9542-1785111A501F}" type="presParOf" srcId="{77EFF097-F55A-4F04-967D-72B17477F0AE}" destId="{4B4B9265-F860-4C19-A088-23CC8743721E}" srcOrd="0" destOrd="0" presId="urn:microsoft.com/office/officeart/2005/8/layout/list1"/>
    <dgm:cxn modelId="{2E179F3D-9887-46E5-B947-654A38A23AB8}" type="presParOf" srcId="{77EFF097-F55A-4F04-967D-72B17477F0AE}" destId="{7DA3CB99-7364-465C-9228-B9ED964CB021}" srcOrd="1" destOrd="0" presId="urn:microsoft.com/office/officeart/2005/8/layout/list1"/>
    <dgm:cxn modelId="{3A08F3E7-A4C5-4F88-AE0F-F77CA8149EC2}" type="presParOf" srcId="{7B886315-E72A-407C-9A3E-047C08479223}" destId="{CA5F4067-184B-4558-9B15-E561B6B82954}" srcOrd="5" destOrd="0" presId="urn:microsoft.com/office/officeart/2005/8/layout/list1"/>
    <dgm:cxn modelId="{8AA692DA-3B23-4B52-A157-008F1D6DC123}" type="presParOf" srcId="{7B886315-E72A-407C-9A3E-047C08479223}" destId="{3CA4C54B-9A0B-4FB6-9E3E-DEE74F6722D3}" srcOrd="6" destOrd="0" presId="urn:microsoft.com/office/officeart/2005/8/layout/list1"/>
    <dgm:cxn modelId="{3272C96B-603A-4734-B355-A39092AD3415}" type="presParOf" srcId="{7B886315-E72A-407C-9A3E-047C08479223}" destId="{D1112552-F9D6-4979-BDB1-D2530B25B45D}" srcOrd="7" destOrd="0" presId="urn:microsoft.com/office/officeart/2005/8/layout/list1"/>
    <dgm:cxn modelId="{1DB3F247-2E5A-4794-B0A5-65105950BFC3}" type="presParOf" srcId="{7B886315-E72A-407C-9A3E-047C08479223}" destId="{AF9E8AED-A484-4496-9EA5-E9D95F1B251A}" srcOrd="8" destOrd="0" presId="urn:microsoft.com/office/officeart/2005/8/layout/list1"/>
    <dgm:cxn modelId="{92674AA7-0751-41C9-A5DF-B434D5F7D3FA}" type="presParOf" srcId="{AF9E8AED-A484-4496-9EA5-E9D95F1B251A}" destId="{B5D8596F-2A65-40A8-8AB4-89CF529BC216}" srcOrd="0" destOrd="0" presId="urn:microsoft.com/office/officeart/2005/8/layout/list1"/>
    <dgm:cxn modelId="{23544681-2BA1-41F2-ABCE-B0A11818F9D2}" type="presParOf" srcId="{AF9E8AED-A484-4496-9EA5-E9D95F1B251A}" destId="{7FCC2E74-9FEE-4279-BF38-D0562C5FDA97}" srcOrd="1" destOrd="0" presId="urn:microsoft.com/office/officeart/2005/8/layout/list1"/>
    <dgm:cxn modelId="{3A4C2648-F624-46D5-A41C-47D4C4A05F25}" type="presParOf" srcId="{7B886315-E72A-407C-9A3E-047C08479223}" destId="{6F74EFED-5117-4175-94D1-6C219061B9FC}" srcOrd="9" destOrd="0" presId="urn:microsoft.com/office/officeart/2005/8/layout/list1"/>
    <dgm:cxn modelId="{4DF6A7B4-F249-4570-9A95-58E6B427E5D3}" type="presParOf" srcId="{7B886315-E72A-407C-9A3E-047C08479223}" destId="{21A116D4-8EF5-43A3-8F40-6AA1F1DF2EC4}" srcOrd="10" destOrd="0" presId="urn:microsoft.com/office/officeart/2005/8/layout/list1"/>
    <dgm:cxn modelId="{4A80202F-84EF-4D2C-8C2A-6C6A35070891}" type="presParOf" srcId="{7B886315-E72A-407C-9A3E-047C08479223}" destId="{5797C453-5C79-4022-9A95-07FEE627C731}" srcOrd="11" destOrd="0" presId="urn:microsoft.com/office/officeart/2005/8/layout/list1"/>
    <dgm:cxn modelId="{60365720-329C-4042-8923-24C97E67D664}" type="presParOf" srcId="{7B886315-E72A-407C-9A3E-047C08479223}" destId="{8D1A0D95-3D77-49DB-8661-0FAF7FDC8F9A}" srcOrd="12" destOrd="0" presId="urn:microsoft.com/office/officeart/2005/8/layout/list1"/>
    <dgm:cxn modelId="{5D10ECE2-69B8-47D5-92C3-573B286F2057}" type="presParOf" srcId="{8D1A0D95-3D77-49DB-8661-0FAF7FDC8F9A}" destId="{AE44C4DB-CA02-4172-9960-416183DA03FF}" srcOrd="0" destOrd="0" presId="urn:microsoft.com/office/officeart/2005/8/layout/list1"/>
    <dgm:cxn modelId="{61C192E9-4EC8-4396-87DB-C7CA3FC2AF44}" type="presParOf" srcId="{8D1A0D95-3D77-49DB-8661-0FAF7FDC8F9A}" destId="{E9FE16C4-8C0A-49E0-A3C4-9F5908F99263}" srcOrd="1" destOrd="0" presId="urn:microsoft.com/office/officeart/2005/8/layout/list1"/>
    <dgm:cxn modelId="{FEDC63F5-251A-423C-878A-22C302794282}" type="presParOf" srcId="{7B886315-E72A-407C-9A3E-047C08479223}" destId="{CDE6F79F-5505-49A8-B972-4A4C51427897}" srcOrd="13" destOrd="0" presId="urn:microsoft.com/office/officeart/2005/8/layout/list1"/>
    <dgm:cxn modelId="{499E11BE-5444-4B26-AC39-6848F09BD9E6}" type="presParOf" srcId="{7B886315-E72A-407C-9A3E-047C08479223}" destId="{668895B8-B5F4-4A07-AC97-E32F5963F126}" srcOrd="14" destOrd="0" presId="urn:microsoft.com/office/officeart/2005/8/layout/list1"/>
    <dgm:cxn modelId="{FD66F531-C2CC-4E3D-8327-00511B5F92C1}" type="presParOf" srcId="{7B886315-E72A-407C-9A3E-047C08479223}" destId="{2677166E-21FB-4148-832D-8CB6FC2AF23C}" srcOrd="15" destOrd="0" presId="urn:microsoft.com/office/officeart/2005/8/layout/list1"/>
    <dgm:cxn modelId="{6F346946-0DF4-48A4-9E48-FF38A8F01107}" type="presParOf" srcId="{7B886315-E72A-407C-9A3E-047C08479223}" destId="{41D89630-83EF-4EA6-AD91-A25B5579B50B}" srcOrd="16" destOrd="0" presId="urn:microsoft.com/office/officeart/2005/8/layout/list1"/>
    <dgm:cxn modelId="{741F5FBD-5241-457F-87F1-AF0196CB1C55}" type="presParOf" srcId="{41D89630-83EF-4EA6-AD91-A25B5579B50B}" destId="{472CDCC5-AFB3-4416-B1F7-A54C011BE581}" srcOrd="0" destOrd="0" presId="urn:microsoft.com/office/officeart/2005/8/layout/list1"/>
    <dgm:cxn modelId="{10CAFEDB-C754-41AC-A113-DBD3FCF695E2}" type="presParOf" srcId="{41D89630-83EF-4EA6-AD91-A25B5579B50B}" destId="{7AF14573-CF41-44EB-8D0C-9484A1C65254}" srcOrd="1" destOrd="0" presId="urn:microsoft.com/office/officeart/2005/8/layout/list1"/>
    <dgm:cxn modelId="{DCA87D2E-058A-40A7-AEB1-9D34329048BC}" type="presParOf" srcId="{7B886315-E72A-407C-9A3E-047C08479223}" destId="{EC14C558-88FF-4583-97D2-DD9F9D06DA34}" srcOrd="17" destOrd="0" presId="urn:microsoft.com/office/officeart/2005/8/layout/list1"/>
    <dgm:cxn modelId="{6399A178-9FB2-44D6-B5E2-5CBAD904AA46}" type="presParOf" srcId="{7B886315-E72A-407C-9A3E-047C08479223}" destId="{71CCD875-EC38-434A-8570-8C9B483A86E6}" srcOrd="18" destOrd="0" presId="urn:microsoft.com/office/officeart/2005/8/layout/list1"/>
    <dgm:cxn modelId="{303DF3D5-8D4B-4AC4-B15F-4A6ECFA9BB15}" type="presParOf" srcId="{7B886315-E72A-407C-9A3E-047C08479223}" destId="{46DC1BEC-C7FD-4392-8527-6FD8E0455E91}" srcOrd="19" destOrd="0" presId="urn:microsoft.com/office/officeart/2005/8/layout/list1"/>
    <dgm:cxn modelId="{7A7D7B1A-7F04-432B-9ABC-A7CACDCD1C7A}" type="presParOf" srcId="{7B886315-E72A-407C-9A3E-047C08479223}" destId="{6210A4F6-CD93-4C72-9849-7FE81F81DA14}" srcOrd="20" destOrd="0" presId="urn:microsoft.com/office/officeart/2005/8/layout/list1"/>
    <dgm:cxn modelId="{E236080E-1D18-46E0-B9A3-8D1080007057}" type="presParOf" srcId="{6210A4F6-CD93-4C72-9849-7FE81F81DA14}" destId="{615FF122-B7C0-4A5A-9D5F-DB8A4CA2FCD9}" srcOrd="0" destOrd="0" presId="urn:microsoft.com/office/officeart/2005/8/layout/list1"/>
    <dgm:cxn modelId="{595C2B0E-6B93-4821-B45B-93667CABF74F}" type="presParOf" srcId="{6210A4F6-CD93-4C72-9849-7FE81F81DA14}" destId="{42EBE238-2C40-4B75-998B-BFEE5F7B6E2E}" srcOrd="1" destOrd="0" presId="urn:microsoft.com/office/officeart/2005/8/layout/list1"/>
    <dgm:cxn modelId="{9C9286AB-9580-47B7-84FB-5EA88E2CAE4A}" type="presParOf" srcId="{7B886315-E72A-407C-9A3E-047C08479223}" destId="{441B3C67-F922-47C6-96FD-5DF705D4716D}" srcOrd="21" destOrd="0" presId="urn:microsoft.com/office/officeart/2005/8/layout/list1"/>
    <dgm:cxn modelId="{95BEE596-ED71-4157-BFD0-EE4E4F3B6FC6}" type="presParOf" srcId="{7B886315-E72A-407C-9A3E-047C08479223}" destId="{5B15ACBB-43A6-4334-B2E5-004332F562B5}" srcOrd="22" destOrd="0" presId="urn:microsoft.com/office/officeart/2005/8/layout/list1"/>
    <dgm:cxn modelId="{2915E87B-0003-43AD-BE88-9D09D1078A11}" type="presParOf" srcId="{7B886315-E72A-407C-9A3E-047C08479223}" destId="{D439534E-8945-49DC-8033-07479208B4C0}" srcOrd="23" destOrd="0" presId="urn:microsoft.com/office/officeart/2005/8/layout/list1"/>
    <dgm:cxn modelId="{7470089A-9BDF-4BE3-B792-89EA53A4D24C}" type="presParOf" srcId="{7B886315-E72A-407C-9A3E-047C08479223}" destId="{A660225B-48F5-4549-ACF3-24C272889DEF}" srcOrd="24" destOrd="0" presId="urn:microsoft.com/office/officeart/2005/8/layout/list1"/>
    <dgm:cxn modelId="{34EC21DD-B932-4462-8EB3-3DB3CB741798}" type="presParOf" srcId="{A660225B-48F5-4549-ACF3-24C272889DEF}" destId="{5C3FD16E-071C-4497-80E3-E6B56EEEA7AD}" srcOrd="0" destOrd="0" presId="urn:microsoft.com/office/officeart/2005/8/layout/list1"/>
    <dgm:cxn modelId="{5D0DFAFD-DCA0-426E-8119-BB57D4022B9D}" type="presParOf" srcId="{A660225B-48F5-4549-ACF3-24C272889DEF}" destId="{E79D4F27-A0A4-4CF8-9613-D732CCD4FAC3}" srcOrd="1" destOrd="0" presId="urn:microsoft.com/office/officeart/2005/8/layout/list1"/>
    <dgm:cxn modelId="{316F4CEA-55E4-47DF-ABBB-8A3CF192CEDD}" type="presParOf" srcId="{7B886315-E72A-407C-9A3E-047C08479223}" destId="{600FDBAC-26D9-4A9D-854B-30316E1A3B35}" srcOrd="25" destOrd="0" presId="urn:microsoft.com/office/officeart/2005/8/layout/list1"/>
    <dgm:cxn modelId="{CABADF2A-A930-4BD1-87FB-6E8C89E70A92}" type="presParOf" srcId="{7B886315-E72A-407C-9A3E-047C08479223}" destId="{3D8E8514-8525-486F-827E-2A20D1A1554C}" srcOrd="26" destOrd="0" presId="urn:microsoft.com/office/officeart/2005/8/layout/list1"/>
    <dgm:cxn modelId="{9CC065AE-2565-4CC9-9B60-25310B57F6D5}" type="presParOf" srcId="{7B886315-E72A-407C-9A3E-047C08479223}" destId="{EBC2ECAA-B6E7-41F9-BD5A-D6D9D5A1387D}" srcOrd="27" destOrd="0" presId="urn:microsoft.com/office/officeart/2005/8/layout/list1"/>
    <dgm:cxn modelId="{673ED5BB-9DAC-46CB-9B11-8501A358AABA}" type="presParOf" srcId="{7B886315-E72A-407C-9A3E-047C08479223}" destId="{C3403599-3423-46C7-AED2-F356C2750779}" srcOrd="28" destOrd="0" presId="urn:microsoft.com/office/officeart/2005/8/layout/list1"/>
    <dgm:cxn modelId="{1BA711E4-46CB-4C17-BF01-A19C1DEFB63C}" type="presParOf" srcId="{C3403599-3423-46C7-AED2-F356C2750779}" destId="{2E240B38-2F31-4ADD-9468-B5AAE498D19B}" srcOrd="0" destOrd="0" presId="urn:microsoft.com/office/officeart/2005/8/layout/list1"/>
    <dgm:cxn modelId="{5069AC69-ED06-424B-9502-BE6B1DCC5829}" type="presParOf" srcId="{C3403599-3423-46C7-AED2-F356C2750779}" destId="{5F65C8A6-B63D-410C-8AB2-48087A740E18}" srcOrd="1" destOrd="0" presId="urn:microsoft.com/office/officeart/2005/8/layout/list1"/>
    <dgm:cxn modelId="{9A9986F7-2E46-430E-AE28-78C2A19DC2D4}" type="presParOf" srcId="{7B886315-E72A-407C-9A3E-047C08479223}" destId="{0C539BE2-84EB-4629-9438-3C28821204EA}" srcOrd="29" destOrd="0" presId="urn:microsoft.com/office/officeart/2005/8/layout/list1"/>
    <dgm:cxn modelId="{4F659376-4010-4ED1-A2D4-883C2D1F8808}" type="presParOf" srcId="{7B886315-E72A-407C-9A3E-047C08479223}" destId="{1D0513A6-9428-4263-AFA8-72713F454943}" srcOrd="30" destOrd="0" presId="urn:microsoft.com/office/officeart/2005/8/layout/list1"/>
    <dgm:cxn modelId="{7B75CBDA-E2AB-435F-A902-C0C21790CF49}" type="presParOf" srcId="{7B886315-E72A-407C-9A3E-047C08479223}" destId="{2570C185-6BE4-4338-956C-946D6B12EE35}" srcOrd="31" destOrd="0" presId="urn:microsoft.com/office/officeart/2005/8/layout/list1"/>
    <dgm:cxn modelId="{9EA0D774-BC51-4AC5-9464-B12134B8021E}" type="presParOf" srcId="{7B886315-E72A-407C-9A3E-047C08479223}" destId="{D2067CD1-B226-4C62-BFB5-97D1873A6401}" srcOrd="32" destOrd="0" presId="urn:microsoft.com/office/officeart/2005/8/layout/list1"/>
    <dgm:cxn modelId="{394A04A2-5FD0-4F7B-A2B5-BA9F375D2322}" type="presParOf" srcId="{D2067CD1-B226-4C62-BFB5-97D1873A6401}" destId="{D9F8AF4E-2E4C-4224-AC81-F6573FB64EB8}" srcOrd="0" destOrd="0" presId="urn:microsoft.com/office/officeart/2005/8/layout/list1"/>
    <dgm:cxn modelId="{06964B8C-29E6-4F78-AF11-C8640A76B0B7}" type="presParOf" srcId="{D2067CD1-B226-4C62-BFB5-97D1873A6401}" destId="{11B92F04-C0DA-4C70-BC47-D288988D52C9}" srcOrd="1" destOrd="0" presId="urn:microsoft.com/office/officeart/2005/8/layout/list1"/>
    <dgm:cxn modelId="{D8E10AB9-4323-4276-97F6-8B612D6FB7F8}" type="presParOf" srcId="{7B886315-E72A-407C-9A3E-047C08479223}" destId="{70B66A7B-756F-4B07-8C0E-762625DD2D91}" srcOrd="33" destOrd="0" presId="urn:microsoft.com/office/officeart/2005/8/layout/list1"/>
    <dgm:cxn modelId="{DD1F6C3D-C311-4828-B7A7-BF8135F5ACA2}" type="presParOf" srcId="{7B886315-E72A-407C-9A3E-047C08479223}" destId="{BB88B996-DAA7-4A72-AC82-6B02CBBF5F9F}" srcOrd="34" destOrd="0" presId="urn:microsoft.com/office/officeart/2005/8/layout/list1"/>
    <dgm:cxn modelId="{F8730A74-1E0F-477F-9DE7-42FD85270228}" type="presParOf" srcId="{7B886315-E72A-407C-9A3E-047C08479223}" destId="{DC6D0882-139E-4662-BF7B-751E31BDF6D3}" srcOrd="35" destOrd="0" presId="urn:microsoft.com/office/officeart/2005/8/layout/list1"/>
    <dgm:cxn modelId="{30C391EE-2E59-4A91-B460-B66119AE3424}" type="presParOf" srcId="{7B886315-E72A-407C-9A3E-047C08479223}" destId="{079612D1-514D-4F87-B595-B2C86AC202CB}" srcOrd="36" destOrd="0" presId="urn:microsoft.com/office/officeart/2005/8/layout/list1"/>
    <dgm:cxn modelId="{665B8C9B-0C6C-401E-BF5C-DE4C21788561}" type="presParOf" srcId="{079612D1-514D-4F87-B595-B2C86AC202CB}" destId="{20CFD7E3-6CD3-4824-82A1-9261C69504E3}" srcOrd="0" destOrd="0" presId="urn:microsoft.com/office/officeart/2005/8/layout/list1"/>
    <dgm:cxn modelId="{797481E9-C1EB-4957-8EB2-ED298F15E326}" type="presParOf" srcId="{079612D1-514D-4F87-B595-B2C86AC202CB}" destId="{B6D52AE2-7EEE-44ED-8386-902E51FD7905}" srcOrd="1" destOrd="0" presId="urn:microsoft.com/office/officeart/2005/8/layout/list1"/>
    <dgm:cxn modelId="{74B72BBC-A38F-4F55-A7A1-D2299B0D2A7E}" type="presParOf" srcId="{7B886315-E72A-407C-9A3E-047C08479223}" destId="{B149039D-5514-46FE-9690-2E02CA0CDAD4}" srcOrd="37" destOrd="0" presId="urn:microsoft.com/office/officeart/2005/8/layout/list1"/>
    <dgm:cxn modelId="{69E81A3F-18A3-48D4-9092-1B5202E6B1AB}" type="presParOf" srcId="{7B886315-E72A-407C-9A3E-047C08479223}" destId="{A695A01E-1A7C-474E-AC50-4319CC9CBFAF}" srcOrd="3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1E8E48-15F7-404B-85CC-8C79C53C3F8D}">
      <dsp:nvSpPr>
        <dsp:cNvPr id="0" name=""/>
        <dsp:cNvSpPr/>
      </dsp:nvSpPr>
      <dsp:spPr>
        <a:xfrm>
          <a:off x="0" y="315446"/>
          <a:ext cx="7286676" cy="220004"/>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A1B45DC-2818-4794-8A83-9E57B2F36D7D}">
      <dsp:nvSpPr>
        <dsp:cNvPr id="0" name=""/>
        <dsp:cNvSpPr/>
      </dsp:nvSpPr>
      <dsp:spPr>
        <a:xfrm>
          <a:off x="364333" y="130793"/>
          <a:ext cx="6751608" cy="30273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793" tIns="0" rIns="192793" bIns="0" numCol="1" spcCol="1270" anchor="ctr" anchorCtr="0">
          <a:noAutofit/>
        </a:bodyPr>
        <a:lstStyle/>
        <a:p>
          <a:pPr lvl="0" algn="l" defTabSz="622300">
            <a:lnSpc>
              <a:spcPct val="90000"/>
            </a:lnSpc>
            <a:spcBef>
              <a:spcPct val="0"/>
            </a:spcBef>
            <a:spcAft>
              <a:spcPct val="35000"/>
            </a:spcAft>
          </a:pPr>
          <a:r>
            <a:rPr lang="uk-UA" sz="1400" kern="1200" dirty="0" smtClean="0">
              <a:latin typeface="Times New Roman" pitchFamily="18" charset="0"/>
              <a:cs typeface="Times New Roman" pitchFamily="18" charset="0"/>
            </a:rPr>
            <a:t>Заголовок “ Лист-повідомлення “</a:t>
          </a:r>
          <a:endParaRPr lang="ru-RU" sz="1400" kern="1200" dirty="0">
            <a:latin typeface="Times New Roman" pitchFamily="18" charset="0"/>
            <a:cs typeface="Times New Roman" pitchFamily="18" charset="0"/>
          </a:endParaRPr>
        </a:p>
      </dsp:txBody>
      <dsp:txXfrm>
        <a:off x="379111" y="145571"/>
        <a:ext cx="6722052" cy="273177"/>
      </dsp:txXfrm>
    </dsp:sp>
    <dsp:sp modelId="{3CA4C54B-9A0B-4FB6-9E3E-DEE74F6722D3}">
      <dsp:nvSpPr>
        <dsp:cNvPr id="0" name=""/>
        <dsp:cNvSpPr/>
      </dsp:nvSpPr>
      <dsp:spPr>
        <a:xfrm>
          <a:off x="0" y="667192"/>
          <a:ext cx="7286676" cy="201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A3CB99-7364-465C-9228-B9ED964CB021}">
      <dsp:nvSpPr>
        <dsp:cNvPr id="0" name=""/>
        <dsp:cNvSpPr/>
      </dsp:nvSpPr>
      <dsp:spPr>
        <a:xfrm>
          <a:off x="364333" y="578650"/>
          <a:ext cx="6751608" cy="20662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793" tIns="0" rIns="192793" bIns="0" numCol="1" spcCol="1270" anchor="ctr" anchorCtr="0">
          <a:noAutofit/>
        </a:bodyPr>
        <a:lstStyle/>
        <a:p>
          <a:pPr lvl="0" algn="l" defTabSz="622300">
            <a:lnSpc>
              <a:spcPct val="90000"/>
            </a:lnSpc>
            <a:spcBef>
              <a:spcPct val="0"/>
            </a:spcBef>
            <a:spcAft>
              <a:spcPct val="35000"/>
            </a:spcAft>
          </a:pPr>
          <a:r>
            <a:rPr lang="uk-UA" sz="1400" kern="1200" dirty="0" smtClean="0">
              <a:latin typeface="Times New Roman" pitchFamily="18" charset="0"/>
              <a:cs typeface="Times New Roman" pitchFamily="18" charset="0"/>
            </a:rPr>
            <a:t>Номер листа-повідомлення</a:t>
          </a:r>
          <a:endParaRPr lang="ru-RU" sz="1400" kern="1200" dirty="0">
            <a:latin typeface="Times New Roman" pitchFamily="18" charset="0"/>
            <a:cs typeface="Times New Roman" pitchFamily="18" charset="0"/>
          </a:endParaRPr>
        </a:p>
      </dsp:txBody>
      <dsp:txXfrm>
        <a:off x="374419" y="588736"/>
        <a:ext cx="6731436" cy="186449"/>
      </dsp:txXfrm>
    </dsp:sp>
    <dsp:sp modelId="{21A116D4-8EF5-43A3-8F40-6AA1F1DF2EC4}">
      <dsp:nvSpPr>
        <dsp:cNvPr id="0" name=""/>
        <dsp:cNvSpPr/>
      </dsp:nvSpPr>
      <dsp:spPr>
        <a:xfrm>
          <a:off x="0" y="1205768"/>
          <a:ext cx="7286676" cy="201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FCC2E74-9FEE-4279-BF38-D0562C5FDA97}">
      <dsp:nvSpPr>
        <dsp:cNvPr id="0" name=""/>
        <dsp:cNvSpPr/>
      </dsp:nvSpPr>
      <dsp:spPr>
        <a:xfrm>
          <a:off x="364333" y="911992"/>
          <a:ext cx="6765328" cy="41185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793" tIns="0" rIns="192793" bIns="0" numCol="1" spcCol="1270" anchor="ctr" anchorCtr="0">
          <a:noAutofit/>
        </a:bodyPr>
        <a:lstStyle/>
        <a:p>
          <a:pPr lvl="0" algn="just" defTabSz="622300">
            <a:lnSpc>
              <a:spcPct val="90000"/>
            </a:lnSpc>
            <a:spcBef>
              <a:spcPct val="0"/>
            </a:spcBef>
            <a:spcAft>
              <a:spcPct val="35000"/>
            </a:spcAft>
          </a:pPr>
          <a:r>
            <a:rPr lang="uk-UA" sz="1400" kern="1200" dirty="0" smtClean="0">
              <a:latin typeface="Times New Roman" pitchFamily="18" charset="0"/>
              <a:cs typeface="Times New Roman" pitchFamily="18" charset="0"/>
            </a:rPr>
            <a:t>Адресат: ПІБ, посада конкретної управлінської особи або назва управлінського органу</a:t>
          </a:r>
          <a:endParaRPr lang="ru-RU" sz="1400" kern="1200" dirty="0">
            <a:latin typeface="Times New Roman" pitchFamily="18" charset="0"/>
            <a:cs typeface="Times New Roman" pitchFamily="18" charset="0"/>
          </a:endParaRPr>
        </a:p>
      </dsp:txBody>
      <dsp:txXfrm>
        <a:off x="384438" y="932097"/>
        <a:ext cx="6725118" cy="371645"/>
      </dsp:txXfrm>
    </dsp:sp>
    <dsp:sp modelId="{668895B8-B5F4-4A07-AC97-E32F5963F126}">
      <dsp:nvSpPr>
        <dsp:cNvPr id="0" name=""/>
        <dsp:cNvSpPr/>
      </dsp:nvSpPr>
      <dsp:spPr>
        <a:xfrm>
          <a:off x="0" y="1765511"/>
          <a:ext cx="7286676" cy="201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9FE16C4-8C0A-49E0-A3C4-9F5908F99263}">
      <dsp:nvSpPr>
        <dsp:cNvPr id="0" name=""/>
        <dsp:cNvSpPr/>
      </dsp:nvSpPr>
      <dsp:spPr>
        <a:xfrm>
          <a:off x="364333" y="1450568"/>
          <a:ext cx="6808582" cy="43302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793" tIns="0" rIns="192793" bIns="0" numCol="1" spcCol="1270" anchor="ctr" anchorCtr="0">
          <a:noAutofit/>
        </a:bodyPr>
        <a:lstStyle/>
        <a:p>
          <a:pPr lvl="0" algn="l" defTabSz="622300">
            <a:lnSpc>
              <a:spcPct val="90000"/>
            </a:lnSpc>
            <a:spcBef>
              <a:spcPct val="0"/>
            </a:spcBef>
            <a:spcAft>
              <a:spcPct val="35000"/>
            </a:spcAft>
          </a:pPr>
          <a:r>
            <a:rPr lang="uk-UA" sz="1400" kern="1200" dirty="0" smtClean="0">
              <a:latin typeface="Times New Roman" pitchFamily="18" charset="0"/>
              <a:cs typeface="Times New Roman" pitchFamily="18" charset="0"/>
            </a:rPr>
            <a:t>Вступний параграф, в якому вказано підставу, за якою аудитор надає відповідну інформацію</a:t>
          </a:r>
          <a:endParaRPr lang="ru-RU" sz="1400" kern="1200" dirty="0">
            <a:latin typeface="Times New Roman" pitchFamily="18" charset="0"/>
            <a:cs typeface="Times New Roman" pitchFamily="18" charset="0"/>
          </a:endParaRPr>
        </a:p>
      </dsp:txBody>
      <dsp:txXfrm>
        <a:off x="385471" y="1471706"/>
        <a:ext cx="6766306" cy="390746"/>
      </dsp:txXfrm>
    </dsp:sp>
    <dsp:sp modelId="{71CCD875-EC38-434A-8570-8C9B483A86E6}">
      <dsp:nvSpPr>
        <dsp:cNvPr id="0" name=""/>
        <dsp:cNvSpPr/>
      </dsp:nvSpPr>
      <dsp:spPr>
        <a:xfrm>
          <a:off x="0" y="2316501"/>
          <a:ext cx="7286676" cy="201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AF14573-CF41-44EB-8D0C-9484A1C65254}">
      <dsp:nvSpPr>
        <dsp:cNvPr id="0" name=""/>
        <dsp:cNvSpPr/>
      </dsp:nvSpPr>
      <dsp:spPr>
        <a:xfrm>
          <a:off x="364333" y="2010311"/>
          <a:ext cx="6815213" cy="42427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793" tIns="0" rIns="192793" bIns="0" numCol="1" spcCol="1270" anchor="ctr" anchorCtr="0">
          <a:noAutofit/>
        </a:bodyPr>
        <a:lstStyle/>
        <a:p>
          <a:pPr lvl="0" algn="l" defTabSz="622300">
            <a:lnSpc>
              <a:spcPct val="90000"/>
            </a:lnSpc>
            <a:spcBef>
              <a:spcPct val="0"/>
            </a:spcBef>
            <a:spcAft>
              <a:spcPct val="35000"/>
            </a:spcAft>
          </a:pPr>
          <a:r>
            <a:rPr lang="uk-UA" sz="1400" kern="1200" dirty="0" smtClean="0">
              <a:latin typeface="Times New Roman" pitchFamily="18" charset="0"/>
              <a:cs typeface="Times New Roman" pitchFamily="18" charset="0"/>
            </a:rPr>
            <a:t>Параграф зі змістом отриманої інформації, переліком аудиторських доказів та аудиторських процедур;</a:t>
          </a:r>
          <a:endParaRPr lang="ru-RU" sz="1400" kern="1200" dirty="0">
            <a:latin typeface="Times New Roman" pitchFamily="18" charset="0"/>
            <a:cs typeface="Times New Roman" pitchFamily="18" charset="0"/>
          </a:endParaRPr>
        </a:p>
      </dsp:txBody>
      <dsp:txXfrm>
        <a:off x="385044" y="2031022"/>
        <a:ext cx="6773791" cy="382848"/>
      </dsp:txXfrm>
    </dsp:sp>
    <dsp:sp modelId="{5B15ACBB-43A6-4334-B2E5-004332F562B5}">
      <dsp:nvSpPr>
        <dsp:cNvPr id="0" name=""/>
        <dsp:cNvSpPr/>
      </dsp:nvSpPr>
      <dsp:spPr>
        <a:xfrm>
          <a:off x="0" y="2668001"/>
          <a:ext cx="7286676" cy="201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2EBE238-2C40-4B75-998B-BFEE5F7B6E2E}">
      <dsp:nvSpPr>
        <dsp:cNvPr id="0" name=""/>
        <dsp:cNvSpPr/>
      </dsp:nvSpPr>
      <dsp:spPr>
        <a:xfrm>
          <a:off x="364333" y="2561301"/>
          <a:ext cx="6815162" cy="22477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793" tIns="0" rIns="192793" bIns="0" numCol="1" spcCol="1270" anchor="ctr" anchorCtr="0">
          <a:noAutofit/>
        </a:bodyPr>
        <a:lstStyle/>
        <a:p>
          <a:pPr lvl="0" algn="l" defTabSz="622300">
            <a:lnSpc>
              <a:spcPct val="90000"/>
            </a:lnSpc>
            <a:spcBef>
              <a:spcPct val="0"/>
            </a:spcBef>
            <a:spcAft>
              <a:spcPct val="35000"/>
            </a:spcAft>
          </a:pPr>
          <a:r>
            <a:rPr lang="uk-UA" sz="1400" kern="1200" dirty="0" smtClean="0">
              <a:latin typeface="Times New Roman" pitchFamily="18" charset="0"/>
              <a:cs typeface="Times New Roman" pitchFamily="18" charset="0"/>
            </a:rPr>
            <a:t>Підпис аудитора;</a:t>
          </a:r>
          <a:endParaRPr lang="ru-RU" sz="1400" kern="1200" dirty="0">
            <a:latin typeface="Times New Roman" pitchFamily="18" charset="0"/>
            <a:cs typeface="Times New Roman" pitchFamily="18" charset="0"/>
          </a:endParaRPr>
        </a:p>
      </dsp:txBody>
      <dsp:txXfrm>
        <a:off x="375306" y="2572274"/>
        <a:ext cx="6793216" cy="202833"/>
      </dsp:txXfrm>
    </dsp:sp>
    <dsp:sp modelId="{3D8E8514-8525-486F-827E-2A20D1A1554C}">
      <dsp:nvSpPr>
        <dsp:cNvPr id="0" name=""/>
        <dsp:cNvSpPr/>
      </dsp:nvSpPr>
      <dsp:spPr>
        <a:xfrm>
          <a:off x="0" y="3019500"/>
          <a:ext cx="7286676" cy="201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79D4F27-A0A4-4CF8-9613-D732CCD4FAC3}">
      <dsp:nvSpPr>
        <dsp:cNvPr id="0" name=""/>
        <dsp:cNvSpPr/>
      </dsp:nvSpPr>
      <dsp:spPr>
        <a:xfrm>
          <a:off x="364333" y="2912801"/>
          <a:ext cx="6849387" cy="22477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793" tIns="0" rIns="192793" bIns="0" numCol="1" spcCol="1270" anchor="ctr" anchorCtr="0">
          <a:noAutofit/>
        </a:bodyPr>
        <a:lstStyle/>
        <a:p>
          <a:pPr lvl="0" algn="l" defTabSz="622300">
            <a:lnSpc>
              <a:spcPct val="90000"/>
            </a:lnSpc>
            <a:spcBef>
              <a:spcPct val="0"/>
            </a:spcBef>
            <a:spcAft>
              <a:spcPct val="35000"/>
            </a:spcAft>
          </a:pPr>
          <a:r>
            <a:rPr lang="uk-UA" sz="1400" kern="1200" dirty="0" smtClean="0">
              <a:latin typeface="Times New Roman" pitchFamily="18" charset="0"/>
              <a:cs typeface="Times New Roman" pitchFamily="18" charset="0"/>
            </a:rPr>
            <a:t>Дата листа-повідомлення;</a:t>
          </a:r>
          <a:endParaRPr lang="ru-RU" sz="1400" kern="1200" dirty="0">
            <a:latin typeface="Times New Roman" pitchFamily="18" charset="0"/>
            <a:cs typeface="Times New Roman" pitchFamily="18" charset="0"/>
          </a:endParaRPr>
        </a:p>
      </dsp:txBody>
      <dsp:txXfrm>
        <a:off x="375306" y="2923774"/>
        <a:ext cx="6827441" cy="202833"/>
      </dsp:txXfrm>
    </dsp:sp>
    <dsp:sp modelId="{1D0513A6-9428-4263-AFA8-72713F454943}">
      <dsp:nvSpPr>
        <dsp:cNvPr id="0" name=""/>
        <dsp:cNvSpPr/>
      </dsp:nvSpPr>
      <dsp:spPr>
        <a:xfrm>
          <a:off x="0" y="3393763"/>
          <a:ext cx="7286676" cy="201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F65C8A6-B63D-410C-8AB2-48087A740E18}">
      <dsp:nvSpPr>
        <dsp:cNvPr id="0" name=""/>
        <dsp:cNvSpPr/>
      </dsp:nvSpPr>
      <dsp:spPr>
        <a:xfrm>
          <a:off x="364333" y="3264300"/>
          <a:ext cx="6815213" cy="2475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793" tIns="0" rIns="192793" bIns="0" numCol="1" spcCol="1270" anchor="ctr" anchorCtr="0">
          <a:noAutofit/>
        </a:bodyPr>
        <a:lstStyle/>
        <a:p>
          <a:pPr lvl="0" algn="l" defTabSz="622300">
            <a:lnSpc>
              <a:spcPct val="90000"/>
            </a:lnSpc>
            <a:spcBef>
              <a:spcPct val="0"/>
            </a:spcBef>
            <a:spcAft>
              <a:spcPct val="35000"/>
            </a:spcAft>
          </a:pPr>
          <a:r>
            <a:rPr lang="uk-UA" sz="1400" kern="1200" dirty="0" smtClean="0">
              <a:latin typeface="Times New Roman" pitchFamily="18" charset="0"/>
              <a:cs typeface="Times New Roman" pitchFamily="18" charset="0"/>
            </a:rPr>
            <a:t>Печатка аудиторської фірми;</a:t>
          </a:r>
          <a:endParaRPr lang="ru-RU" sz="1400" kern="1200" dirty="0">
            <a:latin typeface="Times New Roman" pitchFamily="18" charset="0"/>
            <a:cs typeface="Times New Roman" pitchFamily="18" charset="0"/>
          </a:endParaRPr>
        </a:p>
      </dsp:txBody>
      <dsp:txXfrm>
        <a:off x="376417" y="3276384"/>
        <a:ext cx="6791045" cy="223374"/>
      </dsp:txXfrm>
    </dsp:sp>
    <dsp:sp modelId="{BB88B996-DAA7-4A72-AC82-6B02CBBF5F9F}">
      <dsp:nvSpPr>
        <dsp:cNvPr id="0" name=""/>
        <dsp:cNvSpPr/>
      </dsp:nvSpPr>
      <dsp:spPr>
        <a:xfrm>
          <a:off x="0" y="3745260"/>
          <a:ext cx="7286676" cy="201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1B92F04-C0DA-4C70-BC47-D288988D52C9}">
      <dsp:nvSpPr>
        <dsp:cNvPr id="0" name=""/>
        <dsp:cNvSpPr/>
      </dsp:nvSpPr>
      <dsp:spPr>
        <a:xfrm>
          <a:off x="364333" y="3638563"/>
          <a:ext cx="6815213" cy="22477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793" tIns="0" rIns="192793" bIns="0" numCol="1" spcCol="1270" anchor="ctr" anchorCtr="0">
          <a:noAutofit/>
        </a:bodyPr>
        <a:lstStyle/>
        <a:p>
          <a:pPr lvl="0" algn="l" defTabSz="622300">
            <a:lnSpc>
              <a:spcPct val="90000"/>
            </a:lnSpc>
            <a:spcBef>
              <a:spcPct val="0"/>
            </a:spcBef>
            <a:spcAft>
              <a:spcPct val="35000"/>
            </a:spcAft>
          </a:pPr>
          <a:r>
            <a:rPr lang="uk-UA" sz="1400" kern="1200" dirty="0" smtClean="0">
              <a:latin typeface="Times New Roman" pitchFamily="18" charset="0"/>
              <a:cs typeface="Times New Roman" pitchFamily="18" charset="0"/>
            </a:rPr>
            <a:t>Письмове підтвердження факту отримання та дати отримання листа-повідомлення;</a:t>
          </a:r>
          <a:endParaRPr lang="ru-RU" sz="1400" kern="1200" dirty="0">
            <a:latin typeface="Times New Roman" pitchFamily="18" charset="0"/>
            <a:cs typeface="Times New Roman" pitchFamily="18" charset="0"/>
          </a:endParaRPr>
        </a:p>
      </dsp:txBody>
      <dsp:txXfrm>
        <a:off x="375306" y="3649536"/>
        <a:ext cx="6793267" cy="202831"/>
      </dsp:txXfrm>
    </dsp:sp>
    <dsp:sp modelId="{A695A01E-1A7C-474E-AC50-4319CC9CBFAF}">
      <dsp:nvSpPr>
        <dsp:cNvPr id="0" name=""/>
        <dsp:cNvSpPr/>
      </dsp:nvSpPr>
      <dsp:spPr>
        <a:xfrm>
          <a:off x="0" y="4096762"/>
          <a:ext cx="7286676" cy="201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6D52AE2-7EEE-44ED-8386-902E51FD7905}">
      <dsp:nvSpPr>
        <dsp:cNvPr id="0" name=""/>
        <dsp:cNvSpPr/>
      </dsp:nvSpPr>
      <dsp:spPr>
        <a:xfrm>
          <a:off x="364333" y="3990060"/>
          <a:ext cx="6815162" cy="22478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793" tIns="0" rIns="192793" bIns="0" numCol="1" spcCol="1270" anchor="ctr" anchorCtr="0">
          <a:noAutofit/>
        </a:bodyPr>
        <a:lstStyle/>
        <a:p>
          <a:pPr lvl="0" algn="l" defTabSz="622300">
            <a:lnSpc>
              <a:spcPct val="90000"/>
            </a:lnSpc>
            <a:spcBef>
              <a:spcPct val="0"/>
            </a:spcBef>
            <a:spcAft>
              <a:spcPct val="35000"/>
            </a:spcAft>
          </a:pPr>
          <a:r>
            <a:rPr lang="uk-UA" sz="1400" kern="1200" dirty="0" smtClean="0">
              <a:latin typeface="Times New Roman" pitchFamily="18" charset="0"/>
              <a:cs typeface="Times New Roman" pitchFamily="18" charset="0"/>
            </a:rPr>
            <a:t>Печатка адресата.</a:t>
          </a:r>
          <a:endParaRPr lang="ru-RU" sz="1400" kern="1200" dirty="0">
            <a:latin typeface="Times New Roman" pitchFamily="18" charset="0"/>
            <a:cs typeface="Times New Roman" pitchFamily="18" charset="0"/>
          </a:endParaRPr>
        </a:p>
      </dsp:txBody>
      <dsp:txXfrm>
        <a:off x="375306" y="4001033"/>
        <a:ext cx="6793216" cy="20283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8CC91A67-00A0-434B-B17D-29A3E4B106ED}" type="datetimeFigureOut">
              <a:rPr lang="ru-RU" smtClean="0"/>
              <a:pPr/>
              <a:t>28.04.2022</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0F08EBCA-A88F-49BC-B0B4-4D65D781E764}"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CC91A67-00A0-434B-B17D-29A3E4B106ED}" type="datetimeFigureOut">
              <a:rPr lang="ru-RU" smtClean="0"/>
              <a:pPr/>
              <a:t>28.04.2022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F08EBCA-A88F-49BC-B0B4-4D65D781E76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CC91A67-00A0-434B-B17D-29A3E4B106ED}" type="datetimeFigureOut">
              <a:rPr lang="ru-RU" smtClean="0"/>
              <a:pPr/>
              <a:t>28.04.2022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F08EBCA-A88F-49BC-B0B4-4D65D781E76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CC91A67-00A0-434B-B17D-29A3E4B106ED}" type="datetimeFigureOut">
              <a:rPr lang="ru-RU" smtClean="0"/>
              <a:pPr/>
              <a:t>28.04.2022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F08EBCA-A88F-49BC-B0B4-4D65D781E76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8CC91A67-00A0-434B-B17D-29A3E4B106ED}" type="datetimeFigureOut">
              <a:rPr lang="ru-RU" smtClean="0"/>
              <a:pPr/>
              <a:t>28.04.2022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F08EBCA-A88F-49BC-B0B4-4D65D781E764}"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8CC91A67-00A0-434B-B17D-29A3E4B106ED}" type="datetimeFigureOut">
              <a:rPr lang="ru-RU" smtClean="0"/>
              <a:pPr/>
              <a:t>28.04.2022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F08EBCA-A88F-49BC-B0B4-4D65D781E76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8CC91A67-00A0-434B-B17D-29A3E4B106ED}" type="datetimeFigureOut">
              <a:rPr lang="ru-RU" smtClean="0"/>
              <a:pPr/>
              <a:t>28.04.2022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F08EBCA-A88F-49BC-B0B4-4D65D781E764}"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8CC91A67-00A0-434B-B17D-29A3E4B106ED}" type="datetimeFigureOut">
              <a:rPr lang="ru-RU" smtClean="0"/>
              <a:pPr/>
              <a:t>28.04.2022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F08EBCA-A88F-49BC-B0B4-4D65D781E764}"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CC91A67-00A0-434B-B17D-29A3E4B106ED}" type="datetimeFigureOut">
              <a:rPr lang="ru-RU" smtClean="0"/>
              <a:pPr/>
              <a:t>28.04.2022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F08EBCA-A88F-49BC-B0B4-4D65D781E76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8CC91A67-00A0-434B-B17D-29A3E4B106ED}" type="datetimeFigureOut">
              <a:rPr lang="ru-RU" smtClean="0"/>
              <a:pPr/>
              <a:t>28.04.2022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F08EBCA-A88F-49BC-B0B4-4D65D781E764}"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8CC91A67-00A0-434B-B17D-29A3E4B106ED}" type="datetimeFigureOut">
              <a:rPr lang="ru-RU" smtClean="0"/>
              <a:pPr/>
              <a:t>28.04.2022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0F08EBCA-A88F-49BC-B0B4-4D65D781E764}"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CC91A67-00A0-434B-B17D-29A3E4B106ED}" type="datetimeFigureOut">
              <a:rPr lang="ru-RU" smtClean="0"/>
              <a:pPr/>
              <a:t>28.04.2022</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F08EBCA-A88F-49BC-B0B4-4D65D781E764}"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2298707"/>
          </a:xfrm>
        </p:spPr>
        <p:txBody>
          <a:bodyPr>
            <a:normAutofit/>
          </a:bodyPr>
          <a:lstStyle/>
          <a:p>
            <a:r>
              <a:rPr lang="uk-UA" sz="4000" b="1" dirty="0">
                <a:solidFill>
                  <a:schemeClr val="bg1"/>
                </a:solidFill>
                <a:latin typeface="Times New Roman" pitchFamily="18" charset="0"/>
                <a:cs typeface="Times New Roman" pitchFamily="18" charset="0"/>
              </a:rPr>
              <a:t>П</a:t>
            </a:r>
            <a:r>
              <a:rPr lang="uk-UA" sz="4000" b="1" dirty="0" smtClean="0">
                <a:solidFill>
                  <a:schemeClr val="bg1"/>
                </a:solidFill>
                <a:latin typeface="Times New Roman" pitchFamily="18" charset="0"/>
                <a:cs typeface="Times New Roman" pitchFamily="18" charset="0"/>
              </a:rPr>
              <a:t>овідомлення інформації найвищому управлінському персоналу</a:t>
            </a:r>
            <a:endParaRPr lang="uk-UA" sz="4000" b="1" dirty="0">
              <a:solidFill>
                <a:schemeClr val="bg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00100" y="1071546"/>
            <a:ext cx="7143800" cy="5572164"/>
          </a:xfrm>
        </p:spPr>
        <p:txBody>
          <a:bodyPr>
            <a:normAutofit/>
          </a:bodyPr>
          <a:lstStyle/>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r>
              <a:rPr lang="uk-UA" sz="1400" dirty="0" smtClean="0">
                <a:latin typeface="Times New Roman" pitchFamily="18" charset="0"/>
                <a:cs typeface="Times New Roman" pitchFamily="18" charset="0"/>
              </a:rPr>
              <a:t>     </a:t>
            </a:r>
            <a:r>
              <a:rPr lang="uk-UA" sz="1400" dirty="0" smtClean="0">
                <a:latin typeface="Times New Roman" pitchFamily="18" charset="0"/>
                <a:cs typeface="Times New Roman" pitchFamily="18" charset="0"/>
              </a:rPr>
              <a:t>Аудитор має чітко класифікувати управлінський персонал суб‘єкта господарювання та відокремити осіб, що належать до найвищого управлінського персоналу, яким слід повідомляти інформацію з питань аудиту, що має значення для управління, та осіб, які є іншим управлінським персоналом. </a:t>
            </a: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b="1" i="1" dirty="0">
              <a:latin typeface="Times New Roman" pitchFamily="18" charset="0"/>
              <a:cs typeface="Times New Roman" pitchFamily="18" charset="0"/>
            </a:endParaRPr>
          </a:p>
          <a:p>
            <a:pPr marL="0" indent="-180000" algn="just">
              <a:lnSpc>
                <a:spcPct val="150000"/>
              </a:lnSpc>
              <a:spcBef>
                <a:spcPts val="0"/>
              </a:spcBef>
              <a:buNone/>
            </a:pPr>
            <a:r>
              <a:rPr lang="uk-UA" sz="1400" b="1" i="1" dirty="0" smtClean="0">
                <a:latin typeface="Times New Roman" pitchFamily="18" charset="0"/>
                <a:cs typeface="Times New Roman" pitchFamily="18" charset="0"/>
              </a:rPr>
              <a:t>	МСА </a:t>
            </a:r>
            <a:r>
              <a:rPr lang="uk-UA" sz="1400" b="1" i="1" dirty="0" smtClean="0">
                <a:latin typeface="Times New Roman" pitchFamily="18" charset="0"/>
                <a:cs typeface="Times New Roman" pitchFamily="18" charset="0"/>
              </a:rPr>
              <a:t>260 “ Повідомлення інформації з питань аудиту тим, кого наділено найвищими повноваженнями» оперує двома категор</a:t>
            </a:r>
            <a:r>
              <a:rPr lang="uk-UA" sz="1400" b="1" i="1" dirty="0">
                <a:latin typeface="Times New Roman" pitchFamily="18" charset="0"/>
                <a:cs typeface="Times New Roman" pitchFamily="18" charset="0"/>
              </a:rPr>
              <a:t>і</a:t>
            </a:r>
            <a:r>
              <a:rPr lang="uk-UA" sz="1400" b="1" i="1" dirty="0" smtClean="0">
                <a:latin typeface="Times New Roman" pitchFamily="18" charset="0"/>
                <a:cs typeface="Times New Roman" pitchFamily="18" charset="0"/>
              </a:rPr>
              <a:t>ями осіб, яким повинна повідомлятися інформація (рис. 1</a:t>
            </a:r>
            <a:r>
              <a:rPr lang="uk-UA" sz="1400" b="1" i="1" dirty="0" smtClean="0">
                <a:latin typeface="Times New Roman" pitchFamily="18" charset="0"/>
                <a:cs typeface="Times New Roman" pitchFamily="18" charset="0"/>
              </a:rPr>
              <a:t>.).</a:t>
            </a:r>
            <a:endParaRPr lang="uk-UA" sz="1400" b="1" i="1" dirty="0" smtClean="0">
              <a:latin typeface="Times New Roman" pitchFamily="18" charset="0"/>
              <a:cs typeface="Times New Roman" pitchFamily="18" charset="0"/>
            </a:endParaRPr>
          </a:p>
          <a:p>
            <a:pPr>
              <a:buNone/>
            </a:pPr>
            <a:endParaRPr lang="ru-RU" sz="1400" dirty="0">
              <a:latin typeface="Times New Roman" pitchFamily="18" charset="0"/>
              <a:cs typeface="Times New Roman" pitchFamily="18" charset="0"/>
            </a:endParaRPr>
          </a:p>
        </p:txBody>
      </p:sp>
      <p:sp>
        <p:nvSpPr>
          <p:cNvPr id="4" name="Заголовок 3"/>
          <p:cNvSpPr>
            <a:spLocks noGrp="1"/>
          </p:cNvSpPr>
          <p:nvPr>
            <p:ph type="title"/>
          </p:nvPr>
        </p:nvSpPr>
        <p:spPr/>
        <p:txBody>
          <a:bodyPr/>
          <a:lstStyle/>
          <a:p>
            <a:endParaRPr lang="en-US" dirty="0"/>
          </a:p>
        </p:txBody>
      </p:sp>
    </p:spTree>
    <p:extLst>
      <p:ext uri="{BB962C8B-B14F-4D97-AF65-F5344CB8AC3E}">
        <p14:creationId xmlns:p14="http://schemas.microsoft.com/office/powerpoint/2010/main" val="717414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6143668"/>
          </a:xfrm>
        </p:spPr>
        <p:txBody>
          <a:bodyPr>
            <a:normAutofit/>
          </a:bodyPr>
          <a:lstStyle/>
          <a:p>
            <a:pPr algn="ctr">
              <a:buNone/>
            </a:pPr>
            <a:endParaRPr lang="uk-UA" sz="1400" dirty="0">
              <a:latin typeface="Times New Roman" pitchFamily="18" charset="0"/>
              <a:cs typeface="Times New Roman" pitchFamily="18" charset="0"/>
            </a:endParaRPr>
          </a:p>
          <a:p>
            <a:pPr algn="ctr">
              <a:buNone/>
            </a:pPr>
            <a:endParaRPr lang="uk-UA" sz="1400" dirty="0" smtClean="0">
              <a:latin typeface="Times New Roman" pitchFamily="18" charset="0"/>
              <a:cs typeface="Times New Roman" pitchFamily="18" charset="0"/>
            </a:endParaRPr>
          </a:p>
          <a:p>
            <a:pPr algn="ctr">
              <a:buNone/>
            </a:pPr>
            <a:endParaRPr lang="uk-UA" sz="1400" dirty="0">
              <a:latin typeface="Times New Roman" pitchFamily="18" charset="0"/>
              <a:cs typeface="Times New Roman" pitchFamily="18" charset="0"/>
            </a:endParaRPr>
          </a:p>
          <a:p>
            <a:pPr algn="ctr">
              <a:buNone/>
            </a:pPr>
            <a:endParaRPr lang="uk-UA" sz="1400" dirty="0" smtClean="0">
              <a:latin typeface="Times New Roman" pitchFamily="18" charset="0"/>
              <a:cs typeface="Times New Roman" pitchFamily="18" charset="0"/>
            </a:endParaRPr>
          </a:p>
          <a:p>
            <a:pPr algn="ctr">
              <a:buNone/>
            </a:pPr>
            <a:endParaRPr lang="uk-UA" sz="1400" dirty="0">
              <a:latin typeface="Times New Roman" pitchFamily="18" charset="0"/>
              <a:cs typeface="Times New Roman" pitchFamily="18" charset="0"/>
            </a:endParaRPr>
          </a:p>
          <a:p>
            <a:pPr algn="ctr">
              <a:buNone/>
            </a:pPr>
            <a:endParaRPr lang="uk-UA" sz="1400" dirty="0" smtClean="0">
              <a:latin typeface="Times New Roman" pitchFamily="18" charset="0"/>
              <a:cs typeface="Times New Roman" pitchFamily="18" charset="0"/>
            </a:endParaRPr>
          </a:p>
          <a:p>
            <a:pPr algn="ctr">
              <a:buNone/>
            </a:pPr>
            <a:endParaRPr lang="uk-UA" sz="1400" dirty="0">
              <a:latin typeface="Times New Roman" pitchFamily="18" charset="0"/>
              <a:cs typeface="Times New Roman" pitchFamily="18" charset="0"/>
            </a:endParaRPr>
          </a:p>
          <a:p>
            <a:pPr algn="ctr">
              <a:buNone/>
            </a:pPr>
            <a:endParaRPr lang="uk-UA" sz="1400" dirty="0" smtClean="0">
              <a:latin typeface="Times New Roman" pitchFamily="18" charset="0"/>
              <a:cs typeface="Times New Roman" pitchFamily="18" charset="0"/>
            </a:endParaRPr>
          </a:p>
          <a:p>
            <a:pPr algn="ctr">
              <a:buNone/>
            </a:pPr>
            <a:endParaRPr lang="uk-UA" sz="1400" dirty="0">
              <a:latin typeface="Times New Roman" pitchFamily="18" charset="0"/>
              <a:cs typeface="Times New Roman" pitchFamily="18" charset="0"/>
            </a:endParaRPr>
          </a:p>
          <a:p>
            <a:pPr algn="ctr">
              <a:buNone/>
            </a:pPr>
            <a:endParaRPr lang="uk-UA" sz="1400" dirty="0" smtClean="0">
              <a:latin typeface="Times New Roman" pitchFamily="18" charset="0"/>
              <a:cs typeface="Times New Roman" pitchFamily="18" charset="0"/>
            </a:endParaRPr>
          </a:p>
          <a:p>
            <a:pPr algn="ctr">
              <a:buNone/>
            </a:pPr>
            <a:r>
              <a:rPr lang="uk-UA" sz="1400" dirty="0" smtClean="0">
                <a:latin typeface="Times New Roman" pitchFamily="18" charset="0"/>
                <a:cs typeface="Times New Roman" pitchFamily="18" charset="0"/>
              </a:rPr>
              <a:t>Рис. 1</a:t>
            </a:r>
            <a:r>
              <a:rPr lang="uk-UA" sz="1400" dirty="0" smtClean="0">
                <a:latin typeface="Times New Roman" pitchFamily="18" charset="0"/>
                <a:cs typeface="Times New Roman" pitchFamily="18" charset="0"/>
              </a:rPr>
              <a:t>. </a:t>
            </a:r>
            <a:r>
              <a:rPr lang="uk-UA" sz="1400" dirty="0" smtClean="0">
                <a:latin typeface="Times New Roman" pitchFamily="18" charset="0"/>
                <a:cs typeface="Times New Roman" pitchFamily="18" charset="0"/>
              </a:rPr>
              <a:t>Категорії осіб, яким повинна повідомлятися інформація</a:t>
            </a:r>
          </a:p>
          <a:p>
            <a:pPr algn="just">
              <a:buNone/>
            </a:pPr>
            <a:endParaRPr lang="uk-UA" sz="1400" dirty="0">
              <a:latin typeface="Times New Roman" pitchFamily="18" charset="0"/>
              <a:cs typeface="Times New Roman" pitchFamily="18" charset="0"/>
            </a:endParaRPr>
          </a:p>
          <a:p>
            <a:pPr marL="0" indent="-180000" algn="just">
              <a:lnSpc>
                <a:spcPct val="150000"/>
              </a:lnSpc>
              <a:spcBef>
                <a:spcPts val="0"/>
              </a:spcBef>
              <a:buNone/>
            </a:pPr>
            <a:r>
              <a:rPr lang="uk-UA" sz="1400" dirty="0" smtClean="0">
                <a:latin typeface="Times New Roman" pitchFamily="18" charset="0"/>
                <a:cs typeface="Times New Roman" pitchFamily="18" charset="0"/>
              </a:rPr>
              <a:t>     Безпосередньо в стандартах аудиту перелік таких осіб не визначений, оскільки структури управління варіюють залежно від юрисдикції та суб‘єкта господарювання, відображаючи вплив різних культурних та правових традицій, а також розмір </a:t>
            </a:r>
            <a:r>
              <a:rPr lang="uk-UA" sz="1400" dirty="0">
                <a:latin typeface="Times New Roman" pitchFamily="18" charset="0"/>
                <a:cs typeface="Times New Roman" pitchFamily="18" charset="0"/>
              </a:rPr>
              <a:t>і</a:t>
            </a:r>
            <a:r>
              <a:rPr lang="uk-UA" sz="1400" dirty="0" smtClean="0">
                <a:latin typeface="Times New Roman" pitchFamily="18" charset="0"/>
                <a:cs typeface="Times New Roman" pitchFamily="18" charset="0"/>
              </a:rPr>
              <a:t> характеристики власності. </a:t>
            </a:r>
          </a:p>
        </p:txBody>
      </p:sp>
      <p:sp>
        <p:nvSpPr>
          <p:cNvPr id="4" name="Прямоугольник 3"/>
          <p:cNvSpPr/>
          <p:nvPr/>
        </p:nvSpPr>
        <p:spPr>
          <a:xfrm>
            <a:off x="3357554" y="571480"/>
            <a:ext cx="271464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sz="1400" b="1" dirty="0" smtClean="0">
                <a:latin typeface="Times New Roman" pitchFamily="18" charset="0"/>
                <a:cs typeface="Times New Roman" pitchFamily="18" charset="0"/>
              </a:rPr>
              <a:t>Категорія осіб, яким повинна повідомлятися інформація</a:t>
            </a:r>
            <a:endParaRPr lang="ru-RU" sz="1400" b="1" dirty="0">
              <a:latin typeface="Times New Roman" pitchFamily="18" charset="0"/>
              <a:cs typeface="Times New Roman" pitchFamily="18" charset="0"/>
            </a:endParaRPr>
          </a:p>
        </p:txBody>
      </p:sp>
      <p:sp>
        <p:nvSpPr>
          <p:cNvPr id="6" name="Прямоугольник 5"/>
          <p:cNvSpPr/>
          <p:nvPr/>
        </p:nvSpPr>
        <p:spPr>
          <a:xfrm>
            <a:off x="1357290" y="1357298"/>
            <a:ext cx="2714644" cy="135732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uk-UA" sz="1400" b="1" i="1" dirty="0" smtClean="0">
                <a:solidFill>
                  <a:schemeClr val="tx1"/>
                </a:solidFill>
                <a:latin typeface="Times New Roman" pitchFamily="18" charset="0"/>
                <a:cs typeface="Times New Roman" pitchFamily="18" charset="0"/>
              </a:rPr>
              <a:t>Перша група</a:t>
            </a:r>
          </a:p>
          <a:p>
            <a:pPr algn="just"/>
            <a:r>
              <a:rPr lang="uk-UA" sz="1400" dirty="0" smtClean="0">
                <a:solidFill>
                  <a:schemeClr val="tx1"/>
                </a:solidFill>
                <a:latin typeface="Times New Roman" pitchFamily="18" charset="0"/>
                <a:cs typeface="Times New Roman" pitchFamily="18" charset="0"/>
              </a:rPr>
              <a:t>  суб‘єкти, яких наділено найвищими повноваженнями, як</a:t>
            </a:r>
            <a:r>
              <a:rPr lang="uk-UA" sz="1400" dirty="0">
                <a:solidFill>
                  <a:schemeClr val="tx1"/>
                </a:solidFill>
                <a:latin typeface="Times New Roman" pitchFamily="18" charset="0"/>
                <a:cs typeface="Times New Roman" pitchFamily="18" charset="0"/>
              </a:rPr>
              <a:t>і</a:t>
            </a:r>
            <a:r>
              <a:rPr lang="uk-UA" sz="1400" dirty="0" smtClean="0">
                <a:solidFill>
                  <a:schemeClr val="tx1"/>
                </a:solidFill>
                <a:latin typeface="Times New Roman" pitchFamily="18" charset="0"/>
                <a:cs typeface="Times New Roman" pitchFamily="18" charset="0"/>
              </a:rPr>
              <a:t> відповідають за нагляд за стратегією суб‘єкта господарювання</a:t>
            </a:r>
            <a:endParaRPr lang="uk-UA" sz="1400" dirty="0">
              <a:solidFill>
                <a:schemeClr val="tx1"/>
              </a:solidFill>
              <a:latin typeface="Times New Roman" pitchFamily="18" charset="0"/>
              <a:cs typeface="Times New Roman" pitchFamily="18" charset="0"/>
            </a:endParaRPr>
          </a:p>
        </p:txBody>
      </p:sp>
      <p:sp>
        <p:nvSpPr>
          <p:cNvPr id="7" name="Прямоугольник 6"/>
          <p:cNvSpPr/>
          <p:nvPr/>
        </p:nvSpPr>
        <p:spPr>
          <a:xfrm>
            <a:off x="5286380" y="1357298"/>
            <a:ext cx="2714644" cy="135732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uk-UA" sz="1400" b="1" i="1" dirty="0" smtClean="0">
              <a:solidFill>
                <a:schemeClr val="tx1"/>
              </a:solidFill>
              <a:latin typeface="Times New Roman" pitchFamily="18" charset="0"/>
              <a:cs typeface="Times New Roman" pitchFamily="18" charset="0"/>
            </a:endParaRPr>
          </a:p>
          <a:p>
            <a:pPr algn="ctr"/>
            <a:r>
              <a:rPr lang="uk-UA" sz="1400" b="1" i="1" dirty="0" smtClean="0">
                <a:solidFill>
                  <a:schemeClr val="tx1"/>
                </a:solidFill>
                <a:latin typeface="Times New Roman" pitchFamily="18" charset="0"/>
                <a:cs typeface="Times New Roman" pitchFamily="18" charset="0"/>
              </a:rPr>
              <a:t>Друга група</a:t>
            </a:r>
          </a:p>
          <a:p>
            <a:pPr algn="just"/>
            <a:r>
              <a:rPr lang="uk-UA" sz="1400" dirty="0" smtClean="0">
                <a:solidFill>
                  <a:schemeClr val="tx1"/>
                </a:solidFill>
                <a:latin typeface="Times New Roman" pitchFamily="18" charset="0"/>
                <a:cs typeface="Times New Roman" pitchFamily="18" charset="0"/>
              </a:rPr>
              <a:t> інший управл</a:t>
            </a:r>
            <a:r>
              <a:rPr lang="uk-UA" sz="1400" dirty="0">
                <a:solidFill>
                  <a:schemeClr val="tx1"/>
                </a:solidFill>
                <a:latin typeface="Times New Roman" pitchFamily="18" charset="0"/>
                <a:cs typeface="Times New Roman" pitchFamily="18" charset="0"/>
              </a:rPr>
              <a:t>і</a:t>
            </a:r>
            <a:r>
              <a:rPr lang="uk-UA" sz="1400" dirty="0" smtClean="0">
                <a:solidFill>
                  <a:schemeClr val="tx1"/>
                </a:solidFill>
                <a:latin typeface="Times New Roman" pitchFamily="18" charset="0"/>
                <a:cs typeface="Times New Roman" pitchFamily="18" charset="0"/>
              </a:rPr>
              <a:t>нський персонал, який несе адміністративну відповідальність за ведення діяльност</a:t>
            </a:r>
            <a:r>
              <a:rPr lang="uk-UA" sz="1400" dirty="0">
                <a:solidFill>
                  <a:schemeClr val="tx1"/>
                </a:solidFill>
                <a:latin typeface="Times New Roman" pitchFamily="18" charset="0"/>
                <a:cs typeface="Times New Roman" pitchFamily="18" charset="0"/>
              </a:rPr>
              <a:t>і</a:t>
            </a:r>
            <a:r>
              <a:rPr lang="uk-UA" sz="1400" dirty="0" smtClean="0">
                <a:solidFill>
                  <a:schemeClr val="tx1"/>
                </a:solidFill>
                <a:latin typeface="Times New Roman" pitchFamily="18" charset="0"/>
                <a:cs typeface="Times New Roman" pitchFamily="18" charset="0"/>
              </a:rPr>
              <a:t> суб‘єкта господарювання.</a:t>
            </a:r>
          </a:p>
          <a:p>
            <a:pPr algn="just"/>
            <a:endParaRPr lang="uk-UA" sz="1400" dirty="0">
              <a:solidFill>
                <a:schemeClr val="tx1"/>
              </a:solidFill>
              <a:latin typeface="Times New Roman" pitchFamily="18" charset="0"/>
              <a:cs typeface="Times New Roman" pitchFamily="18" charset="0"/>
            </a:endParaRPr>
          </a:p>
        </p:txBody>
      </p:sp>
      <p:cxnSp>
        <p:nvCxnSpPr>
          <p:cNvPr id="9" name="Прямая со стрелкой 8"/>
          <p:cNvCxnSpPr>
            <a:stCxn id="4" idx="2"/>
            <a:endCxn id="6" idx="3"/>
          </p:cNvCxnSpPr>
          <p:nvPr/>
        </p:nvCxnSpPr>
        <p:spPr>
          <a:xfrm rot="5400000">
            <a:off x="3946918" y="1268000"/>
            <a:ext cx="892975" cy="642942"/>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1" name="Прямая со стрелкой 10"/>
          <p:cNvCxnSpPr>
            <a:stCxn id="4" idx="2"/>
            <a:endCxn id="7" idx="1"/>
          </p:cNvCxnSpPr>
          <p:nvPr/>
        </p:nvCxnSpPr>
        <p:spPr>
          <a:xfrm rot="16200000" flipH="1">
            <a:off x="4554141" y="1303719"/>
            <a:ext cx="892975" cy="571504"/>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563232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57224" y="214290"/>
            <a:ext cx="7500990" cy="6357982"/>
          </a:xfrm>
        </p:spPr>
        <p:txBody>
          <a:bodyPr>
            <a:normAutofit/>
          </a:bodyPr>
          <a:lstStyle/>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a:latin typeface="Times New Roman" pitchFamily="18" charset="0"/>
              <a:cs typeface="Times New Roman" pitchFamily="18" charset="0"/>
            </a:endParaRPr>
          </a:p>
          <a:p>
            <a:pPr marL="0" indent="-180000" algn="just">
              <a:lnSpc>
                <a:spcPct val="150000"/>
              </a:lnSpc>
              <a:spcBef>
                <a:spcPts val="0"/>
              </a:spcBef>
              <a:buNone/>
            </a:pPr>
            <a:r>
              <a:rPr lang="uk-UA" sz="1400" dirty="0" smtClean="0">
                <a:latin typeface="Times New Roman" pitchFamily="18" charset="0"/>
                <a:cs typeface="Times New Roman" pitchFamily="18" charset="0"/>
              </a:rPr>
              <a:t>     </a:t>
            </a:r>
            <a:r>
              <a:rPr lang="uk-UA" sz="1800" i="1" dirty="0" smtClean="0">
                <a:latin typeface="Times New Roman" pitchFamily="18" charset="0"/>
                <a:cs typeface="Times New Roman" pitchFamily="18" charset="0"/>
              </a:rPr>
              <a:t>МСА 260 “ Повідомлення інформації з питань аудиту тим, кого наділено найвищими повноваженнями “</a:t>
            </a:r>
            <a:r>
              <a:rPr lang="uk-UA" sz="1800" dirty="0" smtClean="0">
                <a:latin typeface="Times New Roman" pitchFamily="18" charset="0"/>
                <a:cs typeface="Times New Roman" pitchFamily="18" charset="0"/>
              </a:rPr>
              <a:t> дозволяє обговорювати питання, інформацію про які слід повідомляти тим, кого наділено найвищими повноваженнями, з управлінським персоналом належного рівня або з підрозділом внутр</a:t>
            </a:r>
            <a:r>
              <a:rPr lang="uk-UA" sz="1800" dirty="0">
                <a:latin typeface="Times New Roman" pitchFamily="18" charset="0"/>
                <a:cs typeface="Times New Roman" pitchFamily="18" charset="0"/>
              </a:rPr>
              <a:t>і</a:t>
            </a:r>
            <a:r>
              <a:rPr lang="uk-UA" sz="1800" dirty="0" smtClean="0">
                <a:latin typeface="Times New Roman" pitchFamily="18" charset="0"/>
                <a:cs typeface="Times New Roman" pitchFamily="18" charset="0"/>
              </a:rPr>
              <a:t>шнього аудиту. Наприклад, якщо йдеться про недоліки внутр</a:t>
            </a:r>
            <a:r>
              <a:rPr lang="uk-UA" sz="1800" dirty="0">
                <a:latin typeface="Times New Roman" pitchFamily="18" charset="0"/>
                <a:cs typeface="Times New Roman" pitchFamily="18" charset="0"/>
              </a:rPr>
              <a:t>і</a:t>
            </a:r>
            <a:r>
              <a:rPr lang="uk-UA" sz="1800" dirty="0" smtClean="0">
                <a:latin typeface="Times New Roman" pitchFamily="18" charset="0"/>
                <a:cs typeface="Times New Roman" pitchFamily="18" charset="0"/>
              </a:rPr>
              <a:t>шнього контролю, то належний рівень управлінського персоналу для обговорення результатів аудит передбачає, що персонал обізнаний </a:t>
            </a:r>
            <a:r>
              <a:rPr lang="uk-UA" sz="1800" dirty="0">
                <a:latin typeface="Times New Roman" pitchFamily="18" charset="0"/>
                <a:cs typeface="Times New Roman" pitchFamily="18" charset="0"/>
              </a:rPr>
              <a:t>і</a:t>
            </a:r>
            <a:r>
              <a:rPr lang="uk-UA" sz="1800" dirty="0" smtClean="0">
                <a:latin typeface="Times New Roman" pitchFamily="18" charset="0"/>
                <a:cs typeface="Times New Roman" pitchFamily="18" charset="0"/>
              </a:rPr>
              <a:t>з внутрішн</a:t>
            </a:r>
            <a:r>
              <a:rPr lang="uk-UA" sz="1800" dirty="0">
                <a:latin typeface="Times New Roman" pitchFamily="18" charset="0"/>
                <a:cs typeface="Times New Roman" pitchFamily="18" charset="0"/>
              </a:rPr>
              <a:t>і</a:t>
            </a:r>
            <a:r>
              <a:rPr lang="uk-UA" sz="1800" dirty="0" smtClean="0">
                <a:latin typeface="Times New Roman" pitchFamily="18" charset="0"/>
                <a:cs typeface="Times New Roman" pitchFamily="18" charset="0"/>
              </a:rPr>
              <a:t>м контролем і вповноважений вживати виправних заход</a:t>
            </a:r>
            <a:r>
              <a:rPr lang="uk-UA" sz="1800" dirty="0">
                <a:latin typeface="Times New Roman" pitchFamily="18" charset="0"/>
                <a:cs typeface="Times New Roman" pitchFamily="18" charset="0"/>
              </a:rPr>
              <a:t>і</a:t>
            </a:r>
            <a:r>
              <a:rPr lang="uk-UA" sz="1800" dirty="0" smtClean="0">
                <a:latin typeface="Times New Roman" pitchFamily="18" charset="0"/>
                <a:cs typeface="Times New Roman" pitchFamily="18" charset="0"/>
              </a:rPr>
              <a:t>в з будь-яких ідентифікованих недоліків внутрішнього контролю.</a:t>
            </a:r>
            <a:endParaRPr lang="uk-UA" sz="18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2852936"/>
            <a:ext cx="8229600" cy="725470"/>
          </a:xfrm>
        </p:spPr>
        <p:txBody>
          <a:bodyPr>
            <a:normAutofit/>
          </a:bodyPr>
          <a:lstStyle/>
          <a:p>
            <a:r>
              <a:rPr lang="uk-UA" sz="2000" b="1" i="1" dirty="0" smtClean="0">
                <a:latin typeface="Times New Roman" pitchFamily="18" charset="0"/>
                <a:cs typeface="Times New Roman" pitchFamily="18" charset="0"/>
              </a:rPr>
              <a:t>3. Зміст питань, інформацію про які повідомляє аудитор</a:t>
            </a:r>
            <a:endParaRPr lang="ru-RU" sz="2000" b="1" i="1" dirty="0">
              <a:latin typeface="Times New Roman" pitchFamily="18" charset="0"/>
              <a:cs typeface="Times New Roman" pitchFamily="18" charset="0"/>
            </a:endParaRPr>
          </a:p>
        </p:txBody>
      </p:sp>
      <p:sp>
        <p:nvSpPr>
          <p:cNvPr id="4" name="Місце для вмісту 3"/>
          <p:cNvSpPr>
            <a:spLocks noGrp="1"/>
          </p:cNvSpPr>
          <p:nvPr>
            <p:ph idx="1"/>
          </p:nvPr>
        </p:nvSpPr>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39552" y="2420888"/>
            <a:ext cx="8229600" cy="5643602"/>
          </a:xfrm>
        </p:spPr>
        <p:txBody>
          <a:bodyPr>
            <a:normAutofit/>
          </a:bodyPr>
          <a:lstStyle/>
          <a:p>
            <a:pPr marL="0" indent="-180000" algn="just">
              <a:lnSpc>
                <a:spcPct val="150000"/>
              </a:lnSpc>
              <a:spcBef>
                <a:spcPts val="0"/>
              </a:spcBef>
              <a:buNone/>
            </a:pPr>
            <a:r>
              <a:rPr lang="uk-UA" sz="1400" dirty="0" smtClean="0">
                <a:latin typeface="Times New Roman" pitchFamily="18" charset="0"/>
                <a:cs typeface="Times New Roman" pitchFamily="18" charset="0"/>
              </a:rPr>
              <a:t>     Зміст та перелік інформації, яка повинна в обов'язковому порядку повідомлятися управлінському персоналу в процесі проведення аудиту та на його завершальній стадії, міститься в </a:t>
            </a:r>
            <a:r>
              <a:rPr lang="uk-UA" sz="1400" i="1" dirty="0" smtClean="0">
                <a:latin typeface="Times New Roman" pitchFamily="18" charset="0"/>
                <a:cs typeface="Times New Roman" pitchFamily="18" charset="0"/>
              </a:rPr>
              <a:t>МСА 260 “Повідомлення інформації з питань аудиту тим, кого наділено найвищими повноваженнями “, МСА 265 “Повідомлення інформації про недоліки внутрішнього контролю тим, кого наділено найвищими повноваженнями, та </a:t>
            </a:r>
            <a:r>
              <a:rPr lang="uk-UA" sz="1400" i="1" dirty="0" err="1" smtClean="0">
                <a:latin typeface="Times New Roman" pitchFamily="18" charset="0"/>
                <a:cs typeface="Times New Roman" pitchFamily="18" charset="0"/>
              </a:rPr>
              <a:t>управлшінському</a:t>
            </a:r>
            <a:r>
              <a:rPr lang="uk-UA" sz="1400" i="1" dirty="0" smtClean="0">
                <a:latin typeface="Times New Roman" pitchFamily="18" charset="0"/>
                <a:cs typeface="Times New Roman" pitchFamily="18" charset="0"/>
              </a:rPr>
              <a:t> персоналу ”, </a:t>
            </a:r>
            <a:r>
              <a:rPr lang="uk-UA" sz="1400" dirty="0" smtClean="0">
                <a:latin typeface="Times New Roman" pitchFamily="18" charset="0"/>
                <a:cs typeface="Times New Roman" pitchFamily="18" charset="0"/>
              </a:rPr>
              <a:t>в інших стандартах. </a:t>
            </a:r>
            <a:endParaRPr lang="ru-RU" dirty="0"/>
          </a:p>
        </p:txBody>
      </p:sp>
      <p:sp>
        <p:nvSpPr>
          <p:cNvPr id="4" name="Заголовок 3"/>
          <p:cNvSpPr>
            <a:spLocks noGrp="1"/>
          </p:cNvSpPr>
          <p:nvPr>
            <p:ph type="title"/>
          </p:nvPr>
        </p:nvSpPr>
        <p:spPr/>
        <p:txBody>
          <a:bodyPr/>
          <a:lstStyle/>
          <a:p>
            <a:endParaRPr lang="en-US"/>
          </a:p>
        </p:txBody>
      </p:sp>
    </p:spTree>
    <p:extLst>
      <p:ext uri="{BB962C8B-B14F-4D97-AF65-F5344CB8AC3E}">
        <p14:creationId xmlns:p14="http://schemas.microsoft.com/office/powerpoint/2010/main" val="37508232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28670"/>
            <a:ext cx="8229600" cy="5643602"/>
          </a:xfrm>
        </p:spPr>
        <p:txBody>
          <a:bodyPr>
            <a:normAutofit/>
          </a:bodyPr>
          <a:lstStyle/>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a:latin typeface="Times New Roman" pitchFamily="18" charset="0"/>
              <a:cs typeface="Times New Roman" pitchFamily="18" charset="0"/>
            </a:endParaRPr>
          </a:p>
          <a:p>
            <a:pPr marL="0" indent="-180000" algn="just">
              <a:lnSpc>
                <a:spcPct val="150000"/>
              </a:lnSpc>
              <a:spcBef>
                <a:spcPts val="0"/>
              </a:spcBef>
              <a:buNone/>
            </a:pPr>
            <a:r>
              <a:rPr lang="uk-UA" sz="1400" dirty="0" smtClean="0">
                <a:latin typeface="Times New Roman" pitchFamily="18" charset="0"/>
                <a:cs typeface="Times New Roman" pitchFamily="18" charset="0"/>
              </a:rPr>
              <a:t> </a:t>
            </a:r>
            <a:r>
              <a:rPr lang="uk-UA" sz="1400" b="1" i="1" dirty="0" smtClean="0">
                <a:latin typeface="Times New Roman" pitchFamily="18" charset="0"/>
                <a:cs typeface="Times New Roman" pitchFamily="18" charset="0"/>
              </a:rPr>
              <a:t>Питання, інформацію про які слід повідомляти в обов'язковому порядку, можна узагальнити в такі:</a:t>
            </a:r>
          </a:p>
          <a:p>
            <a:pPr marL="0" lvl="0" indent="-180000" algn="just">
              <a:lnSpc>
                <a:spcPct val="150000"/>
              </a:lnSpc>
              <a:spcBef>
                <a:spcPts val="0"/>
              </a:spcBef>
            </a:pPr>
            <a:r>
              <a:rPr lang="uk-UA" sz="1400" dirty="0" smtClean="0">
                <a:latin typeface="Times New Roman" pitchFamily="18" charset="0"/>
                <a:cs typeface="Times New Roman" pitchFamily="18" charset="0"/>
              </a:rPr>
              <a:t>відповідальність аудитора стосовно аудиту фінансової звітності;</a:t>
            </a:r>
          </a:p>
          <a:p>
            <a:pPr marL="0" lvl="0" indent="-180000" algn="just">
              <a:lnSpc>
                <a:spcPct val="150000"/>
              </a:lnSpc>
              <a:spcBef>
                <a:spcPts val="0"/>
              </a:spcBef>
            </a:pPr>
            <a:r>
              <a:rPr lang="uk-UA" sz="1400" dirty="0" smtClean="0">
                <a:latin typeface="Times New Roman" pitchFamily="18" charset="0"/>
                <a:cs typeface="Times New Roman" pitchFamily="18" charset="0"/>
              </a:rPr>
              <a:t>запланований обсяг та час аудиту;</a:t>
            </a:r>
          </a:p>
          <a:p>
            <a:pPr marL="0" lvl="0" indent="-180000" algn="just">
              <a:lnSpc>
                <a:spcPct val="150000"/>
              </a:lnSpc>
              <a:spcBef>
                <a:spcPts val="0"/>
              </a:spcBef>
            </a:pPr>
            <a:r>
              <a:rPr lang="uk-UA" sz="1400" dirty="0" smtClean="0">
                <a:latin typeface="Times New Roman" pitchFamily="18" charset="0"/>
                <a:cs typeface="Times New Roman" pitchFamily="18" charset="0"/>
              </a:rPr>
              <a:t>дотримання незалежності аудитора ;</a:t>
            </a:r>
          </a:p>
          <a:p>
            <a:pPr marL="0" lvl="0" indent="-180000" algn="just">
              <a:lnSpc>
                <a:spcPct val="150000"/>
              </a:lnSpc>
              <a:spcBef>
                <a:spcPts val="0"/>
              </a:spcBef>
            </a:pPr>
            <a:r>
              <a:rPr lang="uk-UA" sz="1400" dirty="0" smtClean="0">
                <a:latin typeface="Times New Roman" pitchFamily="18" charset="0"/>
                <a:cs typeface="Times New Roman" pitchFamily="18" charset="0"/>
              </a:rPr>
              <a:t>значущі результати аудиту ;</a:t>
            </a:r>
          </a:p>
          <a:p>
            <a:pPr marL="0" lvl="0" indent="-180000" algn="just">
              <a:lnSpc>
                <a:spcPct val="150000"/>
              </a:lnSpc>
              <a:spcBef>
                <a:spcPts val="0"/>
              </a:spcBef>
            </a:pPr>
            <a:r>
              <a:rPr lang="uk-UA" sz="1400" dirty="0" smtClean="0">
                <a:latin typeface="Times New Roman" pitchFamily="18" charset="0"/>
                <a:cs typeface="Times New Roman" pitchFamily="18" charset="0"/>
              </a:rPr>
              <a:t>додаткові питання.</a:t>
            </a:r>
          </a:p>
          <a:p>
            <a:pPr marL="0" indent="-180000" algn="just">
              <a:lnSpc>
                <a:spcPct val="150000"/>
              </a:lnSpc>
              <a:spcBef>
                <a:spcPts val="0"/>
              </a:spcBef>
              <a:buNone/>
            </a:pPr>
            <a:r>
              <a:rPr lang="uk-UA" sz="1400" dirty="0" smtClean="0">
                <a:latin typeface="Times New Roman" pitchFamily="18" charset="0"/>
                <a:cs typeface="Times New Roman" pitchFamily="18" charset="0"/>
              </a:rPr>
              <a:t>     </a:t>
            </a:r>
          </a:p>
          <a:p>
            <a:pPr marL="0" indent="-180000" algn="just">
              <a:lnSpc>
                <a:spcPct val="150000"/>
              </a:lnSpc>
              <a:spcBef>
                <a:spcPts val="0"/>
              </a:spcBef>
              <a:buNone/>
            </a:pPr>
            <a:r>
              <a:rPr lang="uk-UA" sz="1400" dirty="0" smtClean="0">
                <a:latin typeface="Times New Roman" pitchFamily="18" charset="0"/>
                <a:cs typeface="Times New Roman" pitchFamily="18" charset="0"/>
              </a:rPr>
              <a:t>     </a:t>
            </a:r>
            <a:r>
              <a:rPr lang="uk-UA" sz="1400" i="1" dirty="0" smtClean="0">
                <a:latin typeface="Times New Roman" pitchFamily="18" charset="0"/>
                <a:cs typeface="Times New Roman" pitchFamily="18" charset="0"/>
              </a:rPr>
              <a:t>Перша група </a:t>
            </a:r>
            <a:r>
              <a:rPr lang="uk-UA" sz="1400" dirty="0" smtClean="0">
                <a:latin typeface="Times New Roman" pitchFamily="18" charset="0"/>
                <a:cs typeface="Times New Roman" pitchFamily="18" charset="0"/>
              </a:rPr>
              <a:t>включає інформування про сутність відповідальності аудитора за виконання аудиту відповідно до МСА, зокрема: висловлення думки про фінансову звітність, відсутність вимог до розробки процедур з метою ідентифікації додаткових питань, які не передбачені МСА, необхідність повідомлення про певні питання відповідно до додаткових вимог законодавчих та нормативних актів. </a:t>
            </a:r>
          </a:p>
          <a:p>
            <a:pPr>
              <a:buNone/>
            </a:pPr>
            <a:endParaRPr lang="ru-RU" dirty="0"/>
          </a:p>
        </p:txBody>
      </p:sp>
      <p:sp>
        <p:nvSpPr>
          <p:cNvPr id="4" name="Заголовок 3"/>
          <p:cNvSpPr>
            <a:spLocks noGrp="1"/>
          </p:cNvSpPr>
          <p:nvPr>
            <p:ph type="title"/>
          </p:nvPr>
        </p:nvSpPr>
        <p:spPr/>
        <p:txBody>
          <a:bodyPr/>
          <a:lstStyle/>
          <a:p>
            <a:endParaRPr lang="en-US" dirty="0"/>
          </a:p>
        </p:txBody>
      </p:sp>
    </p:spTree>
    <p:extLst>
      <p:ext uri="{BB962C8B-B14F-4D97-AF65-F5344CB8AC3E}">
        <p14:creationId xmlns:p14="http://schemas.microsoft.com/office/powerpoint/2010/main" val="29823864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42910" y="500042"/>
            <a:ext cx="7858180" cy="6143668"/>
          </a:xfrm>
        </p:spPr>
        <p:txBody>
          <a:bodyPr>
            <a:normAutofit/>
          </a:bodyPr>
          <a:lstStyle/>
          <a:p>
            <a:pPr marL="0" indent="-180000" algn="just">
              <a:lnSpc>
                <a:spcPct val="150000"/>
              </a:lnSpc>
              <a:spcBef>
                <a:spcPts val="0"/>
              </a:spcBef>
              <a:buNone/>
            </a:pPr>
            <a:r>
              <a:rPr lang="uk-UA" sz="1400" b="1" i="1" dirty="0" smtClean="0">
                <a:latin typeface="Times New Roman" pitchFamily="18" charset="0"/>
                <a:cs typeface="Times New Roman" pitchFamily="18" charset="0"/>
              </a:rPr>
              <a:t>     Інформація про запланований час та обсяг аудиту </a:t>
            </a:r>
            <a:r>
              <a:rPr lang="uk-UA" sz="1400" dirty="0" smtClean="0">
                <a:latin typeface="Times New Roman" pitchFamily="18" charset="0"/>
                <a:cs typeface="Times New Roman" pitchFamily="18" charset="0"/>
              </a:rPr>
              <a:t>може включати опис намірів аудитора щодо розгляду значних ризиків суттєвого викривлення внаслідок шахрайства чи помилок, внутрішнього контролю, використання роботи підрозділу внутрішнього аудиту, застосування концепції суттєвості в контексті аудиту тощо. </a:t>
            </a:r>
            <a:r>
              <a:rPr lang="uk-UA" sz="1400" i="1" dirty="0" smtClean="0">
                <a:latin typeface="Times New Roman" pitchFamily="18" charset="0"/>
                <a:cs typeface="Times New Roman" pitchFamily="18" charset="0"/>
              </a:rPr>
              <a:t>Інформацію про відповідальність аудиту та запланований обсяг та час аудиту доцільно повідомляти перед початком виконання завдання з аудиту та включати до змісту листа-зобов'язання, як того вимагає МСА 210 “ Узгодження умов завдання з аудиту ”.</a:t>
            </a:r>
          </a:p>
          <a:p>
            <a:pPr marL="0" indent="-180000" algn="just">
              <a:lnSpc>
                <a:spcPct val="150000"/>
              </a:lnSpc>
              <a:spcBef>
                <a:spcPts val="0"/>
              </a:spcBef>
              <a:buNone/>
            </a:pPr>
            <a:endParaRPr lang="uk-UA" sz="1400" i="1" dirty="0" smtClean="0">
              <a:latin typeface="Times New Roman" pitchFamily="18" charset="0"/>
              <a:cs typeface="Times New Roman" pitchFamily="18" charset="0"/>
            </a:endParaRPr>
          </a:p>
          <a:p>
            <a:pPr marL="0" indent="-180000" algn="just">
              <a:lnSpc>
                <a:spcPct val="150000"/>
              </a:lnSpc>
              <a:spcBef>
                <a:spcPts val="0"/>
              </a:spcBef>
              <a:buNone/>
            </a:pPr>
            <a:r>
              <a:rPr lang="uk-UA" sz="1400" dirty="0" smtClean="0">
                <a:latin typeface="Times New Roman" pitchFamily="18" charset="0"/>
                <a:cs typeface="Times New Roman" pitchFamily="18" charset="0"/>
              </a:rPr>
              <a:t>     </a:t>
            </a:r>
            <a:r>
              <a:rPr lang="uk-UA" sz="1400" b="1" i="1" dirty="0" smtClean="0">
                <a:latin typeface="Times New Roman" pitchFamily="18" charset="0"/>
                <a:cs typeface="Times New Roman" pitchFamily="18" charset="0"/>
              </a:rPr>
              <a:t>Інформація про незалежність аудитора </a:t>
            </a:r>
            <a:r>
              <a:rPr lang="uk-UA" sz="1400" dirty="0" smtClean="0">
                <a:latin typeface="Times New Roman" pitchFamily="18" charset="0"/>
                <a:cs typeface="Times New Roman" pitchFamily="18" charset="0"/>
              </a:rPr>
              <a:t>охоплює запевнення, що аудиторська група із завдання, інші працівники фірми, фірма дотримуються відповідних етичних вимог до незалежності (п. 17 МСА 260 “ Повідомлення інформації з питань аудиту тим, кого наділено найвищими повноваженнями “). Дану інформацію можна включити до листа-зобов'язання або повідомляти окремо.</a:t>
            </a: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r>
              <a:rPr lang="uk-UA" sz="1400" dirty="0" smtClean="0">
                <a:latin typeface="Times New Roman" pitchFamily="18" charset="0"/>
                <a:cs typeface="Times New Roman" pitchFamily="18" charset="0"/>
              </a:rPr>
              <a:t>     </a:t>
            </a:r>
            <a:r>
              <a:rPr lang="uk-UA" sz="1500" i="1" dirty="0" smtClean="0">
                <a:latin typeface="Times New Roman" pitchFamily="18" charset="0"/>
                <a:cs typeface="Times New Roman" pitchFamily="18" charset="0"/>
              </a:rPr>
              <a:t>Перелік питань, які охоплюють значущі результати аудиту та додаткові питання, згруповано в табл. </a:t>
            </a:r>
            <a:r>
              <a:rPr lang="uk-UA" sz="1500" i="1" dirty="0" smtClean="0">
                <a:latin typeface="Times New Roman" pitchFamily="18" charset="0"/>
                <a:cs typeface="Times New Roman" pitchFamily="18" charset="0"/>
              </a:rPr>
              <a:t>1</a:t>
            </a:r>
            <a:r>
              <a:rPr lang="uk-UA" sz="1500" i="1" dirty="0" smtClean="0">
                <a:latin typeface="Times New Roman" pitchFamily="18" charset="0"/>
                <a:cs typeface="Times New Roman" pitchFamily="18" charset="0"/>
              </a:rPr>
              <a:t>.</a:t>
            </a:r>
          </a:p>
          <a:p>
            <a:pPr>
              <a:buNone/>
            </a:pPr>
            <a:endParaRPr lang="ru-RU" sz="14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5840435"/>
          </a:xfrm>
        </p:spPr>
        <p:txBody>
          <a:bodyPr>
            <a:normAutofit/>
          </a:bodyPr>
          <a:lstStyle/>
          <a:p>
            <a:pPr algn="ctr">
              <a:buNone/>
            </a:pPr>
            <a:r>
              <a:rPr lang="uk-UA" sz="1500" dirty="0" smtClean="0">
                <a:latin typeface="Times New Roman" pitchFamily="18" charset="0"/>
                <a:cs typeface="Times New Roman" pitchFamily="18" charset="0"/>
              </a:rPr>
              <a:t>Таблиця </a:t>
            </a:r>
            <a:r>
              <a:rPr lang="uk-UA" sz="1500" dirty="0" smtClean="0">
                <a:latin typeface="Times New Roman" pitchFamily="18" charset="0"/>
                <a:cs typeface="Times New Roman" pitchFamily="18" charset="0"/>
              </a:rPr>
              <a:t>1</a:t>
            </a:r>
            <a:r>
              <a:rPr lang="uk-UA" sz="1500" dirty="0" smtClean="0">
                <a:latin typeface="Times New Roman" pitchFamily="18" charset="0"/>
                <a:cs typeface="Times New Roman" pitchFamily="18" charset="0"/>
              </a:rPr>
              <a:t>. Мінімальний обов'язків перелік інформації, який охоплює результати аудиту і додаткові питання і має повідомлятися аудитором управлінському персоналу при здійсненні аудиту фінансової звітності відповідно до міжнародних стандартів аудиту</a:t>
            </a:r>
          </a:p>
          <a:p>
            <a:pPr algn="ctr">
              <a:buNone/>
            </a:pPr>
            <a:endParaRPr lang="ru-RU" sz="1400" dirty="0">
              <a:latin typeface="Times New Roman" pitchFamily="18" charset="0"/>
              <a:cs typeface="Times New Roman" pitchFamily="18" charset="0"/>
            </a:endParaRPr>
          </a:p>
        </p:txBody>
      </p:sp>
      <p:graphicFrame>
        <p:nvGraphicFramePr>
          <p:cNvPr id="4" name="Таблица 3"/>
          <p:cNvGraphicFramePr>
            <a:graphicFrameLocks noGrp="1"/>
          </p:cNvGraphicFramePr>
          <p:nvPr/>
        </p:nvGraphicFramePr>
        <p:xfrm>
          <a:off x="357158" y="1000108"/>
          <a:ext cx="8358248" cy="5455920"/>
        </p:xfrm>
        <a:graphic>
          <a:graphicData uri="http://schemas.openxmlformats.org/drawingml/2006/table">
            <a:tbl>
              <a:tblPr firstRow="1" bandRow="1">
                <a:tableStyleId>{69CF1AB2-1976-4502-BF36-3FF5EA218861}</a:tableStyleId>
              </a:tblPr>
              <a:tblGrid>
                <a:gridCol w="428628">
                  <a:extLst>
                    <a:ext uri="{9D8B030D-6E8A-4147-A177-3AD203B41FA5}">
                      <a16:colId xmlns:a16="http://schemas.microsoft.com/office/drawing/2014/main" val="20000"/>
                    </a:ext>
                  </a:extLst>
                </a:gridCol>
                <a:gridCol w="1500198">
                  <a:extLst>
                    <a:ext uri="{9D8B030D-6E8A-4147-A177-3AD203B41FA5}">
                      <a16:colId xmlns:a16="http://schemas.microsoft.com/office/drawing/2014/main" val="20001"/>
                    </a:ext>
                  </a:extLst>
                </a:gridCol>
                <a:gridCol w="1785950">
                  <a:extLst>
                    <a:ext uri="{9D8B030D-6E8A-4147-A177-3AD203B41FA5}">
                      <a16:colId xmlns:a16="http://schemas.microsoft.com/office/drawing/2014/main" val="20002"/>
                    </a:ext>
                  </a:extLst>
                </a:gridCol>
                <a:gridCol w="4643472">
                  <a:extLst>
                    <a:ext uri="{9D8B030D-6E8A-4147-A177-3AD203B41FA5}">
                      <a16:colId xmlns:a16="http://schemas.microsoft.com/office/drawing/2014/main" val="20003"/>
                    </a:ext>
                  </a:extLst>
                </a:gridCol>
              </a:tblGrid>
              <a:tr h="160937">
                <a:tc>
                  <a:txBody>
                    <a:bodyPr/>
                    <a:lstStyle/>
                    <a:p>
                      <a:pPr algn="ctr"/>
                      <a:r>
                        <a:rPr lang="uk-UA" sz="1400" dirty="0" smtClean="0">
                          <a:latin typeface="Times New Roman" pitchFamily="18" charset="0"/>
                          <a:cs typeface="Times New Roman" pitchFamily="18" charset="0"/>
                        </a:rPr>
                        <a:t>№</a:t>
                      </a:r>
                      <a:endParaRPr lang="ru-RU" sz="1400" dirty="0">
                        <a:latin typeface="Times New Roman" pitchFamily="18" charset="0"/>
                        <a:cs typeface="Times New Roman" pitchFamily="18" charset="0"/>
                      </a:endParaRPr>
                    </a:p>
                  </a:txBody>
                  <a:tcPr/>
                </a:tc>
                <a:tc>
                  <a:txBody>
                    <a:bodyPr/>
                    <a:lstStyle/>
                    <a:p>
                      <a:pPr algn="ctr"/>
                      <a:r>
                        <a:rPr lang="uk-UA" sz="1400" dirty="0" smtClean="0">
                          <a:latin typeface="Times New Roman" pitchFamily="18" charset="0"/>
                          <a:cs typeface="Times New Roman" pitchFamily="18" charset="0"/>
                        </a:rPr>
                        <a:t>Міжнародний стандарт аудиту</a:t>
                      </a:r>
                      <a:endParaRPr lang="ru-RU" sz="1400" dirty="0">
                        <a:latin typeface="Times New Roman" pitchFamily="18" charset="0"/>
                        <a:cs typeface="Times New Roman" pitchFamily="18" charset="0"/>
                      </a:endParaRPr>
                    </a:p>
                  </a:txBody>
                  <a:tcPr/>
                </a:tc>
                <a:tc>
                  <a:txBody>
                    <a:bodyPr/>
                    <a:lstStyle/>
                    <a:p>
                      <a:pPr algn="ctr"/>
                      <a:r>
                        <a:rPr lang="uk-UA" sz="1400" dirty="0" smtClean="0">
                          <a:latin typeface="Times New Roman" pitchFamily="18" charset="0"/>
                          <a:cs typeface="Times New Roman" pitchFamily="18" charset="0"/>
                        </a:rPr>
                        <a:t>Суб'єкти, яким слід повідомляти інформацію</a:t>
                      </a:r>
                      <a:endParaRPr lang="ru-RU" sz="1400" dirty="0">
                        <a:latin typeface="Times New Roman" pitchFamily="18" charset="0"/>
                        <a:cs typeface="Times New Roman" pitchFamily="18" charset="0"/>
                      </a:endParaRPr>
                    </a:p>
                  </a:txBody>
                  <a:tcPr/>
                </a:tc>
                <a:tc>
                  <a:txBody>
                    <a:bodyPr/>
                    <a:lstStyle/>
                    <a:p>
                      <a:pPr algn="ctr"/>
                      <a:r>
                        <a:rPr lang="uk-UA" sz="1400" dirty="0" smtClean="0">
                          <a:latin typeface="Times New Roman" pitchFamily="18" charset="0"/>
                          <a:cs typeface="Times New Roman" pitchFamily="18" charset="0"/>
                        </a:rPr>
                        <a:t>Вимоги до змісту інформації, яка має повідомлятися</a:t>
                      </a:r>
                      <a:r>
                        <a:rPr lang="uk-UA" sz="1400" baseline="0" dirty="0" smtClean="0">
                          <a:latin typeface="Times New Roman" pitchFamily="18" charset="0"/>
                          <a:cs typeface="Times New Roman" pitchFamily="18" charset="0"/>
                        </a:rPr>
                        <a:t> управлінському персоналу</a:t>
                      </a:r>
                      <a:endParaRPr lang="ru-RU" sz="140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160937">
                <a:tc>
                  <a:txBody>
                    <a:bodyPr/>
                    <a:lstStyle/>
                    <a:p>
                      <a:pPr algn="just"/>
                      <a:r>
                        <a:rPr lang="uk-UA" sz="1400" dirty="0" smtClean="0">
                          <a:latin typeface="Times New Roman" pitchFamily="18" charset="0"/>
                          <a:cs typeface="Times New Roman" pitchFamily="18" charset="0"/>
                        </a:rPr>
                        <a:t>1</a:t>
                      </a:r>
                      <a:endParaRPr lang="ru-RU" sz="1400" dirty="0">
                        <a:latin typeface="Times New Roman" pitchFamily="18" charset="0"/>
                        <a:cs typeface="Times New Roman" pitchFamily="18" charset="0"/>
                      </a:endParaRPr>
                    </a:p>
                  </a:txBody>
                  <a:tcPr/>
                </a:tc>
                <a:tc>
                  <a:txBody>
                    <a:bodyPr/>
                    <a:lstStyle/>
                    <a:p>
                      <a:pPr algn="just"/>
                      <a:r>
                        <a:rPr lang="uk-UA" sz="1400" dirty="0" smtClean="0">
                          <a:latin typeface="Times New Roman" pitchFamily="18" charset="0"/>
                          <a:cs typeface="Times New Roman" pitchFamily="18" charset="0"/>
                        </a:rPr>
                        <a:t>МСА 260 (п.16 “а”, Д17, додаток 2)</a:t>
                      </a:r>
                      <a:endParaRPr lang="ru-RU" sz="1400" dirty="0">
                        <a:latin typeface="Times New Roman" pitchFamily="18" charset="0"/>
                        <a:cs typeface="Times New Roman" pitchFamily="18" charset="0"/>
                      </a:endParaRPr>
                    </a:p>
                  </a:txBody>
                  <a:tcPr/>
                </a:tc>
                <a:tc>
                  <a:txBody>
                    <a:bodyPr/>
                    <a:lstStyle/>
                    <a:p>
                      <a:pPr algn="just"/>
                      <a:r>
                        <a:rPr lang="uk-UA" sz="1400" dirty="0" smtClean="0">
                          <a:latin typeface="Times New Roman" pitchFamily="18" charset="0"/>
                          <a:cs typeface="Times New Roman" pitchFamily="18" charset="0"/>
                        </a:rPr>
                        <a:t>Суб'єкти, кого наділено</a:t>
                      </a:r>
                      <a:r>
                        <a:rPr lang="uk-UA" sz="1400" baseline="0" dirty="0" smtClean="0">
                          <a:latin typeface="Times New Roman" pitchFamily="18" charset="0"/>
                          <a:cs typeface="Times New Roman" pitchFamily="18" charset="0"/>
                        </a:rPr>
                        <a:t> найвищими повноваженнями </a:t>
                      </a:r>
                      <a:endParaRPr lang="ru-RU" sz="1400" dirty="0">
                        <a:latin typeface="Times New Roman" pitchFamily="18" charset="0"/>
                        <a:cs typeface="Times New Roman" pitchFamily="18" charset="0"/>
                      </a:endParaRPr>
                    </a:p>
                  </a:txBody>
                  <a:tcPr/>
                </a:tc>
                <a:tc>
                  <a:txBody>
                    <a:bodyPr/>
                    <a:lstStyle/>
                    <a:p>
                      <a:pPr algn="just"/>
                      <a:r>
                        <a:rPr lang="uk-UA" sz="1400" dirty="0" smtClean="0">
                          <a:latin typeface="Times New Roman" pitchFamily="18" charset="0"/>
                          <a:cs typeface="Times New Roman" pitchFamily="18" charset="0"/>
                        </a:rPr>
                        <a:t>Свою думку щодо значних якісних аспектів облікових практик суб'єкта господарювання, включно з обліковими</a:t>
                      </a:r>
                      <a:r>
                        <a:rPr lang="uk-UA" sz="1400" baseline="0" dirty="0" smtClean="0">
                          <a:latin typeface="Times New Roman" pitchFamily="18" charset="0"/>
                          <a:cs typeface="Times New Roman" pitchFamily="18" charset="0"/>
                        </a:rPr>
                        <a:t> політиками, обліковими оцінками та розкриттям інформації у фінансовій звітності.</a:t>
                      </a:r>
                      <a:endParaRPr lang="ru-RU" sz="1400"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160937">
                <a:tc>
                  <a:txBody>
                    <a:bodyPr/>
                    <a:lstStyle/>
                    <a:p>
                      <a:pPr algn="just"/>
                      <a:r>
                        <a:rPr lang="uk-UA" sz="1400" dirty="0" smtClean="0">
                          <a:latin typeface="Times New Roman" pitchFamily="18" charset="0"/>
                          <a:cs typeface="Times New Roman" pitchFamily="18" charset="0"/>
                        </a:rPr>
                        <a:t>2</a:t>
                      </a:r>
                      <a:endParaRPr lang="ru-RU" sz="1400" dirty="0">
                        <a:latin typeface="Times New Roman" pitchFamily="18" charset="0"/>
                        <a:cs typeface="Times New Roman" pitchFamily="18" charset="0"/>
                      </a:endParaRPr>
                    </a:p>
                  </a:txBody>
                  <a:tcPr/>
                </a:tc>
                <a:tc>
                  <a:txBody>
                    <a:bodyPr/>
                    <a:lstStyle/>
                    <a:p>
                      <a:pPr algn="just"/>
                      <a:r>
                        <a:rPr lang="uk-UA" sz="1400" dirty="0" smtClean="0">
                          <a:latin typeface="Times New Roman" pitchFamily="18" charset="0"/>
                          <a:cs typeface="Times New Roman" pitchFamily="18" charset="0"/>
                        </a:rPr>
                        <a:t>МСА 260 (п.16 “б”, Д18)</a:t>
                      </a:r>
                      <a:endParaRPr lang="ru-RU" sz="1400" dirty="0">
                        <a:latin typeface="Times New Roman" pitchFamily="18" charset="0"/>
                        <a:cs typeface="Times New Roman" pitchFamily="18" charset="0"/>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uk-UA" sz="1400" dirty="0" smtClean="0">
                          <a:latin typeface="Times New Roman" pitchFamily="18" charset="0"/>
                          <a:cs typeface="Times New Roman" pitchFamily="18" charset="0"/>
                        </a:rPr>
                        <a:t>Суб'єкти, кого наділено</a:t>
                      </a:r>
                      <a:r>
                        <a:rPr lang="uk-UA" sz="1400" baseline="0" dirty="0" smtClean="0">
                          <a:latin typeface="Times New Roman" pitchFamily="18" charset="0"/>
                          <a:cs typeface="Times New Roman" pitchFamily="18" charset="0"/>
                        </a:rPr>
                        <a:t> найвищими повноваженнями </a:t>
                      </a:r>
                      <a:endParaRPr lang="ru-RU" sz="1400" dirty="0" smtClean="0">
                        <a:latin typeface="Times New Roman" pitchFamily="18" charset="0"/>
                        <a:cs typeface="Times New Roman" pitchFamily="18" charset="0"/>
                      </a:endParaRPr>
                    </a:p>
                  </a:txBody>
                  <a:tcPr/>
                </a:tc>
                <a:tc>
                  <a:txBody>
                    <a:bodyPr/>
                    <a:lstStyle/>
                    <a:p>
                      <a:pPr algn="just"/>
                      <a:r>
                        <a:rPr lang="uk-UA" sz="1400" dirty="0" smtClean="0">
                          <a:latin typeface="Times New Roman" pitchFamily="18" charset="0"/>
                          <a:cs typeface="Times New Roman" pitchFamily="18" charset="0"/>
                        </a:rPr>
                        <a:t>Значні труднощі, якщо вони є, які виникають внаслідок аудиту, зокрема: значні затримки в наданні потрібної інформації; надто короткий</a:t>
                      </a:r>
                      <a:r>
                        <a:rPr lang="uk-UA" sz="1400" baseline="0" dirty="0" smtClean="0">
                          <a:latin typeface="Times New Roman" pitchFamily="18" charset="0"/>
                          <a:cs typeface="Times New Roman" pitchFamily="18" charset="0"/>
                        </a:rPr>
                        <a:t> час, за який слід завершити аудит; недоступність очікуваної інформації.</a:t>
                      </a:r>
                      <a:endParaRPr lang="ru-RU" sz="14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160937">
                <a:tc>
                  <a:txBody>
                    <a:bodyPr/>
                    <a:lstStyle/>
                    <a:p>
                      <a:pPr algn="just"/>
                      <a:r>
                        <a:rPr lang="uk-UA" sz="1400" dirty="0" smtClean="0">
                          <a:latin typeface="Times New Roman" pitchFamily="18" charset="0"/>
                          <a:cs typeface="Times New Roman" pitchFamily="18" charset="0"/>
                        </a:rPr>
                        <a:t>3</a:t>
                      </a:r>
                      <a:endParaRPr lang="ru-RU" sz="1400" dirty="0">
                        <a:latin typeface="Times New Roman" pitchFamily="18" charset="0"/>
                        <a:cs typeface="Times New Roman" pitchFamily="18" charset="0"/>
                      </a:endParaRPr>
                    </a:p>
                  </a:txBody>
                  <a:tcPr/>
                </a:tc>
                <a:tc>
                  <a:txBody>
                    <a:bodyPr/>
                    <a:lstStyle/>
                    <a:p>
                      <a:pPr algn="just"/>
                      <a:r>
                        <a:rPr lang="uk-UA" sz="1400" dirty="0" smtClean="0">
                          <a:latin typeface="Times New Roman" pitchFamily="18" charset="0"/>
                          <a:cs typeface="Times New Roman" pitchFamily="18" charset="0"/>
                        </a:rPr>
                        <a:t>МСА 260 (п.16 “в”, Д19)</a:t>
                      </a:r>
                      <a:endParaRPr lang="ru-RU" sz="1400" dirty="0">
                        <a:latin typeface="Times New Roman" pitchFamily="18" charset="0"/>
                        <a:cs typeface="Times New Roman" pitchFamily="18" charset="0"/>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uk-UA" sz="1400" dirty="0" smtClean="0">
                          <a:latin typeface="Times New Roman" pitchFamily="18" charset="0"/>
                          <a:cs typeface="Times New Roman" pitchFamily="18" charset="0"/>
                        </a:rPr>
                        <a:t>Суб'єкти, кого наділено</a:t>
                      </a:r>
                      <a:r>
                        <a:rPr lang="uk-UA" sz="1400" baseline="0" dirty="0" smtClean="0">
                          <a:latin typeface="Times New Roman" pitchFamily="18" charset="0"/>
                          <a:cs typeface="Times New Roman" pitchFamily="18" charset="0"/>
                        </a:rPr>
                        <a:t> найвищими повноваженнями </a:t>
                      </a:r>
                      <a:endParaRPr lang="ru-RU" sz="1400" dirty="0" smtClean="0">
                        <a:latin typeface="Times New Roman" pitchFamily="18" charset="0"/>
                        <a:cs typeface="Times New Roman" pitchFamily="18" charset="0"/>
                      </a:endParaRPr>
                    </a:p>
                  </a:txBody>
                  <a:tcPr/>
                </a:tc>
                <a:tc>
                  <a:txBody>
                    <a:bodyPr/>
                    <a:lstStyle/>
                    <a:p>
                      <a:pPr algn="just"/>
                      <a:r>
                        <a:rPr lang="uk-UA" sz="1400" dirty="0" smtClean="0">
                          <a:latin typeface="Times New Roman" pitchFamily="18" charset="0"/>
                          <a:cs typeface="Times New Roman" pitchFamily="18" charset="0"/>
                        </a:rPr>
                        <a:t>Значні питання, що виникають внаслідок аудиту, які обговорювалися</a:t>
                      </a:r>
                      <a:r>
                        <a:rPr lang="uk-UA" sz="1400" baseline="0" dirty="0" smtClean="0">
                          <a:latin typeface="Times New Roman" pitchFamily="18" charset="0"/>
                          <a:cs typeface="Times New Roman" pitchFamily="18" charset="0"/>
                        </a:rPr>
                        <a:t> з управлінським персоналом або підлягали узгодженню з управлінським персоналом, зокрема: умови бізнесу, стурбованість щодо консультацій управлінського персоналу з іншими бухгалтерами стосовно питань бухгалтерського обліку чи аудиту.</a:t>
                      </a:r>
                      <a:endParaRPr lang="ru-RU" sz="1400"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160937">
                <a:tc>
                  <a:txBody>
                    <a:bodyPr/>
                    <a:lstStyle/>
                    <a:p>
                      <a:pPr algn="just"/>
                      <a:r>
                        <a:rPr lang="uk-UA" sz="1400" dirty="0" smtClean="0">
                          <a:latin typeface="Times New Roman" pitchFamily="18" charset="0"/>
                          <a:cs typeface="Times New Roman" pitchFamily="18" charset="0"/>
                        </a:rPr>
                        <a:t>4</a:t>
                      </a:r>
                      <a:endParaRPr lang="ru-RU" sz="1400" dirty="0">
                        <a:latin typeface="Times New Roman" pitchFamily="18" charset="0"/>
                        <a:cs typeface="Times New Roman" pitchFamily="18" charset="0"/>
                      </a:endParaRPr>
                    </a:p>
                  </a:txBody>
                  <a:tcPr/>
                </a:tc>
                <a:tc>
                  <a:txBody>
                    <a:bodyPr/>
                    <a:lstStyle/>
                    <a:p>
                      <a:pPr algn="just"/>
                      <a:r>
                        <a:rPr lang="uk-UA" sz="1400" dirty="0" smtClean="0">
                          <a:latin typeface="Times New Roman" pitchFamily="18" charset="0"/>
                          <a:cs typeface="Times New Roman" pitchFamily="18" charset="0"/>
                        </a:rPr>
                        <a:t>МСА 260 (п.16 “в”)</a:t>
                      </a:r>
                      <a:endParaRPr lang="ru-RU" sz="1400" dirty="0">
                        <a:latin typeface="Times New Roman" pitchFamily="18" charset="0"/>
                        <a:cs typeface="Times New Roman" pitchFamily="18" charset="0"/>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uk-UA" sz="1400" dirty="0" smtClean="0">
                          <a:latin typeface="Times New Roman" pitchFamily="18" charset="0"/>
                          <a:cs typeface="Times New Roman" pitchFamily="18" charset="0"/>
                        </a:rPr>
                        <a:t>Суб'єкти, кого наділено</a:t>
                      </a:r>
                      <a:r>
                        <a:rPr lang="uk-UA" sz="1400" baseline="0" dirty="0" smtClean="0">
                          <a:latin typeface="Times New Roman" pitchFamily="18" charset="0"/>
                          <a:cs typeface="Times New Roman" pitchFamily="18" charset="0"/>
                        </a:rPr>
                        <a:t> найвищими повноваженнями </a:t>
                      </a:r>
                      <a:endParaRPr lang="ru-RU" sz="1400" dirty="0" smtClean="0">
                        <a:latin typeface="Times New Roman" pitchFamily="18" charset="0"/>
                        <a:cs typeface="Times New Roman" pitchFamily="18" charset="0"/>
                      </a:endParaRPr>
                    </a:p>
                  </a:txBody>
                  <a:tcPr/>
                </a:tc>
                <a:tc>
                  <a:txBody>
                    <a:bodyPr/>
                    <a:lstStyle/>
                    <a:p>
                      <a:pPr algn="just"/>
                      <a:r>
                        <a:rPr lang="uk-UA" sz="1400" dirty="0" smtClean="0">
                          <a:latin typeface="Times New Roman" pitchFamily="18" charset="0"/>
                          <a:cs typeface="Times New Roman" pitchFamily="18" charset="0"/>
                        </a:rPr>
                        <a:t>Письмові запевнення, про які аудитор зробив запит до управлінського персоналу</a:t>
                      </a:r>
                      <a:endParaRPr lang="ru-RU" sz="1400" dirty="0">
                        <a:latin typeface="Times New Roman" pitchFamily="18" charset="0"/>
                        <a:cs typeface="Times New Roman" pitchFamily="18" charset="0"/>
                      </a:endParaRPr>
                    </a:p>
                  </a:txBody>
                  <a:tcPr/>
                </a:tc>
                <a:extLst>
                  <a:ext uri="{0D108BD9-81ED-4DB2-BD59-A6C34878D82A}">
                    <a16:rowId xmlns:a16="http://schemas.microsoft.com/office/drawing/2014/main" val="10004"/>
                  </a:ext>
                </a:extLst>
              </a:tr>
              <a:tr h="160937">
                <a:tc>
                  <a:txBody>
                    <a:bodyPr/>
                    <a:lstStyle/>
                    <a:p>
                      <a:pPr algn="just"/>
                      <a:r>
                        <a:rPr lang="uk-UA" sz="1400" dirty="0" smtClean="0">
                          <a:latin typeface="Times New Roman" pitchFamily="18" charset="0"/>
                          <a:cs typeface="Times New Roman" pitchFamily="18" charset="0"/>
                        </a:rPr>
                        <a:t>5</a:t>
                      </a:r>
                      <a:endParaRPr lang="ru-RU" sz="1400" dirty="0">
                        <a:latin typeface="Times New Roman" pitchFamily="18" charset="0"/>
                        <a:cs typeface="Times New Roman" pitchFamily="18" charset="0"/>
                      </a:endParaRPr>
                    </a:p>
                  </a:txBody>
                  <a:tcPr/>
                </a:tc>
                <a:tc>
                  <a:txBody>
                    <a:bodyPr/>
                    <a:lstStyle/>
                    <a:p>
                      <a:pPr algn="just"/>
                      <a:r>
                        <a:rPr lang="uk-UA" sz="1400" dirty="0" smtClean="0">
                          <a:latin typeface="Times New Roman" pitchFamily="18" charset="0"/>
                          <a:cs typeface="Times New Roman" pitchFamily="18" charset="0"/>
                        </a:rPr>
                        <a:t>МСА 260 (п.16 “г”, Д20)</a:t>
                      </a:r>
                      <a:endParaRPr lang="ru-RU" sz="1400" dirty="0">
                        <a:latin typeface="Times New Roman" pitchFamily="18" charset="0"/>
                        <a:cs typeface="Times New Roman" pitchFamily="18" charset="0"/>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uk-UA" sz="1400" dirty="0" smtClean="0">
                          <a:latin typeface="Times New Roman" pitchFamily="18" charset="0"/>
                          <a:cs typeface="Times New Roman" pitchFamily="18" charset="0"/>
                        </a:rPr>
                        <a:t>Суб'єкти, кого наділено</a:t>
                      </a:r>
                      <a:r>
                        <a:rPr lang="uk-UA" sz="1400" baseline="0" dirty="0" smtClean="0">
                          <a:latin typeface="Times New Roman" pitchFamily="18" charset="0"/>
                          <a:cs typeface="Times New Roman" pitchFamily="18" charset="0"/>
                        </a:rPr>
                        <a:t> найвищими повноваженнями </a:t>
                      </a:r>
                      <a:endParaRPr lang="ru-RU" sz="1400" dirty="0" smtClean="0">
                        <a:latin typeface="Times New Roman" pitchFamily="18" charset="0"/>
                        <a:cs typeface="Times New Roman" pitchFamily="18" charset="0"/>
                      </a:endParaRPr>
                    </a:p>
                  </a:txBody>
                  <a:tcPr/>
                </a:tc>
                <a:tc>
                  <a:txBody>
                    <a:bodyPr/>
                    <a:lstStyle/>
                    <a:p>
                      <a:pPr algn="just"/>
                      <a:r>
                        <a:rPr lang="uk-UA" sz="1400" dirty="0" smtClean="0">
                          <a:latin typeface="Times New Roman" pitchFamily="18" charset="0"/>
                          <a:cs typeface="Times New Roman" pitchFamily="18" charset="0"/>
                        </a:rPr>
                        <a:t>Інші питання, які виникають унаслідок аудиту, та за професійним судженням аудитором є значущим для нагляду за процесом фінансової звітності</a:t>
                      </a:r>
                      <a:endParaRPr lang="ru-RU" sz="1400" dirty="0">
                        <a:latin typeface="Times New Roman" pitchFamily="18" charset="0"/>
                        <a:cs typeface="Times New Roman" pitchFamily="18" charset="0"/>
                      </a:endParaRP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5911873"/>
          </a:xfrm>
        </p:spPr>
        <p:txBody>
          <a:bodyPr>
            <a:normAutofit/>
          </a:bodyPr>
          <a:lstStyle/>
          <a:p>
            <a:pPr algn="r">
              <a:buNone/>
            </a:pPr>
            <a:r>
              <a:rPr lang="uk-UA" sz="1400" dirty="0" smtClean="0">
                <a:latin typeface="Times New Roman" pitchFamily="18" charset="0"/>
                <a:cs typeface="Times New Roman" pitchFamily="18" charset="0"/>
              </a:rPr>
              <a:t>продовж. табл. 3.1.</a:t>
            </a:r>
          </a:p>
          <a:p>
            <a:pPr algn="r">
              <a:buNone/>
            </a:pPr>
            <a:endParaRPr lang="ru-RU" sz="1400" dirty="0">
              <a:latin typeface="Times New Roman" pitchFamily="18" charset="0"/>
              <a:cs typeface="Times New Roman" pitchFamily="18" charset="0"/>
            </a:endParaRPr>
          </a:p>
        </p:txBody>
      </p:sp>
      <p:graphicFrame>
        <p:nvGraphicFramePr>
          <p:cNvPr id="4" name="Таблица 3"/>
          <p:cNvGraphicFramePr>
            <a:graphicFrameLocks noGrp="1"/>
          </p:cNvGraphicFramePr>
          <p:nvPr/>
        </p:nvGraphicFramePr>
        <p:xfrm>
          <a:off x="428596" y="571480"/>
          <a:ext cx="8501124" cy="4754880"/>
        </p:xfrm>
        <a:graphic>
          <a:graphicData uri="http://schemas.openxmlformats.org/drawingml/2006/table">
            <a:tbl>
              <a:tblPr firstRow="1" bandRow="1">
                <a:tableStyleId>{69CF1AB2-1976-4502-BF36-3FF5EA218861}</a:tableStyleId>
              </a:tblPr>
              <a:tblGrid>
                <a:gridCol w="428628">
                  <a:extLst>
                    <a:ext uri="{9D8B030D-6E8A-4147-A177-3AD203B41FA5}">
                      <a16:colId xmlns:a16="http://schemas.microsoft.com/office/drawing/2014/main" val="20000"/>
                    </a:ext>
                  </a:extLst>
                </a:gridCol>
                <a:gridCol w="1643074">
                  <a:extLst>
                    <a:ext uri="{9D8B030D-6E8A-4147-A177-3AD203B41FA5}">
                      <a16:colId xmlns:a16="http://schemas.microsoft.com/office/drawing/2014/main" val="20001"/>
                    </a:ext>
                  </a:extLst>
                </a:gridCol>
                <a:gridCol w="2000264">
                  <a:extLst>
                    <a:ext uri="{9D8B030D-6E8A-4147-A177-3AD203B41FA5}">
                      <a16:colId xmlns:a16="http://schemas.microsoft.com/office/drawing/2014/main" val="20002"/>
                    </a:ext>
                  </a:extLst>
                </a:gridCol>
                <a:gridCol w="4429158">
                  <a:extLst>
                    <a:ext uri="{9D8B030D-6E8A-4147-A177-3AD203B41FA5}">
                      <a16:colId xmlns:a16="http://schemas.microsoft.com/office/drawing/2014/main" val="20003"/>
                    </a:ext>
                  </a:extLst>
                </a:gridCol>
              </a:tblGrid>
              <a:tr h="214314">
                <a:tc>
                  <a:txBody>
                    <a:bodyPr/>
                    <a:lstStyle/>
                    <a:p>
                      <a:pPr algn="just"/>
                      <a:r>
                        <a:rPr lang="uk-UA" sz="1400" b="0" dirty="0" smtClean="0">
                          <a:latin typeface="Times New Roman" pitchFamily="18" charset="0"/>
                          <a:cs typeface="Times New Roman" pitchFamily="18" charset="0"/>
                        </a:rPr>
                        <a:t>6</a:t>
                      </a:r>
                      <a:endParaRPr lang="ru-RU" sz="1400" b="0" dirty="0">
                        <a:latin typeface="Times New Roman" pitchFamily="18" charset="0"/>
                        <a:cs typeface="Times New Roman" pitchFamily="18" charset="0"/>
                      </a:endParaRPr>
                    </a:p>
                  </a:txBody>
                  <a:tcPr/>
                </a:tc>
                <a:tc>
                  <a:txBody>
                    <a:bodyPr/>
                    <a:lstStyle/>
                    <a:p>
                      <a:pPr algn="just"/>
                      <a:r>
                        <a:rPr lang="uk-UA" sz="1400" b="0" dirty="0" smtClean="0">
                          <a:latin typeface="Times New Roman" pitchFamily="18" charset="0"/>
                          <a:cs typeface="Times New Roman" pitchFamily="18" charset="0"/>
                        </a:rPr>
                        <a:t>МСА 260 (п.16 “г”,</a:t>
                      </a:r>
                      <a:r>
                        <a:rPr lang="uk-UA" sz="1400" b="0" baseline="0" dirty="0" smtClean="0">
                          <a:latin typeface="Times New Roman" pitchFamily="18" charset="0"/>
                          <a:cs typeface="Times New Roman" pitchFamily="18" charset="0"/>
                        </a:rPr>
                        <a:t> Д20)</a:t>
                      </a:r>
                      <a:endParaRPr lang="ru-RU" sz="1400" b="0" dirty="0">
                        <a:latin typeface="Times New Roman" pitchFamily="18" charset="0"/>
                        <a:cs typeface="Times New Roman" pitchFamily="18" charset="0"/>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uk-UA" sz="1400" b="0" dirty="0" smtClean="0">
                          <a:latin typeface="Times New Roman" pitchFamily="18" charset="0"/>
                          <a:cs typeface="Times New Roman" pitchFamily="18" charset="0"/>
                        </a:rPr>
                        <a:t>Суб'єкти, кого наділено</a:t>
                      </a:r>
                      <a:r>
                        <a:rPr lang="uk-UA" sz="1400" b="0" baseline="0" dirty="0" smtClean="0">
                          <a:latin typeface="Times New Roman" pitchFamily="18" charset="0"/>
                          <a:cs typeface="Times New Roman" pitchFamily="18" charset="0"/>
                        </a:rPr>
                        <a:t> найвищими повноваженнями </a:t>
                      </a:r>
                      <a:endParaRPr lang="ru-RU" sz="1400" b="0" dirty="0" smtClean="0">
                        <a:latin typeface="Times New Roman" pitchFamily="18" charset="0"/>
                        <a:cs typeface="Times New Roman" pitchFamily="18" charset="0"/>
                      </a:endParaRPr>
                    </a:p>
                  </a:txBody>
                  <a:tcPr/>
                </a:tc>
                <a:tc>
                  <a:txBody>
                    <a:bodyPr/>
                    <a:lstStyle/>
                    <a:p>
                      <a:pPr algn="just"/>
                      <a:r>
                        <a:rPr lang="uk-UA" sz="1400" b="0" dirty="0" smtClean="0">
                          <a:latin typeface="Times New Roman" pitchFamily="18" charset="0"/>
                          <a:cs typeface="Times New Roman" pitchFamily="18" charset="0"/>
                        </a:rPr>
                        <a:t>Додаткові питання, які необов'язково стосуються нагляду за процесом фінансової звітності, але все одно ймовірно, що вони є значущими для відповідальності тих, кого наділено найвищими повноваженнями.</a:t>
                      </a:r>
                      <a:endParaRPr lang="ru-RU" sz="1400" b="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214314">
                <a:tc>
                  <a:txBody>
                    <a:bodyPr/>
                    <a:lstStyle/>
                    <a:p>
                      <a:pPr algn="just"/>
                      <a:r>
                        <a:rPr lang="uk-UA" sz="1400" dirty="0" smtClean="0">
                          <a:latin typeface="Times New Roman" pitchFamily="18" charset="0"/>
                          <a:cs typeface="Times New Roman" pitchFamily="18" charset="0"/>
                        </a:rPr>
                        <a:t>7</a:t>
                      </a:r>
                      <a:endParaRPr lang="ru-RU" sz="1400" dirty="0">
                        <a:latin typeface="Times New Roman" pitchFamily="18" charset="0"/>
                        <a:cs typeface="Times New Roman" pitchFamily="18" charset="0"/>
                      </a:endParaRPr>
                    </a:p>
                  </a:txBody>
                  <a:tcPr/>
                </a:tc>
                <a:tc>
                  <a:txBody>
                    <a:bodyPr/>
                    <a:lstStyle/>
                    <a:p>
                      <a:pPr algn="just"/>
                      <a:r>
                        <a:rPr lang="uk-UA" sz="1400" dirty="0" smtClean="0">
                          <a:latin typeface="Times New Roman" pitchFamily="18" charset="0"/>
                          <a:cs typeface="Times New Roman" pitchFamily="18" charset="0"/>
                        </a:rPr>
                        <a:t>МСА 265 (п.9, 11)</a:t>
                      </a:r>
                      <a:endParaRPr lang="ru-RU" sz="1400" dirty="0">
                        <a:latin typeface="Times New Roman" pitchFamily="18" charset="0"/>
                        <a:cs typeface="Times New Roman" pitchFamily="18" charset="0"/>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uk-UA" sz="1400" dirty="0" smtClean="0">
                          <a:latin typeface="Times New Roman" pitchFamily="18" charset="0"/>
                          <a:cs typeface="Times New Roman" pitchFamily="18" charset="0"/>
                        </a:rPr>
                        <a:t>Суб'єкти, кого наділено</a:t>
                      </a:r>
                      <a:r>
                        <a:rPr lang="uk-UA" sz="1400" baseline="0" dirty="0" smtClean="0">
                          <a:latin typeface="Times New Roman" pitchFamily="18" charset="0"/>
                          <a:cs typeface="Times New Roman" pitchFamily="18" charset="0"/>
                        </a:rPr>
                        <a:t> найвищими повноваженнями </a:t>
                      </a:r>
                      <a:endParaRPr lang="ru-RU" sz="1400" dirty="0" smtClean="0">
                        <a:latin typeface="Times New Roman" pitchFamily="18" charset="0"/>
                        <a:cs typeface="Times New Roman" pitchFamily="18" charset="0"/>
                      </a:endParaRPr>
                    </a:p>
                  </a:txBody>
                  <a:tcPr/>
                </a:tc>
                <a:tc>
                  <a:txBody>
                    <a:bodyPr/>
                    <a:lstStyle/>
                    <a:p>
                      <a:pPr algn="just"/>
                      <a:r>
                        <a:rPr lang="uk-UA" sz="1400" dirty="0" smtClean="0">
                          <a:latin typeface="Times New Roman" pitchFamily="18" charset="0"/>
                          <a:cs typeface="Times New Roman" pitchFamily="18" charset="0"/>
                        </a:rPr>
                        <a:t>Значні недоліки внутрішнього контролю,</a:t>
                      </a:r>
                      <a:r>
                        <a:rPr lang="uk-UA" sz="1400" baseline="0" dirty="0" smtClean="0">
                          <a:latin typeface="Times New Roman" pitchFamily="18" charset="0"/>
                          <a:cs typeface="Times New Roman" pitchFamily="18" charset="0"/>
                        </a:rPr>
                        <a:t> ідентифіковані під час аудиту, включаючи описання недоліків і пояснення їх потенційного впливу; пропозиції щодо виправних заходів стосовно недоліків; фактичні або запропоновані дії управлінського персоналу у відповідь</a:t>
                      </a:r>
                      <a:endParaRPr lang="ru-RU" sz="1400"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214314">
                <a:tc>
                  <a:txBody>
                    <a:bodyPr/>
                    <a:lstStyle/>
                    <a:p>
                      <a:pPr algn="just"/>
                      <a:r>
                        <a:rPr lang="uk-UA" sz="1400" dirty="0" smtClean="0">
                          <a:latin typeface="Times New Roman" pitchFamily="18" charset="0"/>
                          <a:cs typeface="Times New Roman" pitchFamily="18" charset="0"/>
                        </a:rPr>
                        <a:t>8</a:t>
                      </a:r>
                      <a:endParaRPr lang="ru-RU" sz="1400" dirty="0">
                        <a:latin typeface="Times New Roman" pitchFamily="18" charset="0"/>
                        <a:cs typeface="Times New Roman" pitchFamily="18" charset="0"/>
                      </a:endParaRPr>
                    </a:p>
                  </a:txBody>
                  <a:tcPr/>
                </a:tc>
                <a:tc>
                  <a:txBody>
                    <a:bodyPr/>
                    <a:lstStyle/>
                    <a:p>
                      <a:pPr algn="just"/>
                      <a:r>
                        <a:rPr lang="uk-UA" sz="1400" dirty="0" smtClean="0">
                          <a:latin typeface="Times New Roman" pitchFamily="18" charset="0"/>
                          <a:cs typeface="Times New Roman" pitchFamily="18" charset="0"/>
                        </a:rPr>
                        <a:t>МСА 265 (п.10)</a:t>
                      </a:r>
                      <a:endParaRPr lang="ru-RU" sz="1400" dirty="0">
                        <a:latin typeface="Times New Roman" pitchFamily="18" charset="0"/>
                        <a:cs typeface="Times New Roman" pitchFamily="18" charset="0"/>
                      </a:endParaRPr>
                    </a:p>
                  </a:txBody>
                  <a:tcPr/>
                </a:tc>
                <a:tc>
                  <a:txBody>
                    <a:bodyPr/>
                    <a:lstStyle/>
                    <a:p>
                      <a:pPr algn="just"/>
                      <a:r>
                        <a:rPr lang="uk-UA" sz="1400" dirty="0" smtClean="0">
                          <a:latin typeface="Times New Roman" pitchFamily="18" charset="0"/>
                          <a:cs typeface="Times New Roman" pitchFamily="18" charset="0"/>
                        </a:rPr>
                        <a:t>Управлінський персонал належного рівня відповідальності</a:t>
                      </a:r>
                      <a:endParaRPr lang="ru-RU" sz="1400" dirty="0">
                        <a:latin typeface="Times New Roman" pitchFamily="18" charset="0"/>
                        <a:cs typeface="Times New Roman" pitchFamily="18" charset="0"/>
                      </a:endParaRPr>
                    </a:p>
                  </a:txBody>
                  <a:tcPr/>
                </a:tc>
                <a:tc>
                  <a:txBody>
                    <a:bodyPr/>
                    <a:lstStyle/>
                    <a:p>
                      <a:pPr algn="just"/>
                      <a:r>
                        <a:rPr lang="uk-UA" sz="1400" dirty="0" smtClean="0">
                          <a:latin typeface="Times New Roman" pitchFamily="18" charset="0"/>
                          <a:cs typeface="Times New Roman" pitchFamily="18" charset="0"/>
                        </a:rPr>
                        <a:t>Інформація стосовно недоліків у системі внутрішнього контролю: </a:t>
                      </a:r>
                    </a:p>
                    <a:p>
                      <a:pPr algn="just">
                        <a:buFont typeface="Arial" pitchFamily="34" charset="0"/>
                        <a:buChar char="•"/>
                      </a:pPr>
                      <a:r>
                        <a:rPr lang="uk-UA" sz="1400" dirty="0" smtClean="0">
                          <a:latin typeface="Times New Roman" pitchFamily="18" charset="0"/>
                          <a:cs typeface="Times New Roman" pitchFamily="18" charset="0"/>
                        </a:rPr>
                        <a:t>    яку аудитор повідомив або має намір повідомити тим, кого наділено найвищими повноваженнями,</a:t>
                      </a:r>
                      <a:r>
                        <a:rPr lang="uk-UA" sz="1400" baseline="0" dirty="0" smtClean="0">
                          <a:latin typeface="Times New Roman" pitchFamily="18" charset="0"/>
                          <a:cs typeface="Times New Roman" pitchFamily="18" charset="0"/>
                        </a:rPr>
                        <a:t> якщо повідомлення інформації безпосередньо управлінському персоналу буде неприйнятним за конкретних обставин; </a:t>
                      </a:r>
                    </a:p>
                    <a:p>
                      <a:pPr algn="just">
                        <a:buFont typeface="Arial" pitchFamily="34" charset="0"/>
                        <a:buChar char="•"/>
                      </a:pPr>
                      <a:r>
                        <a:rPr lang="uk-UA" sz="1400" baseline="0" dirty="0" smtClean="0">
                          <a:latin typeface="Times New Roman" pitchFamily="18" charset="0"/>
                          <a:cs typeface="Times New Roman" pitchFamily="18" charset="0"/>
                        </a:rPr>
                        <a:t>    яка не повідомлялася управлінському персоналу іншими сторонами та яка за професійним судженням аудитора є досить важливою, щоб заслуговувати на увагу управлінського персоналу.</a:t>
                      </a:r>
                      <a:endParaRPr lang="ru-RU" sz="14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2636912"/>
            <a:ext cx="8229600" cy="725470"/>
          </a:xfrm>
        </p:spPr>
        <p:txBody>
          <a:bodyPr>
            <a:normAutofit/>
          </a:bodyPr>
          <a:lstStyle/>
          <a:p>
            <a:pPr algn="ctr"/>
            <a:r>
              <a:rPr lang="uk-UA" sz="2000" b="1" i="1" dirty="0" smtClean="0">
                <a:latin typeface="Times New Roman" pitchFamily="18" charset="0"/>
                <a:cs typeface="Times New Roman" pitchFamily="18" charset="0"/>
              </a:rPr>
              <a:t>4. Порядок повідомлення інформації </a:t>
            </a:r>
            <a:br>
              <a:rPr lang="uk-UA" sz="2000" b="1" i="1" dirty="0" smtClean="0">
                <a:latin typeface="Times New Roman" pitchFamily="18" charset="0"/>
                <a:cs typeface="Times New Roman" pitchFamily="18" charset="0"/>
              </a:rPr>
            </a:br>
            <a:r>
              <a:rPr lang="uk-UA" sz="2000" b="1" i="1" dirty="0" smtClean="0">
                <a:latin typeface="Times New Roman" pitchFamily="18" charset="0"/>
                <a:cs typeface="Times New Roman" pitchFamily="18" charset="0"/>
              </a:rPr>
              <a:t>про недоліки внутрішнього контролю </a:t>
            </a:r>
            <a:endParaRPr lang="uk-UA" sz="2000" b="1" i="1" dirty="0">
              <a:latin typeface="Times New Roman" pitchFamily="18" charset="0"/>
              <a:cs typeface="Times New Roman" pitchFamily="18" charset="0"/>
            </a:endParaRPr>
          </a:p>
        </p:txBody>
      </p:sp>
      <p:sp>
        <p:nvSpPr>
          <p:cNvPr id="4" name="Місце для вмісту 3"/>
          <p:cNvSpPr>
            <a:spLocks noGrp="1"/>
          </p:cNvSpPr>
          <p:nvPr>
            <p:ph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latin typeface="Times New Roman" pitchFamily="18" charset="0"/>
                <a:cs typeface="Times New Roman" pitchFamily="18" charset="0"/>
              </a:rPr>
              <a:t>Питання, що розглядаються:</a:t>
            </a:r>
            <a:endParaRPr lang="ru-RU" dirty="0"/>
          </a:p>
        </p:txBody>
      </p:sp>
      <p:sp>
        <p:nvSpPr>
          <p:cNvPr id="3" name="Содержимое 2"/>
          <p:cNvSpPr>
            <a:spLocks noGrp="1"/>
          </p:cNvSpPr>
          <p:nvPr>
            <p:ph idx="1"/>
          </p:nvPr>
        </p:nvSpPr>
        <p:spPr/>
        <p:txBody>
          <a:bodyPr>
            <a:normAutofit/>
          </a:bodyPr>
          <a:lstStyle/>
          <a:p>
            <a:pPr marL="457200" indent="-457200" algn="just">
              <a:buAutoNum type="arabicPeriod"/>
            </a:pPr>
            <a:r>
              <a:rPr lang="uk-UA" sz="2000" b="1" i="1" dirty="0" smtClean="0">
                <a:latin typeface="Times New Roman" pitchFamily="18" charset="0"/>
                <a:cs typeface="Times New Roman" pitchFamily="18" charset="0"/>
              </a:rPr>
              <a:t>Мета та функції процесів повідомлення аудитором інформації найвищому управлінському персоналу</a:t>
            </a:r>
            <a:r>
              <a:rPr lang="ru-RU" sz="2000" dirty="0" smtClean="0">
                <a:latin typeface="Times New Roman" pitchFamily="18" charset="0"/>
                <a:cs typeface="Times New Roman" pitchFamily="18" charset="0"/>
              </a:rPr>
              <a:t> </a:t>
            </a:r>
          </a:p>
          <a:p>
            <a:pPr marL="457200" indent="-457200" algn="just">
              <a:buAutoNum type="arabicPeriod"/>
            </a:pPr>
            <a:r>
              <a:rPr lang="uk-UA" sz="2000" b="1" i="1" dirty="0" smtClean="0">
                <a:latin typeface="Times New Roman" pitchFamily="18" charset="0"/>
                <a:cs typeface="Times New Roman" pitchFamily="18" charset="0"/>
              </a:rPr>
              <a:t>Суб'єкти в структурі управління суб'єктом господарювання, яким необхідно повідомляти інформацію в процесі аудиту</a:t>
            </a:r>
          </a:p>
          <a:p>
            <a:pPr marL="457200" indent="-457200" algn="just">
              <a:buAutoNum type="arabicPeriod"/>
            </a:pPr>
            <a:r>
              <a:rPr lang="uk-UA" sz="2000" b="1" i="1" dirty="0" smtClean="0">
                <a:latin typeface="Times New Roman" pitchFamily="18" charset="0"/>
                <a:cs typeface="Times New Roman" pitchFamily="18" charset="0"/>
              </a:rPr>
              <a:t>Зміст питань, інформацію про які повідомляє аудитор </a:t>
            </a:r>
          </a:p>
          <a:p>
            <a:pPr marL="457200" indent="-457200" algn="just">
              <a:buAutoNum type="arabicPeriod"/>
            </a:pPr>
            <a:r>
              <a:rPr lang="uk-UA" sz="2000" b="1" i="1" dirty="0" smtClean="0">
                <a:latin typeface="Times New Roman" pitchFamily="18" charset="0"/>
                <a:cs typeface="Times New Roman" pitchFamily="18" charset="0"/>
              </a:rPr>
              <a:t>Порядок повідомлення інформації про недоліки внутрішнього контролю </a:t>
            </a:r>
          </a:p>
          <a:p>
            <a:pPr marL="457200" indent="-457200" algn="just">
              <a:buAutoNum type="arabicPeriod"/>
            </a:pPr>
            <a:r>
              <a:rPr lang="uk-UA" sz="2000" b="1" i="1" dirty="0" smtClean="0">
                <a:latin typeface="Times New Roman" pitchFamily="18" charset="0"/>
                <a:cs typeface="Times New Roman" pitchFamily="18" charset="0"/>
              </a:rPr>
              <a:t>Форми та порядок подання інформації управлінському персоналу</a:t>
            </a:r>
            <a:endParaRPr lang="ru-RU" sz="2000" dirty="0" smtClean="0">
              <a:latin typeface="Times New Roman" pitchFamily="18" charset="0"/>
              <a:cs typeface="Times New Roman" pitchFamily="18" charset="0"/>
            </a:endParaRPr>
          </a:p>
          <a:p>
            <a:pPr marL="457200" indent="-457200">
              <a:buAutoNum type="arabicPeriod"/>
            </a:pPr>
            <a:endParaRPr lang="ru-RU" sz="20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28662" y="1000108"/>
            <a:ext cx="7286676" cy="5572164"/>
          </a:xfrm>
        </p:spPr>
        <p:txBody>
          <a:bodyPr>
            <a:normAutofit/>
          </a:bodyPr>
          <a:lstStyle/>
          <a:p>
            <a:pPr marL="0" indent="-180000" algn="just">
              <a:lnSpc>
                <a:spcPct val="150000"/>
              </a:lnSpc>
              <a:spcBef>
                <a:spcPts val="0"/>
              </a:spcBef>
              <a:buNone/>
            </a:pPr>
            <a:r>
              <a:rPr lang="uk-UA" sz="1400" dirty="0" smtClean="0">
                <a:latin typeface="Times New Roman" pitchFamily="18" charset="0"/>
                <a:cs typeface="Times New Roman" pitchFamily="18" charset="0"/>
              </a:rPr>
              <a:t>     </a:t>
            </a:r>
          </a:p>
          <a:p>
            <a:pPr marL="0" indent="-180000" algn="just">
              <a:lnSpc>
                <a:spcPct val="150000"/>
              </a:lnSpc>
              <a:spcBef>
                <a:spcPts val="0"/>
              </a:spcBef>
              <a:buNone/>
            </a:pPr>
            <a:r>
              <a:rPr lang="uk-UA" sz="1400" dirty="0" smtClean="0">
                <a:latin typeface="Times New Roman" pitchFamily="18" charset="0"/>
                <a:cs typeface="Times New Roman" pitchFamily="18" charset="0"/>
              </a:rPr>
              <a:t>     Прийняття рішення про повідомлення аудитором інформації про недоліки внутрішнього контролю виконується в такій послідовност1 (пп. 7-11 МСА </a:t>
            </a:r>
            <a:r>
              <a:rPr lang="uk-UA" sz="1400" dirty="0" smtClean="0">
                <a:latin typeface="Times New Roman" pitchFamily="18" charset="0"/>
                <a:cs typeface="Times New Roman" pitchFamily="18" charset="0"/>
              </a:rPr>
              <a:t>260 </a:t>
            </a:r>
            <a:r>
              <a:rPr lang="uk-UA" sz="1400" dirty="0" smtClean="0">
                <a:latin typeface="Times New Roman" pitchFamily="18" charset="0"/>
                <a:cs typeface="Times New Roman" pitchFamily="18" charset="0"/>
              </a:rPr>
              <a:t>“ Повідомлення інформації про недоліки внутрішнього контролю тим, кого наділено найвищими повноваженнями, та управлінському персоналу ”).</a:t>
            </a:r>
          </a:p>
          <a:p>
            <a:pPr marL="0" indent="-180000" algn="just">
              <a:lnSpc>
                <a:spcPct val="150000"/>
              </a:lnSpc>
              <a:spcBef>
                <a:spcPts val="0"/>
              </a:spcBef>
              <a:buNone/>
            </a:pPr>
            <a:r>
              <a:rPr lang="uk-UA" sz="1400" dirty="0" smtClean="0">
                <a:latin typeface="Times New Roman" pitchFamily="18" charset="0"/>
                <a:cs typeface="Times New Roman" pitchFamily="18" charset="0"/>
              </a:rPr>
              <a:t>   </a:t>
            </a: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a:latin typeface="Times New Roman" pitchFamily="18" charset="0"/>
              <a:cs typeface="Times New Roman" pitchFamily="18" charset="0"/>
            </a:endParaRPr>
          </a:p>
          <a:p>
            <a:pPr marL="0" indent="-180000" algn="just">
              <a:lnSpc>
                <a:spcPct val="150000"/>
              </a:lnSpc>
              <a:spcBef>
                <a:spcPts val="0"/>
              </a:spcBef>
              <a:buNone/>
            </a:pPr>
            <a:r>
              <a:rPr lang="uk-UA" sz="1400" dirty="0" smtClean="0">
                <a:latin typeface="Times New Roman" pitchFamily="18" charset="0"/>
                <a:cs typeface="Times New Roman" pitchFamily="18" charset="0"/>
              </a:rPr>
              <a:t>  </a:t>
            </a:r>
            <a:r>
              <a:rPr lang="uk-UA" sz="1400" dirty="0" smtClean="0">
                <a:latin typeface="Times New Roman" pitchFamily="18" charset="0"/>
                <a:cs typeface="Times New Roman" pitchFamily="18" charset="0"/>
              </a:rPr>
              <a:t>1. Аудитор має визначити, чи виявив він на основі виконаної аудиторської</a:t>
            </a:r>
            <a:br>
              <a:rPr lang="uk-UA" sz="1400" dirty="0" smtClean="0">
                <a:latin typeface="Times New Roman" pitchFamily="18" charset="0"/>
                <a:cs typeface="Times New Roman" pitchFamily="18" charset="0"/>
              </a:rPr>
            </a:br>
            <a:r>
              <a:rPr lang="uk-UA" sz="1400" dirty="0" smtClean="0">
                <a:latin typeface="Times New Roman" pitchFamily="18" charset="0"/>
                <a:cs typeface="Times New Roman" pitchFamily="18" charset="0"/>
              </a:rPr>
              <a:t>роботи один чи кілька недоліків внутрішнього контролю. </a:t>
            </a:r>
            <a:r>
              <a:rPr lang="uk-UA" sz="1400" i="1" dirty="0" smtClean="0">
                <a:latin typeface="Times New Roman" pitchFamily="18" charset="0"/>
                <a:cs typeface="Times New Roman" pitchFamily="18" charset="0"/>
              </a:rPr>
              <a:t>Недолік внутрішнього</a:t>
            </a:r>
            <a:br>
              <a:rPr lang="uk-UA" sz="1400" i="1" dirty="0" smtClean="0">
                <a:latin typeface="Times New Roman" pitchFamily="18" charset="0"/>
                <a:cs typeface="Times New Roman" pitchFamily="18" charset="0"/>
              </a:rPr>
            </a:br>
            <a:r>
              <a:rPr lang="uk-UA" sz="1400" i="1" dirty="0" smtClean="0">
                <a:latin typeface="Times New Roman" pitchFamily="18" charset="0"/>
                <a:cs typeface="Times New Roman" pitchFamily="18" charset="0"/>
              </a:rPr>
              <a:t>контролю існує, якщо:</a:t>
            </a:r>
          </a:p>
          <a:p>
            <a:pPr marL="0" lvl="0" indent="-180000" algn="just">
              <a:spcBef>
                <a:spcPts val="0"/>
              </a:spcBef>
            </a:pPr>
            <a:r>
              <a:rPr lang="uk-UA" sz="1400" dirty="0" smtClean="0">
                <a:latin typeface="Times New Roman" pitchFamily="18" charset="0"/>
                <a:cs typeface="Times New Roman" pitchFamily="18" charset="0"/>
              </a:rPr>
              <a:t>контроль розроблений, упроваджений і функціонує так, що неможливо своєчасно попередити або виявити та виправити викривлення у фінансовій звітності;</a:t>
            </a:r>
          </a:p>
          <a:p>
            <a:pPr marL="0" lvl="0" indent="-180000" algn="just">
              <a:spcBef>
                <a:spcPts val="0"/>
              </a:spcBef>
            </a:pPr>
            <a:r>
              <a:rPr lang="uk-UA" sz="1400" dirty="0" smtClean="0">
                <a:latin typeface="Times New Roman" pitchFamily="18" charset="0"/>
                <a:cs typeface="Times New Roman" pitchFamily="18" charset="0"/>
              </a:rPr>
              <a:t>відсутній контроль, необхідний для своєчасного запобігання або виявлення та виправлення викривлень у фінансовій звітності.</a:t>
            </a:r>
          </a:p>
          <a:p>
            <a:pPr marL="0" lvl="0" indent="-180000" algn="just">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r>
              <a:rPr lang="uk-UA" sz="1400" dirty="0" smtClean="0">
                <a:latin typeface="Times New Roman" pitchFamily="18" charset="0"/>
                <a:cs typeface="Times New Roman" pitchFamily="18" charset="0"/>
              </a:rPr>
              <a:t>     </a:t>
            </a:r>
            <a:endParaRPr lang="ru-RU" sz="1400" dirty="0">
              <a:latin typeface="Times New Roman" pitchFamily="18" charset="0"/>
              <a:cs typeface="Times New Roman" pitchFamily="18" charset="0"/>
            </a:endParaRPr>
          </a:p>
        </p:txBody>
      </p:sp>
      <p:sp>
        <p:nvSpPr>
          <p:cNvPr id="4" name="Заголовок 3"/>
          <p:cNvSpPr>
            <a:spLocks noGrp="1"/>
          </p:cNvSpPr>
          <p:nvPr>
            <p:ph type="title"/>
          </p:nvPr>
        </p:nvSpPr>
        <p:spPr/>
        <p:txBody>
          <a:bodyPr/>
          <a:lstStyle/>
          <a:p>
            <a:endParaRPr lang="en-US" dirty="0"/>
          </a:p>
        </p:txBody>
      </p:sp>
    </p:spTree>
    <p:extLst>
      <p:ext uri="{BB962C8B-B14F-4D97-AF65-F5344CB8AC3E}">
        <p14:creationId xmlns:p14="http://schemas.microsoft.com/office/powerpoint/2010/main" val="34885539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28662" y="1000108"/>
            <a:ext cx="7286676" cy="5572164"/>
          </a:xfrm>
        </p:spPr>
        <p:txBody>
          <a:bodyPr>
            <a:normAutofit/>
          </a:bodyPr>
          <a:lstStyle/>
          <a:p>
            <a:pPr marL="0" indent="-180000" algn="just">
              <a:lnSpc>
                <a:spcPct val="150000"/>
              </a:lnSpc>
              <a:spcBef>
                <a:spcPts val="0"/>
              </a:spcBef>
              <a:buNone/>
            </a:pPr>
            <a:r>
              <a:rPr lang="uk-UA" sz="1400" dirty="0" smtClean="0">
                <a:latin typeface="Times New Roman" pitchFamily="18" charset="0"/>
                <a:cs typeface="Times New Roman" pitchFamily="18" charset="0"/>
              </a:rPr>
              <a:t>     </a:t>
            </a:r>
          </a:p>
          <a:p>
            <a:pPr marL="0" lvl="0" indent="-180000" algn="just">
              <a:spcBef>
                <a:spcPts val="0"/>
              </a:spcBef>
              <a:buNone/>
            </a:pPr>
            <a:endParaRPr lang="uk-UA" sz="1400" dirty="0" smtClean="0">
              <a:latin typeface="Times New Roman" pitchFamily="18" charset="0"/>
              <a:cs typeface="Times New Roman" pitchFamily="18" charset="0"/>
            </a:endParaRPr>
          </a:p>
          <a:p>
            <a:pPr marL="0" lvl="0" indent="-180000" algn="just">
              <a:spcBef>
                <a:spcPts val="0"/>
              </a:spcBef>
              <a:buNone/>
            </a:pPr>
            <a:endParaRPr lang="uk-UA" sz="1400" dirty="0">
              <a:latin typeface="Times New Roman" pitchFamily="18" charset="0"/>
              <a:cs typeface="Times New Roman" pitchFamily="18" charset="0"/>
            </a:endParaRPr>
          </a:p>
          <a:p>
            <a:pPr marL="0" lvl="0" indent="-180000" algn="just">
              <a:spcBef>
                <a:spcPts val="0"/>
              </a:spcBef>
              <a:buNone/>
            </a:pPr>
            <a:endParaRPr lang="uk-UA" sz="1400" dirty="0" smtClean="0">
              <a:latin typeface="Times New Roman" pitchFamily="18" charset="0"/>
              <a:cs typeface="Times New Roman" pitchFamily="18" charset="0"/>
            </a:endParaRPr>
          </a:p>
          <a:p>
            <a:pPr marL="0" lvl="0" indent="-180000" algn="just">
              <a:spcBef>
                <a:spcPts val="0"/>
              </a:spcBef>
              <a:buNone/>
            </a:pPr>
            <a:endParaRPr lang="uk-UA" sz="1400" dirty="0">
              <a:latin typeface="Times New Roman" pitchFamily="18" charset="0"/>
              <a:cs typeface="Times New Roman" pitchFamily="18" charset="0"/>
            </a:endParaRPr>
          </a:p>
          <a:p>
            <a:pPr marL="0" lvl="0" indent="-180000" algn="just">
              <a:spcBef>
                <a:spcPts val="0"/>
              </a:spcBef>
              <a:buNone/>
            </a:pPr>
            <a:endParaRPr lang="uk-UA" sz="1400" dirty="0" smtClean="0">
              <a:latin typeface="Times New Roman" pitchFamily="18" charset="0"/>
              <a:cs typeface="Times New Roman" pitchFamily="18" charset="0"/>
            </a:endParaRPr>
          </a:p>
          <a:p>
            <a:pPr marL="0" lvl="0" indent="-180000" algn="just">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r>
              <a:rPr lang="uk-UA" sz="1400" dirty="0" smtClean="0">
                <a:latin typeface="Times New Roman" pitchFamily="18" charset="0"/>
                <a:cs typeface="Times New Roman" pitchFamily="18" charset="0"/>
              </a:rPr>
              <a:t>     2. При ідентифікації одного або кількох недоліків внутрішнього контролю</a:t>
            </a:r>
            <a:br>
              <a:rPr lang="uk-UA" sz="1400" dirty="0" smtClean="0">
                <a:latin typeface="Times New Roman" pitchFamily="18" charset="0"/>
                <a:cs typeface="Times New Roman" pitchFamily="18" charset="0"/>
              </a:rPr>
            </a:br>
            <a:r>
              <a:rPr lang="uk-UA" sz="1400" dirty="0" smtClean="0">
                <a:latin typeface="Times New Roman" pitchFamily="18" charset="0"/>
                <a:cs typeface="Times New Roman" pitchFamily="18" charset="0"/>
              </a:rPr>
              <a:t>аудитор має визначити, чи становлять вони значні недоліки окремо або у поєднанні. </a:t>
            </a:r>
            <a:r>
              <a:rPr lang="uk-UA" sz="1400" i="1" dirty="0" smtClean="0">
                <a:latin typeface="Times New Roman" pitchFamily="18" charset="0"/>
                <a:cs typeface="Times New Roman" pitchFamily="18" charset="0"/>
              </a:rPr>
              <a:t>Значний недолік внутрішнього контролю – це недолік або поєднання</a:t>
            </a:r>
            <a:r>
              <a:rPr lang="ru-RU" sz="1400" i="1" dirty="0" smtClean="0">
                <a:latin typeface="Times New Roman" pitchFamily="18" charset="0"/>
                <a:cs typeface="Times New Roman" pitchFamily="18" charset="0"/>
              </a:rPr>
              <a:t> </a:t>
            </a:r>
            <a:r>
              <a:rPr lang="uk-UA" sz="1400" i="1" dirty="0" smtClean="0">
                <a:latin typeface="Times New Roman" pitchFamily="18" charset="0"/>
                <a:cs typeface="Times New Roman" pitchFamily="18" charset="0"/>
              </a:rPr>
              <a:t>недоліків внутрішнього контролю, які, за професійним судженням аудитора, є доволі важливими, щоб заслуговувати на увагу тих, кого наділено найвищими повноваженнями. </a:t>
            </a:r>
          </a:p>
          <a:p>
            <a:pPr>
              <a:buNone/>
            </a:pPr>
            <a:endParaRPr lang="ru-RU" sz="1400" dirty="0">
              <a:latin typeface="Times New Roman" pitchFamily="18" charset="0"/>
              <a:cs typeface="Times New Roman" pitchFamily="18" charset="0"/>
            </a:endParaRPr>
          </a:p>
        </p:txBody>
      </p:sp>
      <p:sp>
        <p:nvSpPr>
          <p:cNvPr id="4" name="Заголовок 3"/>
          <p:cNvSpPr>
            <a:spLocks noGrp="1"/>
          </p:cNvSpPr>
          <p:nvPr>
            <p:ph type="title"/>
          </p:nvPr>
        </p:nvSpPr>
        <p:spPr/>
        <p:txBody>
          <a:bodyPr/>
          <a:lstStyle/>
          <a:p>
            <a:endParaRPr lang="en-US" dirty="0"/>
          </a:p>
        </p:txBody>
      </p:sp>
    </p:spTree>
    <p:extLst>
      <p:ext uri="{BB962C8B-B14F-4D97-AF65-F5344CB8AC3E}">
        <p14:creationId xmlns:p14="http://schemas.microsoft.com/office/powerpoint/2010/main" val="12144328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85786" y="357166"/>
            <a:ext cx="7643866" cy="6072230"/>
          </a:xfrm>
        </p:spPr>
        <p:txBody>
          <a:bodyPr>
            <a:normAutofit/>
          </a:bodyPr>
          <a:lstStyle/>
          <a:p>
            <a:pPr marL="0" indent="-180000" algn="just">
              <a:lnSpc>
                <a:spcPct val="150000"/>
              </a:lnSpc>
              <a:spcBef>
                <a:spcPts val="0"/>
              </a:spcBef>
              <a:buNone/>
            </a:pPr>
            <a:r>
              <a:rPr lang="uk-UA" sz="1400" dirty="0" smtClean="0">
                <a:latin typeface="Times New Roman" pitchFamily="18" charset="0"/>
                <a:cs typeface="Times New Roman" pitchFamily="18" charset="0"/>
              </a:rPr>
              <a:t>     </a:t>
            </a:r>
            <a:r>
              <a:rPr lang="uk-UA" sz="1500" b="1" i="1" dirty="0" smtClean="0">
                <a:latin typeface="Times New Roman" pitchFamily="18" charset="0"/>
                <a:cs typeface="Times New Roman" pitchFamily="18" charset="0"/>
              </a:rPr>
              <a:t>При визначенні того, чи становить недолік або поєднання недоліків внутрішнього контролю значний недолік, аудитор має розглянути:</a:t>
            </a:r>
          </a:p>
          <a:p>
            <a:pPr marL="0" indent="-180000" algn="just">
              <a:lnSpc>
                <a:spcPct val="150000"/>
              </a:lnSpc>
              <a:spcBef>
                <a:spcPts val="0"/>
              </a:spcBef>
              <a:buNone/>
            </a:pPr>
            <a:endParaRPr lang="uk-UA" sz="1400" b="1" i="1" dirty="0" smtClean="0">
              <a:latin typeface="Times New Roman" pitchFamily="18" charset="0"/>
              <a:cs typeface="Times New Roman" pitchFamily="18" charset="0"/>
            </a:endParaRPr>
          </a:p>
          <a:p>
            <a:pPr marL="0" indent="-180000" algn="just">
              <a:lnSpc>
                <a:spcPct val="150000"/>
              </a:lnSpc>
              <a:spcBef>
                <a:spcPts val="0"/>
              </a:spcBef>
              <a:buFont typeface="Wingdings" pitchFamily="2" charset="2"/>
              <a:buChar char="Ø"/>
            </a:pPr>
            <a:r>
              <a:rPr lang="uk-UA" sz="1400" dirty="0" smtClean="0">
                <a:latin typeface="Times New Roman" pitchFamily="18" charset="0"/>
                <a:cs typeface="Times New Roman" pitchFamily="18" charset="0"/>
              </a:rPr>
              <a:t>     ймовірність недоліків, які призводять до суттєвих викривлень у фінансовій звітності в майбутньому;</a:t>
            </a:r>
          </a:p>
          <a:p>
            <a:pPr marL="0" indent="-180000" algn="just">
              <a:lnSpc>
                <a:spcPct val="150000"/>
              </a:lnSpc>
              <a:spcBef>
                <a:spcPts val="0"/>
              </a:spcBef>
              <a:buFont typeface="Wingdings" pitchFamily="2" charset="2"/>
              <a:buChar char="Ø"/>
            </a:pPr>
            <a:r>
              <a:rPr lang="uk-UA" sz="1400" dirty="0" smtClean="0">
                <a:latin typeface="Times New Roman" pitchFamily="18" charset="0"/>
                <a:cs typeface="Times New Roman" pitchFamily="18" charset="0"/>
              </a:rPr>
              <a:t>     чутливість відповідного активу або зобов'язання до втрати або шахрайства;</a:t>
            </a:r>
          </a:p>
          <a:p>
            <a:pPr marL="0" indent="-180000" algn="just">
              <a:lnSpc>
                <a:spcPct val="150000"/>
              </a:lnSpc>
              <a:spcBef>
                <a:spcPts val="0"/>
              </a:spcBef>
              <a:buFont typeface="Wingdings" pitchFamily="2" charset="2"/>
              <a:buChar char="Ø"/>
            </a:pPr>
            <a:r>
              <a:rPr lang="uk-UA" sz="1400" dirty="0" smtClean="0">
                <a:latin typeface="Times New Roman" pitchFamily="18" charset="0"/>
                <a:cs typeface="Times New Roman" pitchFamily="18" charset="0"/>
              </a:rPr>
              <a:t>    суб‘єктивність і складність визначення попередньо оцінених сум, зокрема облікових оцінок за справедливою вартістю;</a:t>
            </a:r>
          </a:p>
          <a:p>
            <a:pPr marL="0" indent="-180000" algn="just">
              <a:lnSpc>
                <a:spcPct val="150000"/>
              </a:lnSpc>
              <a:spcBef>
                <a:spcPts val="0"/>
              </a:spcBef>
              <a:buFont typeface="Wingdings" pitchFamily="2" charset="2"/>
              <a:buChar char="Ø"/>
            </a:pPr>
            <a:r>
              <a:rPr lang="uk-UA" sz="1400" dirty="0" smtClean="0">
                <a:latin typeface="Times New Roman" pitchFamily="18" charset="0"/>
                <a:cs typeface="Times New Roman" pitchFamily="18" charset="0"/>
              </a:rPr>
              <a:t>     суми у фінансовій звітності доступні впливу недоліків;</a:t>
            </a:r>
          </a:p>
          <a:p>
            <a:pPr marL="0" indent="-180000" algn="just">
              <a:lnSpc>
                <a:spcPct val="150000"/>
              </a:lnSpc>
              <a:spcBef>
                <a:spcPts val="0"/>
              </a:spcBef>
              <a:buFont typeface="Wingdings" pitchFamily="2" charset="2"/>
              <a:buChar char="Ø"/>
            </a:pPr>
            <a:r>
              <a:rPr lang="uk-UA" sz="1400" dirty="0" smtClean="0">
                <a:latin typeface="Times New Roman" pitchFamily="18" charset="0"/>
                <a:cs typeface="Times New Roman" pitchFamily="18" charset="0"/>
              </a:rPr>
              <a:t>     обсяг діяльності, яка здійснюється або яку можна здійснити щодо залишку на рахунку або класу операцій, які доступні впливу недоліку або недоліків;</a:t>
            </a:r>
          </a:p>
          <a:p>
            <a:pPr marL="0" indent="-180000" algn="just">
              <a:lnSpc>
                <a:spcPct val="150000"/>
              </a:lnSpc>
              <a:spcBef>
                <a:spcPts val="0"/>
              </a:spcBef>
              <a:buFont typeface="Wingdings" pitchFamily="2" charset="2"/>
              <a:buChar char="Ø"/>
            </a:pPr>
            <a:r>
              <a:rPr lang="uk-UA" sz="1400" dirty="0" smtClean="0">
                <a:latin typeface="Times New Roman" pitchFamily="18" charset="0"/>
                <a:cs typeface="Times New Roman" pitchFamily="18" charset="0"/>
              </a:rPr>
              <a:t>     важливість конкретних заходів контролю для процесу фінансової звітності, наприклад, загальних заходів моніторингу, заходів контролю, спрямованих на запобігання шахрайству, </a:t>
            </a:r>
          </a:p>
          <a:p>
            <a:pPr marL="0" indent="-180000" algn="just">
              <a:lnSpc>
                <a:spcPct val="150000"/>
              </a:lnSpc>
              <a:spcBef>
                <a:spcPts val="0"/>
              </a:spcBef>
              <a:buFont typeface="Wingdings" pitchFamily="2" charset="2"/>
              <a:buChar char="Ø"/>
            </a:pPr>
            <a:r>
              <a:rPr lang="uk-UA" sz="1400" dirty="0" smtClean="0">
                <a:latin typeface="Times New Roman" pitchFamily="18" charset="0"/>
                <a:cs typeface="Times New Roman" pitchFamily="18" charset="0"/>
              </a:rPr>
              <a:t>     причина та частота винятків, виявлених у результаті недоліків заходів контролю;</a:t>
            </a:r>
          </a:p>
          <a:p>
            <a:pPr marL="0" indent="-180000" algn="just">
              <a:lnSpc>
                <a:spcPct val="150000"/>
              </a:lnSpc>
              <a:spcBef>
                <a:spcPts val="0"/>
              </a:spcBef>
              <a:buFont typeface="Wingdings" pitchFamily="2" charset="2"/>
              <a:buChar char="Ø"/>
            </a:pPr>
            <a:r>
              <a:rPr lang="uk-UA" sz="1400" dirty="0" smtClean="0">
                <a:latin typeface="Times New Roman" pitchFamily="18" charset="0"/>
                <a:cs typeface="Times New Roman" pitchFamily="18" charset="0"/>
              </a:rPr>
              <a:t>     взаємозв'язок недоліку з іншими недоліками внутрішнього контролю.</a:t>
            </a:r>
          </a:p>
          <a:p>
            <a:pPr marL="0" indent="-180000" algn="just">
              <a:lnSpc>
                <a:spcPct val="150000"/>
              </a:lnSpc>
              <a:spcBef>
                <a:spcPts val="0"/>
              </a:spcBef>
              <a:buNone/>
            </a:pPr>
            <a:r>
              <a:rPr lang="ru-RU" sz="1400" dirty="0" smtClean="0"/>
              <a:t/>
            </a:r>
            <a:br>
              <a:rPr lang="ru-RU" sz="1400" dirty="0" smtClean="0"/>
            </a:br>
            <a:endParaRPr lang="ru-RU" sz="14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57224" y="571480"/>
            <a:ext cx="7643866" cy="5929354"/>
          </a:xfrm>
        </p:spPr>
        <p:txBody>
          <a:bodyPr>
            <a:normAutofit/>
          </a:bodyPr>
          <a:lstStyle/>
          <a:p>
            <a:pPr marL="0" indent="-180000" algn="just">
              <a:lnSpc>
                <a:spcPct val="150000"/>
              </a:lnSpc>
              <a:spcBef>
                <a:spcPts val="0"/>
              </a:spcBef>
              <a:buNone/>
            </a:pPr>
            <a:r>
              <a:rPr lang="uk-UA" sz="1400" dirty="0" smtClean="0">
                <a:latin typeface="Times New Roman" pitchFamily="18" charset="0"/>
                <a:cs typeface="Times New Roman" pitchFamily="18" charset="0"/>
              </a:rPr>
              <a:t>     </a:t>
            </a:r>
          </a:p>
          <a:p>
            <a:pPr marL="0" indent="-180000" algn="just">
              <a:lnSpc>
                <a:spcPct val="150000"/>
              </a:lnSpc>
              <a:spcBef>
                <a:spcPts val="0"/>
              </a:spcBef>
              <a:buNone/>
            </a:pPr>
            <a:r>
              <a:rPr lang="uk-UA" sz="1400" dirty="0" smtClean="0">
                <a:latin typeface="Times New Roman" pitchFamily="18" charset="0"/>
                <a:cs typeface="Times New Roman" pitchFamily="18" charset="0"/>
              </a:rPr>
              <a:t>     3. Інформація про значні недоліки внутрішнього контролю має бути своєчасно повідомлена у письмовій формі тим, кого наділено найвищими повноваженнями, а також управлінському персоналу належного рівня відповідальності.</a:t>
            </a: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r>
              <a:rPr lang="uk-UA" sz="1400" dirty="0" smtClean="0">
                <a:latin typeface="Times New Roman" pitchFamily="18" charset="0"/>
                <a:cs typeface="Times New Roman" pitchFamily="18" charset="0"/>
              </a:rPr>
              <a:t>     4. Інформація про інші недоліки внутрішнього контролю, які за професійним судженням аудитора не призводять до значного недоліку, проте можуть бути досить важливими, щоб заслуговувати на увагу управлінського персоналу, повинна бути повідомлена управлінському персоналу належного рівня відповідальності. </a:t>
            </a:r>
          </a:p>
          <a:p>
            <a:pPr marL="0" indent="-180000" algn="just">
              <a:lnSpc>
                <a:spcPct val="150000"/>
              </a:lnSpc>
              <a:spcBef>
                <a:spcPts val="0"/>
              </a:spcBef>
              <a:buNone/>
            </a:pPr>
            <a:r>
              <a:rPr lang="uk-UA" sz="1400" dirty="0" smtClean="0">
                <a:latin typeface="Times New Roman" pitchFamily="18" charset="0"/>
                <a:cs typeface="Times New Roman" pitchFamily="18" charset="0"/>
              </a:rPr>
              <a:t>     Ця інформація може бути повідомлена і особам, кого наділено найвищими повноваженнями, </a:t>
            </a:r>
            <a:r>
              <a:rPr lang="uk-UA" sz="1400" b="1" i="1" dirty="0" smtClean="0">
                <a:latin typeface="Times New Roman" pitchFamily="18" charset="0"/>
                <a:cs typeface="Times New Roman" pitchFamily="18" charset="0"/>
              </a:rPr>
              <a:t>по-перше,</a:t>
            </a:r>
            <a:r>
              <a:rPr lang="uk-UA" sz="1400" dirty="0" smtClean="0">
                <a:latin typeface="Times New Roman" pitchFamily="18" charset="0"/>
                <a:cs typeface="Times New Roman" pitchFamily="18" charset="0"/>
              </a:rPr>
              <a:t> за їх бажанням, якщо вони прагнуть розуміти деталі інших недоліків внутрішнього контролю та бути поінформованими про їх характер; </a:t>
            </a:r>
          </a:p>
          <a:p>
            <a:pPr marL="0" indent="-180000" algn="just">
              <a:lnSpc>
                <a:spcPct val="150000"/>
              </a:lnSpc>
              <a:spcBef>
                <a:spcPts val="0"/>
              </a:spcBef>
              <a:buNone/>
            </a:pPr>
            <a:r>
              <a:rPr lang="uk-UA" sz="1400" b="1" i="1" dirty="0" smtClean="0">
                <a:latin typeface="Times New Roman" pitchFamily="18" charset="0"/>
                <a:cs typeface="Times New Roman" pitchFamily="18" charset="0"/>
              </a:rPr>
              <a:t>по-друге,</a:t>
            </a:r>
            <a:r>
              <a:rPr lang="uk-UA" sz="1400" dirty="0" smtClean="0">
                <a:latin typeface="Times New Roman" pitchFamily="18" charset="0"/>
                <a:cs typeface="Times New Roman" pitchFamily="18" charset="0"/>
              </a:rPr>
              <a:t> якщо аудитор вважатиме прийнятним надати їм таку інформацію.</a:t>
            </a: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r>
              <a:rPr lang="uk-UA" sz="1400" dirty="0" smtClean="0">
                <a:latin typeface="Times New Roman" pitchFamily="18" charset="0"/>
                <a:cs typeface="Times New Roman" pitchFamily="18" charset="0"/>
              </a:rPr>
              <a:t>     </a:t>
            </a:r>
            <a:r>
              <a:rPr lang="uk-UA" sz="1400" b="1" i="1" dirty="0" smtClean="0">
                <a:latin typeface="Times New Roman" pitchFamily="18" charset="0"/>
                <a:cs typeface="Times New Roman" pitchFamily="18" charset="0"/>
              </a:rPr>
              <a:t>Процес прийняття аудитором рішення про повідомлення інформації управлінському персоналу щодо виявлених недоліків внутрішнього контролю проілюстровано на рис. </a:t>
            </a:r>
            <a:r>
              <a:rPr lang="uk-UA" sz="1400" b="1" i="1" dirty="0" smtClean="0">
                <a:latin typeface="Times New Roman" pitchFamily="18" charset="0"/>
                <a:cs typeface="Times New Roman" pitchFamily="18" charset="0"/>
              </a:rPr>
              <a:t>2.</a:t>
            </a:r>
            <a:endParaRPr lang="uk-UA" sz="1400" b="1" i="1" dirty="0" smtClean="0">
              <a:latin typeface="Times New Roman" pitchFamily="18" charset="0"/>
              <a:cs typeface="Times New Roman" pitchFamily="18" charset="0"/>
            </a:endParaRPr>
          </a:p>
          <a:p>
            <a:pPr>
              <a:buNone/>
            </a:pPr>
            <a:endParaRPr lang="ru-RU" sz="14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6286544"/>
          </a:xfrm>
        </p:spPr>
        <p:txBody>
          <a:bodyPr>
            <a:normAutofit/>
          </a:bodyPr>
          <a:lstStyle/>
          <a:p>
            <a:pPr>
              <a:buNone/>
            </a:pPr>
            <a:endParaRPr lang="uk-UA" sz="14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a:p>
            <a:pPr>
              <a:buNone/>
            </a:pPr>
            <a:r>
              <a:rPr lang="uk-UA" sz="1400" b="1" dirty="0" smtClean="0">
                <a:latin typeface="Times New Roman" pitchFamily="18" charset="0"/>
                <a:cs typeface="Times New Roman" pitchFamily="18" charset="0"/>
              </a:rPr>
              <a:t>                                                    ТАК                                                            НІ</a:t>
            </a:r>
            <a:r>
              <a:rPr lang="uk-UA" sz="1400" dirty="0" smtClean="0">
                <a:latin typeface="Times New Roman" pitchFamily="18" charset="0"/>
                <a:cs typeface="Times New Roman" pitchFamily="18" charset="0"/>
              </a:rPr>
              <a:t> </a:t>
            </a:r>
          </a:p>
          <a:p>
            <a:pPr>
              <a:buNone/>
            </a:pPr>
            <a:r>
              <a:rPr lang="uk-UA" sz="1400" dirty="0" smtClean="0">
                <a:latin typeface="Times New Roman" pitchFamily="18" charset="0"/>
                <a:cs typeface="Times New Roman" pitchFamily="18" charset="0"/>
              </a:rPr>
              <a:t> </a:t>
            </a:r>
          </a:p>
          <a:p>
            <a:pPr>
              <a:buNone/>
            </a:pPr>
            <a:r>
              <a:rPr lang="uk-UA" sz="1400" dirty="0" smtClean="0">
                <a:latin typeface="Times New Roman" pitchFamily="18" charset="0"/>
                <a:cs typeface="Times New Roman" pitchFamily="18" charset="0"/>
              </a:rPr>
              <a:t>                                                                                                                                                              </a:t>
            </a:r>
          </a:p>
          <a:p>
            <a:pPr>
              <a:buNone/>
            </a:pPr>
            <a:r>
              <a:rPr lang="uk-UA" sz="1400" dirty="0" smtClean="0">
                <a:latin typeface="Times New Roman" pitchFamily="18" charset="0"/>
                <a:cs typeface="Times New Roman" pitchFamily="18" charset="0"/>
              </a:rPr>
              <a:t>                                                                                                                                                               </a:t>
            </a:r>
            <a:r>
              <a:rPr lang="uk-UA" sz="1400" b="1" dirty="0" smtClean="0">
                <a:latin typeface="Times New Roman" pitchFamily="18" charset="0"/>
                <a:cs typeface="Times New Roman" pitchFamily="18" charset="0"/>
              </a:rPr>
              <a:t>НІ</a:t>
            </a:r>
          </a:p>
          <a:p>
            <a:pPr>
              <a:buNone/>
            </a:pPr>
            <a:r>
              <a:rPr lang="uk-UA" sz="1400" dirty="0" smtClean="0">
                <a:latin typeface="Times New Roman" pitchFamily="18" charset="0"/>
                <a:cs typeface="Times New Roman" pitchFamily="18" charset="0"/>
              </a:rPr>
              <a:t>                                                                                                        </a:t>
            </a:r>
          </a:p>
          <a:p>
            <a:pPr>
              <a:buNone/>
            </a:pPr>
            <a:r>
              <a:rPr lang="uk-UA" sz="1400" dirty="0" smtClean="0">
                <a:latin typeface="Times New Roman" pitchFamily="18" charset="0"/>
                <a:cs typeface="Times New Roman" pitchFamily="18" charset="0"/>
              </a:rPr>
              <a:t>                                                                                                                      </a:t>
            </a:r>
            <a:r>
              <a:rPr lang="uk-UA" sz="1400" b="1" dirty="0" smtClean="0">
                <a:latin typeface="Times New Roman" pitchFamily="18" charset="0"/>
                <a:cs typeface="Times New Roman" pitchFamily="18" charset="0"/>
              </a:rPr>
              <a:t>ТАК</a:t>
            </a:r>
          </a:p>
          <a:p>
            <a:pPr>
              <a:buNone/>
            </a:pPr>
            <a:endParaRPr lang="uk-UA" sz="14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a:p>
            <a:pPr>
              <a:buNone/>
            </a:pPr>
            <a:r>
              <a:rPr lang="uk-UA" sz="1400" dirty="0" smtClean="0">
                <a:latin typeface="Times New Roman" pitchFamily="18" charset="0"/>
                <a:cs typeface="Times New Roman" pitchFamily="18" charset="0"/>
              </a:rPr>
              <a:t>        </a:t>
            </a:r>
          </a:p>
          <a:p>
            <a:pPr>
              <a:buNone/>
            </a:pPr>
            <a:r>
              <a:rPr lang="uk-UA" sz="1400" b="1" dirty="0" smtClean="0">
                <a:latin typeface="Times New Roman" pitchFamily="18" charset="0"/>
                <a:cs typeface="Times New Roman" pitchFamily="18" charset="0"/>
              </a:rPr>
              <a:t>        ТАК</a:t>
            </a:r>
          </a:p>
          <a:p>
            <a:pPr>
              <a:buNone/>
            </a:pPr>
            <a:r>
              <a:rPr lang="uk-UA" sz="1400" dirty="0" smtClean="0">
                <a:latin typeface="Times New Roman" pitchFamily="18" charset="0"/>
                <a:cs typeface="Times New Roman" pitchFamily="18" charset="0"/>
              </a:rPr>
              <a:t>                                                                                                           </a:t>
            </a:r>
            <a:r>
              <a:rPr lang="uk-UA" sz="1400" b="1" dirty="0" smtClean="0">
                <a:latin typeface="Times New Roman" pitchFamily="18" charset="0"/>
                <a:cs typeface="Times New Roman" pitchFamily="18" charset="0"/>
              </a:rPr>
              <a:t>ТАК</a:t>
            </a:r>
          </a:p>
          <a:p>
            <a:pPr>
              <a:buNone/>
            </a:pPr>
            <a:r>
              <a:rPr lang="uk-UA" sz="1400" b="1" dirty="0" smtClean="0">
                <a:latin typeface="Times New Roman" pitchFamily="18" charset="0"/>
                <a:cs typeface="Times New Roman" pitchFamily="18" charset="0"/>
              </a:rPr>
              <a:t>                                              НІ</a:t>
            </a:r>
          </a:p>
          <a:p>
            <a:pPr>
              <a:buNone/>
            </a:pPr>
            <a:r>
              <a:rPr lang="uk-UA" sz="1400" dirty="0" smtClean="0">
                <a:latin typeface="Times New Roman" pitchFamily="18" charset="0"/>
                <a:cs typeface="Times New Roman" pitchFamily="18" charset="0"/>
              </a:rPr>
              <a:t>         </a:t>
            </a:r>
            <a:r>
              <a:rPr lang="uk-UA" sz="1400" b="1" dirty="0" smtClean="0">
                <a:latin typeface="Times New Roman" pitchFamily="18" charset="0"/>
                <a:cs typeface="Times New Roman" pitchFamily="18" charset="0"/>
              </a:rPr>
              <a:t>ТАК</a:t>
            </a:r>
            <a:r>
              <a:rPr lang="uk-UA" sz="1400" dirty="0" smtClean="0">
                <a:latin typeface="Times New Roman" pitchFamily="18" charset="0"/>
                <a:cs typeface="Times New Roman" pitchFamily="18" charset="0"/>
              </a:rPr>
              <a:t>                                                                                                                          </a:t>
            </a:r>
            <a:r>
              <a:rPr lang="uk-UA" sz="1400" b="1" dirty="0" smtClean="0">
                <a:latin typeface="Times New Roman" pitchFamily="18" charset="0"/>
                <a:cs typeface="Times New Roman" pitchFamily="18" charset="0"/>
              </a:rPr>
              <a:t>НІ</a:t>
            </a:r>
          </a:p>
          <a:p>
            <a:pPr>
              <a:buNone/>
            </a:pPr>
            <a:r>
              <a:rPr lang="uk-UA" sz="1400" dirty="0" smtClean="0">
                <a:latin typeface="Times New Roman" pitchFamily="18" charset="0"/>
                <a:cs typeface="Times New Roman" pitchFamily="18" charset="0"/>
              </a:rPr>
              <a:t>                                                                                                         </a:t>
            </a:r>
          </a:p>
          <a:p>
            <a:pPr>
              <a:buNone/>
            </a:pPr>
            <a:r>
              <a:rPr lang="uk-UA" sz="1400" dirty="0" smtClean="0">
                <a:latin typeface="Times New Roman" pitchFamily="18" charset="0"/>
                <a:cs typeface="Times New Roman" pitchFamily="18" charset="0"/>
              </a:rPr>
              <a:t>                                                                                                         </a:t>
            </a:r>
            <a:r>
              <a:rPr lang="uk-UA" sz="1400" b="1" dirty="0" smtClean="0">
                <a:latin typeface="Times New Roman" pitchFamily="18" charset="0"/>
                <a:cs typeface="Times New Roman" pitchFamily="18" charset="0"/>
              </a:rPr>
              <a:t>ТАК</a:t>
            </a:r>
          </a:p>
          <a:p>
            <a:pPr>
              <a:buNone/>
            </a:pPr>
            <a:r>
              <a:rPr lang="uk-UA" sz="1400" dirty="0" smtClean="0">
                <a:latin typeface="Times New Roman" pitchFamily="18" charset="0"/>
                <a:cs typeface="Times New Roman" pitchFamily="18" charset="0"/>
              </a:rPr>
              <a:t>                                                </a:t>
            </a:r>
            <a:r>
              <a:rPr lang="uk-UA" sz="1400" b="1" dirty="0" smtClean="0">
                <a:latin typeface="Times New Roman" pitchFamily="18" charset="0"/>
                <a:cs typeface="Times New Roman" pitchFamily="18" charset="0"/>
              </a:rPr>
              <a:t>НІ</a:t>
            </a:r>
          </a:p>
          <a:p>
            <a:pPr>
              <a:buNone/>
            </a:pPr>
            <a:r>
              <a:rPr lang="uk-UA" sz="1400" dirty="0" smtClean="0">
                <a:latin typeface="Times New Roman" pitchFamily="18" charset="0"/>
                <a:cs typeface="Times New Roman" pitchFamily="18" charset="0"/>
              </a:rPr>
              <a:t>                                                                                                                                                                </a:t>
            </a:r>
            <a:r>
              <a:rPr lang="uk-UA" sz="1400" b="1" dirty="0" smtClean="0">
                <a:latin typeface="Times New Roman" pitchFamily="18" charset="0"/>
                <a:cs typeface="Times New Roman" pitchFamily="18" charset="0"/>
              </a:rPr>
              <a:t>НІ</a:t>
            </a:r>
          </a:p>
          <a:p>
            <a:pPr>
              <a:buNone/>
            </a:pPr>
            <a:endParaRPr lang="uk-UA" sz="1400" b="1" dirty="0" smtClean="0">
              <a:latin typeface="Times New Roman" pitchFamily="18" charset="0"/>
              <a:cs typeface="Times New Roman" pitchFamily="18" charset="0"/>
            </a:endParaRPr>
          </a:p>
          <a:p>
            <a:pPr>
              <a:buNone/>
            </a:pPr>
            <a:endParaRPr lang="uk-UA" sz="1400" b="1" dirty="0" smtClean="0">
              <a:latin typeface="Times New Roman" pitchFamily="18" charset="0"/>
              <a:cs typeface="Times New Roman" pitchFamily="18" charset="0"/>
            </a:endParaRPr>
          </a:p>
          <a:p>
            <a:pPr>
              <a:buNone/>
            </a:pPr>
            <a:endParaRPr lang="uk-UA" sz="1400" b="1" dirty="0" smtClean="0">
              <a:latin typeface="Times New Roman" pitchFamily="18" charset="0"/>
              <a:cs typeface="Times New Roman" pitchFamily="18" charset="0"/>
            </a:endParaRPr>
          </a:p>
          <a:p>
            <a:pPr algn="ctr">
              <a:buNone/>
            </a:pPr>
            <a:r>
              <a:rPr lang="uk-UA" sz="1400" dirty="0" smtClean="0">
                <a:latin typeface="Times New Roman" pitchFamily="18" charset="0"/>
                <a:cs typeface="Times New Roman" pitchFamily="18" charset="0"/>
              </a:rPr>
              <a:t>Рис. </a:t>
            </a:r>
            <a:r>
              <a:rPr lang="uk-UA" sz="1400" dirty="0" smtClean="0">
                <a:latin typeface="Times New Roman" pitchFamily="18" charset="0"/>
                <a:cs typeface="Times New Roman" pitchFamily="18" charset="0"/>
              </a:rPr>
              <a:t>2. </a:t>
            </a:r>
            <a:r>
              <a:rPr lang="uk-UA" sz="1400" dirty="0" smtClean="0">
                <a:latin typeface="Times New Roman" pitchFamily="18" charset="0"/>
                <a:cs typeface="Times New Roman" pitchFamily="18" charset="0"/>
              </a:rPr>
              <a:t>Процес прийняття рішення аудитором про повідомлення інформації управлінському персоналу щодо виявлених недоліків у системі внутрішнього контролю</a:t>
            </a:r>
          </a:p>
          <a:p>
            <a:pPr>
              <a:buNone/>
            </a:pPr>
            <a:endParaRPr lang="uk-UA" sz="1400" b="1" dirty="0" smtClean="0">
              <a:latin typeface="Times New Roman" pitchFamily="18" charset="0"/>
              <a:cs typeface="Times New Roman" pitchFamily="18" charset="0"/>
            </a:endParaRPr>
          </a:p>
          <a:p>
            <a:pPr>
              <a:buNone/>
            </a:pPr>
            <a:endParaRPr lang="ru-RU" sz="1400" b="1" dirty="0">
              <a:latin typeface="Times New Roman" pitchFamily="18" charset="0"/>
              <a:cs typeface="Times New Roman" pitchFamily="18" charset="0"/>
            </a:endParaRPr>
          </a:p>
        </p:txBody>
      </p:sp>
      <p:sp>
        <p:nvSpPr>
          <p:cNvPr id="4" name="Прямоугольник 3"/>
          <p:cNvSpPr/>
          <p:nvPr/>
        </p:nvSpPr>
        <p:spPr>
          <a:xfrm>
            <a:off x="2928926" y="142852"/>
            <a:ext cx="2857520" cy="42862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sz="1300" b="1" dirty="0" smtClean="0">
                <a:latin typeface="Times New Roman" pitchFamily="18" charset="0"/>
                <a:cs typeface="Times New Roman" pitchFamily="18" charset="0"/>
              </a:rPr>
              <a:t>Виявлено один або кілька недоліків внутрішнього контролю</a:t>
            </a:r>
            <a:endParaRPr lang="ru-RU" sz="1300" b="1" dirty="0">
              <a:latin typeface="Times New Roman" pitchFamily="18" charset="0"/>
              <a:cs typeface="Times New Roman" pitchFamily="18" charset="0"/>
            </a:endParaRPr>
          </a:p>
        </p:txBody>
      </p:sp>
      <p:sp>
        <p:nvSpPr>
          <p:cNvPr id="5" name="Прямоугольник 4"/>
          <p:cNvSpPr/>
          <p:nvPr/>
        </p:nvSpPr>
        <p:spPr>
          <a:xfrm>
            <a:off x="3357554" y="714356"/>
            <a:ext cx="2428892"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sz="1300" dirty="0" smtClean="0">
                <a:latin typeface="Times New Roman" pitchFamily="18" charset="0"/>
                <a:cs typeface="Times New Roman" pitchFamily="18" charset="0"/>
              </a:rPr>
              <a:t>Виявлені недоліки становлять значний недолік внутрішнього контролю</a:t>
            </a:r>
            <a:endParaRPr lang="ru-RU" sz="1300" dirty="0">
              <a:latin typeface="Times New Roman" pitchFamily="18" charset="0"/>
              <a:cs typeface="Times New Roman" pitchFamily="18" charset="0"/>
            </a:endParaRPr>
          </a:p>
        </p:txBody>
      </p:sp>
      <p:sp>
        <p:nvSpPr>
          <p:cNvPr id="6" name="Прямоугольник 5"/>
          <p:cNvSpPr/>
          <p:nvPr/>
        </p:nvSpPr>
        <p:spPr>
          <a:xfrm>
            <a:off x="5000628" y="1500174"/>
            <a:ext cx="2428892"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sz="1300" dirty="0" smtClean="0">
                <a:latin typeface="Times New Roman" pitchFamily="18" charset="0"/>
                <a:cs typeface="Times New Roman" pitchFamily="18" charset="0"/>
              </a:rPr>
              <a:t>Виявлені недоліки є важливими за професійним судженням аудитора</a:t>
            </a:r>
            <a:endParaRPr lang="ru-RU" sz="1300" dirty="0">
              <a:latin typeface="Times New Roman" pitchFamily="18" charset="0"/>
              <a:cs typeface="Times New Roman" pitchFamily="18" charset="0"/>
            </a:endParaRPr>
          </a:p>
        </p:txBody>
      </p:sp>
      <p:sp>
        <p:nvSpPr>
          <p:cNvPr id="7" name="Прямоугольник 6"/>
          <p:cNvSpPr/>
          <p:nvPr/>
        </p:nvSpPr>
        <p:spPr>
          <a:xfrm>
            <a:off x="2571736" y="2357430"/>
            <a:ext cx="1928826" cy="42862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sz="1300" dirty="0" smtClean="0">
                <a:latin typeface="Times New Roman" pitchFamily="18" charset="0"/>
                <a:cs typeface="Times New Roman" pitchFamily="18" charset="0"/>
              </a:rPr>
              <a:t>Недоліки виявлені лише в поточному періоді </a:t>
            </a:r>
            <a:endParaRPr lang="ru-RU" sz="1300" dirty="0">
              <a:latin typeface="Times New Roman" pitchFamily="18" charset="0"/>
              <a:cs typeface="Times New Roman" pitchFamily="18" charset="0"/>
            </a:endParaRPr>
          </a:p>
        </p:txBody>
      </p:sp>
      <p:sp>
        <p:nvSpPr>
          <p:cNvPr id="8" name="Прямоугольник 7"/>
          <p:cNvSpPr/>
          <p:nvPr/>
        </p:nvSpPr>
        <p:spPr>
          <a:xfrm>
            <a:off x="1428728" y="3000372"/>
            <a:ext cx="2143140"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sz="1300" dirty="0" smtClean="0">
                <a:latin typeface="Times New Roman" pitchFamily="18" charset="0"/>
                <a:cs typeface="Times New Roman" pitchFamily="18" charset="0"/>
              </a:rPr>
              <a:t>Найвищий управлінський персонал бажає отримати таку інформацію</a:t>
            </a:r>
            <a:endParaRPr lang="ru-RU" sz="1300" dirty="0">
              <a:latin typeface="Times New Roman" pitchFamily="18" charset="0"/>
              <a:cs typeface="Times New Roman" pitchFamily="18" charset="0"/>
            </a:endParaRPr>
          </a:p>
        </p:txBody>
      </p:sp>
      <p:sp>
        <p:nvSpPr>
          <p:cNvPr id="9" name="Прямоугольник 8"/>
          <p:cNvSpPr/>
          <p:nvPr/>
        </p:nvSpPr>
        <p:spPr>
          <a:xfrm>
            <a:off x="1428728" y="3929066"/>
            <a:ext cx="2143140"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sz="1300" dirty="0" smtClean="0">
                <a:latin typeface="Times New Roman" pitchFamily="18" charset="0"/>
                <a:cs typeface="Times New Roman" pitchFamily="18" charset="0"/>
              </a:rPr>
              <a:t>Аудитор вважає прийнятним повідомити таку інформацію </a:t>
            </a:r>
            <a:endParaRPr lang="ru-RU" sz="1300" dirty="0">
              <a:latin typeface="Times New Roman" pitchFamily="18" charset="0"/>
              <a:cs typeface="Times New Roman" pitchFamily="18" charset="0"/>
            </a:endParaRPr>
          </a:p>
        </p:txBody>
      </p:sp>
      <p:sp>
        <p:nvSpPr>
          <p:cNvPr id="10" name="Прямоугольник 9"/>
          <p:cNvSpPr/>
          <p:nvPr/>
        </p:nvSpPr>
        <p:spPr>
          <a:xfrm>
            <a:off x="500034" y="5214950"/>
            <a:ext cx="2071702"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sz="1300" dirty="0" smtClean="0">
                <a:latin typeface="Times New Roman" pitchFamily="18" charset="0"/>
                <a:cs typeface="Times New Roman" pitchFamily="18" charset="0"/>
              </a:rPr>
              <a:t>Повідомлення інформації найвищому управлінському персоналу</a:t>
            </a:r>
            <a:endParaRPr lang="ru-RU" sz="1300" dirty="0">
              <a:latin typeface="Times New Roman" pitchFamily="18" charset="0"/>
              <a:cs typeface="Times New Roman" pitchFamily="18" charset="0"/>
            </a:endParaRPr>
          </a:p>
        </p:txBody>
      </p:sp>
      <p:sp>
        <p:nvSpPr>
          <p:cNvPr id="11" name="Прямоугольник 10"/>
          <p:cNvSpPr/>
          <p:nvPr/>
        </p:nvSpPr>
        <p:spPr>
          <a:xfrm>
            <a:off x="3643306" y="5214950"/>
            <a:ext cx="2071702"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sz="1300" dirty="0" smtClean="0">
                <a:latin typeface="Times New Roman" pitchFamily="18" charset="0"/>
                <a:cs typeface="Times New Roman" pitchFamily="18" charset="0"/>
              </a:rPr>
              <a:t>Повідомлення інформації управлінському персоналу належного рівня</a:t>
            </a:r>
            <a:endParaRPr lang="ru-RU" sz="1300" dirty="0">
              <a:latin typeface="Times New Roman" pitchFamily="18" charset="0"/>
              <a:cs typeface="Times New Roman" pitchFamily="18" charset="0"/>
            </a:endParaRPr>
          </a:p>
        </p:txBody>
      </p:sp>
      <p:sp>
        <p:nvSpPr>
          <p:cNvPr id="12" name="Прямоугольник 11"/>
          <p:cNvSpPr/>
          <p:nvPr/>
        </p:nvSpPr>
        <p:spPr>
          <a:xfrm>
            <a:off x="6786578" y="5214950"/>
            <a:ext cx="2071702"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sz="1300" dirty="0" smtClean="0">
                <a:latin typeface="Times New Roman" pitchFamily="18" charset="0"/>
                <a:cs typeface="Times New Roman" pitchFamily="18" charset="0"/>
              </a:rPr>
              <a:t>Інформація не повідомляється </a:t>
            </a:r>
            <a:endParaRPr lang="ru-RU" sz="1300" dirty="0">
              <a:latin typeface="Times New Roman" pitchFamily="18" charset="0"/>
              <a:cs typeface="Times New Roman" pitchFamily="18" charset="0"/>
            </a:endParaRPr>
          </a:p>
        </p:txBody>
      </p:sp>
      <p:sp>
        <p:nvSpPr>
          <p:cNvPr id="13" name="Прямоугольник 12"/>
          <p:cNvSpPr/>
          <p:nvPr/>
        </p:nvSpPr>
        <p:spPr>
          <a:xfrm>
            <a:off x="5786446" y="2285992"/>
            <a:ext cx="2500330" cy="78581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sz="1300" dirty="0" smtClean="0">
                <a:latin typeface="Times New Roman" pitchFamily="18" charset="0"/>
                <a:cs typeface="Times New Roman" pitchFamily="18" charset="0"/>
              </a:rPr>
              <a:t>Недоліки були виявлені та повідомлені в попередньому періоді і знову виявлені в поточному періоді</a:t>
            </a:r>
            <a:endParaRPr lang="ru-RU" sz="1300" dirty="0">
              <a:latin typeface="Times New Roman" pitchFamily="18" charset="0"/>
              <a:cs typeface="Times New Roman" pitchFamily="18" charset="0"/>
            </a:endParaRPr>
          </a:p>
        </p:txBody>
      </p:sp>
      <p:sp>
        <p:nvSpPr>
          <p:cNvPr id="14" name="Прямоугольник 13"/>
          <p:cNvSpPr/>
          <p:nvPr/>
        </p:nvSpPr>
        <p:spPr>
          <a:xfrm>
            <a:off x="5786446" y="3357562"/>
            <a:ext cx="2143140"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sz="1300" dirty="0" smtClean="0">
                <a:latin typeface="Times New Roman" pitchFamily="18" charset="0"/>
                <a:cs typeface="Times New Roman" pitchFamily="18" charset="0"/>
              </a:rPr>
              <a:t>У поточному періоді відбулася зміна управлінського персоналу</a:t>
            </a:r>
            <a:endParaRPr lang="ru-RU" sz="1300" dirty="0">
              <a:latin typeface="Times New Roman" pitchFamily="18" charset="0"/>
              <a:cs typeface="Times New Roman" pitchFamily="18" charset="0"/>
            </a:endParaRPr>
          </a:p>
        </p:txBody>
      </p:sp>
      <p:sp>
        <p:nvSpPr>
          <p:cNvPr id="15" name="Прямоугольник 14"/>
          <p:cNvSpPr/>
          <p:nvPr/>
        </p:nvSpPr>
        <p:spPr>
          <a:xfrm>
            <a:off x="5786446" y="4143380"/>
            <a:ext cx="2143140" cy="8572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sz="1200" dirty="0" smtClean="0">
                <a:latin typeface="Times New Roman" pitchFamily="18" charset="0"/>
                <a:cs typeface="Times New Roman" pitchFamily="18" charset="0"/>
              </a:rPr>
              <a:t>Увагу аудитора привернула нова інформація, яка змінює попереднє аудитора та управлінського персоналу стосовно недоліків</a:t>
            </a:r>
            <a:endParaRPr lang="ru-RU" sz="1200" dirty="0">
              <a:latin typeface="Times New Roman" pitchFamily="18" charset="0"/>
              <a:cs typeface="Times New Roman" pitchFamily="18" charset="0"/>
            </a:endParaRPr>
          </a:p>
        </p:txBody>
      </p:sp>
      <p:cxnSp>
        <p:nvCxnSpPr>
          <p:cNvPr id="17" name="Прямая соединительная линия 16"/>
          <p:cNvCxnSpPr>
            <a:stCxn id="4" idx="2"/>
          </p:cNvCxnSpPr>
          <p:nvPr/>
        </p:nvCxnSpPr>
        <p:spPr>
          <a:xfrm rot="5400000">
            <a:off x="4286248" y="642918"/>
            <a:ext cx="142876" cy="1588"/>
          </a:xfrm>
          <a:prstGeom prst="line">
            <a:avLst/>
          </a:prstGeom>
        </p:spPr>
        <p:style>
          <a:lnRef idx="3">
            <a:schemeClr val="dk1"/>
          </a:lnRef>
          <a:fillRef idx="0">
            <a:schemeClr val="dk1"/>
          </a:fillRef>
          <a:effectRef idx="2">
            <a:schemeClr val="dk1"/>
          </a:effectRef>
          <a:fontRef idx="minor">
            <a:schemeClr val="tx1"/>
          </a:fontRef>
        </p:style>
      </p:cxnSp>
      <p:cxnSp>
        <p:nvCxnSpPr>
          <p:cNvPr id="19" name="Прямая со стрелкой 18"/>
          <p:cNvCxnSpPr>
            <a:stCxn id="5" idx="3"/>
          </p:cNvCxnSpPr>
          <p:nvPr/>
        </p:nvCxnSpPr>
        <p:spPr>
          <a:xfrm>
            <a:off x="5786446" y="1000108"/>
            <a:ext cx="57150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 name="Прямая со стрелкой 20"/>
          <p:cNvCxnSpPr/>
          <p:nvPr/>
        </p:nvCxnSpPr>
        <p:spPr>
          <a:xfrm rot="5400000">
            <a:off x="6107917" y="1250141"/>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Прямая со стрелкой 22"/>
          <p:cNvCxnSpPr>
            <a:stCxn id="5" idx="1"/>
          </p:cNvCxnSpPr>
          <p:nvPr/>
        </p:nvCxnSpPr>
        <p:spPr>
          <a:xfrm rot="10800000">
            <a:off x="428596" y="1000108"/>
            <a:ext cx="292895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 name="Прямая со стрелкой 24"/>
          <p:cNvCxnSpPr>
            <a:stCxn id="6" idx="3"/>
          </p:cNvCxnSpPr>
          <p:nvPr/>
        </p:nvCxnSpPr>
        <p:spPr>
          <a:xfrm>
            <a:off x="7429520" y="1785926"/>
            <a:ext cx="128588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7" name="Прямая со стрелкой 26"/>
          <p:cNvCxnSpPr/>
          <p:nvPr/>
        </p:nvCxnSpPr>
        <p:spPr>
          <a:xfrm rot="5400000">
            <a:off x="7000892" y="3500438"/>
            <a:ext cx="342902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9" name="Прямая соединительная линия 28"/>
          <p:cNvCxnSpPr/>
          <p:nvPr/>
        </p:nvCxnSpPr>
        <p:spPr>
          <a:xfrm>
            <a:off x="3571868" y="2214554"/>
            <a:ext cx="3429024" cy="1588"/>
          </a:xfrm>
          <a:prstGeom prst="line">
            <a:avLst/>
          </a:prstGeom>
        </p:spPr>
        <p:style>
          <a:lnRef idx="1">
            <a:schemeClr val="dk1"/>
          </a:lnRef>
          <a:fillRef idx="0">
            <a:schemeClr val="dk1"/>
          </a:fillRef>
          <a:effectRef idx="0">
            <a:schemeClr val="dk1"/>
          </a:effectRef>
          <a:fontRef idx="minor">
            <a:schemeClr val="tx1"/>
          </a:fontRef>
        </p:style>
      </p:cxnSp>
      <p:cxnSp>
        <p:nvCxnSpPr>
          <p:cNvPr id="33" name="Прямая со стрелкой 32"/>
          <p:cNvCxnSpPr>
            <a:stCxn id="6" idx="2"/>
          </p:cNvCxnSpPr>
          <p:nvPr/>
        </p:nvCxnSpPr>
        <p:spPr>
          <a:xfrm rot="5400000">
            <a:off x="6143636" y="2143116"/>
            <a:ext cx="14287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Прямая со стрелкой 34"/>
          <p:cNvCxnSpPr>
            <a:endCxn id="7" idx="0"/>
          </p:cNvCxnSpPr>
          <p:nvPr/>
        </p:nvCxnSpPr>
        <p:spPr>
          <a:xfrm rot="5400000">
            <a:off x="3482571" y="2268133"/>
            <a:ext cx="142876" cy="3571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7" name="Прямая со стрелкой 36"/>
          <p:cNvCxnSpPr>
            <a:endCxn id="13" idx="0"/>
          </p:cNvCxnSpPr>
          <p:nvPr/>
        </p:nvCxnSpPr>
        <p:spPr>
          <a:xfrm rot="16200000" flipH="1">
            <a:off x="6983032" y="2232413"/>
            <a:ext cx="71438" cy="3571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9" name="Прямая со стрелкой 38"/>
          <p:cNvCxnSpPr>
            <a:stCxn id="13" idx="2"/>
          </p:cNvCxnSpPr>
          <p:nvPr/>
        </p:nvCxnSpPr>
        <p:spPr>
          <a:xfrm rot="16200000" flipH="1">
            <a:off x="6911594" y="3196826"/>
            <a:ext cx="285752" cy="3571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1" name="Прямая со стрелкой 40"/>
          <p:cNvCxnSpPr/>
          <p:nvPr/>
        </p:nvCxnSpPr>
        <p:spPr>
          <a:xfrm rot="16200000" flipH="1">
            <a:off x="7000892" y="4000504"/>
            <a:ext cx="214314"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3" name="Прямая со стрелкой 42"/>
          <p:cNvCxnSpPr/>
          <p:nvPr/>
        </p:nvCxnSpPr>
        <p:spPr>
          <a:xfrm rot="16200000" flipH="1">
            <a:off x="7286644" y="5000636"/>
            <a:ext cx="214314"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5" name="Прямая со стрелкой 44"/>
          <p:cNvCxnSpPr/>
          <p:nvPr/>
        </p:nvCxnSpPr>
        <p:spPr>
          <a:xfrm rot="5400000">
            <a:off x="3214678" y="4000504"/>
            <a:ext cx="242889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7" name="Прямая со стрелкой 46"/>
          <p:cNvCxnSpPr/>
          <p:nvPr/>
        </p:nvCxnSpPr>
        <p:spPr>
          <a:xfrm rot="5400000">
            <a:off x="2893207" y="2893215"/>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9" name="Прямая со стрелкой 48"/>
          <p:cNvCxnSpPr/>
          <p:nvPr/>
        </p:nvCxnSpPr>
        <p:spPr>
          <a:xfrm rot="5400000">
            <a:off x="2821769" y="3750471"/>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1" name="Прямая со стрелкой 50"/>
          <p:cNvCxnSpPr/>
          <p:nvPr/>
        </p:nvCxnSpPr>
        <p:spPr>
          <a:xfrm rot="5400000">
            <a:off x="2715406" y="4785528"/>
            <a:ext cx="57150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3" name="Прямая со стрелкой 52"/>
          <p:cNvCxnSpPr/>
          <p:nvPr/>
        </p:nvCxnSpPr>
        <p:spPr>
          <a:xfrm rot="10800000">
            <a:off x="3000364" y="2928934"/>
            <a:ext cx="278608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7" name="Прямая со стрелкой 56"/>
          <p:cNvCxnSpPr/>
          <p:nvPr/>
        </p:nvCxnSpPr>
        <p:spPr>
          <a:xfrm>
            <a:off x="3000364" y="2857496"/>
            <a:ext cx="92869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9" name="Прямая со стрелкой 58"/>
          <p:cNvCxnSpPr/>
          <p:nvPr/>
        </p:nvCxnSpPr>
        <p:spPr>
          <a:xfrm rot="5400000">
            <a:off x="3036083" y="3750471"/>
            <a:ext cx="178595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1" name="Прямая со стрелкой 60"/>
          <p:cNvCxnSpPr>
            <a:stCxn id="14" idx="1"/>
          </p:cNvCxnSpPr>
          <p:nvPr/>
        </p:nvCxnSpPr>
        <p:spPr>
          <a:xfrm rot="10800000">
            <a:off x="4429124" y="3643314"/>
            <a:ext cx="135732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3" name="Прямая со стрелкой 62"/>
          <p:cNvCxnSpPr/>
          <p:nvPr/>
        </p:nvCxnSpPr>
        <p:spPr>
          <a:xfrm rot="10800000">
            <a:off x="4857752" y="4572008"/>
            <a:ext cx="92869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5" name="Прямая со стрелкой 64"/>
          <p:cNvCxnSpPr/>
          <p:nvPr/>
        </p:nvCxnSpPr>
        <p:spPr>
          <a:xfrm rot="5400000">
            <a:off x="4536281" y="4893479"/>
            <a:ext cx="64294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8" name="Прямая со стрелкой 67"/>
          <p:cNvCxnSpPr/>
          <p:nvPr/>
        </p:nvCxnSpPr>
        <p:spPr>
          <a:xfrm>
            <a:off x="3000364" y="5072074"/>
            <a:ext cx="400052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0" name="Прямая со стрелкой 69"/>
          <p:cNvCxnSpPr/>
          <p:nvPr/>
        </p:nvCxnSpPr>
        <p:spPr>
          <a:xfrm rot="5400000">
            <a:off x="6929454" y="5143512"/>
            <a:ext cx="14287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2" name="Прямая со стрелкой 71"/>
          <p:cNvCxnSpPr/>
          <p:nvPr/>
        </p:nvCxnSpPr>
        <p:spPr>
          <a:xfrm rot="5400000">
            <a:off x="-1535949" y="2964653"/>
            <a:ext cx="39290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4" name="Прямая со стрелкой 73"/>
          <p:cNvCxnSpPr/>
          <p:nvPr/>
        </p:nvCxnSpPr>
        <p:spPr>
          <a:xfrm>
            <a:off x="428596" y="4929198"/>
            <a:ext cx="71438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6" name="Прямая со стрелкой 75"/>
          <p:cNvCxnSpPr/>
          <p:nvPr/>
        </p:nvCxnSpPr>
        <p:spPr>
          <a:xfrm rot="5400000">
            <a:off x="1000100" y="5072074"/>
            <a:ext cx="28575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8" name="Прямая со стрелкой 77"/>
          <p:cNvCxnSpPr>
            <a:stCxn id="8" idx="1"/>
          </p:cNvCxnSpPr>
          <p:nvPr/>
        </p:nvCxnSpPr>
        <p:spPr>
          <a:xfrm rot="10800000">
            <a:off x="714348" y="3286124"/>
            <a:ext cx="71438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0" name="Прямая со стрелкой 79"/>
          <p:cNvCxnSpPr>
            <a:stCxn id="9" idx="1"/>
          </p:cNvCxnSpPr>
          <p:nvPr/>
        </p:nvCxnSpPr>
        <p:spPr>
          <a:xfrm rot="10800000">
            <a:off x="714348" y="4214818"/>
            <a:ext cx="71438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2" name="Прямая со стрелкой 81"/>
          <p:cNvCxnSpPr/>
          <p:nvPr/>
        </p:nvCxnSpPr>
        <p:spPr>
          <a:xfrm rot="5400000">
            <a:off x="-107189" y="4107661"/>
            <a:ext cx="164307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4" name="Прямая со стрелкой 83"/>
          <p:cNvCxnSpPr/>
          <p:nvPr/>
        </p:nvCxnSpPr>
        <p:spPr>
          <a:xfrm>
            <a:off x="428596" y="4643446"/>
            <a:ext cx="371477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7" name="Прямая со стрелкой 86"/>
          <p:cNvCxnSpPr/>
          <p:nvPr/>
        </p:nvCxnSpPr>
        <p:spPr>
          <a:xfrm rot="5400000">
            <a:off x="3857620" y="4929198"/>
            <a:ext cx="57150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374" y="2780928"/>
            <a:ext cx="8229600" cy="582594"/>
          </a:xfrm>
        </p:spPr>
        <p:txBody>
          <a:bodyPr>
            <a:normAutofit/>
          </a:bodyPr>
          <a:lstStyle/>
          <a:p>
            <a:r>
              <a:rPr lang="uk-UA" sz="2000" b="1" i="1" dirty="0" smtClean="0">
                <a:latin typeface="Times New Roman" pitchFamily="18" charset="0"/>
                <a:cs typeface="Times New Roman" pitchFamily="18" charset="0"/>
              </a:rPr>
              <a:t>5. Форми та порядок подання інформації управлінському персоналу</a:t>
            </a:r>
            <a:endParaRPr lang="ru-RU" sz="2000" b="1" i="1" dirty="0">
              <a:latin typeface="Times New Roman" pitchFamily="18" charset="0"/>
              <a:cs typeface="Times New Roman" pitchFamily="18" charset="0"/>
            </a:endParaRPr>
          </a:p>
        </p:txBody>
      </p:sp>
      <p:sp>
        <p:nvSpPr>
          <p:cNvPr id="4" name="Місце для вмісту 3"/>
          <p:cNvSpPr>
            <a:spLocks noGrp="1"/>
          </p:cNvSpPr>
          <p:nvPr>
            <p:ph idx="1"/>
          </p:nvPr>
        </p:nvSpPr>
        <p:spPr/>
        <p:txBody>
          <a:bodyPr/>
          <a:lstStyle/>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28670"/>
            <a:ext cx="8229600" cy="5715040"/>
          </a:xfrm>
        </p:spPr>
        <p:txBody>
          <a:bodyPr>
            <a:normAutofit/>
          </a:bodyPr>
          <a:lstStyle/>
          <a:p>
            <a:pPr marL="0" indent="-180000" algn="just">
              <a:lnSpc>
                <a:spcPct val="150000"/>
              </a:lnSpc>
              <a:spcBef>
                <a:spcPts val="0"/>
              </a:spcBef>
              <a:buNone/>
            </a:pPr>
            <a:r>
              <a:rPr lang="uk-UA" sz="1400" dirty="0" smtClean="0">
                <a:latin typeface="Times New Roman" pitchFamily="18" charset="0"/>
                <a:cs typeface="Times New Roman" pitchFamily="18" charset="0"/>
              </a:rPr>
              <a:t>     Чітких вимог до оформлення повідомлень міжнародні стандарти аудиту не містять. </a:t>
            </a:r>
            <a:r>
              <a:rPr lang="uk-UA" sz="1400" i="1" dirty="0" smtClean="0">
                <a:latin typeface="Times New Roman" pitchFamily="18" charset="0"/>
                <a:cs typeface="Times New Roman" pitchFamily="18" charset="0"/>
              </a:rPr>
              <a:t>Форма повідомлення інформацій може бути усною чи письмовою, деталізованою чи узагальненою, структурованою чи неструктурованою.</a:t>
            </a:r>
          </a:p>
          <a:p>
            <a:pPr marL="0" indent="-180000" algn="just">
              <a:lnSpc>
                <a:spcPct val="150000"/>
              </a:lnSpc>
              <a:spcBef>
                <a:spcPts val="0"/>
              </a:spcBef>
              <a:buNone/>
            </a:pPr>
            <a:r>
              <a:rPr lang="uk-UA" sz="1400" dirty="0" smtClean="0">
                <a:latin typeface="Times New Roman" pitchFamily="18" charset="0"/>
                <a:cs typeface="Times New Roman" pitchFamily="18" charset="0"/>
              </a:rPr>
              <a:t>     </a:t>
            </a:r>
            <a:r>
              <a:rPr lang="uk-UA" sz="1400" b="1" i="1" dirty="0" smtClean="0">
                <a:latin typeface="Times New Roman" pitchFamily="18" charset="0"/>
                <a:cs typeface="Times New Roman" pitchFamily="18" charset="0"/>
              </a:rPr>
              <a:t>Письмова форма </a:t>
            </a:r>
            <a:r>
              <a:rPr lang="uk-UA" sz="1400" dirty="0" smtClean="0">
                <a:latin typeface="Times New Roman" pitchFamily="18" charset="0"/>
                <a:cs typeface="Times New Roman" pitchFamily="18" charset="0"/>
              </a:rPr>
              <a:t>повідомлення передбачена для інформацій про значні недоліки внутрішнього контролю, ідентифіковані під час, яка має включати:</a:t>
            </a:r>
          </a:p>
          <a:p>
            <a:pPr marL="0" indent="-180000" algn="just">
              <a:lnSpc>
                <a:spcPct val="150000"/>
              </a:lnSpc>
              <a:spcBef>
                <a:spcPts val="0"/>
              </a:spcBef>
              <a:buFont typeface="Wingdings" pitchFamily="2" charset="2"/>
              <a:buChar char="q"/>
            </a:pPr>
            <a:r>
              <a:rPr lang="uk-UA" sz="1400" dirty="0" smtClean="0">
                <a:latin typeface="Times New Roman" pitchFamily="18" charset="0"/>
                <a:cs typeface="Times New Roman" pitchFamily="18" charset="0"/>
              </a:rPr>
              <a:t> опис недоліків (згрупованих для цілей звітності, якщо доцільно);</a:t>
            </a:r>
          </a:p>
          <a:p>
            <a:pPr marL="0" indent="-180000" algn="just">
              <a:lnSpc>
                <a:spcPct val="150000"/>
              </a:lnSpc>
              <a:spcBef>
                <a:spcPts val="0"/>
              </a:spcBef>
              <a:buFont typeface="Wingdings" pitchFamily="2" charset="2"/>
              <a:buChar char="q"/>
            </a:pPr>
            <a:r>
              <a:rPr lang="uk-UA" sz="1400" dirty="0" smtClean="0">
                <a:latin typeface="Times New Roman" pitchFamily="18" charset="0"/>
                <a:cs typeface="Times New Roman" pitchFamily="18" charset="0"/>
              </a:rPr>
              <a:t> пояснення їхнього потенційного впливу (аудитору не потрібно обов'язково визначати цей вплив кількісно);</a:t>
            </a:r>
          </a:p>
          <a:p>
            <a:pPr marL="0" indent="-180000" algn="just">
              <a:lnSpc>
                <a:spcPct val="150000"/>
              </a:lnSpc>
              <a:spcBef>
                <a:spcPts val="0"/>
              </a:spcBef>
              <a:buFont typeface="Wingdings" pitchFamily="2" charset="2"/>
              <a:buChar char="q"/>
            </a:pPr>
            <a:r>
              <a:rPr lang="uk-UA" sz="1400" dirty="0" smtClean="0">
                <a:latin typeface="Times New Roman" pitchFamily="18" charset="0"/>
                <a:cs typeface="Times New Roman" pitchFamily="18" charset="0"/>
              </a:rPr>
              <a:t> пропозиції щодо виправних заходів стосовно недоліків;</a:t>
            </a:r>
          </a:p>
          <a:p>
            <a:pPr marL="0" indent="-180000" algn="just">
              <a:lnSpc>
                <a:spcPct val="150000"/>
              </a:lnSpc>
              <a:spcBef>
                <a:spcPts val="0"/>
              </a:spcBef>
              <a:buFont typeface="Wingdings" pitchFamily="2" charset="2"/>
              <a:buChar char="q"/>
            </a:pPr>
            <a:r>
              <a:rPr lang="uk-UA" sz="1400" dirty="0" smtClean="0">
                <a:latin typeface="Times New Roman" pitchFamily="18" charset="0"/>
                <a:cs typeface="Times New Roman" pitchFamily="18" charset="0"/>
              </a:rPr>
              <a:t>фактичні або запропоновані дії управлінського персоналу у відповідь;</a:t>
            </a:r>
          </a:p>
          <a:p>
            <a:pPr marL="0" indent="-180000" algn="just">
              <a:lnSpc>
                <a:spcPct val="150000"/>
              </a:lnSpc>
              <a:spcBef>
                <a:spcPts val="0"/>
              </a:spcBef>
              <a:buFont typeface="Wingdings" pitchFamily="2" charset="2"/>
              <a:buChar char="q"/>
            </a:pPr>
            <a:r>
              <a:rPr lang="uk-UA" sz="1400" dirty="0" smtClean="0">
                <a:latin typeface="Times New Roman" pitchFamily="18" charset="0"/>
                <a:cs typeface="Times New Roman" pitchFamily="18" charset="0"/>
              </a:rPr>
              <a:t> пояснення, чи вживав аудитор будь-яких заходів, щоб перевірити, чи запровадив управлінський персонал дії у відповідь.</a:t>
            </a: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r>
              <a:rPr lang="uk-UA" sz="1400" dirty="0" smtClean="0">
                <a:latin typeface="Times New Roman" pitchFamily="18" charset="0"/>
                <a:cs typeface="Times New Roman" pitchFamily="18" charset="0"/>
              </a:rPr>
              <a:t>     </a:t>
            </a:r>
            <a:r>
              <a:rPr lang="uk-UA" sz="1400" i="1" dirty="0" smtClean="0">
                <a:latin typeface="Times New Roman" pitchFamily="18" charset="0"/>
                <a:cs typeface="Times New Roman" pitchFamily="18" charset="0"/>
              </a:rPr>
              <a:t>У цьому випадку наголошено можливість надання інформацій спочатку в усній, а потім і в письмовій формі, щоб допомогти управлінському персона своєчасно вжити виправних заходів з метою мінімізації ризиків суттєвого викривлення.</a:t>
            </a:r>
          </a:p>
          <a:p>
            <a:pPr>
              <a:buNone/>
            </a:pPr>
            <a:endParaRPr lang="ru-RU" sz="1400" dirty="0">
              <a:latin typeface="Times New Roman" pitchFamily="18" charset="0"/>
              <a:cs typeface="Times New Roman" pitchFamily="18" charset="0"/>
            </a:endParaRPr>
          </a:p>
        </p:txBody>
      </p:sp>
      <p:sp>
        <p:nvSpPr>
          <p:cNvPr id="4" name="Заголовок 3"/>
          <p:cNvSpPr>
            <a:spLocks noGrp="1"/>
          </p:cNvSpPr>
          <p:nvPr>
            <p:ph type="title"/>
          </p:nvPr>
        </p:nvSpPr>
        <p:spPr/>
        <p:txBody>
          <a:bodyPr/>
          <a:lstStyle/>
          <a:p>
            <a:endParaRPr lang="en-US"/>
          </a:p>
        </p:txBody>
      </p:sp>
    </p:spTree>
    <p:extLst>
      <p:ext uri="{BB962C8B-B14F-4D97-AF65-F5344CB8AC3E}">
        <p14:creationId xmlns:p14="http://schemas.microsoft.com/office/powerpoint/2010/main" val="27418409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6286544"/>
          </a:xfrm>
        </p:spPr>
        <p:txBody>
          <a:bodyPr>
            <a:normAutofit/>
          </a:bodyPr>
          <a:lstStyle/>
          <a:p>
            <a:pPr marL="0" indent="-180000" algn="just">
              <a:lnSpc>
                <a:spcPct val="150000"/>
              </a:lnSpc>
              <a:spcBef>
                <a:spcPts val="0"/>
              </a:spcBef>
              <a:buNone/>
            </a:pPr>
            <a:r>
              <a:rPr lang="uk-UA" sz="1400" dirty="0" smtClean="0">
                <a:latin typeface="Times New Roman" pitchFamily="18" charset="0"/>
                <a:cs typeface="Times New Roman" pitchFamily="18" charset="0"/>
              </a:rPr>
              <a:t>     В інших випадках при визначенні вибору форми повідомлення інформації слід враховувати такі фактори, як:</a:t>
            </a: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r>
              <a:rPr lang="uk-UA" sz="1400" dirty="0" smtClean="0">
                <a:latin typeface="Times New Roman" pitchFamily="18" charset="0"/>
                <a:cs typeface="Times New Roman" pitchFamily="18" charset="0"/>
              </a:rPr>
              <a:t>     Якщо інформація повідомляється письмово, то в аудиторській фірмі повинні бути розроблені шаблони письмових звітів або листів-повідомлень управлінському персоналу. </a:t>
            </a:r>
            <a:r>
              <a:rPr lang="uk-UA" sz="1400" i="1" dirty="0" smtClean="0">
                <a:latin typeface="Times New Roman" pitchFamily="18" charset="0"/>
                <a:cs typeface="Times New Roman" pitchFamily="18" charset="0"/>
              </a:rPr>
              <a:t>Наприклад, лист-повідомлення може містити таку обов'язкову інформацію (рис. </a:t>
            </a:r>
            <a:r>
              <a:rPr lang="uk-UA" sz="1400" i="1" dirty="0" smtClean="0">
                <a:latin typeface="Times New Roman" pitchFamily="18" charset="0"/>
                <a:cs typeface="Times New Roman" pitchFamily="18" charset="0"/>
              </a:rPr>
              <a:t>3).</a:t>
            </a:r>
            <a:endParaRPr lang="uk-UA" sz="1400" i="1" dirty="0" smtClean="0">
              <a:latin typeface="Times New Roman" pitchFamily="18" charset="0"/>
              <a:cs typeface="Times New Roman" pitchFamily="18" charset="0"/>
            </a:endParaRPr>
          </a:p>
          <a:p>
            <a:pPr marL="0" indent="-180000" algn="just">
              <a:lnSpc>
                <a:spcPct val="150000"/>
              </a:lnSpc>
              <a:spcBef>
                <a:spcPts val="0"/>
              </a:spcBef>
              <a:buNone/>
            </a:pPr>
            <a:r>
              <a:rPr lang="uk-UA" sz="1400" i="1" dirty="0" smtClean="0">
                <a:latin typeface="Times New Roman" pitchFamily="18" charset="0"/>
                <a:cs typeface="Times New Roman" pitchFamily="18" charset="0"/>
              </a:rPr>
              <a:t>     </a:t>
            </a:r>
            <a:r>
              <a:rPr lang="uk-UA" sz="1400" dirty="0" smtClean="0">
                <a:latin typeface="Times New Roman" pitchFamily="18" charset="0"/>
                <a:cs typeface="Times New Roman" pitchFamily="18" charset="0"/>
              </a:rPr>
              <a:t>Такі письмові повідомлення повинні містити достатню інформацію, щоб дати змогу тим, кого наділено найвищими повноваженнями, та управлінському персоналу зрозуміти контекст повідомлення. </a:t>
            </a:r>
            <a:endParaRPr lang="uk-UA" sz="1400" i="1"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a:buNone/>
            </a:pPr>
            <a:endParaRPr lang="ru-RU" sz="1400" dirty="0">
              <a:latin typeface="Times New Roman" pitchFamily="18" charset="0"/>
              <a:cs typeface="Times New Roman" pitchFamily="18" charset="0"/>
            </a:endParaRPr>
          </a:p>
        </p:txBody>
      </p:sp>
      <p:sp>
        <p:nvSpPr>
          <p:cNvPr id="4" name="Прямоугольник 3"/>
          <p:cNvSpPr/>
          <p:nvPr/>
        </p:nvSpPr>
        <p:spPr>
          <a:xfrm>
            <a:off x="1785918" y="1142984"/>
            <a:ext cx="6858048" cy="28575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uk-UA" sz="1500" dirty="0" smtClean="0">
                <a:solidFill>
                  <a:schemeClr val="tx1"/>
                </a:solidFill>
                <a:latin typeface="Times New Roman" pitchFamily="18" charset="0"/>
                <a:cs typeface="Times New Roman" pitchFamily="18" charset="0"/>
              </a:rPr>
              <a:t>Результат вирішення питання, яке слід повідомити;</a:t>
            </a:r>
            <a:endParaRPr lang="ru-RU" sz="1500" dirty="0">
              <a:solidFill>
                <a:schemeClr val="tx1"/>
              </a:solidFill>
              <a:latin typeface="Times New Roman" pitchFamily="18" charset="0"/>
              <a:cs typeface="Times New Roman" pitchFamily="18" charset="0"/>
            </a:endParaRPr>
          </a:p>
        </p:txBody>
      </p:sp>
      <p:sp>
        <p:nvSpPr>
          <p:cNvPr id="5" name="Прямоугольник 4"/>
          <p:cNvSpPr/>
          <p:nvPr/>
        </p:nvSpPr>
        <p:spPr>
          <a:xfrm>
            <a:off x="1785918" y="1643050"/>
            <a:ext cx="6858048" cy="42862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uk-UA" sz="1500" dirty="0" smtClean="0">
                <a:solidFill>
                  <a:schemeClr val="tx1"/>
                </a:solidFill>
                <a:latin typeface="Times New Roman" pitchFamily="18" charset="0"/>
                <a:cs typeface="Times New Roman" pitchFamily="18" charset="0"/>
              </a:rPr>
              <a:t>Наявність факту попереднього повідомлення інформації про це питання управлінському персоналу; </a:t>
            </a:r>
            <a:endParaRPr lang="ru-RU" sz="1500" dirty="0">
              <a:solidFill>
                <a:schemeClr val="tx1"/>
              </a:solidFill>
              <a:latin typeface="Times New Roman" pitchFamily="18" charset="0"/>
              <a:cs typeface="Times New Roman" pitchFamily="18" charset="0"/>
            </a:endParaRPr>
          </a:p>
        </p:txBody>
      </p:sp>
      <p:sp>
        <p:nvSpPr>
          <p:cNvPr id="6" name="Прямоугольник 5"/>
          <p:cNvSpPr/>
          <p:nvPr/>
        </p:nvSpPr>
        <p:spPr>
          <a:xfrm>
            <a:off x="1785918" y="2214554"/>
            <a:ext cx="6858048" cy="42862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uk-UA" sz="1500" dirty="0" smtClean="0">
                <a:solidFill>
                  <a:schemeClr val="tx1"/>
                </a:solidFill>
                <a:latin typeface="Times New Roman" pitchFamily="18" charset="0"/>
                <a:cs typeface="Times New Roman" pitchFamily="18" charset="0"/>
              </a:rPr>
              <a:t>Розмір, структура, середовище контролю та юридична структура суб'єкта господарювання ;</a:t>
            </a:r>
            <a:endParaRPr lang="ru-RU" sz="1500" dirty="0">
              <a:solidFill>
                <a:schemeClr val="tx1"/>
              </a:solidFill>
              <a:latin typeface="Times New Roman" pitchFamily="18" charset="0"/>
              <a:cs typeface="Times New Roman" pitchFamily="18" charset="0"/>
            </a:endParaRPr>
          </a:p>
        </p:txBody>
      </p:sp>
      <p:sp>
        <p:nvSpPr>
          <p:cNvPr id="7" name="Прямоугольник 6"/>
          <p:cNvSpPr/>
          <p:nvPr/>
        </p:nvSpPr>
        <p:spPr>
          <a:xfrm>
            <a:off x="1785918" y="2857496"/>
            <a:ext cx="6858048" cy="28575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uk-UA" sz="1500" dirty="0" smtClean="0">
                <a:solidFill>
                  <a:schemeClr val="tx1"/>
                </a:solidFill>
                <a:latin typeface="Times New Roman" pitchFamily="18" charset="0"/>
                <a:cs typeface="Times New Roman" pitchFamily="18" charset="0"/>
              </a:rPr>
              <a:t>Законодавчі вимоги;</a:t>
            </a:r>
            <a:endParaRPr lang="ru-RU" sz="1500" dirty="0">
              <a:solidFill>
                <a:schemeClr val="tx1"/>
              </a:solidFill>
              <a:latin typeface="Times New Roman" pitchFamily="18" charset="0"/>
              <a:cs typeface="Times New Roman" pitchFamily="18" charset="0"/>
            </a:endParaRPr>
          </a:p>
        </p:txBody>
      </p:sp>
      <p:sp>
        <p:nvSpPr>
          <p:cNvPr id="8" name="Прямоугольник 7"/>
          <p:cNvSpPr/>
          <p:nvPr/>
        </p:nvSpPr>
        <p:spPr>
          <a:xfrm>
            <a:off x="1785918" y="3286124"/>
            <a:ext cx="6858048" cy="42862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uk-UA" sz="1500" dirty="0" smtClean="0">
                <a:solidFill>
                  <a:schemeClr val="tx1"/>
                </a:solidFill>
                <a:latin typeface="Times New Roman" pitchFamily="18" charset="0"/>
                <a:cs typeface="Times New Roman" pitchFamily="18" charset="0"/>
              </a:rPr>
              <a:t>Кількість постійних контактів і діалог між аудитором та тими, кого наділено найвищими повноваженнями;</a:t>
            </a:r>
            <a:endParaRPr lang="ru-RU" sz="1500" dirty="0">
              <a:solidFill>
                <a:schemeClr val="tx1"/>
              </a:solidFill>
              <a:latin typeface="Times New Roman" pitchFamily="18" charset="0"/>
              <a:cs typeface="Times New Roman" pitchFamily="18" charset="0"/>
            </a:endParaRPr>
          </a:p>
        </p:txBody>
      </p:sp>
      <p:sp>
        <p:nvSpPr>
          <p:cNvPr id="9" name="Прямоугольник 8"/>
          <p:cNvSpPr/>
          <p:nvPr/>
        </p:nvSpPr>
        <p:spPr>
          <a:xfrm>
            <a:off x="1785918" y="3857628"/>
            <a:ext cx="6858048" cy="28575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uk-UA" sz="1500" dirty="0" smtClean="0">
                <a:solidFill>
                  <a:schemeClr val="tx1"/>
                </a:solidFill>
                <a:latin typeface="Times New Roman" pitchFamily="18" charset="0"/>
                <a:cs typeface="Times New Roman" pitchFamily="18" charset="0"/>
              </a:rPr>
              <a:t>Наявність значних змін в складі органу управління;</a:t>
            </a:r>
            <a:endParaRPr lang="ru-RU" sz="1500" dirty="0">
              <a:solidFill>
                <a:schemeClr val="tx1"/>
              </a:solidFill>
              <a:latin typeface="Times New Roman" pitchFamily="18" charset="0"/>
              <a:cs typeface="Times New Roman" pitchFamily="18" charset="0"/>
            </a:endParaRPr>
          </a:p>
        </p:txBody>
      </p:sp>
      <p:cxnSp>
        <p:nvCxnSpPr>
          <p:cNvPr id="11" name="Прямая соединительная линия 10"/>
          <p:cNvCxnSpPr/>
          <p:nvPr/>
        </p:nvCxnSpPr>
        <p:spPr>
          <a:xfrm rot="5400000">
            <a:off x="-821569" y="2464587"/>
            <a:ext cx="3071834"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13" name="Прямая со стрелкой 12"/>
          <p:cNvCxnSpPr>
            <a:endCxn id="4" idx="1"/>
          </p:cNvCxnSpPr>
          <p:nvPr/>
        </p:nvCxnSpPr>
        <p:spPr>
          <a:xfrm>
            <a:off x="714348" y="1285860"/>
            <a:ext cx="1071570"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5" name="Прямая со стрелкой 14"/>
          <p:cNvCxnSpPr>
            <a:endCxn id="5" idx="1"/>
          </p:cNvCxnSpPr>
          <p:nvPr/>
        </p:nvCxnSpPr>
        <p:spPr>
          <a:xfrm>
            <a:off x="714348" y="1857364"/>
            <a:ext cx="1071570"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7" name="Прямая со стрелкой 16"/>
          <p:cNvCxnSpPr>
            <a:endCxn id="6" idx="1"/>
          </p:cNvCxnSpPr>
          <p:nvPr/>
        </p:nvCxnSpPr>
        <p:spPr>
          <a:xfrm>
            <a:off x="714348" y="2428868"/>
            <a:ext cx="1071570"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9" name="Прямая со стрелкой 18"/>
          <p:cNvCxnSpPr>
            <a:endCxn id="7" idx="1"/>
          </p:cNvCxnSpPr>
          <p:nvPr/>
        </p:nvCxnSpPr>
        <p:spPr>
          <a:xfrm>
            <a:off x="714348" y="3000372"/>
            <a:ext cx="1071570"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1" name="Прямая со стрелкой 20"/>
          <p:cNvCxnSpPr>
            <a:endCxn id="8" idx="1"/>
          </p:cNvCxnSpPr>
          <p:nvPr/>
        </p:nvCxnSpPr>
        <p:spPr>
          <a:xfrm>
            <a:off x="714348" y="3500438"/>
            <a:ext cx="1071570"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3" name="Прямая со стрелкой 22"/>
          <p:cNvCxnSpPr>
            <a:endCxn id="9" idx="1"/>
          </p:cNvCxnSpPr>
          <p:nvPr/>
        </p:nvCxnSpPr>
        <p:spPr>
          <a:xfrm>
            <a:off x="714348" y="4000504"/>
            <a:ext cx="1071570"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6072230"/>
          </a:xfrm>
        </p:spPr>
        <p:txBody>
          <a:bodyPr>
            <a:normAutofit/>
          </a:bodyPr>
          <a:lstStyle/>
          <a:p>
            <a:pPr>
              <a:buNone/>
            </a:pPr>
            <a:endParaRPr lang="uk-UA" sz="14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a:p>
            <a:pPr algn="ctr">
              <a:buNone/>
            </a:pPr>
            <a:r>
              <a:rPr lang="uk-UA" sz="1400" dirty="0" smtClean="0">
                <a:latin typeface="Times New Roman" pitchFamily="18" charset="0"/>
                <a:cs typeface="Times New Roman" pitchFamily="18" charset="0"/>
              </a:rPr>
              <a:t>Рис. </a:t>
            </a:r>
            <a:r>
              <a:rPr lang="uk-UA" sz="1400" dirty="0" smtClean="0">
                <a:latin typeface="Times New Roman" pitchFamily="18" charset="0"/>
                <a:cs typeface="Times New Roman" pitchFamily="18" charset="0"/>
              </a:rPr>
              <a:t>4. </a:t>
            </a:r>
            <a:r>
              <a:rPr lang="uk-UA" sz="1400" dirty="0" smtClean="0">
                <a:latin typeface="Times New Roman" pitchFamily="18" charset="0"/>
                <a:cs typeface="Times New Roman" pitchFamily="18" charset="0"/>
              </a:rPr>
              <a:t>Перелік обов'язкової інформації в листі-повідомленні</a:t>
            </a:r>
          </a:p>
          <a:p>
            <a:pPr algn="ctr">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r>
              <a:rPr lang="uk-UA" sz="1400" dirty="0" smtClean="0">
                <a:latin typeface="Times New Roman" pitchFamily="18" charset="0"/>
                <a:cs typeface="Times New Roman" pitchFamily="18" charset="0"/>
              </a:rPr>
              <a:t>     Усі листи-повідомлення з конкретного завдання повинні мати наскрізну нумерацію, яка, наприклад, може включати номер листа-повідомлення та номер договору.</a:t>
            </a:r>
          </a:p>
          <a:p>
            <a:pPr algn="just">
              <a:buNone/>
            </a:pPr>
            <a:endParaRPr lang="uk-UA" sz="1400" dirty="0" smtClean="0">
              <a:latin typeface="Times New Roman" pitchFamily="18" charset="0"/>
              <a:cs typeface="Times New Roman" pitchFamily="18" charset="0"/>
            </a:endParaRPr>
          </a:p>
          <a:p>
            <a:pPr>
              <a:buNone/>
            </a:pPr>
            <a:endParaRPr lang="ru-RU" sz="1400" dirty="0">
              <a:latin typeface="Times New Roman" pitchFamily="18" charset="0"/>
              <a:cs typeface="Times New Roman" pitchFamily="18" charset="0"/>
            </a:endParaRPr>
          </a:p>
        </p:txBody>
      </p:sp>
      <p:graphicFrame>
        <p:nvGraphicFramePr>
          <p:cNvPr id="4" name="Схема 3"/>
          <p:cNvGraphicFramePr/>
          <p:nvPr/>
        </p:nvGraphicFramePr>
        <p:xfrm>
          <a:off x="928662" y="785794"/>
          <a:ext cx="7286676" cy="44291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Прямоугольник 8"/>
          <p:cNvSpPr/>
          <p:nvPr/>
        </p:nvSpPr>
        <p:spPr>
          <a:xfrm>
            <a:off x="928662" y="357166"/>
            <a:ext cx="7429552" cy="35719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sz="1500" dirty="0" smtClean="0">
                <a:latin typeface="Times New Roman" pitchFamily="18" charset="0"/>
                <a:cs typeface="Times New Roman" pitchFamily="18" charset="0"/>
              </a:rPr>
              <a:t>Обов'язкова інформація листа-повідомлення </a:t>
            </a:r>
            <a:endParaRPr lang="ru-RU" sz="1500" dirty="0">
              <a:latin typeface="Times New Roman" pitchFamily="18" charset="0"/>
              <a:cs typeface="Times New Roman" pitchFamily="18" charset="0"/>
            </a:endParaRPr>
          </a:p>
        </p:txBody>
      </p:sp>
      <p:sp>
        <p:nvSpPr>
          <p:cNvPr id="10" name="Стрелка вниз 9"/>
          <p:cNvSpPr/>
          <p:nvPr/>
        </p:nvSpPr>
        <p:spPr>
          <a:xfrm>
            <a:off x="4357686" y="714356"/>
            <a:ext cx="484632" cy="214314"/>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ru-RU"/>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6143668"/>
          </a:xfrm>
        </p:spPr>
        <p:txBody>
          <a:bodyPr>
            <a:normAutofit lnSpcReduction="10000"/>
          </a:bodyPr>
          <a:lstStyle/>
          <a:p>
            <a:pPr marL="0" indent="-180000" algn="just">
              <a:lnSpc>
                <a:spcPct val="150000"/>
              </a:lnSpc>
              <a:spcBef>
                <a:spcPts val="0"/>
              </a:spcBef>
              <a:buNone/>
            </a:pPr>
            <a:r>
              <a:rPr lang="uk-UA" sz="1400" b="1" i="1" dirty="0" smtClean="0">
                <a:latin typeface="Times New Roman" pitchFamily="18" charset="0"/>
                <a:cs typeface="Times New Roman" pitchFamily="18" charset="0"/>
              </a:rPr>
              <a:t>     </a:t>
            </a:r>
            <a:r>
              <a:rPr lang="uk-UA" sz="1500" b="1" i="1" dirty="0" smtClean="0">
                <a:latin typeface="Times New Roman" pitchFamily="18" charset="0"/>
                <a:cs typeface="Times New Roman" pitchFamily="18" charset="0"/>
              </a:rPr>
              <a:t>Повідомляючи про значні недоліки внутрішнього контролю, аудитор має включити такі пояснення:</a:t>
            </a:r>
          </a:p>
          <a:p>
            <a:pPr marL="0" lvl="0" indent="-180000" algn="just">
              <a:lnSpc>
                <a:spcPct val="150000"/>
              </a:lnSpc>
              <a:spcBef>
                <a:spcPts val="0"/>
              </a:spcBef>
              <a:buFont typeface="Wingdings" pitchFamily="2" charset="2"/>
              <a:buChar char="q"/>
            </a:pPr>
            <a:r>
              <a:rPr lang="uk-UA" sz="1400" dirty="0" smtClean="0">
                <a:latin typeface="Times New Roman" pitchFamily="18" charset="0"/>
                <a:cs typeface="Times New Roman" pitchFamily="18" charset="0"/>
              </a:rPr>
              <a:t> мета аудиту полягала в тому, щоб аудитор висловив думку стосовно фінансової звітності;</a:t>
            </a:r>
          </a:p>
          <a:p>
            <a:pPr marL="0" lvl="0" indent="-180000" algn="just">
              <a:lnSpc>
                <a:spcPct val="150000"/>
              </a:lnSpc>
              <a:spcBef>
                <a:spcPts val="0"/>
              </a:spcBef>
              <a:buFont typeface="Wingdings" pitchFamily="2" charset="2"/>
              <a:buChar char="q"/>
            </a:pPr>
            <a:r>
              <a:rPr lang="uk-UA" sz="1400" dirty="0" smtClean="0">
                <a:latin typeface="Times New Roman" pitchFamily="18" charset="0"/>
                <a:cs typeface="Times New Roman" pitchFamily="18" charset="0"/>
              </a:rPr>
              <a:t> аудит охоплював розгляд внутрішнього контролю, важливого для складання фінансової звітності, щоб розробити аудиторські процедури, які є прийнятними за конкретних обставин, але не з метою висловлення думки про ефективність внутрішнього контролю;</a:t>
            </a:r>
          </a:p>
          <a:p>
            <a:pPr marL="0" lvl="0" indent="-180000" algn="just">
              <a:lnSpc>
                <a:spcPct val="150000"/>
              </a:lnSpc>
              <a:spcBef>
                <a:spcPts val="0"/>
              </a:spcBef>
              <a:buFont typeface="Wingdings" pitchFamily="2" charset="2"/>
              <a:buChar char="q"/>
            </a:pPr>
            <a:r>
              <a:rPr lang="uk-UA" sz="1400" dirty="0" smtClean="0">
                <a:latin typeface="Times New Roman" pitchFamily="18" charset="0"/>
                <a:cs typeface="Times New Roman" pitchFamily="18" charset="0"/>
              </a:rPr>
              <a:t> питання, про які йдеться, обмежуються тими недоліками, які аудитор ідентифікував протягом аудиту і які, як він вважає, є досить важливими, щоб заслуговувати на увагу тих, кого наділено найвищими повноваженнями;</a:t>
            </a:r>
          </a:p>
          <a:p>
            <a:pPr marL="0" lvl="0" indent="-180000" algn="just">
              <a:lnSpc>
                <a:spcPct val="150000"/>
              </a:lnSpc>
              <a:spcBef>
                <a:spcPts val="0"/>
              </a:spcBef>
              <a:buFont typeface="Wingdings" pitchFamily="2" charset="2"/>
              <a:buChar char="q"/>
            </a:pPr>
            <a:r>
              <a:rPr lang="uk-UA" sz="1400" dirty="0" smtClean="0">
                <a:latin typeface="Times New Roman" pitchFamily="18" charset="0"/>
                <a:cs typeface="Times New Roman" pitchFamily="18" charset="0"/>
              </a:rPr>
              <a:t> якби аудитор виконав більш докладні процедури щодо внутрішнього</a:t>
            </a:r>
            <a:br>
              <a:rPr lang="uk-UA" sz="1400" dirty="0" smtClean="0">
                <a:latin typeface="Times New Roman" pitchFamily="18" charset="0"/>
                <a:cs typeface="Times New Roman" pitchFamily="18" charset="0"/>
              </a:rPr>
            </a:br>
            <a:r>
              <a:rPr lang="uk-UA" sz="1400" dirty="0" smtClean="0">
                <a:latin typeface="Times New Roman" pitchFamily="18" charset="0"/>
                <a:cs typeface="Times New Roman" pitchFamily="18" charset="0"/>
              </a:rPr>
              <a:t>контролю, він міг би ідентифікувати більше недоліків, про які слід повідомляти,</a:t>
            </a:r>
            <a:br>
              <a:rPr lang="uk-UA" sz="1400" dirty="0" smtClean="0">
                <a:latin typeface="Times New Roman" pitchFamily="18" charset="0"/>
                <a:cs typeface="Times New Roman" pitchFamily="18" charset="0"/>
              </a:rPr>
            </a:br>
            <a:r>
              <a:rPr lang="uk-UA" sz="1400" dirty="0" smtClean="0">
                <a:latin typeface="Times New Roman" pitchFamily="18" charset="0"/>
                <a:cs typeface="Times New Roman" pitchFamily="18" charset="0"/>
              </a:rPr>
              <a:t>або дійшов би висновку про те, що інформацію про деякі з ідентифікованих недоліків фактично було б не потрібно повідомляти;</a:t>
            </a:r>
          </a:p>
          <a:p>
            <a:pPr marL="0" lvl="0" indent="-180000" algn="just">
              <a:lnSpc>
                <a:spcPct val="150000"/>
              </a:lnSpc>
              <a:spcBef>
                <a:spcPts val="0"/>
              </a:spcBef>
              <a:buFont typeface="Wingdings" pitchFamily="2" charset="2"/>
              <a:buChar char="q"/>
            </a:pPr>
            <a:r>
              <a:rPr lang="uk-UA" sz="1400" dirty="0" smtClean="0">
                <a:latin typeface="Times New Roman" pitchFamily="18" charset="0"/>
                <a:cs typeface="Times New Roman" pitchFamily="18" charset="0"/>
              </a:rPr>
              <a:t> інформація була повідомлена для цілей тих, кого наділено найвищими повноваженнями, і вона може бути невідповідною в інших цілях.</a:t>
            </a:r>
          </a:p>
          <a:p>
            <a:pPr marL="0" lvl="0" indent="-180000" algn="just">
              <a:lnSpc>
                <a:spcPct val="150000"/>
              </a:lnSpc>
              <a:spcBef>
                <a:spcPts val="0"/>
              </a:spcBef>
              <a:buNone/>
            </a:pPr>
            <a:endParaRPr lang="uk-UA" sz="1400" dirty="0" smtClean="0">
              <a:latin typeface="Times New Roman" pitchFamily="18" charset="0"/>
              <a:cs typeface="Times New Roman" pitchFamily="18" charset="0"/>
            </a:endParaRPr>
          </a:p>
          <a:p>
            <a:pPr marL="0" lvl="0" indent="-180000" algn="just">
              <a:lnSpc>
                <a:spcPct val="150000"/>
              </a:lnSpc>
              <a:spcBef>
                <a:spcPts val="0"/>
              </a:spcBef>
              <a:buNone/>
            </a:pPr>
            <a:r>
              <a:rPr lang="uk-UA" sz="1400" dirty="0" smtClean="0">
                <a:latin typeface="Times New Roman" pitchFamily="18" charset="0"/>
                <a:cs typeface="Times New Roman" pitchFamily="18" charset="0"/>
              </a:rPr>
              <a:t>     Якщо обрано </a:t>
            </a:r>
            <a:r>
              <a:rPr lang="uk-UA" sz="1400" b="1" i="1" dirty="0" smtClean="0">
                <a:latin typeface="Times New Roman" pitchFamily="18" charset="0"/>
                <a:cs typeface="Times New Roman" pitchFamily="18" charset="0"/>
              </a:rPr>
              <a:t>усний варіант</a:t>
            </a:r>
            <a:r>
              <a:rPr lang="uk-UA" sz="1400" dirty="0" smtClean="0">
                <a:latin typeface="Times New Roman" pitchFamily="18" charset="0"/>
                <a:cs typeface="Times New Roman" pitchFamily="18" charset="0"/>
              </a:rPr>
              <a:t>, аудитор мусить задокументувати в робочих документах повідомлену інформацію й отримані відповіді, а за певних обставин – залежно від характеру, чутливості та важливості інформації – одержувати від найвищого управлінського персоналу письмові підтвердження щодо будь-якої повідомленої в усній формі інформації з питань аудиту, яка має значення для управління.</a:t>
            </a:r>
            <a:endParaRPr lang="uk-UA" sz="1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33427" y="2492896"/>
            <a:ext cx="8229600" cy="785818"/>
          </a:xfrm>
        </p:spPr>
        <p:txBody>
          <a:bodyPr>
            <a:normAutofit/>
          </a:bodyPr>
          <a:lstStyle/>
          <a:p>
            <a:r>
              <a:rPr lang="uk-UA" sz="2000" b="1" i="1" dirty="0" smtClean="0">
                <a:latin typeface="Times New Roman" pitchFamily="18" charset="0"/>
                <a:cs typeface="Times New Roman" pitchFamily="18" charset="0"/>
              </a:rPr>
              <a:t>1. Мета та функції процесів повідомлення аудитором інформації найвищому управлінському персоналу</a:t>
            </a:r>
            <a:endParaRPr lang="ru-RU" sz="2000" i="1" dirty="0">
              <a:latin typeface="Times New Roman" pitchFamily="18" charset="0"/>
              <a:cs typeface="Times New Roman" pitchFamily="18" charset="0"/>
            </a:endParaRPr>
          </a:p>
        </p:txBody>
      </p:sp>
      <p:sp>
        <p:nvSpPr>
          <p:cNvPr id="3" name="Содержимое 2"/>
          <p:cNvSpPr>
            <a:spLocks noGrp="1"/>
          </p:cNvSpPr>
          <p:nvPr>
            <p:ph idx="1"/>
          </p:nvPr>
        </p:nvSpPr>
        <p:spPr>
          <a:xfrm>
            <a:off x="428596" y="1000108"/>
            <a:ext cx="8215370" cy="5572164"/>
          </a:xfrm>
        </p:spPr>
        <p:txBody>
          <a:bodyPr>
            <a:normAutofit/>
          </a:bodyPr>
          <a:lstStyle/>
          <a:p>
            <a:pPr marL="0" indent="-180000" algn="just">
              <a:lnSpc>
                <a:spcPct val="150000"/>
              </a:lnSpc>
              <a:spcBef>
                <a:spcPts val="0"/>
              </a:spcBef>
              <a:buNone/>
            </a:pPr>
            <a:r>
              <a:rPr lang="uk-UA" sz="1400" dirty="0" smtClean="0">
                <a:latin typeface="Times New Roman" pitchFamily="18" charset="0"/>
                <a:cs typeface="Times New Roman" pitchFamily="18" charset="0"/>
              </a:rPr>
              <a:t>     </a:t>
            </a: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a:buNone/>
            </a:pPr>
            <a:endParaRPr lang="uk-UA" sz="14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14348" y="428604"/>
            <a:ext cx="7786742" cy="6072230"/>
          </a:xfrm>
        </p:spPr>
        <p:txBody>
          <a:bodyPr>
            <a:normAutofit/>
          </a:bodyPr>
          <a:lstStyle/>
          <a:p>
            <a:pPr marL="0" indent="-180000" algn="just">
              <a:lnSpc>
                <a:spcPct val="150000"/>
              </a:lnSpc>
              <a:spcBef>
                <a:spcPts val="0"/>
              </a:spcBef>
              <a:buNone/>
            </a:pPr>
            <a:r>
              <a:rPr lang="uk-UA" sz="1400" dirty="0" smtClean="0">
                <a:latin typeface="Times New Roman" pitchFamily="18" charset="0"/>
                <a:cs typeface="Times New Roman" pitchFamily="18" charset="0"/>
              </a:rPr>
              <a:t>     Визначення прийнятного часу повідомлення інформації варіюватиме залежно від обставин завдання. </a:t>
            </a:r>
            <a:r>
              <a:rPr lang="uk-UA" sz="1400" b="1" i="1" dirty="0" smtClean="0">
                <a:latin typeface="Times New Roman" pitchFamily="18" charset="0"/>
                <a:cs typeface="Times New Roman" pitchFamily="18" charset="0"/>
              </a:rPr>
              <a:t>Можливі два варіанти подання такої інформації: </a:t>
            </a:r>
            <a:r>
              <a:rPr lang="uk-UA" sz="1400" i="1" dirty="0" smtClean="0">
                <a:latin typeface="Times New Roman" pitchFamily="18" charset="0"/>
                <a:cs typeface="Times New Roman" pitchFamily="18" charset="0"/>
              </a:rPr>
              <a:t>одразу при виявленні конкретних питань</a:t>
            </a:r>
            <a:r>
              <a:rPr lang="uk-UA" sz="1400" dirty="0" smtClean="0">
                <a:latin typeface="Times New Roman" pitchFamily="18" charset="0"/>
                <a:cs typeface="Times New Roman" pitchFamily="18" charset="0"/>
              </a:rPr>
              <a:t> або </a:t>
            </a:r>
            <a:r>
              <a:rPr lang="uk-UA" sz="1400" i="1" dirty="0" smtClean="0">
                <a:latin typeface="Times New Roman" pitchFamily="18" charset="0"/>
                <a:cs typeface="Times New Roman" pitchFamily="18" charset="0"/>
              </a:rPr>
              <a:t>на завершальній стадії аудиту.</a:t>
            </a:r>
          </a:p>
          <a:p>
            <a:pPr marL="0" indent="-180000" algn="just">
              <a:lnSpc>
                <a:spcPct val="150000"/>
              </a:lnSpc>
              <a:spcBef>
                <a:spcPts val="0"/>
              </a:spcBef>
              <a:buNone/>
            </a:pPr>
            <a:r>
              <a:rPr lang="uk-UA" sz="1400" dirty="0" smtClean="0">
                <a:latin typeface="Times New Roman" pitchFamily="18" charset="0"/>
                <a:cs typeface="Times New Roman" pitchFamily="18" charset="0"/>
              </a:rPr>
              <a:t>     У міжнародних стандартах аудиту відсутні чіткі рекомендації, але наголошується, що аудитор має вчасно надавати інформацію з питань аудиту, яка має значення для управління, що повинно дати можливість особам, які відповідають за управління, на вжиття відповідних заходів.</a:t>
            </a: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r>
              <a:rPr lang="uk-UA" sz="1400" dirty="0" smtClean="0">
                <a:latin typeface="Times New Roman" pitchFamily="18" charset="0"/>
                <a:cs typeface="Times New Roman" pitchFamily="18" charset="0"/>
              </a:rPr>
              <a:t>     </a:t>
            </a:r>
            <a:r>
              <a:rPr lang="uk-UA" sz="1400" i="1" dirty="0" smtClean="0">
                <a:latin typeface="Times New Roman" pitchFamily="18" charset="0"/>
                <a:cs typeface="Times New Roman" pitchFamily="18" charset="0"/>
              </a:rPr>
              <a:t>Для забезпечення ефективності процесу аудиту в договорі на проведення аудиту та/або в листі-зобов'язані, складання якого вимагають міжнародні стандарти аудиту, після обговорення з управлінським персоналом доцільно навести таку інформацію:</a:t>
            </a:r>
          </a:p>
          <a:p>
            <a:pPr marL="0" indent="-180000" algn="just">
              <a:lnSpc>
                <a:spcPct val="150000"/>
              </a:lnSpc>
              <a:spcBef>
                <a:spcPts val="0"/>
              </a:spcBef>
              <a:buFont typeface="Wingdings" pitchFamily="2" charset="2"/>
              <a:buChar char="Ø"/>
            </a:pPr>
            <a:r>
              <a:rPr lang="uk-UA" sz="1400" dirty="0" smtClean="0">
                <a:latin typeface="Times New Roman" pitchFamily="18" charset="0"/>
                <a:cs typeface="Times New Roman" pitchFamily="18" charset="0"/>
              </a:rPr>
              <a:t> опис форми, в якій буде повідомлятися інформація з питань аудиту, що має значення для управління;</a:t>
            </a:r>
          </a:p>
          <a:p>
            <a:pPr marL="0" indent="-180000" algn="just">
              <a:lnSpc>
                <a:spcPct val="150000"/>
              </a:lnSpc>
              <a:spcBef>
                <a:spcPts val="0"/>
              </a:spcBef>
              <a:buFont typeface="Wingdings" pitchFamily="2" charset="2"/>
              <a:buChar char="Ø"/>
            </a:pPr>
            <a:r>
              <a:rPr lang="uk-UA" sz="1400" dirty="0" smtClean="0">
                <a:latin typeface="Times New Roman" pitchFamily="18" charset="0"/>
                <a:cs typeface="Times New Roman" pitchFamily="18" charset="0"/>
              </a:rPr>
              <a:t> зазначення осіб у групі з аудиту, які повідомлятимуть певну інформацію,</a:t>
            </a:r>
            <a:br>
              <a:rPr lang="uk-UA" sz="1400" dirty="0" smtClean="0">
                <a:latin typeface="Times New Roman" pitchFamily="18" charset="0"/>
                <a:cs typeface="Times New Roman" pitchFamily="18" charset="0"/>
              </a:rPr>
            </a:br>
            <a:r>
              <a:rPr lang="uk-UA" sz="1400" dirty="0" smtClean="0">
                <a:latin typeface="Times New Roman" pitchFamily="18" charset="0"/>
                <a:cs typeface="Times New Roman" pitchFamily="18" charset="0"/>
              </a:rPr>
              <a:t>та відповідних осіб, яким буде повідомлятися така інформація;</a:t>
            </a:r>
          </a:p>
          <a:p>
            <a:pPr marL="0" indent="-180000" algn="just">
              <a:lnSpc>
                <a:spcPct val="150000"/>
              </a:lnSpc>
              <a:spcBef>
                <a:spcPts val="0"/>
              </a:spcBef>
              <a:buFont typeface="Wingdings" pitchFamily="2" charset="2"/>
              <a:buChar char="Ø"/>
            </a:pPr>
            <a:r>
              <a:rPr lang="uk-UA" sz="1400" dirty="0" smtClean="0">
                <a:latin typeface="Times New Roman" pitchFamily="18" charset="0"/>
                <a:cs typeface="Times New Roman" pitchFamily="18" charset="0"/>
              </a:rPr>
              <a:t> перелік інформації з конкретних питань аудиту, яка має значення для управління і буде повідомлятися управлінському персоналу;</a:t>
            </a:r>
          </a:p>
          <a:p>
            <a:pPr marL="0" indent="-180000" algn="just">
              <a:lnSpc>
                <a:spcPct val="150000"/>
              </a:lnSpc>
              <a:spcBef>
                <a:spcPts val="0"/>
              </a:spcBef>
              <a:buFont typeface="Wingdings" pitchFamily="2" charset="2"/>
              <a:buChar char="Ø"/>
            </a:pPr>
            <a:r>
              <a:rPr lang="uk-UA" sz="1400" dirty="0" smtClean="0">
                <a:latin typeface="Times New Roman" pitchFamily="18" charset="0"/>
                <a:cs typeface="Times New Roman" pitchFamily="18" charset="0"/>
              </a:rPr>
              <a:t> терміни та порядок її повідомлення.</a:t>
            </a:r>
          </a:p>
          <a:p>
            <a:endParaRPr lang="ru-RU" sz="1400"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57224" y="357166"/>
            <a:ext cx="7643866" cy="5768997"/>
          </a:xfrm>
        </p:spPr>
        <p:txBody>
          <a:bodyPr>
            <a:normAutofit/>
          </a:bodyPr>
          <a:lstStyle/>
          <a:p>
            <a:pPr marL="0" indent="-180000" algn="just">
              <a:lnSpc>
                <a:spcPct val="150000"/>
              </a:lnSpc>
              <a:spcBef>
                <a:spcPts val="0"/>
              </a:spcBef>
              <a:buNone/>
            </a:pPr>
            <a:r>
              <a:rPr lang="uk-UA" sz="1400" dirty="0" smtClean="0">
                <a:latin typeface="Times New Roman" pitchFamily="18" charset="0"/>
                <a:cs typeface="Times New Roman" pitchFamily="18" charset="0"/>
              </a:rPr>
              <a:t>        Після завершення аудиту аудитор має оцінити, чи було достатнім з метою аудиту двостороннє повідомлення інформації між аудитором та тими, кого наділено найвищими повноваженнями. Оцінюючи рівень достатності двостороннього повідомлення інформації, аудитор не повинен обов'язково розробляти конкретні процедури. </a:t>
            </a:r>
            <a:r>
              <a:rPr lang="uk-UA" sz="1400" b="1" i="1" dirty="0" smtClean="0">
                <a:latin typeface="Times New Roman" pitchFamily="18" charset="0"/>
                <a:cs typeface="Times New Roman" pitchFamily="18" charset="0"/>
              </a:rPr>
              <a:t>Така оцінка може ґрунтуватися на спостереженнях, які є наслідком аудиторських процедур, виконаних в інших цілях, і включатимуть:</a:t>
            </a:r>
          </a:p>
          <a:p>
            <a:pPr marL="0" indent="-180000" algn="just">
              <a:lnSpc>
                <a:spcPct val="150000"/>
              </a:lnSpc>
              <a:spcBef>
                <a:spcPts val="0"/>
              </a:spcBef>
              <a:buFont typeface="Wingdings" pitchFamily="2" charset="2"/>
              <a:buChar char="q"/>
            </a:pPr>
            <a:r>
              <a:rPr lang="uk-UA" sz="1400" dirty="0" smtClean="0">
                <a:latin typeface="Times New Roman" pitchFamily="18" charset="0"/>
                <a:cs typeface="Times New Roman" pitchFamily="18" charset="0"/>
              </a:rPr>
              <a:t> прийнятність і своєчасність заходів, які вживаються у відповідь на питання, порушені аудитором;</a:t>
            </a:r>
          </a:p>
          <a:p>
            <a:pPr marL="0" indent="-180000" algn="just">
              <a:lnSpc>
                <a:spcPct val="150000"/>
              </a:lnSpc>
              <a:spcBef>
                <a:spcPts val="0"/>
              </a:spcBef>
              <a:buFont typeface="Wingdings" pitchFamily="2" charset="2"/>
              <a:buChar char="q"/>
            </a:pPr>
            <a:r>
              <a:rPr lang="uk-UA" sz="1400" dirty="0" smtClean="0">
                <a:latin typeface="Times New Roman" pitchFamily="18" charset="0"/>
                <a:cs typeface="Times New Roman" pitchFamily="18" charset="0"/>
              </a:rPr>
              <a:t> зацікавленість та можливість тих, кого наділено найвищими повноваженнями, зустрічатися з аудитором;</a:t>
            </a:r>
          </a:p>
          <a:p>
            <a:pPr marL="0" indent="-180000" algn="just">
              <a:lnSpc>
                <a:spcPct val="150000"/>
              </a:lnSpc>
              <a:spcBef>
                <a:spcPts val="0"/>
              </a:spcBef>
              <a:buFont typeface="Wingdings" pitchFamily="2" charset="2"/>
              <a:buChar char="q"/>
            </a:pPr>
            <a:r>
              <a:rPr lang="uk-UA" sz="1400" dirty="0" smtClean="0">
                <a:latin typeface="Times New Roman" pitchFamily="18" charset="0"/>
                <a:cs typeface="Times New Roman" pitchFamily="18" charset="0"/>
              </a:rPr>
              <a:t> здатність тих, кого наділено найвищими повноваженнями, повністю розуміти питання, які порушує аудитор, наприклад, у яких межах ці особи розглядають питання та розпитують про надані їм рекомендації;</a:t>
            </a:r>
          </a:p>
          <a:p>
            <a:pPr marL="0" indent="-180000" algn="just">
              <a:lnSpc>
                <a:spcPct val="150000"/>
              </a:lnSpc>
              <a:spcBef>
                <a:spcPts val="0"/>
              </a:spcBef>
              <a:buFont typeface="Wingdings" pitchFamily="2" charset="2"/>
              <a:buChar char="q"/>
            </a:pPr>
            <a:r>
              <a:rPr lang="uk-UA" sz="1400" dirty="0" smtClean="0">
                <a:latin typeface="Times New Roman" pitchFamily="18" charset="0"/>
                <a:cs typeface="Times New Roman" pitchFamily="18" charset="0"/>
              </a:rPr>
              <a:t> труднощі встановлення взаєморозуміння з тими, кого наділено найвищими повноваженнями, щодо форми, часу та очікуваного загального змісту повідомлень інформації тощо.</a:t>
            </a:r>
          </a:p>
          <a:p>
            <a:pPr>
              <a:buNone/>
            </a:pPr>
            <a:endParaRPr lang="ru-RU" sz="1400"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lstStyle/>
          <a:p>
            <a:pPr>
              <a:buNone/>
            </a:pPr>
            <a:endParaRPr lang="uk-UA" dirty="0" smtClean="0"/>
          </a:p>
          <a:p>
            <a:pPr>
              <a:buNone/>
            </a:pPr>
            <a:endParaRPr lang="uk-UA" dirty="0" smtClean="0"/>
          </a:p>
          <a:p>
            <a:pPr>
              <a:buNone/>
            </a:pPr>
            <a:endParaRPr lang="uk-UA" dirty="0" smtClean="0"/>
          </a:p>
          <a:p>
            <a:pPr>
              <a:buNone/>
            </a:pPr>
            <a:endParaRPr lang="uk-UA" dirty="0" smtClean="0"/>
          </a:p>
          <a:p>
            <a:pPr algn="ctr">
              <a:buNone/>
            </a:pPr>
            <a:r>
              <a:rPr lang="uk-UA" sz="4000" b="1" dirty="0" smtClean="0">
                <a:latin typeface="Times New Roman" pitchFamily="18" charset="0"/>
                <a:cs typeface="Times New Roman" pitchFamily="18" charset="0"/>
              </a:rPr>
              <a:t>Дякую за увагу!</a:t>
            </a:r>
            <a:endParaRPr lang="ru-RU" sz="4000" b="1"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2204864"/>
            <a:ext cx="8215370" cy="3888432"/>
          </a:xfrm>
        </p:spPr>
        <p:txBody>
          <a:bodyPr>
            <a:normAutofit/>
          </a:bodyPr>
          <a:lstStyle/>
          <a:p>
            <a:pPr marL="0" indent="-180000" algn="just">
              <a:lnSpc>
                <a:spcPct val="150000"/>
              </a:lnSpc>
              <a:spcBef>
                <a:spcPts val="0"/>
              </a:spcBef>
              <a:buNone/>
            </a:pPr>
            <a:r>
              <a:rPr lang="uk-UA" sz="1400" dirty="0" smtClean="0">
                <a:latin typeface="Times New Roman" pitchFamily="18" charset="0"/>
                <a:cs typeface="Times New Roman" pitchFamily="18" charset="0"/>
              </a:rPr>
              <a:t>     Основні питання повідомлення інформації найвищому управлінському керівництву регламентується МСА 260 “ Повідомлення інформації з питань аудиту тим, кого наділено найвищими повноваженнями “. </a:t>
            </a: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a:latin typeface="Times New Roman" pitchFamily="18" charset="0"/>
              <a:cs typeface="Times New Roman" pitchFamily="18" charset="0"/>
            </a:endParaRPr>
          </a:p>
          <a:p>
            <a:pPr marL="0" indent="-180000" algn="just">
              <a:lnSpc>
                <a:spcPct val="150000"/>
              </a:lnSpc>
              <a:spcBef>
                <a:spcPts val="0"/>
              </a:spcBef>
              <a:buNone/>
            </a:pPr>
            <a:r>
              <a:rPr lang="uk-UA" sz="1400" dirty="0" smtClean="0">
                <a:latin typeface="Times New Roman" pitchFamily="18" charset="0"/>
                <a:cs typeface="Times New Roman" pitchFamily="18" charset="0"/>
              </a:rPr>
              <a:t>Додаткові </a:t>
            </a:r>
            <a:r>
              <a:rPr lang="uk-UA" sz="1400" dirty="0" smtClean="0">
                <a:latin typeface="Times New Roman" pitchFamily="18" charset="0"/>
                <a:cs typeface="Times New Roman" pitchFamily="18" charset="0"/>
              </a:rPr>
              <a:t>вимоги стосовно повідомлення інформації про значн</a:t>
            </a:r>
            <a:r>
              <a:rPr lang="uk-UA" sz="1400" dirty="0">
                <a:latin typeface="Times New Roman" pitchFamily="18" charset="0"/>
                <a:cs typeface="Times New Roman" pitchFamily="18" charset="0"/>
              </a:rPr>
              <a:t>і</a:t>
            </a:r>
            <a:r>
              <a:rPr lang="uk-UA" sz="1400" dirty="0" smtClean="0">
                <a:latin typeface="Times New Roman" pitchFamily="18" charset="0"/>
                <a:cs typeface="Times New Roman" pitchFamily="18" charset="0"/>
              </a:rPr>
              <a:t> недоліки внутр</a:t>
            </a:r>
            <a:r>
              <a:rPr lang="uk-UA" sz="1400" dirty="0">
                <a:latin typeface="Times New Roman" pitchFamily="18" charset="0"/>
                <a:cs typeface="Times New Roman" pitchFamily="18" charset="0"/>
              </a:rPr>
              <a:t>і</a:t>
            </a:r>
            <a:r>
              <a:rPr lang="uk-UA" sz="1400" dirty="0" smtClean="0">
                <a:latin typeface="Times New Roman" pitchFamily="18" charset="0"/>
                <a:cs typeface="Times New Roman" pitchFamily="18" charset="0"/>
              </a:rPr>
              <a:t>шнього контролю, ідентифіковані аудитором під час аудиту фінансової звітності, управл</a:t>
            </a:r>
            <a:r>
              <a:rPr lang="uk-UA" sz="1400" dirty="0">
                <a:latin typeface="Times New Roman" pitchFamily="18" charset="0"/>
                <a:cs typeface="Times New Roman" pitchFamily="18" charset="0"/>
              </a:rPr>
              <a:t>і</a:t>
            </a:r>
            <a:r>
              <a:rPr lang="uk-UA" sz="1400" dirty="0" smtClean="0">
                <a:latin typeface="Times New Roman" pitchFamily="18" charset="0"/>
                <a:cs typeface="Times New Roman" pitchFamily="18" charset="0"/>
              </a:rPr>
              <a:t>нському персоналу та тим, кого наділено найвищими повноваженнями, встановлено в МСА 265 “ Повідомлення інформації про недол</a:t>
            </a:r>
            <a:r>
              <a:rPr lang="uk-UA" sz="1400" dirty="0">
                <a:latin typeface="Times New Roman" pitchFamily="18" charset="0"/>
                <a:cs typeface="Times New Roman" pitchFamily="18" charset="0"/>
              </a:rPr>
              <a:t>і</a:t>
            </a:r>
            <a:r>
              <a:rPr lang="uk-UA" sz="1400" dirty="0" smtClean="0">
                <a:latin typeface="Times New Roman" pitchFamily="18" charset="0"/>
                <a:cs typeface="Times New Roman" pitchFamily="18" charset="0"/>
              </a:rPr>
              <a:t>ки внутр</a:t>
            </a:r>
            <a:r>
              <a:rPr lang="uk-UA" sz="1400" dirty="0">
                <a:latin typeface="Times New Roman" pitchFamily="18" charset="0"/>
                <a:cs typeface="Times New Roman" pitchFamily="18" charset="0"/>
              </a:rPr>
              <a:t>і</a:t>
            </a:r>
            <a:r>
              <a:rPr lang="uk-UA" sz="1400" dirty="0" smtClean="0">
                <a:latin typeface="Times New Roman" pitchFamily="18" charset="0"/>
                <a:cs typeface="Times New Roman" pitchFamily="18" charset="0"/>
              </a:rPr>
              <a:t>шнього контролю тим, кого наділено найвищими повноваженнями, та управлінському персоналу“. </a:t>
            </a: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a:latin typeface="Times New Roman" pitchFamily="18" charset="0"/>
              <a:cs typeface="Times New Roman" pitchFamily="18" charset="0"/>
            </a:endParaRPr>
          </a:p>
          <a:p>
            <a:pPr marL="0" indent="-180000" algn="just">
              <a:lnSpc>
                <a:spcPct val="150000"/>
              </a:lnSpc>
              <a:spcBef>
                <a:spcPts val="0"/>
              </a:spcBef>
              <a:buNone/>
            </a:pPr>
            <a:r>
              <a:rPr lang="uk-UA" sz="1400" dirty="0" smtClean="0">
                <a:latin typeface="Times New Roman" pitchFamily="18" charset="0"/>
                <a:cs typeface="Times New Roman" pitchFamily="18" charset="0"/>
              </a:rPr>
              <a:t>Додаткові </a:t>
            </a:r>
            <a:r>
              <a:rPr lang="uk-UA" sz="1400" dirty="0" smtClean="0">
                <a:latin typeface="Times New Roman" pitchFamily="18" charset="0"/>
                <a:cs typeface="Times New Roman" pitchFamily="18" charset="0"/>
              </a:rPr>
              <a:t>питання, інформацію про які слід повідомляти та які доповнюють вимоги цих МСА, визначено в інших міжнародних стандартах аудиту.</a:t>
            </a:r>
          </a:p>
          <a:p>
            <a:pPr marL="0" indent="-180000" algn="just">
              <a:lnSpc>
                <a:spcPct val="150000"/>
              </a:lnSpc>
              <a:spcBef>
                <a:spcPts val="0"/>
              </a:spcBef>
              <a:buNone/>
            </a:pPr>
            <a:r>
              <a:rPr lang="uk-UA" sz="1400" dirty="0">
                <a:latin typeface="Times New Roman" pitchFamily="18" charset="0"/>
                <a:cs typeface="Times New Roman" pitchFamily="18" charset="0"/>
              </a:rPr>
              <a:t> </a:t>
            </a:r>
            <a:r>
              <a:rPr lang="uk-UA" sz="1400" dirty="0" smtClean="0">
                <a:latin typeface="Times New Roman" pitchFamily="18" charset="0"/>
                <a:cs typeface="Times New Roman" pitchFamily="18" charset="0"/>
              </a:rPr>
              <a:t>    </a:t>
            </a: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a:buNone/>
            </a:pPr>
            <a:endParaRPr lang="uk-UA" sz="1400" dirty="0">
              <a:latin typeface="Times New Roman" pitchFamily="18" charset="0"/>
              <a:cs typeface="Times New Roman" pitchFamily="18" charset="0"/>
            </a:endParaRPr>
          </a:p>
        </p:txBody>
      </p:sp>
      <p:sp>
        <p:nvSpPr>
          <p:cNvPr id="4" name="Заголовок 3"/>
          <p:cNvSpPr>
            <a:spLocks noGrp="1"/>
          </p:cNvSpPr>
          <p:nvPr>
            <p:ph type="title"/>
          </p:nvPr>
        </p:nvSpPr>
        <p:spPr/>
        <p:txBody>
          <a:bodyPr>
            <a:normAutofit fontScale="90000"/>
          </a:bodyPr>
          <a:lstStyle/>
          <a:p>
            <a:r>
              <a:rPr lang="uk-UA" dirty="0" smtClean="0"/>
              <a:t/>
            </a:r>
            <a:br>
              <a:rPr lang="uk-UA" dirty="0" smtClean="0"/>
            </a:br>
            <a:endParaRPr lang="en-US" dirty="0"/>
          </a:p>
        </p:txBody>
      </p:sp>
    </p:spTree>
    <p:extLst>
      <p:ext uri="{BB962C8B-B14F-4D97-AF65-F5344CB8AC3E}">
        <p14:creationId xmlns:p14="http://schemas.microsoft.com/office/powerpoint/2010/main" val="442312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2636912"/>
            <a:ext cx="8215370" cy="3935360"/>
          </a:xfrm>
        </p:spPr>
        <p:txBody>
          <a:bodyPr>
            <a:normAutofit/>
          </a:bodyPr>
          <a:lstStyle/>
          <a:p>
            <a:pPr marL="0" indent="-180000" algn="just">
              <a:lnSpc>
                <a:spcPct val="150000"/>
              </a:lnSpc>
              <a:spcBef>
                <a:spcPts val="0"/>
              </a:spcBef>
              <a:buNone/>
            </a:pPr>
            <a:r>
              <a:rPr lang="uk-UA" sz="1400" b="1" i="1" dirty="0" smtClean="0">
                <a:latin typeface="Times New Roman" pitchFamily="18" charset="0"/>
                <a:cs typeface="Times New Roman" pitchFamily="18" charset="0"/>
              </a:rPr>
              <a:t>Аудитор </a:t>
            </a:r>
            <a:r>
              <a:rPr lang="uk-UA" sz="1400" b="1" i="1" dirty="0" smtClean="0">
                <a:latin typeface="Times New Roman" pitchFamily="18" charset="0"/>
                <a:cs typeface="Times New Roman" pitchFamily="18" charset="0"/>
              </a:rPr>
              <a:t>несе відповідальність за повідомлення інформацій за вимогами згаданих вище МСА, а його цілями </a:t>
            </a:r>
            <a:r>
              <a:rPr lang="uk-UA" sz="1400" b="1" i="1" dirty="0">
                <a:latin typeface="Times New Roman" pitchFamily="18" charset="0"/>
                <a:cs typeface="Times New Roman" pitchFamily="18" charset="0"/>
              </a:rPr>
              <a:t>є</a:t>
            </a:r>
            <a:r>
              <a:rPr lang="uk-UA" sz="1400" b="1" i="1" dirty="0" smtClean="0">
                <a:latin typeface="Times New Roman" pitchFamily="18" charset="0"/>
                <a:cs typeface="Times New Roman" pitchFamily="18" charset="0"/>
              </a:rPr>
              <a:t> такі:</a:t>
            </a:r>
          </a:p>
          <a:p>
            <a:pPr marL="0" indent="-180000" algn="just">
              <a:lnSpc>
                <a:spcPct val="150000"/>
              </a:lnSpc>
              <a:spcBef>
                <a:spcPts val="0"/>
              </a:spcBef>
              <a:buFont typeface="Wingdings" pitchFamily="2" charset="2"/>
              <a:buChar char="Ø"/>
            </a:pPr>
            <a:r>
              <a:rPr lang="uk-UA" sz="1400" dirty="0">
                <a:latin typeface="Times New Roman" pitchFamily="18" charset="0"/>
                <a:cs typeface="Times New Roman" pitchFamily="18" charset="0"/>
              </a:rPr>
              <a:t> </a:t>
            </a:r>
            <a:r>
              <a:rPr lang="uk-UA" sz="1400" dirty="0" smtClean="0">
                <a:latin typeface="Times New Roman" pitchFamily="18" charset="0"/>
                <a:cs typeface="Times New Roman" pitchFamily="18" charset="0"/>
              </a:rPr>
              <a:t>чітко повідомити інформацію тим, кого наділено найвищими повноваженнями, про відповідальність аудитора стосовно аудиту фінансово</a:t>
            </a:r>
            <a:r>
              <a:rPr lang="uk-UA" sz="1400" dirty="0">
                <a:latin typeface="Times New Roman" pitchFamily="18" charset="0"/>
                <a:cs typeface="Times New Roman" pitchFamily="18" charset="0"/>
              </a:rPr>
              <a:t>ї</a:t>
            </a:r>
            <a:r>
              <a:rPr lang="uk-UA" sz="1400" dirty="0" smtClean="0">
                <a:latin typeface="Times New Roman" pitchFamily="18" charset="0"/>
                <a:cs typeface="Times New Roman" pitchFamily="18" charset="0"/>
              </a:rPr>
              <a:t> звітності та загальну інформацію про запланований обсяг і час аудиту;</a:t>
            </a:r>
          </a:p>
          <a:p>
            <a:pPr marL="0" indent="-180000" algn="just">
              <a:lnSpc>
                <a:spcPct val="150000"/>
              </a:lnSpc>
              <a:spcBef>
                <a:spcPts val="0"/>
              </a:spcBef>
              <a:buFont typeface="Wingdings" pitchFamily="2" charset="2"/>
              <a:buChar char="Ø"/>
            </a:pPr>
            <a:r>
              <a:rPr lang="uk-UA" sz="1400" dirty="0" smtClean="0">
                <a:latin typeface="Times New Roman" pitchFamily="18" charset="0"/>
                <a:cs typeface="Times New Roman" pitchFamily="18" charset="0"/>
              </a:rPr>
              <a:t> надати тим, кого наділено найвищими повноваженнями, своєчасні дан</a:t>
            </a:r>
            <a:r>
              <a:rPr lang="uk-UA" sz="1400" dirty="0">
                <a:latin typeface="Times New Roman" pitchFamily="18" charset="0"/>
                <a:cs typeface="Times New Roman" pitchFamily="18" charset="0"/>
              </a:rPr>
              <a:t>і</a:t>
            </a:r>
            <a:r>
              <a:rPr lang="uk-UA" sz="1400" dirty="0" smtClean="0">
                <a:latin typeface="Times New Roman" pitchFamily="18" charset="0"/>
                <a:cs typeface="Times New Roman" pitchFamily="18" charset="0"/>
              </a:rPr>
              <a:t> про спостереження, зроблені внаслідок аудиту, які </a:t>
            </a:r>
            <a:r>
              <a:rPr lang="uk-UA" sz="1400" dirty="0">
                <a:latin typeface="Times New Roman" pitchFamily="18" charset="0"/>
                <a:cs typeface="Times New Roman" pitchFamily="18" charset="0"/>
              </a:rPr>
              <a:t>є</a:t>
            </a:r>
            <a:r>
              <a:rPr lang="uk-UA" sz="1400" dirty="0" smtClean="0">
                <a:latin typeface="Times New Roman" pitchFamily="18" charset="0"/>
                <a:cs typeface="Times New Roman" pitchFamily="18" charset="0"/>
              </a:rPr>
              <a:t> значущими та важливими для їх відповідальності за нагляд над процесом фінансової звітності.</a:t>
            </a: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a:buNone/>
            </a:pPr>
            <a:endParaRPr lang="uk-UA" sz="1400" dirty="0">
              <a:latin typeface="Times New Roman" pitchFamily="18" charset="0"/>
              <a:cs typeface="Times New Roman" pitchFamily="18" charset="0"/>
            </a:endParaRPr>
          </a:p>
        </p:txBody>
      </p:sp>
      <p:sp>
        <p:nvSpPr>
          <p:cNvPr id="4" name="Заголовок 3"/>
          <p:cNvSpPr>
            <a:spLocks noGrp="1"/>
          </p:cNvSpPr>
          <p:nvPr>
            <p:ph type="title"/>
          </p:nvPr>
        </p:nvSpPr>
        <p:spPr/>
        <p:txBody>
          <a:bodyPr/>
          <a:lstStyle/>
          <a:p>
            <a:endParaRPr lang="en-US" dirty="0"/>
          </a:p>
        </p:txBody>
      </p:sp>
    </p:spTree>
    <p:extLst>
      <p:ext uri="{BB962C8B-B14F-4D97-AF65-F5344CB8AC3E}">
        <p14:creationId xmlns:p14="http://schemas.microsoft.com/office/powerpoint/2010/main" val="743049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357166"/>
            <a:ext cx="8215370" cy="6286544"/>
          </a:xfrm>
        </p:spPr>
        <p:txBody>
          <a:bodyPr>
            <a:normAutofit/>
          </a:bodyPr>
          <a:lstStyle/>
          <a:p>
            <a:pPr marL="0" indent="-180000" algn="just">
              <a:lnSpc>
                <a:spcPct val="150000"/>
              </a:lnSpc>
              <a:spcBef>
                <a:spcPts val="0"/>
              </a:spcBef>
              <a:buNone/>
            </a:pPr>
            <a:r>
              <a:rPr lang="uk-UA" sz="1400" dirty="0" smtClean="0">
                <a:latin typeface="Times New Roman" pitchFamily="18" charset="0"/>
                <a:cs typeface="Times New Roman" pitchFamily="18" charset="0"/>
              </a:rPr>
              <a:t>    </a:t>
            </a:r>
          </a:p>
          <a:p>
            <a:pPr marL="0" indent="-180000" algn="just">
              <a:lnSpc>
                <a:spcPct val="150000"/>
              </a:lnSpc>
              <a:spcBef>
                <a:spcPts val="0"/>
              </a:spcBef>
              <a:buNone/>
            </a:pPr>
            <a:endParaRPr lang="uk-UA" sz="1400" dirty="0">
              <a:latin typeface="Times New Roman" pitchFamily="18" charset="0"/>
              <a:cs typeface="Times New Roman" pitchFamily="18" charset="0"/>
            </a:endParaRPr>
          </a:p>
          <a:p>
            <a:pPr marL="0" indent="-180000" algn="just">
              <a:lnSpc>
                <a:spcPct val="150000"/>
              </a:lnSpc>
              <a:spcBef>
                <a:spcPts val="0"/>
              </a:spcBef>
              <a:buNone/>
            </a:pPr>
            <a:r>
              <a:rPr lang="uk-UA" sz="1400" dirty="0" smtClean="0">
                <a:latin typeface="Times New Roman" pitchFamily="18" charset="0"/>
                <a:cs typeface="Times New Roman" pitchFamily="18" charset="0"/>
              </a:rPr>
              <a:t>      Процес інформування аудитором управлінського персоналу забезпечує інформаційну функц</a:t>
            </a:r>
            <a:r>
              <a:rPr lang="uk-UA" sz="1400" dirty="0">
                <a:latin typeface="Times New Roman" pitchFamily="18" charset="0"/>
                <a:cs typeface="Times New Roman" pitchFamily="18" charset="0"/>
              </a:rPr>
              <a:t>і</a:t>
            </a:r>
            <a:r>
              <a:rPr lang="uk-UA" sz="1400" dirty="0" smtClean="0">
                <a:latin typeface="Times New Roman" pitchFamily="18" charset="0"/>
                <a:cs typeface="Times New Roman" pitchFamily="18" charset="0"/>
              </a:rPr>
              <a:t>ю аудиту, яка полягає в тому, що аудитор повинен не лише видати підсумковий офіційний документ – </a:t>
            </a:r>
            <a:r>
              <a:rPr lang="uk-UA" sz="1400" b="1" i="1" dirty="0" smtClean="0">
                <a:latin typeface="Times New Roman" pitchFamily="18" charset="0"/>
                <a:cs typeface="Times New Roman" pitchFamily="18" charset="0"/>
              </a:rPr>
              <a:t>звіт незалежного аудитора (аудиторський звіт), </a:t>
            </a:r>
            <a:r>
              <a:rPr lang="uk-UA" sz="1400" dirty="0" smtClean="0">
                <a:latin typeface="Times New Roman" pitchFamily="18" charset="0"/>
                <a:cs typeface="Times New Roman" pitchFamily="18" charset="0"/>
              </a:rPr>
              <a:t>який буде використовуватися різними користувачами, а й повідомити управлінському персоналу певну інформацію, виявлену під час проведення аудиту, яка є значущою та важливою при здійсненні ним контролю за фінансовою звітністю </a:t>
            </a:r>
            <a:r>
              <a:rPr lang="uk-UA" sz="1400" dirty="0">
                <a:latin typeface="Times New Roman" pitchFamily="18" charset="0"/>
                <a:cs typeface="Times New Roman" pitchFamily="18" charset="0"/>
              </a:rPr>
              <a:t>і</a:t>
            </a:r>
            <a:r>
              <a:rPr lang="uk-UA" sz="1400" dirty="0" smtClean="0">
                <a:latin typeface="Times New Roman" pitchFamily="18" charset="0"/>
                <a:cs typeface="Times New Roman" pitchFamily="18" charset="0"/>
              </a:rPr>
              <a:t> розкриттям інформацій, зменшуючи тим самим ризики суттєвого викривлення. </a:t>
            </a:r>
          </a:p>
          <a:p>
            <a:pPr marL="0" indent="-180000" algn="just">
              <a:lnSpc>
                <a:spcPct val="150000"/>
              </a:lnSpc>
              <a:spcBef>
                <a:spcPts val="0"/>
              </a:spcBef>
              <a:buNone/>
            </a:pPr>
            <a:endParaRPr lang="uk-UA" sz="1400" dirty="0" smtClean="0">
              <a:latin typeface="Times New Roman" pitchFamily="18" charset="0"/>
              <a:cs typeface="Times New Roman" pitchFamily="18" charset="0"/>
            </a:endParaRPr>
          </a:p>
          <a:p>
            <a:pPr marL="0" indent="-180000" algn="just">
              <a:lnSpc>
                <a:spcPct val="150000"/>
              </a:lnSpc>
              <a:spcBef>
                <a:spcPts val="0"/>
              </a:spcBef>
              <a:buNone/>
            </a:pPr>
            <a:r>
              <a:rPr lang="uk-UA" sz="1400" dirty="0">
                <a:latin typeface="Times New Roman" pitchFamily="18" charset="0"/>
                <a:cs typeface="Times New Roman" pitchFamily="18" charset="0"/>
              </a:rPr>
              <a:t> </a:t>
            </a:r>
            <a:r>
              <a:rPr lang="uk-UA" sz="1400" dirty="0" smtClean="0">
                <a:latin typeface="Times New Roman" pitchFamily="18" charset="0"/>
                <a:cs typeface="Times New Roman" pitchFamily="18" charset="0"/>
              </a:rPr>
              <a:t>    </a:t>
            </a:r>
            <a:endParaRPr lang="uk-UA" sz="1400" i="1"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357166"/>
            <a:ext cx="8215370" cy="6286544"/>
          </a:xfrm>
        </p:spPr>
        <p:txBody>
          <a:bodyPr>
            <a:normAutofit/>
          </a:bodyPr>
          <a:lstStyle/>
          <a:p>
            <a:pPr marL="0" indent="-180000" algn="just">
              <a:lnSpc>
                <a:spcPct val="150000"/>
              </a:lnSpc>
              <a:spcBef>
                <a:spcPts val="0"/>
              </a:spcBef>
              <a:buNone/>
            </a:pPr>
            <a:r>
              <a:rPr lang="uk-UA" sz="1400" dirty="0" smtClean="0">
                <a:latin typeface="Times New Roman" pitchFamily="18" charset="0"/>
                <a:cs typeface="Times New Roman" pitchFamily="18" charset="0"/>
              </a:rPr>
              <a:t>    </a:t>
            </a:r>
          </a:p>
          <a:p>
            <a:pPr marL="0" indent="-180000" algn="just">
              <a:lnSpc>
                <a:spcPct val="150000"/>
              </a:lnSpc>
              <a:spcBef>
                <a:spcPts val="0"/>
              </a:spcBef>
              <a:buNone/>
            </a:pPr>
            <a:endParaRPr lang="uk-UA" sz="1400" dirty="0">
              <a:latin typeface="Times New Roman" pitchFamily="18" charset="0"/>
              <a:cs typeface="Times New Roman" pitchFamily="18" charset="0"/>
            </a:endParaRPr>
          </a:p>
          <a:p>
            <a:pPr marL="0" indent="-180000" algn="just">
              <a:lnSpc>
                <a:spcPct val="150000"/>
              </a:lnSpc>
              <a:spcBef>
                <a:spcPts val="0"/>
              </a:spcBef>
              <a:buNone/>
            </a:pPr>
            <a:r>
              <a:rPr lang="uk-UA" sz="1400" dirty="0" smtClean="0">
                <a:latin typeface="Times New Roman" pitchFamily="18" charset="0"/>
                <a:cs typeface="Times New Roman" pitchFamily="18" charset="0"/>
              </a:rPr>
              <a:t>      </a:t>
            </a:r>
          </a:p>
          <a:p>
            <a:pPr marL="0" indent="-180000" algn="just">
              <a:lnSpc>
                <a:spcPct val="150000"/>
              </a:lnSpc>
              <a:spcBef>
                <a:spcPts val="0"/>
              </a:spcBef>
              <a:buNone/>
            </a:pPr>
            <a:r>
              <a:rPr lang="uk-UA" sz="1400" dirty="0">
                <a:latin typeface="Times New Roman" pitchFamily="18" charset="0"/>
                <a:cs typeface="Times New Roman" pitchFamily="18" charset="0"/>
              </a:rPr>
              <a:t> </a:t>
            </a:r>
            <a:r>
              <a:rPr lang="uk-UA" sz="1400" dirty="0" smtClean="0">
                <a:latin typeface="Times New Roman" pitchFamily="18" charset="0"/>
                <a:cs typeface="Times New Roman" pitchFamily="18" charset="0"/>
              </a:rPr>
              <a:t>    Крім того, МСА 315 “ Ідентифікація та оц</a:t>
            </a:r>
            <a:r>
              <a:rPr lang="uk-UA" sz="1400" dirty="0">
                <a:latin typeface="Times New Roman" pitchFamily="18" charset="0"/>
                <a:cs typeface="Times New Roman" pitchFamily="18" charset="0"/>
              </a:rPr>
              <a:t>і</a:t>
            </a:r>
            <a:r>
              <a:rPr lang="uk-UA" sz="1400" dirty="0" smtClean="0">
                <a:latin typeface="Times New Roman" pitchFamily="18" charset="0"/>
                <a:cs typeface="Times New Roman" pitchFamily="18" charset="0"/>
              </a:rPr>
              <a:t>нка ризиків суттєвого викривлення через розуміння суб‘єкта господарювання і його середовища ” до складу елементів такого компонента внутрішнього контролю, як середовище контролю включає процес повідомлення інформації, процес обміну інформацією між управлінським персоналом та тими, кого наділено найвищими повноваженнями, зовнішній обмін інформацією. </a:t>
            </a:r>
            <a:r>
              <a:rPr lang="uk-UA" sz="1400" i="1" dirty="0" smtClean="0">
                <a:latin typeface="Times New Roman" pitchFamily="18" charset="0"/>
                <a:cs typeface="Times New Roman" pitchFamily="18" charset="0"/>
              </a:rPr>
              <a:t>Тому недостатнє двостороннє повідомлення інформації може свідчити про незадовільне середовище контролю, впливати на оцінку аудитором ризиків суттєвого викривлення та в підсумку – на його думку. </a:t>
            </a:r>
            <a:endParaRPr lang="uk-UA" sz="1400" i="1" dirty="0">
              <a:latin typeface="Times New Roman" pitchFamily="18" charset="0"/>
              <a:cs typeface="Times New Roman" pitchFamily="18" charset="0"/>
            </a:endParaRPr>
          </a:p>
        </p:txBody>
      </p:sp>
    </p:spTree>
    <p:extLst>
      <p:ext uri="{BB962C8B-B14F-4D97-AF65-F5344CB8AC3E}">
        <p14:creationId xmlns:p14="http://schemas.microsoft.com/office/powerpoint/2010/main" val="214884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2708920"/>
            <a:ext cx="8229600" cy="725470"/>
          </a:xfrm>
        </p:spPr>
        <p:txBody>
          <a:bodyPr>
            <a:normAutofit/>
          </a:bodyPr>
          <a:lstStyle/>
          <a:p>
            <a:r>
              <a:rPr lang="uk-UA" sz="2000" b="1" i="1" dirty="0" smtClean="0">
                <a:latin typeface="Times New Roman" pitchFamily="18" charset="0"/>
                <a:cs typeface="Times New Roman" pitchFamily="18" charset="0"/>
              </a:rPr>
              <a:t>2. Суб'єкти в структурі управління суб'єктом господарювання, яким необхідно повідомляти інформацію в процесі аудиту </a:t>
            </a:r>
            <a:endParaRPr lang="ru-RU" sz="2000" b="1" i="1" dirty="0">
              <a:latin typeface="Times New Roman" pitchFamily="18" charset="0"/>
              <a:cs typeface="Times New Roman" pitchFamily="18" charset="0"/>
            </a:endParaRPr>
          </a:p>
        </p:txBody>
      </p:sp>
      <p:sp>
        <p:nvSpPr>
          <p:cNvPr id="4" name="Місце для вмісту 3"/>
          <p:cNvSpPr>
            <a:spLocks noGrp="1"/>
          </p:cNvSpPr>
          <p:nvPr>
            <p:ph idx="1"/>
          </p:nvPr>
        </p:nvSpPr>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00100" y="2348880"/>
            <a:ext cx="7143800" cy="4294830"/>
          </a:xfrm>
        </p:spPr>
        <p:txBody>
          <a:bodyPr>
            <a:normAutofit/>
          </a:bodyPr>
          <a:lstStyle/>
          <a:p>
            <a:pPr marL="0" indent="-180000" algn="just">
              <a:lnSpc>
                <a:spcPct val="150000"/>
              </a:lnSpc>
              <a:spcBef>
                <a:spcPts val="0"/>
              </a:spcBef>
              <a:buNone/>
            </a:pPr>
            <a:r>
              <a:rPr lang="uk-UA" sz="1400" dirty="0" smtClean="0">
                <a:latin typeface="Times New Roman" pitchFamily="18" charset="0"/>
                <a:cs typeface="Times New Roman" pitchFamily="18" charset="0"/>
              </a:rPr>
              <a:t>     Процес інформаційного обміну треба довести до відома управлінського персоналу суб‘єкта господарювання. </a:t>
            </a:r>
            <a:r>
              <a:rPr lang="uk-UA" sz="1400" i="1" dirty="0" smtClean="0">
                <a:latin typeface="Times New Roman" pitchFamily="18" charset="0"/>
                <a:cs typeface="Times New Roman" pitchFamily="18" charset="0"/>
              </a:rPr>
              <a:t>При розробленн</a:t>
            </a:r>
            <a:r>
              <a:rPr lang="uk-UA" sz="1400" i="1" dirty="0">
                <a:latin typeface="Times New Roman" pitchFamily="18" charset="0"/>
                <a:cs typeface="Times New Roman" pitchFamily="18" charset="0"/>
              </a:rPr>
              <a:t>і</a:t>
            </a:r>
            <a:r>
              <a:rPr lang="uk-UA" sz="1400" i="1" dirty="0" smtClean="0">
                <a:latin typeface="Times New Roman" pitchFamily="18" charset="0"/>
                <a:cs typeface="Times New Roman" pitchFamily="18" charset="0"/>
              </a:rPr>
              <a:t> стратегії надання інформації управлінському персоналу аудитор повинен визначити:</a:t>
            </a:r>
          </a:p>
          <a:p>
            <a:pPr marL="0" indent="-180000" algn="just">
              <a:lnSpc>
                <a:spcPct val="150000"/>
              </a:lnSpc>
              <a:spcBef>
                <a:spcPts val="0"/>
              </a:spcBef>
              <a:buFont typeface="Wingdings" pitchFamily="2" charset="2"/>
              <a:buChar char="ü"/>
            </a:pPr>
            <a:r>
              <a:rPr lang="uk-UA" sz="1400" dirty="0" smtClean="0">
                <a:latin typeface="Times New Roman" pitchFamily="18" charset="0"/>
                <a:cs typeface="Times New Roman" pitchFamily="18" charset="0"/>
              </a:rPr>
              <a:t> відповідну особу (осіб) у структурі управління суб‘єкта господарювання, яким слід повідомляти певну інформацію;</a:t>
            </a:r>
          </a:p>
          <a:p>
            <a:pPr marL="0" indent="-180000" algn="just">
              <a:lnSpc>
                <a:spcPct val="150000"/>
              </a:lnSpc>
              <a:spcBef>
                <a:spcPts val="0"/>
              </a:spcBef>
              <a:buFont typeface="Wingdings" pitchFamily="2" charset="2"/>
              <a:buChar char="ü"/>
            </a:pPr>
            <a:r>
              <a:rPr lang="uk-UA" sz="1400" dirty="0">
                <a:latin typeface="Times New Roman" pitchFamily="18" charset="0"/>
                <a:cs typeface="Times New Roman" pitchFamily="18" charset="0"/>
              </a:rPr>
              <a:t> </a:t>
            </a:r>
            <a:r>
              <a:rPr lang="uk-UA" sz="1400" dirty="0" smtClean="0">
                <a:latin typeface="Times New Roman" pitchFamily="18" charset="0"/>
                <a:cs typeface="Times New Roman" pitchFamily="18" charset="0"/>
              </a:rPr>
              <a:t>мету, форму, час та очікуваний зм</a:t>
            </a:r>
            <a:r>
              <a:rPr lang="uk-UA" sz="1400" dirty="0">
                <a:latin typeface="Times New Roman" pitchFamily="18" charset="0"/>
                <a:cs typeface="Times New Roman" pitchFamily="18" charset="0"/>
              </a:rPr>
              <a:t>і</a:t>
            </a:r>
            <a:r>
              <a:rPr lang="uk-UA" sz="1400" dirty="0" smtClean="0">
                <a:latin typeface="Times New Roman" pitchFamily="18" charset="0"/>
                <a:cs typeface="Times New Roman" pitchFamily="18" charset="0"/>
              </a:rPr>
              <a:t>ст повідомлення інформації;</a:t>
            </a:r>
            <a:endParaRPr lang="uk-UA" sz="1400" dirty="0">
              <a:latin typeface="Times New Roman" pitchFamily="18" charset="0"/>
              <a:cs typeface="Times New Roman" pitchFamily="18" charset="0"/>
            </a:endParaRPr>
          </a:p>
          <a:p>
            <a:pPr marL="0" indent="-180000" algn="just">
              <a:lnSpc>
                <a:spcPct val="150000"/>
              </a:lnSpc>
              <a:spcBef>
                <a:spcPts val="0"/>
              </a:spcBef>
              <a:buFont typeface="Wingdings" pitchFamily="2" charset="2"/>
              <a:buChar char="ü"/>
            </a:pPr>
            <a:r>
              <a:rPr lang="uk-UA" sz="1400" dirty="0" smtClean="0">
                <a:latin typeface="Times New Roman" pitchFamily="18" charset="0"/>
                <a:cs typeface="Times New Roman" pitchFamily="18" charset="0"/>
              </a:rPr>
              <a:t>осіб в аудиторській групі, які повідомлятимуть інформацію з конкретних питань;</a:t>
            </a:r>
          </a:p>
          <a:p>
            <a:pPr marL="0" indent="-180000" algn="just">
              <a:lnSpc>
                <a:spcPct val="150000"/>
              </a:lnSpc>
              <a:spcBef>
                <a:spcPts val="0"/>
              </a:spcBef>
              <a:buFont typeface="Wingdings" pitchFamily="2" charset="2"/>
              <a:buChar char="ü"/>
            </a:pPr>
            <a:r>
              <a:rPr lang="uk-UA" sz="1400" dirty="0" smtClean="0">
                <a:latin typeface="Times New Roman" pitchFamily="18" charset="0"/>
                <a:cs typeface="Times New Roman" pitchFamily="18" charset="0"/>
              </a:rPr>
              <a:t>процес вживання заход</a:t>
            </a:r>
            <a:r>
              <a:rPr lang="uk-UA" sz="1400" dirty="0">
                <a:latin typeface="Times New Roman" pitchFamily="18" charset="0"/>
                <a:cs typeface="Times New Roman" pitchFamily="18" charset="0"/>
              </a:rPr>
              <a:t>і</a:t>
            </a:r>
            <a:r>
              <a:rPr lang="uk-UA" sz="1400" dirty="0" smtClean="0">
                <a:latin typeface="Times New Roman" pitchFamily="18" charset="0"/>
                <a:cs typeface="Times New Roman" pitchFamily="18" charset="0"/>
              </a:rPr>
              <a:t>в з питань, про які повідомив аудитор, та інформування про це.</a:t>
            </a:r>
          </a:p>
          <a:p>
            <a:pPr>
              <a:buNone/>
            </a:pPr>
            <a:endParaRPr lang="ru-RU" sz="1400" dirty="0">
              <a:latin typeface="Times New Roman" pitchFamily="18" charset="0"/>
              <a:cs typeface="Times New Roman" pitchFamily="18" charset="0"/>
            </a:endParaRPr>
          </a:p>
        </p:txBody>
      </p:sp>
      <p:sp>
        <p:nvSpPr>
          <p:cNvPr id="4" name="Заголовок 3"/>
          <p:cNvSpPr>
            <a:spLocks noGrp="1"/>
          </p:cNvSpPr>
          <p:nvPr>
            <p:ph type="title"/>
          </p:nvPr>
        </p:nvSpPr>
        <p:spPr/>
        <p:txBody>
          <a:bodyPr/>
          <a:lstStyle/>
          <a:p>
            <a:endParaRPr lang="en-US"/>
          </a:p>
        </p:txBody>
      </p:sp>
    </p:spTree>
    <p:extLst>
      <p:ext uri="{BB962C8B-B14F-4D97-AF65-F5344CB8AC3E}">
        <p14:creationId xmlns:p14="http://schemas.microsoft.com/office/powerpoint/2010/main" val="11682564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540</TotalTime>
  <Words>2769</Words>
  <Application>Microsoft Office PowerPoint</Application>
  <PresentationFormat>Екран (4:3)</PresentationFormat>
  <Paragraphs>296</Paragraphs>
  <Slides>32</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32</vt:i4>
      </vt:variant>
    </vt:vector>
  </HeadingPairs>
  <TitlesOfParts>
    <vt:vector size="39" baseType="lpstr">
      <vt:lpstr>Arial</vt:lpstr>
      <vt:lpstr>Calibri</vt:lpstr>
      <vt:lpstr>Constantia</vt:lpstr>
      <vt:lpstr>Times New Roman</vt:lpstr>
      <vt:lpstr>Wingdings</vt:lpstr>
      <vt:lpstr>Wingdings 2</vt:lpstr>
      <vt:lpstr>Поток</vt:lpstr>
      <vt:lpstr>Повідомлення інформації найвищому управлінському персоналу</vt:lpstr>
      <vt:lpstr>Питання, що розглядаються:</vt:lpstr>
      <vt:lpstr>1. Мета та функції процесів повідомлення аудитором інформації найвищому управлінському персоналу</vt:lpstr>
      <vt:lpstr> </vt:lpstr>
      <vt:lpstr>Презентація PowerPoint</vt:lpstr>
      <vt:lpstr>Презентація PowerPoint</vt:lpstr>
      <vt:lpstr>Презентація PowerPoint</vt:lpstr>
      <vt:lpstr>2. Суб'єкти в структурі управління суб'єктом господарювання, яким необхідно повідомляти інформацію в процесі аудиту </vt:lpstr>
      <vt:lpstr>Презентація PowerPoint</vt:lpstr>
      <vt:lpstr>Презентація PowerPoint</vt:lpstr>
      <vt:lpstr>Презентація PowerPoint</vt:lpstr>
      <vt:lpstr>Презентація PowerPoint</vt:lpstr>
      <vt:lpstr>3. Зміст питань, інформацію про які повідомляє аудитор</vt:lpstr>
      <vt:lpstr>Презентація PowerPoint</vt:lpstr>
      <vt:lpstr>Презентація PowerPoint</vt:lpstr>
      <vt:lpstr>Презентація PowerPoint</vt:lpstr>
      <vt:lpstr>Презентація PowerPoint</vt:lpstr>
      <vt:lpstr>Презентація PowerPoint</vt:lpstr>
      <vt:lpstr>4. Порядок повідомлення інформації  про недоліки внутрішнього контролю </vt:lpstr>
      <vt:lpstr>Презентація PowerPoint</vt:lpstr>
      <vt:lpstr>Презентація PowerPoint</vt:lpstr>
      <vt:lpstr>Презентація PowerPoint</vt:lpstr>
      <vt:lpstr>Презентація PowerPoint</vt:lpstr>
      <vt:lpstr>Презентація PowerPoint</vt:lpstr>
      <vt:lpstr>5. Форми та порядок подання інформації управлінському персоналу</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Мета та функції процесів повідомлення аудитором інформації найвищому управлінському персоналу</dc:title>
  <dc:creator>User</dc:creator>
  <cp:lastModifiedBy>Назаренко Тетяна Петрівна</cp:lastModifiedBy>
  <cp:revision>66</cp:revision>
  <dcterms:created xsi:type="dcterms:W3CDTF">2015-11-16T19:00:04Z</dcterms:created>
  <dcterms:modified xsi:type="dcterms:W3CDTF">2022-04-28T11:55:40Z</dcterms:modified>
</cp:coreProperties>
</file>